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41" r:id="rId4"/>
    <p:sldMasterId id="2147483843" r:id="rId5"/>
    <p:sldMasterId id="2147483854" r:id="rId6"/>
    <p:sldMasterId id="2147483858" r:id="rId7"/>
  </p:sldMasterIdLst>
  <p:notesMasterIdLst>
    <p:notesMasterId r:id="rId71"/>
  </p:notesMasterIdLst>
  <p:handoutMasterIdLst>
    <p:handoutMasterId r:id="rId72"/>
  </p:handoutMasterIdLst>
  <p:sldIdLst>
    <p:sldId id="321"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12192000" cy="6858000"/>
  <p:notesSz cx="6797675" cy="9926638"/>
  <p:defaultTex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userDrawn="1">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D89C"/>
    <a:srgbClr val="62B230"/>
    <a:srgbClr val="D0E8C4"/>
    <a:srgbClr val="C7000B"/>
    <a:srgbClr val="00B0F0"/>
    <a:srgbClr val="151515"/>
    <a:srgbClr val="BF0013"/>
    <a:srgbClr val="404040"/>
    <a:srgbClr val="57575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298" autoAdjust="0"/>
  </p:normalViewPr>
  <p:slideViewPr>
    <p:cSldViewPr snapToGrid="0" snapToObjects="1">
      <p:cViewPr varScale="1">
        <p:scale>
          <a:sx n="70" d="100"/>
          <a:sy n="70" d="100"/>
        </p:scale>
        <p:origin x="1166" y="5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3" d="100"/>
          <a:sy n="53" d="100"/>
        </p:scale>
        <p:origin x="2660" y="36"/>
      </p:cViewPr>
      <p:guideLst>
        <p:guide orient="horz"/>
        <p:guide pos="2141"/>
      </p:guideLst>
    </p:cSldViewPr>
  </p:notes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CC198DB-AFBD-584A-8986-364FF2B03F4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latin typeface="Huawei Sans" panose="020C0503030203020204" pitchFamily="34" charset="0"/>
            </a:endParaRPr>
          </a:p>
        </p:txBody>
      </p:sp>
      <p:sp>
        <p:nvSpPr>
          <p:cNvPr id="3" name="Date Placeholder 2">
            <a:extLst>
              <a:ext uri="{FF2B5EF4-FFF2-40B4-BE49-F238E27FC236}">
                <a16:creationId xmlns:a16="http://schemas.microsoft.com/office/drawing/2014/main" xmlns="" id="{AD01315C-523F-A043-8029-B9921497126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8CF71B8-DF2A-2E41-BE66-2E18A767DA8A}" type="datetimeFigureOut">
              <a:rPr lang="en-US" smtClean="0">
                <a:latin typeface="Huawei Sans" panose="020C0503030203020204" pitchFamily="34" charset="0"/>
              </a:rPr>
              <a:t>3/24/2021</a:t>
            </a:fld>
            <a:endParaRPr lang="en-US" dirty="0">
              <a:latin typeface="Huawei Sans" panose="020C0503030203020204" pitchFamily="34" charset="0"/>
            </a:endParaRPr>
          </a:p>
        </p:txBody>
      </p:sp>
      <p:sp>
        <p:nvSpPr>
          <p:cNvPr id="4" name="Footer Placeholder 3">
            <a:extLst>
              <a:ext uri="{FF2B5EF4-FFF2-40B4-BE49-F238E27FC236}">
                <a16:creationId xmlns:a16="http://schemas.microsoft.com/office/drawing/2014/main" xmlns="" id="{B9601424-70F4-1643-8E3A-557A0258D6B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latin typeface="Huawei Sans" panose="020C0503030203020204" pitchFamily="34" charset="0"/>
            </a:endParaRPr>
          </a:p>
        </p:txBody>
      </p:sp>
      <p:sp>
        <p:nvSpPr>
          <p:cNvPr id="5" name="Slide Number Placeholder 4">
            <a:extLst>
              <a:ext uri="{FF2B5EF4-FFF2-40B4-BE49-F238E27FC236}">
                <a16:creationId xmlns:a16="http://schemas.microsoft.com/office/drawing/2014/main" xmlns="" id="{E85BF48A-FF5C-8145-95A7-EE66A87C73D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35F0CC5-85BE-A64A-BD47-54C66F7E93E3}" type="slidenum">
              <a:rPr lang="en-US" smtClean="0">
                <a:latin typeface="Huawei Sans" panose="020C0503030203020204" pitchFamily="34" charset="0"/>
              </a:rPr>
              <a:t>‹#›</a:t>
            </a:fld>
            <a:endParaRPr lang="en-US" dirty="0">
              <a:latin typeface="Huawei Sans" panose="020C0503030203020204" pitchFamily="34" charset="0"/>
            </a:endParaRPr>
          </a:p>
        </p:txBody>
      </p:sp>
    </p:spTree>
    <p:extLst>
      <p:ext uri="{BB962C8B-B14F-4D97-AF65-F5344CB8AC3E}">
        <p14:creationId xmlns:p14="http://schemas.microsoft.com/office/powerpoint/2010/main" val="401909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31838" y="743151"/>
            <a:ext cx="5580062" cy="3117649"/>
          </a:xfrm>
          <a:prstGeom prst="rect">
            <a:avLst/>
          </a:prstGeom>
          <a:noFill/>
          <a:ln w="12700">
            <a:solidFill>
              <a:prstClr val="black"/>
            </a:solidFill>
          </a:ln>
        </p:spPr>
        <p:txBody>
          <a:bodyPr vert="horz" lIns="91440" tIns="45720" rIns="91440" bIns="45720" rtlCol="0" anchor="t" anchorCtr="0"/>
          <a:lstStyle/>
          <a:p>
            <a:endParaRPr lang="en-US"/>
          </a:p>
        </p:txBody>
      </p:sp>
      <p:sp>
        <p:nvSpPr>
          <p:cNvPr id="5" name="Notes Placeholder 4"/>
          <p:cNvSpPr>
            <a:spLocks noGrp="1"/>
          </p:cNvSpPr>
          <p:nvPr>
            <p:ph type="body" sz="quarter" idx="3"/>
          </p:nvPr>
        </p:nvSpPr>
        <p:spPr>
          <a:xfrm>
            <a:off x="731837" y="4300483"/>
            <a:ext cx="5580063" cy="5418958"/>
          </a:xfrm>
          <a:prstGeom prst="rect">
            <a:avLst/>
          </a:prstGeom>
        </p:spPr>
        <p:txBody>
          <a:bodyPr vert="horz" lIns="97200" tIns="45720" rIns="9720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632111"/>
      </p:ext>
    </p:extLst>
  </p:cSld>
  <p:clrMap bg1="lt1" tx1="dk1" bg2="lt2" tx2="dk2" accent1="accent1" accent2="accent2" accent3="accent3" accent4="accent4" accent5="accent5" accent6="accent6" hlink="hlink" folHlink="folHlink"/>
  <p:notesStyle>
    <a:lvl1pPr marL="180000" indent="-180000" algn="l" defTabSz="1219304" rtl="0" eaLnBrk="1" fontAlgn="ctr" latinLnBrk="0" hangingPunct="1">
      <a:lnSpc>
        <a:spcPct val="125000"/>
      </a:lnSpc>
      <a:spcAft>
        <a:spcPts val="600"/>
      </a:spcAft>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1pPr>
    <a:lvl2pPr marL="540000" indent="-180000" algn="l" defTabSz="1219304" rtl="0" eaLnBrk="1" fontAlgn="ctr" latinLnBrk="0" hangingPunct="1">
      <a:lnSpc>
        <a:spcPct val="125000"/>
      </a:lnSpc>
      <a:spcAft>
        <a:spcPts val="600"/>
      </a:spcAft>
      <a:buClrTx/>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2pPr>
    <a:lvl3pPr marL="900000" indent="-180000" algn="l" defTabSz="1219304" rtl="0" eaLnBrk="1" fontAlgn="ctr" latinLnBrk="0" hangingPunct="1">
      <a:lnSpc>
        <a:spcPct val="125000"/>
      </a:lnSpc>
      <a:spcAft>
        <a:spcPts val="600"/>
      </a:spcAft>
      <a:buFont typeface="微软雅黑" panose="020B0503020204020204" pitchFamily="34" charset="-122"/>
      <a:buChar char="▪"/>
      <a:defRPr sz="1100" kern="1200" baseline="0">
        <a:solidFill>
          <a:schemeClr val="tx1"/>
        </a:solidFill>
        <a:latin typeface="Huawei Sans" panose="020C0503030203020204" pitchFamily="34" charset="0"/>
        <a:ea typeface="方正兰亭黑简体" panose="02000000000000000000" pitchFamily="2" charset="-122"/>
        <a:cs typeface="+mn-cs"/>
      </a:defRPr>
    </a:lvl3pPr>
    <a:lvl4pPr marL="1260000" indent="-180000" algn="l" defTabSz="1219304" rtl="0" eaLnBrk="1" fontAlgn="ctr" latinLnBrk="0" hangingPunct="1">
      <a:lnSpc>
        <a:spcPct val="125000"/>
      </a:lnSpc>
      <a:spcAft>
        <a:spcPts val="600"/>
      </a:spcAft>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4pPr>
    <a:lvl5pPr marL="1620000" indent="-180000" algn="l" defTabSz="1219304" rtl="0" eaLnBrk="1" fontAlgn="ctr" latinLnBrk="0" hangingPunct="1">
      <a:lnSpc>
        <a:spcPct val="125000"/>
      </a:lnSpc>
      <a:spcAft>
        <a:spcPts val="600"/>
      </a:spcAft>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5pPr>
    <a:lvl6pPr marL="3048261" algn="l" defTabSz="1219304" rtl="0" eaLnBrk="1" latinLnBrk="0" hangingPunct="1">
      <a:defRPr sz="1600" kern="1200">
        <a:solidFill>
          <a:schemeClr val="tx1"/>
        </a:solidFill>
        <a:latin typeface="+mn-lt"/>
        <a:ea typeface="+mn-ea"/>
        <a:cs typeface="+mn-cs"/>
      </a:defRPr>
    </a:lvl6pPr>
    <a:lvl7pPr marL="3657913" algn="l" defTabSz="1219304" rtl="0" eaLnBrk="1" latinLnBrk="0" hangingPunct="1">
      <a:defRPr sz="1600" kern="1200">
        <a:solidFill>
          <a:schemeClr val="tx1"/>
        </a:solidFill>
        <a:latin typeface="+mn-lt"/>
        <a:ea typeface="+mn-ea"/>
        <a:cs typeface="+mn-cs"/>
      </a:defRPr>
    </a:lvl7pPr>
    <a:lvl8pPr marL="4267566" algn="l" defTabSz="1219304" rtl="0" eaLnBrk="1" latinLnBrk="0" hangingPunct="1">
      <a:defRPr sz="1600" kern="1200">
        <a:solidFill>
          <a:schemeClr val="tx1"/>
        </a:solidFill>
        <a:latin typeface="+mn-lt"/>
        <a:ea typeface="+mn-ea"/>
        <a:cs typeface="+mn-cs"/>
      </a:defRPr>
    </a:lvl8pPr>
    <a:lvl9pPr marL="4877219" algn="l" defTabSz="1219304" rtl="0" eaLnBrk="1" latinLnBrk="0" hangingPunct="1">
      <a:defRPr sz="1600" kern="1200">
        <a:solidFill>
          <a:schemeClr val="tx1"/>
        </a:solidFill>
        <a:latin typeface="+mn-lt"/>
        <a:ea typeface="+mn-ea"/>
        <a:cs typeface="+mn-cs"/>
      </a:defRPr>
    </a:lvl9pPr>
  </p:notesStyle>
  <p:extLst mod="1">
    <p:ext uri="{620B2872-D7B9-4A21-9093-7833F8D536E1}">
      <p15:sldGuideLst xmlns:p15="http://schemas.microsoft.com/office/powerpoint/2012/main">
        <p15:guide id="2" orient="horz" pos="2704" userDrawn="1">
          <p15:clr>
            <a:srgbClr val="F26B43"/>
          </p15:clr>
        </p15:guide>
        <p15:guide id="3" orient="horz" pos="459" userDrawn="1">
          <p15:clr>
            <a:srgbClr val="F26B43"/>
          </p15:clr>
        </p15:guide>
        <p15:guide id="4" orient="horz" pos="2432" userDrawn="1">
          <p15:clr>
            <a:srgbClr val="F26B43"/>
          </p15:clr>
        </p15:guide>
        <p15:guide id="6" pos="3976" userDrawn="1">
          <p15:clr>
            <a:srgbClr val="F26B43"/>
          </p15:clr>
        </p15:guide>
        <p15:guide id="7" pos="461" userDrawn="1">
          <p15:clr>
            <a:srgbClr val="F26B43"/>
          </p15:clr>
        </p15:guide>
        <p15:guide id="8" pos="220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59361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Контроллер — это базовый модуль для обработки сервисов системы хранения. Принцип его работы показан на схеме справа.</a:t>
            </a:r>
          </a:p>
          <a:p>
            <a:pPr lvl="1"/>
            <a:r>
              <a:rPr lang="ru-RU" sz="900" dirty="0"/>
              <a:t>ЦП контроллера и кэш обрабатывают запросы ввода-вывода от хоста и управляют RAID системы </a:t>
            </a:r>
            <a:r>
              <a:rPr lang="ru-RU" sz="900" dirty="0" smtClean="0"/>
              <a:t>хранения данных.</a:t>
            </a:r>
            <a:endParaRPr lang="ru-RU" sz="900" dirty="0"/>
          </a:p>
          <a:p>
            <a:pPr lvl="1"/>
            <a:r>
              <a:rPr lang="ru-RU" sz="900" dirty="0"/>
              <a:t>Каждый контроллер имеет встроенные диски для хранения системных данных. На этих дисках также сохраняются кэш-данные во время сбоев питания. Диски на разных контроллерах дублируют друг друга.</a:t>
            </a:r>
          </a:p>
          <a:p>
            <a:pPr lvl="0"/>
            <a:r>
              <a:rPr lang="ru-RU" sz="900" dirty="0"/>
              <a:t>Внешние порты (FE) обеспечивают служебную связь между серверами приложений и системой хранения для обработки операций ввода-вывода хоста.</a:t>
            </a:r>
          </a:p>
          <a:p>
            <a:pPr lvl="0"/>
            <a:r>
              <a:rPr lang="ru-RU" sz="900" dirty="0"/>
              <a:t>Внутренние порты (BE) подключают контроллерную полку к дисковой полке и предоставляют дискам каналы для чтения и записи данных.</a:t>
            </a:r>
          </a:p>
          <a:p>
            <a:pPr lvl="0"/>
            <a:r>
              <a:rPr lang="ru-RU" sz="900" dirty="0"/>
              <a:t>Кэш — это микросхема памяти на контроллере диска. Обеспечивает быстрый доступ к данным и является буфером между внутренней памятью и внешними интерфейсам.</a:t>
            </a:r>
          </a:p>
          <a:p>
            <a:pPr lvl="0"/>
            <a:r>
              <a:rPr lang="ru-RU" sz="900" dirty="0"/>
              <a:t>Движок — это основной компонент программы или системы разработки на электронной платформе. Обеспечивает поддержку программ или набора систем.</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0213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Модули вентиляторов осуществляют теплоотвод в системе таким образом, что контроллерная полка может нормально работать при максимальной мощности.</a:t>
            </a:r>
          </a:p>
          <a:p>
            <a:pPr lvl="0"/>
            <a:r>
              <a:rPr lang="ru-RU" sz="900" dirty="0"/>
              <a:t>BBU обеспечивают резервное питание для системы хранения в случае выхода из строя внешнего источника питания.</a:t>
            </a:r>
          </a:p>
          <a:p>
            <a:pPr lvl="0"/>
            <a:r>
              <a:rPr lang="ru-RU" sz="900" dirty="0"/>
              <a:t>Неисправные BBU можно изолировать и удалить, не нарушая работу системы хранения. BBU предотвращают потерю данных, позволяют системе записывать данные кэша на диски встроенного контроллера во время сбоев питания. После восстановления внешнего источника питания ПО системы хранения восстанавливает данные со встроенных дисков контроллеров в кэш.</a:t>
            </a:r>
          </a:p>
          <a:p>
            <a:pPr lvl="0"/>
            <a:r>
              <a:rPr lang="ru-RU" sz="900" baseline="0" dirty="0">
                <a:solidFill>
                  <a:schemeClr val="tx1"/>
                </a:solidFill>
                <a:latin typeface="Huawei Sans" panose="020C0503030203020204" pitchFamily="34" charset="0"/>
                <a:ea typeface="方正兰亭黑简体" panose="02000000000000000000" pitchFamily="2" charset="-122"/>
                <a:cs typeface="+mn-cs"/>
              </a:rPr>
              <a:t>Системы с литиевыми батареями определяют и обновляют емкость батареи посредством зарядки и разрядки батарей. </a:t>
            </a:r>
            <a:r>
              <a:rPr lang="ru-RU" sz="900" dirty="0"/>
              <a:t>Для более надежной защиты данных в случае сбоя подачи питания, система может обнаруживать и не использовать батареи, которые не соответствуют требованиям к резервному питанию.</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880968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baseline="0" dirty="0" err="1">
                <a:solidFill>
                  <a:schemeClr val="tx1"/>
                </a:solidFill>
                <a:latin typeface="Huawei Sans" panose="020C0503030203020204" pitchFamily="34" charset="0"/>
                <a:ea typeface="方正兰亭黑简体" panose="02000000000000000000" pitchFamily="2" charset="-122"/>
                <a:cs typeface="+mn-cs"/>
              </a:rPr>
              <a:t>Коффер</a:t>
            </a:r>
            <a:r>
              <a:rPr lang="ru-RU" sz="900" baseline="0" dirty="0">
                <a:solidFill>
                  <a:schemeClr val="tx1"/>
                </a:solidFill>
                <a:latin typeface="Huawei Sans" panose="020C0503030203020204" pitchFamily="34" charset="0"/>
                <a:ea typeface="方正兰亭黑简体" panose="02000000000000000000" pitchFamily="2" charset="-122"/>
                <a:cs typeface="+mn-cs"/>
              </a:rPr>
              <a:t>-диски сохраняют пользовательские данные, конфигурации системы, журналы и измененные («грязные») данные в кэш-память для защиты от непредвиденных отключений электроэнергии.</a:t>
            </a:r>
          </a:p>
          <a:p>
            <a:pPr lvl="0"/>
            <a:r>
              <a:rPr lang="ru-RU" sz="900" dirty="0"/>
              <a:t>Существуют встроенные и внешние </a:t>
            </a:r>
            <a:r>
              <a:rPr lang="ru-RU" sz="900" dirty="0" err="1"/>
              <a:t>коффер</a:t>
            </a:r>
            <a:r>
              <a:rPr lang="ru-RU" sz="900" dirty="0"/>
              <a:t>-диски.</a:t>
            </a:r>
          </a:p>
          <a:p>
            <a:pPr lvl="0"/>
            <a:r>
              <a:rPr lang="ru-RU" sz="900" dirty="0"/>
              <a:t>Встроенный </a:t>
            </a:r>
            <a:r>
              <a:rPr lang="ru-RU" sz="900" dirty="0" err="1"/>
              <a:t>коффер</a:t>
            </a:r>
            <a:r>
              <a:rPr lang="ru-RU" sz="900" dirty="0"/>
              <a:t>-диск</a:t>
            </a:r>
          </a:p>
          <a:p>
            <a:pPr lvl="1"/>
            <a:r>
              <a:rPr lang="ru-RU" sz="900" dirty="0"/>
              <a:t>Каждый контроллер </a:t>
            </a:r>
            <a:r>
              <a:rPr lang="ru-RU" sz="900" dirty="0" err="1"/>
              <a:t>OceanStor</a:t>
            </a:r>
            <a:r>
              <a:rPr lang="ru-RU" sz="900" dirty="0"/>
              <a:t> </a:t>
            </a:r>
            <a:r>
              <a:rPr lang="ru-RU" sz="900" dirty="0" err="1"/>
              <a:t>Dorado</a:t>
            </a:r>
            <a:r>
              <a:rPr lang="ru-RU" sz="900" dirty="0"/>
              <a:t> V6 оснащен одним или двумя встроенными SSD в качестве </a:t>
            </a:r>
            <a:r>
              <a:rPr lang="ru-RU" sz="900" dirty="0" err="1"/>
              <a:t>коффер</a:t>
            </a:r>
            <a:r>
              <a:rPr lang="ru-RU" sz="900" dirty="0"/>
              <a:t>-дисков. Дополнительная информация приведена в документации по продукту.</a:t>
            </a:r>
          </a:p>
          <a:p>
            <a:pPr lvl="0"/>
            <a:r>
              <a:rPr lang="ru-RU" sz="900" dirty="0"/>
              <a:t>Внешний </a:t>
            </a:r>
            <a:r>
              <a:rPr lang="ru-RU" sz="900" dirty="0" err="1"/>
              <a:t>коффер</a:t>
            </a:r>
            <a:r>
              <a:rPr lang="ru-RU" sz="900" dirty="0"/>
              <a:t>-диск</a:t>
            </a:r>
          </a:p>
          <a:p>
            <a:pPr marL="540000" marR="0" lvl="1" indent="-180000" algn="l" defTabSz="1219304" rtl="0" eaLnBrk="1" fontAlgn="ctr" latinLnBrk="0" hangingPunct="1">
              <a:lnSpc>
                <a:spcPct val="125000"/>
              </a:lnSpc>
              <a:spcBef>
                <a:spcPts val="0"/>
              </a:spcBef>
              <a:spcAft>
                <a:spcPts val="600"/>
              </a:spcAft>
              <a:buClrTx/>
              <a:buSzTx/>
              <a:buFont typeface="Huawei Sans" panose="020C0503030203020204" pitchFamily="34" charset="0"/>
              <a:buChar char="▫"/>
              <a:tabLst/>
              <a:defRPr/>
            </a:pPr>
            <a:r>
              <a:rPr lang="ru-RU" sz="900" dirty="0"/>
              <a:t>Система хранения автоматически выбирает четыре диска в качестве </a:t>
            </a:r>
            <a:r>
              <a:rPr lang="ru-RU" sz="900" dirty="0" err="1"/>
              <a:t>коффер</a:t>
            </a:r>
            <a:r>
              <a:rPr lang="ru-RU" sz="900" dirty="0"/>
              <a:t>-дисков. Каждый </a:t>
            </a:r>
            <a:r>
              <a:rPr lang="ru-RU" sz="900" dirty="0" err="1"/>
              <a:t>коффер</a:t>
            </a:r>
            <a:r>
              <a:rPr lang="ru-RU" sz="900" dirty="0"/>
              <a:t>-диск предоставляет 2 ГБ пространства для формирования группы RAID 1. Оставшееся пространство может использоваться для служебных данных. В случае неисправности </a:t>
            </a:r>
            <a:r>
              <a:rPr lang="ru-RU" sz="900" dirty="0" err="1"/>
              <a:t>коффер</a:t>
            </a:r>
            <a:r>
              <a:rPr lang="ru-RU" sz="900" dirty="0"/>
              <a:t>-диска, система автоматически заменяет неисправный диск-кофр на нормальный диск.</a:t>
            </a:r>
          </a:p>
          <a:p>
            <a:pPr lvl="1"/>
            <a:endParaRPr lang="zh-CN" altLang="zh-CN" sz="900"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80044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Контроллерная полка 4 U оснащена четырьмя модулями питания, которые называются PSU 0, PSU 1, PSU 2 и PSU 3. PSU 0 и PSU 1 образуют плоскость питания для подачи питания на контроллеры A и C и обеспечивают взаимное резервирование. PSU 2 и PSU 3 образуют другую плоскость питания для контроллеров B и D и обеспечивают взаимное резервирование. Для максимальной надежности рекомендуется подключать PSU 0 и PSU 2 к одному PDU, а PSU 1 и PSU 3 — к другому PDU.</a:t>
            </a:r>
          </a:p>
          <a:p>
            <a:pPr lvl="0"/>
            <a:r>
              <a:rPr lang="ru-RU" sz="900" dirty="0"/>
              <a:t>Контроллерная полка 2 U имеет два модуля питания, PSU 0 и PSU 1, для подачи питания на контроллеры A и B. Эти два модуля образуют плоскость питания и обеспечивают взаимное резервирование. Для максимальной надежности PSU 0 и PSU 1 подключаются к разным PDU</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85372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47439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В </a:t>
            </a:r>
            <a:r>
              <a:rPr lang="ru-RU" sz="900" dirty="0" err="1"/>
              <a:t>подстатив</a:t>
            </a:r>
            <a:r>
              <a:rPr lang="ru-RU" sz="900" dirty="0"/>
              <a:t> системы интегрирована объединительная плата для передачи сигналов </a:t>
            </a:r>
            <a:r>
              <a:rPr lang="ru-RU" sz="900" dirty="0" smtClean="0"/>
              <a:t>и подачи </a:t>
            </a:r>
            <a:r>
              <a:rPr lang="ru-RU" sz="900" dirty="0"/>
              <a:t>питания между модулями.</a:t>
            </a:r>
          </a:p>
          <a:p>
            <a:pPr lvl="0"/>
            <a:r>
              <a:rPr lang="ru-RU" sz="900" dirty="0"/>
              <a:t>Модуль расширения предоставляет порты расширения для подключения к контроллерной полке или другой дисковой полке для передачи данных.</a:t>
            </a:r>
          </a:p>
          <a:p>
            <a:pPr lvl="0"/>
            <a:r>
              <a:rPr lang="ru-RU" sz="900" dirty="0"/>
              <a:t>Модуль питания подает питание на дисковую полку и обеспечивает нормальную работу полки при максимальной мощности.</a:t>
            </a:r>
          </a:p>
          <a:p>
            <a:pPr lvl="0"/>
            <a:r>
              <a:rPr lang="ru-RU" sz="900" dirty="0"/>
              <a:t>Диски предоставляют место для хранения в системе хранения для хранения служебных, системных данных и данных кэша. Определенные диски используются в качестве </a:t>
            </a:r>
            <a:r>
              <a:rPr lang="ru-RU" sz="900" dirty="0" err="1"/>
              <a:t>коффер</a:t>
            </a:r>
            <a:r>
              <a:rPr lang="ru-RU" sz="900" dirty="0"/>
              <a:t>-дисков.</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199220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Системы </a:t>
            </a:r>
            <a:r>
              <a:rPr lang="ru-RU" sz="900" dirty="0" smtClean="0"/>
              <a:t>хранения данных </a:t>
            </a:r>
            <a:r>
              <a:rPr lang="ru-RU" sz="900" dirty="0" err="1"/>
              <a:t>All-flash</a:t>
            </a:r>
            <a:r>
              <a:rPr lang="ru-RU" sz="900" dirty="0"/>
              <a:t> Huawei </a:t>
            </a:r>
            <a:r>
              <a:rPr lang="ru-RU" sz="900" dirty="0" err="1"/>
              <a:t>OceanStor</a:t>
            </a:r>
            <a:r>
              <a:rPr lang="ru-RU" sz="900" dirty="0"/>
              <a:t> </a:t>
            </a:r>
            <a:r>
              <a:rPr lang="ru-RU" sz="900" dirty="0" err="1"/>
              <a:t>Dorado</a:t>
            </a:r>
            <a:r>
              <a:rPr lang="ru-RU" sz="900" dirty="0"/>
              <a:t> V6 поддерживают дисковые полки SAS, интеллектуальные дисковые полки SAS и </a:t>
            </a:r>
            <a:r>
              <a:rPr lang="ru-RU" sz="900" dirty="0" err="1"/>
              <a:t>NVMe</a:t>
            </a:r>
            <a:r>
              <a:rPr lang="ru-RU" sz="900" dirty="0"/>
              <a:t>.</a:t>
            </a:r>
          </a:p>
          <a:p>
            <a:pPr lvl="0"/>
            <a:r>
              <a:rPr lang="ru-RU" sz="900" dirty="0"/>
              <a:t>Чтобы определить рабочее состояние дисковой полки проверьте индикаторы после включения полки.</a:t>
            </a:r>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55906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Для подключения к контроллерной полке интеллектуальные дисковые полки оснащены портами RDMA через конвергентный </a:t>
            </a:r>
            <a:r>
              <a:rPr lang="ru-RU" sz="900" dirty="0" err="1"/>
              <a:t>Ethernet</a:t>
            </a:r>
            <a:r>
              <a:rPr lang="ru-RU" sz="900" dirty="0"/>
              <a:t> (</a:t>
            </a:r>
            <a:r>
              <a:rPr lang="ru-RU" sz="900" dirty="0" err="1"/>
              <a:t>RoCE</a:t>
            </a:r>
            <a:r>
              <a:rPr lang="ru-RU" sz="900" dirty="0"/>
              <a:t>),</a:t>
            </a:r>
            <a:r>
              <a:rPr lang="ru-RU" sz="900" baseline="0" dirty="0">
                <a:solidFill>
                  <a:schemeClr val="tx1"/>
                </a:solidFill>
                <a:latin typeface="Huawei Sans" panose="020C0503030203020204" pitchFamily="34" charset="0"/>
                <a:ea typeface="方正兰亭黑简体" panose="02000000000000000000" pitchFamily="2" charset="-122"/>
                <a:cs typeface="+mn-cs"/>
              </a:rPr>
              <a:t> процессорами </a:t>
            </a:r>
            <a:r>
              <a:rPr lang="ru-RU" sz="900" baseline="0" dirty="0" err="1">
                <a:solidFill>
                  <a:schemeClr val="tx1"/>
                </a:solidFill>
                <a:latin typeface="Huawei Sans" panose="020C0503030203020204" pitchFamily="34" charset="0"/>
                <a:ea typeface="方正兰亭黑简体" panose="02000000000000000000" pitchFamily="2" charset="-122"/>
                <a:cs typeface="+mn-cs"/>
              </a:rPr>
              <a:t>Kunpeng</a:t>
            </a:r>
            <a:r>
              <a:rPr lang="ru-RU" sz="900" baseline="0" dirty="0">
                <a:solidFill>
                  <a:schemeClr val="tx1"/>
                </a:solidFill>
                <a:latin typeface="Huawei Sans" panose="020C0503030203020204" pitchFamily="34" charset="0"/>
                <a:ea typeface="方正兰亭黑简体" panose="02000000000000000000" pitchFamily="2" charset="-122"/>
                <a:cs typeface="+mn-cs"/>
              </a:rPr>
              <a:t> и памятью DDR для обеспечения мощных вычислительных возможностей.</a:t>
            </a:r>
          </a:p>
          <a:p>
            <a:pPr lvl="0"/>
            <a:r>
              <a:rPr lang="ru-RU" sz="900" dirty="0"/>
              <a:t>Высота интеллектуальной дисковой полки — 2U. В интеллектуальной дисковой полке SAS можно разместить 25 твердотельных накопителей SAS, а в интеллектуальной дисковой полке </a:t>
            </a:r>
            <a:r>
              <a:rPr lang="ru-RU" sz="900" dirty="0" err="1"/>
              <a:t>NVMe</a:t>
            </a:r>
            <a:r>
              <a:rPr lang="ru-RU" sz="900" dirty="0"/>
              <a:t> — 36 твердотельных накопителей </a:t>
            </a:r>
            <a:r>
              <a:rPr lang="ru-RU" sz="900" dirty="0" err="1"/>
              <a:t>NVMe</a:t>
            </a:r>
            <a:r>
              <a:rPr lang="ru-RU" sz="900" dirty="0"/>
              <a:t> размером с ладонь.</a:t>
            </a:r>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610935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517883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baseline="0" dirty="0">
                <a:solidFill>
                  <a:schemeClr val="tx1"/>
                </a:solidFill>
                <a:latin typeface="Huawei Sans" panose="020C0503030203020204" pitchFamily="34" charset="0"/>
                <a:ea typeface="方正兰亭黑简体" panose="02000000000000000000" pitchFamily="2" charset="-122"/>
                <a:cs typeface="+mn-cs"/>
              </a:rPr>
              <a:t>Каждый модуль расширения имеет один порт расширения P0 и один порт расширения P1 для подключения к контроллерной полке или другой дисковой полке для передачи данных.</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27117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775795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Фиксированные коммутаторы серии </a:t>
            </a:r>
            <a:r>
              <a:rPr lang="ru-RU" sz="900" dirty="0" err="1"/>
              <a:t>Huawei</a:t>
            </a:r>
            <a:r>
              <a:rPr lang="ru-RU" sz="900" dirty="0"/>
              <a:t> </a:t>
            </a:r>
            <a:r>
              <a:rPr lang="ru-RU" sz="900" dirty="0" err="1"/>
              <a:t>CloudEngine</a:t>
            </a:r>
            <a:r>
              <a:rPr lang="ru-RU" sz="900" dirty="0"/>
              <a:t> — это коммутаторы </a:t>
            </a:r>
            <a:r>
              <a:rPr lang="ru-RU" sz="900" dirty="0" err="1"/>
              <a:t>Ethernet</a:t>
            </a:r>
            <a:r>
              <a:rPr lang="ru-RU" sz="900" dirty="0"/>
              <a:t> нового поколения для центров обработки данных, обеспечивающие высокую производительность, высокую плотность портов и низкую задержку. </a:t>
            </a:r>
            <a:r>
              <a:rPr lang="ru-RU" sz="900" baseline="0" dirty="0">
                <a:solidFill>
                  <a:schemeClr val="tx1"/>
                </a:solidFill>
                <a:latin typeface="Huawei Sans" panose="020C0503030203020204" pitchFamily="34" charset="0"/>
                <a:ea typeface="方正兰亭黑简体" panose="02000000000000000000" pitchFamily="2" charset="-122"/>
                <a:cs typeface="+mn-cs"/>
              </a:rPr>
              <a:t>Коммутаторы имеют схему прохождения воздушного потока спереди-назад и </a:t>
            </a:r>
            <a:r>
              <a:rPr lang="ru-RU" sz="900" b="0" i="0" u="none" baseline="0" dirty="0">
                <a:solidFill>
                  <a:schemeClr val="tx1"/>
                </a:solidFill>
                <a:latin typeface="Huawei Sans" panose="020C0503030203020204" pitchFamily="34" charset="0"/>
                <a:ea typeface="方正兰亭黑简体" panose="02000000000000000000" pitchFamily="2" charset="-122"/>
                <a:cs typeface="+mn-cs"/>
              </a:rPr>
              <a:t>сзади-вперед</a:t>
            </a:r>
            <a:r>
              <a:rPr lang="ru-RU" sz="900" baseline="0" dirty="0">
                <a:solidFill>
                  <a:schemeClr val="tx1"/>
                </a:solidFill>
                <a:latin typeface="Huawei Sans" panose="020C0503030203020204" pitchFamily="34" charset="0"/>
                <a:ea typeface="方正兰亭黑简体" panose="02000000000000000000" pitchFamily="2" charset="-122"/>
                <a:cs typeface="+mn-cs"/>
              </a:rPr>
              <a:t> и поддерживают IP SAN и распределенные сети хранения.</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466665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Коммутаторы </a:t>
            </a:r>
            <a:r>
              <a:rPr lang="ru-RU" sz="900" dirty="0" err="1"/>
              <a:t>Fibre</a:t>
            </a:r>
            <a:r>
              <a:rPr lang="ru-RU" sz="900" dirty="0"/>
              <a:t> </a:t>
            </a:r>
            <a:r>
              <a:rPr lang="ru-RU" sz="900" dirty="0" err="1"/>
              <a:t>Channel</a:t>
            </a:r>
            <a:r>
              <a:rPr lang="ru-RU" sz="900" dirty="0"/>
              <a:t> — это высокоскоростные сетевые релейные устройства, передающие данные по оптоволоконным кабелям. Обеспечивают ускоренную передачу и защиту от помех.</a:t>
            </a:r>
          </a:p>
          <a:p>
            <a:pPr lvl="0"/>
            <a:r>
              <a:rPr lang="ru-RU" sz="900" dirty="0"/>
              <a:t>Коммутаторы </a:t>
            </a:r>
            <a:r>
              <a:rPr lang="ru-RU" sz="900" dirty="0" err="1"/>
              <a:t>Fibre</a:t>
            </a:r>
            <a:r>
              <a:rPr lang="ru-RU" sz="900" dirty="0"/>
              <a:t> </a:t>
            </a:r>
            <a:r>
              <a:rPr lang="ru-RU" sz="900" dirty="0" err="1"/>
              <a:t>Channel</a:t>
            </a:r>
            <a:r>
              <a:rPr lang="ru-RU" sz="900" dirty="0"/>
              <a:t> используются в сетях FC SAN.</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5710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Последовательный кабель соединяет последовательный порт системы хранения с терминалом обслуживания.</a:t>
            </a:r>
          </a:p>
          <a:p>
            <a:pPr lvl="0"/>
            <a:r>
              <a:rPr lang="ru-RU" sz="900" dirty="0"/>
              <a:t>Кабели </a:t>
            </a:r>
            <a:r>
              <a:rPr lang="ru-RU" sz="900" dirty="0" err="1"/>
              <a:t>Mini</a:t>
            </a:r>
            <a:r>
              <a:rPr lang="ru-RU" sz="900" dirty="0"/>
              <a:t> SAS HD подсоединяются к портам расширения на контроллерах и дисковых полках. Существуют электрические кабели </a:t>
            </a:r>
            <a:r>
              <a:rPr lang="ru-RU" sz="900" dirty="0" err="1"/>
              <a:t>mini</a:t>
            </a:r>
            <a:r>
              <a:rPr lang="ru-RU" sz="900" dirty="0"/>
              <a:t> SAS HD и оптические кабели </a:t>
            </a:r>
            <a:r>
              <a:rPr lang="ru-RU" sz="900" dirty="0" err="1"/>
              <a:t>mini</a:t>
            </a:r>
            <a:r>
              <a:rPr lang="ru-RU" sz="900" dirty="0"/>
              <a:t> SAS HD.</a:t>
            </a:r>
          </a:p>
          <a:p>
            <a:pPr lvl="0"/>
            <a:r>
              <a:rPr lang="ru-RU" sz="900" dirty="0"/>
              <a:t>Активный оптический кабель (AOC) соединяет порт </a:t>
            </a:r>
            <a:r>
              <a:rPr lang="ru-RU" sz="900" dirty="0" err="1"/>
              <a:t>PCIe</a:t>
            </a:r>
            <a:r>
              <a:rPr lang="ru-RU" sz="900" dirty="0"/>
              <a:t> на </a:t>
            </a:r>
            <a:r>
              <a:rPr lang="ru-RU" sz="900" dirty="0" smtClean="0"/>
              <a:t>контроллерной </a:t>
            </a:r>
            <a:r>
              <a:rPr lang="ru-RU" sz="900" dirty="0"/>
              <a:t>полке с коммутатором данных.</a:t>
            </a:r>
          </a:p>
          <a:p>
            <a:pPr lvl="0"/>
            <a:r>
              <a:rPr lang="ru-RU" sz="900" dirty="0"/>
              <a:t>Кабели QSFP28 100 Гбит/с предназначены для прямого подключения контроллеров или для подключения к интеллектуальным дисковым полкам.</a:t>
            </a:r>
          </a:p>
          <a:p>
            <a:pPr lvl="0"/>
            <a:r>
              <a:rPr lang="ru-RU" sz="900" dirty="0"/>
              <a:t>Кабели 25G SFP28 предназначены для подключений к сети на стороне клиента.</a:t>
            </a:r>
          </a:p>
          <a:p>
            <a:pPr lvl="0"/>
            <a:r>
              <a:rPr lang="ru-RU" sz="900" dirty="0"/>
              <a:t>Кабели с поддержкой технологии </a:t>
            </a:r>
            <a:r>
              <a:rPr lang="ru-RU" sz="900" dirty="0" err="1"/>
              <a:t>Fourteen</a:t>
            </a:r>
            <a:r>
              <a:rPr lang="ru-RU" sz="900" dirty="0"/>
              <a:t> </a:t>
            </a:r>
            <a:r>
              <a:rPr lang="ru-RU" sz="900" dirty="0" err="1"/>
              <a:t>Data</a:t>
            </a:r>
            <a:r>
              <a:rPr lang="ru-RU" sz="900" dirty="0"/>
              <a:t> </a:t>
            </a:r>
            <a:r>
              <a:rPr lang="ru-RU" sz="900" dirty="0" err="1"/>
              <a:t>Rate</a:t>
            </a:r>
            <a:r>
              <a:rPr lang="ru-RU" sz="900" dirty="0"/>
              <a:t> (FDR) предназначены для интерфейсных модулей IB 56 Гбит/с.</a:t>
            </a:r>
          </a:p>
          <a:p>
            <a:pPr lvl="0"/>
            <a:r>
              <a:rPr lang="ru-RU" sz="900" dirty="0"/>
              <a:t>Оптические кабели соединяют систему хранения с коммутаторами </a:t>
            </a:r>
            <a:r>
              <a:rPr lang="ru-RU" sz="900" dirty="0" err="1"/>
              <a:t>Fibre</a:t>
            </a:r>
            <a:r>
              <a:rPr lang="ru-RU" sz="900" dirty="0"/>
              <a:t> </a:t>
            </a:r>
            <a:r>
              <a:rPr lang="ru-RU" sz="900" dirty="0" err="1"/>
              <a:t>Channel</a:t>
            </a:r>
            <a:r>
              <a:rPr lang="ru-RU" sz="900" dirty="0"/>
              <a:t>. Один конец оптического кабеля подключается к адаптеру шины хоста </a:t>
            </a:r>
            <a:r>
              <a:rPr lang="ru-RU" sz="900" dirty="0" err="1"/>
              <a:t>Fibre</a:t>
            </a:r>
            <a:r>
              <a:rPr lang="ru-RU" sz="900" dirty="0"/>
              <a:t> </a:t>
            </a:r>
            <a:r>
              <a:rPr lang="ru-RU" sz="900" dirty="0" err="1"/>
              <a:t>Channel</a:t>
            </a:r>
            <a:r>
              <a:rPr lang="ru-RU" sz="900" dirty="0"/>
              <a:t> (HBA), а другой конец — к коммутатору </a:t>
            </a:r>
            <a:r>
              <a:rPr lang="ru-RU" sz="900" dirty="0" err="1"/>
              <a:t>Fibre</a:t>
            </a:r>
            <a:r>
              <a:rPr lang="ru-RU" sz="900" dirty="0"/>
              <a:t> </a:t>
            </a:r>
            <a:r>
              <a:rPr lang="ru-RU" sz="900" dirty="0" err="1"/>
              <a:t>Channel</a:t>
            </a:r>
            <a:r>
              <a:rPr lang="ru-RU" sz="900" dirty="0"/>
              <a:t> или системе хранения. На обоих концах оптического волокна используются разъемы LC. Оптические кабели MPO-4*DLC предназначены для интерфейсных модулей </a:t>
            </a:r>
            <a:r>
              <a:rPr lang="ru-RU" sz="900" dirty="0" err="1"/>
              <a:t>Fibre</a:t>
            </a:r>
            <a:r>
              <a:rPr lang="ru-RU" sz="900" dirty="0"/>
              <a:t> </a:t>
            </a:r>
            <a:r>
              <a:rPr lang="ru-RU" sz="900" dirty="0" err="1"/>
              <a:t>Channel</a:t>
            </a:r>
            <a:r>
              <a:rPr lang="ru-RU" sz="900" dirty="0"/>
              <a:t> 8 Гбит/с </a:t>
            </a:r>
            <a:r>
              <a:rPr lang="ru-RU" sz="900" dirty="0" err="1"/>
              <a:t>с</a:t>
            </a:r>
            <a:r>
              <a:rPr lang="ru-RU" sz="900" dirty="0"/>
              <a:t> 8 портами и интерфейсных модулей </a:t>
            </a:r>
            <a:r>
              <a:rPr lang="ru-RU" sz="900" dirty="0" err="1"/>
              <a:t>Fibre</a:t>
            </a:r>
            <a:r>
              <a:rPr lang="ru-RU" sz="900" dirty="0"/>
              <a:t> </a:t>
            </a:r>
            <a:r>
              <a:rPr lang="ru-RU" sz="900" dirty="0" err="1"/>
              <a:t>Channel</a:t>
            </a:r>
            <a:r>
              <a:rPr lang="ru-RU" sz="900" dirty="0"/>
              <a:t> 16 Гбит/с </a:t>
            </a:r>
            <a:r>
              <a:rPr lang="ru-RU" sz="900" dirty="0" err="1"/>
              <a:t>с</a:t>
            </a:r>
            <a:r>
              <a:rPr lang="ru-RU" sz="900" dirty="0"/>
              <a:t> 8 портами и используются для подсоединения системы хранения к коммутаторам </a:t>
            </a:r>
            <a:r>
              <a:rPr lang="ru-RU" sz="900" dirty="0" err="1"/>
              <a:t>Fibre</a:t>
            </a:r>
            <a:r>
              <a:rPr lang="ru-RU" sz="900" dirty="0"/>
              <a:t> </a:t>
            </a:r>
            <a:r>
              <a:rPr lang="ru-RU" sz="900" dirty="0" err="1"/>
              <a:t>Channel</a:t>
            </a:r>
            <a:r>
              <a:rPr lang="ru-RU" sz="900" dirty="0"/>
              <a:t>.</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40917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684430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Диски можно классифицировать по структуре, размеру, интерфейсу или сценарию применения</a:t>
            </a:r>
            <a:r>
              <a:rPr lang="ru-RU" dirty="0"/>
              <a:t>.</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207551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Компоненты диска:</a:t>
            </a:r>
          </a:p>
          <a:p>
            <a:pPr lvl="1"/>
            <a:r>
              <a:rPr lang="ru-RU" sz="900" dirty="0"/>
              <a:t>Обе поверхности </a:t>
            </a:r>
            <a:r>
              <a:rPr lang="ru-RU" sz="900" dirty="0" smtClean="0"/>
              <a:t>пластины </a:t>
            </a:r>
            <a:r>
              <a:rPr lang="ru-RU" sz="900" dirty="0"/>
              <a:t>покрыты магнитными материалами с поляризованными магнитными зернами, которые представляют собой двоичную информационную единицу или бит.</a:t>
            </a:r>
          </a:p>
          <a:p>
            <a:pPr lvl="1"/>
            <a:r>
              <a:rPr lang="ru-RU" sz="900" dirty="0"/>
              <a:t>Головка чтения/записи считывает и записывает данные. </a:t>
            </a:r>
            <a:r>
              <a:rPr lang="ru-RU" sz="900" dirty="0" smtClean="0"/>
              <a:t>Изменяет </a:t>
            </a:r>
            <a:r>
              <a:rPr lang="ru-RU" sz="900" dirty="0"/>
              <a:t>полярность магнитных зерен на поверхности пластины для сохранения данных.</a:t>
            </a:r>
          </a:p>
          <a:p>
            <a:pPr lvl="1"/>
            <a:r>
              <a:rPr lang="ru-RU" sz="900" dirty="0"/>
              <a:t>Рычаг привода перемещает головку чтения/записи в указанное положение.</a:t>
            </a:r>
          </a:p>
          <a:p>
            <a:pPr lvl="1"/>
            <a:r>
              <a:rPr lang="ru-RU" sz="900" dirty="0"/>
              <a:t>Шпиндель имеет двигатель и подшипник. </a:t>
            </a:r>
            <a:r>
              <a:rPr lang="ru-RU" sz="900" dirty="0" smtClean="0"/>
              <a:t>Поворачивает указанное положение </a:t>
            </a:r>
            <a:r>
              <a:rPr lang="ru-RU" sz="900" dirty="0"/>
              <a:t>на пластине к головке чтения/записи.</a:t>
            </a:r>
          </a:p>
          <a:p>
            <a:pPr lvl="1"/>
            <a:r>
              <a:rPr lang="ru-RU" sz="900" dirty="0"/>
              <a:t>Схема управления контролирует скорость диска и движение рычага привода, а также подает команды на головку.</a:t>
            </a:r>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531399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Каждая пластина диска имеет две головки чтения/записи для чтения и записи данных на двух поверхностях пластины.</a:t>
            </a:r>
          </a:p>
          <a:p>
            <a:pPr lvl="0"/>
            <a:r>
              <a:rPr lang="ru-RU" sz="900" dirty="0"/>
              <a:t>Воздушный поток предотвращает соприкосновение головки с пластиной, поэтому головка может перемещаться между дорожками с высокой скоростью. Большое расстояние между головкой и пластиной приводит к слабым сигналам, а маленькое расстояние может привести к трению головки о поверхность пластины. Поэтому поверхность диска должна быть гладкой и ровной. Любые посторонние материалы или пыль сократят расстояние и приведут к трению головки о магнитную </a:t>
            </a:r>
            <a:r>
              <a:rPr lang="ru-RU" sz="900" dirty="0" smtClean="0"/>
              <a:t>поверхность, а это, в свою очередь, приведет </a:t>
            </a:r>
            <a:r>
              <a:rPr lang="ru-RU" sz="900" dirty="0"/>
              <a:t>к необратимому повреждению данных.</a:t>
            </a:r>
          </a:p>
          <a:p>
            <a:pPr lvl="0"/>
            <a:r>
              <a:rPr lang="ru-RU" sz="900" dirty="0"/>
              <a:t>Принцип работы:</a:t>
            </a:r>
          </a:p>
          <a:p>
            <a:pPr lvl="1"/>
            <a:r>
              <a:rPr lang="ru-RU" sz="900" dirty="0"/>
              <a:t>Головка чтения/записи запускается в зоне посадки головок диска вблизи пластин шпинделя.</a:t>
            </a:r>
          </a:p>
          <a:p>
            <a:pPr lvl="1"/>
            <a:r>
              <a:rPr lang="ru-RU" sz="900" dirty="0"/>
              <a:t>Шпиндель соединяется со всеми пластинами и двигателем. Двигатель шпинделя вращается с постоянной скоростью, приводя в движение пластины.</a:t>
            </a:r>
          </a:p>
          <a:p>
            <a:pPr lvl="1"/>
            <a:r>
              <a:rPr lang="ru-RU" sz="900" dirty="0"/>
              <a:t>Когда шпиндель вращается, между головкой и пластиной остается небольшой зазор. Это называется высотой полета головки чтения/записи.</a:t>
            </a:r>
          </a:p>
          <a:p>
            <a:pPr lvl="1"/>
            <a:r>
              <a:rPr lang="ru-RU" sz="900" dirty="0"/>
              <a:t>Головка прикрепляется к концу рычага привода, который перемещает головку в указанное положение над пластиной, где должна выполняться запись/чтение данных.</a:t>
            </a:r>
          </a:p>
          <a:p>
            <a:pPr lvl="1"/>
            <a:r>
              <a:rPr lang="ru-RU" sz="900" dirty="0"/>
              <a:t>Головка считывает и записывает данные в двоичном формате на поверхность пластины. Считанные данные сохраняются на микросхеме флэш-памяти, а затем передаются в программу.</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980671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Поверхность пластины: </a:t>
            </a:r>
            <a:r>
              <a:rPr lang="ru-RU" sz="900" dirty="0" smtClean="0"/>
              <a:t>каждая </a:t>
            </a:r>
            <a:r>
              <a:rPr lang="ru-RU" sz="900" dirty="0"/>
              <a:t>пластина диска имеет две поверхности для хранения данных. Поверхности нумеруются последовательно, начиная с 0. Номер поверхности в дисковой системе также называется номером головки, потому что каждая допустимая поверхность имеет головку чтения/записи.</a:t>
            </a:r>
          </a:p>
          <a:p>
            <a:pPr lvl="0"/>
            <a:r>
              <a:rPr lang="ru-RU" sz="900" dirty="0"/>
              <a:t>Дорожка: </a:t>
            </a:r>
            <a:r>
              <a:rPr lang="ru-RU" sz="900" dirty="0" smtClean="0"/>
              <a:t>дорожки </a:t>
            </a:r>
            <a:r>
              <a:rPr lang="ru-RU" sz="900" dirty="0"/>
              <a:t>представляют собой ряд концентрических кругов, расположенных вокруг шпинделя. Нумерация дорожек начинается от внешней к внутренней, начиная с 0. На каждой поверхности диска от 300 до 1024 дорожек. Новые диски большой емкости имеют еще больше дорожек на каждой поверхности. Количество дорожек на дюйм (TPI) на пластине обычно используется для измерения плотности дорожек. Дорожки — это всего лишь намагниченные области на поверхности пластин, невидимые для человеческого глаза.</a:t>
            </a:r>
          </a:p>
          <a:p>
            <a:pPr lvl="0"/>
            <a:r>
              <a:rPr lang="ru-RU" sz="900" dirty="0"/>
              <a:t>Цилиндр: </a:t>
            </a:r>
            <a:r>
              <a:rPr lang="ru-RU" sz="900" dirty="0" smtClean="0"/>
              <a:t>цилиндр образован </a:t>
            </a:r>
            <a:r>
              <a:rPr lang="ru-RU" sz="900" dirty="0"/>
              <a:t>дорожками с одинаковыми номерами на всех поверхностях пластины диска. Головки каждого цилиндра пронумерованы сверху вниз, начиная с 0. Данные читаются и записываются по цилиндрам. Головка 0 в цилиндре сначала считывает и записывает данные, а затем другие головки в том же цилиндре последовательно читают и записывают данные. После того, как все головки в цилиндре завершили чтение и запись, головки переходят к следующему цилиндру. Выбор цилиндров — это механический процесс переключения, который называется поиском. Положение головок на диске обычно определяется номером цилиндра, а не номером дорожки.</a:t>
            </a:r>
          </a:p>
          <a:p>
            <a:pPr lvl="0"/>
            <a:r>
              <a:rPr lang="ru-RU" sz="900" dirty="0"/>
              <a:t>Сектор: </a:t>
            </a:r>
            <a:r>
              <a:rPr lang="ru-RU" sz="900" dirty="0" smtClean="0"/>
              <a:t>каждая </a:t>
            </a:r>
            <a:r>
              <a:rPr lang="ru-RU" sz="900" dirty="0"/>
              <a:t>дорожка разделена на более мелкие блоки, называемые секторами, для упорядоченного размещения данных Сектор – это минимальная пронумерованная область диска, в которой могут храниться данные. Дорожки могут содержать разное количество секторов. Один сектор может хранить 512 байтов пользовательских данных, но некоторые диски могут быть отформатированы в более крупные сектора по 4 килобайта.</a:t>
            </a:r>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45925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Диски могут иметь одну или несколько пластин. Однако в один момент времени только одна головка на диске может читать и записывать данные. Увеличение количества пластин и головок позволит повысить емкость диска. Пропускная способность или производительность операций ввода-вывода диска не изменится.</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13145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На производительность диска влияют несколько факторов.</a:t>
            </a:r>
          </a:p>
          <a:p>
            <a:pPr lvl="1"/>
            <a:r>
              <a:rPr lang="ru-RU" sz="900" dirty="0"/>
              <a:t>Скорость вращения: </a:t>
            </a:r>
            <a:r>
              <a:rPr lang="ru-RU" sz="900" dirty="0" smtClean="0"/>
              <a:t>это </a:t>
            </a:r>
            <a:r>
              <a:rPr lang="ru-RU" sz="900" dirty="0"/>
              <a:t>количество оборотов пластины в минуту (об/мин). В процессе чтения или записи данных пластина вращается, а головка остается неподвижной. Быстрое вращение диска сокращает время передачи данных. При обработке последовательных операций ввода-вывода рычаг привода не выполняет частый поиск, поэтому скорость вращения является основным фактором при определении пропускной способности и показателя IOPS (операций ввода-вывода в секунду).</a:t>
            </a:r>
          </a:p>
          <a:p>
            <a:pPr lvl="1"/>
            <a:r>
              <a:rPr lang="ru-RU" sz="900" dirty="0"/>
              <a:t>Скорость поиска: </a:t>
            </a:r>
            <a:r>
              <a:rPr lang="ru-RU" sz="900" dirty="0" smtClean="0"/>
              <a:t>для </a:t>
            </a:r>
            <a:r>
              <a:rPr lang="ru-RU" sz="900" dirty="0"/>
              <a:t>случайных операций ввода/вывода рычаг привода должен часто менять дорожки. Смена дорожек занимает гораздо больше времени, чем передача данных. Таким образом, рычаг привода с более высокой скоростью поиска позволяет улучшить показатель IOPS случайных операций ввода-вывода.</a:t>
            </a:r>
          </a:p>
          <a:p>
            <a:pPr lvl="1"/>
            <a:r>
              <a:rPr lang="ru-RU" sz="900" dirty="0"/>
              <a:t>Емкость одного диска: </a:t>
            </a:r>
            <a:r>
              <a:rPr lang="ru-RU" sz="900" dirty="0" smtClean="0"/>
              <a:t>высокая </a:t>
            </a:r>
            <a:r>
              <a:rPr lang="ru-RU" sz="900" dirty="0"/>
              <a:t>емкость </a:t>
            </a:r>
            <a:r>
              <a:rPr lang="ru-RU" sz="900" dirty="0" smtClean="0"/>
              <a:t>одной </a:t>
            </a:r>
            <a:r>
              <a:rPr lang="ru-RU" sz="900" dirty="0"/>
              <a:t>пластины увеличивает объем хранения данных в единице пространства для более высокой плотности данных. Более высокая плотность данных при той же скорости вращения и поиска обеспечивает лучшую производительность дисков.</a:t>
            </a:r>
          </a:p>
          <a:p>
            <a:pPr lvl="1"/>
            <a:r>
              <a:rPr lang="ru-RU" sz="900" dirty="0"/>
              <a:t>Скорость порта: </a:t>
            </a:r>
            <a:r>
              <a:rPr lang="ru-RU" sz="900" dirty="0" smtClean="0"/>
              <a:t>теоретически </a:t>
            </a:r>
            <a:r>
              <a:rPr lang="ru-RU" sz="900" dirty="0"/>
              <a:t>текущей скорости порта достаточно для поддержания максимальной скорости внешней передачи. Скорость поиска является ограничивающим фактором для случайных операций ввода-вывода, при этом скорость порта практически не влияет на производительность.</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855884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3533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Среднее время поиска — это среднее время, необходимое для того, чтобы головка переместилась из исходного положения на заданную дорожку диска. Это важный показатель внутренней скорости передачи данных на диске, и его значение должно быть как можно короче.</a:t>
            </a:r>
          </a:p>
          <a:p>
            <a:pPr lvl="0"/>
            <a:r>
              <a:rPr lang="ru-RU" sz="900" dirty="0"/>
              <a:t>Среднее время задержки — это время, в течение которого головка, которая переместилась на нужную дорожку, ждет, пока сектор переместится в указанное положение. Средняя задержка обычно составляет половину времени, необходимого для полного оборота пластины. Таким образом, более быстрое вращение уменьшает задержку.</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376625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Скорость передачи данных на диске означает, насколько быстро диск может читать и записывать данные. Скорость передачи бывает внутренней и внешней и измеряется в Мбит/с.</a:t>
            </a:r>
          </a:p>
          <a:p>
            <a:pPr lvl="1"/>
            <a:r>
              <a:rPr lang="ru-RU" sz="900" dirty="0"/>
              <a:t>Скорость внутренней передачи также называется поддерживаемой скоростью передачи. Это самая высокая скорость, с которой головка считывает и записывает данные. Это исключает время поиска и задержку при переходе сектора к головке. Такое </a:t>
            </a:r>
            <a:r>
              <a:rPr lang="ru-RU" sz="900" dirty="0" smtClean="0"/>
              <a:t>измерение </a:t>
            </a:r>
            <a:r>
              <a:rPr lang="ru-RU" sz="900" dirty="0"/>
              <a:t>основано на идеальной ситуации, когда головке не нужно менять дорожку или читать указанный сектор, а читать и записывать все сектора последовательно и циклически на одной дорожке.</a:t>
            </a:r>
          </a:p>
          <a:p>
            <a:pPr lvl="1"/>
            <a:r>
              <a:rPr lang="ru-RU" sz="900" dirty="0"/>
              <a:t>Скорость внешней передачи также называется пакетной скоростью передачи данных или скоростью передачи интерфейса. Это скорость передачи данных между системной шиной и дисковым буфером и зависит от типа порта диска и размера буфера.</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22441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IOPS рассчитывается с использованием значений времени поиска, задержки вращения и времени передачи данных.</a:t>
            </a:r>
          </a:p>
          <a:p>
            <a:pPr lvl="1"/>
            <a:r>
              <a:rPr lang="ru-RU" sz="900" dirty="0"/>
              <a:t>Чем короче время поиска, тем быстрее выполняется операция ввода-вывода. Текущее среднее время поиска составляет от 3 до 15 миллисекунд.</a:t>
            </a:r>
          </a:p>
          <a:p>
            <a:pPr lvl="1"/>
            <a:r>
              <a:rPr lang="ru-RU" sz="900" dirty="0"/>
              <a:t>Задержка вращения — это время, которое требуется пластине для поворота сектора целевых данных в положение под головку. Задержка вращения зависит от скорости вращения диска,  которая обычно выражается как половина времени, необходимого для вращения диска на один оборот. Например, средняя задержка вращения диска при 7200 об/мин составляет приблизительно 60*1000/7200/2 = 4,17 </a:t>
            </a:r>
            <a:r>
              <a:rPr lang="ru-RU" sz="900" dirty="0" err="1"/>
              <a:t>мс</a:t>
            </a:r>
            <a:r>
              <a:rPr lang="ru-RU" sz="900" dirty="0"/>
              <a:t>, а средняя задержка вращения диска при 15000 об/мин составляет 2 </a:t>
            </a:r>
            <a:r>
              <a:rPr lang="ru-RU" sz="900" dirty="0" err="1"/>
              <a:t>мс</a:t>
            </a:r>
            <a:r>
              <a:rPr lang="ru-RU" sz="900" dirty="0"/>
              <a:t>.</a:t>
            </a:r>
          </a:p>
          <a:p>
            <a:pPr lvl="1"/>
            <a:r>
              <a:rPr lang="ru-RU" sz="900" dirty="0"/>
              <a:t>Время передачи данных — это время, необходимое для передачи запрошенных </a:t>
            </a:r>
            <a:r>
              <a:rPr lang="ru-RU" sz="900" dirty="0" smtClean="0"/>
              <a:t>данных. Его </a:t>
            </a:r>
            <a:r>
              <a:rPr lang="ru-RU" sz="900" dirty="0"/>
              <a:t>можно рассчитать разделив размер данных на скорость передачи данных. Например, скорость передачи данных дисков IDE/ATA может достигать 133 Мбит/с, а дисков SATA II — 300 Мбит/с.</a:t>
            </a:r>
          </a:p>
          <a:p>
            <a:pPr lvl="1"/>
            <a:r>
              <a:rPr lang="ru-RU" sz="900" dirty="0"/>
              <a:t>Для случайных операций ввода-вывода требуется, чтобы головка часто меняла дорожки. Время передачи данных намного меньше времени смены дорожки. В этом случае время передачи данных можно игнорировать.</a:t>
            </a:r>
          </a:p>
          <a:p>
            <a:pPr lvl="0"/>
            <a:r>
              <a:rPr lang="ru-RU" sz="900" dirty="0" smtClean="0"/>
              <a:t>Теоретически </a:t>
            </a:r>
            <a:r>
              <a:rPr lang="ru-RU" sz="900" dirty="0"/>
              <a:t>максимальное количество операций ввода-вывода в секунду для диска можно рассчитать по следующей формуле</a:t>
            </a:r>
            <a:r>
              <a:rPr lang="ru-RU" sz="900" dirty="0" smtClean="0"/>
              <a:t>: </a:t>
            </a:r>
            <a:r>
              <a:rPr lang="ru-RU" sz="900" dirty="0"/>
              <a:t>IOPS = 1000 </a:t>
            </a:r>
            <a:r>
              <a:rPr lang="ru-RU" sz="900" dirty="0" err="1"/>
              <a:t>мс</a:t>
            </a:r>
            <a:r>
              <a:rPr lang="ru-RU" sz="900" dirty="0"/>
              <a:t> / (время поиска + задержка вращения). Время передачи данных игнорируется. Например, если среднее время поиска составляет 3 </a:t>
            </a:r>
            <a:r>
              <a:rPr lang="ru-RU" sz="900" dirty="0" err="1"/>
              <a:t>мс</a:t>
            </a:r>
            <a:r>
              <a:rPr lang="ru-RU" sz="900" dirty="0"/>
              <a:t>, теоретическое максимальное количество операций ввода-вывода в секунду для дисков со скоростью 7200 об/мин, 10 000 об/мин и 15 000 об/мин </a:t>
            </a:r>
            <a:r>
              <a:rPr lang="ru-RU" sz="900" dirty="0" smtClean="0"/>
              <a:t>составит 140</a:t>
            </a:r>
            <a:r>
              <a:rPr lang="ru-RU" sz="900" dirty="0"/>
              <a:t>, 167 и 200 соответственно.</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176956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Параллельная передача:</a:t>
            </a:r>
          </a:p>
          <a:p>
            <a:pPr lvl="1"/>
            <a:r>
              <a:rPr lang="ru-RU" sz="900" dirty="0"/>
              <a:t>Параллельная передача отличается высокой эффективностью, малыми расстояниями и низкой частотой.</a:t>
            </a:r>
          </a:p>
          <a:p>
            <a:pPr lvl="1"/>
            <a:r>
              <a:rPr lang="ru-RU" sz="900" dirty="0"/>
              <a:t>При передаче на большие расстояния использование нескольких линий является более затратным, чем использование одной линии.</a:t>
            </a:r>
          </a:p>
          <a:p>
            <a:pPr lvl="1"/>
            <a:r>
              <a:rPr lang="ru-RU" sz="900" dirty="0"/>
              <a:t>Для передачи на большие расстояния с целью уменьшения затухания сигнала требуются более мощные провода, но их сложно связать в один кабель.</a:t>
            </a:r>
          </a:p>
          <a:p>
            <a:pPr lvl="1"/>
            <a:r>
              <a:rPr lang="ru-RU" sz="900" dirty="0"/>
              <a:t>При передаче на большие расстояния время, за которое данные по каждой линии достигают противоположного узла, зависит от сопротивления проводов или других факторов. Следующая передача может быть инициирована только после того, как данные по всем линиям достигли противоположного узла.</a:t>
            </a:r>
          </a:p>
          <a:p>
            <a:pPr lvl="1"/>
            <a:r>
              <a:rPr lang="ru-RU" sz="900" dirty="0"/>
              <a:t>Высокая частота передачи вызывает серьезные колебания в цепи и создает помехи между линиями. Поэтому частота параллельной передачи должна быть тщательно настроена.</a:t>
            </a:r>
          </a:p>
          <a:p>
            <a:pPr lvl="0"/>
            <a:r>
              <a:rPr lang="ru-RU" sz="900" dirty="0"/>
              <a:t>Последовательная передача:</a:t>
            </a:r>
          </a:p>
          <a:p>
            <a:pPr lvl="1"/>
            <a:r>
              <a:rPr lang="ru-RU" sz="900" dirty="0"/>
              <a:t>Последовательная передача менее эффективна, чем параллельная, но осуществляется быстрее с потенциальным увеличением скорости передачи за счет увеличения частоты передачи.</a:t>
            </a:r>
          </a:p>
          <a:p>
            <a:pPr lvl="1"/>
            <a:r>
              <a:rPr lang="ru-RU" sz="900" dirty="0"/>
              <a:t>Последовательная передача используется для передачи на большие расстояния. В настоящее время для последовательной передачи используются интерфейсы PCI. Типичный пример последовательной передачи — интерфейс </a:t>
            </a:r>
            <a:r>
              <a:rPr lang="ru-RU" sz="900" dirty="0" err="1"/>
              <a:t>PCIe</a:t>
            </a:r>
            <a:r>
              <a:rPr lang="ru-RU" sz="900" dirty="0"/>
              <a:t>. Скорость передачи одной линии составляет до 2,5 Гбит/с.</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41786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По портам диски подразделяются на диски IDE, SCSI, SATA, SAS и </a:t>
            </a:r>
            <a:r>
              <a:rPr lang="ru-RU" sz="900" dirty="0" err="1"/>
              <a:t>Fibre</a:t>
            </a:r>
            <a:r>
              <a:rPr lang="ru-RU" sz="900" dirty="0"/>
              <a:t> </a:t>
            </a:r>
            <a:r>
              <a:rPr lang="ru-RU" sz="900" dirty="0" err="1"/>
              <a:t>Channel</a:t>
            </a:r>
            <a:r>
              <a:rPr lang="ru-RU" sz="900" dirty="0"/>
              <a:t>. Эти диски также различаются по своим механическим основам.</a:t>
            </a:r>
          </a:p>
          <a:p>
            <a:pPr lvl="0"/>
            <a:r>
              <a:rPr lang="ru-RU" sz="900" dirty="0"/>
              <a:t>Диски IDE и SATA используют механическую основу ATA и подходят для обработки одной задачи.</a:t>
            </a:r>
          </a:p>
          <a:p>
            <a:pPr lvl="0"/>
            <a:r>
              <a:rPr lang="ru-RU" sz="900" dirty="0"/>
              <a:t>Диски SCSI, SAS и </a:t>
            </a:r>
            <a:r>
              <a:rPr lang="ru-RU" sz="900" dirty="0" err="1"/>
              <a:t>Fibre</a:t>
            </a:r>
            <a:r>
              <a:rPr lang="ru-RU" sz="900" dirty="0"/>
              <a:t> </a:t>
            </a:r>
            <a:r>
              <a:rPr lang="ru-RU" sz="900" dirty="0" err="1"/>
              <a:t>Channel</a:t>
            </a:r>
            <a:r>
              <a:rPr lang="ru-RU" sz="900" dirty="0"/>
              <a:t> используют механическую основу SCSI и подходят для обработки нескольких задач.</a:t>
            </a:r>
          </a:p>
          <a:p>
            <a:pPr lvl="0"/>
            <a:r>
              <a:rPr lang="ru-RU" sz="900" dirty="0"/>
              <a:t>Сравнение:</a:t>
            </a:r>
          </a:p>
          <a:p>
            <a:pPr lvl="1"/>
            <a:r>
              <a:rPr lang="ru-RU" sz="900" dirty="0"/>
              <a:t>При высокой пропускной способности диски SCSI обеспечивают более быструю, по сравнению с дисками ATA, обработку.</a:t>
            </a:r>
          </a:p>
          <a:p>
            <a:pPr lvl="1"/>
            <a:r>
              <a:rPr lang="ru-RU" sz="900" dirty="0"/>
              <a:t>При обработке нескольких задач диски ATA перегреваются из-за частого движения головки чтения/записи.</a:t>
            </a:r>
          </a:p>
          <a:p>
            <a:pPr lvl="1"/>
            <a:r>
              <a:rPr lang="ru-RU" sz="900" dirty="0"/>
              <a:t>Диски SCSI более надежны, по сравнению с дисками ATA.</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656670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Выпущено несколько версий ATA, включая ATA-1 (IDE), ATA-2 (</a:t>
            </a:r>
            <a:r>
              <a:rPr lang="ru-RU" sz="900" dirty="0" err="1"/>
              <a:t>Enhanced</a:t>
            </a:r>
            <a:r>
              <a:rPr lang="ru-RU" sz="900" dirty="0"/>
              <a:t> IDE / </a:t>
            </a:r>
            <a:r>
              <a:rPr lang="ru-RU" sz="900" dirty="0" err="1"/>
              <a:t>Fast</a:t>
            </a:r>
            <a:r>
              <a:rPr lang="ru-RU" sz="900" dirty="0"/>
              <a:t> ATA), ATA-3 (</a:t>
            </a:r>
            <a:r>
              <a:rPr lang="ru-RU" sz="900" dirty="0" err="1"/>
              <a:t>Fast</a:t>
            </a:r>
            <a:r>
              <a:rPr lang="ru-RU" sz="900" dirty="0"/>
              <a:t> ATA-2), ATA-4 (ATA33), ATA-5 (ATA66), ATA-6 (ATA100) и ATA-7 (ATA133).</a:t>
            </a:r>
          </a:p>
          <a:p>
            <a:pPr lvl="0"/>
            <a:r>
              <a:rPr lang="ru-RU" sz="900" dirty="0"/>
              <a:t>У портов ATA есть несколько преимуществ и недостатков.</a:t>
            </a:r>
          </a:p>
          <a:p>
            <a:pPr lvl="1"/>
            <a:r>
              <a:rPr lang="ru-RU" sz="900" dirty="0"/>
              <a:t>Сильные стороны — невысокая цена и хорошая совместимость.</a:t>
            </a:r>
          </a:p>
          <a:p>
            <a:pPr lvl="1"/>
            <a:r>
              <a:rPr lang="ru-RU" sz="900" dirty="0"/>
              <a:t>Недостатки — низкая скорость, ограниченное применение и строгие ограничения по длине кабеля.</a:t>
            </a:r>
          </a:p>
          <a:p>
            <a:pPr lvl="0"/>
            <a:r>
              <a:rPr lang="ru-RU" sz="900" dirty="0"/>
              <a:t>Скорость передачи порта PATA также недостаточна для текущих потребностей пользователя.</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129055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Во время передачи данных линии передачи данных и линии передачи сигналов разделены и используют независимую тактовую частоту передачи. Скорость передачи SATA в 30 раз выше, чем у PATA.</a:t>
            </a:r>
          </a:p>
          <a:p>
            <a:pPr lvl="0"/>
            <a:r>
              <a:rPr lang="ru-RU" sz="900" dirty="0"/>
              <a:t>Порты SATA обладают рядом преимуществ:</a:t>
            </a:r>
          </a:p>
          <a:p>
            <a:pPr lvl="1"/>
            <a:r>
              <a:rPr lang="ru-RU" sz="900" dirty="0"/>
              <a:t>Порт SATA обычно имеет 7+15 контактов, использует один канал и передает данные быстрее, чем ATA.</a:t>
            </a:r>
          </a:p>
          <a:p>
            <a:pPr lvl="1"/>
            <a:r>
              <a:rPr lang="ru-RU" sz="900" dirty="0"/>
              <a:t>SATA использует циклический избыточный код для команд и пакетов данных, чтобы гарантировать надежность передачи данных.</a:t>
            </a:r>
          </a:p>
          <a:p>
            <a:pPr lvl="1"/>
            <a:r>
              <a:rPr lang="ru-RU" sz="900" dirty="0"/>
              <a:t>SATA превосходит ATA в защите от помех.</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443572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Диски SCSI были разработаны для замены дисков IDE, чтобы обеспечить более высокую скорость вращения и скорость передачи данных. SCSI изначально был интерфейсом шинного типа и работал независимо от системной шины.</a:t>
            </a:r>
          </a:p>
          <a:p>
            <a:pPr lvl="0"/>
            <a:r>
              <a:rPr lang="ru-RU" sz="900" dirty="0"/>
              <a:t>Преимущества SCSI:</a:t>
            </a:r>
          </a:p>
          <a:p>
            <a:pPr lvl="1"/>
            <a:r>
              <a:rPr lang="ru-RU" sz="900" dirty="0"/>
              <a:t>Применим к широкому спектру устройств. Одна плата контроллера SCSI может подключаться к 15 устройствам одновременно.</a:t>
            </a:r>
          </a:p>
          <a:p>
            <a:pPr lvl="1"/>
            <a:r>
              <a:rPr lang="ru-RU" sz="900" dirty="0"/>
              <a:t>Обеспечивает высокую производительность с многозадачной обработкой, низкой загрузкой ЦП, высокой скоростью вращения и высокой скоростью передачи.</a:t>
            </a:r>
          </a:p>
          <a:p>
            <a:pPr lvl="1"/>
            <a:r>
              <a:rPr lang="ru-RU" sz="900" dirty="0"/>
              <a:t>Диски SCSI поддерживают различные приложения в качестве внешних или встроенных компонентов с возможностью замены в горячем режиме.</a:t>
            </a:r>
          </a:p>
          <a:p>
            <a:pPr lvl="0"/>
            <a:r>
              <a:rPr lang="ru-RU" sz="900" dirty="0"/>
              <a:t>Основные недостатки — дороговизна и сложность установки и настройки.</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414340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SAS похож на SATA в использовании последовательной архитектуры для высокой скорости передачи и оптимизированного внутреннего пространства с более короткими внутренними соединениями.</a:t>
            </a:r>
          </a:p>
          <a:p>
            <a:pPr lvl="0"/>
            <a:r>
              <a:rPr lang="ru-RU" sz="900" dirty="0"/>
              <a:t>SAS повышает эффективность, доступность и масштабируемость системы хранения. Обратно совместим с SATA на физическом и протокольном уровнях.</a:t>
            </a:r>
          </a:p>
          <a:p>
            <a:pPr lvl="0"/>
            <a:r>
              <a:rPr lang="ru-RU" sz="900" dirty="0"/>
              <a:t>Преимущества:</a:t>
            </a:r>
          </a:p>
          <a:p>
            <a:pPr lvl="1"/>
            <a:r>
              <a:rPr lang="ru-RU" sz="900" dirty="0"/>
              <a:t>SAS превосходит SCSI по скорости передачи, защите от помех и большим расстояниям подключения.</a:t>
            </a:r>
          </a:p>
          <a:p>
            <a:pPr lvl="0"/>
            <a:r>
              <a:rPr lang="ru-RU" sz="900" dirty="0"/>
              <a:t>Недостатки:</a:t>
            </a:r>
          </a:p>
          <a:p>
            <a:pPr lvl="1"/>
            <a:r>
              <a:rPr lang="ru-RU" sz="900" dirty="0"/>
              <a:t>Высокая стоимость дисков SAS.</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110225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err="1"/>
              <a:t>Fibre</a:t>
            </a:r>
            <a:r>
              <a:rPr lang="ru-RU" sz="900" dirty="0"/>
              <a:t> </a:t>
            </a:r>
            <a:r>
              <a:rPr lang="ru-RU" sz="900" dirty="0" err="1"/>
              <a:t>Channel</a:t>
            </a:r>
            <a:r>
              <a:rPr lang="ru-RU" sz="900" dirty="0"/>
              <a:t> изначально был разработан для передачи по сети, а не для дисковых портов. Постепенно, в стремлении к более высоким скоростям, он стал применяться в дисковых системах.</a:t>
            </a:r>
          </a:p>
          <a:p>
            <a:pPr lvl="0"/>
            <a:r>
              <a:rPr lang="ru-RU" sz="900" baseline="0" dirty="0">
                <a:solidFill>
                  <a:schemeClr val="tx1"/>
                </a:solidFill>
                <a:latin typeface="Huawei Sans" panose="020C0503030203020204" pitchFamily="34" charset="0"/>
                <a:ea typeface="方正兰亭黑简体" panose="02000000000000000000" pitchFamily="2" charset="-122"/>
                <a:cs typeface="+mn-cs"/>
              </a:rPr>
              <a:t>Преимущества:</a:t>
            </a:r>
          </a:p>
          <a:p>
            <a:pPr lvl="1"/>
            <a:r>
              <a:rPr lang="ru-RU" sz="900" baseline="0" dirty="0">
                <a:solidFill>
                  <a:schemeClr val="tx1"/>
                </a:solidFill>
                <a:latin typeface="Huawei Sans" panose="020C0503030203020204" pitchFamily="34" charset="0"/>
                <a:ea typeface="方正兰亭黑简体" panose="02000000000000000000" pitchFamily="2" charset="-122"/>
                <a:cs typeface="+mn-cs"/>
              </a:rPr>
              <a:t>Простое </a:t>
            </a:r>
            <a:r>
              <a:rPr lang="ru-RU" sz="900" baseline="0" dirty="0" smtClean="0">
                <a:solidFill>
                  <a:schemeClr val="tx1"/>
                </a:solidFill>
                <a:latin typeface="Huawei Sans" panose="020C0503030203020204" pitchFamily="34" charset="0"/>
                <a:ea typeface="方正兰亭黑简体" panose="02000000000000000000" pitchFamily="2" charset="-122"/>
                <a:cs typeface="+mn-cs"/>
              </a:rPr>
              <a:t>обновление. </a:t>
            </a:r>
            <a:r>
              <a:rPr lang="ru-RU" sz="900" baseline="0" dirty="0">
                <a:solidFill>
                  <a:schemeClr val="tx1"/>
                </a:solidFill>
                <a:latin typeface="Huawei Sans" panose="020C0503030203020204" pitchFamily="34" charset="0"/>
                <a:ea typeface="方正兰亭黑简体" panose="02000000000000000000" pitchFamily="2" charset="-122"/>
                <a:cs typeface="+mn-cs"/>
              </a:rPr>
              <a:t>Поддержка оптических кабелей длиной более 10 км.</a:t>
            </a:r>
          </a:p>
          <a:p>
            <a:pPr lvl="1"/>
            <a:r>
              <a:rPr lang="ru-RU" sz="900" baseline="0" dirty="0">
                <a:solidFill>
                  <a:schemeClr val="tx1"/>
                </a:solidFill>
                <a:latin typeface="Huawei Sans" panose="020C0503030203020204" pitchFamily="34" charset="0"/>
                <a:ea typeface="方正兰亭黑简体" panose="02000000000000000000" pitchFamily="2" charset="-122"/>
                <a:cs typeface="+mn-cs"/>
              </a:rPr>
              <a:t>Большая пропускная способность</a:t>
            </a:r>
          </a:p>
          <a:p>
            <a:pPr lvl="1"/>
            <a:r>
              <a:rPr lang="ru-RU" sz="900" baseline="0" dirty="0" smtClean="0">
                <a:solidFill>
                  <a:schemeClr val="tx1"/>
                </a:solidFill>
                <a:latin typeface="Huawei Sans" panose="020C0503030203020204" pitchFamily="34" charset="0"/>
                <a:ea typeface="方正兰亭黑简体" panose="02000000000000000000" pitchFamily="2" charset="-122"/>
                <a:cs typeface="+mn-cs"/>
              </a:rPr>
              <a:t>Универсальность</a:t>
            </a:r>
            <a:endParaRPr lang="ru-RU" sz="900" baseline="0" dirty="0">
              <a:solidFill>
                <a:schemeClr val="tx1"/>
              </a:solidFill>
              <a:latin typeface="Huawei Sans" panose="020C0503030203020204" pitchFamily="34" charset="0"/>
              <a:ea typeface="方正兰亭黑简体" panose="02000000000000000000" pitchFamily="2" charset="-122"/>
              <a:cs typeface="+mn-cs"/>
            </a:endParaRPr>
          </a:p>
          <a:p>
            <a:pPr lvl="0"/>
            <a:r>
              <a:rPr lang="ru-RU" sz="900" baseline="0" dirty="0">
                <a:solidFill>
                  <a:schemeClr val="tx1"/>
                </a:solidFill>
                <a:latin typeface="Huawei Sans" panose="020C0503030203020204" pitchFamily="34" charset="0"/>
                <a:ea typeface="方正兰亭黑简体" panose="02000000000000000000" pitchFamily="2" charset="-122"/>
                <a:cs typeface="+mn-cs"/>
              </a:rPr>
              <a:t>Недостатки:</a:t>
            </a:r>
          </a:p>
          <a:p>
            <a:pPr lvl="1"/>
            <a:r>
              <a:rPr lang="ru-RU" sz="900" baseline="0" dirty="0">
                <a:solidFill>
                  <a:schemeClr val="tx1"/>
                </a:solidFill>
                <a:latin typeface="Huawei Sans" panose="020C0503030203020204" pitchFamily="34" charset="0"/>
                <a:ea typeface="方正兰亭黑简体" panose="02000000000000000000" pitchFamily="2" charset="-122"/>
                <a:cs typeface="+mn-cs"/>
              </a:rPr>
              <a:t>Высокая стоимость</a:t>
            </a:r>
          </a:p>
          <a:p>
            <a:pPr lvl="1"/>
            <a:r>
              <a:rPr lang="ru-RU" sz="900" baseline="0" dirty="0">
                <a:solidFill>
                  <a:schemeClr val="tx1"/>
                </a:solidFill>
                <a:latin typeface="Huawei Sans" panose="020C0503030203020204" pitchFamily="34" charset="0"/>
                <a:ea typeface="方正兰亭黑简体" panose="02000000000000000000" pitchFamily="2" charset="-122"/>
                <a:cs typeface="+mn-cs"/>
              </a:rPr>
              <a:t>Сложное построение</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8530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927509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028180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Характеристики SSD:</a:t>
            </a:r>
          </a:p>
          <a:p>
            <a:pPr lvl="1"/>
            <a:r>
              <a:rPr lang="ru-RU" sz="900" dirty="0"/>
              <a:t>Традиционные диски используют магнитные материалы для хранения данных, а твердотельные накопители используют флэш-память NAND с ячейками в качестве единиц хранения. Флэш-память NAND — это энергонезависимый носитель данных с произвольным доступом, который сохраняет уже сохраненные данные после отключения питания. Позволяет быстро и компактно хранить цифровую информацию.</a:t>
            </a:r>
          </a:p>
          <a:p>
            <a:pPr lvl="1"/>
            <a:r>
              <a:rPr lang="ru-RU" sz="900" dirty="0"/>
              <a:t>В твердотельных накопителях отсутствуют высокоскоростные вращающиеся компоненты, что объясняет повышение производительности, снижение энергопотребления и нулевой шум.</a:t>
            </a:r>
          </a:p>
          <a:p>
            <a:pPr lvl="1"/>
            <a:r>
              <a:rPr lang="ru-RU" sz="900" dirty="0"/>
              <a:t>Отсутствие механических компонентов в SSD не означает, что они имеют бесконечный жизненный цикл. Поскольку флэш-память NAND является энергонезависимым носителем, прежде чем записать новые данные, исходные данные необходимо стереть. Однако существует ограничение на количество стираний каждой ячейки. При достижении предельного значения чтение и запись данных в этой ячейке становятся недействительными.</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56205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Интерфейс хоста — это протокол и физический интерфейс хоста для доступа к SSD. Общие интерфейсы — SATA, SAS и </a:t>
            </a:r>
            <a:r>
              <a:rPr lang="ru-RU" sz="900" dirty="0" err="1"/>
              <a:t>PCIe</a:t>
            </a:r>
            <a:r>
              <a:rPr lang="ru-RU" sz="900" dirty="0"/>
              <a:t>.</a:t>
            </a:r>
          </a:p>
          <a:p>
            <a:pPr lvl="0"/>
            <a:r>
              <a:rPr lang="ru-RU" sz="900" dirty="0"/>
              <a:t>Контроллер SSD — это основной компонент SSD для доступа </a:t>
            </a:r>
            <a:r>
              <a:rPr lang="ru-RU" sz="900" dirty="0" smtClean="0"/>
              <a:t>к чтению </a:t>
            </a:r>
            <a:r>
              <a:rPr lang="ru-RU" sz="900" dirty="0"/>
              <a:t>и записи между хостом и носителем на стороне сервера, а также для преобразования протоколов, управления записями в таблицах, кэширования данных и проверки данных.</a:t>
            </a:r>
          </a:p>
          <a:p>
            <a:pPr lvl="0"/>
            <a:r>
              <a:rPr lang="ru-RU" sz="900" dirty="0"/>
              <a:t>DRAM — это кэш-память для записей и данных уровня трансляции флэш-памяти (FTL).</a:t>
            </a:r>
          </a:p>
          <a:p>
            <a:pPr lvl="0"/>
            <a:r>
              <a:rPr lang="ru-RU" sz="900" dirty="0"/>
              <a:t>Флэш-память NAND — это энергонезависимый носитель с произвольным доступом, на котором хранятся данные.</a:t>
            </a:r>
          </a:p>
          <a:p>
            <a:pPr lvl="0"/>
            <a:r>
              <a:rPr lang="ru-RU" sz="900" b="0" i="0" u="none" dirty="0"/>
              <a:t>Существует несколько одновременных каналов с мультиплексированием с временным разделением для флэш-гранул в канале. </a:t>
            </a:r>
            <a:r>
              <a:rPr lang="ru-RU" sz="900" dirty="0"/>
              <a:t>Также имеется поддержка TCQ и</a:t>
            </a:r>
            <a:r>
              <a:rPr lang="ru-RU" sz="900" dirty="0" smtClean="0"/>
              <a:t>​ NCQ </a:t>
            </a:r>
            <a:r>
              <a:rPr lang="ru-RU" sz="900" dirty="0"/>
              <a:t>для одновременных ответов на несколько запросов операций ввода/вывода.</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342056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Флэш-память NAND хранит данные с помощью транзисторов с плавающим затвором. Пороговое напряжение изменяется в зависимости от количества электрических зарядов, помещенных на плавающем затворе. Затем данные будут представлены с использованием считанного порогового значения напряжения транзистора</a:t>
            </a:r>
            <a:r>
              <a:rPr lang="ru-RU" sz="900" b="1" dirty="0"/>
              <a:t>.</a:t>
            </a:r>
          </a:p>
          <a:p>
            <a:pPr lvl="0"/>
            <a:r>
              <a:rPr lang="ru-RU" sz="900" dirty="0"/>
              <a:t>LUN — это наименьший физический блок, который может быть инкапсулирован независимо и обычно содержит несколько плоскостей.</a:t>
            </a:r>
          </a:p>
          <a:p>
            <a:pPr lvl="0"/>
            <a:r>
              <a:rPr lang="ru-RU" sz="900" dirty="0"/>
              <a:t>Плоскость имеет независимый регистр страниц. Регистр, как правило, содержит 1000 или 2000 нечетных или четных блоков.</a:t>
            </a:r>
          </a:p>
          <a:p>
            <a:pPr lvl="0"/>
            <a:r>
              <a:rPr lang="ru-RU" sz="900" dirty="0"/>
              <a:t>Блок — это наименьшая единица стирания, обычно состоящая из нескольких страниц.</a:t>
            </a:r>
          </a:p>
          <a:p>
            <a:pPr lvl="0"/>
            <a:r>
              <a:rPr lang="ru-RU" sz="900" dirty="0"/>
              <a:t>Страница — это наименьшая единица программирования и чтения, обычно она составляет 16 килобайт.</a:t>
            </a:r>
          </a:p>
          <a:p>
            <a:pPr lvl="0"/>
            <a:r>
              <a:rPr lang="ru-RU" sz="900" dirty="0"/>
              <a:t>Ячейка — это наименьшая стираемая, программируемая и читаемая единица на страницах. Ячейка соответствует транзистору с плавающим затвором, который хранит один или несколько битов.</a:t>
            </a:r>
          </a:p>
          <a:p>
            <a:pPr lvl="0"/>
            <a:r>
              <a:rPr lang="ru-RU" sz="900" dirty="0"/>
              <a:t>Страница — это основная единица программирования и чтения, а блок — основная единица стирания.</a:t>
            </a:r>
          </a:p>
          <a:p>
            <a:pPr lvl="0"/>
            <a:r>
              <a:rPr lang="ru-RU" sz="900" dirty="0"/>
              <a:t>Каждый цикл P/E вызывает некоторое повреждение изоляционного слоя транзистора с плавающим затвором. Если стирание или программирование блока не выполняется, он помечается как «плохой» блок. Когда количество </a:t>
            </a:r>
            <a:r>
              <a:rPr lang="ru-RU" sz="900" dirty="0" smtClean="0"/>
              <a:t>«плохих» </a:t>
            </a:r>
            <a:r>
              <a:rPr lang="ru-RU" sz="900" dirty="0"/>
              <a:t>блоков достигает порогового значения (4%), срок службы устройства NAND </a:t>
            </a:r>
            <a:r>
              <a:rPr lang="ru-RU" sz="900" dirty="0" smtClean="0"/>
              <a:t>подходит </a:t>
            </a:r>
            <a:r>
              <a:rPr lang="ru-RU" sz="900" dirty="0"/>
              <a:t>к концу.</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69742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В зависимости от количества битов, хранящихся в ячейке микросхемы </a:t>
            </a:r>
            <a:r>
              <a:rPr lang="ru-RU" sz="900" dirty="0" smtClean="0"/>
              <a:t>флэш-памяти, NAND классифицируются </a:t>
            </a:r>
            <a:r>
              <a:rPr lang="ru-RU" sz="900" dirty="0"/>
              <a:t>следующим образом:</a:t>
            </a:r>
          </a:p>
          <a:p>
            <a:pPr lvl="1"/>
            <a:r>
              <a:rPr lang="ru-RU" sz="900" dirty="0"/>
              <a:t>Одноуровневая ячейка (SLC) хранит один бит данных: 0 или 1.</a:t>
            </a:r>
          </a:p>
          <a:p>
            <a:pPr lvl="1"/>
            <a:r>
              <a:rPr lang="ru-RU" sz="900" dirty="0"/>
              <a:t>Многоуровневая ячейка (MLC) хранит два бита данных: 00, 01, 10 и 11.</a:t>
            </a:r>
          </a:p>
          <a:p>
            <a:pPr lvl="1"/>
            <a:r>
              <a:rPr lang="ru-RU" sz="900" dirty="0"/>
              <a:t>Трехуровневая ячейка (TLC) хранит три бита данных 000, 001, 010, 011, 100, 101, 110 и 111.</a:t>
            </a:r>
          </a:p>
          <a:p>
            <a:pPr lvl="1"/>
            <a:r>
              <a:rPr lang="ru-RU" sz="900" dirty="0"/>
              <a:t>Четырехуровневая ячейка (QLC) хранит четыре бита данных: 0000, 0001, 0010, 0011, 0100, 0101, 0110, 0111, 1000, 1001, 1010, 1011, 1100, 1101, 1110 и 1111.</a:t>
            </a:r>
          </a:p>
          <a:p>
            <a:pPr lvl="0"/>
            <a:r>
              <a:rPr lang="ru-RU" sz="900" dirty="0"/>
              <a:t>Эти четыре типа ячеек имеют одинаковую стоимость, но хранят разный объем данных. Первоначально емкость SSD составляла всего 64 ГБ или меньше. В настоящее время твердотельный накопитель TLC может хранить до 2 ТБ данных. Однако каждый тип ячеек имеет свой жизненный цикл, что приводит к разным уровням надежности SSD-накопителей. Жизненный цикл также является важным фактором при выборе твердотельных накопителей.</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104015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На слайде представлена логическая схема микросхемы флэш-памяти.</a:t>
            </a:r>
          </a:p>
          <a:p>
            <a:pPr lvl="1"/>
            <a:r>
              <a:rPr lang="ru-RU" sz="900" dirty="0"/>
              <a:t>Логически страница состоит из 146 688 ячеек. Каждая страница может хранить 16 КБ содержимого и 1952 байта данных ECC. Страница </a:t>
            </a:r>
            <a:r>
              <a:rPr lang="ru-RU" sz="900" dirty="0" smtClean="0"/>
              <a:t>– это </a:t>
            </a:r>
            <a:r>
              <a:rPr lang="ru-RU" sz="900" dirty="0"/>
              <a:t>минимальная единица ввода-вывода микросхемы флэш-памяти.</a:t>
            </a:r>
          </a:p>
          <a:p>
            <a:pPr lvl="1"/>
            <a:r>
              <a:rPr lang="ru-RU" sz="900" dirty="0"/>
              <a:t>Каждые 768 страниц образуют блок. Каждые 1478 блоков образуют плоскость.</a:t>
            </a:r>
          </a:p>
          <a:p>
            <a:pPr lvl="1"/>
            <a:r>
              <a:rPr lang="ru-RU" sz="900" dirty="0"/>
              <a:t>Микросхема флэш-памяти состоит из двух плоскостей, в одной из которых хранятся блоки с нечетными порядковыми номерами, а в другой — с четными порядковыми номерами. Эти две плоскости могут работать одновременно.</a:t>
            </a:r>
          </a:p>
          <a:p>
            <a:pPr lvl="0"/>
            <a:r>
              <a:rPr lang="ru-RU" sz="900" b="0" i="0" baseline="0" dirty="0">
                <a:solidFill>
                  <a:schemeClr val="tx1"/>
                </a:solidFill>
                <a:latin typeface="Huawei Sans" panose="020C0503030203020204" pitchFamily="34" charset="0"/>
                <a:ea typeface="方正兰亭黑简体" panose="02000000000000000000" pitchFamily="2" charset="-122"/>
                <a:cs typeface="+mn-cs"/>
              </a:rPr>
              <a:t>ECC выполняется с данными, хранящимися во флэш-памяти NAND, поэтому размер страницы во флэш-памяти NAND представлен не целым числом 16 КБ, а числом с дополнительной группой байтов. Например, если фактический размер страницы 16 КБ составляет 16 384 плюс 1 952 байта, то 16 384 байта предназначены для хранения данных, а 1 952 байта предназначены для хранения кодов проверки данных для ECC.</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125291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Логический адрес блока (LBA) может быть адресом блока данных или блока данных, который указывает адрес.</a:t>
            </a:r>
          </a:p>
          <a:p>
            <a:pPr lvl="0"/>
            <a:r>
              <a:rPr lang="ru-RU" sz="900" dirty="0"/>
              <a:t>PBA — это физический адрес блока.</a:t>
            </a:r>
          </a:p>
          <a:p>
            <a:pPr lvl="0"/>
            <a:r>
              <a:rPr lang="ru-RU" sz="900" dirty="0"/>
              <a:t>Хост обращается к SSD через LBA. LBA обычно представляет собой сектор размером 512 байт. ОС хоста обращается к SSD в единицах по 4 КБ. Базовая единица для доступа хоста к SSD называется страницей хоста.</a:t>
            </a:r>
          </a:p>
          <a:p>
            <a:pPr lvl="0"/>
            <a:r>
              <a:rPr lang="ru-RU" sz="900" dirty="0"/>
              <a:t>Страница флэш-памяти SSD — это базовая единица для контроллера SSD для доступа к микросхеме флэш-памяти, которая также называется физической страницей. Каждый раз, когда хост записывает страницу хоста, контроллер SSD записывает ее на физическую страницу и записывает отношения сопоставления.</a:t>
            </a:r>
          </a:p>
          <a:p>
            <a:pPr lvl="0"/>
            <a:r>
              <a:rPr lang="ru-RU" sz="900" dirty="0"/>
              <a:t>Хост читает страницу хоста, SSD находит запрошенные данные в соответствии с отношением сопоставления.</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1708072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На слайде показан принцип работы уровня трансляции флэш-памяти или FTL.</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03629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Эти восемь каналов показывают, как хост записывает данные на SSD.</a:t>
            </a:r>
          </a:p>
          <a:p>
            <a:pPr lvl="0"/>
            <a:r>
              <a:rPr lang="ru-RU" sz="900" dirty="0"/>
              <a:t>Контроллер SSD подключается к восьми кристаллам флэш-памяти по восьми каналам. Для наглядности на рисунке показан только один блок в каждом кристалле. Каждый квадрат размером 4 КБ в блоках представляет страницу.</a:t>
            </a:r>
          </a:p>
          <a:p>
            <a:pPr lvl="1"/>
            <a:r>
              <a:rPr lang="ru-RU" sz="900" dirty="0"/>
              <a:t>Хост записывает 4 килобайта в блок канала 0, чтобы занять одну страницу.</a:t>
            </a:r>
          </a:p>
          <a:p>
            <a:pPr lvl="1"/>
            <a:r>
              <a:rPr lang="ru-RU" sz="900" dirty="0"/>
              <a:t>Хост продолжает записывать 16 килобайт. В этом примере показано, как 4 килобайта записываются в каждый блок каналов с 1 по 4.</a:t>
            </a:r>
          </a:p>
          <a:p>
            <a:pPr lvl="1"/>
            <a:r>
              <a:rPr lang="ru-RU" sz="900" dirty="0"/>
              <a:t>Хост записывает данные в блоки, пока все блоки не будут заполнены.</a:t>
            </a:r>
          </a:p>
          <a:p>
            <a:pPr lvl="0"/>
            <a:r>
              <a:rPr lang="ru-RU" sz="900" dirty="0"/>
              <a:t>Когда блоки на всех каналах заполнены, контроллер SSD выбирает новый блок для записи данных таким же образом.</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426857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Зеленый цвет указывает на действительные данные, а красный — на недействительные. Ненужные данные в блоках устаревают или становятся недействительными, и отношение сопоставления заменяется.</a:t>
            </a:r>
          </a:p>
          <a:p>
            <a:pPr lvl="0"/>
            <a:r>
              <a:rPr lang="ru-RU" sz="900" dirty="0"/>
              <a:t>Например, страница хоста A изначально хранилась на странице флэш-памяти X, и отношение сопоставления выглядели, как A к X. Позже хост перезаписывает страницу. Флэш-память не перезаписывает данные, поэтому SSD записывает новые данные на новую страницу Y, устанавливает новое отношение сопоставления A к Y и отменяет исходное отношение сопоставления. Данные на странице X становятся устаревшими и недействительными, </a:t>
            </a:r>
            <a:r>
              <a:rPr lang="ru-RU" sz="900" dirty="0" smtClean="0"/>
              <a:t>которые также называются </a:t>
            </a:r>
            <a:r>
              <a:rPr lang="ru-RU" sz="900" dirty="0"/>
              <a:t>«замусоренными» данными.</a:t>
            </a:r>
          </a:p>
          <a:p>
            <a:pPr lvl="0"/>
            <a:r>
              <a:rPr lang="ru-RU" sz="900" dirty="0"/>
              <a:t>Хост записывает данные на SSD, пока он не заполнится. В этом случае хост не может записать больше данных, пока не будут удалены замусоренные данные.</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4622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2441109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8-кратное увеличение скорости чтения зависит от того, на сколько равномерно распределены считываемые данные в блоках каждого канала. Если данные размером 32 КБ хранятся в блоках каналов с 1 по 4, скорость чтения может поддерживать максимум 4-кратное увеличение. Вот почему файлы меньшего размера передаются медленнее.</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521033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Короткое время отклика</a:t>
            </a:r>
          </a:p>
          <a:p>
            <a:pPr lvl="1"/>
            <a:r>
              <a:rPr lang="ru-RU" sz="900" dirty="0"/>
              <a:t>Традиционные жесткие диски имеют более низкую эффективность при передаче данных, потому что много времени тратится на поиск и механическую задержку. В твердотельных накопителях используется флэш-память NAND, чтобы исключить поиск и механическую задержку для более быстрого отклика на запросы чтения и записи.</a:t>
            </a:r>
          </a:p>
          <a:p>
            <a:pPr lvl="0"/>
            <a:r>
              <a:rPr lang="ru-RU" sz="900" dirty="0"/>
              <a:t>Высокая эффективность чтения / записи</a:t>
            </a:r>
          </a:p>
          <a:p>
            <a:pPr lvl="1"/>
            <a:r>
              <a:rPr lang="ru-RU" sz="900" dirty="0"/>
              <a:t>Жесткие диски выполняют произвольные операции чтения/записи, перемещая головку вперед и назад, что приводит к низкой эффективности чтения/записи. Твердотельные накопители рассчитывают места хранения данных с помощью внутреннего контроллера, чтобы уменьшить механические операции и упростить обработку чтения/записи.</a:t>
            </a:r>
          </a:p>
          <a:p>
            <a:pPr lvl="0"/>
            <a:r>
              <a:rPr lang="ru-RU" sz="900" dirty="0"/>
              <a:t>Кроме того, развертывание большого количества твердотельных накопителей дает огромные преимущества с точки зрения эффективности </a:t>
            </a:r>
            <a:r>
              <a:rPr lang="ru-RU" sz="900" b="0" i="0" u="none" dirty="0"/>
              <a:t>потребления энергии.</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33926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b="0" i="0" u="none" dirty="0"/>
              <a:t>Правило 80-20</a:t>
            </a:r>
          </a:p>
          <a:p>
            <a:pPr lvl="1"/>
            <a:r>
              <a:rPr lang="ru-RU" sz="900" dirty="0"/>
              <a:t>Горячие данные, которые необходимо часто изменять, читать или записывать, составляют 20% от общей емкости хранилища и соответствуют приложениям класса А.</a:t>
            </a:r>
          </a:p>
          <a:p>
            <a:pPr lvl="0"/>
            <a:r>
              <a:rPr lang="ru-RU" sz="900" dirty="0"/>
              <a:t>Многоуровневое хранилище</a:t>
            </a:r>
          </a:p>
          <a:p>
            <a:pPr lvl="1"/>
            <a:r>
              <a:rPr lang="ru-RU" sz="900" dirty="0"/>
              <a:t>Горячие данные хранятся на твердотельных накопителях, а данные приложений класса B и класса C хранятся на высокоскоростных жестких дисках и обычных жестких дисках соответственно. Это повышает производительность и сокращает инвестиции.</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620515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2848718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Модуль электрического интерфейса GE имеет четыре электрических порта 1 Гбит/с и используется для создания сетей кворума </a:t>
            </a:r>
            <a:r>
              <a:rPr lang="ru-RU" sz="900" dirty="0" err="1"/>
              <a:t>HyperMetro</a:t>
            </a:r>
            <a:r>
              <a:rPr lang="ru-RU" sz="900" dirty="0"/>
              <a:t>.</a:t>
            </a:r>
          </a:p>
          <a:p>
            <a:pPr lvl="0"/>
            <a:r>
              <a:rPr lang="ru-RU" sz="900" dirty="0"/>
              <a:t>Интерфейсный модуль 40GE предоставляет два оптических порта 40 Гбит/с для подключения устройств хранения к серверам приложений.</a:t>
            </a:r>
          </a:p>
          <a:p>
            <a:pPr lvl="0"/>
            <a:r>
              <a:rPr lang="ru-RU" sz="900" dirty="0"/>
              <a:t>Интерфейсный модуль 100GE предоставляет два оптических порта 100 Гбит/с для подключения устройств хранения к серверам приложений.</a:t>
            </a:r>
          </a:p>
          <a:p>
            <a:pPr lvl="0"/>
            <a:endParaRPr lang="zh-CN" altLang="zh-CN" sz="900"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646577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Интерфейсный модуль RDMA 25 Гбит/с предоставляет четыре оптических порта 25 Гбит/с для прямого соединения между двумя контроллерными полками.</a:t>
            </a:r>
          </a:p>
          <a:p>
            <a:pPr lvl="0"/>
            <a:r>
              <a:rPr lang="ru-RU" sz="900" dirty="0"/>
              <a:t>Модуль интерфейса RDMA 100 Гбит/с предоставляет два оптических порта 100 Гбит/с для подключения контроллерных полок к горизонтально масштабируемым коммутаторам или интеллектуальным дисковым полкам. На этикетках SO означает горизонтальное масштабирование, а BE означает серверную часть.</a:t>
            </a:r>
          </a:p>
          <a:p>
            <a:pPr lvl="0"/>
            <a:r>
              <a:rPr lang="ru-RU" sz="900" dirty="0"/>
              <a:t>Модуль расширения SAS 12 Гбит/с предоставляет четыре порта расширения </a:t>
            </a:r>
            <a:r>
              <a:rPr lang="ru-RU" sz="900" dirty="0" err="1"/>
              <a:t>mini</a:t>
            </a:r>
            <a:r>
              <a:rPr lang="ru-RU" sz="900" dirty="0"/>
              <a:t> SAS HD с 4 портами по 12 Гбит/с для подключения контроллерных полок к дисковым полкам SAS </a:t>
            </a:r>
            <a:r>
              <a:rPr lang="ru-RU" sz="900" dirty="0" smtClean="0"/>
              <a:t>2U</a:t>
            </a:r>
            <a:r>
              <a:rPr lang="ru-RU" sz="900" dirty="0"/>
              <a:t>.</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37296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Модули интерфейса </a:t>
            </a:r>
            <a:r>
              <a:rPr lang="ru-RU" sz="900" dirty="0" err="1"/>
              <a:t>SmartIO</a:t>
            </a:r>
            <a:r>
              <a:rPr lang="ru-RU" sz="900" dirty="0"/>
              <a:t> поддерживают оптические модули 8, 10, 16, 25 и 32 Гбит/с, которые предоставляют порты </a:t>
            </a:r>
            <a:r>
              <a:rPr lang="ru-RU" sz="900" dirty="0" err="1"/>
              <a:t>Fibre</a:t>
            </a:r>
            <a:r>
              <a:rPr lang="ru-RU" sz="900" dirty="0"/>
              <a:t> </a:t>
            </a:r>
            <a:r>
              <a:rPr lang="ru-RU" sz="900" dirty="0" err="1"/>
              <a:t>Channel</a:t>
            </a:r>
            <a:r>
              <a:rPr lang="ru-RU" sz="900" dirty="0"/>
              <a:t> 8 Гбит/с, 10 Гбит/с, 16 Гбит/с, 25 Гбит/с и 32 Гбит/с соответственно. Модули интерфейса </a:t>
            </a:r>
            <a:r>
              <a:rPr lang="ru-RU" sz="900" dirty="0" err="1"/>
              <a:t>SmartIO</a:t>
            </a:r>
            <a:r>
              <a:rPr lang="ru-RU" sz="900" dirty="0"/>
              <a:t> подключают устройства хранения к серверам приложений.</a:t>
            </a:r>
          </a:p>
          <a:p>
            <a:pPr lvl="0"/>
            <a:r>
              <a:rPr lang="ru-RU" sz="900" dirty="0"/>
              <a:t>Скорость оптического модуля должна соответствовать скорости, указанной на этикетке интерфейсного модуля. В противном случае система хранения передаст аварийный сигнал, и порт станет недоступен.</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7417847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Модуль интерфейса </a:t>
            </a:r>
            <a:r>
              <a:rPr lang="ru-RU" sz="900" dirty="0" err="1"/>
              <a:t>PCIe</a:t>
            </a:r>
            <a:r>
              <a:rPr lang="ru-RU" sz="900" dirty="0"/>
              <a:t> предоставляет два порта </a:t>
            </a:r>
            <a:r>
              <a:rPr lang="ru-RU" sz="900" dirty="0" err="1"/>
              <a:t>PCIe</a:t>
            </a:r>
            <a:r>
              <a:rPr lang="ru-RU" sz="900" dirty="0"/>
              <a:t> для подключения контроллерных полок к коммутаторам </a:t>
            </a:r>
            <a:r>
              <a:rPr lang="ru-RU" sz="900" dirty="0" err="1"/>
              <a:t>PCIe</a:t>
            </a:r>
            <a:r>
              <a:rPr lang="ru-RU" sz="900" dirty="0"/>
              <a:t> и обмена потоками управления и данных между контроллерными полками.</a:t>
            </a:r>
          </a:p>
          <a:p>
            <a:pPr lvl="0"/>
            <a:r>
              <a:rPr lang="ru-RU" sz="900" dirty="0"/>
              <a:t>Индикаторы:</a:t>
            </a:r>
          </a:p>
          <a:p>
            <a:pPr lvl="1"/>
            <a:r>
              <a:rPr lang="ru-RU" sz="900" dirty="0"/>
              <a:t>1. Индикатор питания интерфейсного модуля</a:t>
            </a:r>
          </a:p>
          <a:p>
            <a:pPr lvl="1"/>
            <a:r>
              <a:rPr lang="ru-RU" sz="900" dirty="0"/>
              <a:t>2. Индикатор соединения/скорости порта </a:t>
            </a:r>
            <a:r>
              <a:rPr lang="ru-RU" sz="900" dirty="0" err="1"/>
              <a:t>PCIe</a:t>
            </a:r>
            <a:endParaRPr lang="ru-RU" sz="900" dirty="0"/>
          </a:p>
          <a:p>
            <a:pPr lvl="1"/>
            <a:r>
              <a:rPr lang="ru-RU" sz="900" dirty="0"/>
              <a:t>3. Порт </a:t>
            </a:r>
            <a:r>
              <a:rPr lang="ru-RU" sz="900" dirty="0" err="1"/>
              <a:t>PCIe</a:t>
            </a:r>
            <a:endParaRPr lang="ru-RU" sz="900" dirty="0"/>
          </a:p>
          <a:p>
            <a:pPr lvl="1"/>
            <a:r>
              <a:rPr lang="ru-RU" sz="900" dirty="0"/>
              <a:t>4. Рукоятка</a:t>
            </a:r>
          </a:p>
          <a:p>
            <a:pPr lvl="0"/>
            <a:r>
              <a:rPr lang="ru-RU" sz="900" dirty="0"/>
              <a:t>Интерфейсный модуль IB 56 Гбит/с предоставляет два порта IB со скоростью передачи 4 x 14 Гбит/с.</a:t>
            </a:r>
          </a:p>
          <a:p>
            <a:pPr lvl="0"/>
            <a:r>
              <a:rPr lang="ru-RU" sz="900" dirty="0"/>
              <a:t>Индикаторы:</a:t>
            </a:r>
          </a:p>
          <a:p>
            <a:pPr lvl="1"/>
            <a:r>
              <a:rPr lang="ru-RU" sz="900" dirty="0"/>
              <a:t>1. Индикатор питания/Кнопка горячей замены</a:t>
            </a:r>
          </a:p>
          <a:p>
            <a:pPr lvl="1"/>
            <a:r>
              <a:rPr lang="ru-RU" sz="900" dirty="0"/>
              <a:t>2. Индикатор соединения порта IB 56 Гбит/с</a:t>
            </a:r>
          </a:p>
          <a:p>
            <a:pPr lvl="1"/>
            <a:r>
              <a:rPr lang="ru-RU" sz="900" dirty="0"/>
              <a:t>3. Активный индикатор IB порта 56 Гбит/с</a:t>
            </a:r>
          </a:p>
          <a:p>
            <a:pPr lvl="1"/>
            <a:r>
              <a:rPr lang="ru-RU" sz="900" dirty="0"/>
              <a:t>4. Порт IB 56 Гбит/с</a:t>
            </a:r>
          </a:p>
          <a:p>
            <a:pPr lvl="1"/>
            <a:r>
              <a:rPr lang="ru-RU" sz="900" dirty="0"/>
              <a:t>5. Рукоятка</a:t>
            </a:r>
          </a:p>
          <a:p>
            <a:endParaRPr lang="zh-CN" altLang="en-US" sz="900"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7404004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a:t>Интерфейсный модуль </a:t>
            </a:r>
            <a:r>
              <a:rPr lang="ru-RU" sz="900" dirty="0" err="1"/>
              <a:t>Fibre</a:t>
            </a:r>
            <a:r>
              <a:rPr lang="ru-RU" sz="900" dirty="0"/>
              <a:t> </a:t>
            </a:r>
            <a:r>
              <a:rPr lang="ru-RU" sz="900" dirty="0" err="1"/>
              <a:t>Channel</a:t>
            </a:r>
            <a:r>
              <a:rPr lang="ru-RU" sz="900" dirty="0"/>
              <a:t> 16 Гбит/с имеет два физических порта, которые с помощью специальных кабелей могут быть преобразованы в восемь портов </a:t>
            </a:r>
            <a:r>
              <a:rPr lang="ru-RU" sz="900" dirty="0" err="1"/>
              <a:t>Fibre</a:t>
            </a:r>
            <a:r>
              <a:rPr lang="ru-RU" sz="900" dirty="0"/>
              <a:t> </a:t>
            </a:r>
            <a:r>
              <a:rPr lang="ru-RU" sz="900" dirty="0" err="1"/>
              <a:t>Channel</a:t>
            </a:r>
            <a:r>
              <a:rPr lang="ru-RU" sz="900" dirty="0"/>
              <a:t> 16 Гбит/с. Каждый порт обеспечивает скорость передачи 16 Гбит/с. Они выполняют функции сервисных портов между системой хранения и сервером приложений для получения команд обмена данными от сервера приложений.</a:t>
            </a:r>
          </a:p>
          <a:p>
            <a:pPr lvl="0"/>
            <a:r>
              <a:rPr lang="ru-RU" sz="900" dirty="0"/>
              <a:t>Интерфейсный модуль </a:t>
            </a:r>
            <a:r>
              <a:rPr lang="ru-RU" sz="900" dirty="0" err="1"/>
              <a:t>FCoE</a:t>
            </a:r>
            <a:r>
              <a:rPr lang="ru-RU" sz="900" dirty="0"/>
              <a:t> 10 Гбит/с предоставляет два порта </a:t>
            </a:r>
            <a:r>
              <a:rPr lang="ru-RU" sz="900" dirty="0" err="1"/>
              <a:t>FCoE</a:t>
            </a:r>
            <a:r>
              <a:rPr lang="ru-RU" sz="900" dirty="0"/>
              <a:t> 10 Гбит/с, которые подключают систему хранения к серверу приложений для передачи данных.</a:t>
            </a:r>
          </a:p>
          <a:p>
            <a:pPr lvl="1"/>
            <a:r>
              <a:rPr lang="ru-RU" sz="900" dirty="0"/>
              <a:t>Интерфейсный модуль </a:t>
            </a:r>
            <a:r>
              <a:rPr lang="ru-RU" sz="900" dirty="0" err="1"/>
              <a:t>FCoE</a:t>
            </a:r>
            <a:r>
              <a:rPr lang="ru-RU" sz="900" dirty="0"/>
              <a:t> 10 Гбит/с поддерживает только прямые соединения.</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545424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ru-RU"/>
              <a:t>Ответы:</a:t>
            </a:r>
          </a:p>
          <a:p>
            <a:pPr lvl="1"/>
            <a:r>
              <a:rPr lang="ru-RU"/>
              <a:t>ABCD</a:t>
            </a:r>
          </a:p>
          <a:p>
            <a:pPr lvl="1"/>
            <a:r>
              <a:rPr lang="ru-RU"/>
              <a:t>BCD</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46457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61983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562511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备注占位符 4"/>
          <p:cNvSpPr>
            <a:spLocks noGrp="1"/>
          </p:cNvSpPr>
          <p:nvPr>
            <p:ph type="body" idx="1"/>
          </p:nvPr>
        </p:nvSpPr>
        <p:spPr/>
        <p:txBody>
          <a:bodyPr/>
          <a:lstStyle/>
          <a:p>
            <a:pPr lvl="0"/>
            <a:r>
              <a:rPr lang="ru-RU" sz="900" dirty="0"/>
              <a:t>Обучающее приложение</a:t>
            </a:r>
          </a:p>
          <a:p>
            <a:pPr lvl="1"/>
            <a:r>
              <a:rPr lang="ru-RU" sz="900" dirty="0"/>
              <a:t>Содержит огромную библиотеку сертифицированных обучающих видео </a:t>
            </a:r>
            <a:r>
              <a:rPr lang="ru-RU" sz="900" dirty="0" err="1"/>
              <a:t>Huawei</a:t>
            </a:r>
            <a:r>
              <a:rPr lang="ru-RU" sz="900" dirty="0"/>
              <a:t>.</a:t>
            </a:r>
          </a:p>
          <a:p>
            <a:pPr lvl="0"/>
            <a:r>
              <a:rPr lang="ru-RU" sz="900" dirty="0"/>
              <a:t>Приложение технической поддержки подразделения </a:t>
            </a:r>
            <a:r>
              <a:rPr lang="ru-RU" sz="900" dirty="0" err="1"/>
              <a:t>Enterprise</a:t>
            </a:r>
            <a:endParaRPr lang="ru-RU" sz="900" dirty="0"/>
          </a:p>
          <a:p>
            <a:pPr lvl="1"/>
            <a:r>
              <a:rPr lang="ru-RU" sz="900" dirty="0"/>
              <a:t>Охватывает все популярные документы, кейсы и бюллетени по продуктам </a:t>
            </a:r>
            <a:r>
              <a:rPr lang="ru-RU" sz="900" dirty="0" err="1"/>
              <a:t>Huawei</a:t>
            </a:r>
            <a:r>
              <a:rPr lang="ru-RU" sz="900" dirty="0"/>
              <a:t>. Пользователи могут быстро запросить информацию по командам, аварийным сигналам и запасным частям. Они также могут использовать его для сканирования и просмотра информации об устройстве. Простые и интуитивно понятные </a:t>
            </a:r>
            <a:r>
              <a:rPr lang="ru-RU" sz="900" dirty="0" err="1"/>
              <a:t>видеоинструкции</a:t>
            </a:r>
            <a:r>
              <a:rPr lang="ru-RU" sz="900" dirty="0"/>
              <a:t> обеспечивают круглосуточную техническую поддержку.</a:t>
            </a:r>
          </a:p>
          <a:p>
            <a:pPr lvl="0"/>
            <a:r>
              <a:rPr lang="ru-RU" sz="900" dirty="0"/>
              <a:t>Приложение для бизнеса подразделения </a:t>
            </a:r>
            <a:r>
              <a:rPr lang="ru-RU" sz="900" dirty="0" err="1"/>
              <a:t>Huawei</a:t>
            </a:r>
            <a:r>
              <a:rPr lang="ru-RU" sz="900" dirty="0"/>
              <a:t> </a:t>
            </a:r>
            <a:r>
              <a:rPr lang="ru-RU" sz="900" dirty="0" err="1"/>
              <a:t>Enterprise</a:t>
            </a:r>
            <a:endParaRPr lang="ru-RU" sz="900" dirty="0"/>
          </a:p>
          <a:p>
            <a:pPr lvl="1"/>
            <a:r>
              <a:rPr lang="ru-RU" sz="900" dirty="0"/>
              <a:t>Предоставляет универсальный мобильный портал, чтобы клиенты и партнеры могли получить информацию о продуктах и​решениях </a:t>
            </a:r>
            <a:r>
              <a:rPr lang="ru-RU" sz="900" dirty="0" err="1"/>
              <a:t>Huawei</a:t>
            </a:r>
            <a:r>
              <a:rPr lang="ru-RU" sz="900" dirty="0"/>
              <a:t> для корпоративных ИКТ-устройств в любое время и в любом месте.</a:t>
            </a:r>
          </a:p>
        </p:txBody>
      </p:sp>
      <p:sp>
        <p:nvSpPr>
          <p:cNvPr id="3" name="幻灯片图像占位符 2"/>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025550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备注占位符 4"/>
          <p:cNvSpPr>
            <a:spLocks noGrp="1"/>
          </p:cNvSpPr>
          <p:nvPr>
            <p:ph type="body" idx="1"/>
          </p:nvPr>
        </p:nvSpPr>
        <p:spPr/>
        <p:txBody>
          <a:bodyPr/>
          <a:lstStyle/>
          <a:p>
            <a:r>
              <a:rPr lang="ru-RU" sz="900" dirty="0"/>
              <a:t>Популярные инструменты</a:t>
            </a:r>
          </a:p>
          <a:p>
            <a:pPr lvl="1"/>
            <a:r>
              <a:rPr lang="ru-RU" sz="900" dirty="0" err="1"/>
              <a:t>HedEx</a:t>
            </a:r>
            <a:r>
              <a:rPr lang="ru-RU" sz="900" dirty="0"/>
              <a:t> </a:t>
            </a:r>
            <a:r>
              <a:rPr lang="ru-RU" sz="900" dirty="0" err="1"/>
              <a:t>Lite</a:t>
            </a:r>
            <a:r>
              <a:rPr lang="ru-RU" sz="900" dirty="0"/>
              <a:t> — это инструмент </a:t>
            </a:r>
            <a:r>
              <a:rPr lang="ru-RU" sz="900" dirty="0" err="1"/>
              <a:t>Huawei</a:t>
            </a:r>
            <a:r>
              <a:rPr lang="ru-RU" sz="900" dirty="0"/>
              <a:t> для управления документацией по продуктам. Позволяет пользователям просматривать, искать, обновлять и управлять документацией по продуктам.</a:t>
            </a:r>
          </a:p>
          <a:p>
            <a:pPr lvl="1"/>
            <a:r>
              <a:rPr lang="ru-RU" sz="900" dirty="0" err="1"/>
              <a:t>eStor</a:t>
            </a:r>
            <a:r>
              <a:rPr lang="ru-RU" sz="900" dirty="0"/>
              <a:t> — платформа для моделирования систем хранения графических данных. Платформа моделирует системы хранения </a:t>
            </a:r>
            <a:r>
              <a:rPr lang="ru-RU" sz="900" dirty="0" err="1"/>
              <a:t>all-flash</a:t>
            </a:r>
            <a:r>
              <a:rPr lang="ru-RU" sz="900" dirty="0"/>
              <a:t> </a:t>
            </a:r>
            <a:r>
              <a:rPr lang="ru-RU" sz="900" dirty="0" err="1"/>
              <a:t>Huawei</a:t>
            </a:r>
            <a:r>
              <a:rPr lang="ru-RU" sz="900" dirty="0"/>
              <a:t> </a:t>
            </a:r>
            <a:r>
              <a:rPr lang="ru-RU" sz="900" dirty="0" err="1"/>
              <a:t>OceanStor</a:t>
            </a:r>
            <a:r>
              <a:rPr lang="ru-RU" sz="900" dirty="0"/>
              <a:t>, и помогает специалистам в области ИКТ и клиентам познакомиться с продуктами хранения </a:t>
            </a:r>
            <a:r>
              <a:rPr lang="ru-RU" sz="900" dirty="0" err="1"/>
              <a:t>Huawei</a:t>
            </a:r>
            <a:r>
              <a:rPr lang="ru-RU" sz="900" dirty="0"/>
              <a:t> и быстро освоить необходимые операции.</a:t>
            </a:r>
          </a:p>
          <a:p>
            <a:pPr lvl="1"/>
            <a:r>
              <a:rPr lang="ru-RU" sz="900" dirty="0"/>
              <a:t>Центр инструментов для ведения документации сети — инструмент для ведения документации по сетевым продуктам. Помогает в проведении торгов, планировании сети, реализации проектов, обновлении и обслуживании.</a:t>
            </a:r>
          </a:p>
          <a:p>
            <a:pPr lvl="1"/>
            <a:r>
              <a:rPr lang="ru-RU" sz="900" dirty="0"/>
              <a:t>Помощник по информационным запросам позволяет запрашивать информацию о командах и аварийных сигналах для продуктов </a:t>
            </a:r>
            <a:r>
              <a:rPr lang="ru-RU" sz="900" dirty="0" err="1"/>
              <a:t>Huawei</a:t>
            </a:r>
            <a:r>
              <a:rPr lang="ru-RU" sz="900" dirty="0"/>
              <a:t>.</a:t>
            </a:r>
          </a:p>
          <a:p>
            <a:pPr lvl="1"/>
            <a:endParaRPr lang="en-US" altLang="zh-CN" sz="900" dirty="0" smtClean="0"/>
          </a:p>
        </p:txBody>
      </p:sp>
      <p:sp>
        <p:nvSpPr>
          <p:cNvPr id="3" name="幻灯片图像占位符 2"/>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3498802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7282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baseline="0" dirty="0">
                <a:solidFill>
                  <a:schemeClr val="tx1"/>
                </a:solidFill>
                <a:latin typeface="Huawei Sans" panose="020C0503030203020204" pitchFamily="34" charset="0"/>
                <a:ea typeface="方正兰亭黑简体" panose="02000000000000000000" pitchFamily="2" charset="-122"/>
                <a:cs typeface="+mn-cs"/>
              </a:rPr>
              <a:t>Контроллерная полка содержит контроллеры и является основным компонентом системы хранения. Она состоит из 5 частей.</a:t>
            </a:r>
          </a:p>
          <a:p>
            <a:pPr lvl="1"/>
            <a:r>
              <a:rPr lang="ru-RU" sz="900" dirty="0"/>
              <a:t>В </a:t>
            </a:r>
            <a:r>
              <a:rPr lang="ru-RU" sz="900" dirty="0" smtClean="0"/>
              <a:t>системный блок интегрирована </a:t>
            </a:r>
            <a:r>
              <a:rPr lang="ru-RU" sz="900" dirty="0"/>
              <a:t>объединительная плата для передачи сигналов и питания между модулями.</a:t>
            </a:r>
          </a:p>
          <a:p>
            <a:pPr lvl="1"/>
            <a:r>
              <a:rPr lang="ru-RU" sz="900" dirty="0"/>
              <a:t>BBU обеспечивают защиту данных системы хранения за счет резервного питания во время сбоев внешнего источника питания.</a:t>
            </a:r>
          </a:p>
          <a:p>
            <a:pPr lvl="1"/>
            <a:r>
              <a:rPr lang="ru-RU" sz="900" dirty="0"/>
              <a:t>Модуль управления обеспечивает управление, обслуживание и последовательные порты.</a:t>
            </a:r>
          </a:p>
          <a:p>
            <a:pPr lvl="1"/>
            <a:r>
              <a:rPr lang="ru-RU" sz="900" dirty="0"/>
              <a:t>Модуль питания переменного тока подает электроэнергию в контроллерную полку.</a:t>
            </a:r>
          </a:p>
          <a:p>
            <a:pPr lvl="1"/>
            <a:r>
              <a:rPr lang="ru-RU" sz="900" dirty="0"/>
              <a:t>Интерфейсные модули предоставляют сервисные порты или порты управления и поддерживают замену на месте.</a:t>
            </a: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07220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ru-RU" sz="900" dirty="0" smtClean="0"/>
              <a:t>На этом слайде показаны контроллерные полки Huawei </a:t>
            </a:r>
            <a:r>
              <a:rPr lang="ru-RU" sz="900" dirty="0" err="1" smtClean="0"/>
              <a:t>OceanStor</a:t>
            </a:r>
            <a:r>
              <a:rPr lang="ru-RU" sz="900" dirty="0" smtClean="0"/>
              <a:t> </a:t>
            </a:r>
            <a:r>
              <a:rPr lang="ru-RU" sz="900" dirty="0" err="1" smtClean="0"/>
              <a:t>Dorado</a:t>
            </a:r>
            <a:r>
              <a:rPr lang="ru-RU" sz="900" dirty="0" smtClean="0"/>
              <a:t> V6. На верхнем рисунке показана полка высотой 2U с 25 2,5-дюймовыми твердотельными накопителями (SSD). Она также поддерживает 36 твердотельных накопителей </a:t>
            </a:r>
            <a:r>
              <a:rPr lang="ru-RU" sz="900" dirty="0" err="1" smtClean="0"/>
              <a:t>NVMe</a:t>
            </a:r>
            <a:r>
              <a:rPr lang="ru-RU" sz="900" dirty="0" smtClean="0"/>
              <a:t> размером с ладонь. Полка 4U в нижней части не имеет твердотельных накопителей.</a:t>
            </a:r>
            <a:endParaRPr lang="ru-RU" sz="900"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72043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509035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2#总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1"/>
            <a:ext cx="12192000" cy="5602224"/>
          </a:xfrm>
          <a:prstGeom prst="rect">
            <a:avLst/>
          </a:prstGeom>
          <a:ln>
            <a:noFill/>
            <a:prstDash val="dash"/>
          </a:ln>
        </p:spPr>
      </p:pic>
      <p:sp>
        <p:nvSpPr>
          <p:cNvPr id="8" name="L 形 7"/>
          <p:cNvSpPr/>
          <p:nvPr userDrawn="1"/>
        </p:nvSpPr>
        <p:spPr>
          <a:xfrm rot="16200000" flipH="1">
            <a:off x="6634196" y="2578036"/>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baseline="0">
              <a:latin typeface="Huawei Sans" panose="020C0503030203020204" pitchFamily="34" charset="0"/>
              <a:ea typeface="方正兰亭黑简体" panose="02000000000000000000" pitchFamily="2" charset="-122"/>
            </a:endParaRPr>
          </a:p>
        </p:txBody>
      </p:sp>
      <p:sp>
        <p:nvSpPr>
          <p:cNvPr id="9" name="Title 1">
            <a:extLst>
              <a:ext uri="{FF2B5EF4-FFF2-40B4-BE49-F238E27FC236}">
                <a16:creationId xmlns:a16="http://schemas.microsoft.com/office/drawing/2014/main" xmlns="" id="{8227DEE9-8BE9-0D49-BF96-9E83C5312E00}"/>
              </a:ext>
            </a:extLst>
          </p:cNvPr>
          <p:cNvSpPr>
            <a:spLocks noGrp="1"/>
          </p:cNvSpPr>
          <p:nvPr>
            <p:ph type="ctrTitle" hasCustomPrompt="1"/>
          </p:nvPr>
        </p:nvSpPr>
        <p:spPr>
          <a:xfrm>
            <a:off x="916560" y="907092"/>
            <a:ext cx="8125839" cy="690255"/>
          </a:xfrm>
          <a:prstGeom prst="rect">
            <a:avLst/>
          </a:prstGeom>
          <a:ln>
            <a:noFill/>
            <a:prstDash val="dash"/>
          </a:ln>
        </p:spPr>
        <p:txBody>
          <a:bodyPr lIns="0" tIns="0" rIns="0" bIns="0" anchor="t">
            <a:normAutofit/>
          </a:bodyPr>
          <a:lstStyle>
            <a:lvl1pPr>
              <a:defRPr lang="en-US" sz="3200" b="0" i="0" baseline="0" dirty="0">
                <a:latin typeface="Huawei Sans" panose="020C0503030203020204" pitchFamily="34" charset="0"/>
                <a:ea typeface="方正兰亭黑简体" panose="02000000000000000000" pitchFamily="2" charset="-122"/>
              </a:defRPr>
            </a:lvl1pPr>
          </a:lstStyle>
          <a:p>
            <a:pPr lvl="0" defTabSz="914034">
              <a:lnSpc>
                <a:spcPts val="3439"/>
              </a:lnSpc>
            </a:pPr>
            <a:r>
              <a:rPr lang="en-US" altLang="zh-CN" dirty="0" smtClean="0"/>
              <a:t>Click to Edit Title</a:t>
            </a:r>
            <a:endParaRPr lang="en-US" dirty="0"/>
          </a:p>
        </p:txBody>
      </p:sp>
      <p:sp>
        <p:nvSpPr>
          <p:cNvPr id="10" name="Text Placeholder 5">
            <a:extLst>
              <a:ext uri="{FF2B5EF4-FFF2-40B4-BE49-F238E27FC236}">
                <a16:creationId xmlns:a16="http://schemas.microsoft.com/office/drawing/2014/main" xmlns="" id="{2F43DA98-D48D-6947-95EF-BA3B05E68822}"/>
              </a:ext>
            </a:extLst>
          </p:cNvPr>
          <p:cNvSpPr>
            <a:spLocks noGrp="1"/>
          </p:cNvSpPr>
          <p:nvPr>
            <p:ph type="body" sz="quarter" idx="10" hasCustomPrompt="1"/>
          </p:nvPr>
        </p:nvSpPr>
        <p:spPr>
          <a:xfrm>
            <a:off x="916561" y="1949372"/>
            <a:ext cx="8125840" cy="643926"/>
          </a:xfrm>
        </p:spPr>
        <p:txBody>
          <a:bodyPr vert="horz" lIns="0" tIns="0" rIns="0" bIns="0" rtlCol="0">
            <a:noAutofit/>
          </a:bodyPr>
          <a:lstStyle>
            <a:lvl1pPr marL="228600" indent="-228600">
              <a:buNone/>
              <a:defRPr lang="en-US" sz="1400" baseline="0" dirty="0">
                <a:latin typeface="Huawei Sans" panose="020C0503030203020204" pitchFamily="34" charset="0"/>
                <a:ea typeface="方正兰亭黑简体" panose="02000000000000000000" pitchFamily="2" charset="-122"/>
                <a:cs typeface="Huawei Sans" panose="020C0503030203020204" pitchFamily="34" charset="0"/>
              </a:defRPr>
            </a:lvl1pPr>
          </a:lstStyle>
          <a:p>
            <a:pPr marL="0" lvl="0" indent="0">
              <a:lnSpc>
                <a:spcPct val="100000"/>
              </a:lnSpc>
              <a:spcBef>
                <a:spcPts val="0"/>
              </a:spcBef>
            </a:pPr>
            <a:r>
              <a:rPr lang="en-US" altLang="zh-CN" dirty="0" smtClean="0"/>
              <a:t>Click to Edit Title</a:t>
            </a:r>
            <a:endParaRPr lang="en-US" dirty="0"/>
          </a:p>
        </p:txBody>
      </p:sp>
    </p:spTree>
    <p:extLst>
      <p:ext uri="{BB962C8B-B14F-4D97-AF65-F5344CB8AC3E}">
        <p14:creationId xmlns:p14="http://schemas.microsoft.com/office/powerpoint/2010/main" val="10636849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3#更多信息(可选)">
    <p:spTree>
      <p:nvGrpSpPr>
        <p:cNvPr id="1" name=""/>
        <p:cNvGrpSpPr/>
        <p:nvPr/>
      </p:nvGrpSpPr>
      <p:grpSpPr>
        <a:xfrm>
          <a:off x="0" y="0"/>
          <a:ext cx="0" cy="0"/>
          <a:chOff x="0" y="0"/>
          <a:chExt cx="0" cy="0"/>
        </a:xfrm>
      </p:grpSpPr>
      <p:sp>
        <p:nvSpPr>
          <p:cNvPr id="3" name="文本占位符 6"/>
          <p:cNvSpPr>
            <a:spLocks noGrp="1"/>
          </p:cNvSpPr>
          <p:nvPr>
            <p:ph type="body" sz="quarter" idx="10" hasCustomPrompt="1"/>
          </p:nvPr>
        </p:nvSpPr>
        <p:spPr>
          <a:xfrm>
            <a:off x="1019175" y="1844675"/>
            <a:ext cx="10153650" cy="4082880"/>
          </a:xfrm>
          <a:prstGeom prst="rect">
            <a:avLst/>
          </a:prstGeom>
        </p:spPr>
        <p:txBody>
          <a:bodyPr/>
          <a:lstStyle>
            <a:lvl1pPr marL="0" marR="0" indent="0" algn="just" defTabSz="914034" rtl="0" eaLnBrk="1" fontAlgn="ctr" latinLnBrk="0" hangingPunct="1">
              <a:lnSpc>
                <a:spcPct val="140000"/>
              </a:lnSpc>
              <a:spcBef>
                <a:spcPts val="792"/>
              </a:spcBef>
              <a:spcAft>
                <a:spcPts val="0"/>
              </a:spcAft>
              <a:buClrTx/>
              <a:buSzPct val="50000"/>
              <a:buFont typeface="Wingdings" panose="05000000000000000000" pitchFamily="2" charset="2"/>
              <a:buNone/>
              <a:tabLst/>
              <a:defRPr baseline="0">
                <a:latin typeface="Huawei Sans" panose="020C0503030203020204" pitchFamily="34" charset="0"/>
                <a:ea typeface="方正兰亭黑简体" panose="02000000000000000000" pitchFamily="2" charset="-122"/>
                <a:cs typeface="Huawei Sans" panose="020C0503030203020204" pitchFamily="34" charset="0"/>
              </a:defRPr>
            </a:lvl1pPr>
            <a:lvl5pPr>
              <a:buNone/>
              <a:defRPr/>
            </a:lvl5pPr>
          </a:lstStyle>
          <a:p>
            <a:pPr marL="302279" marR="0" lvl="0" indent="-302279" algn="just" defTabSz="914034" rtl="0" eaLnBrk="1" fontAlgn="ctr" latinLnBrk="0" hangingPunct="1">
              <a:lnSpc>
                <a:spcPct val="140000"/>
              </a:lnSpc>
              <a:spcBef>
                <a:spcPts val="792"/>
              </a:spcBef>
              <a:spcAft>
                <a:spcPts val="0"/>
              </a:spcAft>
              <a:buClrTx/>
              <a:buSzPct val="50000"/>
              <a:buFont typeface="Wingdings" panose="05000000000000000000" pitchFamily="2" charset="2"/>
              <a:buChar char="l"/>
              <a:tabLst/>
              <a:defRPr/>
            </a:pPr>
            <a:r>
              <a:rPr lang="en-US" altLang="zh-CN" dirty="0" smtClean="0"/>
              <a:t>More information for trainees</a:t>
            </a:r>
            <a:endParaRPr lang="zh-CN" altLang="en-US" dirty="0" smtClean="0"/>
          </a:p>
          <a:p>
            <a:endParaRPr lang="zh-CN" altLang="en-US" dirty="0"/>
          </a:p>
        </p:txBody>
      </p:sp>
      <p:cxnSp>
        <p:nvCxnSpPr>
          <p:cNvPr id="12"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38259"/>
            <a:ext cx="8149252" cy="10996"/>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3" name="文本框 16">
            <a:extLst>
              <a:ext uri="{FF2B5EF4-FFF2-40B4-BE49-F238E27FC236}">
                <a16:creationId xmlns:a16="http://schemas.microsoft.com/office/drawing/2014/main" xmlns="" id="{568EC886-2612-1F43-AB51-21A76A078357}"/>
              </a:ext>
            </a:extLst>
          </p:cNvPr>
          <p:cNvSpPr txBox="1"/>
          <p:nvPr userDrawn="1"/>
        </p:nvSpPr>
        <p:spPr>
          <a:xfrm>
            <a:off x="918916" y="630373"/>
            <a:ext cx="8760732" cy="707886"/>
          </a:xfrm>
          <a:prstGeom prst="rect">
            <a:avLst/>
          </a:prstGeom>
          <a:noFill/>
        </p:spPr>
        <p:txBody>
          <a:bodyPr wrap="none" rtlCol="0">
            <a:spAutoFit/>
          </a:bodyPr>
          <a:lstStyle/>
          <a:p>
            <a:pPr algn="l" defTabSz="1001624" rtl="0" eaLnBrk="0" fontAlgn="ctr" hangingPunct="0">
              <a:spcBef>
                <a:spcPct val="0"/>
              </a:spcBef>
              <a:spcAft>
                <a:spcPct val="0"/>
              </a:spcAft>
            </a:pPr>
            <a:r>
              <a:rPr lang="ru-RU" altLang="zh-CN" sz="4000" b="1"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Дополнительная информация</a:t>
            </a:r>
            <a:endParaRPr lang="en-US" altLang="zh-CN" sz="4000" b="1"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35423971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4#学习推荐(可选)">
    <p:spTree>
      <p:nvGrpSpPr>
        <p:cNvPr id="1" name=""/>
        <p:cNvGrpSpPr/>
        <p:nvPr/>
      </p:nvGrpSpPr>
      <p:grpSpPr>
        <a:xfrm>
          <a:off x="0" y="0"/>
          <a:ext cx="0" cy="0"/>
          <a:chOff x="0" y="0"/>
          <a:chExt cx="0" cy="0"/>
        </a:xfrm>
      </p:grpSpPr>
      <p:sp>
        <p:nvSpPr>
          <p:cNvPr id="3" name="文本占位符 6"/>
          <p:cNvSpPr>
            <a:spLocks noGrp="1"/>
          </p:cNvSpPr>
          <p:nvPr>
            <p:ph type="body" sz="quarter" idx="10"/>
          </p:nvPr>
        </p:nvSpPr>
        <p:spPr>
          <a:xfrm>
            <a:off x="1019175" y="1844675"/>
            <a:ext cx="10153650" cy="4082880"/>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endParaRPr lang="zh-CN" altLang="en-US" dirty="0"/>
          </a:p>
        </p:txBody>
      </p:sp>
      <p:cxnSp>
        <p:nvCxnSpPr>
          <p:cNvPr id="14"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3955321"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5" name="文本框 16">
            <a:extLst>
              <a:ext uri="{FF2B5EF4-FFF2-40B4-BE49-F238E27FC236}">
                <a16:creationId xmlns:a16="http://schemas.microsoft.com/office/drawing/2014/main" xmlns="" id="{568EC886-2612-1F43-AB51-21A76A078357}"/>
              </a:ext>
            </a:extLst>
          </p:cNvPr>
          <p:cNvSpPr txBox="1"/>
          <p:nvPr userDrawn="1"/>
        </p:nvSpPr>
        <p:spPr>
          <a:xfrm>
            <a:off x="918916" y="630373"/>
            <a:ext cx="4360489" cy="707886"/>
          </a:xfrm>
          <a:prstGeom prst="rect">
            <a:avLst/>
          </a:prstGeom>
          <a:noFill/>
        </p:spPr>
        <p:txBody>
          <a:bodyPr wrap="none" rtlCol="0">
            <a:spAutoFit/>
          </a:bodyPr>
          <a:lstStyle/>
          <a:p>
            <a:pPr algn="l" defTabSz="1001624" rtl="0" eaLnBrk="0" fontAlgn="ctr" hangingPunct="0">
              <a:spcBef>
                <a:spcPct val="0"/>
              </a:spcBef>
              <a:spcAft>
                <a:spcPct val="0"/>
              </a:spcAft>
            </a:pPr>
            <a:r>
              <a:rPr lang="ru-RU" altLang="zh-CN" sz="4000" b="1"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Рекомендации </a:t>
            </a:r>
            <a:endParaRPr lang="en-US" altLang="zh-CN" sz="4000" b="1"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4839310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7#标题和内容（两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1001920"/>
          </a:xfrm>
          <a:prstGeom prst="rect">
            <a:avLst/>
          </a:prstGeom>
        </p:spPr>
        <p:txBody>
          <a:bodyPr lIns="0" tIns="0" rIns="0" bIns="0" anchor="t">
            <a:normAutofit/>
          </a:bodyPr>
          <a:lstStyle>
            <a:lvl1pPr>
              <a:defRPr lang="zh-CN" altLang="en-US" baseline="0" dirty="0">
                <a:latin typeface="Huawei Sans" panose="020C0503030203020204" pitchFamily="34" charset="0"/>
                <a:ea typeface="方正兰亭黑简体" panose="02000000000000000000" pitchFamily="2" charset="-122"/>
              </a:defRPr>
            </a:lvl1pPr>
          </a:lstStyle>
          <a:p>
            <a:pPr marL="0" lvl="0" indent="0" defTabSz="1187798">
              <a:lnSpc>
                <a:spcPts val="3430"/>
              </a:lnSpc>
              <a:spcBef>
                <a:spcPts val="0"/>
              </a:spcBef>
              <a:buFont typeface="Arial" panose="020B0604020202020204" pitchFamily="34" charset="0"/>
            </a:pPr>
            <a:r>
              <a:rPr lang="en-US" altLang="zh-CN" dirty="0" smtClean="0"/>
              <a:t>Title</a:t>
            </a:r>
            <a:endParaRPr lang="zh-CN" altLang="en-US" dirty="0"/>
          </a:p>
        </p:txBody>
      </p:sp>
      <p:sp>
        <p:nvSpPr>
          <p:cNvPr id="9" name="文本占位符 6"/>
          <p:cNvSpPr>
            <a:spLocks noGrp="1"/>
          </p:cNvSpPr>
          <p:nvPr>
            <p:ph type="body" sz="quarter" idx="10" hasCustomPrompt="1"/>
          </p:nvPr>
        </p:nvSpPr>
        <p:spPr>
          <a:xfrm>
            <a:off x="731838" y="1484312"/>
            <a:ext cx="10728326" cy="4443243"/>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r>
              <a:rPr lang="en-US" altLang="zh-CN" dirty="0" smtClean="0"/>
              <a:t>Click here to edit</a:t>
            </a:r>
            <a:endParaRPr lang="zh-CN" altLang="en-US" dirty="0"/>
          </a:p>
        </p:txBody>
      </p:sp>
    </p:spTree>
    <p:extLst>
      <p:ext uri="{BB962C8B-B14F-4D97-AF65-F5344CB8AC3E}">
        <p14:creationId xmlns:p14="http://schemas.microsoft.com/office/powerpoint/2010/main" val="37910387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93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7*#标题和内容（一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497095"/>
          </a:xfrm>
          <a:prstGeom prst="rect">
            <a:avLst/>
          </a:prstGeom>
        </p:spPr>
        <p:txBody>
          <a:bodyPr lIns="0" tIns="0" rIns="0" bIns="0" anchor="t">
            <a:normAutofit/>
          </a:bodyPr>
          <a:lstStyle>
            <a:lvl1pPr>
              <a:defRPr lang="zh-CN" altLang="en-US" baseline="0" dirty="0">
                <a:latin typeface="Huawei Sans" panose="020C0503030203020204" pitchFamily="34" charset="0"/>
                <a:ea typeface="方正兰亭黑简体" panose="02000000000000000000" pitchFamily="2" charset="-122"/>
              </a:defRPr>
            </a:lvl1pPr>
          </a:lstStyle>
          <a:p>
            <a:pPr marL="0" lvl="0" indent="0" defTabSz="1187798">
              <a:lnSpc>
                <a:spcPts val="3430"/>
              </a:lnSpc>
              <a:spcBef>
                <a:spcPts val="0"/>
              </a:spcBef>
              <a:buFont typeface="Arial" panose="020B0604020202020204" pitchFamily="34" charset="0"/>
            </a:pPr>
            <a:r>
              <a:rPr lang="en-US" altLang="zh-CN" dirty="0" smtClean="0"/>
              <a:t>Title</a:t>
            </a:r>
            <a:endParaRPr lang="zh-CN" altLang="en-US" dirty="0"/>
          </a:p>
        </p:txBody>
      </p:sp>
      <p:sp>
        <p:nvSpPr>
          <p:cNvPr id="9" name="文本占位符 6"/>
          <p:cNvSpPr>
            <a:spLocks noGrp="1"/>
          </p:cNvSpPr>
          <p:nvPr>
            <p:ph type="body" sz="quarter" idx="10" hasCustomPrompt="1"/>
          </p:nvPr>
        </p:nvSpPr>
        <p:spPr>
          <a:xfrm>
            <a:off x="731838" y="1052514"/>
            <a:ext cx="10728326" cy="4875042"/>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r>
              <a:rPr lang="en-US" altLang="zh-CN" dirty="0" smtClean="0"/>
              <a:t>Click here to edit</a:t>
            </a:r>
            <a:endParaRPr lang="zh-CN" altLang="en-US" dirty="0"/>
          </a:p>
        </p:txBody>
      </p:sp>
    </p:spTree>
    <p:extLst>
      <p:ext uri="{BB962C8B-B14F-4D97-AF65-F5344CB8AC3E}">
        <p14:creationId xmlns:p14="http://schemas.microsoft.com/office/powerpoint/2010/main" val="178833010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595" userDrawn="1">
          <p15:clr>
            <a:srgbClr val="FBAE40"/>
          </p15:clr>
        </p15:guide>
        <p15:guide id="0" orient="horz" pos="66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8#仅标题（两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1001920"/>
          </a:xfrm>
          <a:prstGeom prst="rect">
            <a:avLst/>
          </a:prstGeom>
        </p:spPr>
        <p:txBody>
          <a:bodyPr lIns="0" tIns="0" rIns="0" bIns="0" anchor="t">
            <a:normAutofit/>
          </a:bodyPr>
          <a:lstStyle>
            <a:lvl1pPr>
              <a:defRPr lang="zh-CN" altLang="en-US" baseline="0" dirty="0"/>
            </a:lvl1pPr>
          </a:lstStyle>
          <a:p>
            <a:pPr marL="0" lvl="0" indent="0" defTabSz="1187798">
              <a:lnSpc>
                <a:spcPts val="3430"/>
              </a:lnSpc>
              <a:spcBef>
                <a:spcPts val="0"/>
              </a:spcBef>
              <a:buFont typeface="Arial" panose="020B0604020202020204" pitchFamily="34" charset="0"/>
            </a:pPr>
            <a:r>
              <a:rPr lang="en-US" altLang="zh-CN" dirty="0" smtClean="0"/>
              <a:t>Title</a:t>
            </a:r>
            <a:endParaRPr lang="zh-CN" altLang="en-US" dirty="0"/>
          </a:p>
        </p:txBody>
      </p:sp>
    </p:spTree>
    <p:extLst>
      <p:ext uri="{BB962C8B-B14F-4D97-AF65-F5344CB8AC3E}">
        <p14:creationId xmlns:p14="http://schemas.microsoft.com/office/powerpoint/2010/main" val="36993102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8*#仅标题（一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497095"/>
          </a:xfrm>
          <a:prstGeom prst="rect">
            <a:avLst/>
          </a:prstGeom>
        </p:spPr>
        <p:txBody>
          <a:bodyPr lIns="0" tIns="0" rIns="0" bIns="0" anchor="t">
            <a:normAutofit/>
          </a:bodyPr>
          <a:lstStyle>
            <a:lvl1pPr>
              <a:defRPr lang="zh-CN" altLang="en-US" baseline="0" dirty="0"/>
            </a:lvl1pPr>
          </a:lstStyle>
          <a:p>
            <a:pPr marL="0" lvl="0" indent="0" defTabSz="1187798">
              <a:lnSpc>
                <a:spcPts val="3430"/>
              </a:lnSpc>
              <a:spcBef>
                <a:spcPts val="0"/>
              </a:spcBef>
              <a:buFont typeface="Arial" panose="020B0604020202020204" pitchFamily="34" charset="0"/>
            </a:pPr>
            <a:r>
              <a:rPr lang="en-US" altLang="zh-CN" dirty="0" smtClean="0"/>
              <a:t>Title</a:t>
            </a:r>
            <a:endParaRPr lang="zh-CN" altLang="en-US" dirty="0"/>
          </a:p>
        </p:txBody>
      </p:sp>
    </p:spTree>
    <p:extLst>
      <p:ext uri="{BB962C8B-B14F-4D97-AF65-F5344CB8AC3E}">
        <p14:creationId xmlns:p14="http://schemas.microsoft.com/office/powerpoint/2010/main" val="38605361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59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9#全白背景">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2297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15#谢谢">
    <p:bg>
      <p:bgPr>
        <a:solidFill>
          <a:srgbClr val="FFFFFF"/>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 xmlns:a16="http://schemas.microsoft.com/office/drawing/2014/main" id="{42AF307D-40F4-EC4C-9108-79E948007529}"/>
              </a:ext>
            </a:extLst>
          </p:cNvPr>
          <p:cNvSpPr txBox="1"/>
          <p:nvPr userDrawn="1"/>
        </p:nvSpPr>
        <p:spPr>
          <a:xfrm>
            <a:off x="897632" y="1402064"/>
            <a:ext cx="6197760" cy="1612749"/>
          </a:xfrm>
          <a:prstGeom prst="rect">
            <a:avLst/>
          </a:prstGeom>
          <a:noFill/>
        </p:spPr>
        <p:txBody>
          <a:bodyPr wrap="square" rtlCol="0">
            <a:spAutoFit/>
          </a:bodyPr>
          <a:lstStyle/>
          <a:p>
            <a:pPr algn="l"/>
            <a:r>
              <a:rPr lang="ru-RU" sz="4940" dirty="0" smtClean="0">
                <a:solidFill>
                  <a:schemeClr val="tx1"/>
                </a:solidFill>
              </a:rPr>
              <a:t>Спасибо за внимание!</a:t>
            </a:r>
            <a:endParaRPr lang="en-US" sz="4940" dirty="0">
              <a:solidFill>
                <a:schemeClr val="tx1"/>
              </a:solidFill>
            </a:endParaRPr>
          </a:p>
        </p:txBody>
      </p:sp>
    </p:spTree>
    <p:extLst>
      <p:ext uri="{BB962C8B-B14F-4D97-AF65-F5344CB8AC3E}">
        <p14:creationId xmlns:p14="http://schemas.microsoft.com/office/powerpoint/2010/main" val="13069791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修订记录">
    <p:spTree>
      <p:nvGrpSpPr>
        <p:cNvPr id="1" name=""/>
        <p:cNvGrpSpPr/>
        <p:nvPr/>
      </p:nvGrpSpPr>
      <p:grpSpPr>
        <a:xfrm>
          <a:off x="0" y="0"/>
          <a:ext cx="0" cy="0"/>
          <a:chOff x="0" y="0"/>
          <a:chExt cx="0" cy="0"/>
        </a:xfrm>
      </p:grpSpPr>
      <p:sp>
        <p:nvSpPr>
          <p:cNvPr id="31" name="Rectangle 2"/>
          <p:cNvSpPr>
            <a:spLocks noChangeArrowheads="1"/>
          </p:cNvSpPr>
          <p:nvPr userDrawn="1"/>
        </p:nvSpPr>
        <p:spPr bwMode="auto">
          <a:xfrm>
            <a:off x="952501" y="368660"/>
            <a:ext cx="3368597" cy="479425"/>
          </a:xfrm>
          <a:prstGeom prst="rect">
            <a:avLst/>
          </a:prstGeom>
          <a:noFill/>
          <a:ln w="9525">
            <a:noFill/>
            <a:miter lim="800000"/>
            <a:headEnd/>
            <a:tailEnd/>
          </a:ln>
        </p:spPr>
        <p:txBody>
          <a:bodyPr lIns="78258" tIns="39127" rIns="78258" bIns="39127" anchor="ctr"/>
          <a:lstStyle/>
          <a:p>
            <a:pPr marL="0" marR="0" lvl="0" indent="0" algn="l" defTabSz="1001624" rtl="0" eaLnBrk="0" fontAlgn="ctr" latinLnBrk="0" hangingPunct="0">
              <a:lnSpc>
                <a:spcPct val="100000"/>
              </a:lnSpc>
              <a:spcBef>
                <a:spcPct val="0"/>
              </a:spcBef>
              <a:spcAft>
                <a:spcPct val="0"/>
              </a:spcAft>
              <a:buClrTx/>
              <a:buSzTx/>
              <a:buFontTx/>
              <a:buNone/>
              <a:tabLst/>
              <a:defRPr/>
            </a:pPr>
            <a:r>
              <a:rPr lang="ru-RU" altLang="zh-CN" sz="3500" b="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История изменений</a:t>
            </a:r>
            <a:endParaRPr lang="zh-CN" altLang="en-US" sz="3500" b="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2" name="Text Box 58"/>
          <p:cNvSpPr txBox="1">
            <a:spLocks noChangeArrowheads="1"/>
          </p:cNvSpPr>
          <p:nvPr userDrawn="1"/>
        </p:nvSpPr>
        <p:spPr bwMode="auto">
          <a:xfrm>
            <a:off x="7487791" y="368660"/>
            <a:ext cx="3996445" cy="523220"/>
          </a:xfrm>
          <a:prstGeom prst="rect">
            <a:avLst/>
          </a:prstGeom>
          <a:noFill/>
          <a:ln w="9525" algn="ctr">
            <a:noFill/>
            <a:miter lim="800000"/>
            <a:headEnd/>
            <a:tailEnd/>
          </a:ln>
        </p:spPr>
        <p:txBody>
          <a:bodyPr wrap="square">
            <a:spAutoFit/>
          </a:bodyPr>
          <a:lstStyle/>
          <a:p>
            <a:pPr fontAlgn="ctr">
              <a:spcBef>
                <a:spcPct val="50000"/>
              </a:spcBef>
            </a:pPr>
            <a:r>
              <a:rPr lang="ru-RU" altLang="zh-CN" sz="2800"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Не для печати</a:t>
            </a:r>
            <a:endParaRPr lang="zh-CN" altLang="en-US" sz="2800"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graphicFrame>
        <p:nvGraphicFramePr>
          <p:cNvPr id="33" name="Group 3"/>
          <p:cNvGraphicFramePr>
            <a:graphicFrameLocks noGrp="1"/>
          </p:cNvGraphicFramePr>
          <p:nvPr userDrawn="1">
            <p:extLst>
              <p:ext uri="{D42A27DB-BD31-4B8C-83A1-F6EECF244321}">
                <p14:modId xmlns:p14="http://schemas.microsoft.com/office/powerpoint/2010/main" val="2199645847"/>
              </p:ext>
            </p:extLst>
          </p:nvPr>
        </p:nvGraphicFramePr>
        <p:xfrm>
          <a:off x="1007534" y="1383305"/>
          <a:ext cx="10165988" cy="1082675"/>
        </p:xfrm>
        <a:graphic>
          <a:graphicData uri="http://schemas.openxmlformats.org/drawingml/2006/table">
            <a:tbl>
              <a:tblPr/>
              <a:tblGrid>
                <a:gridCol w="3059004">
                  <a:extLst>
                    <a:ext uri="{9D8B030D-6E8A-4147-A177-3AD203B41FA5}">
                      <a16:colId xmlns="" xmlns:a16="http://schemas.microsoft.com/office/drawing/2014/main" val="20000"/>
                    </a:ext>
                  </a:extLst>
                </a:gridCol>
                <a:gridCol w="2155444">
                  <a:extLst>
                    <a:ext uri="{9D8B030D-6E8A-4147-A177-3AD203B41FA5}">
                      <a16:colId xmlns="" xmlns:a16="http://schemas.microsoft.com/office/drawing/2014/main" val="20001"/>
                    </a:ext>
                  </a:extLst>
                </a:gridCol>
                <a:gridCol w="2873927">
                  <a:extLst>
                    <a:ext uri="{9D8B030D-6E8A-4147-A177-3AD203B41FA5}">
                      <a16:colId xmlns="" xmlns:a16="http://schemas.microsoft.com/office/drawing/2014/main" val="20002"/>
                    </a:ext>
                  </a:extLst>
                </a:gridCol>
                <a:gridCol w="2077613">
                  <a:extLst>
                    <a:ext uri="{9D8B030D-6E8A-4147-A177-3AD203B41FA5}">
                      <a16:colId xmlns=""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ru-RU" altLang="zh-CN" sz="1600" b="1" i="0" u="none" strike="noStrike" cap="none" normalizeH="0" baseline="0" dirty="0" smtClean="0">
                          <a:ln>
                            <a:noFill/>
                          </a:ln>
                          <a:solidFill>
                            <a:schemeClr val="tx1"/>
                          </a:solidFill>
                          <a:effectLst/>
                          <a:latin typeface="+mj-lt"/>
                          <a:ea typeface="方正兰亭黑简体" panose="02000000000000000000" pitchFamily="2" charset="-122"/>
                        </a:rPr>
                        <a:t>Код курса</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ru-RU" altLang="zh-CN" sz="1600" b="1" i="0" u="none" strike="noStrike" cap="none" normalizeH="0" baseline="0" dirty="0" smtClean="0">
                          <a:ln>
                            <a:noFill/>
                          </a:ln>
                          <a:solidFill>
                            <a:schemeClr val="tx1"/>
                          </a:solidFill>
                          <a:effectLst/>
                          <a:latin typeface="+mj-lt"/>
                          <a:ea typeface="方正兰亭黑简体" panose="02000000000000000000" pitchFamily="2" charset="-122"/>
                        </a:rPr>
                        <a:t>Продукт </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ru-RU" altLang="zh-CN" sz="1600" b="1" i="0" u="none" strike="noStrike" cap="none" normalizeH="0" baseline="0" dirty="0" smtClean="0">
                          <a:ln>
                            <a:noFill/>
                          </a:ln>
                          <a:solidFill>
                            <a:schemeClr val="tx1"/>
                          </a:solidFill>
                          <a:effectLst/>
                          <a:latin typeface="+mj-lt"/>
                          <a:ea typeface="方正兰亭黑简体" panose="02000000000000000000" pitchFamily="2" charset="-122"/>
                        </a:rPr>
                        <a:t>Версия продукта</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ru-RU" altLang="zh-CN" sz="1800" b="1" i="0" u="none" strike="noStrike" cap="none" normalizeH="0" baseline="0" dirty="0" smtClean="0">
                          <a:ln>
                            <a:noFill/>
                          </a:ln>
                          <a:solidFill>
                            <a:schemeClr val="tx1"/>
                          </a:solidFill>
                          <a:effectLst/>
                          <a:latin typeface="+mj-lt"/>
                          <a:ea typeface="方正兰亭黑简体" panose="02000000000000000000" pitchFamily="2" charset="-122"/>
                        </a:rPr>
                        <a:t>Версия курса</a:t>
                      </a:r>
                      <a:endParaRPr kumimoji="1" lang="en-US" altLang="zh-CN" sz="18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graphicFrame>
        <p:nvGraphicFramePr>
          <p:cNvPr id="34" name="Group 21"/>
          <p:cNvGraphicFramePr>
            <a:graphicFrameLocks noGrp="1"/>
          </p:cNvGraphicFramePr>
          <p:nvPr userDrawn="1">
            <p:extLst>
              <p:ext uri="{D42A27DB-BD31-4B8C-83A1-F6EECF244321}">
                <p14:modId xmlns:p14="http://schemas.microsoft.com/office/powerpoint/2010/main" val="165778202"/>
              </p:ext>
            </p:extLst>
          </p:nvPr>
        </p:nvGraphicFramePr>
        <p:xfrm>
          <a:off x="1007533" y="2680416"/>
          <a:ext cx="10177140" cy="3527425"/>
        </p:xfrm>
        <a:graphic>
          <a:graphicData uri="http://schemas.openxmlformats.org/drawingml/2006/table">
            <a:tbl>
              <a:tblPr/>
              <a:tblGrid>
                <a:gridCol w="3085809">
                  <a:extLst>
                    <a:ext uri="{9D8B030D-6E8A-4147-A177-3AD203B41FA5}">
                      <a16:colId xmlns="" xmlns:a16="http://schemas.microsoft.com/office/drawing/2014/main" val="20000"/>
                    </a:ext>
                  </a:extLst>
                </a:gridCol>
                <a:gridCol w="2155920">
                  <a:extLst>
                    <a:ext uri="{9D8B030D-6E8A-4147-A177-3AD203B41FA5}">
                      <a16:colId xmlns="" xmlns:a16="http://schemas.microsoft.com/office/drawing/2014/main" val="20001"/>
                    </a:ext>
                  </a:extLst>
                </a:gridCol>
                <a:gridCol w="2912127">
                  <a:extLst>
                    <a:ext uri="{9D8B030D-6E8A-4147-A177-3AD203B41FA5}">
                      <a16:colId xmlns="" xmlns:a16="http://schemas.microsoft.com/office/drawing/2014/main" val="20002"/>
                    </a:ext>
                  </a:extLst>
                </a:gridCol>
                <a:gridCol w="2023284">
                  <a:extLst>
                    <a:ext uri="{9D8B030D-6E8A-4147-A177-3AD203B41FA5}">
                      <a16:colId xmlns=""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ru-RU" altLang="zh-CN" sz="1400" b="1" i="0" u="none" strike="noStrike" cap="none" normalizeH="0" baseline="0" dirty="0" smtClean="0">
                          <a:ln>
                            <a:noFill/>
                          </a:ln>
                          <a:solidFill>
                            <a:schemeClr val="tx1"/>
                          </a:solidFill>
                          <a:effectLst/>
                          <a:latin typeface="+mj-lt"/>
                          <a:ea typeface="方正兰亭黑简体" panose="02000000000000000000" pitchFamily="2" charset="-122"/>
                        </a:rPr>
                        <a:t>Составлено</a:t>
                      </a:r>
                      <a:r>
                        <a:rPr kumimoji="1" lang="en-US" altLang="zh-CN" sz="1400" b="1" i="0" u="none" strike="noStrike" cap="none" normalizeH="0" baseline="0" dirty="0" smtClean="0">
                          <a:ln>
                            <a:noFill/>
                          </a:ln>
                          <a:solidFill>
                            <a:schemeClr val="tx1"/>
                          </a:solidFill>
                          <a:effectLst/>
                          <a:latin typeface="+mj-lt"/>
                          <a:ea typeface="方正兰亭黑简体" panose="02000000000000000000" pitchFamily="2" charset="-122"/>
                        </a:rPr>
                        <a:t>/ID</a:t>
                      </a:r>
                      <a:r>
                        <a:rPr kumimoji="1" lang="ru-RU" altLang="zh-CN" sz="1400" b="1" i="0" u="none" strike="noStrike" cap="none" normalizeH="0" baseline="0" dirty="0" smtClean="0">
                          <a:ln>
                            <a:noFill/>
                          </a:ln>
                          <a:solidFill>
                            <a:schemeClr val="tx1"/>
                          </a:solidFill>
                          <a:effectLst/>
                          <a:latin typeface="+mj-lt"/>
                          <a:ea typeface="方正兰亭黑简体" panose="02000000000000000000" pitchFamily="2" charset="-122"/>
                        </a:rPr>
                        <a:t> сотрудника</a:t>
                      </a:r>
                      <a:endParaRPr kumimoji="1" lang="zh-CN" altLang="en-US" sz="14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ru-RU" altLang="zh-CN" sz="1400" b="1" i="0" u="none" strike="noStrike" cap="none" normalizeH="0" baseline="0" dirty="0" smtClean="0">
                          <a:ln>
                            <a:noFill/>
                          </a:ln>
                          <a:solidFill>
                            <a:schemeClr val="tx1"/>
                          </a:solidFill>
                          <a:effectLst/>
                          <a:latin typeface="+mj-lt"/>
                          <a:ea typeface="方正兰亭黑简体" panose="02000000000000000000" pitchFamily="2" charset="-122"/>
                        </a:rPr>
                        <a:t>Дата </a:t>
                      </a:r>
                      <a:endParaRPr kumimoji="1" lang="zh-CN" altLang="en-US" sz="14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ru-RU" altLang="zh-CN" sz="1400" b="1" i="0" u="none" strike="noStrike" cap="none" normalizeH="0" baseline="0" dirty="0" smtClean="0">
                          <a:ln>
                            <a:noFill/>
                          </a:ln>
                          <a:solidFill>
                            <a:schemeClr val="tx1"/>
                          </a:solidFill>
                          <a:effectLst/>
                          <a:latin typeface="+mj-lt"/>
                          <a:ea typeface="方正兰亭黑简体" panose="02000000000000000000" pitchFamily="2" charset="-122"/>
                        </a:rPr>
                        <a:t>Проверено</a:t>
                      </a:r>
                      <a:r>
                        <a:rPr kumimoji="1" lang="en-US" altLang="zh-CN" sz="1400" b="1" i="0" u="none" strike="noStrike" cap="none" normalizeH="0" baseline="0" dirty="0" smtClean="0">
                          <a:ln>
                            <a:noFill/>
                          </a:ln>
                          <a:solidFill>
                            <a:schemeClr val="tx1"/>
                          </a:solidFill>
                          <a:effectLst/>
                          <a:latin typeface="+mj-lt"/>
                          <a:ea typeface="方正兰亭黑简体" panose="02000000000000000000" pitchFamily="2" charset="-122"/>
                        </a:rPr>
                        <a:t>/ID</a:t>
                      </a:r>
                      <a:r>
                        <a:rPr kumimoji="1" lang="ru-RU" altLang="zh-CN" sz="1400" b="1" i="0" u="none" strike="noStrike" cap="none" normalizeH="0" baseline="0" dirty="0" smtClean="0">
                          <a:ln>
                            <a:noFill/>
                          </a:ln>
                          <a:solidFill>
                            <a:schemeClr val="tx1"/>
                          </a:solidFill>
                          <a:effectLst/>
                          <a:latin typeface="+mj-lt"/>
                          <a:ea typeface="方正兰亭黑简体" panose="02000000000000000000" pitchFamily="2" charset="-122"/>
                        </a:rPr>
                        <a:t> сотрудника</a:t>
                      </a:r>
                      <a:endParaRPr kumimoji="1" lang="zh-CN" altLang="en-US" sz="14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ru-RU" altLang="zh-CN" sz="1300" b="1" i="0" u="none" strike="noStrike" cap="none" normalizeH="0" baseline="0" dirty="0" smtClean="0">
                          <a:ln>
                            <a:noFill/>
                          </a:ln>
                          <a:solidFill>
                            <a:schemeClr val="tx1"/>
                          </a:solidFill>
                          <a:effectLst/>
                          <a:latin typeface="+mj-lt"/>
                          <a:ea typeface="方正兰亭黑简体" panose="02000000000000000000" pitchFamily="2" charset="-122"/>
                        </a:rPr>
                        <a:t>Новый</a:t>
                      </a:r>
                      <a:r>
                        <a:rPr kumimoji="1" lang="zh-CN" altLang="zh-CN" sz="1300" b="1" i="0" u="none" strike="noStrike" cap="none" normalizeH="0" baseline="0" dirty="0" smtClean="0">
                          <a:ln>
                            <a:noFill/>
                          </a:ln>
                          <a:solidFill>
                            <a:schemeClr val="tx1"/>
                          </a:solidFill>
                          <a:effectLst/>
                          <a:latin typeface="+mj-lt"/>
                          <a:ea typeface="方正兰亭黑简体" panose="02000000000000000000" pitchFamily="2" charset="-122"/>
                        </a:rPr>
                        <a:t>/</a:t>
                      </a:r>
                      <a:r>
                        <a:rPr kumimoji="1" lang="ru-RU" altLang="zh-CN" sz="1300" b="1" i="0" u="none" strike="noStrike" cap="none" normalizeH="0" baseline="0" dirty="0" smtClean="0">
                          <a:ln>
                            <a:noFill/>
                          </a:ln>
                          <a:solidFill>
                            <a:schemeClr val="tx1"/>
                          </a:solidFill>
                          <a:effectLst/>
                          <a:latin typeface="+mj-lt"/>
                          <a:ea typeface="方正兰亭黑简体" panose="02000000000000000000" pitchFamily="2" charset="-122"/>
                        </a:rPr>
                        <a:t>Обновление</a:t>
                      </a:r>
                      <a:endParaRPr kumimoji="1" lang="zh-CN" altLang="en-US" sz="13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470491851"/>
                  </a:ext>
                </a:extLst>
              </a:tr>
            </a:tbl>
          </a:graphicData>
        </a:graphic>
      </p:graphicFrame>
      <p:sp>
        <p:nvSpPr>
          <p:cNvPr id="35" name="文本占位符 7"/>
          <p:cNvSpPr>
            <a:spLocks noGrp="1"/>
          </p:cNvSpPr>
          <p:nvPr>
            <p:ph type="body" sz="quarter" idx="17" hasCustomPrompt="1"/>
          </p:nvPr>
        </p:nvSpPr>
        <p:spPr>
          <a:xfrm>
            <a:off x="1007535" y="1954509"/>
            <a:ext cx="3024237"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Код курса</a:t>
            </a:r>
            <a:endParaRPr lang="en-US" altLang="zh-CN" dirty="0"/>
          </a:p>
        </p:txBody>
      </p:sp>
      <p:sp>
        <p:nvSpPr>
          <p:cNvPr id="36" name="文本占位符 7"/>
          <p:cNvSpPr>
            <a:spLocks noGrp="1"/>
          </p:cNvSpPr>
          <p:nvPr>
            <p:ph type="body" sz="quarter" idx="18" hasCustomPrompt="1"/>
          </p:nvPr>
        </p:nvSpPr>
        <p:spPr>
          <a:xfrm>
            <a:off x="4079776" y="1954509"/>
            <a:ext cx="21100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Продукт </a:t>
            </a:r>
            <a:endParaRPr lang="en-US" altLang="zh-CN" dirty="0"/>
          </a:p>
        </p:txBody>
      </p:sp>
      <p:sp>
        <p:nvSpPr>
          <p:cNvPr id="37" name="文本占位符 7"/>
          <p:cNvSpPr>
            <a:spLocks noGrp="1"/>
          </p:cNvSpPr>
          <p:nvPr>
            <p:ph type="body" sz="quarter" idx="19" hasCustomPrompt="1"/>
          </p:nvPr>
        </p:nvSpPr>
        <p:spPr>
          <a:xfrm>
            <a:off x="6239934" y="1954509"/>
            <a:ext cx="284439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X.X</a:t>
            </a:r>
          </a:p>
        </p:txBody>
      </p:sp>
      <p:sp>
        <p:nvSpPr>
          <p:cNvPr id="38" name="文本占位符 7"/>
          <p:cNvSpPr>
            <a:spLocks noGrp="1"/>
          </p:cNvSpPr>
          <p:nvPr>
            <p:ph type="body" sz="quarter" idx="20" hasCustomPrompt="1"/>
          </p:nvPr>
        </p:nvSpPr>
        <p:spPr>
          <a:xfrm>
            <a:off x="9084333" y="1954509"/>
            <a:ext cx="2089190"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X.X</a:t>
            </a:r>
          </a:p>
        </p:txBody>
      </p:sp>
      <p:sp>
        <p:nvSpPr>
          <p:cNvPr id="39" name="文本占位符 7"/>
          <p:cNvSpPr>
            <a:spLocks noGrp="1"/>
          </p:cNvSpPr>
          <p:nvPr>
            <p:ph type="body" sz="quarter" idx="13" hasCustomPrompt="1"/>
          </p:nvPr>
        </p:nvSpPr>
        <p:spPr>
          <a:xfrm>
            <a:off x="1007533" y="3239574"/>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Составлено</a:t>
            </a:r>
            <a:r>
              <a:rPr lang="en-US" altLang="zh-CN" dirty="0" smtClean="0"/>
              <a:t>/ID</a:t>
            </a:r>
            <a:r>
              <a:rPr lang="ru-RU" altLang="zh-CN" dirty="0" smtClean="0"/>
              <a:t> сотрудника</a:t>
            </a:r>
            <a:endParaRPr lang="en-US" altLang="zh-CN" dirty="0"/>
          </a:p>
        </p:txBody>
      </p:sp>
      <p:sp>
        <p:nvSpPr>
          <p:cNvPr id="40" name="文本占位符 7"/>
          <p:cNvSpPr>
            <a:spLocks noGrp="1"/>
          </p:cNvSpPr>
          <p:nvPr>
            <p:ph type="body" sz="quarter" idx="14" hasCustomPrompt="1"/>
          </p:nvPr>
        </p:nvSpPr>
        <p:spPr>
          <a:xfrm>
            <a:off x="4079776" y="3239574"/>
            <a:ext cx="2160157"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25.01.</a:t>
            </a:r>
            <a:r>
              <a:rPr lang="en-US" altLang="zh-CN" dirty="0" smtClean="0"/>
              <a:t>2015</a:t>
            </a:r>
            <a:endParaRPr lang="zh-CN" altLang="en-US" dirty="0"/>
          </a:p>
        </p:txBody>
      </p:sp>
      <p:sp>
        <p:nvSpPr>
          <p:cNvPr id="41" name="文本占位符 7"/>
          <p:cNvSpPr>
            <a:spLocks noGrp="1"/>
          </p:cNvSpPr>
          <p:nvPr>
            <p:ph type="body" sz="quarter" idx="15" hasCustomPrompt="1"/>
          </p:nvPr>
        </p:nvSpPr>
        <p:spPr>
          <a:xfrm>
            <a:off x="6239933" y="3239574"/>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Проверено</a:t>
            </a:r>
            <a:r>
              <a:rPr lang="en-US" altLang="zh-CN" dirty="0" smtClean="0"/>
              <a:t>/ID</a:t>
            </a:r>
            <a:r>
              <a:rPr lang="ru-RU" altLang="zh-CN" dirty="0" smtClean="0"/>
              <a:t> сотрудника</a:t>
            </a:r>
            <a:endParaRPr lang="en-US" altLang="zh-CN" dirty="0"/>
          </a:p>
        </p:txBody>
      </p:sp>
      <p:sp>
        <p:nvSpPr>
          <p:cNvPr id="42" name="文本占位符 7"/>
          <p:cNvSpPr>
            <a:spLocks noGrp="1"/>
          </p:cNvSpPr>
          <p:nvPr>
            <p:ph type="body" sz="quarter" idx="16" hasCustomPrompt="1"/>
          </p:nvPr>
        </p:nvSpPr>
        <p:spPr>
          <a:xfrm>
            <a:off x="9168341" y="3239574"/>
            <a:ext cx="2010757"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Тип </a:t>
            </a:r>
            <a:endParaRPr lang="zh-CN" altLang="en-US" dirty="0"/>
          </a:p>
        </p:txBody>
      </p:sp>
      <p:sp>
        <p:nvSpPr>
          <p:cNvPr id="43" name="文本占位符 7">
            <a:extLst>
              <a:ext uri="{FF2B5EF4-FFF2-40B4-BE49-F238E27FC236}">
                <a16:creationId xmlns="" xmlns:a16="http://schemas.microsoft.com/office/drawing/2014/main" id="{44F86C3E-C49E-485B-8EB0-960F41282238}"/>
              </a:ext>
            </a:extLst>
          </p:cNvPr>
          <p:cNvSpPr>
            <a:spLocks noGrp="1"/>
          </p:cNvSpPr>
          <p:nvPr>
            <p:ph type="body" sz="quarter" idx="21" hasCustomPrompt="1"/>
          </p:nvPr>
        </p:nvSpPr>
        <p:spPr>
          <a:xfrm>
            <a:off x="1019436" y="3758738"/>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marL="0" marR="0" lvl="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a:pPr>
            <a:r>
              <a:rPr lang="ru-RU" altLang="zh-CN" dirty="0" smtClean="0"/>
              <a:t>Составлено</a:t>
            </a:r>
            <a:r>
              <a:rPr lang="en-US" altLang="zh-CN" dirty="0" smtClean="0"/>
              <a:t>/ID</a:t>
            </a:r>
            <a:r>
              <a:rPr lang="ru-RU" altLang="zh-CN" dirty="0" smtClean="0"/>
              <a:t> сотрудника</a:t>
            </a:r>
            <a:endParaRPr lang="en-US" altLang="zh-CN" dirty="0" smtClean="0"/>
          </a:p>
        </p:txBody>
      </p:sp>
      <p:sp>
        <p:nvSpPr>
          <p:cNvPr id="44" name="文本占位符 7">
            <a:extLst>
              <a:ext uri="{FF2B5EF4-FFF2-40B4-BE49-F238E27FC236}">
                <a16:creationId xmlns="" xmlns:a16="http://schemas.microsoft.com/office/drawing/2014/main" id="{DB3D228B-4BFD-4782-B68D-12F66EA8C589}"/>
              </a:ext>
            </a:extLst>
          </p:cNvPr>
          <p:cNvSpPr>
            <a:spLocks noGrp="1"/>
          </p:cNvSpPr>
          <p:nvPr>
            <p:ph type="body" sz="quarter" idx="22" hasCustomPrompt="1"/>
          </p:nvPr>
        </p:nvSpPr>
        <p:spPr>
          <a:xfrm>
            <a:off x="4091679" y="3758738"/>
            <a:ext cx="2160157"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25.01.</a:t>
            </a:r>
            <a:r>
              <a:rPr lang="en-US" altLang="zh-CN" dirty="0" smtClean="0"/>
              <a:t>2015</a:t>
            </a:r>
            <a:endParaRPr lang="zh-CN" altLang="en-US" dirty="0"/>
          </a:p>
        </p:txBody>
      </p:sp>
      <p:sp>
        <p:nvSpPr>
          <p:cNvPr id="45" name="文本占位符 7">
            <a:extLst>
              <a:ext uri="{FF2B5EF4-FFF2-40B4-BE49-F238E27FC236}">
                <a16:creationId xmlns="" xmlns:a16="http://schemas.microsoft.com/office/drawing/2014/main" id="{FECCD724-6B1F-4104-8A9B-6B6764A3F859}"/>
              </a:ext>
            </a:extLst>
          </p:cNvPr>
          <p:cNvSpPr>
            <a:spLocks noGrp="1"/>
          </p:cNvSpPr>
          <p:nvPr>
            <p:ph type="body" sz="quarter" idx="23" hasCustomPrompt="1"/>
          </p:nvPr>
        </p:nvSpPr>
        <p:spPr>
          <a:xfrm>
            <a:off x="6251836" y="3758738"/>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Проверено</a:t>
            </a:r>
            <a:r>
              <a:rPr lang="en-US" altLang="zh-CN" dirty="0" smtClean="0"/>
              <a:t>/ID</a:t>
            </a:r>
            <a:r>
              <a:rPr lang="ru-RU" altLang="zh-CN" dirty="0" smtClean="0"/>
              <a:t> сотрудника</a:t>
            </a:r>
            <a:endParaRPr lang="en-US" altLang="zh-CN" dirty="0"/>
          </a:p>
        </p:txBody>
      </p:sp>
      <p:sp>
        <p:nvSpPr>
          <p:cNvPr id="46" name="文本占位符 7">
            <a:extLst>
              <a:ext uri="{FF2B5EF4-FFF2-40B4-BE49-F238E27FC236}">
                <a16:creationId xmlns="" xmlns:a16="http://schemas.microsoft.com/office/drawing/2014/main" id="{57E1C633-41F6-4A25-9DB3-D6799CE610DD}"/>
              </a:ext>
            </a:extLst>
          </p:cNvPr>
          <p:cNvSpPr>
            <a:spLocks noGrp="1"/>
          </p:cNvSpPr>
          <p:nvPr>
            <p:ph type="body" sz="quarter" idx="24" hasCustomPrompt="1"/>
          </p:nvPr>
        </p:nvSpPr>
        <p:spPr>
          <a:xfrm>
            <a:off x="9180244" y="3758738"/>
            <a:ext cx="2016166"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Тип</a:t>
            </a:r>
            <a:endParaRPr lang="zh-CN" altLang="en-US" dirty="0"/>
          </a:p>
        </p:txBody>
      </p:sp>
      <p:sp>
        <p:nvSpPr>
          <p:cNvPr id="47" name="文本占位符 7">
            <a:extLst>
              <a:ext uri="{FF2B5EF4-FFF2-40B4-BE49-F238E27FC236}">
                <a16:creationId xmlns="" xmlns:a16="http://schemas.microsoft.com/office/drawing/2014/main" id="{C68CBD59-B896-4217-9781-389A1B11CE8D}"/>
              </a:ext>
            </a:extLst>
          </p:cNvPr>
          <p:cNvSpPr>
            <a:spLocks noGrp="1"/>
          </p:cNvSpPr>
          <p:nvPr>
            <p:ph type="body" sz="quarter" idx="25" hasCustomPrompt="1"/>
          </p:nvPr>
        </p:nvSpPr>
        <p:spPr>
          <a:xfrm>
            <a:off x="995796" y="4227621"/>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Составлено</a:t>
            </a:r>
            <a:r>
              <a:rPr lang="en-US" altLang="zh-CN" dirty="0" smtClean="0"/>
              <a:t>/ID</a:t>
            </a:r>
            <a:r>
              <a:rPr lang="ru-RU" altLang="zh-CN" dirty="0" smtClean="0"/>
              <a:t> сотрудника</a:t>
            </a:r>
            <a:endParaRPr lang="en-US" altLang="zh-CN" dirty="0"/>
          </a:p>
        </p:txBody>
      </p:sp>
      <p:sp>
        <p:nvSpPr>
          <p:cNvPr id="48" name="文本占位符 7">
            <a:extLst>
              <a:ext uri="{FF2B5EF4-FFF2-40B4-BE49-F238E27FC236}">
                <a16:creationId xmlns="" xmlns:a16="http://schemas.microsoft.com/office/drawing/2014/main" id="{791E82EE-AF55-486C-953D-3BD5CEE81CE4}"/>
              </a:ext>
            </a:extLst>
          </p:cNvPr>
          <p:cNvSpPr>
            <a:spLocks noGrp="1"/>
          </p:cNvSpPr>
          <p:nvPr>
            <p:ph type="body" sz="quarter" idx="26" hasCustomPrompt="1"/>
          </p:nvPr>
        </p:nvSpPr>
        <p:spPr>
          <a:xfrm>
            <a:off x="4068039" y="4227621"/>
            <a:ext cx="2160157"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25.01.</a:t>
            </a:r>
            <a:r>
              <a:rPr lang="en-US" altLang="zh-CN" dirty="0" smtClean="0"/>
              <a:t>2015</a:t>
            </a:r>
            <a:endParaRPr lang="zh-CN" altLang="en-US" dirty="0"/>
          </a:p>
        </p:txBody>
      </p:sp>
      <p:sp>
        <p:nvSpPr>
          <p:cNvPr id="49" name="文本占位符 7">
            <a:extLst>
              <a:ext uri="{FF2B5EF4-FFF2-40B4-BE49-F238E27FC236}">
                <a16:creationId xmlns="" xmlns:a16="http://schemas.microsoft.com/office/drawing/2014/main" id="{0F4FBCD0-2E04-4942-AFAF-B2774F425FB6}"/>
              </a:ext>
            </a:extLst>
          </p:cNvPr>
          <p:cNvSpPr>
            <a:spLocks noGrp="1"/>
          </p:cNvSpPr>
          <p:nvPr>
            <p:ph type="body" sz="quarter" idx="27" hasCustomPrompt="1"/>
          </p:nvPr>
        </p:nvSpPr>
        <p:spPr>
          <a:xfrm>
            <a:off x="6228196" y="4227621"/>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Проверено</a:t>
            </a:r>
            <a:r>
              <a:rPr lang="en-US" altLang="zh-CN" dirty="0" smtClean="0"/>
              <a:t>/ID</a:t>
            </a:r>
            <a:r>
              <a:rPr lang="ru-RU" altLang="zh-CN" dirty="0" smtClean="0"/>
              <a:t> сотрудника</a:t>
            </a:r>
            <a:endParaRPr lang="en-US" altLang="zh-CN" dirty="0"/>
          </a:p>
        </p:txBody>
      </p:sp>
      <p:sp>
        <p:nvSpPr>
          <p:cNvPr id="50" name="文本占位符 7">
            <a:extLst>
              <a:ext uri="{FF2B5EF4-FFF2-40B4-BE49-F238E27FC236}">
                <a16:creationId xmlns="" xmlns:a16="http://schemas.microsoft.com/office/drawing/2014/main" id="{701F8BDF-8D3E-4528-8B32-92CDA38CF25C}"/>
              </a:ext>
            </a:extLst>
          </p:cNvPr>
          <p:cNvSpPr>
            <a:spLocks noGrp="1"/>
          </p:cNvSpPr>
          <p:nvPr>
            <p:ph type="body" sz="quarter" idx="28" hasCustomPrompt="1"/>
          </p:nvPr>
        </p:nvSpPr>
        <p:spPr>
          <a:xfrm>
            <a:off x="9156604" y="4227621"/>
            <a:ext cx="2039806"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Тип</a:t>
            </a:r>
            <a:endParaRPr lang="zh-CN" altLang="en-US" dirty="0"/>
          </a:p>
        </p:txBody>
      </p:sp>
      <p:sp>
        <p:nvSpPr>
          <p:cNvPr id="51" name="文本占位符 7">
            <a:extLst>
              <a:ext uri="{FF2B5EF4-FFF2-40B4-BE49-F238E27FC236}">
                <a16:creationId xmlns="" xmlns:a16="http://schemas.microsoft.com/office/drawing/2014/main" id="{2DAE044E-F1B2-424B-BDD0-3E92A10C4695}"/>
              </a:ext>
            </a:extLst>
          </p:cNvPr>
          <p:cNvSpPr>
            <a:spLocks noGrp="1"/>
          </p:cNvSpPr>
          <p:nvPr>
            <p:ph type="body" sz="quarter" idx="29" hasCustomPrompt="1"/>
          </p:nvPr>
        </p:nvSpPr>
        <p:spPr>
          <a:xfrm>
            <a:off x="1019436" y="4731677"/>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Составлено</a:t>
            </a:r>
            <a:r>
              <a:rPr lang="en-US" altLang="zh-CN" dirty="0" smtClean="0"/>
              <a:t>/ID</a:t>
            </a:r>
            <a:r>
              <a:rPr lang="ru-RU" altLang="zh-CN" dirty="0" smtClean="0"/>
              <a:t> сотрудника</a:t>
            </a:r>
            <a:endParaRPr lang="en-US" altLang="zh-CN" dirty="0"/>
          </a:p>
        </p:txBody>
      </p:sp>
      <p:sp>
        <p:nvSpPr>
          <p:cNvPr id="52" name="文本占位符 7">
            <a:extLst>
              <a:ext uri="{FF2B5EF4-FFF2-40B4-BE49-F238E27FC236}">
                <a16:creationId xmlns="" xmlns:a16="http://schemas.microsoft.com/office/drawing/2014/main" id="{19929436-360F-44DC-A864-1DA42B59198F}"/>
              </a:ext>
            </a:extLst>
          </p:cNvPr>
          <p:cNvSpPr>
            <a:spLocks noGrp="1"/>
          </p:cNvSpPr>
          <p:nvPr>
            <p:ph type="body" sz="quarter" idx="30" hasCustomPrompt="1"/>
          </p:nvPr>
        </p:nvSpPr>
        <p:spPr>
          <a:xfrm>
            <a:off x="4091679" y="4731677"/>
            <a:ext cx="2160157"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25.01.</a:t>
            </a:r>
            <a:r>
              <a:rPr lang="en-US" altLang="zh-CN" dirty="0" smtClean="0"/>
              <a:t>2015</a:t>
            </a:r>
            <a:endParaRPr lang="zh-CN" altLang="en-US" dirty="0"/>
          </a:p>
        </p:txBody>
      </p:sp>
      <p:sp>
        <p:nvSpPr>
          <p:cNvPr id="53" name="文本占位符 7">
            <a:extLst>
              <a:ext uri="{FF2B5EF4-FFF2-40B4-BE49-F238E27FC236}">
                <a16:creationId xmlns="" xmlns:a16="http://schemas.microsoft.com/office/drawing/2014/main" id="{E3F04EDE-0D87-45F2-9033-289878AAF2FA}"/>
              </a:ext>
            </a:extLst>
          </p:cNvPr>
          <p:cNvSpPr>
            <a:spLocks noGrp="1"/>
          </p:cNvSpPr>
          <p:nvPr>
            <p:ph type="body" sz="quarter" idx="31" hasCustomPrompt="1"/>
          </p:nvPr>
        </p:nvSpPr>
        <p:spPr>
          <a:xfrm>
            <a:off x="6251836" y="4731677"/>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Проверено</a:t>
            </a:r>
            <a:r>
              <a:rPr lang="en-US" altLang="zh-CN" dirty="0" smtClean="0"/>
              <a:t>/ID</a:t>
            </a:r>
            <a:r>
              <a:rPr lang="ru-RU" altLang="zh-CN" dirty="0" smtClean="0"/>
              <a:t> сотрудника</a:t>
            </a:r>
            <a:endParaRPr lang="en-US" altLang="zh-CN" dirty="0"/>
          </a:p>
        </p:txBody>
      </p:sp>
      <p:sp>
        <p:nvSpPr>
          <p:cNvPr id="54" name="文本占位符 7">
            <a:extLst>
              <a:ext uri="{FF2B5EF4-FFF2-40B4-BE49-F238E27FC236}">
                <a16:creationId xmlns="" xmlns:a16="http://schemas.microsoft.com/office/drawing/2014/main" id="{3F9FD2BB-87FB-42F0-8418-F87E96763F68}"/>
              </a:ext>
            </a:extLst>
          </p:cNvPr>
          <p:cNvSpPr>
            <a:spLocks noGrp="1"/>
          </p:cNvSpPr>
          <p:nvPr>
            <p:ph type="body" sz="quarter" idx="32" hasCustomPrompt="1"/>
          </p:nvPr>
        </p:nvSpPr>
        <p:spPr>
          <a:xfrm>
            <a:off x="9180244" y="4731677"/>
            <a:ext cx="2004429"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Тип</a:t>
            </a:r>
            <a:endParaRPr lang="zh-CN" altLang="en-US" dirty="0"/>
          </a:p>
        </p:txBody>
      </p:sp>
      <p:sp>
        <p:nvSpPr>
          <p:cNvPr id="55" name="文本占位符 7">
            <a:extLst>
              <a:ext uri="{FF2B5EF4-FFF2-40B4-BE49-F238E27FC236}">
                <a16:creationId xmlns="" xmlns:a16="http://schemas.microsoft.com/office/drawing/2014/main" id="{450C36C1-EC46-4EAC-8A54-EFB2EF58F730}"/>
              </a:ext>
            </a:extLst>
          </p:cNvPr>
          <p:cNvSpPr>
            <a:spLocks noGrp="1"/>
          </p:cNvSpPr>
          <p:nvPr>
            <p:ph type="body" sz="quarter" idx="33" hasCustomPrompt="1"/>
          </p:nvPr>
        </p:nvSpPr>
        <p:spPr>
          <a:xfrm>
            <a:off x="995796" y="5199729"/>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Составлено</a:t>
            </a:r>
            <a:r>
              <a:rPr lang="en-US" altLang="zh-CN" dirty="0" smtClean="0"/>
              <a:t>/ID</a:t>
            </a:r>
            <a:r>
              <a:rPr lang="ru-RU" altLang="zh-CN" dirty="0" smtClean="0"/>
              <a:t> сотрудника</a:t>
            </a:r>
            <a:endParaRPr lang="en-US" altLang="zh-CN" dirty="0"/>
          </a:p>
        </p:txBody>
      </p:sp>
      <p:sp>
        <p:nvSpPr>
          <p:cNvPr id="56" name="文本占位符 7">
            <a:extLst>
              <a:ext uri="{FF2B5EF4-FFF2-40B4-BE49-F238E27FC236}">
                <a16:creationId xmlns="" xmlns:a16="http://schemas.microsoft.com/office/drawing/2014/main" id="{06E305FB-6351-4BDD-B27A-CA91C0B55424}"/>
              </a:ext>
            </a:extLst>
          </p:cNvPr>
          <p:cNvSpPr>
            <a:spLocks noGrp="1"/>
          </p:cNvSpPr>
          <p:nvPr>
            <p:ph type="body" sz="quarter" idx="34" hasCustomPrompt="1"/>
          </p:nvPr>
        </p:nvSpPr>
        <p:spPr>
          <a:xfrm>
            <a:off x="4068039" y="5199729"/>
            <a:ext cx="2160157"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25.01.</a:t>
            </a:r>
            <a:r>
              <a:rPr lang="en-US" altLang="zh-CN" dirty="0" smtClean="0"/>
              <a:t>2015</a:t>
            </a:r>
            <a:endParaRPr lang="zh-CN" altLang="en-US" dirty="0"/>
          </a:p>
        </p:txBody>
      </p:sp>
      <p:sp>
        <p:nvSpPr>
          <p:cNvPr id="57" name="文本占位符 7">
            <a:extLst>
              <a:ext uri="{FF2B5EF4-FFF2-40B4-BE49-F238E27FC236}">
                <a16:creationId xmlns="" xmlns:a16="http://schemas.microsoft.com/office/drawing/2014/main" id="{986CE630-9BBE-44AB-B3AC-29A48255E185}"/>
              </a:ext>
            </a:extLst>
          </p:cNvPr>
          <p:cNvSpPr>
            <a:spLocks noGrp="1"/>
          </p:cNvSpPr>
          <p:nvPr>
            <p:ph type="body" sz="quarter" idx="35" hasCustomPrompt="1"/>
          </p:nvPr>
        </p:nvSpPr>
        <p:spPr>
          <a:xfrm>
            <a:off x="6228196" y="5199729"/>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Проверено</a:t>
            </a:r>
            <a:r>
              <a:rPr lang="en-US" altLang="zh-CN" dirty="0" smtClean="0"/>
              <a:t>/ID</a:t>
            </a:r>
            <a:r>
              <a:rPr lang="ru-RU" altLang="zh-CN" dirty="0" smtClean="0"/>
              <a:t> сотрудника</a:t>
            </a:r>
            <a:endParaRPr lang="en-US" altLang="zh-CN" dirty="0"/>
          </a:p>
        </p:txBody>
      </p:sp>
      <p:sp>
        <p:nvSpPr>
          <p:cNvPr id="58" name="文本占位符 7">
            <a:extLst>
              <a:ext uri="{FF2B5EF4-FFF2-40B4-BE49-F238E27FC236}">
                <a16:creationId xmlns="" xmlns:a16="http://schemas.microsoft.com/office/drawing/2014/main" id="{4DDD786F-E21B-4BBC-A377-D2EC3EE50688}"/>
              </a:ext>
            </a:extLst>
          </p:cNvPr>
          <p:cNvSpPr>
            <a:spLocks noGrp="1"/>
          </p:cNvSpPr>
          <p:nvPr>
            <p:ph type="body" sz="quarter" idx="36" hasCustomPrompt="1"/>
          </p:nvPr>
        </p:nvSpPr>
        <p:spPr>
          <a:xfrm>
            <a:off x="9156604" y="5199729"/>
            <a:ext cx="2016221"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Тип</a:t>
            </a:r>
            <a:endParaRPr lang="zh-CN" altLang="en-US" dirty="0"/>
          </a:p>
        </p:txBody>
      </p:sp>
      <p:sp>
        <p:nvSpPr>
          <p:cNvPr id="59" name="文本占位符 7">
            <a:extLst>
              <a:ext uri="{FF2B5EF4-FFF2-40B4-BE49-F238E27FC236}">
                <a16:creationId xmlns="" xmlns:a16="http://schemas.microsoft.com/office/drawing/2014/main" id="{EE728293-3BC5-4224-A4F0-27996EC76EA2}"/>
              </a:ext>
            </a:extLst>
          </p:cNvPr>
          <p:cNvSpPr>
            <a:spLocks noGrp="1"/>
          </p:cNvSpPr>
          <p:nvPr>
            <p:ph type="body" sz="quarter" idx="37" hasCustomPrompt="1"/>
          </p:nvPr>
        </p:nvSpPr>
        <p:spPr>
          <a:xfrm>
            <a:off x="1019436" y="5703785"/>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Составлено</a:t>
            </a:r>
            <a:r>
              <a:rPr lang="en-US" altLang="zh-CN" dirty="0" smtClean="0"/>
              <a:t>/ID</a:t>
            </a:r>
            <a:r>
              <a:rPr lang="ru-RU" altLang="zh-CN" dirty="0" smtClean="0"/>
              <a:t> сотрудника</a:t>
            </a:r>
            <a:endParaRPr lang="en-US" altLang="zh-CN" dirty="0"/>
          </a:p>
        </p:txBody>
      </p:sp>
      <p:sp>
        <p:nvSpPr>
          <p:cNvPr id="60" name="文本占位符 7">
            <a:extLst>
              <a:ext uri="{FF2B5EF4-FFF2-40B4-BE49-F238E27FC236}">
                <a16:creationId xmlns="" xmlns:a16="http://schemas.microsoft.com/office/drawing/2014/main" id="{84C5C924-BCE5-46C8-9041-30EDC3D85E52}"/>
              </a:ext>
            </a:extLst>
          </p:cNvPr>
          <p:cNvSpPr>
            <a:spLocks noGrp="1"/>
          </p:cNvSpPr>
          <p:nvPr>
            <p:ph type="body" sz="quarter" idx="38" hasCustomPrompt="1"/>
          </p:nvPr>
        </p:nvSpPr>
        <p:spPr>
          <a:xfrm>
            <a:off x="4091679" y="5703785"/>
            <a:ext cx="2160157"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25.01.</a:t>
            </a:r>
            <a:r>
              <a:rPr lang="en-US" altLang="zh-CN" dirty="0" smtClean="0"/>
              <a:t>2015</a:t>
            </a:r>
            <a:endParaRPr lang="zh-CN" altLang="en-US" dirty="0"/>
          </a:p>
        </p:txBody>
      </p:sp>
      <p:sp>
        <p:nvSpPr>
          <p:cNvPr id="61" name="文本占位符 7">
            <a:extLst>
              <a:ext uri="{FF2B5EF4-FFF2-40B4-BE49-F238E27FC236}">
                <a16:creationId xmlns="" xmlns:a16="http://schemas.microsoft.com/office/drawing/2014/main" id="{1DBD4C29-C885-4339-873D-B55FBD81DDFE}"/>
              </a:ext>
            </a:extLst>
          </p:cNvPr>
          <p:cNvSpPr>
            <a:spLocks noGrp="1"/>
          </p:cNvSpPr>
          <p:nvPr>
            <p:ph type="body" sz="quarter" idx="39" hasCustomPrompt="1"/>
          </p:nvPr>
        </p:nvSpPr>
        <p:spPr>
          <a:xfrm>
            <a:off x="6251836" y="5703785"/>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Проверено</a:t>
            </a:r>
            <a:r>
              <a:rPr lang="en-US" altLang="zh-CN" dirty="0" smtClean="0"/>
              <a:t>/ID</a:t>
            </a:r>
            <a:r>
              <a:rPr lang="ru-RU" altLang="zh-CN" dirty="0" smtClean="0"/>
              <a:t> сотрудника</a:t>
            </a:r>
            <a:endParaRPr lang="en-US" altLang="zh-CN" dirty="0"/>
          </a:p>
        </p:txBody>
      </p:sp>
      <p:sp>
        <p:nvSpPr>
          <p:cNvPr id="62" name="文本占位符 7">
            <a:extLst>
              <a:ext uri="{FF2B5EF4-FFF2-40B4-BE49-F238E27FC236}">
                <a16:creationId xmlns="" xmlns:a16="http://schemas.microsoft.com/office/drawing/2014/main" id="{6D84506C-645A-472E-A06C-3A65A7744312}"/>
              </a:ext>
            </a:extLst>
          </p:cNvPr>
          <p:cNvSpPr>
            <a:spLocks noGrp="1"/>
          </p:cNvSpPr>
          <p:nvPr>
            <p:ph type="body" sz="quarter" idx="40" hasCustomPrompt="1"/>
          </p:nvPr>
        </p:nvSpPr>
        <p:spPr>
          <a:xfrm>
            <a:off x="9180244" y="5703785"/>
            <a:ext cx="1993279" cy="504887"/>
          </a:xfrm>
          <a:prstGeom prst="rect">
            <a:avLst/>
          </a:prstGeom>
        </p:spPr>
        <p:txBody>
          <a:bodyPr anchor="ctr"/>
          <a:lstStyle>
            <a:lvl1pPr algn="ctr">
              <a:lnSpc>
                <a:spcPct val="100000"/>
              </a:lnSpc>
              <a:buNone/>
              <a:defRPr sz="14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ru-RU" altLang="zh-CN" dirty="0" smtClean="0"/>
              <a:t>Тип</a:t>
            </a:r>
            <a:endParaRPr lang="zh-CN" altLang="en-US" dirty="0"/>
          </a:p>
        </p:txBody>
      </p:sp>
    </p:spTree>
    <p:extLst>
      <p:ext uri="{BB962C8B-B14F-4D97-AF65-F5344CB8AC3E}">
        <p14:creationId xmlns:p14="http://schemas.microsoft.com/office/powerpoint/2010/main" val="28151966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前言">
    <p:bg>
      <p:bgPr>
        <a:solidFill>
          <a:srgbClr val="EBEBEB"/>
        </a:solidFill>
        <a:effectLst/>
      </p:bgPr>
    </p:bg>
    <p:spTree>
      <p:nvGrpSpPr>
        <p:cNvPr id="1" name=""/>
        <p:cNvGrpSpPr/>
        <p:nvPr/>
      </p:nvGrpSpPr>
      <p:grpSpPr>
        <a:xfrm>
          <a:off x="0" y="0"/>
          <a:ext cx="0" cy="0"/>
          <a:chOff x="0" y="0"/>
          <a:chExt cx="0" cy="0"/>
        </a:xfrm>
      </p:grpSpPr>
      <p:sp>
        <p:nvSpPr>
          <p:cNvPr id="15" name="文本占位符 6"/>
          <p:cNvSpPr>
            <a:spLocks noGrp="1"/>
          </p:cNvSpPr>
          <p:nvPr>
            <p:ph type="body" sz="quarter" idx="10" hasCustomPrompt="1"/>
          </p:nvPr>
        </p:nvSpPr>
        <p:spPr>
          <a:xfrm>
            <a:off x="1019174" y="1844675"/>
            <a:ext cx="10153651" cy="4082668"/>
          </a:xfrm>
          <a:prstGeom prst="rect">
            <a:avLst/>
          </a:prstGeom>
        </p:spPr>
        <p:txBody>
          <a:bodyPr/>
          <a:lstStyle>
            <a:lvl1pPr marL="302279" indent="-302279" algn="just" eaLnBrk="1" fontAlgn="ctr" hangingPunct="1">
              <a:buClrTx/>
              <a:buSzPct val="50000"/>
              <a:buFont typeface="Wingdings" panose="05000000000000000000" pitchFamily="2" charset="2"/>
              <a:buChar char="l"/>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marL="654938" indent="-251899" fontAlgn="ctr">
              <a:buClrTx/>
              <a:buSzPct val="50000"/>
              <a:buFont typeface="Wingdings" panose="05000000000000000000" pitchFamily="2" charset="2"/>
              <a:buChar char="p"/>
              <a:defRPr baseline="0">
                <a:solidFill>
                  <a:schemeClr val="tx1"/>
                </a:solidFill>
                <a:latin typeface="Huawei Sans" panose="020C0503030203020204" pitchFamily="34" charset="0"/>
                <a:ea typeface="方正兰亭黑简体" panose="02000000000000000000" pitchFamily="2" charset="-122"/>
              </a:defRPr>
            </a:lvl2pPr>
            <a:lvl3pPr marL="1003998" indent="-201519" fontAlgn="ctr">
              <a:buSzPct val="50000"/>
              <a:buFont typeface="Wingdings" panose="05000000000000000000" pitchFamily="2" charset="2"/>
              <a:buChar char="n"/>
              <a:defRPr lang="zh-CN" altLang="en-US" baseline="0" dirty="0" smtClean="0">
                <a:solidFill>
                  <a:schemeClr val="tx1"/>
                </a:solidFill>
                <a:latin typeface="Huawei Sans" panose="020C0503030203020204" pitchFamily="34" charset="0"/>
                <a:ea typeface="方正兰亭黑简体" panose="02000000000000000000" pitchFamily="2" charset="-122"/>
              </a:defRPr>
            </a:lvl3pPr>
            <a:lvl4pPr fontAlgn="ctr">
              <a:defRPr baseline="0">
                <a:latin typeface="Huawei Sans" panose="020C0503030203020204" pitchFamily="34" charset="0"/>
                <a:ea typeface="方正兰亭黑简体" panose="02000000000000000000" pitchFamily="2" charset="-122"/>
              </a:defRPr>
            </a:lvl4pPr>
            <a:lvl5pPr marL="1802879" indent="-201519" fontAlgn="ctr">
              <a:buClrTx/>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5pPr>
          </a:lstStyle>
          <a:p>
            <a:pPr eaLnBrk="1" hangingPunct="1"/>
            <a:r>
              <a:rPr lang="en-US" altLang="zh-CN" dirty="0" smtClean="0"/>
              <a:t>The chapter describes ...</a:t>
            </a:r>
            <a:endParaRPr lang="zh-CN" altLang="en-US" dirty="0" smtClean="0"/>
          </a:p>
          <a:p>
            <a:pPr lvl="1"/>
            <a:r>
              <a:rPr lang="zh-CN" altLang="en-US" dirty="0" smtClean="0"/>
              <a:t>第二级</a:t>
            </a:r>
            <a:endParaRPr lang="zh-CN" altLang="en-US" dirty="0"/>
          </a:p>
          <a:p>
            <a:pPr lvl="2"/>
            <a:r>
              <a:rPr lang="zh-CN" altLang="en-US" dirty="0"/>
              <a:t>第三级</a:t>
            </a:r>
          </a:p>
          <a:p>
            <a:pPr lvl="3"/>
            <a:r>
              <a:rPr lang="zh-CN" altLang="en-US" dirty="0"/>
              <a:t>第四级</a:t>
            </a:r>
          </a:p>
          <a:p>
            <a:pPr lvl="4"/>
            <a:r>
              <a:rPr lang="zh-CN" altLang="en-US" dirty="0"/>
              <a:t>第五级</a:t>
            </a:r>
          </a:p>
          <a:p>
            <a:pPr eaLnBrk="1" hangingPunct="1"/>
            <a:endParaRPr lang="en-US" altLang="zh-CN" dirty="0"/>
          </a:p>
        </p:txBody>
      </p:sp>
      <p:cxnSp>
        <p:nvCxnSpPr>
          <p:cNvPr id="14"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3331068"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27" name="文本框 16">
            <a:extLst>
              <a:ext uri="{FF2B5EF4-FFF2-40B4-BE49-F238E27FC236}">
                <a16:creationId xmlns:a16="http://schemas.microsoft.com/office/drawing/2014/main" xmlns="" id="{568EC886-2612-1F43-AB51-21A76A078357}"/>
              </a:ext>
            </a:extLst>
          </p:cNvPr>
          <p:cNvSpPr txBox="1"/>
          <p:nvPr userDrawn="1"/>
        </p:nvSpPr>
        <p:spPr>
          <a:xfrm>
            <a:off x="918916" y="630373"/>
            <a:ext cx="3778599" cy="707886"/>
          </a:xfrm>
          <a:prstGeom prst="rect">
            <a:avLst/>
          </a:prstGeom>
          <a:noFill/>
        </p:spPr>
        <p:txBody>
          <a:bodyPr wrap="non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lang="ru-RU" altLang="zh-CN" sz="4000" b="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Предисловие </a:t>
            </a:r>
            <a:endParaRPr lang="zh-CN" altLang="en-US" sz="4000" b="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96353253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4#目标">
    <p:bg>
      <p:bgPr>
        <a:solidFill>
          <a:srgbClr val="EBEBEB"/>
        </a:solidFill>
        <a:effectLst/>
      </p:bgPr>
    </p:bg>
    <p:spTree>
      <p:nvGrpSpPr>
        <p:cNvPr id="1" name=""/>
        <p:cNvGrpSpPr/>
        <p:nvPr/>
      </p:nvGrpSpPr>
      <p:grpSpPr>
        <a:xfrm>
          <a:off x="0" y="0"/>
          <a:ext cx="0" cy="0"/>
          <a:chOff x="0" y="0"/>
          <a:chExt cx="0" cy="0"/>
        </a:xfrm>
      </p:grpSpPr>
      <p:sp>
        <p:nvSpPr>
          <p:cNvPr id="15" name="文本占位符 6"/>
          <p:cNvSpPr>
            <a:spLocks noGrp="1"/>
          </p:cNvSpPr>
          <p:nvPr>
            <p:ph type="body" sz="quarter" idx="10" hasCustomPrompt="1"/>
          </p:nvPr>
        </p:nvSpPr>
        <p:spPr>
          <a:xfrm>
            <a:off x="1019174" y="1844675"/>
            <a:ext cx="10153651" cy="4082668"/>
          </a:xfrm>
          <a:prstGeom prst="rect">
            <a:avLst/>
          </a:prstGeom>
        </p:spPr>
        <p:txBody>
          <a:bodyPr/>
          <a:lstStyle>
            <a:lvl1pPr marL="0" marR="0" indent="0" algn="just" defTabSz="914034" rtl="0" eaLnBrk="1" fontAlgn="ctr" latinLnBrk="0" hangingPunct="1">
              <a:lnSpc>
                <a:spcPct val="140000"/>
              </a:lnSpc>
              <a:spcBef>
                <a:spcPts val="792"/>
              </a:spcBef>
              <a:spcAft>
                <a:spcPts val="0"/>
              </a:spcAft>
              <a:buClrTx/>
              <a:buSzPct val="50000"/>
              <a:buFont typeface="Wingdings" panose="05000000000000000000" pitchFamily="2" charset="2"/>
              <a:buNone/>
              <a:tabLst/>
              <a:defRPr kumimoji="0" lang="en-US" altLang="zh-CN" sz="2200" b="0" i="0" u="none" strike="noStrike" kern="0" cap="none" spc="0" normalizeH="0" baseline="0" noProof="0" smtClean="0">
                <a:ln>
                  <a:noFill/>
                </a:ln>
                <a:solidFill>
                  <a:srgbClr val="000000"/>
                </a:solidFill>
                <a:effectLst/>
                <a:uLnTx/>
                <a:uFillTx/>
              </a:defRPr>
            </a:lvl1pPr>
            <a:lvl2pPr marL="654938" indent="-251899" fontAlgn="ctr">
              <a:buClrTx/>
              <a:buSzPct val="50000"/>
              <a:buFont typeface="Wingdings" panose="05000000000000000000" pitchFamily="2" charset="2"/>
              <a:buChar char="p"/>
              <a:defRPr baseline="0">
                <a:solidFill>
                  <a:schemeClr val="tx1"/>
                </a:solidFill>
                <a:latin typeface="Huawei Sans" panose="020C0503030203020204" pitchFamily="34" charset="0"/>
                <a:ea typeface="方正兰亭黑简体" panose="02000000000000000000" pitchFamily="2" charset="-122"/>
              </a:defRPr>
            </a:lvl2pPr>
            <a:lvl3pPr marL="1003998" indent="-201519" fontAlgn="ctr">
              <a:buSzPct val="50000"/>
              <a:buFont typeface="Wingdings" panose="05000000000000000000" pitchFamily="2" charset="2"/>
              <a:buChar char="n"/>
              <a:defRPr lang="zh-CN" altLang="en-US" baseline="0" dirty="0" smtClean="0">
                <a:solidFill>
                  <a:schemeClr val="tx1"/>
                </a:solidFill>
                <a:latin typeface="Huawei Sans" panose="020C0503030203020204" pitchFamily="34" charset="0"/>
                <a:ea typeface="方正兰亭黑简体" panose="02000000000000000000" pitchFamily="2" charset="-122"/>
              </a:defRPr>
            </a:lvl3pPr>
            <a:lvl4pPr fontAlgn="ctr">
              <a:defRPr baseline="0">
                <a:latin typeface="Huawei Sans" panose="020C0503030203020204" pitchFamily="34" charset="0"/>
                <a:ea typeface="方正兰亭黑简体" panose="02000000000000000000" pitchFamily="2" charset="-122"/>
              </a:defRPr>
            </a:lvl4pPr>
            <a:lvl5pPr marL="1802879" indent="-201519" fontAlgn="ctr">
              <a:buClrTx/>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5pPr>
          </a:lstStyle>
          <a:p>
            <a:pPr marL="302279" marR="0" lvl="0" indent="-302279" algn="just" defTabSz="914034" rtl="0" eaLnBrk="1" fontAlgn="ctr" latinLnBrk="0" hangingPunct="1">
              <a:lnSpc>
                <a:spcPct val="140000"/>
              </a:lnSpc>
              <a:spcBef>
                <a:spcPts val="792"/>
              </a:spcBef>
              <a:spcAft>
                <a:spcPts val="0"/>
              </a:spcAft>
              <a:buClrTx/>
              <a:buSzPct val="50000"/>
              <a:buFont typeface="Wingdings" panose="05000000000000000000" pitchFamily="2" charset="2"/>
              <a:buChar char="l"/>
              <a:tabLst/>
              <a:defRPr/>
            </a:pPr>
            <a:r>
              <a:rPr kumimoji="0" lang="en-US" altLang="zh-CN" sz="2200" b="0" i="0" u="none" strike="noStrike" kern="0" cap="none" spc="0" normalizeH="0" baseline="0" noProof="0" dirty="0" smtClean="0">
                <a:ln>
                  <a:noFill/>
                </a:ln>
                <a:solidFill>
                  <a:srgbClr val="000000"/>
                </a:solidFill>
                <a:effectLst/>
                <a:uLnTx/>
                <a:uFillTx/>
                <a:latin typeface="+mn-lt"/>
                <a:ea typeface="+mn-ea"/>
                <a:cs typeface="+mn-cs"/>
              </a:rPr>
              <a:t>On completion of this course, you will be able to:</a:t>
            </a:r>
            <a:endParaRPr lang="en-US" altLang="zh-CN" dirty="0" smtClean="0"/>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a:p>
            <a:pPr eaLnBrk="1" hangingPunct="1"/>
            <a:endParaRPr lang="en-US" altLang="zh-CN" dirty="0"/>
          </a:p>
        </p:txBody>
      </p:sp>
      <p:cxnSp>
        <p:nvCxnSpPr>
          <p:cNvPr id="14"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38259"/>
            <a:ext cx="1264875" cy="10996"/>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27" name="文本框 16">
            <a:extLst>
              <a:ext uri="{FF2B5EF4-FFF2-40B4-BE49-F238E27FC236}">
                <a16:creationId xmlns:a16="http://schemas.microsoft.com/office/drawing/2014/main" xmlns="" id="{568EC886-2612-1F43-AB51-21A76A078357}"/>
              </a:ext>
            </a:extLst>
          </p:cNvPr>
          <p:cNvSpPr txBox="1"/>
          <p:nvPr userDrawn="1"/>
        </p:nvSpPr>
        <p:spPr>
          <a:xfrm>
            <a:off x="918916" y="630373"/>
            <a:ext cx="1667444" cy="707886"/>
          </a:xfrm>
          <a:prstGeom prst="rect">
            <a:avLst/>
          </a:prstGeom>
          <a:noFill/>
        </p:spPr>
        <p:txBody>
          <a:bodyPr wrap="none" rtlCol="0">
            <a:spAutoFit/>
          </a:bodyPr>
          <a:lstStyle/>
          <a:p>
            <a:pPr lvl="0" fontAlgn="ctr"/>
            <a:r>
              <a:rPr lang="ru-RU" altLang="zh-CN" sz="400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Цели </a:t>
            </a:r>
            <a:endParaRPr lang="en-US" altLang="zh-CN" sz="400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14200327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目录">
    <p:bg>
      <p:bgPr>
        <a:solidFill>
          <a:srgbClr val="EBEBEB"/>
        </a:solidFill>
        <a:effectLst/>
      </p:bgPr>
    </p:bg>
    <p:spTree>
      <p:nvGrpSpPr>
        <p:cNvPr id="1" name=""/>
        <p:cNvGrpSpPr/>
        <p:nvPr/>
      </p:nvGrpSpPr>
      <p:grpSpPr>
        <a:xfrm>
          <a:off x="0" y="0"/>
          <a:ext cx="0" cy="0"/>
          <a:chOff x="0" y="0"/>
          <a:chExt cx="0" cy="0"/>
        </a:xfrm>
      </p:grpSpPr>
      <p:sp>
        <p:nvSpPr>
          <p:cNvPr id="29" name="文本占位符 6"/>
          <p:cNvSpPr>
            <a:spLocks noGrp="1"/>
          </p:cNvSpPr>
          <p:nvPr>
            <p:ph type="body" sz="quarter" idx="10" hasCustomPrompt="1"/>
          </p:nvPr>
        </p:nvSpPr>
        <p:spPr>
          <a:xfrm>
            <a:off x="1019175" y="1844675"/>
            <a:ext cx="10153650" cy="4068811"/>
          </a:xfrm>
          <a:prstGeom prst="rect">
            <a:avLst/>
          </a:prstGeom>
        </p:spPr>
        <p:txBody>
          <a:bodyPr/>
          <a:lstStyle>
            <a:lvl1pPr marL="457017" marR="0" indent="-457017" algn="just" defTabSz="801367" rtl="0" eaLnBrk="1" fontAlgn="ctr" latinLnBrk="0" hangingPunct="1">
              <a:lnSpc>
                <a:spcPct val="140000"/>
              </a:lnSpc>
              <a:spcBef>
                <a:spcPct val="30000"/>
              </a:spcBef>
              <a:spcAft>
                <a:spcPct val="0"/>
              </a:spcAft>
              <a:buClrTx/>
              <a:buSzPct val="100000"/>
              <a:buFont typeface="+mj-lt"/>
              <a:buAutoNum type="arabicPeriod"/>
              <a:tabLst/>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fontAlgn="ctr">
              <a:buClrTx/>
              <a:buSzPct val="100000"/>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2pPr>
            <a:lvl3pPr>
              <a:defRPr/>
            </a:lvl3pPr>
            <a:lvl5pPr>
              <a:buNone/>
              <a:defRPr/>
            </a:lvl5pPr>
          </a:lstStyle>
          <a:p>
            <a:pPr marL="457200" indent="-457200">
              <a:buSzPct val="100000"/>
              <a:buFont typeface="+mj-lt"/>
              <a:buAutoNum type="arabicPeriod"/>
            </a:pPr>
            <a:r>
              <a:rPr lang="zh-CN" altLang="en-US" dirty="0"/>
              <a:t>一级目录一</a:t>
            </a:r>
            <a:endParaRPr lang="en-US" altLang="zh-CN" dirty="0"/>
          </a:p>
          <a:p>
            <a:pPr marL="653788" lvl="1" indent="-457017">
              <a:buSzPct val="100000"/>
              <a:buFont typeface="+mj-lt"/>
              <a:buAutoNum type="arabicPeriod"/>
            </a:pPr>
            <a:endParaRPr lang="en-US" altLang="zh-CN" dirty="0"/>
          </a:p>
          <a:p>
            <a:pPr marL="457200" indent="-457200">
              <a:buSzPct val="100000"/>
              <a:buFont typeface="+mj-lt"/>
              <a:buAutoNum type="arabicPeriod"/>
            </a:pPr>
            <a:r>
              <a:rPr lang="zh-CN" altLang="en-US" dirty="0"/>
              <a:t>一级目录二</a:t>
            </a:r>
            <a:endParaRPr lang="en-US" altLang="zh-CN" dirty="0"/>
          </a:p>
          <a:p>
            <a:pPr marL="457200" indent="-457200">
              <a:buSzPct val="100000"/>
              <a:buFont typeface="+mj-lt"/>
              <a:buAutoNum type="arabicPeriod"/>
            </a:pPr>
            <a:r>
              <a:rPr lang="zh-CN" altLang="en-US" dirty="0"/>
              <a:t>一级目录三</a:t>
            </a:r>
            <a:endParaRPr lang="en-US" altLang="zh-CN" dirty="0"/>
          </a:p>
          <a:p>
            <a:pPr marL="457200" indent="-457200">
              <a:buSzPct val="100000"/>
              <a:buFont typeface="+mj-lt"/>
              <a:buAutoNum type="arabicPeriod"/>
            </a:pPr>
            <a:r>
              <a:rPr lang="zh-CN" altLang="en-US" dirty="0"/>
              <a:t>一级目录四</a:t>
            </a:r>
            <a:endParaRPr lang="en-US" altLang="zh-CN" dirty="0"/>
          </a:p>
          <a:p>
            <a:endParaRPr lang="zh-CN" altLang="en-US" dirty="0"/>
          </a:p>
        </p:txBody>
      </p:sp>
      <p:cxnSp>
        <p:nvCxnSpPr>
          <p:cNvPr id="28"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3207975"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30" name="文本框 16">
            <a:extLst>
              <a:ext uri="{FF2B5EF4-FFF2-40B4-BE49-F238E27FC236}">
                <a16:creationId xmlns:a16="http://schemas.microsoft.com/office/drawing/2014/main" xmlns="" id="{568EC886-2612-1F43-AB51-21A76A078357}"/>
              </a:ext>
            </a:extLst>
          </p:cNvPr>
          <p:cNvSpPr txBox="1"/>
          <p:nvPr userDrawn="1"/>
        </p:nvSpPr>
        <p:spPr>
          <a:xfrm>
            <a:off x="918916" y="630373"/>
            <a:ext cx="3575018" cy="707886"/>
          </a:xfrm>
          <a:prstGeom prst="rect">
            <a:avLst/>
          </a:prstGeom>
          <a:noFill/>
        </p:spPr>
        <p:txBody>
          <a:bodyPr wrap="none" rtlCol="0">
            <a:spAutoFit/>
          </a:bodyPr>
          <a:lstStyle>
            <a:defPPr>
              <a:defRPr lang="en-US"/>
            </a:defPPr>
            <a:lvl1pPr defTabSz="1001223" eaLnBrk="0" fontAlgn="ctr" hangingPunct="0">
              <a:defRPr sz="3640" b="0" baseline="0">
                <a:solidFill>
                  <a:schemeClr val="tx1">
                    <a:lumMod val="75000"/>
                    <a:lumOff val="25000"/>
                  </a:schemeClr>
                </a:solidFill>
                <a:latin typeface="Huawei Sans" panose="020C0503030203020204" pitchFamily="34" charset="0"/>
                <a:ea typeface="方正兰亭黑简体" panose="02000000000000000000" pitchFamily="2" charset="-122"/>
                <a:cs typeface="Huawei Sans" panose="020C0503030203020204" pitchFamily="34" charset="0"/>
              </a:defRPr>
            </a:lvl1pPr>
          </a:lstStyle>
          <a:p>
            <a:pPr algn="l" defTabSz="1001624" eaLnBrk="0" fontAlgn="ctr" hangingPunct="0"/>
            <a:r>
              <a:rPr lang="ru-RU" altLang="zh-CN" sz="4000" b="0"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Содержание </a:t>
            </a:r>
            <a:endParaRPr lang="en-US" altLang="zh-CN" sz="4000" b="0"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9272706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6#本节概述和学习目标(可选)">
    <p:bg>
      <p:bgPr>
        <a:solidFill>
          <a:srgbClr val="EBEBEB"/>
        </a:solidFill>
        <a:effectLst/>
      </p:bgPr>
    </p:bg>
    <p:spTree>
      <p:nvGrpSpPr>
        <p:cNvPr id="1" name=""/>
        <p:cNvGrpSpPr/>
        <p:nvPr/>
      </p:nvGrpSpPr>
      <p:grpSpPr>
        <a:xfrm>
          <a:off x="0" y="0"/>
          <a:ext cx="0" cy="0"/>
          <a:chOff x="0" y="0"/>
          <a:chExt cx="0" cy="0"/>
        </a:xfrm>
      </p:grpSpPr>
      <p:sp>
        <p:nvSpPr>
          <p:cNvPr id="15" name="文本占位符 6"/>
          <p:cNvSpPr>
            <a:spLocks noGrp="1"/>
          </p:cNvSpPr>
          <p:nvPr>
            <p:ph type="body" sz="quarter" idx="10"/>
          </p:nvPr>
        </p:nvSpPr>
        <p:spPr>
          <a:xfrm>
            <a:off x="1019174" y="1844675"/>
            <a:ext cx="10153651" cy="4082668"/>
          </a:xfrm>
          <a:prstGeom prst="rect">
            <a:avLst/>
          </a:prstGeom>
        </p:spPr>
        <p:txBody>
          <a:bodyPr/>
          <a:lstStyle>
            <a:lvl1pPr marL="302279" indent="-302279" algn="just" fontAlgn="ctr">
              <a:buClrTx/>
              <a:buSzPct val="50000"/>
              <a:buFont typeface="Wingdings" panose="05000000000000000000" pitchFamily="2" charset="2"/>
              <a:buChar char="l"/>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marL="654938" indent="-251899" fontAlgn="ctr">
              <a:buClrTx/>
              <a:buSzPct val="50000"/>
              <a:buFont typeface="Wingdings" panose="05000000000000000000" pitchFamily="2" charset="2"/>
              <a:buChar char="p"/>
              <a:defRPr baseline="0">
                <a:solidFill>
                  <a:schemeClr val="tx1"/>
                </a:solidFill>
                <a:latin typeface="Huawei Sans" panose="020C0503030203020204" pitchFamily="34" charset="0"/>
                <a:ea typeface="方正兰亭黑简体" panose="02000000000000000000" pitchFamily="2" charset="-122"/>
              </a:defRPr>
            </a:lvl2pPr>
            <a:lvl3pPr marL="1003998" indent="-201519" fontAlgn="ctr">
              <a:buSzPct val="50000"/>
              <a:buFont typeface="Wingdings" panose="05000000000000000000" pitchFamily="2" charset="2"/>
              <a:buChar char="n"/>
              <a:defRPr lang="zh-CN" altLang="en-US" baseline="0" dirty="0" smtClean="0">
                <a:solidFill>
                  <a:schemeClr val="tx1"/>
                </a:solidFill>
                <a:latin typeface="Huawei Sans" panose="020C0503030203020204" pitchFamily="34" charset="0"/>
                <a:ea typeface="方正兰亭黑简体" panose="02000000000000000000" pitchFamily="2" charset="-122"/>
              </a:defRPr>
            </a:lvl3pPr>
            <a:lvl4pPr fontAlgn="ctr">
              <a:defRPr baseline="0">
                <a:latin typeface="Huawei Sans" panose="020C0503030203020204" pitchFamily="34" charset="0"/>
                <a:ea typeface="方正兰亭黑简体" panose="02000000000000000000" pitchFamily="2" charset="-122"/>
              </a:defRPr>
            </a:lvl4pPr>
            <a:lvl5pPr marL="1802879" indent="-201519" fontAlgn="ctr">
              <a:buClrTx/>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a:p>
            <a:pPr eaLnBrk="1" hangingPunct="1"/>
            <a:endParaRPr lang="en-US" altLang="zh-CN" dirty="0"/>
          </a:p>
        </p:txBody>
      </p:sp>
      <p:cxnSp>
        <p:nvCxnSpPr>
          <p:cNvPr id="14"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5688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27" name="文本框 16">
            <a:extLst>
              <a:ext uri="{FF2B5EF4-FFF2-40B4-BE49-F238E27FC236}">
                <a16:creationId xmlns:a16="http://schemas.microsoft.com/office/drawing/2014/main" xmlns="" id="{568EC886-2612-1F43-AB51-21A76A078357}"/>
              </a:ext>
            </a:extLst>
          </p:cNvPr>
          <p:cNvSpPr txBox="1"/>
          <p:nvPr userDrawn="1"/>
        </p:nvSpPr>
        <p:spPr>
          <a:xfrm>
            <a:off x="918916" y="630373"/>
            <a:ext cx="5950668" cy="707886"/>
          </a:xfrm>
          <a:prstGeom prst="rect">
            <a:avLst/>
          </a:prstGeom>
          <a:noFill/>
        </p:spPr>
        <p:txBody>
          <a:bodyPr wrap="none" rtlCol="0">
            <a:spAutoFit/>
          </a:bodyPr>
          <a:lstStyle/>
          <a:p>
            <a:pPr lvl="0" fontAlgn="ctr"/>
            <a:r>
              <a:rPr lang="en-US" altLang="zh-CN" sz="40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Overview and Objectives</a:t>
            </a:r>
            <a:endParaRPr lang="en-US" altLang="zh-CN" sz="40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7608820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10#思考题">
    <p:spTree>
      <p:nvGrpSpPr>
        <p:cNvPr id="1" name=""/>
        <p:cNvGrpSpPr/>
        <p:nvPr/>
      </p:nvGrpSpPr>
      <p:grpSpPr>
        <a:xfrm>
          <a:off x="0" y="0"/>
          <a:ext cx="0" cy="0"/>
          <a:chOff x="0" y="0"/>
          <a:chExt cx="0" cy="0"/>
        </a:xfrm>
      </p:grpSpPr>
      <p:sp>
        <p:nvSpPr>
          <p:cNvPr id="4" name="文本占位符 6"/>
          <p:cNvSpPr>
            <a:spLocks noGrp="1"/>
          </p:cNvSpPr>
          <p:nvPr>
            <p:ph type="body" sz="quarter" idx="10" hasCustomPrompt="1"/>
          </p:nvPr>
        </p:nvSpPr>
        <p:spPr>
          <a:xfrm>
            <a:off x="1019176" y="1844675"/>
            <a:ext cx="10153650" cy="4068812"/>
          </a:xfrm>
          <a:prstGeom prst="rect">
            <a:avLst/>
          </a:prstGeom>
        </p:spPr>
        <p:txBody>
          <a:bodyPr/>
          <a:lstStyle>
            <a:lvl1pPr marL="457200" marR="0" indent="-457200" algn="just" defTabSz="801688" rtl="0" eaLnBrk="1" fontAlgn="ctr" latinLnBrk="0" hangingPunct="1">
              <a:lnSpc>
                <a:spcPct val="140000"/>
              </a:lnSpc>
              <a:spcBef>
                <a:spcPct val="30000"/>
              </a:spcBef>
              <a:spcAft>
                <a:spcPct val="0"/>
              </a:spcAft>
              <a:buClr>
                <a:schemeClr val="tx1"/>
              </a:buClr>
              <a:buSzPct val="100000"/>
              <a:buFont typeface="+mj-lt"/>
              <a:buAutoNum type="arabicPeriod"/>
              <a:tabLst/>
              <a:defRPr sz="2000" baseline="0">
                <a:latin typeface="Huawei Sans" panose="020C0503030203020204" pitchFamily="34" charset="0"/>
                <a:ea typeface="方正兰亭黑简体" panose="02000000000000000000" pitchFamily="2" charset="-122"/>
                <a:cs typeface="Huawei Sans" panose="020C0503030203020204" pitchFamily="34" charset="0"/>
              </a:defRPr>
            </a:lvl1pPr>
            <a:lvl2pPr marL="744537" indent="-342900" algn="just" fontAlgn="ctr">
              <a:buSzPct val="100000"/>
              <a:buFont typeface="+mj-lt"/>
              <a:buAutoNum type="alphaUcPeriod"/>
              <a:defRPr sz="1800" baseline="0">
                <a:latin typeface="Huawei Sans" panose="020C0503030203020204" pitchFamily="34" charset="0"/>
              </a:defRPr>
            </a:lvl2pPr>
            <a:lvl3pPr>
              <a:defRPr/>
            </a:lvl3pPr>
            <a:lvl5pPr>
              <a:buNone/>
              <a:defRPr/>
            </a:lvl5pPr>
          </a:lstStyle>
          <a:p>
            <a:pPr marL="457200" marR="0" lvl="0" indent="-457200" algn="just" defTabSz="801688">
              <a:spcBef>
                <a:spcPct val="30000"/>
              </a:spcBef>
              <a:spcAft>
                <a:spcPct val="0"/>
              </a:spcAft>
              <a:buClr>
                <a:schemeClr val="tx1"/>
              </a:buClr>
              <a:buSzPct val="100000"/>
              <a:buFont typeface="+mj-lt"/>
              <a:buAutoNum type="arabicPeriod"/>
              <a:tabLst/>
            </a:pPr>
            <a:r>
              <a:rPr lang="en-US" altLang="zh-CN" dirty="0" smtClean="0"/>
              <a:t>Question description.</a:t>
            </a:r>
          </a:p>
          <a:p>
            <a:pPr lvl="1"/>
            <a:endParaRPr lang="en-US" altLang="zh-CN" dirty="0" smtClean="0"/>
          </a:p>
        </p:txBody>
      </p:sp>
      <p:cxnSp>
        <p:nvCxnSpPr>
          <p:cNvPr id="5"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2232029"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6" name="文本框 16">
            <a:extLst>
              <a:ext uri="{FF2B5EF4-FFF2-40B4-BE49-F238E27FC236}">
                <a16:creationId xmlns:a16="http://schemas.microsoft.com/office/drawing/2014/main" xmlns="" id="{568EC886-2612-1F43-AB51-21A76A078357}"/>
              </a:ext>
            </a:extLst>
          </p:cNvPr>
          <p:cNvSpPr txBox="1"/>
          <p:nvPr userDrawn="1"/>
        </p:nvSpPr>
        <p:spPr>
          <a:xfrm>
            <a:off x="918916" y="630373"/>
            <a:ext cx="2614818" cy="707886"/>
          </a:xfrm>
          <a:prstGeom prst="rect">
            <a:avLst/>
          </a:prstGeom>
          <a:noFill/>
        </p:spPr>
        <p:txBody>
          <a:bodyPr wrap="none" rtlCol="0">
            <a:spAutoFit/>
          </a:bodyPr>
          <a:lstStyle/>
          <a:p>
            <a:pPr lvl="0" fontAlgn="ctr"/>
            <a:r>
              <a:rPr lang="ru-RU" altLang="zh-CN" sz="40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Вопросы </a:t>
            </a:r>
            <a:endParaRPr lang="en-US" altLang="zh-CN" sz="40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0744439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1#本节小结（可选）">
    <p:spTree>
      <p:nvGrpSpPr>
        <p:cNvPr id="1" name=""/>
        <p:cNvGrpSpPr/>
        <p:nvPr/>
      </p:nvGrpSpPr>
      <p:grpSpPr>
        <a:xfrm>
          <a:off x="0" y="0"/>
          <a:ext cx="0" cy="0"/>
          <a:chOff x="0" y="0"/>
          <a:chExt cx="0" cy="0"/>
        </a:xfrm>
      </p:grpSpPr>
      <p:sp>
        <p:nvSpPr>
          <p:cNvPr id="10" name="内容占位符 6"/>
          <p:cNvSpPr>
            <a:spLocks noGrp="1"/>
          </p:cNvSpPr>
          <p:nvPr>
            <p:ph sz="quarter" idx="10" hasCustomPrompt="1"/>
          </p:nvPr>
        </p:nvSpPr>
        <p:spPr>
          <a:xfrm>
            <a:off x="1019175" y="1844675"/>
            <a:ext cx="10153650" cy="4082880"/>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2pPr>
            <a:lvl3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3pPr>
            <a:lvl4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4pPr>
            <a:lvl5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5pPr>
          </a:lstStyle>
          <a:p>
            <a:r>
              <a:rPr lang="en-US" altLang="zh-CN" dirty="0" smtClean="0"/>
              <a:t>Click here to edit summary</a:t>
            </a:r>
            <a:endParaRPr lang="zh-CN" altLang="en-US" dirty="0" smtClean="0"/>
          </a:p>
          <a:p>
            <a:pPr lvl="1"/>
            <a:r>
              <a:rPr lang="zh-CN" altLang="en-US" dirty="0" smtClean="0"/>
              <a:t>第二</a:t>
            </a:r>
            <a:r>
              <a:rPr lang="zh-CN" altLang="en-US" dirty="0"/>
              <a:t>级</a:t>
            </a:r>
          </a:p>
          <a:p>
            <a:pPr lvl="2"/>
            <a:r>
              <a:rPr lang="zh-CN" altLang="en-US" dirty="0"/>
              <a:t>第三级</a:t>
            </a:r>
          </a:p>
          <a:p>
            <a:pPr lvl="3"/>
            <a:r>
              <a:rPr lang="zh-CN" altLang="en-US" dirty="0"/>
              <a:t>第四级</a:t>
            </a:r>
          </a:p>
          <a:p>
            <a:pPr lvl="4"/>
            <a:r>
              <a:rPr lang="zh-CN" altLang="en-US" dirty="0"/>
              <a:t>第五级</a:t>
            </a:r>
          </a:p>
        </p:txBody>
      </p:sp>
      <p:cxnSp>
        <p:nvCxnSpPr>
          <p:cNvPr id="11"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4032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2" name="文本框 16">
            <a:extLst>
              <a:ext uri="{FF2B5EF4-FFF2-40B4-BE49-F238E27FC236}">
                <a16:creationId xmlns:a16="http://schemas.microsoft.com/office/drawing/2014/main" xmlns="" id="{568EC886-2612-1F43-AB51-21A76A078357}"/>
              </a:ext>
            </a:extLst>
          </p:cNvPr>
          <p:cNvSpPr txBox="1"/>
          <p:nvPr userDrawn="1"/>
        </p:nvSpPr>
        <p:spPr>
          <a:xfrm>
            <a:off x="918916" y="630373"/>
            <a:ext cx="4265911" cy="707886"/>
          </a:xfrm>
          <a:prstGeom prst="rect">
            <a:avLst/>
          </a:prstGeom>
          <a:noFill/>
        </p:spPr>
        <p:txBody>
          <a:bodyPr wrap="none" rtlCol="0">
            <a:spAutoFit/>
          </a:bodyPr>
          <a:lstStyle/>
          <a:p>
            <a:pPr lvl="0" fontAlgn="ctr"/>
            <a:r>
              <a:rPr lang="en-US" altLang="zh-CN" sz="40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Section Summary</a:t>
            </a:r>
            <a:endParaRPr lang="en-US" altLang="zh-CN" sz="40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2645594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2#本章总结">
    <p:spTree>
      <p:nvGrpSpPr>
        <p:cNvPr id="1" name=""/>
        <p:cNvGrpSpPr/>
        <p:nvPr/>
      </p:nvGrpSpPr>
      <p:grpSpPr>
        <a:xfrm>
          <a:off x="0" y="0"/>
          <a:ext cx="0" cy="0"/>
          <a:chOff x="0" y="0"/>
          <a:chExt cx="0" cy="0"/>
        </a:xfrm>
      </p:grpSpPr>
      <p:sp>
        <p:nvSpPr>
          <p:cNvPr id="10" name="内容占位符 6"/>
          <p:cNvSpPr>
            <a:spLocks noGrp="1"/>
          </p:cNvSpPr>
          <p:nvPr>
            <p:ph sz="quarter" idx="10" hasCustomPrompt="1"/>
          </p:nvPr>
        </p:nvSpPr>
        <p:spPr>
          <a:xfrm>
            <a:off x="1019175" y="1844675"/>
            <a:ext cx="10153650" cy="4082880"/>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2pPr>
            <a:lvl3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3pPr>
            <a:lvl4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4pPr>
            <a:lvl5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5pPr>
          </a:lstStyle>
          <a:p>
            <a:pPr lvl="0"/>
            <a:r>
              <a:rPr lang="en-US" altLang="zh-CN" dirty="0" smtClean="0"/>
              <a:t>Click to edit</a:t>
            </a:r>
            <a:endParaRPr lang="zh-CN" altLang="en-US" dirty="0" smtClean="0"/>
          </a:p>
          <a:p>
            <a:pPr lvl="1"/>
            <a:r>
              <a:rPr lang="zh-CN" altLang="en-US" dirty="0" smtClean="0"/>
              <a:t>第二</a:t>
            </a:r>
            <a:r>
              <a:rPr lang="zh-CN" altLang="en-US" dirty="0"/>
              <a:t>级</a:t>
            </a:r>
          </a:p>
          <a:p>
            <a:pPr lvl="2"/>
            <a:r>
              <a:rPr lang="zh-CN" altLang="en-US" dirty="0"/>
              <a:t>第三级</a:t>
            </a:r>
          </a:p>
          <a:p>
            <a:pPr lvl="3"/>
            <a:r>
              <a:rPr lang="zh-CN" altLang="en-US" dirty="0"/>
              <a:t>第四级</a:t>
            </a:r>
          </a:p>
          <a:p>
            <a:pPr lvl="4"/>
            <a:r>
              <a:rPr lang="zh-CN" altLang="en-US" dirty="0"/>
              <a:t>第五级</a:t>
            </a:r>
          </a:p>
        </p:txBody>
      </p:sp>
      <p:cxnSp>
        <p:nvCxnSpPr>
          <p:cNvPr id="9"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38259"/>
            <a:ext cx="3251937" cy="10996"/>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1" name="文本框 16">
            <a:extLst>
              <a:ext uri="{FF2B5EF4-FFF2-40B4-BE49-F238E27FC236}">
                <a16:creationId xmlns:a16="http://schemas.microsoft.com/office/drawing/2014/main" xmlns="" id="{568EC886-2612-1F43-AB51-21A76A078357}"/>
              </a:ext>
            </a:extLst>
          </p:cNvPr>
          <p:cNvSpPr txBox="1"/>
          <p:nvPr userDrawn="1"/>
        </p:nvSpPr>
        <p:spPr>
          <a:xfrm>
            <a:off x="918916" y="630373"/>
            <a:ext cx="3517310" cy="707886"/>
          </a:xfrm>
          <a:prstGeom prst="rect">
            <a:avLst/>
          </a:prstGeom>
          <a:noFill/>
        </p:spPr>
        <p:txBody>
          <a:bodyPr wrap="none" rtlCol="0">
            <a:spAutoFit/>
          </a:bodyPr>
          <a:lstStyle/>
          <a:p>
            <a:pPr algn="l" defTabSz="1001624" rtl="0" eaLnBrk="0" fontAlgn="ctr" hangingPunct="0">
              <a:spcBef>
                <a:spcPct val="0"/>
              </a:spcBef>
              <a:spcAft>
                <a:spcPct val="0"/>
              </a:spcAft>
            </a:pPr>
            <a:r>
              <a:rPr lang="ru-RU" altLang="zh-CN" sz="4000" b="1"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Заключение</a:t>
            </a:r>
            <a:endParaRPr lang="en-US" altLang="zh-CN" sz="4000" b="1"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39895293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14">
            <a:extLst>
              <a:ext uri="{FF2B5EF4-FFF2-40B4-BE49-F238E27FC236}">
                <a16:creationId xmlns:a16="http://schemas.microsoft.com/office/drawing/2014/main" xmlns="" id="{AF72FAD7-C8C3-754A-A498-D3A7EC29AB73}"/>
              </a:ext>
            </a:extLst>
          </p:cNvPr>
          <p:cNvSpPr>
            <a:spLocks noGrp="1"/>
          </p:cNvSpPr>
          <p:nvPr>
            <p:ph type="body" idx="1"/>
          </p:nvPr>
        </p:nvSpPr>
        <p:spPr>
          <a:xfrm>
            <a:off x="908954" y="6270652"/>
            <a:ext cx="1981542" cy="153611"/>
          </a:xfrm>
          <a:prstGeom prst="rect">
            <a:avLst/>
          </a:prstGeom>
        </p:spPr>
        <p:txBody>
          <a:bodyPr vert="horz" lIns="0" tIns="0" rIns="0" bIns="0" rtlCol="0">
            <a:noAutofit/>
          </a:bodyPr>
          <a:lstStyle/>
          <a:p>
            <a:pPr>
              <a:lnSpc>
                <a:spcPct val="100000"/>
              </a:lnSpc>
            </a:pPr>
            <a:r>
              <a:rPr kumimoji="1" lang="en-US" altLang="zh-CN" sz="1000" dirty="0"/>
              <a:t>Security Level:</a:t>
            </a:r>
            <a:endParaRPr lang="en-US" altLang="zh-CN" sz="1000" dirty="0"/>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089" y="5976169"/>
            <a:ext cx="2257507" cy="482533"/>
          </a:xfrm>
          <a:prstGeom prst="rect">
            <a:avLst/>
          </a:prstGeom>
        </p:spPr>
      </p:pic>
      <p:grpSp>
        <p:nvGrpSpPr>
          <p:cNvPr id="30" name="Group 87">
            <a:extLst>
              <a:ext uri="{FF2B5EF4-FFF2-40B4-BE49-F238E27FC236}">
                <a16:creationId xmlns:a16="http://schemas.microsoft.com/office/drawing/2014/main" xmlns="" id="{37333705-F8D6-2847-B3CB-F2FAB51E2A3B}"/>
              </a:ext>
            </a:extLst>
          </p:cNvPr>
          <p:cNvGrpSpPr>
            <a:grpSpLocks noChangeAspect="1"/>
          </p:cNvGrpSpPr>
          <p:nvPr userDrawn="1"/>
        </p:nvGrpSpPr>
        <p:grpSpPr>
          <a:xfrm>
            <a:off x="12290471" y="2625389"/>
            <a:ext cx="1963323" cy="4233515"/>
            <a:chOff x="5343885" y="-48857"/>
            <a:chExt cx="3263586" cy="7037279"/>
          </a:xfrm>
        </p:grpSpPr>
        <p:sp>
          <p:nvSpPr>
            <p:cNvPr id="31" name="矩形 13">
              <a:extLst>
                <a:ext uri="{FF2B5EF4-FFF2-40B4-BE49-F238E27FC236}">
                  <a16:creationId xmlns:a16="http://schemas.microsoft.com/office/drawing/2014/main" xmlns=""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32" name="文本框 15">
              <a:extLst>
                <a:ext uri="{FF2B5EF4-FFF2-40B4-BE49-F238E27FC236}">
                  <a16:creationId xmlns:a16="http://schemas.microsoft.com/office/drawing/2014/main" xmlns=""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33" name="矩形 13">
              <a:extLst>
                <a:ext uri="{FF2B5EF4-FFF2-40B4-BE49-F238E27FC236}">
                  <a16:creationId xmlns:a16="http://schemas.microsoft.com/office/drawing/2014/main" xmlns=""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34" name="矩形 13">
              <a:extLst>
                <a:ext uri="{FF2B5EF4-FFF2-40B4-BE49-F238E27FC236}">
                  <a16:creationId xmlns:a16="http://schemas.microsoft.com/office/drawing/2014/main" xmlns=""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35" name="矩形 13">
              <a:extLst>
                <a:ext uri="{FF2B5EF4-FFF2-40B4-BE49-F238E27FC236}">
                  <a16:creationId xmlns:a16="http://schemas.microsoft.com/office/drawing/2014/main" xmlns=""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36" name="矩形 13">
              <a:extLst>
                <a:ext uri="{FF2B5EF4-FFF2-40B4-BE49-F238E27FC236}">
                  <a16:creationId xmlns:a16="http://schemas.microsoft.com/office/drawing/2014/main" xmlns=""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37" name="矩形 13">
              <a:extLst>
                <a:ext uri="{FF2B5EF4-FFF2-40B4-BE49-F238E27FC236}">
                  <a16:creationId xmlns:a16="http://schemas.microsoft.com/office/drawing/2014/main" xmlns=""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38" name="矩形 13">
              <a:extLst>
                <a:ext uri="{FF2B5EF4-FFF2-40B4-BE49-F238E27FC236}">
                  <a16:creationId xmlns:a16="http://schemas.microsoft.com/office/drawing/2014/main" xmlns=""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39" name="文本框 15">
              <a:extLst>
                <a:ext uri="{FF2B5EF4-FFF2-40B4-BE49-F238E27FC236}">
                  <a16:creationId xmlns:a16="http://schemas.microsoft.com/office/drawing/2014/main" xmlns=""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40" name="矩形 13">
              <a:extLst>
                <a:ext uri="{FF2B5EF4-FFF2-40B4-BE49-F238E27FC236}">
                  <a16:creationId xmlns:a16="http://schemas.microsoft.com/office/drawing/2014/main" xmlns=""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41" name="矩形 13">
              <a:extLst>
                <a:ext uri="{FF2B5EF4-FFF2-40B4-BE49-F238E27FC236}">
                  <a16:creationId xmlns:a16="http://schemas.microsoft.com/office/drawing/2014/main" xmlns=""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42" name="矩形 13">
              <a:extLst>
                <a:ext uri="{FF2B5EF4-FFF2-40B4-BE49-F238E27FC236}">
                  <a16:creationId xmlns:a16="http://schemas.microsoft.com/office/drawing/2014/main" xmlns=""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43" name="矩形 13">
              <a:extLst>
                <a:ext uri="{FF2B5EF4-FFF2-40B4-BE49-F238E27FC236}">
                  <a16:creationId xmlns:a16="http://schemas.microsoft.com/office/drawing/2014/main" xmlns=""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44" name="矩形 13">
              <a:extLst>
                <a:ext uri="{FF2B5EF4-FFF2-40B4-BE49-F238E27FC236}">
                  <a16:creationId xmlns:a16="http://schemas.microsoft.com/office/drawing/2014/main" xmlns=""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45" name="矩形 13">
              <a:extLst>
                <a:ext uri="{FF2B5EF4-FFF2-40B4-BE49-F238E27FC236}">
                  <a16:creationId xmlns:a16="http://schemas.microsoft.com/office/drawing/2014/main" xmlns=""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46" name="矩形 13">
              <a:extLst>
                <a:ext uri="{FF2B5EF4-FFF2-40B4-BE49-F238E27FC236}">
                  <a16:creationId xmlns:a16="http://schemas.microsoft.com/office/drawing/2014/main" xmlns=""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47" name="矩形 13">
              <a:extLst>
                <a:ext uri="{FF2B5EF4-FFF2-40B4-BE49-F238E27FC236}">
                  <a16:creationId xmlns:a16="http://schemas.microsoft.com/office/drawing/2014/main" xmlns=""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48" name="矩形 13">
              <a:extLst>
                <a:ext uri="{FF2B5EF4-FFF2-40B4-BE49-F238E27FC236}">
                  <a16:creationId xmlns:a16="http://schemas.microsoft.com/office/drawing/2014/main" xmlns=""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49" name="矩形 13">
              <a:extLst>
                <a:ext uri="{FF2B5EF4-FFF2-40B4-BE49-F238E27FC236}">
                  <a16:creationId xmlns:a16="http://schemas.microsoft.com/office/drawing/2014/main" xmlns=""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50" name="矩形 13">
              <a:extLst>
                <a:ext uri="{FF2B5EF4-FFF2-40B4-BE49-F238E27FC236}">
                  <a16:creationId xmlns:a16="http://schemas.microsoft.com/office/drawing/2014/main" xmlns=""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51" name="矩形 13">
              <a:extLst>
                <a:ext uri="{FF2B5EF4-FFF2-40B4-BE49-F238E27FC236}">
                  <a16:creationId xmlns:a16="http://schemas.microsoft.com/office/drawing/2014/main" xmlns=""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52" name="矩形 13">
              <a:extLst>
                <a:ext uri="{FF2B5EF4-FFF2-40B4-BE49-F238E27FC236}">
                  <a16:creationId xmlns:a16="http://schemas.microsoft.com/office/drawing/2014/main" xmlns=""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53" name="矩形 13">
              <a:extLst>
                <a:ext uri="{FF2B5EF4-FFF2-40B4-BE49-F238E27FC236}">
                  <a16:creationId xmlns:a16="http://schemas.microsoft.com/office/drawing/2014/main" xmlns=""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54" name="矩形 13">
              <a:extLst>
                <a:ext uri="{FF2B5EF4-FFF2-40B4-BE49-F238E27FC236}">
                  <a16:creationId xmlns:a16="http://schemas.microsoft.com/office/drawing/2014/main" xmlns=""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55" name="矩形 13">
              <a:extLst>
                <a:ext uri="{FF2B5EF4-FFF2-40B4-BE49-F238E27FC236}">
                  <a16:creationId xmlns:a16="http://schemas.microsoft.com/office/drawing/2014/main" xmlns=""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56" name="矩形 13">
              <a:extLst>
                <a:ext uri="{FF2B5EF4-FFF2-40B4-BE49-F238E27FC236}">
                  <a16:creationId xmlns:a16="http://schemas.microsoft.com/office/drawing/2014/main" xmlns=""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57" name="矩形 13">
              <a:extLst>
                <a:ext uri="{FF2B5EF4-FFF2-40B4-BE49-F238E27FC236}">
                  <a16:creationId xmlns:a16="http://schemas.microsoft.com/office/drawing/2014/main" xmlns=""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58" name="矩形 13">
              <a:extLst>
                <a:ext uri="{FF2B5EF4-FFF2-40B4-BE49-F238E27FC236}">
                  <a16:creationId xmlns:a16="http://schemas.microsoft.com/office/drawing/2014/main" xmlns=""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59" name="矩形 13">
              <a:extLst>
                <a:ext uri="{FF2B5EF4-FFF2-40B4-BE49-F238E27FC236}">
                  <a16:creationId xmlns:a16="http://schemas.microsoft.com/office/drawing/2014/main" xmlns=""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60" name="矩形 13">
              <a:extLst>
                <a:ext uri="{FF2B5EF4-FFF2-40B4-BE49-F238E27FC236}">
                  <a16:creationId xmlns:a16="http://schemas.microsoft.com/office/drawing/2014/main" xmlns=""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61" name="矩形 13">
              <a:extLst>
                <a:ext uri="{FF2B5EF4-FFF2-40B4-BE49-F238E27FC236}">
                  <a16:creationId xmlns:a16="http://schemas.microsoft.com/office/drawing/2014/main" xmlns=""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62" name="矩形 13">
              <a:extLst>
                <a:ext uri="{FF2B5EF4-FFF2-40B4-BE49-F238E27FC236}">
                  <a16:creationId xmlns:a16="http://schemas.microsoft.com/office/drawing/2014/main" xmlns=""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63" name="矩形 13">
              <a:extLst>
                <a:ext uri="{FF2B5EF4-FFF2-40B4-BE49-F238E27FC236}">
                  <a16:creationId xmlns:a16="http://schemas.microsoft.com/office/drawing/2014/main" xmlns=""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64" name="矩形 13">
              <a:extLst>
                <a:ext uri="{FF2B5EF4-FFF2-40B4-BE49-F238E27FC236}">
                  <a16:creationId xmlns:a16="http://schemas.microsoft.com/office/drawing/2014/main" xmlns=""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65" name="矩形 13">
              <a:extLst>
                <a:ext uri="{FF2B5EF4-FFF2-40B4-BE49-F238E27FC236}">
                  <a16:creationId xmlns:a16="http://schemas.microsoft.com/office/drawing/2014/main" xmlns=""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66" name="矩形 13">
              <a:extLst>
                <a:ext uri="{FF2B5EF4-FFF2-40B4-BE49-F238E27FC236}">
                  <a16:creationId xmlns:a16="http://schemas.microsoft.com/office/drawing/2014/main" xmlns=""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67" name="矩形 13">
              <a:extLst>
                <a:ext uri="{FF2B5EF4-FFF2-40B4-BE49-F238E27FC236}">
                  <a16:creationId xmlns:a16="http://schemas.microsoft.com/office/drawing/2014/main" xmlns=""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68" name="矩形 13">
              <a:extLst>
                <a:ext uri="{FF2B5EF4-FFF2-40B4-BE49-F238E27FC236}">
                  <a16:creationId xmlns:a16="http://schemas.microsoft.com/office/drawing/2014/main" xmlns=""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69" name="矩形 13">
              <a:extLst>
                <a:ext uri="{FF2B5EF4-FFF2-40B4-BE49-F238E27FC236}">
                  <a16:creationId xmlns:a16="http://schemas.microsoft.com/office/drawing/2014/main" xmlns=""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70" name="矩形 13">
              <a:extLst>
                <a:ext uri="{FF2B5EF4-FFF2-40B4-BE49-F238E27FC236}">
                  <a16:creationId xmlns:a16="http://schemas.microsoft.com/office/drawing/2014/main" xmlns=""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3376951090"/>
      </p:ext>
    </p:extLst>
  </p:cSld>
  <p:clrMap bg1="lt1" tx1="dk1" bg2="lt2" tx2="dk2" accent1="accent1" accent2="accent2" accent3="accent3" accent4="accent4" accent5="accent5" accent6="accent6" hlink="hlink" folHlink="folHlink"/>
  <p:sldLayoutIdLst>
    <p:sldLayoutId id="214748384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Huawei Sans" panose="020C0503030203020204" pitchFamily="34" charset="0"/>
          <a:ea typeface="方正兰亭黑简体"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48">
          <p15:clr>
            <a:srgbClr val="F26B43"/>
          </p15:clr>
        </p15:guide>
        <p15:guide id="2" pos="574">
          <p15:clr>
            <a:srgbClr val="F26B43"/>
          </p15:clr>
        </p15:guide>
        <p15:guide id="3" orient="horz" pos="572">
          <p15:clr>
            <a:srgbClr val="F26B43"/>
          </p15:clr>
        </p15:guide>
        <p15:guide id="4" orient="horz" pos="1230">
          <p15:clr>
            <a:srgbClr val="F26B43"/>
          </p15:clr>
        </p15:guide>
        <p15:guide id="5"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23" name="TextBox 2">
            <a:extLst>
              <a:ext uri="{FF2B5EF4-FFF2-40B4-BE49-F238E27FC236}">
                <a16:creationId xmlns:a16="http://schemas.microsoft.com/office/drawing/2014/main" xmlns="" id="{6785A3D6-1271-D247-9E96-1B376F4BE7BE}"/>
              </a:ext>
            </a:extLst>
          </p:cNvPr>
          <p:cNvSpPr txBox="1"/>
          <p:nvPr userDrawn="1"/>
        </p:nvSpPr>
        <p:spPr>
          <a:xfrm>
            <a:off x="1095467" y="6356939"/>
            <a:ext cx="2878656" cy="242246"/>
          </a:xfrm>
          <a:prstGeom prst="rect">
            <a:avLst/>
          </a:prstGeom>
          <a:noFill/>
        </p:spPr>
        <p:txBody>
          <a:bodyPr wrap="square" rtlCol="0">
            <a:spAutoFit/>
          </a:bodyPr>
          <a:lstStyle/>
          <a:p>
            <a:r>
              <a:rPr lang="ru-RU" sz="974" b="0" baseline="0" dirty="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t>Конфиденциальный документ </a:t>
            </a:r>
            <a:r>
              <a:rPr lang="en-US" sz="974" b="0" baseline="0" dirty="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t>Huawei</a:t>
            </a:r>
            <a:endParaRPr lang="en-US" sz="974" b="0"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4" name="TextBox 3">
            <a:extLst>
              <a:ext uri="{FF2B5EF4-FFF2-40B4-BE49-F238E27FC236}">
                <a16:creationId xmlns:a16="http://schemas.microsoft.com/office/drawing/2014/main" xmlns=""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74" baseline="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74"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endParaRPr>
          </a:p>
        </p:txBody>
      </p:sp>
      <p:pic>
        <p:nvPicPr>
          <p:cNvPr id="25" name="图片 2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95999" y="6319870"/>
            <a:ext cx="1269075" cy="271153"/>
          </a:xfrm>
          <a:prstGeom prst="rect">
            <a:avLst/>
          </a:prstGeom>
        </p:spPr>
      </p:pic>
      <p:grpSp>
        <p:nvGrpSpPr>
          <p:cNvPr id="27" name="Group 87">
            <a:extLst>
              <a:ext uri="{FF2B5EF4-FFF2-40B4-BE49-F238E27FC236}">
                <a16:creationId xmlns:a16="http://schemas.microsoft.com/office/drawing/2014/main" xmlns="" id="{37333705-F8D6-2847-B3CB-F2FAB51E2A3B}"/>
              </a:ext>
            </a:extLst>
          </p:cNvPr>
          <p:cNvGrpSpPr>
            <a:grpSpLocks noChangeAspect="1"/>
          </p:cNvGrpSpPr>
          <p:nvPr userDrawn="1"/>
        </p:nvGrpSpPr>
        <p:grpSpPr>
          <a:xfrm>
            <a:off x="12290471" y="2625389"/>
            <a:ext cx="1963323" cy="4233515"/>
            <a:chOff x="5343885" y="-48857"/>
            <a:chExt cx="3263586" cy="7037279"/>
          </a:xfrm>
        </p:grpSpPr>
        <p:sp>
          <p:nvSpPr>
            <p:cNvPr id="28" name="矩形 13">
              <a:extLst>
                <a:ext uri="{FF2B5EF4-FFF2-40B4-BE49-F238E27FC236}">
                  <a16:creationId xmlns:a16="http://schemas.microsoft.com/office/drawing/2014/main" xmlns=""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29" name="文本框 15">
              <a:extLst>
                <a:ext uri="{FF2B5EF4-FFF2-40B4-BE49-F238E27FC236}">
                  <a16:creationId xmlns:a16="http://schemas.microsoft.com/office/drawing/2014/main" xmlns=""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30" name="矩形 13">
              <a:extLst>
                <a:ext uri="{FF2B5EF4-FFF2-40B4-BE49-F238E27FC236}">
                  <a16:creationId xmlns:a16="http://schemas.microsoft.com/office/drawing/2014/main" xmlns=""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31" name="矩形 13">
              <a:extLst>
                <a:ext uri="{FF2B5EF4-FFF2-40B4-BE49-F238E27FC236}">
                  <a16:creationId xmlns:a16="http://schemas.microsoft.com/office/drawing/2014/main" xmlns=""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32" name="矩形 13">
              <a:extLst>
                <a:ext uri="{FF2B5EF4-FFF2-40B4-BE49-F238E27FC236}">
                  <a16:creationId xmlns:a16="http://schemas.microsoft.com/office/drawing/2014/main" xmlns=""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33" name="矩形 13">
              <a:extLst>
                <a:ext uri="{FF2B5EF4-FFF2-40B4-BE49-F238E27FC236}">
                  <a16:creationId xmlns:a16="http://schemas.microsoft.com/office/drawing/2014/main" xmlns=""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34" name="矩形 13">
              <a:extLst>
                <a:ext uri="{FF2B5EF4-FFF2-40B4-BE49-F238E27FC236}">
                  <a16:creationId xmlns:a16="http://schemas.microsoft.com/office/drawing/2014/main" xmlns=""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35" name="矩形 13">
              <a:extLst>
                <a:ext uri="{FF2B5EF4-FFF2-40B4-BE49-F238E27FC236}">
                  <a16:creationId xmlns:a16="http://schemas.microsoft.com/office/drawing/2014/main" xmlns=""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36" name="文本框 15">
              <a:extLst>
                <a:ext uri="{FF2B5EF4-FFF2-40B4-BE49-F238E27FC236}">
                  <a16:creationId xmlns:a16="http://schemas.microsoft.com/office/drawing/2014/main" xmlns=""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37" name="矩形 13">
              <a:extLst>
                <a:ext uri="{FF2B5EF4-FFF2-40B4-BE49-F238E27FC236}">
                  <a16:creationId xmlns:a16="http://schemas.microsoft.com/office/drawing/2014/main" xmlns=""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38" name="矩形 13">
              <a:extLst>
                <a:ext uri="{FF2B5EF4-FFF2-40B4-BE49-F238E27FC236}">
                  <a16:creationId xmlns:a16="http://schemas.microsoft.com/office/drawing/2014/main" xmlns=""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39" name="矩形 13">
              <a:extLst>
                <a:ext uri="{FF2B5EF4-FFF2-40B4-BE49-F238E27FC236}">
                  <a16:creationId xmlns:a16="http://schemas.microsoft.com/office/drawing/2014/main" xmlns=""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40" name="矩形 13">
              <a:extLst>
                <a:ext uri="{FF2B5EF4-FFF2-40B4-BE49-F238E27FC236}">
                  <a16:creationId xmlns:a16="http://schemas.microsoft.com/office/drawing/2014/main" xmlns=""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41" name="矩形 13">
              <a:extLst>
                <a:ext uri="{FF2B5EF4-FFF2-40B4-BE49-F238E27FC236}">
                  <a16:creationId xmlns:a16="http://schemas.microsoft.com/office/drawing/2014/main" xmlns=""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42" name="矩形 13">
              <a:extLst>
                <a:ext uri="{FF2B5EF4-FFF2-40B4-BE49-F238E27FC236}">
                  <a16:creationId xmlns:a16="http://schemas.microsoft.com/office/drawing/2014/main" xmlns=""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43" name="矩形 13">
              <a:extLst>
                <a:ext uri="{FF2B5EF4-FFF2-40B4-BE49-F238E27FC236}">
                  <a16:creationId xmlns:a16="http://schemas.microsoft.com/office/drawing/2014/main" xmlns=""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44" name="矩形 13">
              <a:extLst>
                <a:ext uri="{FF2B5EF4-FFF2-40B4-BE49-F238E27FC236}">
                  <a16:creationId xmlns:a16="http://schemas.microsoft.com/office/drawing/2014/main" xmlns=""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65" name="矩形 13">
              <a:extLst>
                <a:ext uri="{FF2B5EF4-FFF2-40B4-BE49-F238E27FC236}">
                  <a16:creationId xmlns:a16="http://schemas.microsoft.com/office/drawing/2014/main" xmlns=""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66" name="矩形 13">
              <a:extLst>
                <a:ext uri="{FF2B5EF4-FFF2-40B4-BE49-F238E27FC236}">
                  <a16:creationId xmlns:a16="http://schemas.microsoft.com/office/drawing/2014/main" xmlns=""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67" name="矩形 13">
              <a:extLst>
                <a:ext uri="{FF2B5EF4-FFF2-40B4-BE49-F238E27FC236}">
                  <a16:creationId xmlns:a16="http://schemas.microsoft.com/office/drawing/2014/main" xmlns=""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68" name="矩形 13">
              <a:extLst>
                <a:ext uri="{FF2B5EF4-FFF2-40B4-BE49-F238E27FC236}">
                  <a16:creationId xmlns:a16="http://schemas.microsoft.com/office/drawing/2014/main" xmlns=""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69" name="矩形 13">
              <a:extLst>
                <a:ext uri="{FF2B5EF4-FFF2-40B4-BE49-F238E27FC236}">
                  <a16:creationId xmlns:a16="http://schemas.microsoft.com/office/drawing/2014/main" xmlns=""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70" name="矩形 13">
              <a:extLst>
                <a:ext uri="{FF2B5EF4-FFF2-40B4-BE49-F238E27FC236}">
                  <a16:creationId xmlns:a16="http://schemas.microsoft.com/office/drawing/2014/main" xmlns=""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71" name="矩形 13">
              <a:extLst>
                <a:ext uri="{FF2B5EF4-FFF2-40B4-BE49-F238E27FC236}">
                  <a16:creationId xmlns:a16="http://schemas.microsoft.com/office/drawing/2014/main" xmlns=""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72" name="矩形 13">
              <a:extLst>
                <a:ext uri="{FF2B5EF4-FFF2-40B4-BE49-F238E27FC236}">
                  <a16:creationId xmlns:a16="http://schemas.microsoft.com/office/drawing/2014/main" xmlns=""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73" name="矩形 13">
              <a:extLst>
                <a:ext uri="{FF2B5EF4-FFF2-40B4-BE49-F238E27FC236}">
                  <a16:creationId xmlns:a16="http://schemas.microsoft.com/office/drawing/2014/main" xmlns=""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74" name="矩形 13">
              <a:extLst>
                <a:ext uri="{FF2B5EF4-FFF2-40B4-BE49-F238E27FC236}">
                  <a16:creationId xmlns:a16="http://schemas.microsoft.com/office/drawing/2014/main" xmlns=""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75" name="矩形 13">
              <a:extLst>
                <a:ext uri="{FF2B5EF4-FFF2-40B4-BE49-F238E27FC236}">
                  <a16:creationId xmlns:a16="http://schemas.microsoft.com/office/drawing/2014/main" xmlns=""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76" name="矩形 13">
              <a:extLst>
                <a:ext uri="{FF2B5EF4-FFF2-40B4-BE49-F238E27FC236}">
                  <a16:creationId xmlns:a16="http://schemas.microsoft.com/office/drawing/2014/main" xmlns=""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77" name="矩形 13">
              <a:extLst>
                <a:ext uri="{FF2B5EF4-FFF2-40B4-BE49-F238E27FC236}">
                  <a16:creationId xmlns:a16="http://schemas.microsoft.com/office/drawing/2014/main" xmlns=""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78" name="矩形 13">
              <a:extLst>
                <a:ext uri="{FF2B5EF4-FFF2-40B4-BE49-F238E27FC236}">
                  <a16:creationId xmlns:a16="http://schemas.microsoft.com/office/drawing/2014/main" xmlns=""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79" name="矩形 13">
              <a:extLst>
                <a:ext uri="{FF2B5EF4-FFF2-40B4-BE49-F238E27FC236}">
                  <a16:creationId xmlns:a16="http://schemas.microsoft.com/office/drawing/2014/main" xmlns=""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80" name="矩形 13">
              <a:extLst>
                <a:ext uri="{FF2B5EF4-FFF2-40B4-BE49-F238E27FC236}">
                  <a16:creationId xmlns:a16="http://schemas.microsoft.com/office/drawing/2014/main" xmlns=""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81" name="矩形 13">
              <a:extLst>
                <a:ext uri="{FF2B5EF4-FFF2-40B4-BE49-F238E27FC236}">
                  <a16:creationId xmlns:a16="http://schemas.microsoft.com/office/drawing/2014/main" xmlns=""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82" name="矩形 13">
              <a:extLst>
                <a:ext uri="{FF2B5EF4-FFF2-40B4-BE49-F238E27FC236}">
                  <a16:creationId xmlns:a16="http://schemas.microsoft.com/office/drawing/2014/main" xmlns=""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83" name="矩形 13">
              <a:extLst>
                <a:ext uri="{FF2B5EF4-FFF2-40B4-BE49-F238E27FC236}">
                  <a16:creationId xmlns:a16="http://schemas.microsoft.com/office/drawing/2014/main" xmlns=""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84" name="矩形 13">
              <a:extLst>
                <a:ext uri="{FF2B5EF4-FFF2-40B4-BE49-F238E27FC236}">
                  <a16:creationId xmlns:a16="http://schemas.microsoft.com/office/drawing/2014/main" xmlns=""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85" name="矩形 13">
              <a:extLst>
                <a:ext uri="{FF2B5EF4-FFF2-40B4-BE49-F238E27FC236}">
                  <a16:creationId xmlns:a16="http://schemas.microsoft.com/office/drawing/2014/main" xmlns=""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86" name="矩形 13">
              <a:extLst>
                <a:ext uri="{FF2B5EF4-FFF2-40B4-BE49-F238E27FC236}">
                  <a16:creationId xmlns:a16="http://schemas.microsoft.com/office/drawing/2014/main" xmlns=""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87" name="矩形 13">
              <a:extLst>
                <a:ext uri="{FF2B5EF4-FFF2-40B4-BE49-F238E27FC236}">
                  <a16:creationId xmlns:a16="http://schemas.microsoft.com/office/drawing/2014/main" xmlns=""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2516831641"/>
      </p:ext>
    </p:extLst>
  </p:cSld>
  <p:clrMap bg1="lt1" tx1="dk1" bg2="lt2" tx2="dk2" accent1="accent1" accent2="accent2" accent3="accent3" accent4="accent4" accent5="accent5" accent6="accent6" hlink="hlink" folHlink="folHlink"/>
  <p:sldLayoutIdLst>
    <p:sldLayoutId id="2147483875" r:id="rId1"/>
    <p:sldLayoutId id="2147483845" r:id="rId2"/>
    <p:sldLayoutId id="2147483846" r:id="rId3"/>
    <p:sldLayoutId id="2147483847" r:id="rId4"/>
    <p:sldLayoutId id="2147483848" r:id="rId5"/>
    <p:sldLayoutId id="2147483878" r:id="rId6"/>
    <p:sldLayoutId id="2147483850" r:id="rId7"/>
    <p:sldLayoutId id="2147483851" r:id="rId8"/>
    <p:sldLayoutId id="2147483852" r:id="rId9"/>
    <p:sldLayoutId id="2147483853" r:id="rId10"/>
  </p:sldLayoutIdLst>
  <p:timing>
    <p:tnLst>
      <p:par>
        <p:cTn id="1" dur="indefinite" restart="never" nodeType="tmRoot"/>
      </p:par>
    </p:tnLst>
  </p:timing>
  <p:txStyles>
    <p:titleStyle>
      <a:lvl1pPr algn="l" defTabSz="914034" rtl="0" eaLnBrk="1" fontAlgn="ctr" latinLnBrk="0" hangingPunct="1">
        <a:lnSpc>
          <a:spcPct val="90000"/>
        </a:lnSpc>
        <a:spcBef>
          <a:spcPct val="0"/>
        </a:spcBef>
        <a:buNone/>
        <a:defRPr lang="zh-CN" altLang="en-US" sz="3200" kern="1200" baseline="0" dirty="0">
          <a:solidFill>
            <a:schemeClr val="tx1"/>
          </a:solidFill>
          <a:latin typeface="Huawei Sans" panose="020C0503030203020204" pitchFamily="34" charset="0"/>
          <a:ea typeface="方正兰亭黑简体" panose="02000000000000000000" pitchFamily="2" charset="-122"/>
          <a:cs typeface="+mn-cs"/>
        </a:defRPr>
      </a:lvl1pPr>
    </p:titleStyle>
    <p:bodyStyle>
      <a:lvl1pPr marL="302279" indent="-302279" algn="l" defTabSz="914034" rtl="0" eaLnBrk="1" fontAlgn="ctr" latinLnBrk="0" hangingPunct="1">
        <a:lnSpc>
          <a:spcPct val="140000"/>
        </a:lnSpc>
        <a:spcBef>
          <a:spcPts val="792"/>
        </a:spcBef>
        <a:buSzPct val="50000"/>
        <a:buFont typeface="Wingdings" panose="05000000000000000000" pitchFamily="2" charset="2"/>
        <a:buChar char="l"/>
        <a:defRPr sz="2199" kern="1200">
          <a:solidFill>
            <a:schemeClr val="tx1"/>
          </a:solidFill>
          <a:latin typeface="Huawei Sans" panose="020C0503030203020204" pitchFamily="34" charset="0"/>
          <a:ea typeface="方正兰亭黑简体" panose="02000000000000000000" pitchFamily="2" charset="-122"/>
          <a:cs typeface="+mn-cs"/>
        </a:defRPr>
      </a:lvl1pPr>
      <a:lvl2pPr marL="654938" indent="-251899" algn="l" defTabSz="914034" rtl="0" eaLnBrk="1" fontAlgn="ctr" latinLnBrk="0" hangingPunct="1">
        <a:lnSpc>
          <a:spcPct val="140000"/>
        </a:lnSpc>
        <a:spcBef>
          <a:spcPts val="720"/>
        </a:spcBef>
        <a:buClrTx/>
        <a:buSzPct val="50000"/>
        <a:buFont typeface="Wingdings" panose="05000000000000000000" pitchFamily="2" charset="2"/>
        <a:buChar char="p"/>
        <a:defRPr sz="1999" kern="1200">
          <a:solidFill>
            <a:schemeClr val="tx1"/>
          </a:solidFill>
          <a:latin typeface="Huawei Sans" panose="020C0503030203020204" pitchFamily="34" charset="0"/>
          <a:ea typeface="方正兰亭黑简体" panose="02000000000000000000" pitchFamily="2" charset="-122"/>
          <a:cs typeface="+mn-cs"/>
        </a:defRPr>
      </a:lvl2pPr>
      <a:lvl3pPr marL="1003998" indent="-201519" algn="l" defTabSz="914034" rtl="0" eaLnBrk="1" fontAlgn="ctr" latinLnBrk="0" hangingPunct="1">
        <a:lnSpc>
          <a:spcPct val="140000"/>
        </a:lnSpc>
        <a:spcBef>
          <a:spcPts val="648"/>
        </a:spcBef>
        <a:buClrTx/>
        <a:buSzPct val="50000"/>
        <a:buFont typeface="Wingdings" panose="05000000000000000000" pitchFamily="2" charset="2"/>
        <a:buChar char="n"/>
        <a:defRPr sz="1799" kern="1200">
          <a:solidFill>
            <a:schemeClr val="tx1"/>
          </a:solidFill>
          <a:latin typeface="Huawei Sans" panose="020C0503030203020204" pitchFamily="34" charset="0"/>
          <a:ea typeface="方正兰亭黑简体" panose="02000000000000000000" pitchFamily="2" charset="-122"/>
          <a:cs typeface="+mn-cs"/>
        </a:defRPr>
      </a:lvl3pPr>
      <a:lvl4pPr marL="1399840" indent="-197921" algn="l" defTabSz="914034" rtl="0" eaLnBrk="1" fontAlgn="ctr" latinLnBrk="0" hangingPunct="1">
        <a:lnSpc>
          <a:spcPct val="140000"/>
        </a:lnSpc>
        <a:spcBef>
          <a:spcPts val="576"/>
        </a:spcBef>
        <a:buFont typeface="Huawei Sans" panose="020C0503030203020204" pitchFamily="34" charset="0"/>
        <a:buChar char="−"/>
        <a:defRPr sz="1599" kern="1200">
          <a:solidFill>
            <a:schemeClr val="tx1"/>
          </a:solidFill>
          <a:latin typeface="Huawei Sans" panose="020C0503030203020204" pitchFamily="34" charset="0"/>
          <a:ea typeface="方正兰亭黑简体" panose="02000000000000000000" pitchFamily="2" charset="-122"/>
          <a:cs typeface="+mn-cs"/>
        </a:defRPr>
      </a:lvl4pPr>
      <a:lvl5pPr marL="1802879" indent="-201519" algn="l" defTabSz="914034" rtl="0" eaLnBrk="1" fontAlgn="ctr" latinLnBrk="0" hangingPunct="1">
        <a:lnSpc>
          <a:spcPct val="140000"/>
        </a:lnSpc>
        <a:spcBef>
          <a:spcPts val="576"/>
        </a:spcBef>
        <a:buFont typeface="Huawei Sans" panose="020C0503030203020204" pitchFamily="34" charset="0"/>
        <a:buChar char="~"/>
        <a:defRPr sz="1399" kern="1200">
          <a:solidFill>
            <a:schemeClr val="tx1"/>
          </a:solidFill>
          <a:latin typeface="Huawei Sans" panose="020C0503030203020204" pitchFamily="34" charset="0"/>
          <a:ea typeface="方正兰亭黑简体" panose="02000000000000000000" pitchFamily="2" charset="-122"/>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
          <p15:clr>
            <a:srgbClr val="F26B43"/>
          </p15:clr>
        </p15:guide>
        <p15:guide id="2" pos="7038">
          <p15:clr>
            <a:srgbClr val="F26B43"/>
          </p15:clr>
        </p15:guide>
        <p15:guide id="3" orient="horz" pos="2341">
          <p15:clr>
            <a:srgbClr val="F26B43"/>
          </p15:clr>
        </p15:guide>
        <p15:guide id="4" orient="horz" pos="3906">
          <p15:clr>
            <a:srgbClr val="F26B43"/>
          </p15:clr>
        </p15:guide>
        <p15:guide id="5" orient="horz" pos="1162">
          <p15:clr>
            <a:srgbClr val="F26B43"/>
          </p15:clr>
        </p15:guide>
        <p15:guide id="6" pos="3840">
          <p15:clr>
            <a:srgbClr val="F26B43"/>
          </p15:clr>
        </p15:guide>
        <p15:guide id="7" orient="horz" pos="731">
          <p15:clr>
            <a:srgbClr val="F26B43"/>
          </p15:clr>
        </p15:guide>
        <p15:guide id="8" orient="horz" pos="8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6"/>
          <p:cNvSpPr>
            <a:spLocks noGrp="1" noChangeArrowheads="1"/>
          </p:cNvSpPr>
          <p:nvPr>
            <p:ph type="title"/>
          </p:nvPr>
        </p:nvSpPr>
        <p:spPr bwMode="auto">
          <a:xfrm>
            <a:off x="734131" y="457499"/>
            <a:ext cx="10726032" cy="980113"/>
          </a:xfrm>
          <a:prstGeom prst="rect">
            <a:avLst/>
          </a:prstGeom>
        </p:spPr>
        <p:txBody>
          <a:bodyPr lIns="0" tIns="0" rIns="0" bIns="0" anchor="t">
            <a:normAutofit/>
          </a:bodyPr>
          <a:lstStyle/>
          <a:p>
            <a:pPr marL="0" lvl="0" indent="0" defTabSz="1187798">
              <a:lnSpc>
                <a:spcPts val="3430"/>
              </a:lnSpc>
              <a:spcBef>
                <a:spcPts val="0"/>
              </a:spcBef>
              <a:buFont typeface="Arial" panose="020B0604020202020204" pitchFamily="34" charset="0"/>
            </a:pPr>
            <a:r>
              <a:rPr lang="zh-CN" altLang="en-US" dirty="0" smtClean="0"/>
              <a:t>单击此处编辑母版标题样式</a:t>
            </a:r>
            <a:endParaRPr lang="zh-CN" altLang="en-US" dirty="0"/>
          </a:p>
        </p:txBody>
      </p:sp>
      <p:sp>
        <p:nvSpPr>
          <p:cNvPr id="28" name="Rectangle 57"/>
          <p:cNvSpPr>
            <a:spLocks noGrp="1" noChangeArrowheads="1"/>
          </p:cNvSpPr>
          <p:nvPr>
            <p:ph type="body" idx="1"/>
          </p:nvPr>
        </p:nvSpPr>
        <p:spPr bwMode="auto">
          <a:xfrm>
            <a:off x="731838" y="1484313"/>
            <a:ext cx="10728325" cy="4443760"/>
          </a:xfrm>
          <a:prstGeom prst="rect">
            <a:avLst/>
          </a:prstGeom>
          <a:noFill/>
          <a:ln w="9525">
            <a:noFill/>
            <a:miter lim="800000"/>
            <a:headEnd/>
            <a:tailEnd/>
          </a:ln>
        </p:spPr>
        <p:txBody>
          <a:bodyPr vert="horz" wrap="square" lIns="80141" tIns="40071" rIns="80141" bIns="40071" numCol="1" anchor="t" anchorCtr="0" compatLnSpc="1">
            <a:prstTxWarp prst="textNoShape">
              <a:avLst/>
            </a:prstTxWarp>
          </a:bodyPr>
          <a:lstStyle/>
          <a:p>
            <a:pPr lvl="0"/>
            <a:r>
              <a:rPr lang="zh-CN" altLang="en-US" dirty="0" smtClean="0"/>
              <a:t>单击此处编辑母版文本样式</a:t>
            </a:r>
          </a:p>
          <a:p>
            <a:pPr lvl="1"/>
            <a:r>
              <a:rPr lang="zh-CN" altLang="en-US" dirty="0" smtClean="0"/>
              <a:t>第二</a:t>
            </a:r>
            <a:r>
              <a:rPr lang="zh-CN" altLang="en-US" dirty="0"/>
              <a:t>级</a:t>
            </a:r>
          </a:p>
          <a:p>
            <a:pPr lvl="2"/>
            <a:r>
              <a:rPr lang="zh-CN" altLang="en-US" dirty="0"/>
              <a:t>第三级</a:t>
            </a:r>
          </a:p>
          <a:p>
            <a:pPr lvl="3"/>
            <a:r>
              <a:rPr lang="zh-CN" altLang="en-US" dirty="0"/>
              <a:t>第四级</a:t>
            </a:r>
          </a:p>
          <a:p>
            <a:pPr lvl="4"/>
            <a:r>
              <a:rPr lang="zh-CN" altLang="en-US" dirty="0"/>
              <a:t>第五级</a:t>
            </a:r>
          </a:p>
        </p:txBody>
      </p:sp>
      <p:sp>
        <p:nvSpPr>
          <p:cNvPr id="23" name="TextBox 2">
            <a:extLst>
              <a:ext uri="{FF2B5EF4-FFF2-40B4-BE49-F238E27FC236}">
                <a16:creationId xmlns:a16="http://schemas.microsoft.com/office/drawing/2014/main" xmlns="" id="{6785A3D6-1271-D247-9E96-1B376F4BE7BE}"/>
              </a:ext>
            </a:extLst>
          </p:cNvPr>
          <p:cNvSpPr txBox="1"/>
          <p:nvPr userDrawn="1"/>
        </p:nvSpPr>
        <p:spPr>
          <a:xfrm>
            <a:off x="1095467" y="6356939"/>
            <a:ext cx="2552989" cy="242246"/>
          </a:xfrm>
          <a:prstGeom prst="rect">
            <a:avLst/>
          </a:prstGeom>
          <a:noFill/>
        </p:spPr>
        <p:txBody>
          <a:bodyPr wrap="square" rtlCol="0">
            <a:spAutoFit/>
          </a:bodyPr>
          <a:lstStyle/>
          <a:p>
            <a:r>
              <a:rPr lang="ru-RU" sz="974" b="0" baseline="0" dirty="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t>Конфиденциальный документ </a:t>
            </a:r>
            <a:r>
              <a:rPr lang="en-US" sz="974" b="0" baseline="0" dirty="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t>Huawei</a:t>
            </a:r>
            <a:endParaRPr lang="en-US" sz="974" b="0"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4" name="TextBox 3">
            <a:extLst>
              <a:ext uri="{FF2B5EF4-FFF2-40B4-BE49-F238E27FC236}">
                <a16:creationId xmlns:a16="http://schemas.microsoft.com/office/drawing/2014/main" xmlns=""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74" baseline="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74"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endParaRPr>
          </a:p>
        </p:txBody>
      </p:sp>
      <p:pic>
        <p:nvPicPr>
          <p:cNvPr id="25" name="图片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95999" y="6319870"/>
            <a:ext cx="1269075" cy="271153"/>
          </a:xfrm>
          <a:prstGeom prst="rect">
            <a:avLst/>
          </a:prstGeom>
        </p:spPr>
      </p:pic>
      <p:grpSp>
        <p:nvGrpSpPr>
          <p:cNvPr id="29" name="Group 87">
            <a:extLst>
              <a:ext uri="{FF2B5EF4-FFF2-40B4-BE49-F238E27FC236}">
                <a16:creationId xmlns:a16="http://schemas.microsoft.com/office/drawing/2014/main" xmlns="" id="{37333705-F8D6-2847-B3CB-F2FAB51E2A3B}"/>
              </a:ext>
            </a:extLst>
          </p:cNvPr>
          <p:cNvGrpSpPr>
            <a:grpSpLocks noChangeAspect="1"/>
          </p:cNvGrpSpPr>
          <p:nvPr userDrawn="1"/>
        </p:nvGrpSpPr>
        <p:grpSpPr>
          <a:xfrm>
            <a:off x="12290471" y="2625389"/>
            <a:ext cx="1963323" cy="4233515"/>
            <a:chOff x="5343885" y="-48857"/>
            <a:chExt cx="3263586" cy="7037279"/>
          </a:xfrm>
        </p:grpSpPr>
        <p:sp>
          <p:nvSpPr>
            <p:cNvPr id="30" name="矩形 13">
              <a:extLst>
                <a:ext uri="{FF2B5EF4-FFF2-40B4-BE49-F238E27FC236}">
                  <a16:creationId xmlns:a16="http://schemas.microsoft.com/office/drawing/2014/main" xmlns=""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31" name="文本框 15">
              <a:extLst>
                <a:ext uri="{FF2B5EF4-FFF2-40B4-BE49-F238E27FC236}">
                  <a16:creationId xmlns:a16="http://schemas.microsoft.com/office/drawing/2014/main" xmlns=""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32" name="矩形 13">
              <a:extLst>
                <a:ext uri="{FF2B5EF4-FFF2-40B4-BE49-F238E27FC236}">
                  <a16:creationId xmlns:a16="http://schemas.microsoft.com/office/drawing/2014/main" xmlns=""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33" name="矩形 13">
              <a:extLst>
                <a:ext uri="{FF2B5EF4-FFF2-40B4-BE49-F238E27FC236}">
                  <a16:creationId xmlns:a16="http://schemas.microsoft.com/office/drawing/2014/main" xmlns=""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34" name="矩形 13">
              <a:extLst>
                <a:ext uri="{FF2B5EF4-FFF2-40B4-BE49-F238E27FC236}">
                  <a16:creationId xmlns:a16="http://schemas.microsoft.com/office/drawing/2014/main" xmlns=""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35" name="矩形 13">
              <a:extLst>
                <a:ext uri="{FF2B5EF4-FFF2-40B4-BE49-F238E27FC236}">
                  <a16:creationId xmlns:a16="http://schemas.microsoft.com/office/drawing/2014/main" xmlns=""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36" name="矩形 13">
              <a:extLst>
                <a:ext uri="{FF2B5EF4-FFF2-40B4-BE49-F238E27FC236}">
                  <a16:creationId xmlns:a16="http://schemas.microsoft.com/office/drawing/2014/main" xmlns=""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xmlns=""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38" name="文本框 15">
              <a:extLst>
                <a:ext uri="{FF2B5EF4-FFF2-40B4-BE49-F238E27FC236}">
                  <a16:creationId xmlns:a16="http://schemas.microsoft.com/office/drawing/2014/main" xmlns=""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39" name="矩形 13">
              <a:extLst>
                <a:ext uri="{FF2B5EF4-FFF2-40B4-BE49-F238E27FC236}">
                  <a16:creationId xmlns:a16="http://schemas.microsoft.com/office/drawing/2014/main" xmlns=""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40" name="矩形 13">
              <a:extLst>
                <a:ext uri="{FF2B5EF4-FFF2-40B4-BE49-F238E27FC236}">
                  <a16:creationId xmlns:a16="http://schemas.microsoft.com/office/drawing/2014/main" xmlns=""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41" name="矩形 13">
              <a:extLst>
                <a:ext uri="{FF2B5EF4-FFF2-40B4-BE49-F238E27FC236}">
                  <a16:creationId xmlns:a16="http://schemas.microsoft.com/office/drawing/2014/main" xmlns=""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42" name="矩形 13">
              <a:extLst>
                <a:ext uri="{FF2B5EF4-FFF2-40B4-BE49-F238E27FC236}">
                  <a16:creationId xmlns:a16="http://schemas.microsoft.com/office/drawing/2014/main" xmlns=""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43" name="矩形 13">
              <a:extLst>
                <a:ext uri="{FF2B5EF4-FFF2-40B4-BE49-F238E27FC236}">
                  <a16:creationId xmlns:a16="http://schemas.microsoft.com/office/drawing/2014/main" xmlns=""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44" name="矩形 13">
              <a:extLst>
                <a:ext uri="{FF2B5EF4-FFF2-40B4-BE49-F238E27FC236}">
                  <a16:creationId xmlns:a16="http://schemas.microsoft.com/office/drawing/2014/main" xmlns=""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65" name="矩形 13">
              <a:extLst>
                <a:ext uri="{FF2B5EF4-FFF2-40B4-BE49-F238E27FC236}">
                  <a16:creationId xmlns:a16="http://schemas.microsoft.com/office/drawing/2014/main" xmlns=""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66" name="矩形 13">
              <a:extLst>
                <a:ext uri="{FF2B5EF4-FFF2-40B4-BE49-F238E27FC236}">
                  <a16:creationId xmlns:a16="http://schemas.microsoft.com/office/drawing/2014/main" xmlns=""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67" name="矩形 13">
              <a:extLst>
                <a:ext uri="{FF2B5EF4-FFF2-40B4-BE49-F238E27FC236}">
                  <a16:creationId xmlns:a16="http://schemas.microsoft.com/office/drawing/2014/main" xmlns=""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68" name="矩形 13">
              <a:extLst>
                <a:ext uri="{FF2B5EF4-FFF2-40B4-BE49-F238E27FC236}">
                  <a16:creationId xmlns:a16="http://schemas.microsoft.com/office/drawing/2014/main" xmlns=""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69" name="矩形 13">
              <a:extLst>
                <a:ext uri="{FF2B5EF4-FFF2-40B4-BE49-F238E27FC236}">
                  <a16:creationId xmlns:a16="http://schemas.microsoft.com/office/drawing/2014/main" xmlns=""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70" name="矩形 13">
              <a:extLst>
                <a:ext uri="{FF2B5EF4-FFF2-40B4-BE49-F238E27FC236}">
                  <a16:creationId xmlns:a16="http://schemas.microsoft.com/office/drawing/2014/main" xmlns=""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71" name="矩形 13">
              <a:extLst>
                <a:ext uri="{FF2B5EF4-FFF2-40B4-BE49-F238E27FC236}">
                  <a16:creationId xmlns:a16="http://schemas.microsoft.com/office/drawing/2014/main" xmlns=""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72" name="矩形 13">
              <a:extLst>
                <a:ext uri="{FF2B5EF4-FFF2-40B4-BE49-F238E27FC236}">
                  <a16:creationId xmlns:a16="http://schemas.microsoft.com/office/drawing/2014/main" xmlns=""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73" name="矩形 13">
              <a:extLst>
                <a:ext uri="{FF2B5EF4-FFF2-40B4-BE49-F238E27FC236}">
                  <a16:creationId xmlns:a16="http://schemas.microsoft.com/office/drawing/2014/main" xmlns=""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74" name="矩形 13">
              <a:extLst>
                <a:ext uri="{FF2B5EF4-FFF2-40B4-BE49-F238E27FC236}">
                  <a16:creationId xmlns:a16="http://schemas.microsoft.com/office/drawing/2014/main" xmlns=""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75" name="矩形 13">
              <a:extLst>
                <a:ext uri="{FF2B5EF4-FFF2-40B4-BE49-F238E27FC236}">
                  <a16:creationId xmlns:a16="http://schemas.microsoft.com/office/drawing/2014/main" xmlns=""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76" name="矩形 13">
              <a:extLst>
                <a:ext uri="{FF2B5EF4-FFF2-40B4-BE49-F238E27FC236}">
                  <a16:creationId xmlns:a16="http://schemas.microsoft.com/office/drawing/2014/main" xmlns=""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77" name="矩形 13">
              <a:extLst>
                <a:ext uri="{FF2B5EF4-FFF2-40B4-BE49-F238E27FC236}">
                  <a16:creationId xmlns:a16="http://schemas.microsoft.com/office/drawing/2014/main" xmlns=""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78" name="矩形 13">
              <a:extLst>
                <a:ext uri="{FF2B5EF4-FFF2-40B4-BE49-F238E27FC236}">
                  <a16:creationId xmlns:a16="http://schemas.microsoft.com/office/drawing/2014/main" xmlns=""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79" name="矩形 13">
              <a:extLst>
                <a:ext uri="{FF2B5EF4-FFF2-40B4-BE49-F238E27FC236}">
                  <a16:creationId xmlns:a16="http://schemas.microsoft.com/office/drawing/2014/main" xmlns=""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80" name="矩形 13">
              <a:extLst>
                <a:ext uri="{FF2B5EF4-FFF2-40B4-BE49-F238E27FC236}">
                  <a16:creationId xmlns:a16="http://schemas.microsoft.com/office/drawing/2014/main" xmlns=""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81" name="矩形 13">
              <a:extLst>
                <a:ext uri="{FF2B5EF4-FFF2-40B4-BE49-F238E27FC236}">
                  <a16:creationId xmlns:a16="http://schemas.microsoft.com/office/drawing/2014/main" xmlns=""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82" name="矩形 13">
              <a:extLst>
                <a:ext uri="{FF2B5EF4-FFF2-40B4-BE49-F238E27FC236}">
                  <a16:creationId xmlns:a16="http://schemas.microsoft.com/office/drawing/2014/main" xmlns=""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83" name="矩形 13">
              <a:extLst>
                <a:ext uri="{FF2B5EF4-FFF2-40B4-BE49-F238E27FC236}">
                  <a16:creationId xmlns:a16="http://schemas.microsoft.com/office/drawing/2014/main" xmlns=""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84" name="矩形 13">
              <a:extLst>
                <a:ext uri="{FF2B5EF4-FFF2-40B4-BE49-F238E27FC236}">
                  <a16:creationId xmlns:a16="http://schemas.microsoft.com/office/drawing/2014/main" xmlns=""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85" name="矩形 13">
              <a:extLst>
                <a:ext uri="{FF2B5EF4-FFF2-40B4-BE49-F238E27FC236}">
                  <a16:creationId xmlns:a16="http://schemas.microsoft.com/office/drawing/2014/main" xmlns=""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86" name="矩形 13">
              <a:extLst>
                <a:ext uri="{FF2B5EF4-FFF2-40B4-BE49-F238E27FC236}">
                  <a16:creationId xmlns:a16="http://schemas.microsoft.com/office/drawing/2014/main" xmlns=""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87" name="矩形 13">
              <a:extLst>
                <a:ext uri="{FF2B5EF4-FFF2-40B4-BE49-F238E27FC236}">
                  <a16:creationId xmlns:a16="http://schemas.microsoft.com/office/drawing/2014/main" xmlns=""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88" name="矩形 13">
              <a:extLst>
                <a:ext uri="{FF2B5EF4-FFF2-40B4-BE49-F238E27FC236}">
                  <a16:creationId xmlns:a16="http://schemas.microsoft.com/office/drawing/2014/main" xmlns=""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89" name="矩形 13">
              <a:extLst>
                <a:ext uri="{FF2B5EF4-FFF2-40B4-BE49-F238E27FC236}">
                  <a16:creationId xmlns:a16="http://schemas.microsoft.com/office/drawing/2014/main" xmlns=""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4229503669"/>
      </p:ext>
    </p:extLst>
  </p:cSld>
  <p:clrMap bg1="lt1" tx1="dk1" bg2="lt2" tx2="dk2" accent1="accent1" accent2="accent2" accent3="accent3" accent4="accent4" accent5="accent5" accent6="accent6" hlink="hlink" folHlink="folHlink"/>
  <p:sldLayoutIdLst>
    <p:sldLayoutId id="2147483855" r:id="rId1"/>
    <p:sldLayoutId id="2147483876" r:id="rId2"/>
    <p:sldLayoutId id="2147483856" r:id="rId3"/>
    <p:sldLayoutId id="2147483877" r:id="rId4"/>
    <p:sldLayoutId id="2147483857" r:id="rId5"/>
  </p:sldLayoutIdLst>
  <p:timing>
    <p:tnLst>
      <p:par>
        <p:cTn id="1" dur="indefinite" restart="never" nodeType="tmRoot"/>
      </p:par>
    </p:tnLst>
  </p:timing>
  <p:txStyles>
    <p:titleStyle>
      <a:lvl1pPr algn="l" defTabSz="914034" rtl="0" eaLnBrk="1" fontAlgn="base" latinLnBrk="0" hangingPunct="1">
        <a:lnSpc>
          <a:spcPct val="90000"/>
        </a:lnSpc>
        <a:spcBef>
          <a:spcPct val="0"/>
        </a:spcBef>
        <a:buNone/>
        <a:defRPr lang="zh-CN" altLang="en-US" sz="3200" kern="1200" baseline="0" dirty="0">
          <a:solidFill>
            <a:schemeClr val="tx1"/>
          </a:solidFill>
          <a:latin typeface="Huawei Sans" panose="020C0503030203020204" pitchFamily="34" charset="0"/>
          <a:ea typeface="方正兰亭黑简体" panose="02000000000000000000" pitchFamily="2" charset="-122"/>
          <a:cs typeface="+mn-cs"/>
        </a:defRPr>
      </a:lvl1pPr>
    </p:titleStyle>
    <p:bodyStyle>
      <a:lvl1pPr marL="302279" indent="-302279" algn="l" defTabSz="914034" rtl="0" eaLnBrk="1" fontAlgn="ctr" latinLnBrk="0" hangingPunct="1">
        <a:lnSpc>
          <a:spcPct val="140000"/>
        </a:lnSpc>
        <a:spcBef>
          <a:spcPts val="792"/>
        </a:spcBef>
        <a:buSzPct val="50000"/>
        <a:buFont typeface="Wingdings" panose="05000000000000000000" pitchFamily="2" charset="2"/>
        <a:buChar char="l"/>
        <a:defRPr sz="2199" kern="1200" baseline="0">
          <a:solidFill>
            <a:schemeClr val="tx1"/>
          </a:solidFill>
          <a:latin typeface="Huawei Sans" panose="020C0503030203020204" pitchFamily="34" charset="0"/>
          <a:ea typeface="方正兰亭黑简体" panose="02000000000000000000" pitchFamily="2" charset="-122"/>
          <a:cs typeface="+mn-cs"/>
        </a:defRPr>
      </a:lvl1pPr>
      <a:lvl2pPr marL="654938" indent="-251899" algn="l" defTabSz="914034" rtl="0" eaLnBrk="1" fontAlgn="ctr" latinLnBrk="0" hangingPunct="1">
        <a:lnSpc>
          <a:spcPct val="140000"/>
        </a:lnSpc>
        <a:spcBef>
          <a:spcPts val="720"/>
        </a:spcBef>
        <a:buClrTx/>
        <a:buSzPct val="50000"/>
        <a:buFont typeface="Wingdings" panose="05000000000000000000" pitchFamily="2" charset="2"/>
        <a:buChar char="p"/>
        <a:defRPr sz="1999" kern="1200" baseline="0">
          <a:solidFill>
            <a:schemeClr val="tx1"/>
          </a:solidFill>
          <a:latin typeface="Huawei Sans" panose="020C0503030203020204" pitchFamily="34" charset="0"/>
          <a:ea typeface="方正兰亭黑简体" panose="02000000000000000000" pitchFamily="2" charset="-122"/>
          <a:cs typeface="+mn-cs"/>
        </a:defRPr>
      </a:lvl2pPr>
      <a:lvl3pPr marL="1003998" indent="-201519" algn="l" defTabSz="914034" rtl="0" eaLnBrk="1" fontAlgn="ctr" latinLnBrk="0" hangingPunct="1">
        <a:lnSpc>
          <a:spcPct val="140000"/>
        </a:lnSpc>
        <a:spcBef>
          <a:spcPts val="648"/>
        </a:spcBef>
        <a:buClrTx/>
        <a:buSzPct val="50000"/>
        <a:buFont typeface="Wingdings" panose="05000000000000000000" pitchFamily="2" charset="2"/>
        <a:buChar char="n"/>
        <a:defRPr sz="1799" kern="1200" baseline="0">
          <a:solidFill>
            <a:schemeClr val="tx1"/>
          </a:solidFill>
          <a:latin typeface="Huawei Sans" panose="020C0503030203020204" pitchFamily="34" charset="0"/>
          <a:ea typeface="方正兰亭黑简体" panose="02000000000000000000" pitchFamily="2" charset="-122"/>
          <a:cs typeface="+mn-cs"/>
        </a:defRPr>
      </a:lvl3pPr>
      <a:lvl4pPr marL="1399840" indent="-197921" algn="l" defTabSz="914034" rtl="0" eaLnBrk="1" fontAlgn="ctr" latinLnBrk="0" hangingPunct="1">
        <a:lnSpc>
          <a:spcPct val="140000"/>
        </a:lnSpc>
        <a:spcBef>
          <a:spcPts val="576"/>
        </a:spcBef>
        <a:buFont typeface="Huawei Sans" panose="020C0503030203020204" pitchFamily="34" charset="0"/>
        <a:buChar char="−"/>
        <a:defRPr sz="1599" kern="1200" baseline="0">
          <a:solidFill>
            <a:schemeClr val="tx1"/>
          </a:solidFill>
          <a:latin typeface="Huawei Sans" panose="020C0503030203020204" pitchFamily="34" charset="0"/>
          <a:ea typeface="方正兰亭黑简体" panose="02000000000000000000" pitchFamily="2" charset="-122"/>
          <a:cs typeface="+mn-cs"/>
        </a:defRPr>
      </a:lvl4pPr>
      <a:lvl5pPr marL="1802879" indent="-201519" algn="l" defTabSz="914034" rtl="0" eaLnBrk="1" fontAlgn="ctr" latinLnBrk="0" hangingPunct="1">
        <a:lnSpc>
          <a:spcPct val="140000"/>
        </a:lnSpc>
        <a:spcBef>
          <a:spcPts val="576"/>
        </a:spcBef>
        <a:buFont typeface="Huawei Sans" panose="020C0503030203020204" pitchFamily="34" charset="0"/>
        <a:buChar char="~"/>
        <a:defRPr sz="1399" kern="1200" baseline="0">
          <a:solidFill>
            <a:schemeClr val="tx1"/>
          </a:solidFill>
          <a:latin typeface="Huawei Sans" panose="020C0503030203020204" pitchFamily="34" charset="0"/>
          <a:ea typeface="方正兰亭黑简体" panose="02000000000000000000" pitchFamily="2" charset="-122"/>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61">
          <p15:clr>
            <a:srgbClr val="F26B43"/>
          </p15:clr>
        </p15:guide>
        <p15:guide id="2" pos="7219">
          <p15:clr>
            <a:srgbClr val="F26B43"/>
          </p15:clr>
        </p15:guide>
        <p15:guide id="3" orient="horz" pos="2341">
          <p15:clr>
            <a:srgbClr val="F26B43"/>
          </p15:clr>
        </p15:guide>
        <p15:guide id="4" orient="horz" pos="3906">
          <p15:clr>
            <a:srgbClr val="F26B43"/>
          </p15:clr>
        </p15:guide>
        <p15:guide id="6" pos="3840">
          <p15:clr>
            <a:srgbClr val="F26B43"/>
          </p15:clr>
        </p15:guide>
        <p15:guide id="7" orient="horz" pos="2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9" name="Group 87">
            <a:extLst>
              <a:ext uri="{FF2B5EF4-FFF2-40B4-BE49-F238E27FC236}">
                <a16:creationId xmlns:a16="http://schemas.microsoft.com/office/drawing/2014/main" xmlns="" id="{37333705-F8D6-2847-B3CB-F2FAB51E2A3B}"/>
              </a:ext>
            </a:extLst>
          </p:cNvPr>
          <p:cNvGrpSpPr>
            <a:grpSpLocks noChangeAspect="1"/>
          </p:cNvGrpSpPr>
          <p:nvPr userDrawn="1"/>
        </p:nvGrpSpPr>
        <p:grpSpPr>
          <a:xfrm>
            <a:off x="12290471" y="2625389"/>
            <a:ext cx="1963323" cy="4233515"/>
            <a:chOff x="5343885" y="-48857"/>
            <a:chExt cx="3263586" cy="7037279"/>
          </a:xfrm>
        </p:grpSpPr>
        <p:sp>
          <p:nvSpPr>
            <p:cNvPr id="30" name="矩形 13">
              <a:extLst>
                <a:ext uri="{FF2B5EF4-FFF2-40B4-BE49-F238E27FC236}">
                  <a16:creationId xmlns:a16="http://schemas.microsoft.com/office/drawing/2014/main" xmlns=""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31" name="文本框 15">
              <a:extLst>
                <a:ext uri="{FF2B5EF4-FFF2-40B4-BE49-F238E27FC236}">
                  <a16:creationId xmlns:a16="http://schemas.microsoft.com/office/drawing/2014/main" xmlns=""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32" name="矩形 13">
              <a:extLst>
                <a:ext uri="{FF2B5EF4-FFF2-40B4-BE49-F238E27FC236}">
                  <a16:creationId xmlns:a16="http://schemas.microsoft.com/office/drawing/2014/main" xmlns=""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33" name="矩形 13">
              <a:extLst>
                <a:ext uri="{FF2B5EF4-FFF2-40B4-BE49-F238E27FC236}">
                  <a16:creationId xmlns:a16="http://schemas.microsoft.com/office/drawing/2014/main" xmlns=""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34" name="矩形 13">
              <a:extLst>
                <a:ext uri="{FF2B5EF4-FFF2-40B4-BE49-F238E27FC236}">
                  <a16:creationId xmlns:a16="http://schemas.microsoft.com/office/drawing/2014/main" xmlns=""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35" name="矩形 13">
              <a:extLst>
                <a:ext uri="{FF2B5EF4-FFF2-40B4-BE49-F238E27FC236}">
                  <a16:creationId xmlns:a16="http://schemas.microsoft.com/office/drawing/2014/main" xmlns=""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36" name="矩形 13">
              <a:extLst>
                <a:ext uri="{FF2B5EF4-FFF2-40B4-BE49-F238E27FC236}">
                  <a16:creationId xmlns:a16="http://schemas.microsoft.com/office/drawing/2014/main" xmlns=""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xmlns=""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38" name="文本框 15">
              <a:extLst>
                <a:ext uri="{FF2B5EF4-FFF2-40B4-BE49-F238E27FC236}">
                  <a16:creationId xmlns:a16="http://schemas.microsoft.com/office/drawing/2014/main" xmlns=""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39" name="矩形 13">
              <a:extLst>
                <a:ext uri="{FF2B5EF4-FFF2-40B4-BE49-F238E27FC236}">
                  <a16:creationId xmlns:a16="http://schemas.microsoft.com/office/drawing/2014/main" xmlns=""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40" name="矩形 13">
              <a:extLst>
                <a:ext uri="{FF2B5EF4-FFF2-40B4-BE49-F238E27FC236}">
                  <a16:creationId xmlns:a16="http://schemas.microsoft.com/office/drawing/2014/main" xmlns=""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41" name="矩形 13">
              <a:extLst>
                <a:ext uri="{FF2B5EF4-FFF2-40B4-BE49-F238E27FC236}">
                  <a16:creationId xmlns:a16="http://schemas.microsoft.com/office/drawing/2014/main" xmlns=""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42" name="矩形 13">
              <a:extLst>
                <a:ext uri="{FF2B5EF4-FFF2-40B4-BE49-F238E27FC236}">
                  <a16:creationId xmlns:a16="http://schemas.microsoft.com/office/drawing/2014/main" xmlns=""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43" name="矩形 13">
              <a:extLst>
                <a:ext uri="{FF2B5EF4-FFF2-40B4-BE49-F238E27FC236}">
                  <a16:creationId xmlns:a16="http://schemas.microsoft.com/office/drawing/2014/main" xmlns=""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44" name="矩形 13">
              <a:extLst>
                <a:ext uri="{FF2B5EF4-FFF2-40B4-BE49-F238E27FC236}">
                  <a16:creationId xmlns:a16="http://schemas.microsoft.com/office/drawing/2014/main" xmlns=""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45" name="矩形 13">
              <a:extLst>
                <a:ext uri="{FF2B5EF4-FFF2-40B4-BE49-F238E27FC236}">
                  <a16:creationId xmlns:a16="http://schemas.microsoft.com/office/drawing/2014/main" xmlns=""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46" name="矩形 13">
              <a:extLst>
                <a:ext uri="{FF2B5EF4-FFF2-40B4-BE49-F238E27FC236}">
                  <a16:creationId xmlns:a16="http://schemas.microsoft.com/office/drawing/2014/main" xmlns=""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47" name="矩形 13">
              <a:extLst>
                <a:ext uri="{FF2B5EF4-FFF2-40B4-BE49-F238E27FC236}">
                  <a16:creationId xmlns:a16="http://schemas.microsoft.com/office/drawing/2014/main" xmlns=""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48" name="矩形 13">
              <a:extLst>
                <a:ext uri="{FF2B5EF4-FFF2-40B4-BE49-F238E27FC236}">
                  <a16:creationId xmlns:a16="http://schemas.microsoft.com/office/drawing/2014/main" xmlns=""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49" name="矩形 13">
              <a:extLst>
                <a:ext uri="{FF2B5EF4-FFF2-40B4-BE49-F238E27FC236}">
                  <a16:creationId xmlns:a16="http://schemas.microsoft.com/office/drawing/2014/main" xmlns=""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50" name="矩形 13">
              <a:extLst>
                <a:ext uri="{FF2B5EF4-FFF2-40B4-BE49-F238E27FC236}">
                  <a16:creationId xmlns:a16="http://schemas.microsoft.com/office/drawing/2014/main" xmlns=""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51" name="矩形 13">
              <a:extLst>
                <a:ext uri="{FF2B5EF4-FFF2-40B4-BE49-F238E27FC236}">
                  <a16:creationId xmlns:a16="http://schemas.microsoft.com/office/drawing/2014/main" xmlns=""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52" name="矩形 13">
              <a:extLst>
                <a:ext uri="{FF2B5EF4-FFF2-40B4-BE49-F238E27FC236}">
                  <a16:creationId xmlns:a16="http://schemas.microsoft.com/office/drawing/2014/main" xmlns=""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53" name="矩形 13">
              <a:extLst>
                <a:ext uri="{FF2B5EF4-FFF2-40B4-BE49-F238E27FC236}">
                  <a16:creationId xmlns:a16="http://schemas.microsoft.com/office/drawing/2014/main" xmlns=""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54" name="矩形 13">
              <a:extLst>
                <a:ext uri="{FF2B5EF4-FFF2-40B4-BE49-F238E27FC236}">
                  <a16:creationId xmlns:a16="http://schemas.microsoft.com/office/drawing/2014/main" xmlns=""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55" name="矩形 13">
              <a:extLst>
                <a:ext uri="{FF2B5EF4-FFF2-40B4-BE49-F238E27FC236}">
                  <a16:creationId xmlns:a16="http://schemas.microsoft.com/office/drawing/2014/main" xmlns=""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56" name="矩形 13">
              <a:extLst>
                <a:ext uri="{FF2B5EF4-FFF2-40B4-BE49-F238E27FC236}">
                  <a16:creationId xmlns:a16="http://schemas.microsoft.com/office/drawing/2014/main" xmlns=""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57" name="矩形 13">
              <a:extLst>
                <a:ext uri="{FF2B5EF4-FFF2-40B4-BE49-F238E27FC236}">
                  <a16:creationId xmlns:a16="http://schemas.microsoft.com/office/drawing/2014/main" xmlns=""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58" name="矩形 13">
              <a:extLst>
                <a:ext uri="{FF2B5EF4-FFF2-40B4-BE49-F238E27FC236}">
                  <a16:creationId xmlns:a16="http://schemas.microsoft.com/office/drawing/2014/main" xmlns=""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59" name="矩形 13">
              <a:extLst>
                <a:ext uri="{FF2B5EF4-FFF2-40B4-BE49-F238E27FC236}">
                  <a16:creationId xmlns:a16="http://schemas.microsoft.com/office/drawing/2014/main" xmlns=""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60" name="矩形 13">
              <a:extLst>
                <a:ext uri="{FF2B5EF4-FFF2-40B4-BE49-F238E27FC236}">
                  <a16:creationId xmlns:a16="http://schemas.microsoft.com/office/drawing/2014/main" xmlns=""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61" name="矩形 13">
              <a:extLst>
                <a:ext uri="{FF2B5EF4-FFF2-40B4-BE49-F238E27FC236}">
                  <a16:creationId xmlns:a16="http://schemas.microsoft.com/office/drawing/2014/main" xmlns=""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62" name="矩形 13">
              <a:extLst>
                <a:ext uri="{FF2B5EF4-FFF2-40B4-BE49-F238E27FC236}">
                  <a16:creationId xmlns:a16="http://schemas.microsoft.com/office/drawing/2014/main" xmlns=""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63" name="矩形 13">
              <a:extLst>
                <a:ext uri="{FF2B5EF4-FFF2-40B4-BE49-F238E27FC236}">
                  <a16:creationId xmlns:a16="http://schemas.microsoft.com/office/drawing/2014/main" xmlns=""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64" name="矩形 13">
              <a:extLst>
                <a:ext uri="{FF2B5EF4-FFF2-40B4-BE49-F238E27FC236}">
                  <a16:creationId xmlns:a16="http://schemas.microsoft.com/office/drawing/2014/main" xmlns=""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65" name="矩形 13">
              <a:extLst>
                <a:ext uri="{FF2B5EF4-FFF2-40B4-BE49-F238E27FC236}">
                  <a16:creationId xmlns:a16="http://schemas.microsoft.com/office/drawing/2014/main" xmlns=""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66" name="矩形 13">
              <a:extLst>
                <a:ext uri="{FF2B5EF4-FFF2-40B4-BE49-F238E27FC236}">
                  <a16:creationId xmlns:a16="http://schemas.microsoft.com/office/drawing/2014/main" xmlns=""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67" name="矩形 13">
              <a:extLst>
                <a:ext uri="{FF2B5EF4-FFF2-40B4-BE49-F238E27FC236}">
                  <a16:creationId xmlns:a16="http://schemas.microsoft.com/office/drawing/2014/main" xmlns=""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68" name="矩形 13">
              <a:extLst>
                <a:ext uri="{FF2B5EF4-FFF2-40B4-BE49-F238E27FC236}">
                  <a16:creationId xmlns:a16="http://schemas.microsoft.com/office/drawing/2014/main" xmlns=""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69" name="矩形 13">
              <a:extLst>
                <a:ext uri="{FF2B5EF4-FFF2-40B4-BE49-F238E27FC236}">
                  <a16:creationId xmlns:a16="http://schemas.microsoft.com/office/drawing/2014/main" xmlns=""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
        <p:nvSpPr>
          <p:cNvPr id="70" name="Title Placeholder 1">
            <a:extLst>
              <a:ext uri="{FF2B5EF4-FFF2-40B4-BE49-F238E27FC236}">
                <a16:creationId xmlns="" xmlns:a16="http://schemas.microsoft.com/office/drawing/2014/main" id="{145F1158-B1AA-8F41-AF0A-FEA0EC1874AC}"/>
              </a:ext>
            </a:extLst>
          </p:cNvPr>
          <p:cNvSpPr>
            <a:spLocks noGrp="1"/>
          </p:cNvSpPr>
          <p:nvPr>
            <p:ph type="title"/>
          </p:nvPr>
        </p:nvSpPr>
        <p:spPr>
          <a:xfrm>
            <a:off x="616573" y="1474269"/>
            <a:ext cx="3984232" cy="2816080"/>
          </a:xfrm>
          <a:prstGeom prst="rect">
            <a:avLst/>
          </a:prstGeom>
        </p:spPr>
        <p:txBody>
          <a:bodyPr vert="horz" lIns="91440" tIns="45720" rIns="91440" bIns="45720" rtlCol="0" anchor="t">
            <a:normAutofit/>
          </a:bodyPr>
          <a:lstStyle/>
          <a:p>
            <a:r>
              <a:rPr lang="en-US" dirty="0"/>
              <a:t>Click to edit Master title style</a:t>
            </a:r>
          </a:p>
        </p:txBody>
      </p:sp>
      <p:sp>
        <p:nvSpPr>
          <p:cNvPr id="71" name="Text Placeholder 1">
            <a:extLst>
              <a:ext uri="{FF2B5EF4-FFF2-40B4-BE49-F238E27FC236}">
                <a16:creationId xmlns="" xmlns:a16="http://schemas.microsoft.com/office/drawing/2014/main" id="{F8FC7CCD-75EB-9C44-BC7D-29679334A8CA}"/>
              </a:ext>
            </a:extLst>
          </p:cNvPr>
          <p:cNvSpPr txBox="1">
            <a:spLocks/>
          </p:cNvSpPr>
          <p:nvPr userDrawn="1"/>
        </p:nvSpPr>
        <p:spPr>
          <a:xfrm>
            <a:off x="7979357" y="2794960"/>
            <a:ext cx="3225168" cy="2029962"/>
          </a:xfrm>
          <a:prstGeom prst="rect">
            <a:avLst/>
          </a:prstGeom>
        </p:spPr>
        <p:txBody>
          <a:bodyPr lIns="0" tIns="0" rIns="0" bIns="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065"/>
              </a:lnSpc>
              <a:spcBef>
                <a:spcPts val="1000"/>
              </a:spcBef>
              <a:spcAft>
                <a:spcPts val="0"/>
              </a:spcAft>
              <a:buClrTx/>
              <a:buSzTx/>
              <a:buFont typeface="Arial" panose="020B0604020202020204" pitchFamily="34" charset="0"/>
              <a:buNone/>
              <a:tabLst/>
              <a:defRPr/>
            </a:pPr>
            <a:r>
              <a:rPr lang="ru-RU" sz="900" b="1" i="0" kern="1200" dirty="0" smtClean="0">
                <a:solidFill>
                  <a:schemeClr val="tx1"/>
                </a:solidFill>
                <a:effectLst/>
                <a:latin typeface="Microsoft YaHei" panose="020B0503020204020204" pitchFamily="34" charset="-122"/>
                <a:ea typeface="Microsoft YaHei" panose="020B0503020204020204" pitchFamily="34" charset="-122"/>
                <a:cs typeface="+mn-cs"/>
              </a:rPr>
              <a:t>Авторские права © </a:t>
            </a:r>
            <a:r>
              <a:rPr lang="ru-RU" sz="900" b="1" i="0" kern="1200" dirty="0" err="1" smtClean="0">
                <a:solidFill>
                  <a:schemeClr val="tx1"/>
                </a:solidFill>
                <a:effectLst/>
                <a:latin typeface="Microsoft YaHei" panose="020B0503020204020204" pitchFamily="34" charset="-122"/>
                <a:ea typeface="Microsoft YaHei" panose="020B0503020204020204" pitchFamily="34" charset="-122"/>
                <a:cs typeface="+mn-cs"/>
              </a:rPr>
              <a:t>Huawei</a:t>
            </a:r>
            <a:r>
              <a:rPr lang="ru-RU" sz="900" b="1" i="0" kern="1200" dirty="0" smtClean="0">
                <a:solidFill>
                  <a:schemeClr val="tx1"/>
                </a:solidFill>
                <a:effectLst/>
                <a:latin typeface="Microsoft YaHei" panose="020B0503020204020204" pitchFamily="34" charset="-122"/>
                <a:ea typeface="Microsoft YaHei" panose="020B0503020204020204" pitchFamily="34" charset="-122"/>
                <a:cs typeface="+mn-cs"/>
              </a:rPr>
              <a:t> </a:t>
            </a:r>
            <a:r>
              <a:rPr lang="ru-RU" sz="900" b="1" i="0" kern="1200" dirty="0" err="1" smtClean="0">
                <a:solidFill>
                  <a:schemeClr val="tx1"/>
                </a:solidFill>
                <a:effectLst/>
                <a:latin typeface="Microsoft YaHei" panose="020B0503020204020204" pitchFamily="34" charset="-122"/>
                <a:ea typeface="Microsoft YaHei" panose="020B0503020204020204" pitchFamily="34" charset="-122"/>
                <a:cs typeface="+mn-cs"/>
              </a:rPr>
              <a:t>Technologies</a:t>
            </a:r>
            <a:r>
              <a:rPr lang="ru-RU" sz="900" b="1" i="0" kern="1200" dirty="0" smtClean="0">
                <a:solidFill>
                  <a:schemeClr val="tx1"/>
                </a:solidFill>
                <a:effectLst/>
                <a:latin typeface="Microsoft YaHei" panose="020B0503020204020204" pitchFamily="34" charset="-122"/>
                <a:ea typeface="Microsoft YaHei" panose="020B0503020204020204" pitchFamily="34" charset="-122"/>
                <a:cs typeface="+mn-cs"/>
              </a:rPr>
              <a:t> </a:t>
            </a:r>
            <a:r>
              <a:rPr lang="ru-RU" sz="900" b="1" i="0" kern="1200" dirty="0" err="1" smtClean="0">
                <a:solidFill>
                  <a:schemeClr val="tx1"/>
                </a:solidFill>
                <a:effectLst/>
                <a:latin typeface="Microsoft YaHei" panose="020B0503020204020204" pitchFamily="34" charset="-122"/>
                <a:ea typeface="Microsoft YaHei" panose="020B0503020204020204" pitchFamily="34" charset="-122"/>
                <a:cs typeface="+mn-cs"/>
              </a:rPr>
              <a:t>Co</a:t>
            </a:r>
            <a:r>
              <a:rPr lang="ru-RU" sz="900" b="1" i="0" kern="1200" dirty="0" smtClean="0">
                <a:solidFill>
                  <a:schemeClr val="tx1"/>
                </a:solidFill>
                <a:effectLst/>
                <a:latin typeface="Microsoft YaHei" panose="020B0503020204020204" pitchFamily="34" charset="-122"/>
                <a:ea typeface="Microsoft YaHei" panose="020B0503020204020204" pitchFamily="34" charset="-122"/>
                <a:cs typeface="+mn-cs"/>
              </a:rPr>
              <a:t>., </a:t>
            </a:r>
            <a:r>
              <a:rPr lang="ru-RU" sz="900" b="1" i="0" kern="1200" dirty="0" err="1" smtClean="0">
                <a:solidFill>
                  <a:schemeClr val="tx1"/>
                </a:solidFill>
                <a:effectLst/>
                <a:latin typeface="Microsoft YaHei" panose="020B0503020204020204" pitchFamily="34" charset="-122"/>
                <a:ea typeface="Microsoft YaHei" panose="020B0503020204020204" pitchFamily="34" charset="-122"/>
                <a:cs typeface="+mn-cs"/>
              </a:rPr>
              <a:t>Ltd</a:t>
            </a:r>
            <a:r>
              <a:rPr lang="ru-RU" sz="900" b="1" i="0" kern="1200" dirty="0" smtClean="0">
                <a:solidFill>
                  <a:schemeClr val="tx1"/>
                </a:solidFill>
                <a:effectLst/>
                <a:latin typeface="Microsoft YaHei" panose="020B0503020204020204" pitchFamily="34" charset="-122"/>
                <a:ea typeface="Microsoft YaHei" panose="020B0503020204020204" pitchFamily="34" charset="-122"/>
                <a:cs typeface="+mn-cs"/>
              </a:rPr>
              <a:t>. 2020. Все права защищены</a:t>
            </a:r>
            <a:r>
              <a:rPr lang="ru-RU" sz="900" b="0" i="0" kern="1200" dirty="0" smtClean="0">
                <a:solidFill>
                  <a:schemeClr val="tx1"/>
                </a:solidFill>
                <a:effectLst/>
                <a:latin typeface="Microsoft YaHei" panose="020B0503020204020204" pitchFamily="34" charset="-122"/>
                <a:ea typeface="Microsoft YaHei" panose="020B0503020204020204" pitchFamily="34" charset="-122"/>
                <a:cs typeface="+mn-cs"/>
              </a:rPr>
              <a:t>.</a:t>
            </a:r>
            <a:br>
              <a:rPr lang="ru-RU" sz="900" b="0" i="0" kern="1200" dirty="0" smtClean="0">
                <a:solidFill>
                  <a:schemeClr val="tx1"/>
                </a:solidFill>
                <a:effectLst/>
                <a:latin typeface="Microsoft YaHei" panose="020B0503020204020204" pitchFamily="34" charset="-122"/>
                <a:ea typeface="Microsoft YaHei" panose="020B0503020204020204" pitchFamily="34" charset="-122"/>
                <a:cs typeface="+mn-cs"/>
              </a:rPr>
            </a:br>
            <a:r>
              <a:rPr lang="ru-RU" sz="900" b="0" i="0" kern="1200" dirty="0" smtClean="0">
                <a:solidFill>
                  <a:schemeClr val="tx1"/>
                </a:solidFill>
                <a:effectLst/>
                <a:latin typeface="Microsoft YaHei" panose="020B0503020204020204" pitchFamily="34" charset="-122"/>
                <a:ea typeface="Microsoft YaHei" panose="020B0503020204020204" pitchFamily="34" charset="-122"/>
                <a:cs typeface="+mn-cs"/>
              </a:rPr>
              <a:t/>
            </a:r>
            <a:br>
              <a:rPr lang="ru-RU" sz="900" b="0" i="0" kern="1200" dirty="0" smtClean="0">
                <a:solidFill>
                  <a:schemeClr val="tx1"/>
                </a:solidFill>
                <a:effectLst/>
                <a:latin typeface="Microsoft YaHei" panose="020B0503020204020204" pitchFamily="34" charset="-122"/>
                <a:ea typeface="Microsoft YaHei" panose="020B0503020204020204" pitchFamily="34" charset="-122"/>
                <a:cs typeface="+mn-cs"/>
              </a:rPr>
            </a:br>
            <a:r>
              <a:rPr lang="ru-RU" sz="900" b="0" i="0" kern="1200" dirty="0" smtClean="0">
                <a:solidFill>
                  <a:schemeClr val="tx1"/>
                </a:solidFill>
                <a:effectLst/>
                <a:latin typeface="Microsoft YaHei" panose="020B0503020204020204" pitchFamily="34" charset="-122"/>
                <a:ea typeface="Microsoft YaHei" panose="020B0503020204020204" pitchFamily="34" charset="-122"/>
                <a:cs typeface="+mn-cs"/>
              </a:rPr>
              <a:t>Информация, представленная в данном документе, может содержать прогностические высказывания, включая, в том числе, заявления о будущих результатах финансово-хозяйственной деятельности, будущих линейках продукции, новых технологиях и прочее. Существует ряд факторов, которые могут привести к тому, что фактические результаты и достижения будут отличаться от результатов, явно или косвенно описанных в указанных прогностических высказываниях. Следовательно, представленная информация носит справочный характер и не является офертой или акцептом. Компания </a:t>
            </a:r>
            <a:r>
              <a:rPr lang="ru-RU" sz="900" b="0" i="0" kern="1200" dirty="0" err="1" smtClean="0">
                <a:solidFill>
                  <a:schemeClr val="tx1"/>
                </a:solidFill>
                <a:effectLst/>
                <a:latin typeface="Microsoft YaHei" panose="020B0503020204020204" pitchFamily="34" charset="-122"/>
                <a:ea typeface="Microsoft YaHei" panose="020B0503020204020204" pitchFamily="34" charset="-122"/>
                <a:cs typeface="+mn-cs"/>
              </a:rPr>
              <a:t>Huawei</a:t>
            </a:r>
            <a:r>
              <a:rPr lang="ru-RU" sz="900" b="0" i="0" kern="1200" dirty="0" smtClean="0">
                <a:solidFill>
                  <a:schemeClr val="tx1"/>
                </a:solidFill>
                <a:effectLst/>
                <a:latin typeface="Microsoft YaHei" panose="020B0503020204020204" pitchFamily="34" charset="-122"/>
                <a:ea typeface="Microsoft YaHei" panose="020B0503020204020204" pitchFamily="34" charset="-122"/>
                <a:cs typeface="+mn-cs"/>
              </a:rPr>
              <a:t> может вносить изменения в представленную информацию в любое время без предварительного уведомления.</a:t>
            </a:r>
            <a:r>
              <a:rPr kumimoji="1" lang="en-US" altLang="zh-CN" sz="800" kern="1200" baseline="0" dirty="0" smtClean="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p>
          <a:p>
            <a:pPr>
              <a:lnSpc>
                <a:spcPts val="1065"/>
              </a:lnSpc>
            </a:pPr>
            <a:r>
              <a:rPr kumimoji="1" lang="en-US" altLang="zh-CN" sz="850" baseline="0" dirty="0" smtClean="0">
                <a:solidFill>
                  <a:srgbClr val="1D1D1B"/>
                </a:solidFill>
                <a:latin typeface="+mn-lt"/>
                <a:cs typeface="Arial" panose="020B0604020202020204" pitchFamily="34" charset="0"/>
              </a:rPr>
              <a:t>. </a:t>
            </a:r>
            <a:endParaRPr kumimoji="1" lang="en-US" altLang="zh-CN" sz="850" baseline="0" dirty="0">
              <a:solidFill>
                <a:srgbClr val="1D1D1B"/>
              </a:solidFill>
              <a:latin typeface="+mn-lt"/>
              <a:cs typeface="Arial" panose="020B0604020202020204" pitchFamily="34" charset="0"/>
            </a:endParaRPr>
          </a:p>
          <a:p>
            <a:pPr>
              <a:lnSpc>
                <a:spcPts val="1065"/>
              </a:lnSpc>
            </a:pPr>
            <a:endParaRPr kumimoji="1" lang="zh-CN" altLang="en-US" sz="779" dirty="0">
              <a:solidFill>
                <a:srgbClr val="1D1D1B"/>
              </a:solidFill>
              <a:latin typeface="+mn-lt"/>
            </a:endParaRPr>
          </a:p>
        </p:txBody>
      </p:sp>
      <p:sp>
        <p:nvSpPr>
          <p:cNvPr id="72" name="Subtitle 6">
            <a:extLst>
              <a:ext uri="{FF2B5EF4-FFF2-40B4-BE49-F238E27FC236}">
                <a16:creationId xmlns="" xmlns:a16="http://schemas.microsoft.com/office/drawing/2014/main" id="{12B8F806-ABD5-064C-8793-5E22C72554FD}"/>
              </a:ext>
            </a:extLst>
          </p:cNvPr>
          <p:cNvSpPr txBox="1">
            <a:spLocks/>
          </p:cNvSpPr>
          <p:nvPr userDrawn="1"/>
        </p:nvSpPr>
        <p:spPr>
          <a:xfrm>
            <a:off x="7987276" y="1631849"/>
            <a:ext cx="3477701" cy="491114"/>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1"/>
              </a:lnSpc>
              <a:spcBef>
                <a:spcPts val="0"/>
              </a:spcBef>
            </a:pPr>
            <a:r>
              <a:rPr kumimoji="1" lang="zh-CN" altLang="en-US" sz="1300" dirty="0">
                <a:solidFill>
                  <a:srgbClr val="1D1D1B"/>
                </a:solidFill>
                <a:latin typeface="Microsoft YaHei" charset="-122"/>
                <a:ea typeface="Microsoft YaHei" charset="-122"/>
                <a:cs typeface="Microsoft YaHei" charset="-122"/>
              </a:rPr>
              <a:t>把数字世界带入每个人、每个家庭、</a:t>
            </a:r>
            <a:r>
              <a:rPr kumimoji="1" lang="en-US" altLang="zh-CN" sz="1300" dirty="0">
                <a:solidFill>
                  <a:srgbClr val="1D1D1B"/>
                </a:solidFill>
                <a:latin typeface="Microsoft YaHei" charset="-122"/>
                <a:ea typeface="Microsoft YaHei" charset="-122"/>
                <a:cs typeface="Microsoft YaHei" charset="-122"/>
              </a:rPr>
              <a:t/>
            </a:r>
            <a:br>
              <a:rPr kumimoji="1" lang="en-US" altLang="zh-CN" sz="1300" dirty="0">
                <a:solidFill>
                  <a:srgbClr val="1D1D1B"/>
                </a:solidFill>
                <a:latin typeface="Microsoft YaHei" charset="-122"/>
                <a:ea typeface="Microsoft YaHei" charset="-122"/>
                <a:cs typeface="Microsoft YaHei" charset="-122"/>
              </a:rPr>
            </a:br>
            <a:r>
              <a:rPr kumimoji="1" lang="zh-CN" altLang="en-US" sz="1300" dirty="0">
                <a:solidFill>
                  <a:srgbClr val="1D1D1B"/>
                </a:solidFill>
                <a:latin typeface="Microsoft YaHei" charset="-122"/>
                <a:ea typeface="Microsoft YaHei" charset="-122"/>
                <a:cs typeface="Microsoft YaHei" charset="-122"/>
              </a:rPr>
              <a:t>每个组织，构建万物互联的智能世界。</a:t>
            </a:r>
          </a:p>
        </p:txBody>
      </p:sp>
      <p:sp>
        <p:nvSpPr>
          <p:cNvPr id="73" name="Subtitle 6">
            <a:extLst>
              <a:ext uri="{FF2B5EF4-FFF2-40B4-BE49-F238E27FC236}">
                <a16:creationId xmlns="" xmlns:a16="http://schemas.microsoft.com/office/drawing/2014/main" id="{F1235B6F-D691-2C40-93D4-EC5427ADDFB0}"/>
              </a:ext>
            </a:extLst>
          </p:cNvPr>
          <p:cNvSpPr txBox="1">
            <a:spLocks/>
          </p:cNvSpPr>
          <p:nvPr userDrawn="1"/>
        </p:nvSpPr>
        <p:spPr>
          <a:xfrm>
            <a:off x="7977672" y="2106124"/>
            <a:ext cx="3481833" cy="58280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icrosoft YaHei" panose="020B0503020204020204" pitchFamily="34" charset="-122"/>
                <a:ea typeface="Microsoft YaHei"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94"/>
              </a:lnSpc>
            </a:pPr>
            <a:r>
              <a:rPr lang="ru-RU" sz="1200" b="0" i="0" kern="1200" dirty="0" smtClean="0">
                <a:solidFill>
                  <a:schemeClr val="tx1"/>
                </a:solidFill>
                <a:effectLst/>
                <a:latin typeface="Arial" panose="020B0604020202020204" pitchFamily="34" charset="0"/>
                <a:ea typeface="Microsoft YaHei" panose="020B0503020204020204" pitchFamily="34" charset="-122"/>
                <a:cs typeface="Arial" panose="020B0604020202020204" pitchFamily="34" charset="0"/>
              </a:rPr>
              <a:t>Донесение цифровых данных до каждого человека, дома и организации для полностью взаимосвязанного интеллектуального мира</a:t>
            </a:r>
            <a:endParaRPr kumimoji="1" lang="zh-CN" altLang="en-US" sz="1200" dirty="0">
              <a:solidFill>
                <a:srgbClr val="1D1D1B"/>
              </a:solidFill>
              <a:latin typeface="Arial" panose="020B0604020202020204" pitchFamily="34" charset="0"/>
              <a:ea typeface="Microsoft YaHei" charset="-122"/>
              <a:cs typeface="Arial" panose="020B0604020202020204" pitchFamily="34" charset="0"/>
            </a:endParaRPr>
          </a:p>
        </p:txBody>
      </p:sp>
      <p:pic>
        <p:nvPicPr>
          <p:cNvPr id="74" name="图片 7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5497" y="5251150"/>
            <a:ext cx="1869596" cy="399462"/>
          </a:xfrm>
          <a:prstGeom prst="rect">
            <a:avLst/>
          </a:prstGeom>
        </p:spPr>
      </p:pic>
    </p:spTree>
    <p:extLst>
      <p:ext uri="{BB962C8B-B14F-4D97-AF65-F5344CB8AC3E}">
        <p14:creationId xmlns:p14="http://schemas.microsoft.com/office/powerpoint/2010/main" val="154100982"/>
      </p:ext>
    </p:extLst>
  </p:cSld>
  <p:clrMap bg1="lt1" tx1="dk1" bg2="lt2" tx2="dk2" accent1="accent1" accent2="accent2" accent3="accent3" accent4="accent4" accent5="accent5" accent6="accent6" hlink="hlink" folHlink="folHlink"/>
  <p:sldLayoutIdLst>
    <p:sldLayoutId id="2147483859" r:id="rId1"/>
  </p:sldLayoutIdLst>
  <p:timing>
    <p:tnLst>
      <p:par>
        <p:cTn id="1" dur="indefinite" restart="never" nodeType="tmRoot"/>
      </p:par>
    </p:tnLst>
  </p:timing>
  <p:hf hdr="0" ftr="0" dt="0"/>
  <p:txStyles>
    <p:titleStyle>
      <a:lvl1pPr algn="l" defTabSz="1187323" rtl="0" eaLnBrk="1" latinLnBrk="0" hangingPunct="1">
        <a:lnSpc>
          <a:spcPct val="90000"/>
        </a:lnSpc>
        <a:spcBef>
          <a:spcPct val="0"/>
        </a:spcBef>
        <a:buNone/>
        <a:defRPr sz="4998" b="0" kern="1200">
          <a:solidFill>
            <a:schemeClr val="tx1"/>
          </a:solidFill>
          <a:latin typeface="Huawei Sans" panose="020C0503030203020204" pitchFamily="34" charset="0"/>
          <a:ea typeface="方正兰亭黑简体" panose="02000000000000000000" pitchFamily="2" charset="-122"/>
          <a:cs typeface="Huawei Sans" panose="020C0503030203020204" pitchFamily="34" charset="0"/>
        </a:defRPr>
      </a:lvl1pPr>
    </p:titleStyle>
    <p:bodyStyle>
      <a:lvl1pPr marL="0" indent="0" algn="l" defTabSz="1187323" rtl="0" eaLnBrk="1" latinLnBrk="0" hangingPunct="1">
        <a:lnSpc>
          <a:spcPct val="90000"/>
        </a:lnSpc>
        <a:spcBef>
          <a:spcPts val="1298"/>
        </a:spcBef>
        <a:buFont typeface="Arial" panose="020B0604020202020204" pitchFamily="34" charset="0"/>
        <a:buNone/>
        <a:defRPr sz="1818" kern="1200">
          <a:solidFill>
            <a:srgbClr val="FFFFFF"/>
          </a:solidFill>
          <a:latin typeface="Microsoft YaHei" panose="020B0503020204020204" pitchFamily="34" charset="-122"/>
          <a:ea typeface="Microsoft YaHei" panose="020B0503020204020204" pitchFamily="34" charset="-122"/>
          <a:cs typeface="+mn-cs"/>
        </a:defRPr>
      </a:lvl1pPr>
      <a:lvl2pPr marL="593662" indent="0" algn="l" defTabSz="1187323" rtl="0" eaLnBrk="1" latinLnBrk="0" hangingPunct="1">
        <a:lnSpc>
          <a:spcPct val="90000"/>
        </a:lnSpc>
        <a:spcBef>
          <a:spcPts val="650"/>
        </a:spcBef>
        <a:buFont typeface="Arial" panose="020B0604020202020204" pitchFamily="34" charset="0"/>
        <a:buNone/>
        <a:defRPr sz="3117" kern="1200">
          <a:solidFill>
            <a:schemeClr val="tx1"/>
          </a:solidFill>
          <a:latin typeface="+mn-lt"/>
          <a:ea typeface="+mn-ea"/>
          <a:cs typeface="+mn-cs"/>
        </a:defRPr>
      </a:lvl2pPr>
      <a:lvl3pPr marL="1187323" indent="0" algn="l" defTabSz="1187323" rtl="0" eaLnBrk="1" latinLnBrk="0" hangingPunct="1">
        <a:lnSpc>
          <a:spcPct val="90000"/>
        </a:lnSpc>
        <a:spcBef>
          <a:spcPts val="650"/>
        </a:spcBef>
        <a:buFont typeface="Arial" panose="020B0604020202020204" pitchFamily="34" charset="0"/>
        <a:buNone/>
        <a:defRPr sz="2597" kern="1200">
          <a:solidFill>
            <a:schemeClr val="tx1"/>
          </a:solidFill>
          <a:latin typeface="+mn-lt"/>
          <a:ea typeface="+mn-ea"/>
          <a:cs typeface="+mn-cs"/>
        </a:defRPr>
      </a:lvl3pPr>
      <a:lvl4pPr marL="1780986" indent="0" algn="l" defTabSz="1187323" rtl="0" eaLnBrk="1" latinLnBrk="0" hangingPunct="1">
        <a:lnSpc>
          <a:spcPct val="90000"/>
        </a:lnSpc>
        <a:spcBef>
          <a:spcPts val="650"/>
        </a:spcBef>
        <a:buFont typeface="Arial" panose="020B0604020202020204" pitchFamily="34" charset="0"/>
        <a:buNone/>
        <a:defRPr sz="2337" kern="1200">
          <a:solidFill>
            <a:schemeClr val="tx1"/>
          </a:solidFill>
          <a:latin typeface="+mn-lt"/>
          <a:ea typeface="+mn-ea"/>
          <a:cs typeface="+mn-cs"/>
        </a:defRPr>
      </a:lvl4pPr>
      <a:lvl5pPr marL="2374648" indent="0" algn="l" defTabSz="1187323" rtl="0" eaLnBrk="1" latinLnBrk="0" hangingPunct="1">
        <a:lnSpc>
          <a:spcPct val="90000"/>
        </a:lnSpc>
        <a:spcBef>
          <a:spcPts val="650"/>
        </a:spcBef>
        <a:buFont typeface="Arial" panose="020B0604020202020204" pitchFamily="34" charset="0"/>
        <a:buNone/>
        <a:defRPr sz="2337" kern="1200">
          <a:solidFill>
            <a:schemeClr val="tx1"/>
          </a:solidFill>
          <a:latin typeface="+mn-lt"/>
          <a:ea typeface="+mn-ea"/>
          <a:cs typeface="+mn-cs"/>
        </a:defRPr>
      </a:lvl5pPr>
      <a:lvl6pPr marL="3265140"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6pPr>
      <a:lvl7pPr marL="3858802"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7pPr>
      <a:lvl8pPr marL="4452463"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8pPr>
      <a:lvl9pPr marL="5046125"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9pPr>
    </p:bodyStyle>
    <p:otherStyle>
      <a:defPPr>
        <a:defRPr lang="en-US"/>
      </a:defPPr>
      <a:lvl1pPr marL="0" algn="l" defTabSz="1187323" rtl="0" eaLnBrk="1" latinLnBrk="0" hangingPunct="1">
        <a:defRPr sz="2337" kern="1200">
          <a:solidFill>
            <a:schemeClr val="tx1"/>
          </a:solidFill>
          <a:latin typeface="+mn-lt"/>
          <a:ea typeface="+mn-ea"/>
          <a:cs typeface="+mn-cs"/>
        </a:defRPr>
      </a:lvl1pPr>
      <a:lvl2pPr marL="593662" algn="l" defTabSz="1187323" rtl="0" eaLnBrk="1" latinLnBrk="0" hangingPunct="1">
        <a:defRPr sz="2337" kern="1200">
          <a:solidFill>
            <a:schemeClr val="tx1"/>
          </a:solidFill>
          <a:latin typeface="+mn-lt"/>
          <a:ea typeface="+mn-ea"/>
          <a:cs typeface="+mn-cs"/>
        </a:defRPr>
      </a:lvl2pPr>
      <a:lvl3pPr marL="1187323" algn="l" defTabSz="1187323" rtl="0" eaLnBrk="1" latinLnBrk="0" hangingPunct="1">
        <a:defRPr sz="2337" kern="1200">
          <a:solidFill>
            <a:schemeClr val="tx1"/>
          </a:solidFill>
          <a:latin typeface="+mn-lt"/>
          <a:ea typeface="+mn-ea"/>
          <a:cs typeface="+mn-cs"/>
        </a:defRPr>
      </a:lvl3pPr>
      <a:lvl4pPr marL="1780986" algn="l" defTabSz="1187323" rtl="0" eaLnBrk="1" latinLnBrk="0" hangingPunct="1">
        <a:defRPr sz="2337" kern="1200">
          <a:solidFill>
            <a:schemeClr val="tx1"/>
          </a:solidFill>
          <a:latin typeface="+mn-lt"/>
          <a:ea typeface="+mn-ea"/>
          <a:cs typeface="+mn-cs"/>
        </a:defRPr>
      </a:lvl4pPr>
      <a:lvl5pPr marL="2374648" algn="l" defTabSz="1187323" rtl="0" eaLnBrk="1" latinLnBrk="0" hangingPunct="1">
        <a:defRPr sz="2337" kern="1200">
          <a:solidFill>
            <a:schemeClr val="tx1"/>
          </a:solidFill>
          <a:latin typeface="+mn-lt"/>
          <a:ea typeface="+mn-ea"/>
          <a:cs typeface="+mn-cs"/>
        </a:defRPr>
      </a:lvl5pPr>
      <a:lvl6pPr marL="2968309" algn="l" defTabSz="1187323" rtl="0" eaLnBrk="1" latinLnBrk="0" hangingPunct="1">
        <a:defRPr sz="2337" kern="1200">
          <a:solidFill>
            <a:schemeClr val="tx1"/>
          </a:solidFill>
          <a:latin typeface="+mn-lt"/>
          <a:ea typeface="+mn-ea"/>
          <a:cs typeface="+mn-cs"/>
        </a:defRPr>
      </a:lvl6pPr>
      <a:lvl7pPr marL="3561971" algn="l" defTabSz="1187323" rtl="0" eaLnBrk="1" latinLnBrk="0" hangingPunct="1">
        <a:defRPr sz="2337" kern="1200">
          <a:solidFill>
            <a:schemeClr val="tx1"/>
          </a:solidFill>
          <a:latin typeface="+mn-lt"/>
          <a:ea typeface="+mn-ea"/>
          <a:cs typeface="+mn-cs"/>
        </a:defRPr>
      </a:lvl7pPr>
      <a:lvl8pPr marL="4155634" algn="l" defTabSz="1187323" rtl="0" eaLnBrk="1" latinLnBrk="0" hangingPunct="1">
        <a:defRPr sz="2337" kern="1200">
          <a:solidFill>
            <a:schemeClr val="tx1"/>
          </a:solidFill>
          <a:latin typeface="+mn-lt"/>
          <a:ea typeface="+mn-ea"/>
          <a:cs typeface="+mn-cs"/>
        </a:defRPr>
      </a:lvl8pPr>
      <a:lvl9pPr marL="4749295" algn="l" defTabSz="1187323" rtl="0" eaLnBrk="1" latinLnBrk="0" hangingPunct="1">
        <a:defRPr sz="233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370">
          <p15:clr>
            <a:srgbClr val="F26B43"/>
          </p15:clr>
        </p15:guide>
        <p15:guide id="4" pos="719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2.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15.xml"/><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10.xml"/><Relationship Id="rId6" Type="http://schemas.openxmlformats.org/officeDocument/2006/relationships/image" Target="../media/image95.tmp"/><Relationship Id="rId5" Type="http://schemas.openxmlformats.org/officeDocument/2006/relationships/image" Target="../media/image94.tmp"/><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hyperlink" Target="https://e.huawei.com/en/" TargetMode="External"/><Relationship Id="rId2" Type="http://schemas.openxmlformats.org/officeDocument/2006/relationships/notesSlide" Target="../notesSlides/notesSlide62.xml"/><Relationship Id="rId1" Type="http://schemas.openxmlformats.org/officeDocument/2006/relationships/slideLayout" Target="../slideLayouts/slideLayout11.xml"/><Relationship Id="rId5" Type="http://schemas.openxmlformats.org/officeDocument/2006/relationships/hyperlink" Target="https://www.huawei.com/en/learning" TargetMode="External"/><Relationship Id="rId4" Type="http://schemas.openxmlformats.org/officeDocument/2006/relationships/hyperlink" Target="https://support.huawei.com/enterprise/en/index.html"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文本占位符 33"/>
          <p:cNvSpPr>
            <a:spLocks noGrp="1"/>
          </p:cNvSpPr>
          <p:nvPr>
            <p:ph type="body" sz="quarter" idx="17"/>
          </p:nvPr>
        </p:nvSpPr>
        <p:spPr/>
        <p:txBody>
          <a:bodyPr/>
          <a:lstStyle/>
          <a:p>
            <a:endParaRPr lang="zh-CN" altLang="en-US"/>
          </a:p>
        </p:txBody>
      </p:sp>
      <p:sp>
        <p:nvSpPr>
          <p:cNvPr id="35" name="文本占位符 34"/>
          <p:cNvSpPr>
            <a:spLocks noGrp="1"/>
          </p:cNvSpPr>
          <p:nvPr>
            <p:ph type="body" sz="quarter" idx="18"/>
          </p:nvPr>
        </p:nvSpPr>
        <p:spPr/>
        <p:txBody>
          <a:bodyPr/>
          <a:lstStyle/>
          <a:p>
            <a:endParaRPr lang="zh-CN" altLang="en-US"/>
          </a:p>
        </p:txBody>
      </p:sp>
      <p:sp>
        <p:nvSpPr>
          <p:cNvPr id="36" name="文本占位符 35"/>
          <p:cNvSpPr>
            <a:spLocks noGrp="1"/>
          </p:cNvSpPr>
          <p:nvPr>
            <p:ph type="body" sz="quarter" idx="19"/>
          </p:nvPr>
        </p:nvSpPr>
        <p:spPr/>
        <p:txBody>
          <a:bodyPr/>
          <a:lstStyle/>
          <a:p>
            <a:endParaRPr lang="zh-CN" altLang="en-US"/>
          </a:p>
        </p:txBody>
      </p:sp>
      <p:sp>
        <p:nvSpPr>
          <p:cNvPr id="37" name="文本占位符 36"/>
          <p:cNvSpPr>
            <a:spLocks noGrp="1"/>
          </p:cNvSpPr>
          <p:nvPr>
            <p:ph type="body" sz="quarter" idx="20"/>
          </p:nvPr>
        </p:nvSpPr>
        <p:spPr/>
        <p:txBody>
          <a:bodyPr/>
          <a:lstStyle/>
          <a:p>
            <a:endParaRPr lang="zh-CN" altLang="en-US"/>
          </a:p>
        </p:txBody>
      </p:sp>
      <p:sp>
        <p:nvSpPr>
          <p:cNvPr id="30" name="文本占位符 29"/>
          <p:cNvSpPr>
            <a:spLocks noGrp="1"/>
          </p:cNvSpPr>
          <p:nvPr>
            <p:ph type="body" sz="quarter" idx="13"/>
          </p:nvPr>
        </p:nvSpPr>
        <p:spPr/>
        <p:txBody>
          <a:bodyPr/>
          <a:lstStyle/>
          <a:p>
            <a:r>
              <a:rPr lang="ru-RU" altLang="zh-CN" dirty="0" err="1" smtClean="0"/>
              <a:t>Тан</a:t>
            </a:r>
            <a:r>
              <a:rPr lang="ru-RU" altLang="zh-CN" dirty="0" smtClean="0"/>
              <a:t> </a:t>
            </a:r>
            <a:r>
              <a:rPr lang="ru-RU" altLang="zh-CN" dirty="0" err="1" smtClean="0"/>
              <a:t>Ц</a:t>
            </a:r>
            <a:r>
              <a:rPr lang="ru-RU" dirty="0" err="1" smtClean="0"/>
              <a:t>зяоцзяо</a:t>
            </a:r>
            <a:r>
              <a:rPr lang="ru-RU" dirty="0" smtClean="0"/>
              <a:t> (</a:t>
            </a:r>
            <a:r>
              <a:rPr lang="en-US" altLang="zh-CN" dirty="0" smtClean="0"/>
              <a:t>Tang </a:t>
            </a:r>
            <a:r>
              <a:rPr lang="en-US" altLang="zh-CN" dirty="0" err="1" smtClean="0"/>
              <a:t>Jiaojiao</a:t>
            </a:r>
            <a:r>
              <a:rPr lang="ru-RU" altLang="zh-CN" dirty="0" smtClean="0"/>
              <a:t>)</a:t>
            </a:r>
            <a:r>
              <a:rPr lang="en-US" altLang="zh-CN" dirty="0" smtClean="0"/>
              <a:t>/wx498299</a:t>
            </a:r>
            <a:endParaRPr lang="en-US" altLang="zh-CN" dirty="0"/>
          </a:p>
        </p:txBody>
      </p:sp>
      <p:sp>
        <p:nvSpPr>
          <p:cNvPr id="31" name="文本占位符 30"/>
          <p:cNvSpPr>
            <a:spLocks noGrp="1"/>
          </p:cNvSpPr>
          <p:nvPr>
            <p:ph type="body" sz="quarter" idx="14"/>
          </p:nvPr>
        </p:nvSpPr>
        <p:spPr/>
        <p:txBody>
          <a:bodyPr/>
          <a:lstStyle/>
          <a:p>
            <a:r>
              <a:rPr lang="ru-RU" altLang="zh-CN" dirty="0" smtClean="0"/>
              <a:t>30.05.</a:t>
            </a:r>
            <a:r>
              <a:rPr lang="en-US" altLang="zh-CN" dirty="0" smtClean="0"/>
              <a:t>2020</a:t>
            </a:r>
            <a:endParaRPr lang="en-US" altLang="zh-CN" dirty="0"/>
          </a:p>
        </p:txBody>
      </p:sp>
      <p:sp>
        <p:nvSpPr>
          <p:cNvPr id="32" name="文本占位符 31"/>
          <p:cNvSpPr>
            <a:spLocks noGrp="1"/>
          </p:cNvSpPr>
          <p:nvPr>
            <p:ph type="body" sz="quarter" idx="15"/>
          </p:nvPr>
        </p:nvSpPr>
        <p:spPr/>
        <p:txBody>
          <a:bodyPr/>
          <a:lstStyle/>
          <a:p>
            <a:endParaRPr lang="zh-CN" altLang="en-US"/>
          </a:p>
        </p:txBody>
      </p:sp>
      <p:sp>
        <p:nvSpPr>
          <p:cNvPr id="33" name="文本占位符 32"/>
          <p:cNvSpPr>
            <a:spLocks noGrp="1"/>
          </p:cNvSpPr>
          <p:nvPr>
            <p:ph type="body" sz="quarter" idx="16"/>
          </p:nvPr>
        </p:nvSpPr>
        <p:spPr/>
        <p:txBody>
          <a:bodyPr/>
          <a:lstStyle/>
          <a:p>
            <a:r>
              <a:rPr lang="ru-RU" altLang="zh-CN" dirty="0" smtClean="0"/>
              <a:t>Новый</a:t>
            </a:r>
            <a:endParaRPr lang="zh-CN" altLang="en-US" dirty="0"/>
          </a:p>
        </p:txBody>
      </p:sp>
      <p:sp>
        <p:nvSpPr>
          <p:cNvPr id="38" name="文本占位符 37"/>
          <p:cNvSpPr>
            <a:spLocks noGrp="1"/>
          </p:cNvSpPr>
          <p:nvPr>
            <p:ph type="body" sz="quarter" idx="21"/>
          </p:nvPr>
        </p:nvSpPr>
        <p:spPr/>
        <p:txBody>
          <a:bodyPr/>
          <a:lstStyle/>
          <a:p>
            <a:r>
              <a:rPr lang="ru-RU" altLang="zh-CN" dirty="0" err="1"/>
              <a:t>Тан</a:t>
            </a:r>
            <a:r>
              <a:rPr lang="ru-RU" altLang="zh-CN" dirty="0"/>
              <a:t> </a:t>
            </a:r>
            <a:r>
              <a:rPr lang="ru-RU" altLang="zh-CN" dirty="0" err="1"/>
              <a:t>Ц</a:t>
            </a:r>
            <a:r>
              <a:rPr lang="ru-RU" dirty="0" err="1"/>
              <a:t>зяоцзяо</a:t>
            </a:r>
            <a:r>
              <a:rPr lang="ru-RU" dirty="0"/>
              <a:t> </a:t>
            </a:r>
            <a:r>
              <a:rPr lang="ru-RU" dirty="0" smtClean="0"/>
              <a:t>(</a:t>
            </a:r>
            <a:r>
              <a:rPr lang="en-US" altLang="zh-CN" dirty="0" smtClean="0"/>
              <a:t>Tang </a:t>
            </a:r>
            <a:r>
              <a:rPr lang="en-US" altLang="zh-CN" dirty="0" err="1" smtClean="0"/>
              <a:t>Jiaojiao</a:t>
            </a:r>
            <a:r>
              <a:rPr lang="ru-RU" altLang="zh-CN" dirty="0" smtClean="0"/>
              <a:t>)</a:t>
            </a:r>
            <a:r>
              <a:rPr lang="en-US" altLang="zh-CN" dirty="0" smtClean="0"/>
              <a:t>/wx498299</a:t>
            </a:r>
            <a:endParaRPr lang="en-US" altLang="zh-CN" dirty="0"/>
          </a:p>
        </p:txBody>
      </p:sp>
      <p:sp>
        <p:nvSpPr>
          <p:cNvPr id="39" name="文本占位符 38"/>
          <p:cNvSpPr>
            <a:spLocks noGrp="1"/>
          </p:cNvSpPr>
          <p:nvPr>
            <p:ph type="body" sz="quarter" idx="22"/>
          </p:nvPr>
        </p:nvSpPr>
        <p:spPr/>
        <p:txBody>
          <a:bodyPr/>
          <a:lstStyle/>
          <a:p>
            <a:r>
              <a:rPr lang="ru-RU" altLang="zh-CN" dirty="0" smtClean="0"/>
              <a:t>06.07.</a:t>
            </a:r>
            <a:r>
              <a:rPr lang="en-US" altLang="zh-CN" dirty="0" smtClean="0"/>
              <a:t>2020</a:t>
            </a:r>
            <a:endParaRPr lang="en-US" altLang="zh-CN" dirty="0"/>
          </a:p>
        </p:txBody>
      </p:sp>
      <p:sp>
        <p:nvSpPr>
          <p:cNvPr id="40" name="文本占位符 39"/>
          <p:cNvSpPr>
            <a:spLocks noGrp="1"/>
          </p:cNvSpPr>
          <p:nvPr>
            <p:ph type="body" sz="quarter" idx="23"/>
          </p:nvPr>
        </p:nvSpPr>
        <p:spPr/>
        <p:txBody>
          <a:bodyPr/>
          <a:lstStyle/>
          <a:p>
            <a:endParaRPr lang="zh-CN" altLang="en-US"/>
          </a:p>
        </p:txBody>
      </p:sp>
      <p:sp>
        <p:nvSpPr>
          <p:cNvPr id="41" name="文本占位符 40"/>
          <p:cNvSpPr>
            <a:spLocks noGrp="1"/>
          </p:cNvSpPr>
          <p:nvPr>
            <p:ph type="body" sz="quarter" idx="24"/>
          </p:nvPr>
        </p:nvSpPr>
        <p:spPr/>
        <p:txBody>
          <a:bodyPr/>
          <a:lstStyle/>
          <a:p>
            <a:r>
              <a:rPr lang="ru-RU" altLang="zh-CN" dirty="0" smtClean="0"/>
              <a:t>Обновление</a:t>
            </a:r>
            <a:endParaRPr lang="en-US" altLang="zh-CN" dirty="0"/>
          </a:p>
        </p:txBody>
      </p:sp>
      <p:sp>
        <p:nvSpPr>
          <p:cNvPr id="42" name="文本占位符 41"/>
          <p:cNvSpPr>
            <a:spLocks noGrp="1"/>
          </p:cNvSpPr>
          <p:nvPr>
            <p:ph type="body" sz="quarter" idx="25"/>
          </p:nvPr>
        </p:nvSpPr>
        <p:spPr/>
        <p:txBody>
          <a:bodyPr/>
          <a:lstStyle/>
          <a:p>
            <a:r>
              <a:rPr lang="ru-RU" altLang="zh-CN" dirty="0" err="1" smtClean="0"/>
              <a:t>Сюй</a:t>
            </a:r>
            <a:r>
              <a:rPr lang="ru-RU" altLang="zh-CN" dirty="0" smtClean="0"/>
              <a:t> </a:t>
            </a:r>
            <a:r>
              <a:rPr lang="ru-RU" altLang="zh-CN" dirty="0" err="1" smtClean="0"/>
              <a:t>Нинян</a:t>
            </a:r>
            <a:r>
              <a:rPr lang="ru-RU" altLang="zh-CN" dirty="0" smtClean="0"/>
              <a:t> (</a:t>
            </a:r>
            <a:r>
              <a:rPr lang="en-US" altLang="zh-CN" dirty="0" smtClean="0"/>
              <a:t>Xu </a:t>
            </a:r>
            <a:r>
              <a:rPr lang="en-US" altLang="zh-CN" dirty="0" err="1" smtClean="0"/>
              <a:t>Ningyang</a:t>
            </a:r>
            <a:r>
              <a:rPr lang="ru-RU" altLang="zh-CN" dirty="0" smtClean="0"/>
              <a:t>)</a:t>
            </a:r>
            <a:r>
              <a:rPr lang="en-US" altLang="zh-CN" dirty="0" smtClean="0"/>
              <a:t>/wx450201</a:t>
            </a:r>
          </a:p>
        </p:txBody>
      </p:sp>
      <p:sp>
        <p:nvSpPr>
          <p:cNvPr id="43" name="文本占位符 42"/>
          <p:cNvSpPr>
            <a:spLocks noGrp="1"/>
          </p:cNvSpPr>
          <p:nvPr>
            <p:ph type="body" sz="quarter" idx="26"/>
          </p:nvPr>
        </p:nvSpPr>
        <p:spPr/>
        <p:txBody>
          <a:bodyPr/>
          <a:lstStyle/>
          <a:p>
            <a:r>
              <a:rPr lang="ru-RU" altLang="zh-CN" dirty="0" smtClean="0"/>
              <a:t>23.07.</a:t>
            </a:r>
            <a:r>
              <a:rPr lang="en-US" altLang="zh-CN" dirty="0" smtClean="0"/>
              <a:t>2020</a:t>
            </a:r>
          </a:p>
        </p:txBody>
      </p:sp>
      <p:sp>
        <p:nvSpPr>
          <p:cNvPr id="44" name="文本占位符 43"/>
          <p:cNvSpPr>
            <a:spLocks noGrp="1"/>
          </p:cNvSpPr>
          <p:nvPr>
            <p:ph type="body" sz="quarter" idx="27"/>
          </p:nvPr>
        </p:nvSpPr>
        <p:spPr/>
        <p:txBody>
          <a:bodyPr/>
          <a:lstStyle/>
          <a:p>
            <a:endParaRPr lang="zh-CN" altLang="en-US"/>
          </a:p>
        </p:txBody>
      </p:sp>
      <p:sp>
        <p:nvSpPr>
          <p:cNvPr id="45" name="文本占位符 44"/>
          <p:cNvSpPr>
            <a:spLocks noGrp="1"/>
          </p:cNvSpPr>
          <p:nvPr>
            <p:ph type="body" sz="quarter" idx="28"/>
          </p:nvPr>
        </p:nvSpPr>
        <p:spPr/>
        <p:txBody>
          <a:bodyPr/>
          <a:lstStyle/>
          <a:p>
            <a:r>
              <a:rPr lang="ru-RU" altLang="zh-CN" dirty="0"/>
              <a:t>Обновление</a:t>
            </a:r>
            <a:endParaRPr lang="en-US" altLang="zh-CN" dirty="0"/>
          </a:p>
        </p:txBody>
      </p:sp>
      <p:sp>
        <p:nvSpPr>
          <p:cNvPr id="46" name="文本占位符 45"/>
          <p:cNvSpPr>
            <a:spLocks noGrp="1"/>
          </p:cNvSpPr>
          <p:nvPr>
            <p:ph type="body" sz="quarter" idx="29"/>
          </p:nvPr>
        </p:nvSpPr>
        <p:spPr/>
        <p:txBody>
          <a:bodyPr/>
          <a:lstStyle/>
          <a:p>
            <a:r>
              <a:rPr lang="ru-RU" altLang="zh-CN" dirty="0" smtClean="0"/>
              <a:t>Ван </a:t>
            </a:r>
            <a:r>
              <a:rPr lang="ru-RU" altLang="zh-CN" dirty="0" err="1" smtClean="0"/>
              <a:t>Син</a:t>
            </a:r>
            <a:r>
              <a:rPr lang="ru-RU" altLang="zh-CN" dirty="0" smtClean="0"/>
              <a:t> (</a:t>
            </a:r>
            <a:r>
              <a:rPr lang="en-US" altLang="zh-CN" dirty="0" smtClean="0"/>
              <a:t>Wang Xing</a:t>
            </a:r>
            <a:r>
              <a:rPr lang="ru-RU" altLang="zh-CN" dirty="0" smtClean="0"/>
              <a:t>)</a:t>
            </a:r>
            <a:r>
              <a:rPr lang="en-US" altLang="zh-CN" dirty="0" smtClean="0"/>
              <a:t>/wx921123</a:t>
            </a:r>
            <a:endParaRPr lang="zh-CN" altLang="en-US" dirty="0"/>
          </a:p>
        </p:txBody>
      </p:sp>
      <p:sp>
        <p:nvSpPr>
          <p:cNvPr id="47" name="文本占位符 46"/>
          <p:cNvSpPr>
            <a:spLocks noGrp="1"/>
          </p:cNvSpPr>
          <p:nvPr>
            <p:ph type="body" sz="quarter" idx="30"/>
          </p:nvPr>
        </p:nvSpPr>
        <p:spPr/>
        <p:txBody>
          <a:bodyPr/>
          <a:lstStyle/>
          <a:p>
            <a:r>
              <a:rPr lang="ru-RU" altLang="zh-CN" dirty="0" smtClean="0"/>
              <a:t>20.08.</a:t>
            </a:r>
            <a:r>
              <a:rPr lang="en-US" altLang="zh-CN" dirty="0" smtClean="0"/>
              <a:t>2020</a:t>
            </a:r>
            <a:endParaRPr lang="en-US" altLang="zh-CN" dirty="0"/>
          </a:p>
        </p:txBody>
      </p:sp>
      <p:sp>
        <p:nvSpPr>
          <p:cNvPr id="48" name="文本占位符 47"/>
          <p:cNvSpPr>
            <a:spLocks noGrp="1"/>
          </p:cNvSpPr>
          <p:nvPr>
            <p:ph type="body" sz="quarter" idx="31"/>
          </p:nvPr>
        </p:nvSpPr>
        <p:spPr/>
        <p:txBody>
          <a:bodyPr/>
          <a:lstStyle/>
          <a:p>
            <a:endParaRPr lang="zh-CN" altLang="en-US"/>
          </a:p>
        </p:txBody>
      </p:sp>
      <p:sp>
        <p:nvSpPr>
          <p:cNvPr id="49" name="文本占位符 48"/>
          <p:cNvSpPr>
            <a:spLocks noGrp="1"/>
          </p:cNvSpPr>
          <p:nvPr>
            <p:ph type="body" sz="quarter" idx="32"/>
          </p:nvPr>
        </p:nvSpPr>
        <p:spPr/>
        <p:txBody>
          <a:bodyPr/>
          <a:lstStyle/>
          <a:p>
            <a:r>
              <a:rPr lang="ru-RU" altLang="zh-CN" dirty="0"/>
              <a:t>Обновление</a:t>
            </a:r>
            <a:endParaRPr lang="en-US" altLang="zh-CN" dirty="0"/>
          </a:p>
        </p:txBody>
      </p:sp>
      <p:sp>
        <p:nvSpPr>
          <p:cNvPr id="50" name="文本占位符 49"/>
          <p:cNvSpPr>
            <a:spLocks noGrp="1"/>
          </p:cNvSpPr>
          <p:nvPr>
            <p:ph type="body" sz="quarter" idx="33"/>
          </p:nvPr>
        </p:nvSpPr>
        <p:spPr/>
        <p:txBody>
          <a:bodyPr/>
          <a:lstStyle/>
          <a:p>
            <a:endParaRPr lang="zh-CN" altLang="en-US"/>
          </a:p>
        </p:txBody>
      </p:sp>
      <p:sp>
        <p:nvSpPr>
          <p:cNvPr id="51" name="文本占位符 50"/>
          <p:cNvSpPr>
            <a:spLocks noGrp="1"/>
          </p:cNvSpPr>
          <p:nvPr>
            <p:ph type="body" sz="quarter" idx="34"/>
          </p:nvPr>
        </p:nvSpPr>
        <p:spPr/>
        <p:txBody>
          <a:bodyPr/>
          <a:lstStyle/>
          <a:p>
            <a:endParaRPr lang="zh-CN" altLang="en-US"/>
          </a:p>
        </p:txBody>
      </p:sp>
      <p:sp>
        <p:nvSpPr>
          <p:cNvPr id="52" name="文本占位符 51"/>
          <p:cNvSpPr>
            <a:spLocks noGrp="1"/>
          </p:cNvSpPr>
          <p:nvPr>
            <p:ph type="body" sz="quarter" idx="35"/>
          </p:nvPr>
        </p:nvSpPr>
        <p:spPr/>
        <p:txBody>
          <a:bodyPr/>
          <a:lstStyle/>
          <a:p>
            <a:endParaRPr lang="zh-CN" altLang="en-US"/>
          </a:p>
        </p:txBody>
      </p:sp>
      <p:sp>
        <p:nvSpPr>
          <p:cNvPr id="53" name="文本占位符 52"/>
          <p:cNvSpPr>
            <a:spLocks noGrp="1"/>
          </p:cNvSpPr>
          <p:nvPr>
            <p:ph type="body" sz="quarter" idx="36"/>
          </p:nvPr>
        </p:nvSpPr>
        <p:spPr/>
        <p:txBody>
          <a:bodyPr/>
          <a:lstStyle/>
          <a:p>
            <a:endParaRPr lang="zh-CN" altLang="en-US"/>
          </a:p>
        </p:txBody>
      </p:sp>
      <p:sp>
        <p:nvSpPr>
          <p:cNvPr id="54" name="文本占位符 53"/>
          <p:cNvSpPr>
            <a:spLocks noGrp="1"/>
          </p:cNvSpPr>
          <p:nvPr>
            <p:ph type="body" sz="quarter" idx="37"/>
          </p:nvPr>
        </p:nvSpPr>
        <p:spPr/>
        <p:txBody>
          <a:bodyPr/>
          <a:lstStyle/>
          <a:p>
            <a:endParaRPr lang="zh-CN" altLang="en-US"/>
          </a:p>
        </p:txBody>
      </p:sp>
      <p:sp>
        <p:nvSpPr>
          <p:cNvPr id="55" name="文本占位符 54"/>
          <p:cNvSpPr>
            <a:spLocks noGrp="1"/>
          </p:cNvSpPr>
          <p:nvPr>
            <p:ph type="body" sz="quarter" idx="38"/>
          </p:nvPr>
        </p:nvSpPr>
        <p:spPr/>
        <p:txBody>
          <a:bodyPr/>
          <a:lstStyle/>
          <a:p>
            <a:endParaRPr lang="zh-CN" altLang="en-US"/>
          </a:p>
        </p:txBody>
      </p:sp>
      <p:sp>
        <p:nvSpPr>
          <p:cNvPr id="56" name="文本占位符 55"/>
          <p:cNvSpPr>
            <a:spLocks noGrp="1"/>
          </p:cNvSpPr>
          <p:nvPr>
            <p:ph type="body" sz="quarter" idx="39"/>
          </p:nvPr>
        </p:nvSpPr>
        <p:spPr/>
        <p:txBody>
          <a:bodyPr/>
          <a:lstStyle/>
          <a:p>
            <a:endParaRPr lang="zh-CN" altLang="en-US"/>
          </a:p>
        </p:txBody>
      </p:sp>
      <p:sp>
        <p:nvSpPr>
          <p:cNvPr id="57" name="文本占位符 56"/>
          <p:cNvSpPr>
            <a:spLocks noGrp="1"/>
          </p:cNvSpPr>
          <p:nvPr>
            <p:ph type="body" sz="quarter" idx="40"/>
          </p:nvPr>
        </p:nvSpPr>
        <p:spPr/>
        <p:txBody>
          <a:bodyPr/>
          <a:lstStyle/>
          <a:p>
            <a:endParaRPr lang="zh-CN" altLang="en-US"/>
          </a:p>
        </p:txBody>
      </p:sp>
    </p:spTree>
    <p:extLst>
      <p:ext uri="{BB962C8B-B14F-4D97-AF65-F5344CB8AC3E}">
        <p14:creationId xmlns:p14="http://schemas.microsoft.com/office/powerpoint/2010/main" val="1806027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wrap="square">
            <a:noAutofit/>
          </a:bodyPr>
          <a:lstStyle/>
          <a:p>
            <a:r>
              <a:rPr lang="ru-RU">
                <a:latin typeface="Huawei Sans" panose="020C0503030203020204" pitchFamily="34" charset="0"/>
              </a:rPr>
              <a:t>Контроллер</a:t>
            </a:r>
          </a:p>
        </p:txBody>
      </p:sp>
      <p:pic>
        <p:nvPicPr>
          <p:cNvPr id="4" name="图片 3"/>
          <p:cNvPicPr>
            <a:picLocks noChangeAspect="1"/>
          </p:cNvPicPr>
          <p:nvPr/>
        </p:nvPicPr>
        <p:blipFill>
          <a:blip r:embed="rId3"/>
          <a:stretch>
            <a:fillRect/>
          </a:stretch>
        </p:blipFill>
        <p:spPr>
          <a:xfrm>
            <a:off x="1182257" y="3003314"/>
            <a:ext cx="4889406" cy="2492483"/>
          </a:xfrm>
          <a:prstGeom prst="rect">
            <a:avLst/>
          </a:prstGeom>
        </p:spPr>
      </p:pic>
      <p:grpSp>
        <p:nvGrpSpPr>
          <p:cNvPr id="422" name="组合 421"/>
          <p:cNvGrpSpPr/>
          <p:nvPr/>
        </p:nvGrpSpPr>
        <p:grpSpPr>
          <a:xfrm>
            <a:off x="7093826" y="2503170"/>
            <a:ext cx="3107034" cy="3370997"/>
            <a:chOff x="6894557" y="2190414"/>
            <a:chExt cx="3352044" cy="3963774"/>
          </a:xfrm>
        </p:grpSpPr>
        <p:sp>
          <p:nvSpPr>
            <p:cNvPr id="7" name="矩形 6"/>
            <p:cNvSpPr/>
            <p:nvPr/>
          </p:nvSpPr>
          <p:spPr>
            <a:xfrm>
              <a:off x="6894557" y="5443422"/>
              <a:ext cx="3242661" cy="710766"/>
            </a:xfrm>
            <a:prstGeom prst="rect">
              <a:avLst/>
            </a:prstGeom>
            <a:noFill/>
            <a:ln w="3175" cap="flat" cmpd="sng" algn="ctr">
              <a:solidFill>
                <a:schemeClr val="bg1">
                  <a:lumMod val="50000"/>
                  <a:alpha val="30000"/>
                </a:schemeClr>
              </a:solidFill>
              <a:prstDash val="solid"/>
              <a:miter lim="800000"/>
            </a:ln>
            <a:effectLst/>
          </p:spPr>
          <p:txBody>
            <a:bodyPr wrap="square" rtlCol="0" anchor="t">
              <a:noAutofit/>
            </a:bodyPr>
            <a:lstStyle/>
            <a:p>
              <a:pPr defTabSz="914126" fontAlgn="ctr"/>
              <a:r>
                <a:rPr lang="ru-RU" sz="1200" b="1" dirty="0">
                  <a:latin typeface="Huawei Sans" panose="020C0503030203020204" pitchFamily="34" charset="0"/>
                </a:rPr>
                <a:t>Дисковая </a:t>
              </a:r>
            </a:p>
            <a:p>
              <a:pPr defTabSz="914126" fontAlgn="ctr"/>
              <a:r>
                <a:rPr lang="ru-RU" sz="1200" b="1" dirty="0">
                  <a:latin typeface="Huawei Sans" panose="020C0503030203020204" pitchFamily="34" charset="0"/>
                </a:rPr>
                <a:t>полка</a:t>
              </a:r>
            </a:p>
          </p:txBody>
        </p:sp>
        <p:sp>
          <p:nvSpPr>
            <p:cNvPr id="39" name="矩形 38"/>
            <p:cNvSpPr/>
            <p:nvPr/>
          </p:nvSpPr>
          <p:spPr>
            <a:xfrm>
              <a:off x="7003940" y="2947409"/>
              <a:ext cx="3242661" cy="2388412"/>
            </a:xfrm>
            <a:prstGeom prst="rect">
              <a:avLst/>
            </a:prstGeom>
            <a:noFill/>
            <a:ln w="3175" cap="flat" cmpd="sng" algn="ctr">
              <a:solidFill>
                <a:schemeClr val="bg1">
                  <a:lumMod val="75000"/>
                </a:schemeClr>
              </a:solidFill>
              <a:prstDash val="solid"/>
              <a:miter lim="800000"/>
            </a:ln>
            <a:effectLst/>
          </p:spPr>
          <p:txBody>
            <a:bodyPr wrap="square" rtlCol="0" anchor="t">
              <a:noAutofit/>
            </a:bodyPr>
            <a:lstStyle/>
            <a:p>
              <a:pPr defTabSz="914126" fontAlgn="ctr"/>
              <a:r>
                <a:rPr lang="ru-RU" sz="1400" b="1">
                  <a:latin typeface="Huawei Sans" panose="020C0503030203020204" pitchFamily="34" charset="0"/>
                </a:rPr>
                <a:t>Контроллерная полка</a:t>
              </a:r>
            </a:p>
          </p:txBody>
        </p:sp>
        <p:sp>
          <p:nvSpPr>
            <p:cNvPr id="40" name="矩形 39"/>
            <p:cNvSpPr/>
            <p:nvPr/>
          </p:nvSpPr>
          <p:spPr>
            <a:xfrm>
              <a:off x="7180673" y="3661363"/>
              <a:ext cx="1425642" cy="1108817"/>
            </a:xfrm>
            <a:prstGeom prst="rect">
              <a:avLst/>
            </a:prstGeom>
            <a:solidFill>
              <a:srgbClr val="FFFFFF"/>
            </a:solidFill>
            <a:ln w="3175">
              <a:solidFill>
                <a:schemeClr val="tx1"/>
              </a:solidFill>
            </a:ln>
            <a:effectLst/>
          </p:spPr>
          <p:txBody>
            <a:bodyPr vert="horz" wrap="square" lIns="91476" tIns="45739" rIns="91476" bIns="45739" anchor="t" anchorCtr="0">
              <a:noAutofit/>
            </a:bodyPr>
            <a:lstStyle/>
            <a:p>
              <a:pPr fontAlgn="ctr">
                <a:buClr>
                  <a:srgbClr val="CC9900"/>
                </a:buClr>
              </a:pPr>
              <a:r>
                <a:rPr lang="ru-RU" sz="1400">
                  <a:solidFill>
                    <a:srgbClr val="C00000"/>
                  </a:solidFill>
                  <a:latin typeface="Huawei Sans" panose="020C0503030203020204" pitchFamily="34" charset="0"/>
                </a:rPr>
                <a:t>Контроллер</a:t>
              </a:r>
            </a:p>
          </p:txBody>
        </p:sp>
        <p:sp>
          <p:nvSpPr>
            <p:cNvPr id="41" name="矩形 40"/>
            <p:cNvSpPr/>
            <p:nvPr/>
          </p:nvSpPr>
          <p:spPr>
            <a:xfrm>
              <a:off x="7835800" y="3279077"/>
              <a:ext cx="547728" cy="235481"/>
            </a:xfrm>
            <a:prstGeom prst="rect">
              <a:avLst/>
            </a:prstGeom>
            <a:solidFill>
              <a:schemeClr val="tx2">
                <a:lumMod val="60000"/>
                <a:lumOff val="40000"/>
              </a:schemeClr>
            </a:solidFill>
            <a:ln w="3175">
              <a:solidFill>
                <a:schemeClr val="bg1">
                  <a:lumMod val="60000"/>
                  <a:lumOff val="40000"/>
                </a:schemeClr>
              </a:solidFill>
            </a:ln>
            <a:effectLst/>
          </p:spPr>
          <p:txBody>
            <a:bodyPr wrap="square" lIns="91476" tIns="45739" rIns="91476" bIns="45739" anchor="ctr">
              <a:noAutofit/>
            </a:bodyPr>
            <a:lstStyle/>
            <a:p>
              <a:pPr algn="ctr" fontAlgn="ctr">
                <a:buClr>
                  <a:srgbClr val="CC9900"/>
                </a:buClr>
              </a:pPr>
              <a:r>
                <a:rPr lang="ru-RU" sz="1400">
                  <a:latin typeface="Huawei Sans" panose="020C0503030203020204" pitchFamily="34" charset="0"/>
                </a:rPr>
                <a:t>FE</a:t>
              </a:r>
            </a:p>
          </p:txBody>
        </p:sp>
        <p:cxnSp>
          <p:nvCxnSpPr>
            <p:cNvPr id="45" name="直接箭头连接符 44"/>
            <p:cNvCxnSpPr>
              <a:stCxn id="41" idx="2"/>
              <a:endCxn id="40" idx="0"/>
            </p:cNvCxnSpPr>
            <p:nvPr/>
          </p:nvCxnSpPr>
          <p:spPr>
            <a:xfrm flipH="1">
              <a:off x="7893494" y="3514558"/>
              <a:ext cx="216170" cy="14680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46" name="直接箭头连接符 45"/>
            <p:cNvCxnSpPr>
              <a:stCxn id="41" idx="2"/>
              <a:endCxn id="349" idx="0"/>
            </p:cNvCxnSpPr>
            <p:nvPr/>
          </p:nvCxnSpPr>
          <p:spPr>
            <a:xfrm>
              <a:off x="8109664" y="3514558"/>
              <a:ext cx="1254535" cy="14680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53" name="直接箭头连接符 52"/>
            <p:cNvCxnSpPr>
              <a:stCxn id="60" idx="2"/>
              <a:endCxn id="7" idx="0"/>
            </p:cNvCxnSpPr>
            <p:nvPr/>
          </p:nvCxnSpPr>
          <p:spPr>
            <a:xfrm>
              <a:off x="7945751" y="5264356"/>
              <a:ext cx="570137" cy="179066"/>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54" name="直接箭头连接符 53"/>
            <p:cNvCxnSpPr>
              <a:stCxn id="349" idx="2"/>
              <a:endCxn id="60" idx="0"/>
            </p:cNvCxnSpPr>
            <p:nvPr/>
          </p:nvCxnSpPr>
          <p:spPr>
            <a:xfrm flipH="1">
              <a:off x="7945750" y="4770180"/>
              <a:ext cx="1418449" cy="25869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57" name="直接箭头连接符 56"/>
            <p:cNvCxnSpPr>
              <a:stCxn id="41" idx="0"/>
            </p:cNvCxnSpPr>
            <p:nvPr/>
          </p:nvCxnSpPr>
          <p:spPr>
            <a:xfrm flipV="1">
              <a:off x="8109664" y="2769831"/>
              <a:ext cx="283610" cy="509246"/>
            </a:xfrm>
            <a:prstGeom prst="straightConnector1">
              <a:avLst/>
            </a:prstGeom>
            <a:noFill/>
            <a:ln w="3175" cap="flat" cmpd="sng" algn="ctr">
              <a:solidFill>
                <a:srgbClr val="C00000"/>
              </a:solidFill>
              <a:prstDash val="solid"/>
              <a:miter lim="800000"/>
              <a:headEnd type="arrow" w="med" len="med"/>
              <a:tailEnd type="arrow" w="med" len="med"/>
            </a:ln>
            <a:effectLst/>
          </p:spPr>
        </p:cxnSp>
        <p:sp>
          <p:nvSpPr>
            <p:cNvPr id="60" name="矩形 59"/>
            <p:cNvSpPr/>
            <p:nvPr/>
          </p:nvSpPr>
          <p:spPr>
            <a:xfrm>
              <a:off x="7671886" y="5028875"/>
              <a:ext cx="547728" cy="235481"/>
            </a:xfrm>
            <a:prstGeom prst="rect">
              <a:avLst/>
            </a:prstGeom>
            <a:solidFill>
              <a:srgbClr val="FFFFFF"/>
            </a:solidFill>
            <a:ln w="3175">
              <a:solidFill>
                <a:schemeClr val="tx1"/>
              </a:solidFill>
            </a:ln>
            <a:effectLst/>
          </p:spPr>
          <p:txBody>
            <a:bodyPr wrap="square" lIns="91476" tIns="45739" rIns="91476" bIns="45739" anchor="ctr">
              <a:noAutofit/>
            </a:bodyPr>
            <a:lstStyle/>
            <a:p>
              <a:pPr algn="ctr" fontAlgn="ctr">
                <a:buClr>
                  <a:srgbClr val="CC9900"/>
                </a:buClr>
              </a:pPr>
              <a:r>
                <a:rPr lang="ru-RU" sz="1400">
                  <a:latin typeface="Huawei Sans" panose="020C0503030203020204" pitchFamily="34" charset="0"/>
                </a:rPr>
                <a:t>BE</a:t>
              </a:r>
            </a:p>
          </p:txBody>
        </p:sp>
        <p:cxnSp>
          <p:nvCxnSpPr>
            <p:cNvPr id="67" name="直接箭头连接符 66"/>
            <p:cNvCxnSpPr>
              <a:stCxn id="40" idx="2"/>
              <a:endCxn id="60" idx="0"/>
            </p:cNvCxnSpPr>
            <p:nvPr/>
          </p:nvCxnSpPr>
          <p:spPr>
            <a:xfrm>
              <a:off x="7893494" y="4770180"/>
              <a:ext cx="52256" cy="258695"/>
            </a:xfrm>
            <a:prstGeom prst="straightConnector1">
              <a:avLst/>
            </a:prstGeom>
            <a:noFill/>
            <a:ln w="3175" cap="flat" cmpd="sng" algn="ctr">
              <a:solidFill>
                <a:srgbClr val="C00000"/>
              </a:solidFill>
              <a:prstDash val="solid"/>
              <a:miter lim="800000"/>
              <a:headEnd type="none" w="med" len="med"/>
              <a:tailEnd type="none" w="med" len="med"/>
            </a:ln>
            <a:effectLst/>
          </p:spPr>
        </p:cxnSp>
        <p:grpSp>
          <p:nvGrpSpPr>
            <p:cNvPr id="72" name="组合 71"/>
            <p:cNvGrpSpPr/>
            <p:nvPr/>
          </p:nvGrpSpPr>
          <p:grpSpPr>
            <a:xfrm>
              <a:off x="9202915" y="5640206"/>
              <a:ext cx="431779" cy="455758"/>
              <a:chOff x="5184772" y="4685574"/>
              <a:chExt cx="1156185" cy="1590440"/>
            </a:xfrm>
            <a:solidFill>
              <a:schemeClr val="tx2"/>
            </a:solidFill>
          </p:grpSpPr>
          <p:sp>
            <p:nvSpPr>
              <p:cNvPr id="195"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6"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7"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8"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9"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0"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1"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2"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3"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4"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5"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6"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7"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8"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9"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0"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1"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2"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3"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4"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5"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6"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7"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8"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9"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20"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grpSp>
          <p:nvGrpSpPr>
            <p:cNvPr id="73" name="组合 72"/>
            <p:cNvGrpSpPr/>
            <p:nvPr/>
          </p:nvGrpSpPr>
          <p:grpSpPr>
            <a:xfrm>
              <a:off x="8751436" y="5640206"/>
              <a:ext cx="431779" cy="455758"/>
              <a:chOff x="5184772" y="4685574"/>
              <a:chExt cx="1156185" cy="1590440"/>
            </a:xfrm>
            <a:solidFill>
              <a:schemeClr val="tx2"/>
            </a:solidFill>
          </p:grpSpPr>
          <p:sp>
            <p:nvSpPr>
              <p:cNvPr id="169"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0"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1"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2"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3"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4"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5"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6"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7"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8"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9"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0"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1"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2"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3"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4"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5"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6"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7"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8"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9"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0"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1"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2"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3"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4"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grpSp>
          <p:nvGrpSpPr>
            <p:cNvPr id="74" name="组合 73"/>
            <p:cNvGrpSpPr/>
            <p:nvPr/>
          </p:nvGrpSpPr>
          <p:grpSpPr>
            <a:xfrm>
              <a:off x="8301230" y="5640206"/>
              <a:ext cx="431779" cy="455758"/>
              <a:chOff x="5184772" y="4685574"/>
              <a:chExt cx="1156185" cy="1590440"/>
            </a:xfrm>
            <a:solidFill>
              <a:schemeClr val="tx2"/>
            </a:solidFill>
          </p:grpSpPr>
          <p:sp>
            <p:nvSpPr>
              <p:cNvPr id="143"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4"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5"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6"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7"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8"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9"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0"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1"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2"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3"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4"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5"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6"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7"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8"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9"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0"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1"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2"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3"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4"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5"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6"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7"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8"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grpSp>
          <p:nvGrpSpPr>
            <p:cNvPr id="75" name="组合 74"/>
            <p:cNvGrpSpPr/>
            <p:nvPr/>
          </p:nvGrpSpPr>
          <p:grpSpPr>
            <a:xfrm>
              <a:off x="7855734" y="5640206"/>
              <a:ext cx="431779" cy="455758"/>
              <a:chOff x="5184772" y="4685574"/>
              <a:chExt cx="1156185" cy="1590440"/>
            </a:xfrm>
            <a:solidFill>
              <a:schemeClr val="tx2"/>
            </a:solidFill>
          </p:grpSpPr>
          <p:sp>
            <p:nvSpPr>
              <p:cNvPr id="117"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8"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9"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0"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1"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2"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3"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4"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5"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6"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7"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8"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9"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0"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1"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2"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3"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4"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5"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6"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7"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8"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9"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0"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1"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2"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sp>
          <p:nvSpPr>
            <p:cNvPr id="78" name="菱形 77"/>
            <p:cNvSpPr/>
            <p:nvPr/>
          </p:nvSpPr>
          <p:spPr>
            <a:xfrm>
              <a:off x="8141093" y="4153250"/>
              <a:ext cx="139955" cy="126252"/>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80" name="菱形 79"/>
            <p:cNvSpPr/>
            <p:nvPr/>
          </p:nvSpPr>
          <p:spPr>
            <a:xfrm>
              <a:off x="8321031" y="4144335"/>
              <a:ext cx="139955" cy="126252"/>
            </a:xfrm>
            <a:prstGeom prst="diamond">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86" name="菱形 85"/>
            <p:cNvSpPr/>
            <p:nvPr/>
          </p:nvSpPr>
          <p:spPr>
            <a:xfrm>
              <a:off x="7967761" y="4146734"/>
              <a:ext cx="139955" cy="126252"/>
            </a:xfrm>
            <a:prstGeom prst="diamond">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grpSp>
          <p:nvGrpSpPr>
            <p:cNvPr id="88" name="组合 87"/>
            <p:cNvGrpSpPr/>
            <p:nvPr/>
          </p:nvGrpSpPr>
          <p:grpSpPr>
            <a:xfrm>
              <a:off x="8379633" y="2190414"/>
              <a:ext cx="493039" cy="540446"/>
              <a:chOff x="7445376" y="1757363"/>
              <a:chExt cx="401637" cy="430213"/>
            </a:xfrm>
            <a:solidFill>
              <a:schemeClr val="tx1">
                <a:alpha val="50000"/>
              </a:schemeClr>
            </a:solidFill>
          </p:grpSpPr>
          <p:sp>
            <p:nvSpPr>
              <p:cNvPr id="93" name="Freeform 964"/>
              <p:cNvSpPr>
                <a:spLocks noEditPoints="1"/>
              </p:cNvSpPr>
              <p:nvPr/>
            </p:nvSpPr>
            <p:spPr bwMode="auto">
              <a:xfrm>
                <a:off x="7445376" y="1757363"/>
                <a:ext cx="188913" cy="417513"/>
              </a:xfrm>
              <a:custGeom>
                <a:avLst/>
                <a:gdLst>
                  <a:gd name="T0" fmla="*/ 25 w 221"/>
                  <a:gd name="T1" fmla="*/ 466 h 490"/>
                  <a:gd name="T2" fmla="*/ 25 w 221"/>
                  <a:gd name="T3" fmla="*/ 466 h 490"/>
                  <a:gd name="T4" fmla="*/ 196 w 221"/>
                  <a:gd name="T5" fmla="*/ 466 h 490"/>
                  <a:gd name="T6" fmla="*/ 196 w 221"/>
                  <a:gd name="T7" fmla="*/ 25 h 490"/>
                  <a:gd name="T8" fmla="*/ 25 w 221"/>
                  <a:gd name="T9" fmla="*/ 25 h 490"/>
                  <a:gd name="T10" fmla="*/ 25 w 221"/>
                  <a:gd name="T11" fmla="*/ 466 h 490"/>
                  <a:gd name="T12" fmla="*/ 208 w 221"/>
                  <a:gd name="T13" fmla="*/ 490 h 490"/>
                  <a:gd name="T14" fmla="*/ 208 w 221"/>
                  <a:gd name="T15" fmla="*/ 490 h 490"/>
                  <a:gd name="T16" fmla="*/ 12 w 221"/>
                  <a:gd name="T17" fmla="*/ 490 h 490"/>
                  <a:gd name="T18" fmla="*/ 0 w 221"/>
                  <a:gd name="T19" fmla="*/ 478 h 490"/>
                  <a:gd name="T20" fmla="*/ 0 w 221"/>
                  <a:gd name="T21" fmla="*/ 12 h 490"/>
                  <a:gd name="T22" fmla="*/ 12 w 221"/>
                  <a:gd name="T23" fmla="*/ 0 h 490"/>
                  <a:gd name="T24" fmla="*/ 208 w 221"/>
                  <a:gd name="T25" fmla="*/ 0 h 490"/>
                  <a:gd name="T26" fmla="*/ 221 w 221"/>
                  <a:gd name="T27" fmla="*/ 12 h 490"/>
                  <a:gd name="T28" fmla="*/ 221 w 221"/>
                  <a:gd name="T29" fmla="*/ 478 h 490"/>
                  <a:gd name="T30" fmla="*/ 208 w 221"/>
                  <a:gd name="T31"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490">
                    <a:moveTo>
                      <a:pt x="25" y="466"/>
                    </a:moveTo>
                    <a:lnTo>
                      <a:pt x="25" y="466"/>
                    </a:lnTo>
                    <a:lnTo>
                      <a:pt x="196" y="466"/>
                    </a:lnTo>
                    <a:lnTo>
                      <a:pt x="196" y="25"/>
                    </a:lnTo>
                    <a:lnTo>
                      <a:pt x="25" y="25"/>
                    </a:lnTo>
                    <a:lnTo>
                      <a:pt x="25" y="466"/>
                    </a:lnTo>
                    <a:close/>
                    <a:moveTo>
                      <a:pt x="208" y="490"/>
                    </a:moveTo>
                    <a:lnTo>
                      <a:pt x="208" y="490"/>
                    </a:lnTo>
                    <a:lnTo>
                      <a:pt x="12" y="490"/>
                    </a:lnTo>
                    <a:cubicBezTo>
                      <a:pt x="5" y="490"/>
                      <a:pt x="0" y="485"/>
                      <a:pt x="0" y="478"/>
                    </a:cubicBezTo>
                    <a:lnTo>
                      <a:pt x="0" y="12"/>
                    </a:lnTo>
                    <a:cubicBezTo>
                      <a:pt x="0" y="6"/>
                      <a:pt x="5" y="0"/>
                      <a:pt x="12" y="0"/>
                    </a:cubicBezTo>
                    <a:lnTo>
                      <a:pt x="208" y="0"/>
                    </a:lnTo>
                    <a:cubicBezTo>
                      <a:pt x="215" y="0"/>
                      <a:pt x="221" y="6"/>
                      <a:pt x="221" y="12"/>
                    </a:cubicBezTo>
                    <a:lnTo>
                      <a:pt x="221" y="478"/>
                    </a:lnTo>
                    <a:cubicBezTo>
                      <a:pt x="221" y="485"/>
                      <a:pt x="215" y="490"/>
                      <a:pt x="208" y="49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4" name="Freeform 965"/>
              <p:cNvSpPr>
                <a:spLocks/>
              </p:cNvSpPr>
              <p:nvPr/>
            </p:nvSpPr>
            <p:spPr bwMode="auto">
              <a:xfrm>
                <a:off x="7659688" y="1757363"/>
                <a:ext cx="187325" cy="417513"/>
              </a:xfrm>
              <a:custGeom>
                <a:avLst/>
                <a:gdLst>
                  <a:gd name="T0" fmla="*/ 209 w 221"/>
                  <a:gd name="T1" fmla="*/ 490 h 490"/>
                  <a:gd name="T2" fmla="*/ 209 w 221"/>
                  <a:gd name="T3" fmla="*/ 490 h 490"/>
                  <a:gd name="T4" fmla="*/ 167 w 221"/>
                  <a:gd name="T5" fmla="*/ 490 h 490"/>
                  <a:gd name="T6" fmla="*/ 167 w 221"/>
                  <a:gd name="T7" fmla="*/ 466 h 490"/>
                  <a:gd name="T8" fmla="*/ 197 w 221"/>
                  <a:gd name="T9" fmla="*/ 466 h 490"/>
                  <a:gd name="T10" fmla="*/ 197 w 221"/>
                  <a:gd name="T11" fmla="*/ 25 h 490"/>
                  <a:gd name="T12" fmla="*/ 25 w 221"/>
                  <a:gd name="T13" fmla="*/ 25 h 490"/>
                  <a:gd name="T14" fmla="*/ 25 w 221"/>
                  <a:gd name="T15" fmla="*/ 466 h 490"/>
                  <a:gd name="T16" fmla="*/ 83 w 221"/>
                  <a:gd name="T17" fmla="*/ 466 h 490"/>
                  <a:gd name="T18" fmla="*/ 83 w 221"/>
                  <a:gd name="T19" fmla="*/ 490 h 490"/>
                  <a:gd name="T20" fmla="*/ 13 w 221"/>
                  <a:gd name="T21" fmla="*/ 490 h 490"/>
                  <a:gd name="T22" fmla="*/ 0 w 221"/>
                  <a:gd name="T23" fmla="*/ 478 h 490"/>
                  <a:gd name="T24" fmla="*/ 0 w 221"/>
                  <a:gd name="T25" fmla="*/ 12 h 490"/>
                  <a:gd name="T26" fmla="*/ 13 w 221"/>
                  <a:gd name="T27" fmla="*/ 0 h 490"/>
                  <a:gd name="T28" fmla="*/ 209 w 221"/>
                  <a:gd name="T29" fmla="*/ 0 h 490"/>
                  <a:gd name="T30" fmla="*/ 221 w 221"/>
                  <a:gd name="T31" fmla="*/ 12 h 490"/>
                  <a:gd name="T32" fmla="*/ 221 w 221"/>
                  <a:gd name="T33" fmla="*/ 478 h 490"/>
                  <a:gd name="T34" fmla="*/ 209 w 221"/>
                  <a:gd name="T35"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1" h="490">
                    <a:moveTo>
                      <a:pt x="209" y="490"/>
                    </a:moveTo>
                    <a:lnTo>
                      <a:pt x="209" y="490"/>
                    </a:lnTo>
                    <a:lnTo>
                      <a:pt x="167" y="490"/>
                    </a:lnTo>
                    <a:lnTo>
                      <a:pt x="167" y="466"/>
                    </a:lnTo>
                    <a:lnTo>
                      <a:pt x="197" y="466"/>
                    </a:lnTo>
                    <a:lnTo>
                      <a:pt x="197" y="25"/>
                    </a:lnTo>
                    <a:lnTo>
                      <a:pt x="25" y="25"/>
                    </a:lnTo>
                    <a:lnTo>
                      <a:pt x="25" y="466"/>
                    </a:lnTo>
                    <a:lnTo>
                      <a:pt x="83" y="466"/>
                    </a:lnTo>
                    <a:lnTo>
                      <a:pt x="83" y="490"/>
                    </a:lnTo>
                    <a:lnTo>
                      <a:pt x="13" y="490"/>
                    </a:lnTo>
                    <a:cubicBezTo>
                      <a:pt x="6" y="490"/>
                      <a:pt x="0" y="485"/>
                      <a:pt x="0" y="478"/>
                    </a:cubicBezTo>
                    <a:lnTo>
                      <a:pt x="0" y="12"/>
                    </a:lnTo>
                    <a:cubicBezTo>
                      <a:pt x="0" y="6"/>
                      <a:pt x="6" y="0"/>
                      <a:pt x="13" y="0"/>
                    </a:cubicBezTo>
                    <a:lnTo>
                      <a:pt x="209" y="0"/>
                    </a:lnTo>
                    <a:cubicBezTo>
                      <a:pt x="216" y="0"/>
                      <a:pt x="221" y="6"/>
                      <a:pt x="221" y="12"/>
                    </a:cubicBezTo>
                    <a:lnTo>
                      <a:pt x="221" y="478"/>
                    </a:lnTo>
                    <a:cubicBezTo>
                      <a:pt x="221" y="485"/>
                      <a:pt x="216" y="490"/>
                      <a:pt x="209" y="49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5" name="Freeform 966"/>
              <p:cNvSpPr>
                <a:spLocks noEditPoints="1"/>
              </p:cNvSpPr>
              <p:nvPr/>
            </p:nvSpPr>
            <p:spPr bwMode="auto">
              <a:xfrm>
                <a:off x="7488238" y="1792288"/>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6" name="Freeform 967"/>
              <p:cNvSpPr>
                <a:spLocks noEditPoints="1"/>
              </p:cNvSpPr>
              <p:nvPr/>
            </p:nvSpPr>
            <p:spPr bwMode="auto">
              <a:xfrm>
                <a:off x="7488238" y="1831976"/>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7" name="Freeform 968"/>
              <p:cNvSpPr>
                <a:spLocks noEditPoints="1"/>
              </p:cNvSpPr>
              <p:nvPr/>
            </p:nvSpPr>
            <p:spPr bwMode="auto">
              <a:xfrm>
                <a:off x="7488238" y="1887538"/>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8" name="Freeform 969"/>
              <p:cNvSpPr>
                <a:spLocks noEditPoints="1"/>
              </p:cNvSpPr>
              <p:nvPr/>
            </p:nvSpPr>
            <p:spPr bwMode="auto">
              <a:xfrm>
                <a:off x="7488238" y="1927226"/>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9" name="Freeform 970"/>
              <p:cNvSpPr>
                <a:spLocks noEditPoints="1"/>
              </p:cNvSpPr>
              <p:nvPr/>
            </p:nvSpPr>
            <p:spPr bwMode="auto">
              <a:xfrm>
                <a:off x="7488238" y="1978026"/>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0" name="Freeform 971"/>
              <p:cNvSpPr>
                <a:spLocks noEditPoints="1"/>
              </p:cNvSpPr>
              <p:nvPr/>
            </p:nvSpPr>
            <p:spPr bwMode="auto">
              <a:xfrm>
                <a:off x="7488238" y="2017713"/>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1" name="Freeform 972"/>
              <p:cNvSpPr>
                <a:spLocks noEditPoints="1"/>
              </p:cNvSpPr>
              <p:nvPr/>
            </p:nvSpPr>
            <p:spPr bwMode="auto">
              <a:xfrm>
                <a:off x="7700963" y="1792288"/>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2" name="Freeform 973"/>
              <p:cNvSpPr>
                <a:spLocks noEditPoints="1"/>
              </p:cNvSpPr>
              <p:nvPr/>
            </p:nvSpPr>
            <p:spPr bwMode="auto">
              <a:xfrm>
                <a:off x="7700963" y="1831976"/>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3" name="Freeform 974"/>
              <p:cNvSpPr>
                <a:spLocks noEditPoints="1"/>
              </p:cNvSpPr>
              <p:nvPr/>
            </p:nvSpPr>
            <p:spPr bwMode="auto">
              <a:xfrm>
                <a:off x="7700963" y="1887538"/>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4" name="Freeform 975"/>
              <p:cNvSpPr>
                <a:spLocks noEditPoints="1"/>
              </p:cNvSpPr>
              <p:nvPr/>
            </p:nvSpPr>
            <p:spPr bwMode="auto">
              <a:xfrm>
                <a:off x="7700963" y="1927226"/>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5" name="Freeform 976"/>
              <p:cNvSpPr>
                <a:spLocks noEditPoints="1"/>
              </p:cNvSpPr>
              <p:nvPr/>
            </p:nvSpPr>
            <p:spPr bwMode="auto">
              <a:xfrm>
                <a:off x="7700963" y="1978026"/>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6" name="Freeform 977"/>
              <p:cNvSpPr>
                <a:spLocks noEditPoints="1"/>
              </p:cNvSpPr>
              <p:nvPr/>
            </p:nvSpPr>
            <p:spPr bwMode="auto">
              <a:xfrm>
                <a:off x="7700963" y="2017713"/>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7" name="Freeform 978"/>
              <p:cNvSpPr>
                <a:spLocks/>
              </p:cNvSpPr>
              <p:nvPr/>
            </p:nvSpPr>
            <p:spPr bwMode="auto">
              <a:xfrm>
                <a:off x="7488238" y="2078038"/>
                <a:ext cx="103188" cy="17463"/>
              </a:xfrm>
              <a:custGeom>
                <a:avLst/>
                <a:gdLst>
                  <a:gd name="T0" fmla="*/ 121 w 121"/>
                  <a:gd name="T1" fmla="*/ 10 h 21"/>
                  <a:gd name="T2" fmla="*/ 121 w 121"/>
                  <a:gd name="T3" fmla="*/ 10 h 21"/>
                  <a:gd name="T4" fmla="*/ 110 w 121"/>
                  <a:gd name="T5" fmla="*/ 21 h 21"/>
                  <a:gd name="T6" fmla="*/ 10 w 121"/>
                  <a:gd name="T7" fmla="*/ 21 h 21"/>
                  <a:gd name="T8" fmla="*/ 0 w 121"/>
                  <a:gd name="T9" fmla="*/ 10 h 21"/>
                  <a:gd name="T10" fmla="*/ 10 w 121"/>
                  <a:gd name="T11" fmla="*/ 0 h 21"/>
                  <a:gd name="T12" fmla="*/ 110 w 121"/>
                  <a:gd name="T13" fmla="*/ 0 h 21"/>
                  <a:gd name="T14" fmla="*/ 121 w 121"/>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1">
                    <a:moveTo>
                      <a:pt x="121" y="10"/>
                    </a:moveTo>
                    <a:lnTo>
                      <a:pt x="121" y="10"/>
                    </a:lnTo>
                    <a:cubicBezTo>
                      <a:pt x="121" y="16"/>
                      <a:pt x="116" y="21"/>
                      <a:pt x="110" y="21"/>
                    </a:cubicBezTo>
                    <a:lnTo>
                      <a:pt x="10" y="21"/>
                    </a:lnTo>
                    <a:cubicBezTo>
                      <a:pt x="4" y="21"/>
                      <a:pt x="0" y="16"/>
                      <a:pt x="0" y="10"/>
                    </a:cubicBezTo>
                    <a:cubicBezTo>
                      <a:pt x="0" y="5"/>
                      <a:pt x="4" y="0"/>
                      <a:pt x="10" y="0"/>
                    </a:cubicBezTo>
                    <a:lnTo>
                      <a:pt x="110" y="0"/>
                    </a:lnTo>
                    <a:cubicBezTo>
                      <a:pt x="116" y="0"/>
                      <a:pt x="121" y="5"/>
                      <a:pt x="121" y="1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8" name="Freeform 979"/>
              <p:cNvSpPr>
                <a:spLocks/>
              </p:cNvSpPr>
              <p:nvPr/>
            </p:nvSpPr>
            <p:spPr bwMode="auto">
              <a:xfrm>
                <a:off x="7702551" y="2078038"/>
                <a:ext cx="103188" cy="17463"/>
              </a:xfrm>
              <a:custGeom>
                <a:avLst/>
                <a:gdLst>
                  <a:gd name="T0" fmla="*/ 121 w 121"/>
                  <a:gd name="T1" fmla="*/ 10 h 21"/>
                  <a:gd name="T2" fmla="*/ 121 w 121"/>
                  <a:gd name="T3" fmla="*/ 10 h 21"/>
                  <a:gd name="T4" fmla="*/ 111 w 121"/>
                  <a:gd name="T5" fmla="*/ 21 h 21"/>
                  <a:gd name="T6" fmla="*/ 11 w 121"/>
                  <a:gd name="T7" fmla="*/ 21 h 21"/>
                  <a:gd name="T8" fmla="*/ 0 w 121"/>
                  <a:gd name="T9" fmla="*/ 10 h 21"/>
                  <a:gd name="T10" fmla="*/ 11 w 121"/>
                  <a:gd name="T11" fmla="*/ 0 h 21"/>
                  <a:gd name="T12" fmla="*/ 111 w 121"/>
                  <a:gd name="T13" fmla="*/ 0 h 21"/>
                  <a:gd name="T14" fmla="*/ 121 w 121"/>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1">
                    <a:moveTo>
                      <a:pt x="121" y="10"/>
                    </a:moveTo>
                    <a:lnTo>
                      <a:pt x="121" y="10"/>
                    </a:lnTo>
                    <a:cubicBezTo>
                      <a:pt x="121" y="16"/>
                      <a:pt x="117" y="21"/>
                      <a:pt x="111" y="21"/>
                    </a:cubicBezTo>
                    <a:lnTo>
                      <a:pt x="11" y="21"/>
                    </a:lnTo>
                    <a:cubicBezTo>
                      <a:pt x="5" y="21"/>
                      <a:pt x="0" y="16"/>
                      <a:pt x="0" y="10"/>
                    </a:cubicBezTo>
                    <a:cubicBezTo>
                      <a:pt x="0" y="5"/>
                      <a:pt x="5" y="0"/>
                      <a:pt x="11" y="0"/>
                    </a:cubicBezTo>
                    <a:lnTo>
                      <a:pt x="111" y="0"/>
                    </a:lnTo>
                    <a:cubicBezTo>
                      <a:pt x="117" y="0"/>
                      <a:pt x="121" y="5"/>
                      <a:pt x="121" y="1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9" name="Freeform 980"/>
              <p:cNvSpPr>
                <a:spLocks/>
              </p:cNvSpPr>
              <p:nvPr/>
            </p:nvSpPr>
            <p:spPr bwMode="auto">
              <a:xfrm>
                <a:off x="7456488" y="1874838"/>
                <a:ext cx="166688" cy="4763"/>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0" name="Freeform 981"/>
              <p:cNvSpPr>
                <a:spLocks/>
              </p:cNvSpPr>
              <p:nvPr/>
            </p:nvSpPr>
            <p:spPr bwMode="auto">
              <a:xfrm>
                <a:off x="7456488" y="1966913"/>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1" name="Freeform 982"/>
              <p:cNvSpPr>
                <a:spLocks/>
              </p:cNvSpPr>
              <p:nvPr/>
            </p:nvSpPr>
            <p:spPr bwMode="auto">
              <a:xfrm>
                <a:off x="7456488" y="2058988"/>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2" name="Freeform 983"/>
              <p:cNvSpPr>
                <a:spLocks/>
              </p:cNvSpPr>
              <p:nvPr/>
            </p:nvSpPr>
            <p:spPr bwMode="auto">
              <a:xfrm>
                <a:off x="7670801" y="1874838"/>
                <a:ext cx="166688" cy="4763"/>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3" name="Freeform 984"/>
              <p:cNvSpPr>
                <a:spLocks/>
              </p:cNvSpPr>
              <p:nvPr/>
            </p:nvSpPr>
            <p:spPr bwMode="auto">
              <a:xfrm>
                <a:off x="7670801" y="1966913"/>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4" name="Freeform 985"/>
              <p:cNvSpPr>
                <a:spLocks/>
              </p:cNvSpPr>
              <p:nvPr/>
            </p:nvSpPr>
            <p:spPr bwMode="auto">
              <a:xfrm>
                <a:off x="7670801" y="2058988"/>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5" name="Freeform 986"/>
              <p:cNvSpPr>
                <a:spLocks/>
              </p:cNvSpPr>
              <p:nvPr/>
            </p:nvSpPr>
            <p:spPr bwMode="auto">
              <a:xfrm>
                <a:off x="7707313" y="2143126"/>
                <a:ext cx="44450" cy="44450"/>
              </a:xfrm>
              <a:custGeom>
                <a:avLst/>
                <a:gdLst>
                  <a:gd name="T0" fmla="*/ 26 w 52"/>
                  <a:gd name="T1" fmla="*/ 51 h 51"/>
                  <a:gd name="T2" fmla="*/ 26 w 52"/>
                  <a:gd name="T3" fmla="*/ 51 h 51"/>
                  <a:gd name="T4" fmla="*/ 0 w 52"/>
                  <a:gd name="T5" fmla="*/ 25 h 51"/>
                  <a:gd name="T6" fmla="*/ 26 w 52"/>
                  <a:gd name="T7" fmla="*/ 0 h 51"/>
                  <a:gd name="T8" fmla="*/ 52 w 52"/>
                  <a:gd name="T9" fmla="*/ 25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39"/>
                      <a:pt x="0" y="25"/>
                    </a:cubicBezTo>
                    <a:cubicBezTo>
                      <a:pt x="0" y="11"/>
                      <a:pt x="12" y="0"/>
                      <a:pt x="26" y="0"/>
                    </a:cubicBezTo>
                    <a:cubicBezTo>
                      <a:pt x="40" y="0"/>
                      <a:pt x="52" y="11"/>
                      <a:pt x="52" y="25"/>
                    </a:cubicBezTo>
                    <a:cubicBezTo>
                      <a:pt x="52" y="39"/>
                      <a:pt x="40" y="51"/>
                      <a:pt x="26" y="51"/>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6" name="Freeform 987"/>
              <p:cNvSpPr>
                <a:spLocks/>
              </p:cNvSpPr>
              <p:nvPr/>
            </p:nvSpPr>
            <p:spPr bwMode="auto">
              <a:xfrm>
                <a:off x="7775576" y="2143126"/>
                <a:ext cx="42863" cy="44450"/>
              </a:xfrm>
              <a:custGeom>
                <a:avLst/>
                <a:gdLst>
                  <a:gd name="T0" fmla="*/ 25 w 51"/>
                  <a:gd name="T1" fmla="*/ 52 h 52"/>
                  <a:gd name="T2" fmla="*/ 25 w 51"/>
                  <a:gd name="T3" fmla="*/ 52 h 52"/>
                  <a:gd name="T4" fmla="*/ 0 w 51"/>
                  <a:gd name="T5" fmla="*/ 26 h 52"/>
                  <a:gd name="T6" fmla="*/ 25 w 51"/>
                  <a:gd name="T7" fmla="*/ 0 h 52"/>
                  <a:gd name="T8" fmla="*/ 51 w 51"/>
                  <a:gd name="T9" fmla="*/ 26 h 52"/>
                  <a:gd name="T10" fmla="*/ 25 w 51"/>
                  <a:gd name="T11" fmla="*/ 52 h 52"/>
                </a:gdLst>
                <a:ahLst/>
                <a:cxnLst>
                  <a:cxn ang="0">
                    <a:pos x="T0" y="T1"/>
                  </a:cxn>
                  <a:cxn ang="0">
                    <a:pos x="T2" y="T3"/>
                  </a:cxn>
                  <a:cxn ang="0">
                    <a:pos x="T4" y="T5"/>
                  </a:cxn>
                  <a:cxn ang="0">
                    <a:pos x="T6" y="T7"/>
                  </a:cxn>
                  <a:cxn ang="0">
                    <a:pos x="T8" y="T9"/>
                  </a:cxn>
                  <a:cxn ang="0">
                    <a:pos x="T10" y="T11"/>
                  </a:cxn>
                </a:cxnLst>
                <a:rect l="0" t="0" r="r" b="b"/>
                <a:pathLst>
                  <a:path w="51" h="52">
                    <a:moveTo>
                      <a:pt x="25" y="52"/>
                    </a:moveTo>
                    <a:lnTo>
                      <a:pt x="25" y="52"/>
                    </a:lnTo>
                    <a:cubicBezTo>
                      <a:pt x="11" y="52"/>
                      <a:pt x="0" y="40"/>
                      <a:pt x="0" y="26"/>
                    </a:cubicBezTo>
                    <a:cubicBezTo>
                      <a:pt x="0" y="12"/>
                      <a:pt x="11" y="0"/>
                      <a:pt x="25" y="0"/>
                    </a:cubicBezTo>
                    <a:cubicBezTo>
                      <a:pt x="39" y="0"/>
                      <a:pt x="51" y="12"/>
                      <a:pt x="51" y="26"/>
                    </a:cubicBezTo>
                    <a:cubicBezTo>
                      <a:pt x="51" y="40"/>
                      <a:pt x="39" y="52"/>
                      <a:pt x="25" y="52"/>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grpSp>
        <p:sp>
          <p:nvSpPr>
            <p:cNvPr id="341" name="矩形 340"/>
            <p:cNvSpPr/>
            <p:nvPr/>
          </p:nvSpPr>
          <p:spPr>
            <a:xfrm>
              <a:off x="7671887" y="3954313"/>
              <a:ext cx="807578" cy="346882"/>
            </a:xfrm>
            <a:prstGeom prst="rect">
              <a:avLst/>
            </a:prstGeom>
            <a:noFill/>
            <a:ln w="3175">
              <a:solidFill>
                <a:schemeClr val="tx1"/>
              </a:solidFill>
            </a:ln>
            <a:effectLst/>
          </p:spPr>
          <p:txBody>
            <a:bodyPr vert="horz" wrap="square" lIns="91476" tIns="0" rIns="91476" bIns="144000" anchor="ctr">
              <a:noAutofit/>
            </a:bodyPr>
            <a:lstStyle/>
            <a:p>
              <a:pPr algn="ctr" fontAlgn="ctr">
                <a:buClr>
                  <a:srgbClr val="CC9900"/>
                </a:buClr>
              </a:pPr>
              <a:r>
                <a:rPr lang="ru-RU" sz="1400">
                  <a:latin typeface="Huawei Sans" panose="020C0503030203020204" pitchFamily="34" charset="0"/>
                </a:rPr>
                <a:t>Кэш</a:t>
              </a:r>
            </a:p>
          </p:txBody>
        </p:sp>
        <p:sp>
          <p:nvSpPr>
            <p:cNvPr id="342" name="矩形 341"/>
            <p:cNvSpPr/>
            <p:nvPr/>
          </p:nvSpPr>
          <p:spPr>
            <a:xfrm>
              <a:off x="7493330" y="4474735"/>
              <a:ext cx="986135" cy="223466"/>
            </a:xfrm>
            <a:prstGeom prst="rect">
              <a:avLst/>
            </a:prstGeom>
            <a:noFill/>
            <a:ln w="3175">
              <a:solidFill>
                <a:schemeClr val="tx1"/>
              </a:solidFill>
            </a:ln>
            <a:effectLst/>
          </p:spPr>
          <p:txBody>
            <a:bodyPr vert="horz" wrap="square" lIns="91476" tIns="45739" rIns="91476" bIns="45739" anchor="ctr">
              <a:noAutofit/>
            </a:bodyPr>
            <a:lstStyle/>
            <a:p>
              <a:pPr algn="ctr" fontAlgn="ctr">
                <a:buClr>
                  <a:srgbClr val="CC9900"/>
                </a:buClr>
              </a:pPr>
              <a:r>
                <a:rPr lang="ru-RU" sz="900" dirty="0">
                  <a:latin typeface="Huawei Sans" panose="020C0503030203020204" pitchFamily="34" charset="0"/>
                </a:rPr>
                <a:t>Процессор</a:t>
              </a:r>
            </a:p>
          </p:txBody>
        </p:sp>
        <p:sp>
          <p:nvSpPr>
            <p:cNvPr id="349" name="矩形 348"/>
            <p:cNvSpPr/>
            <p:nvPr/>
          </p:nvSpPr>
          <p:spPr>
            <a:xfrm>
              <a:off x="8672028" y="3661363"/>
              <a:ext cx="1384342" cy="1108817"/>
            </a:xfrm>
            <a:prstGeom prst="rect">
              <a:avLst/>
            </a:prstGeom>
            <a:solidFill>
              <a:srgbClr val="FFFFFF"/>
            </a:solidFill>
            <a:ln w="3175">
              <a:solidFill>
                <a:schemeClr val="tx1"/>
              </a:solidFill>
            </a:ln>
            <a:effectLst/>
          </p:spPr>
          <p:txBody>
            <a:bodyPr vert="horz" wrap="square" lIns="91476" tIns="45739" rIns="91476" bIns="45739" anchor="t" anchorCtr="0">
              <a:noAutofit/>
            </a:bodyPr>
            <a:lstStyle/>
            <a:p>
              <a:pPr fontAlgn="ctr">
                <a:buClr>
                  <a:srgbClr val="CC9900"/>
                </a:buClr>
              </a:pPr>
              <a:r>
                <a:rPr lang="ru-RU" sz="1400">
                  <a:solidFill>
                    <a:srgbClr val="C00000"/>
                  </a:solidFill>
                  <a:latin typeface="Huawei Sans" panose="020C0503030203020204" pitchFamily="34" charset="0"/>
                </a:rPr>
                <a:t>Контроллер</a:t>
              </a:r>
            </a:p>
          </p:txBody>
        </p:sp>
        <p:sp>
          <p:nvSpPr>
            <p:cNvPr id="352" name="菱形 351"/>
            <p:cNvSpPr/>
            <p:nvPr/>
          </p:nvSpPr>
          <p:spPr>
            <a:xfrm>
              <a:off x="9579595" y="4153250"/>
              <a:ext cx="139955" cy="126252"/>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3" name="菱形 352"/>
            <p:cNvSpPr/>
            <p:nvPr/>
          </p:nvSpPr>
          <p:spPr>
            <a:xfrm>
              <a:off x="9759533" y="4144335"/>
              <a:ext cx="139955" cy="126252"/>
            </a:xfrm>
            <a:prstGeom prst="diamond">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4" name="菱形 353"/>
            <p:cNvSpPr/>
            <p:nvPr/>
          </p:nvSpPr>
          <p:spPr>
            <a:xfrm>
              <a:off x="9406263" y="4146734"/>
              <a:ext cx="139955" cy="126252"/>
            </a:xfrm>
            <a:prstGeom prst="diamond">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5" name="矩形 354"/>
            <p:cNvSpPr/>
            <p:nvPr/>
          </p:nvSpPr>
          <p:spPr>
            <a:xfrm>
              <a:off x="9131776" y="3962527"/>
              <a:ext cx="807464" cy="346882"/>
            </a:xfrm>
            <a:prstGeom prst="rect">
              <a:avLst/>
            </a:prstGeom>
            <a:noFill/>
            <a:ln w="3175">
              <a:solidFill>
                <a:schemeClr val="tx1"/>
              </a:solidFill>
            </a:ln>
            <a:effectLst/>
          </p:spPr>
          <p:txBody>
            <a:bodyPr vert="horz" wrap="square" lIns="91476" tIns="0" rIns="91476" bIns="144000" anchor="ctr">
              <a:noAutofit/>
            </a:bodyPr>
            <a:lstStyle/>
            <a:p>
              <a:pPr algn="ctr" fontAlgn="ctr">
                <a:buClr>
                  <a:srgbClr val="CC9900"/>
                </a:buClr>
              </a:pPr>
              <a:r>
                <a:rPr lang="ru-RU" sz="1400">
                  <a:latin typeface="Huawei Sans" panose="020C0503030203020204" pitchFamily="34" charset="0"/>
                </a:rPr>
                <a:t>Кэш</a:t>
              </a:r>
            </a:p>
          </p:txBody>
        </p:sp>
        <p:sp>
          <p:nvSpPr>
            <p:cNvPr id="356" name="矩形 355"/>
            <p:cNvSpPr/>
            <p:nvPr/>
          </p:nvSpPr>
          <p:spPr>
            <a:xfrm>
              <a:off x="9078758" y="4482950"/>
              <a:ext cx="924594" cy="170147"/>
            </a:xfrm>
            <a:prstGeom prst="rect">
              <a:avLst/>
            </a:prstGeom>
            <a:noFill/>
            <a:ln w="3175">
              <a:solidFill>
                <a:schemeClr val="tx1"/>
              </a:solidFill>
            </a:ln>
            <a:effectLst/>
          </p:spPr>
          <p:txBody>
            <a:bodyPr vert="horz" wrap="square" lIns="91476" tIns="45739" rIns="91476" bIns="45739" anchor="ctr">
              <a:noAutofit/>
            </a:bodyPr>
            <a:lstStyle/>
            <a:p>
              <a:pPr algn="ctr" fontAlgn="ctr">
                <a:buClr>
                  <a:srgbClr val="CC9900"/>
                </a:buClr>
              </a:pPr>
              <a:r>
                <a:rPr lang="ru-RU" sz="900" dirty="0">
                  <a:latin typeface="Huawei Sans" panose="020C0503030203020204" pitchFamily="34" charset="0"/>
                </a:rPr>
                <a:t>Процессор</a:t>
              </a:r>
            </a:p>
          </p:txBody>
        </p:sp>
        <p:sp>
          <p:nvSpPr>
            <p:cNvPr id="359" name="矩形 358"/>
            <p:cNvSpPr/>
            <p:nvPr/>
          </p:nvSpPr>
          <p:spPr>
            <a:xfrm>
              <a:off x="8910929" y="3275867"/>
              <a:ext cx="547728" cy="235481"/>
            </a:xfrm>
            <a:prstGeom prst="rect">
              <a:avLst/>
            </a:prstGeom>
            <a:solidFill>
              <a:schemeClr val="tx2">
                <a:lumMod val="60000"/>
                <a:lumOff val="40000"/>
              </a:schemeClr>
            </a:solidFill>
            <a:ln w="3175">
              <a:solidFill>
                <a:schemeClr val="bg1">
                  <a:lumMod val="60000"/>
                  <a:lumOff val="40000"/>
                </a:schemeClr>
              </a:solidFill>
            </a:ln>
            <a:effectLst/>
          </p:spPr>
          <p:txBody>
            <a:bodyPr wrap="square" lIns="91476" tIns="45739" rIns="91476" bIns="45739" anchor="ctr">
              <a:noAutofit/>
            </a:bodyPr>
            <a:lstStyle/>
            <a:p>
              <a:pPr algn="ctr" fontAlgn="ctr">
                <a:buClr>
                  <a:srgbClr val="CC9900"/>
                </a:buClr>
              </a:pPr>
              <a:r>
                <a:rPr lang="ru-RU" sz="1400">
                  <a:latin typeface="Huawei Sans" panose="020C0503030203020204" pitchFamily="34" charset="0"/>
                </a:rPr>
                <a:t>FE</a:t>
              </a:r>
            </a:p>
          </p:txBody>
        </p:sp>
        <p:cxnSp>
          <p:nvCxnSpPr>
            <p:cNvPr id="360" name="直接箭头连接符 359"/>
            <p:cNvCxnSpPr>
              <a:stCxn id="359" idx="2"/>
              <a:endCxn id="349" idx="0"/>
            </p:cNvCxnSpPr>
            <p:nvPr/>
          </p:nvCxnSpPr>
          <p:spPr>
            <a:xfrm>
              <a:off x="9184793" y="3511348"/>
              <a:ext cx="179406" cy="15001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363" name="直接箭头连接符 362"/>
            <p:cNvCxnSpPr>
              <a:stCxn id="40" idx="0"/>
              <a:endCxn id="359" idx="2"/>
            </p:cNvCxnSpPr>
            <p:nvPr/>
          </p:nvCxnSpPr>
          <p:spPr>
            <a:xfrm flipV="1">
              <a:off x="7893494" y="3511348"/>
              <a:ext cx="1291299" cy="150015"/>
            </a:xfrm>
            <a:prstGeom prst="straightConnector1">
              <a:avLst/>
            </a:prstGeom>
            <a:noFill/>
            <a:ln w="3175" cap="flat" cmpd="sng" algn="ctr">
              <a:solidFill>
                <a:srgbClr val="C00000"/>
              </a:solidFill>
              <a:prstDash val="solid"/>
              <a:miter lim="800000"/>
              <a:headEnd type="none" w="med" len="med"/>
              <a:tailEnd type="none" w="med" len="med"/>
            </a:ln>
            <a:effectLst/>
          </p:spPr>
        </p:cxnSp>
        <p:sp>
          <p:nvSpPr>
            <p:cNvPr id="366" name="矩形 365"/>
            <p:cNvSpPr/>
            <p:nvPr/>
          </p:nvSpPr>
          <p:spPr>
            <a:xfrm>
              <a:off x="9043603" y="5028875"/>
              <a:ext cx="547728" cy="235481"/>
            </a:xfrm>
            <a:prstGeom prst="rect">
              <a:avLst/>
            </a:prstGeom>
            <a:solidFill>
              <a:srgbClr val="FFFFFF"/>
            </a:solidFill>
            <a:ln w="3175">
              <a:solidFill>
                <a:schemeClr val="tx1"/>
              </a:solidFill>
            </a:ln>
            <a:effectLst/>
          </p:spPr>
          <p:txBody>
            <a:bodyPr wrap="square" lIns="91476" tIns="45739" rIns="91476" bIns="45739" anchor="ctr">
              <a:noAutofit/>
            </a:bodyPr>
            <a:lstStyle/>
            <a:p>
              <a:pPr algn="ctr" fontAlgn="ctr">
                <a:buClr>
                  <a:srgbClr val="CC9900"/>
                </a:buClr>
              </a:pPr>
              <a:r>
                <a:rPr lang="ru-RU" sz="1400">
                  <a:latin typeface="Huawei Sans" panose="020C0503030203020204" pitchFamily="34" charset="0"/>
                </a:rPr>
                <a:t>BE</a:t>
              </a:r>
            </a:p>
          </p:txBody>
        </p:sp>
        <p:cxnSp>
          <p:nvCxnSpPr>
            <p:cNvPr id="370" name="直接箭头连接符 369"/>
            <p:cNvCxnSpPr>
              <a:stCxn id="349" idx="2"/>
              <a:endCxn id="366" idx="0"/>
            </p:cNvCxnSpPr>
            <p:nvPr/>
          </p:nvCxnSpPr>
          <p:spPr>
            <a:xfrm flipH="1">
              <a:off x="9317467" y="4770180"/>
              <a:ext cx="46732" cy="25869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373" name="直接箭头连接符 372"/>
            <p:cNvCxnSpPr>
              <a:stCxn id="366" idx="0"/>
              <a:endCxn id="40" idx="2"/>
            </p:cNvCxnSpPr>
            <p:nvPr/>
          </p:nvCxnSpPr>
          <p:spPr>
            <a:xfrm flipH="1" flipV="1">
              <a:off x="7893494" y="4770180"/>
              <a:ext cx="1423973" cy="25869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376" name="直接箭头连接符 375"/>
            <p:cNvCxnSpPr>
              <a:stCxn id="359" idx="0"/>
            </p:cNvCxnSpPr>
            <p:nvPr/>
          </p:nvCxnSpPr>
          <p:spPr>
            <a:xfrm flipH="1" flipV="1">
              <a:off x="8850444" y="2769831"/>
              <a:ext cx="334349" cy="506036"/>
            </a:xfrm>
            <a:prstGeom prst="straightConnector1">
              <a:avLst/>
            </a:prstGeom>
            <a:noFill/>
            <a:ln w="3175" cap="flat" cmpd="sng" algn="ctr">
              <a:solidFill>
                <a:srgbClr val="C00000"/>
              </a:solidFill>
              <a:prstDash val="solid"/>
              <a:miter lim="800000"/>
              <a:headEnd type="arrow" w="med" len="med"/>
              <a:tailEnd type="arrow" w="med" len="med"/>
            </a:ln>
            <a:effectLst/>
          </p:spPr>
        </p:cxnSp>
        <p:cxnSp>
          <p:nvCxnSpPr>
            <p:cNvPr id="379" name="直接箭头连接符 378"/>
            <p:cNvCxnSpPr>
              <a:stCxn id="366" idx="2"/>
              <a:endCxn id="7" idx="0"/>
            </p:cNvCxnSpPr>
            <p:nvPr/>
          </p:nvCxnSpPr>
          <p:spPr>
            <a:xfrm flipH="1">
              <a:off x="8515887" y="5264356"/>
              <a:ext cx="801580" cy="179066"/>
            </a:xfrm>
            <a:prstGeom prst="straightConnector1">
              <a:avLst/>
            </a:prstGeom>
            <a:noFill/>
            <a:ln w="3175" cap="flat" cmpd="sng" algn="ctr">
              <a:solidFill>
                <a:srgbClr val="C00000"/>
              </a:solidFill>
              <a:prstDash val="solid"/>
              <a:miter lim="800000"/>
              <a:headEnd type="none" w="med" len="med"/>
              <a:tailEnd type="none" w="med" len="med"/>
            </a:ln>
            <a:effectLst/>
          </p:spPr>
        </p:cxnSp>
      </p:grpSp>
      <p:grpSp>
        <p:nvGrpSpPr>
          <p:cNvPr id="413" name="组合 412"/>
          <p:cNvGrpSpPr/>
          <p:nvPr/>
        </p:nvGrpSpPr>
        <p:grpSpPr>
          <a:xfrm>
            <a:off x="10281323" y="5468396"/>
            <a:ext cx="1098378" cy="485906"/>
            <a:chOff x="4935513" y="5434107"/>
            <a:chExt cx="1098378" cy="485906"/>
          </a:xfrm>
        </p:grpSpPr>
        <p:sp>
          <p:nvSpPr>
            <p:cNvPr id="408" name="菱形 407"/>
            <p:cNvSpPr/>
            <p:nvPr/>
          </p:nvSpPr>
          <p:spPr>
            <a:xfrm>
              <a:off x="5414725" y="5443022"/>
              <a:ext cx="139955" cy="126252"/>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09" name="菱形 408"/>
            <p:cNvSpPr/>
            <p:nvPr/>
          </p:nvSpPr>
          <p:spPr>
            <a:xfrm>
              <a:off x="5594663" y="5434107"/>
              <a:ext cx="139955" cy="126252"/>
            </a:xfrm>
            <a:prstGeom prst="diamond">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10" name="菱形 409"/>
            <p:cNvSpPr/>
            <p:nvPr/>
          </p:nvSpPr>
          <p:spPr>
            <a:xfrm>
              <a:off x="5241393" y="5436506"/>
              <a:ext cx="139955" cy="126252"/>
            </a:xfrm>
            <a:prstGeom prst="diamond">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11" name="文本框 410"/>
            <p:cNvSpPr txBox="1"/>
            <p:nvPr/>
          </p:nvSpPr>
          <p:spPr>
            <a:xfrm>
              <a:off x="4935513" y="5612236"/>
              <a:ext cx="1098378" cy="307777"/>
            </a:xfrm>
            <a:prstGeom prst="rect">
              <a:avLst/>
            </a:prstGeom>
            <a:noFill/>
          </p:spPr>
          <p:txBody>
            <a:bodyPr wrap="square" rtlCol="0">
              <a:noAutofit/>
            </a:bodyPr>
            <a:lstStyle/>
            <a:p>
              <a:pPr fontAlgn="ctr"/>
              <a:r>
                <a:rPr lang="ru-RU" sz="1400">
                  <a:latin typeface="Huawei Sans" panose="020C0503030203020204" pitchFamily="34" charset="0"/>
                </a:rPr>
                <a:t>Кэш-данные</a:t>
              </a:r>
            </a:p>
          </p:txBody>
        </p:sp>
      </p:grpSp>
      <p:sp>
        <p:nvSpPr>
          <p:cNvPr id="8" name="文本占位符 7"/>
          <p:cNvSpPr>
            <a:spLocks noGrp="1"/>
          </p:cNvSpPr>
          <p:nvPr>
            <p:ph type="body" sz="quarter" idx="10"/>
          </p:nvPr>
        </p:nvSpPr>
        <p:spPr>
          <a:xfrm>
            <a:off x="651375" y="1088906"/>
            <a:ext cx="10728326" cy="4875042"/>
          </a:xfrm>
        </p:spPr>
        <p:txBody>
          <a:bodyPr wrap="square">
            <a:noAutofit/>
          </a:bodyPr>
          <a:lstStyle/>
          <a:p>
            <a:r>
              <a:rPr lang="ru-RU" sz="1800" dirty="0">
                <a:latin typeface="Huawei Sans" panose="020C0503030203020204" pitchFamily="34" charset="0"/>
              </a:rPr>
              <a:t>Контроллер является основным компонентом системы хранения. Он обрабатывает услуги хранения, получает команды управления конфигурацией, сохраняет </a:t>
            </a:r>
            <a:r>
              <a:rPr lang="ru-RU" sz="1800" dirty="0" smtClean="0"/>
              <a:t>конфигурационные данные</a:t>
            </a:r>
            <a:r>
              <a:rPr lang="ru-RU" sz="1800" dirty="0"/>
              <a:t>, </a:t>
            </a:r>
            <a:r>
              <a:rPr lang="ru-RU" sz="1800" dirty="0">
                <a:latin typeface="Huawei Sans" panose="020C0503030203020204" pitchFamily="34" charset="0"/>
              </a:rPr>
              <a:t>подключается к дискам и сохраняет важные данные на </a:t>
            </a:r>
            <a:r>
              <a:rPr lang="ru-RU" sz="1800" dirty="0" err="1">
                <a:latin typeface="Huawei Sans" panose="020C0503030203020204" pitchFamily="34" charset="0"/>
              </a:rPr>
              <a:t>коффер</a:t>
            </a:r>
            <a:r>
              <a:rPr lang="ru-RU" sz="1800" dirty="0">
                <a:latin typeface="Huawei Sans" panose="020C0503030203020204" pitchFamily="34" charset="0"/>
              </a:rPr>
              <a:t>-дисках.</a:t>
            </a: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2494585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BBU и модуль вентиляторов</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542" y="1310543"/>
            <a:ext cx="2578357" cy="2180155"/>
          </a:xfrm>
          <a:prstGeom prst="rect">
            <a:avLst/>
          </a:prstGeom>
        </p:spPr>
      </p:pic>
      <p:sp>
        <p:nvSpPr>
          <p:cNvPr id="5" name="文本框 4"/>
          <p:cNvSpPr txBox="1"/>
          <p:nvPr/>
        </p:nvSpPr>
        <p:spPr>
          <a:xfrm>
            <a:off x="3484605" y="2860755"/>
            <a:ext cx="1968219" cy="369332"/>
          </a:xfrm>
          <a:prstGeom prst="rect">
            <a:avLst/>
          </a:prstGeom>
          <a:noFill/>
        </p:spPr>
        <p:txBody>
          <a:bodyPr wrap="square" rtlCol="0">
            <a:noAutofit/>
          </a:bodyPr>
          <a:lstStyle/>
          <a:p>
            <a:pPr fontAlgn="ctr"/>
            <a:r>
              <a:rPr lang="ru-RU" b="1" dirty="0">
                <a:latin typeface="Huawei Sans" panose="020C0503030203020204" pitchFamily="34" charset="0"/>
              </a:rPr>
              <a:t>Модуль вентиляторов</a:t>
            </a: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t="11212" b="9608"/>
          <a:stretch/>
        </p:blipFill>
        <p:spPr>
          <a:xfrm>
            <a:off x="5568026" y="2205759"/>
            <a:ext cx="4651826" cy="265326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9221" y="3532389"/>
            <a:ext cx="3123452" cy="2073891"/>
          </a:xfrm>
          <a:prstGeom prst="rect">
            <a:avLst/>
          </a:prstGeom>
        </p:spPr>
      </p:pic>
      <p:sp>
        <p:nvSpPr>
          <p:cNvPr id="9" name="文本框 8"/>
          <p:cNvSpPr txBox="1"/>
          <p:nvPr/>
        </p:nvSpPr>
        <p:spPr>
          <a:xfrm>
            <a:off x="5851972" y="1867204"/>
            <a:ext cx="1150772" cy="307777"/>
          </a:xfrm>
          <a:prstGeom prst="rect">
            <a:avLst/>
          </a:prstGeom>
          <a:noFill/>
        </p:spPr>
        <p:txBody>
          <a:bodyPr wrap="square" rtlCol="0">
            <a:noAutofit/>
          </a:bodyPr>
          <a:lstStyle/>
          <a:p>
            <a:pPr fontAlgn="ctr"/>
            <a:r>
              <a:rPr lang="ru-RU" sz="1400" dirty="0">
                <a:latin typeface="Huawei Sans" panose="020C0503030203020204" pitchFamily="34" charset="0"/>
              </a:rPr>
              <a:t>Фиксатор BBU</a:t>
            </a:r>
          </a:p>
        </p:txBody>
      </p:sp>
      <p:sp>
        <p:nvSpPr>
          <p:cNvPr id="10" name="文本框 9"/>
          <p:cNvSpPr txBox="1"/>
          <p:nvPr/>
        </p:nvSpPr>
        <p:spPr>
          <a:xfrm>
            <a:off x="8698926" y="1851789"/>
            <a:ext cx="1585774" cy="246986"/>
          </a:xfrm>
          <a:prstGeom prst="rect">
            <a:avLst/>
          </a:prstGeom>
          <a:noFill/>
        </p:spPr>
        <p:txBody>
          <a:bodyPr wrap="square" rtlCol="0">
            <a:noAutofit/>
          </a:bodyPr>
          <a:lstStyle/>
          <a:p>
            <a:pPr fontAlgn="ctr"/>
            <a:r>
              <a:rPr lang="ru-RU" sz="1400" dirty="0">
                <a:latin typeface="Huawei Sans" panose="020C0503030203020204" pitchFamily="34" charset="0"/>
              </a:rPr>
              <a:t>Фиксатор вентилятора</a:t>
            </a:r>
          </a:p>
        </p:txBody>
      </p:sp>
      <p:sp>
        <p:nvSpPr>
          <p:cNvPr id="11" name="文本框 10"/>
          <p:cNvSpPr txBox="1"/>
          <p:nvPr/>
        </p:nvSpPr>
        <p:spPr>
          <a:xfrm>
            <a:off x="8188421" y="4861222"/>
            <a:ext cx="2606784" cy="317707"/>
          </a:xfrm>
          <a:prstGeom prst="rect">
            <a:avLst/>
          </a:prstGeom>
          <a:noFill/>
        </p:spPr>
        <p:txBody>
          <a:bodyPr wrap="square" rtlCol="0">
            <a:noAutofit/>
          </a:bodyPr>
          <a:lstStyle/>
          <a:p>
            <a:pPr algn="ctr" fontAlgn="ctr"/>
            <a:r>
              <a:rPr lang="ru-RU" sz="1400" dirty="0">
                <a:latin typeface="Huawei Sans" panose="020C0503030203020204" pitchFamily="34" charset="0"/>
              </a:rPr>
              <a:t>Индикатор рабочего состояния/аварийной сигнализации вентилятора</a:t>
            </a:r>
          </a:p>
        </p:txBody>
      </p:sp>
      <p:sp>
        <p:nvSpPr>
          <p:cNvPr id="12" name="文本框 11"/>
          <p:cNvSpPr txBox="1"/>
          <p:nvPr/>
        </p:nvSpPr>
        <p:spPr>
          <a:xfrm>
            <a:off x="5568027" y="4845778"/>
            <a:ext cx="2230802" cy="333151"/>
          </a:xfrm>
          <a:prstGeom prst="rect">
            <a:avLst/>
          </a:prstGeom>
          <a:noFill/>
        </p:spPr>
        <p:txBody>
          <a:bodyPr wrap="square" rtlCol="0">
            <a:noAutofit/>
          </a:bodyPr>
          <a:lstStyle/>
          <a:p>
            <a:pPr algn="ctr" fontAlgn="ctr"/>
            <a:r>
              <a:rPr lang="ru-RU" sz="1400" dirty="0">
                <a:latin typeface="Huawei Sans" panose="020C0503030203020204" pitchFamily="34" charset="0"/>
              </a:rPr>
              <a:t>Индикатор рабочего состояния/аварийной сигнализации BBU</a:t>
            </a:r>
          </a:p>
        </p:txBody>
      </p:sp>
      <p:sp>
        <p:nvSpPr>
          <p:cNvPr id="13" name="文本框 12"/>
          <p:cNvSpPr txBox="1"/>
          <p:nvPr/>
        </p:nvSpPr>
        <p:spPr>
          <a:xfrm>
            <a:off x="7004459" y="5706671"/>
            <a:ext cx="2092489" cy="421862"/>
          </a:xfrm>
          <a:prstGeom prst="rect">
            <a:avLst/>
          </a:prstGeom>
          <a:noFill/>
        </p:spPr>
        <p:txBody>
          <a:bodyPr wrap="square" rtlCol="0">
            <a:noAutofit/>
          </a:bodyPr>
          <a:lstStyle/>
          <a:p>
            <a:pPr fontAlgn="ctr"/>
            <a:r>
              <a:rPr lang="ru-RU" b="1" dirty="0">
                <a:latin typeface="Huawei Sans" panose="020C0503030203020204" pitchFamily="34" charset="0"/>
              </a:rPr>
              <a:t>Вид спереди</a:t>
            </a:r>
          </a:p>
        </p:txBody>
      </p:sp>
      <p:sp>
        <p:nvSpPr>
          <p:cNvPr id="6" name="文本框 5"/>
          <p:cNvSpPr txBox="1"/>
          <p:nvPr/>
        </p:nvSpPr>
        <p:spPr>
          <a:xfrm>
            <a:off x="2954945" y="5178929"/>
            <a:ext cx="776796" cy="369332"/>
          </a:xfrm>
          <a:prstGeom prst="rect">
            <a:avLst/>
          </a:prstGeom>
          <a:noFill/>
        </p:spPr>
        <p:txBody>
          <a:bodyPr wrap="square" rtlCol="0">
            <a:noAutofit/>
          </a:bodyPr>
          <a:lstStyle/>
          <a:p>
            <a:pPr fontAlgn="ctr"/>
            <a:r>
              <a:rPr lang="ru-RU" b="1" dirty="0">
                <a:latin typeface="Huawei Sans" panose="020C0503030203020204" pitchFamily="34" charset="0"/>
              </a:rPr>
              <a:t>BBU</a:t>
            </a:r>
          </a:p>
        </p:txBody>
      </p:sp>
    </p:spTree>
    <p:extLst>
      <p:ext uri="{BB962C8B-B14F-4D97-AF65-F5344CB8AC3E}">
        <p14:creationId xmlns:p14="http://schemas.microsoft.com/office/powerpoint/2010/main" val="2377809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Коффер-диск</a:t>
            </a:r>
          </a:p>
        </p:txBody>
      </p:sp>
      <p:grpSp>
        <p:nvGrpSpPr>
          <p:cNvPr id="4" name="组合 3"/>
          <p:cNvGrpSpPr/>
          <p:nvPr/>
        </p:nvGrpSpPr>
        <p:grpSpPr bwMode="gray">
          <a:xfrm>
            <a:off x="508593" y="1391722"/>
            <a:ext cx="5283564" cy="4068118"/>
            <a:chOff x="275346" y="2220499"/>
            <a:chExt cx="5283564" cy="4068118"/>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889000" y="2220499"/>
              <a:ext cx="4669910" cy="4068118"/>
            </a:xfrm>
            <a:prstGeom prst="rect">
              <a:avLst/>
            </a:prstGeom>
          </p:spPr>
        </p:pic>
        <p:sp>
          <p:nvSpPr>
            <p:cNvPr id="9" name="文本框 8"/>
            <p:cNvSpPr txBox="1"/>
            <p:nvPr/>
          </p:nvSpPr>
          <p:spPr bwMode="gray">
            <a:xfrm>
              <a:off x="275346" y="2981106"/>
              <a:ext cx="2771279" cy="419038"/>
            </a:xfrm>
            <a:prstGeom prst="rect">
              <a:avLst/>
            </a:prstGeom>
            <a:solidFill>
              <a:schemeClr val="bg1"/>
            </a:solidFill>
            <a:ln>
              <a:noFill/>
            </a:ln>
          </p:spPr>
          <p:txBody>
            <a:bodyPr wrap="square" rtlCol="0">
              <a:noAutofit/>
            </a:bodyPr>
            <a:lstStyle/>
            <a:p>
              <a:pPr fontAlgn="ctr"/>
              <a:r>
                <a:rPr lang="ru-RU" sz="1200" dirty="0">
                  <a:latin typeface="Huawei Sans" panose="020C0503030203020204" pitchFamily="34" charset="0"/>
                </a:rPr>
                <a:t>Индикатор аварийной сигнализации/местоположения</a:t>
              </a:r>
            </a:p>
          </p:txBody>
        </p:sp>
        <p:sp>
          <p:nvSpPr>
            <p:cNvPr id="10" name="文本框 9"/>
            <p:cNvSpPr txBox="1"/>
            <p:nvPr/>
          </p:nvSpPr>
          <p:spPr bwMode="gray">
            <a:xfrm>
              <a:off x="532043" y="3354456"/>
              <a:ext cx="1790597" cy="258059"/>
            </a:xfrm>
            <a:prstGeom prst="rect">
              <a:avLst/>
            </a:prstGeom>
            <a:solidFill>
              <a:schemeClr val="bg1"/>
            </a:solidFill>
            <a:ln>
              <a:noFill/>
            </a:ln>
          </p:spPr>
          <p:txBody>
            <a:bodyPr wrap="square" rtlCol="0">
              <a:noAutofit/>
            </a:bodyPr>
            <a:lstStyle/>
            <a:p>
              <a:pPr algn="r" fontAlgn="ctr"/>
              <a:r>
                <a:rPr lang="ru-RU" sz="1200" dirty="0">
                  <a:latin typeface="Huawei Sans" panose="020C0503030203020204" pitchFamily="34" charset="0"/>
                </a:rPr>
                <a:t>Индикатор рабочего состояния</a:t>
              </a:r>
            </a:p>
          </p:txBody>
        </p:sp>
        <p:sp>
          <p:nvSpPr>
            <p:cNvPr id="7" name="文本框 6"/>
            <p:cNvSpPr txBox="1"/>
            <p:nvPr/>
          </p:nvSpPr>
          <p:spPr bwMode="gray">
            <a:xfrm>
              <a:off x="633014" y="4055747"/>
              <a:ext cx="1260162" cy="307777"/>
            </a:xfrm>
            <a:prstGeom prst="rect">
              <a:avLst/>
            </a:prstGeom>
            <a:solidFill>
              <a:schemeClr val="bg1"/>
            </a:solidFill>
            <a:ln>
              <a:noFill/>
            </a:ln>
          </p:spPr>
          <p:txBody>
            <a:bodyPr wrap="square" rtlCol="0">
              <a:noAutofit/>
            </a:bodyPr>
            <a:lstStyle/>
            <a:p>
              <a:pPr algn="r" fontAlgn="ctr"/>
              <a:r>
                <a:rPr lang="ru-RU" sz="1400">
                  <a:latin typeface="Huawei Sans" panose="020C0503030203020204" pitchFamily="34" charset="0"/>
                </a:rPr>
                <a:t>Фиксатор</a:t>
              </a:r>
            </a:p>
          </p:txBody>
        </p:sp>
        <p:sp>
          <p:nvSpPr>
            <p:cNvPr id="11" name="文本框 10"/>
            <p:cNvSpPr txBox="1"/>
            <p:nvPr/>
          </p:nvSpPr>
          <p:spPr bwMode="gray">
            <a:xfrm>
              <a:off x="743688" y="4837762"/>
              <a:ext cx="1260162" cy="307777"/>
            </a:xfrm>
            <a:prstGeom prst="rect">
              <a:avLst/>
            </a:prstGeom>
            <a:solidFill>
              <a:schemeClr val="bg1"/>
            </a:solidFill>
            <a:ln>
              <a:noFill/>
            </a:ln>
          </p:spPr>
          <p:txBody>
            <a:bodyPr wrap="square" rtlCol="0">
              <a:noAutofit/>
            </a:bodyPr>
            <a:lstStyle/>
            <a:p>
              <a:pPr algn="r" fontAlgn="ctr"/>
              <a:r>
                <a:rPr lang="ru-RU" sz="1400">
                  <a:latin typeface="Huawei Sans" panose="020C0503030203020204" pitchFamily="34" charset="0"/>
                </a:rPr>
                <a:t>Рукоятка</a:t>
              </a:r>
            </a:p>
          </p:txBody>
        </p:sp>
        <p:sp>
          <p:nvSpPr>
            <p:cNvPr id="12" name="文本框 11"/>
            <p:cNvSpPr txBox="1"/>
            <p:nvPr/>
          </p:nvSpPr>
          <p:spPr bwMode="gray">
            <a:xfrm>
              <a:off x="743688" y="5611312"/>
              <a:ext cx="1260162" cy="307777"/>
            </a:xfrm>
            <a:prstGeom prst="rect">
              <a:avLst/>
            </a:prstGeom>
            <a:solidFill>
              <a:schemeClr val="bg1"/>
            </a:solidFill>
            <a:ln>
              <a:noFill/>
            </a:ln>
          </p:spPr>
          <p:txBody>
            <a:bodyPr wrap="square" rtlCol="0">
              <a:noAutofit/>
            </a:bodyPr>
            <a:lstStyle/>
            <a:p>
              <a:pPr algn="r" fontAlgn="ctr"/>
              <a:r>
                <a:rPr lang="ru-RU" sz="1400">
                  <a:latin typeface="Huawei Sans" panose="020C0503030203020204" pitchFamily="34" charset="0"/>
                </a:rPr>
                <a:t>Наклейка</a:t>
              </a:r>
            </a:p>
          </p:txBody>
        </p:sp>
        <p:sp>
          <p:nvSpPr>
            <p:cNvPr id="13" name="文本框 12"/>
            <p:cNvSpPr txBox="1"/>
            <p:nvPr/>
          </p:nvSpPr>
          <p:spPr bwMode="gray">
            <a:xfrm>
              <a:off x="3911000" y="5302595"/>
              <a:ext cx="744127" cy="307777"/>
            </a:xfrm>
            <a:prstGeom prst="rect">
              <a:avLst/>
            </a:prstGeom>
            <a:solidFill>
              <a:schemeClr val="bg1"/>
            </a:solidFill>
            <a:ln>
              <a:noFill/>
            </a:ln>
          </p:spPr>
          <p:txBody>
            <a:bodyPr wrap="square" rtlCol="0">
              <a:noAutofit/>
            </a:bodyPr>
            <a:lstStyle/>
            <a:p>
              <a:pPr algn="ctr" fontAlgn="ctr"/>
              <a:r>
                <a:rPr lang="ru-RU" sz="1400">
                  <a:latin typeface="Huawei Sans" panose="020C0503030203020204" pitchFamily="34" charset="0"/>
                </a:rPr>
                <a:t>Диск</a:t>
              </a:r>
            </a:p>
          </p:txBody>
        </p:sp>
      </p:grpSp>
      <p:sp>
        <p:nvSpPr>
          <p:cNvPr id="14" name="文本框 13"/>
          <p:cNvSpPr txBox="1"/>
          <p:nvPr/>
        </p:nvSpPr>
        <p:spPr>
          <a:xfrm>
            <a:off x="1607016" y="1345701"/>
            <a:ext cx="2484537" cy="435787"/>
          </a:xfrm>
          <a:prstGeom prst="rect">
            <a:avLst/>
          </a:prstGeom>
          <a:noFill/>
        </p:spPr>
        <p:txBody>
          <a:bodyPr wrap="square" rtlCol="0">
            <a:noAutofit/>
          </a:bodyPr>
          <a:lstStyle/>
          <a:p>
            <a:pPr algn="ctr" fontAlgn="ctr"/>
            <a:r>
              <a:rPr lang="ru-RU" b="1" dirty="0">
                <a:latin typeface="Huawei Sans" panose="020C0503030203020204" pitchFamily="34" charset="0"/>
              </a:rPr>
              <a:t>2,5-дюймовый </a:t>
            </a:r>
            <a:r>
              <a:rPr lang="ru-RU" b="1" dirty="0" err="1">
                <a:latin typeface="Huawei Sans" panose="020C0503030203020204" pitchFamily="34" charset="0"/>
              </a:rPr>
              <a:t>коффер</a:t>
            </a:r>
            <a:r>
              <a:rPr lang="ru-RU" b="1" dirty="0">
                <a:latin typeface="Huawei Sans" panose="020C0503030203020204" pitchFamily="34" charset="0"/>
              </a:rPr>
              <a:t>-диск</a:t>
            </a:r>
          </a:p>
        </p:txBody>
      </p:sp>
      <p:grpSp>
        <p:nvGrpSpPr>
          <p:cNvPr id="21" name="组合 20"/>
          <p:cNvGrpSpPr/>
          <p:nvPr/>
        </p:nvGrpSpPr>
        <p:grpSpPr bwMode="gray">
          <a:xfrm>
            <a:off x="5792157" y="1465947"/>
            <a:ext cx="5359048" cy="3699933"/>
            <a:chOff x="5546019" y="2463800"/>
            <a:chExt cx="5359048" cy="3699933"/>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5005" t="5890" r="4533" b="5237"/>
            <a:stretch/>
          </p:blipFill>
          <p:spPr bwMode="gray">
            <a:xfrm>
              <a:off x="7442200" y="2463800"/>
              <a:ext cx="3462867" cy="3699933"/>
            </a:xfrm>
            <a:prstGeom prst="rect">
              <a:avLst/>
            </a:prstGeom>
          </p:spPr>
        </p:pic>
        <p:sp>
          <p:nvSpPr>
            <p:cNvPr id="15" name="文本框 14"/>
            <p:cNvSpPr txBox="1"/>
            <p:nvPr/>
          </p:nvSpPr>
          <p:spPr bwMode="gray">
            <a:xfrm>
              <a:off x="5638560" y="3186765"/>
              <a:ext cx="2828469" cy="307777"/>
            </a:xfrm>
            <a:prstGeom prst="rect">
              <a:avLst/>
            </a:prstGeom>
            <a:solidFill>
              <a:schemeClr val="bg1"/>
            </a:solidFill>
          </p:spPr>
          <p:txBody>
            <a:bodyPr wrap="square" rtlCol="0">
              <a:noAutofit/>
            </a:bodyPr>
            <a:lstStyle/>
            <a:p>
              <a:pPr fontAlgn="ctr"/>
              <a:r>
                <a:rPr lang="ru-RU" sz="1200" dirty="0">
                  <a:latin typeface="Huawei Sans" panose="020C0503030203020204" pitchFamily="34" charset="0"/>
                </a:rPr>
                <a:t>Индикатор аварийной сигнализации/местоположения</a:t>
              </a:r>
            </a:p>
          </p:txBody>
        </p:sp>
        <p:sp>
          <p:nvSpPr>
            <p:cNvPr id="16" name="文本框 15"/>
            <p:cNvSpPr txBox="1"/>
            <p:nvPr/>
          </p:nvSpPr>
          <p:spPr bwMode="gray">
            <a:xfrm>
              <a:off x="5546019" y="3570827"/>
              <a:ext cx="2046583" cy="330641"/>
            </a:xfrm>
            <a:prstGeom prst="rect">
              <a:avLst/>
            </a:prstGeom>
            <a:solidFill>
              <a:schemeClr val="bg1"/>
            </a:solidFill>
          </p:spPr>
          <p:txBody>
            <a:bodyPr wrap="square" rtlCol="0">
              <a:noAutofit/>
            </a:bodyPr>
            <a:lstStyle/>
            <a:p>
              <a:pPr algn="r" fontAlgn="ctr"/>
              <a:r>
                <a:rPr lang="ru-RU" sz="1200" dirty="0">
                  <a:latin typeface="Huawei Sans" panose="020C0503030203020204" pitchFamily="34" charset="0"/>
                </a:rPr>
                <a:t>Индикатор рабочего состояния</a:t>
              </a:r>
            </a:p>
          </p:txBody>
        </p:sp>
        <p:sp>
          <p:nvSpPr>
            <p:cNvPr id="17" name="文本框 16"/>
            <p:cNvSpPr txBox="1"/>
            <p:nvPr/>
          </p:nvSpPr>
          <p:spPr bwMode="gray">
            <a:xfrm>
              <a:off x="6129158" y="4207501"/>
              <a:ext cx="1260162" cy="307777"/>
            </a:xfrm>
            <a:prstGeom prst="rect">
              <a:avLst/>
            </a:prstGeom>
            <a:solidFill>
              <a:schemeClr val="bg1"/>
            </a:solidFill>
          </p:spPr>
          <p:txBody>
            <a:bodyPr wrap="square" rtlCol="0">
              <a:noAutofit/>
            </a:bodyPr>
            <a:lstStyle/>
            <a:p>
              <a:pPr algn="r" fontAlgn="ctr"/>
              <a:r>
                <a:rPr lang="ru-RU" sz="1400">
                  <a:latin typeface="Huawei Sans" panose="020C0503030203020204" pitchFamily="34" charset="0"/>
                </a:rPr>
                <a:t>Фиксатор</a:t>
              </a:r>
            </a:p>
          </p:txBody>
        </p:sp>
        <p:sp>
          <p:nvSpPr>
            <p:cNvPr id="18" name="文本框 17"/>
            <p:cNvSpPr txBox="1"/>
            <p:nvPr/>
          </p:nvSpPr>
          <p:spPr bwMode="gray">
            <a:xfrm>
              <a:off x="6125229" y="5073154"/>
              <a:ext cx="1260162" cy="307777"/>
            </a:xfrm>
            <a:prstGeom prst="rect">
              <a:avLst/>
            </a:prstGeom>
            <a:solidFill>
              <a:schemeClr val="bg1"/>
            </a:solidFill>
          </p:spPr>
          <p:txBody>
            <a:bodyPr wrap="square" rtlCol="0">
              <a:noAutofit/>
            </a:bodyPr>
            <a:lstStyle/>
            <a:p>
              <a:pPr algn="r" fontAlgn="ctr"/>
              <a:r>
                <a:rPr lang="ru-RU" sz="1400">
                  <a:latin typeface="Huawei Sans" panose="020C0503030203020204" pitchFamily="34" charset="0"/>
                </a:rPr>
                <a:t>Рукоятка</a:t>
              </a:r>
            </a:p>
          </p:txBody>
        </p:sp>
        <p:sp>
          <p:nvSpPr>
            <p:cNvPr id="19" name="文本框 18"/>
            <p:cNvSpPr txBox="1"/>
            <p:nvPr/>
          </p:nvSpPr>
          <p:spPr bwMode="gray">
            <a:xfrm>
              <a:off x="6155553" y="5784918"/>
              <a:ext cx="1260162" cy="307777"/>
            </a:xfrm>
            <a:prstGeom prst="rect">
              <a:avLst/>
            </a:prstGeom>
            <a:solidFill>
              <a:schemeClr val="bg1"/>
            </a:solidFill>
          </p:spPr>
          <p:txBody>
            <a:bodyPr wrap="square" rtlCol="0">
              <a:noAutofit/>
            </a:bodyPr>
            <a:lstStyle/>
            <a:p>
              <a:pPr algn="r" fontAlgn="ctr"/>
              <a:r>
                <a:rPr lang="ru-RU" sz="1400">
                  <a:latin typeface="Huawei Sans" panose="020C0503030203020204" pitchFamily="34" charset="0"/>
                </a:rPr>
                <a:t>Наклейка</a:t>
              </a:r>
            </a:p>
          </p:txBody>
        </p:sp>
        <p:sp>
          <p:nvSpPr>
            <p:cNvPr id="20" name="文本框 19"/>
            <p:cNvSpPr txBox="1"/>
            <p:nvPr/>
          </p:nvSpPr>
          <p:spPr bwMode="gray">
            <a:xfrm>
              <a:off x="9283516" y="5385724"/>
              <a:ext cx="744127" cy="307777"/>
            </a:xfrm>
            <a:prstGeom prst="rect">
              <a:avLst/>
            </a:prstGeom>
            <a:solidFill>
              <a:schemeClr val="bg1"/>
            </a:solidFill>
          </p:spPr>
          <p:txBody>
            <a:bodyPr wrap="square" rtlCol="0">
              <a:noAutofit/>
            </a:bodyPr>
            <a:lstStyle/>
            <a:p>
              <a:pPr algn="ctr" fontAlgn="ctr"/>
              <a:r>
                <a:rPr lang="ru-RU" sz="1400">
                  <a:latin typeface="Huawei Sans" panose="020C0503030203020204" pitchFamily="34" charset="0"/>
                </a:rPr>
                <a:t>Диск</a:t>
              </a:r>
            </a:p>
          </p:txBody>
        </p:sp>
      </p:grpSp>
      <p:sp>
        <p:nvSpPr>
          <p:cNvPr id="22" name="文本框 21"/>
          <p:cNvSpPr txBox="1"/>
          <p:nvPr/>
        </p:nvSpPr>
        <p:spPr>
          <a:xfrm>
            <a:off x="6332798" y="1241934"/>
            <a:ext cx="3803690" cy="435787"/>
          </a:xfrm>
          <a:prstGeom prst="rect">
            <a:avLst/>
          </a:prstGeom>
          <a:noFill/>
        </p:spPr>
        <p:txBody>
          <a:bodyPr wrap="square" rtlCol="0">
            <a:noAutofit/>
          </a:bodyPr>
          <a:lstStyle/>
          <a:p>
            <a:pPr algn="ctr" fontAlgn="ctr"/>
            <a:r>
              <a:rPr lang="ru-RU" b="1" dirty="0">
                <a:latin typeface="Huawei Sans" panose="020C0503030203020204" pitchFamily="34" charset="0"/>
              </a:rPr>
              <a:t>Твердотельный накопитель </a:t>
            </a:r>
            <a:r>
              <a:rPr lang="ru-RU" b="1" dirty="0" err="1">
                <a:latin typeface="Huawei Sans" panose="020C0503030203020204" pitchFamily="34" charset="0"/>
              </a:rPr>
              <a:t>NVMe</a:t>
            </a:r>
            <a:r>
              <a:rPr lang="ru-RU" b="1" dirty="0">
                <a:latin typeface="Huawei Sans" panose="020C0503030203020204" pitchFamily="34" charset="0"/>
              </a:rPr>
              <a:t> размером с ладонь</a:t>
            </a:r>
          </a:p>
        </p:txBody>
      </p:sp>
      <p:sp>
        <p:nvSpPr>
          <p:cNvPr id="5" name="文本框 4"/>
          <p:cNvSpPr txBox="1"/>
          <p:nvPr/>
        </p:nvSpPr>
        <p:spPr>
          <a:xfrm>
            <a:off x="765290" y="5486249"/>
            <a:ext cx="8246168" cy="369332"/>
          </a:xfrm>
          <a:prstGeom prst="rect">
            <a:avLst/>
          </a:prstGeom>
          <a:noFill/>
        </p:spPr>
        <p:txBody>
          <a:bodyPr wrap="square" rtlCol="0">
            <a:noAutofit/>
          </a:bodyPr>
          <a:lstStyle/>
          <a:p>
            <a:pPr fontAlgn="ctr"/>
            <a:r>
              <a:rPr lang="ru-RU" dirty="0">
                <a:latin typeface="Huawei Sans" panose="020C0503030203020204" pitchFamily="34" charset="0"/>
              </a:rPr>
              <a:t>Примечание: </a:t>
            </a:r>
            <a:r>
              <a:rPr lang="ru-RU" dirty="0" smtClean="0">
                <a:latin typeface="Huawei Sans" panose="020C0503030203020204" pitchFamily="34" charset="0"/>
              </a:rPr>
              <a:t>на </a:t>
            </a:r>
            <a:r>
              <a:rPr lang="ru-RU" dirty="0">
                <a:latin typeface="Huawei Sans" panose="020C0503030203020204" pitchFamily="34" charset="0"/>
              </a:rPr>
              <a:t>слайде показаны диски </a:t>
            </a:r>
            <a:r>
              <a:rPr lang="ru-RU" dirty="0" err="1">
                <a:latin typeface="Huawei Sans" panose="020C0503030203020204" pitchFamily="34" charset="0"/>
              </a:rPr>
              <a:t>Huawei</a:t>
            </a:r>
            <a:r>
              <a:rPr lang="ru-RU" dirty="0">
                <a:latin typeface="Huawei Sans" panose="020C0503030203020204" pitchFamily="34" charset="0"/>
              </a:rPr>
              <a:t> </a:t>
            </a:r>
            <a:r>
              <a:rPr lang="ru-RU" dirty="0" err="1">
                <a:latin typeface="Huawei Sans" panose="020C0503030203020204" pitchFamily="34" charset="0"/>
              </a:rPr>
              <a:t>OceanStor</a:t>
            </a:r>
            <a:r>
              <a:rPr lang="ru-RU" dirty="0">
                <a:latin typeface="Huawei Sans" panose="020C0503030203020204" pitchFamily="34" charset="0"/>
              </a:rPr>
              <a:t> </a:t>
            </a:r>
            <a:r>
              <a:rPr lang="ru-RU" dirty="0" err="1">
                <a:latin typeface="Huawei Sans" panose="020C0503030203020204" pitchFamily="34" charset="0"/>
              </a:rPr>
              <a:t>Dorado</a:t>
            </a:r>
            <a:r>
              <a:rPr lang="ru-RU" dirty="0">
                <a:latin typeface="Huawei Sans" panose="020C0503030203020204" pitchFamily="34" charset="0"/>
              </a:rPr>
              <a:t> V6.</a:t>
            </a:r>
          </a:p>
        </p:txBody>
      </p:sp>
    </p:spTree>
    <p:extLst>
      <p:ext uri="{BB962C8B-B14F-4D97-AF65-F5344CB8AC3E}">
        <p14:creationId xmlns:p14="http://schemas.microsoft.com/office/powerpoint/2010/main" val="3698121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Модуль питания</a:t>
            </a:r>
          </a:p>
        </p:txBody>
      </p:sp>
      <p:sp>
        <p:nvSpPr>
          <p:cNvPr id="3" name="文本占位符 2"/>
          <p:cNvSpPr>
            <a:spLocks noGrp="1"/>
          </p:cNvSpPr>
          <p:nvPr>
            <p:ph type="body" sz="quarter" idx="10"/>
          </p:nvPr>
        </p:nvSpPr>
        <p:spPr>
          <a:xfrm>
            <a:off x="731838" y="1052514"/>
            <a:ext cx="10850562" cy="4875042"/>
          </a:xfrm>
        </p:spPr>
        <p:txBody>
          <a:bodyPr wrap="square">
            <a:noAutofit/>
          </a:bodyPr>
          <a:lstStyle/>
          <a:p>
            <a:pPr algn="l"/>
            <a:r>
              <a:rPr lang="ru-RU" dirty="0"/>
              <a:t>Д</a:t>
            </a:r>
            <a:r>
              <a:rPr lang="ru-RU" dirty="0" smtClean="0"/>
              <a:t>ля </a:t>
            </a:r>
            <a:r>
              <a:rPr lang="ru-RU" dirty="0"/>
              <a:t>нормальной работы контроллерной </a:t>
            </a:r>
            <a:r>
              <a:rPr lang="ru-RU" dirty="0" smtClean="0"/>
              <a:t>полки используется </a:t>
            </a:r>
            <a:r>
              <a:rPr lang="ru-RU" dirty="0"/>
              <a:t>модуль питания переменного тока.</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966" y="2321678"/>
            <a:ext cx="3539173" cy="2416629"/>
          </a:xfrm>
          <a:prstGeom prst="rect">
            <a:avLst/>
          </a:prstGeom>
        </p:spPr>
      </p:pic>
      <p:grpSp>
        <p:nvGrpSpPr>
          <p:cNvPr id="11" name="组合 10"/>
          <p:cNvGrpSpPr/>
          <p:nvPr/>
        </p:nvGrpSpPr>
        <p:grpSpPr>
          <a:xfrm>
            <a:off x="6825344" y="1764587"/>
            <a:ext cx="5410113" cy="3520971"/>
            <a:chOff x="6825344" y="2189132"/>
            <a:chExt cx="5410113" cy="3520971"/>
          </a:xfrm>
        </p:grpSpPr>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11551" b="10126"/>
            <a:stretch/>
          </p:blipFill>
          <p:spPr>
            <a:xfrm>
              <a:off x="6825344" y="2969377"/>
              <a:ext cx="4147456" cy="2432957"/>
            </a:xfrm>
            <a:prstGeom prst="rect">
              <a:avLst/>
            </a:prstGeom>
          </p:spPr>
        </p:pic>
        <p:sp>
          <p:nvSpPr>
            <p:cNvPr id="6" name="文本框 5"/>
            <p:cNvSpPr txBox="1"/>
            <p:nvPr/>
          </p:nvSpPr>
          <p:spPr>
            <a:xfrm>
              <a:off x="7536801" y="2661600"/>
              <a:ext cx="771365" cy="307777"/>
            </a:xfrm>
            <a:prstGeom prst="rect">
              <a:avLst/>
            </a:prstGeom>
            <a:noFill/>
          </p:spPr>
          <p:txBody>
            <a:bodyPr wrap="square" rtlCol="0">
              <a:noAutofit/>
            </a:bodyPr>
            <a:lstStyle/>
            <a:p>
              <a:pPr fontAlgn="ctr"/>
              <a:r>
                <a:rPr lang="ru-RU" sz="1400">
                  <a:latin typeface="Huawei Sans" panose="020C0503030203020204" pitchFamily="34" charset="0"/>
                </a:rPr>
                <a:t>Ручка</a:t>
              </a:r>
            </a:p>
          </p:txBody>
        </p:sp>
        <p:sp>
          <p:nvSpPr>
            <p:cNvPr id="7" name="文本框 6"/>
            <p:cNvSpPr txBox="1"/>
            <p:nvPr/>
          </p:nvSpPr>
          <p:spPr>
            <a:xfrm>
              <a:off x="7873222" y="2189132"/>
              <a:ext cx="4362235" cy="523220"/>
            </a:xfrm>
            <a:prstGeom prst="rect">
              <a:avLst/>
            </a:prstGeom>
            <a:noFill/>
          </p:spPr>
          <p:txBody>
            <a:bodyPr wrap="square" rtlCol="0">
              <a:noAutofit/>
            </a:bodyPr>
            <a:lstStyle/>
            <a:p>
              <a:pPr algn="ctr" fontAlgn="ctr"/>
              <a:r>
                <a:rPr lang="ru-RU" sz="1400" dirty="0">
                  <a:latin typeface="Huawei Sans" panose="020C0503030203020204" pitchFamily="34" charset="0"/>
                </a:rPr>
                <a:t>Индикатор </a:t>
              </a:r>
            </a:p>
            <a:p>
              <a:pPr algn="ctr" fontAlgn="ctr"/>
              <a:r>
                <a:rPr lang="ru-RU" sz="1400" dirty="0">
                  <a:latin typeface="Huawei Sans" panose="020C0503030203020204" pitchFamily="34" charset="0"/>
                </a:rPr>
                <a:t>рабочего </a:t>
              </a:r>
              <a:r>
                <a:rPr lang="ru-RU" sz="1400" dirty="0" smtClean="0">
                  <a:latin typeface="Huawei Sans" panose="020C0503030203020204" pitchFamily="34" charset="0"/>
                </a:rPr>
                <a:t>состояния /</a:t>
              </a:r>
            </a:p>
            <a:p>
              <a:pPr algn="ctr" fontAlgn="ctr"/>
              <a:r>
                <a:rPr lang="ru-RU" sz="1400" dirty="0" smtClean="0">
                  <a:latin typeface="Huawei Sans" panose="020C0503030203020204" pitchFamily="34" charset="0"/>
                </a:rPr>
                <a:t>аварийной </a:t>
              </a:r>
              <a:r>
                <a:rPr lang="ru-RU" sz="1400" dirty="0">
                  <a:latin typeface="Huawei Sans" panose="020C0503030203020204" pitchFamily="34" charset="0"/>
                </a:rPr>
                <a:t>сигнализации</a:t>
              </a:r>
            </a:p>
          </p:txBody>
        </p:sp>
        <p:sp>
          <p:nvSpPr>
            <p:cNvPr id="8" name="文本框 7"/>
            <p:cNvSpPr txBox="1"/>
            <p:nvPr/>
          </p:nvSpPr>
          <p:spPr>
            <a:xfrm>
              <a:off x="10243456" y="2861426"/>
              <a:ext cx="1458687" cy="312665"/>
            </a:xfrm>
            <a:prstGeom prst="rect">
              <a:avLst/>
            </a:prstGeom>
            <a:noFill/>
          </p:spPr>
          <p:txBody>
            <a:bodyPr wrap="square" rtlCol="0">
              <a:noAutofit/>
            </a:bodyPr>
            <a:lstStyle/>
            <a:p>
              <a:pPr fontAlgn="ctr"/>
              <a:r>
                <a:rPr lang="ru-RU" sz="1400" dirty="0">
                  <a:latin typeface="Huawei Sans" panose="020C0503030203020204" pitchFamily="34" charset="0"/>
                </a:rPr>
                <a:t>Фиксатор</a:t>
              </a:r>
            </a:p>
          </p:txBody>
        </p:sp>
        <p:sp>
          <p:nvSpPr>
            <p:cNvPr id="9" name="文本框 8"/>
            <p:cNvSpPr txBox="1"/>
            <p:nvPr/>
          </p:nvSpPr>
          <p:spPr>
            <a:xfrm>
              <a:off x="9074800" y="5402326"/>
              <a:ext cx="1775169" cy="307777"/>
            </a:xfrm>
            <a:prstGeom prst="rect">
              <a:avLst/>
            </a:prstGeom>
            <a:noFill/>
          </p:spPr>
          <p:txBody>
            <a:bodyPr wrap="square" rtlCol="0">
              <a:noAutofit/>
            </a:bodyPr>
            <a:lstStyle/>
            <a:p>
              <a:pPr fontAlgn="ctr"/>
              <a:r>
                <a:rPr lang="ru-RU" sz="1400" dirty="0">
                  <a:latin typeface="Huawei Sans" panose="020C0503030203020204" pitchFamily="34" charset="0"/>
                </a:rPr>
                <a:t>Разъем питания</a:t>
              </a:r>
            </a:p>
          </p:txBody>
        </p:sp>
      </p:grpSp>
      <p:sp>
        <p:nvSpPr>
          <p:cNvPr id="10" name="文本框 9"/>
          <p:cNvSpPr txBox="1"/>
          <p:nvPr/>
        </p:nvSpPr>
        <p:spPr>
          <a:xfrm>
            <a:off x="739992" y="5558224"/>
            <a:ext cx="9503464" cy="369332"/>
          </a:xfrm>
          <a:prstGeom prst="rect">
            <a:avLst/>
          </a:prstGeom>
          <a:noFill/>
        </p:spPr>
        <p:txBody>
          <a:bodyPr wrap="square" rtlCol="0">
            <a:noAutofit/>
          </a:bodyPr>
          <a:lstStyle/>
          <a:p>
            <a:pPr fontAlgn="ctr"/>
            <a:r>
              <a:rPr lang="ru-RU" dirty="0">
                <a:latin typeface="Huawei Sans" panose="020C0503030203020204" pitchFamily="34" charset="0"/>
              </a:rPr>
              <a:t>Примечание: </a:t>
            </a:r>
            <a:r>
              <a:rPr lang="ru-RU" dirty="0" smtClean="0">
                <a:latin typeface="Huawei Sans" panose="020C0503030203020204" pitchFamily="34" charset="0"/>
              </a:rPr>
              <a:t>на </a:t>
            </a:r>
            <a:r>
              <a:rPr lang="ru-RU" dirty="0">
                <a:latin typeface="Huawei Sans" panose="020C0503030203020204" pitchFamily="34" charset="0"/>
              </a:rPr>
              <a:t>слайде показан модуль питания </a:t>
            </a:r>
            <a:r>
              <a:rPr lang="ru-RU" dirty="0" err="1">
                <a:latin typeface="Huawei Sans" panose="020C0503030203020204" pitchFamily="34" charset="0"/>
              </a:rPr>
              <a:t>Huawei</a:t>
            </a:r>
            <a:r>
              <a:rPr lang="ru-RU" dirty="0">
                <a:latin typeface="Huawei Sans" panose="020C0503030203020204" pitchFamily="34" charset="0"/>
              </a:rPr>
              <a:t> </a:t>
            </a:r>
            <a:r>
              <a:rPr lang="ru-RU" dirty="0" err="1">
                <a:latin typeface="Huawei Sans" panose="020C0503030203020204" pitchFamily="34" charset="0"/>
              </a:rPr>
              <a:t>OceanStor</a:t>
            </a:r>
            <a:r>
              <a:rPr lang="ru-RU" dirty="0">
                <a:latin typeface="Huawei Sans" panose="020C0503030203020204" pitchFamily="34" charset="0"/>
              </a:rPr>
              <a:t> </a:t>
            </a:r>
            <a:r>
              <a:rPr lang="ru-RU" dirty="0" err="1">
                <a:latin typeface="Huawei Sans" panose="020C0503030203020204" pitchFamily="34" charset="0"/>
              </a:rPr>
              <a:t>Dorado</a:t>
            </a:r>
            <a:r>
              <a:rPr lang="ru-RU" dirty="0">
                <a:latin typeface="Huawei Sans" panose="020C0503030203020204" pitchFamily="34" charset="0"/>
              </a:rPr>
              <a:t> V6.</a:t>
            </a:r>
          </a:p>
        </p:txBody>
      </p:sp>
    </p:spTree>
    <p:extLst>
      <p:ext uri="{BB962C8B-B14F-4D97-AF65-F5344CB8AC3E}">
        <p14:creationId xmlns:p14="http://schemas.microsoft.com/office/powerpoint/2010/main" val="1721121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ru-RU">
                <a:solidFill>
                  <a:schemeClr val="bg1">
                    <a:lumMod val="50000"/>
                  </a:schemeClr>
                </a:solidFill>
                <a:latin typeface="Huawei Sans" panose="020C0503030203020204" pitchFamily="34" charset="0"/>
              </a:rPr>
              <a:t>Контроллерные полки</a:t>
            </a:r>
          </a:p>
          <a:p>
            <a:r>
              <a:rPr lang="ru-RU" b="1">
                <a:latin typeface="Huawei Sans" panose="020C0503030203020204" pitchFamily="34" charset="0"/>
              </a:rPr>
              <a:t>Дисковые полки</a:t>
            </a:r>
          </a:p>
          <a:p>
            <a:r>
              <a:rPr lang="ru-RU">
                <a:solidFill>
                  <a:schemeClr val="bg1">
                    <a:lumMod val="50000"/>
                  </a:schemeClr>
                </a:solidFill>
                <a:latin typeface="Huawei Sans" panose="020C0503030203020204" pitchFamily="34" charset="0"/>
              </a:rPr>
              <a:t>Модули расширения</a:t>
            </a:r>
          </a:p>
          <a:p>
            <a:r>
              <a:rPr lang="ru-RU">
                <a:solidFill>
                  <a:schemeClr val="bg1">
                    <a:lumMod val="50000"/>
                  </a:schemeClr>
                </a:solidFill>
                <a:latin typeface="Huawei Sans" panose="020C0503030203020204" pitchFamily="34" charset="0"/>
              </a:rPr>
              <a:t>Диски</a:t>
            </a:r>
          </a:p>
          <a:p>
            <a:r>
              <a:rPr lang="ru-RU">
                <a:solidFill>
                  <a:schemeClr val="bg1">
                    <a:lumMod val="50000"/>
                  </a:schemeClr>
                </a:solidFill>
                <a:latin typeface="Huawei Sans" panose="020C0503030203020204" pitchFamily="34" charset="0"/>
              </a:rPr>
              <a:t>Интерфейсные модули</a:t>
            </a:r>
          </a:p>
          <a:p>
            <a:endParaRPr lang="en-US" altLang="zh-CN" dirty="0" smtClean="0">
              <a:latin typeface="Huawei Sans" panose="020C0503030203020204" pitchFamily="34" charset="0"/>
            </a:endParaRP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4143000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Дисковая полка</a:t>
            </a:r>
          </a:p>
        </p:txBody>
      </p:sp>
      <p:sp>
        <p:nvSpPr>
          <p:cNvPr id="8" name="文本占位符 7"/>
          <p:cNvSpPr>
            <a:spLocks noGrp="1"/>
          </p:cNvSpPr>
          <p:nvPr>
            <p:ph type="body" sz="quarter" idx="10"/>
          </p:nvPr>
        </p:nvSpPr>
        <p:spPr/>
        <p:txBody>
          <a:bodyPr wrap="square">
            <a:noAutofit/>
          </a:bodyPr>
          <a:lstStyle/>
          <a:p>
            <a:r>
              <a:rPr lang="ru-RU" dirty="0"/>
              <a:t>Дисковая полка имеет модульную </a:t>
            </a:r>
            <a:r>
              <a:rPr lang="ru-RU" dirty="0" smtClean="0"/>
              <a:t>конструкцию </a:t>
            </a:r>
            <a:r>
              <a:rPr lang="ru-RU" dirty="0"/>
              <a:t>и включает </a:t>
            </a:r>
            <a:r>
              <a:rPr lang="ru-RU" dirty="0" smtClean="0"/>
              <a:t>системный блок, </a:t>
            </a:r>
            <a:r>
              <a:rPr lang="ru-RU" dirty="0"/>
              <a:t>модули расширения, модули питания и диски.</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243" t="4903" r="2826" b="4510"/>
          <a:stretch/>
        </p:blipFill>
        <p:spPr>
          <a:xfrm>
            <a:off x="3379412" y="2013836"/>
            <a:ext cx="6129867" cy="3869267"/>
          </a:xfrm>
          <a:prstGeom prst="rect">
            <a:avLst/>
          </a:prstGeom>
        </p:spPr>
      </p:pic>
      <p:sp>
        <p:nvSpPr>
          <p:cNvPr id="15" name="文本框 14"/>
          <p:cNvSpPr txBox="1"/>
          <p:nvPr/>
        </p:nvSpPr>
        <p:spPr>
          <a:xfrm>
            <a:off x="5682839" y="3576324"/>
            <a:ext cx="1523012" cy="490709"/>
          </a:xfrm>
          <a:prstGeom prst="rect">
            <a:avLst/>
          </a:prstGeom>
          <a:solidFill>
            <a:schemeClr val="bg1"/>
          </a:solidFill>
          <a:ln w="12700">
            <a:solidFill>
              <a:srgbClr val="C00000"/>
            </a:solidFill>
          </a:ln>
        </p:spPr>
        <p:txBody>
          <a:bodyPr wrap="square" rtlCol="0">
            <a:noAutofit/>
          </a:bodyPr>
          <a:lstStyle/>
          <a:p>
            <a:pPr algn="ctr" fontAlgn="ctr"/>
            <a:r>
              <a:rPr lang="ru-RU" sz="1400" dirty="0" smtClean="0">
                <a:latin typeface="Huawei Sans" panose="020C0503030203020204" pitchFamily="34" charset="0"/>
              </a:rPr>
              <a:t>Системный блок</a:t>
            </a:r>
            <a:endParaRPr lang="ru-RU" sz="1400" dirty="0">
              <a:latin typeface="Huawei Sans" panose="020C0503030203020204" pitchFamily="34" charset="0"/>
            </a:endParaRPr>
          </a:p>
        </p:txBody>
      </p:sp>
      <p:sp>
        <p:nvSpPr>
          <p:cNvPr id="16" name="文本框 15"/>
          <p:cNvSpPr txBox="1"/>
          <p:nvPr/>
        </p:nvSpPr>
        <p:spPr>
          <a:xfrm>
            <a:off x="7869779" y="2665734"/>
            <a:ext cx="1465290" cy="504000"/>
          </a:xfrm>
          <a:prstGeom prst="rect">
            <a:avLst/>
          </a:prstGeom>
          <a:solidFill>
            <a:schemeClr val="bg1"/>
          </a:solidFill>
          <a:ln w="12700">
            <a:solidFill>
              <a:srgbClr val="C00000"/>
            </a:solidFill>
          </a:ln>
        </p:spPr>
        <p:txBody>
          <a:bodyPr wrap="square" rtlCol="0">
            <a:noAutofit/>
          </a:bodyPr>
          <a:lstStyle/>
          <a:p>
            <a:pPr algn="ctr"/>
            <a:r>
              <a:rPr lang="ru-RU" sz="1400" dirty="0">
                <a:latin typeface="Huawei Sans" panose="020C0503030203020204" pitchFamily="34" charset="0"/>
              </a:rPr>
              <a:t>Модуль расширения</a:t>
            </a:r>
          </a:p>
        </p:txBody>
      </p:sp>
      <p:sp>
        <p:nvSpPr>
          <p:cNvPr id="18" name="文本框 17"/>
          <p:cNvSpPr txBox="1"/>
          <p:nvPr/>
        </p:nvSpPr>
        <p:spPr>
          <a:xfrm>
            <a:off x="6444345" y="2098495"/>
            <a:ext cx="1239931" cy="504000"/>
          </a:xfrm>
          <a:prstGeom prst="rect">
            <a:avLst/>
          </a:prstGeom>
          <a:solidFill>
            <a:schemeClr val="bg1"/>
          </a:solidFill>
          <a:ln w="12700">
            <a:solidFill>
              <a:srgbClr val="C00000"/>
            </a:solidFill>
          </a:ln>
        </p:spPr>
        <p:txBody>
          <a:bodyPr wrap="square" rtlCol="0">
            <a:noAutofit/>
          </a:bodyPr>
          <a:lstStyle/>
          <a:p>
            <a:pPr algn="ctr" fontAlgn="ctr"/>
            <a:r>
              <a:rPr lang="ru-RU" sz="1400">
                <a:latin typeface="Huawei Sans" panose="020C0503030203020204" pitchFamily="34" charset="0"/>
              </a:rPr>
              <a:t>Модуль питания</a:t>
            </a:r>
          </a:p>
        </p:txBody>
      </p:sp>
      <p:sp>
        <p:nvSpPr>
          <p:cNvPr id="19" name="文本框 18"/>
          <p:cNvSpPr txBox="1"/>
          <p:nvPr/>
        </p:nvSpPr>
        <p:spPr>
          <a:xfrm>
            <a:off x="2961565" y="4491457"/>
            <a:ext cx="2185252" cy="504000"/>
          </a:xfrm>
          <a:prstGeom prst="rect">
            <a:avLst/>
          </a:prstGeom>
          <a:solidFill>
            <a:schemeClr val="bg1"/>
          </a:solidFill>
          <a:ln w="12700">
            <a:solidFill>
              <a:srgbClr val="C00000"/>
            </a:solidFill>
          </a:ln>
        </p:spPr>
        <p:txBody>
          <a:bodyPr wrap="square" rtlCol="0">
            <a:noAutofit/>
          </a:bodyPr>
          <a:lstStyle/>
          <a:p>
            <a:pPr algn="ctr" fontAlgn="ctr"/>
            <a:r>
              <a:rPr lang="ru-RU" sz="1400" dirty="0"/>
              <a:t>Модуль драйвера дисковода</a:t>
            </a:r>
          </a:p>
        </p:txBody>
      </p:sp>
    </p:spTree>
    <p:extLst>
      <p:ext uri="{BB962C8B-B14F-4D97-AF65-F5344CB8AC3E}">
        <p14:creationId xmlns:p14="http://schemas.microsoft.com/office/powerpoint/2010/main" val="3355186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dirty="0"/>
              <a:t>Дисковая полка: </a:t>
            </a:r>
            <a:r>
              <a:rPr lang="ru-RU" dirty="0" smtClean="0"/>
              <a:t>вид </a:t>
            </a:r>
            <a:r>
              <a:rPr lang="ru-RU" dirty="0"/>
              <a:t>спереди</a:t>
            </a:r>
          </a:p>
        </p:txBody>
      </p:sp>
      <p:sp>
        <p:nvSpPr>
          <p:cNvPr id="108" name="文本框 107"/>
          <p:cNvSpPr txBox="1"/>
          <p:nvPr/>
        </p:nvSpPr>
        <p:spPr>
          <a:xfrm>
            <a:off x="731839" y="2616155"/>
            <a:ext cx="4807472" cy="369332"/>
          </a:xfrm>
          <a:prstGeom prst="rect">
            <a:avLst/>
          </a:prstGeom>
          <a:noFill/>
        </p:spPr>
        <p:txBody>
          <a:bodyPr wrap="square" rtlCol="0">
            <a:noAutofit/>
          </a:bodyPr>
          <a:lstStyle/>
          <a:p>
            <a:pPr fontAlgn="ctr"/>
            <a:r>
              <a:rPr lang="ru-RU" dirty="0">
                <a:latin typeface="Huawei Sans" panose="020C0503030203020204" pitchFamily="34" charset="0"/>
              </a:rPr>
              <a:t>Дисковая полка 2 U на 25 слотов SAS</a:t>
            </a:r>
          </a:p>
        </p:txBody>
      </p:sp>
      <p:sp>
        <p:nvSpPr>
          <p:cNvPr id="110" name="文本框 109"/>
          <p:cNvSpPr txBox="1"/>
          <p:nvPr/>
        </p:nvSpPr>
        <p:spPr>
          <a:xfrm>
            <a:off x="943400" y="4143031"/>
            <a:ext cx="4595912" cy="472612"/>
          </a:xfrm>
          <a:prstGeom prst="rect">
            <a:avLst/>
          </a:prstGeom>
          <a:noFill/>
        </p:spPr>
        <p:txBody>
          <a:bodyPr wrap="square" rtlCol="0">
            <a:noAutofit/>
          </a:bodyPr>
          <a:lstStyle/>
          <a:p>
            <a:pPr fontAlgn="ctr"/>
            <a:r>
              <a:rPr lang="ru-RU" dirty="0">
                <a:latin typeface="Huawei Sans" panose="020C0503030203020204" pitchFamily="34" charset="0"/>
              </a:rPr>
              <a:t>Интеллектуальная дисковая полка </a:t>
            </a:r>
            <a:r>
              <a:rPr lang="ru-RU" dirty="0" err="1">
                <a:latin typeface="Huawei Sans" panose="020C0503030203020204" pitchFamily="34" charset="0"/>
              </a:rPr>
              <a:t>NVMe</a:t>
            </a:r>
            <a:r>
              <a:rPr lang="ru-RU" dirty="0">
                <a:latin typeface="Huawei Sans" panose="020C0503030203020204" pitchFamily="34" charset="0"/>
              </a:rPr>
              <a:t>, 2 U, 36 слотов</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158" y="1589685"/>
            <a:ext cx="4781696" cy="86939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05" y="3180965"/>
            <a:ext cx="4787906" cy="866294"/>
          </a:xfrm>
          <a:prstGeom prst="rect">
            <a:avLst/>
          </a:prstGeom>
        </p:spPr>
      </p:pic>
      <p:grpSp>
        <p:nvGrpSpPr>
          <p:cNvPr id="21" name="组合 20"/>
          <p:cNvGrpSpPr/>
          <p:nvPr/>
        </p:nvGrpSpPr>
        <p:grpSpPr>
          <a:xfrm>
            <a:off x="5810250" y="991659"/>
            <a:ext cx="5649913" cy="5191188"/>
            <a:chOff x="6095999" y="1358202"/>
            <a:chExt cx="5649913" cy="5191188"/>
          </a:xfrm>
        </p:grpSpPr>
        <p:grpSp>
          <p:nvGrpSpPr>
            <p:cNvPr id="69" name="组合 68"/>
            <p:cNvGrpSpPr/>
            <p:nvPr/>
          </p:nvGrpSpPr>
          <p:grpSpPr>
            <a:xfrm>
              <a:off x="6095999" y="1358202"/>
              <a:ext cx="5649913" cy="5191188"/>
              <a:chOff x="3511313" y="2716439"/>
              <a:chExt cx="5649913" cy="5191188"/>
            </a:xfrm>
          </p:grpSpPr>
          <p:graphicFrame>
            <p:nvGraphicFramePr>
              <p:cNvPr id="70" name="内容占位符 5"/>
              <p:cNvGraphicFramePr>
                <a:graphicFrameLocks/>
              </p:cNvGraphicFramePr>
              <p:nvPr>
                <p:extLst>
                  <p:ext uri="{D42A27DB-BD31-4B8C-83A1-F6EECF244321}">
                    <p14:modId xmlns:p14="http://schemas.microsoft.com/office/powerpoint/2010/main" val="2745410482"/>
                  </p:ext>
                </p:extLst>
              </p:nvPr>
            </p:nvGraphicFramePr>
            <p:xfrm>
              <a:off x="3511313" y="2716439"/>
              <a:ext cx="5649913" cy="5191188"/>
            </p:xfrm>
            <a:graphic>
              <a:graphicData uri="http://schemas.openxmlformats.org/drawingml/2006/table">
                <a:tbl>
                  <a:tblPr firstRow="1" bandRow="1"/>
                  <a:tblGrid>
                    <a:gridCol w="1064064"/>
                    <a:gridCol w="4585849"/>
                  </a:tblGrid>
                  <a:tr h="381765">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lang="ru-RU" sz="1400" dirty="0">
                              <a:solidFill>
                                <a:schemeClr val="tx1"/>
                              </a:solidFill>
                              <a:latin typeface="Huawei Sans" panose="020C0503030203020204" pitchFamily="34" charset="0"/>
                            </a:rPr>
                            <a:t>Значок</a:t>
                          </a:r>
                        </a:p>
                      </a:txBody>
                      <a:tcPr marL="121920" marR="121920" marT="60960" marB="6096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lang="ru-RU" sz="1400">
                              <a:solidFill>
                                <a:schemeClr val="tx1"/>
                              </a:solidFill>
                              <a:latin typeface="Huawei Sans" panose="020C0503030203020204" pitchFamily="34" charset="0"/>
                            </a:rPr>
                            <a:t>Описание</a:t>
                          </a:r>
                        </a:p>
                      </a:txBody>
                      <a:tcPr marL="121920" marR="121920" marT="60960" marB="6096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8126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rtl="0">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ru-RU" sz="1400">
                              <a:latin typeface="Huawei Sans" panose="020C0503030203020204" pitchFamily="34" charset="0"/>
                            </a:rPr>
                            <a:t>Индикатор идентификатора полки</a:t>
                          </a: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rtl="0">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ru-RU" sz="1400" dirty="0">
                              <a:latin typeface="Huawei Sans" panose="020C0503030203020204" pitchFamily="34" charset="0"/>
                            </a:rPr>
                            <a:t>Индикатор местоположения полки</a:t>
                          </a:r>
                        </a:p>
                        <a:p>
                          <a:pPr marL="228600" indent="-228600">
                            <a:lnSpc>
                              <a:spcPct val="100000"/>
                            </a:lnSpc>
                            <a:buFont typeface="+mj-lt"/>
                            <a:buAutoNum type="arabicPeriod"/>
                          </a:pPr>
                          <a:r>
                            <a:rPr lang="ru-RU" sz="1400" dirty="0">
                              <a:latin typeface="Huawei Sans" panose="020C0503030203020204" pitchFamily="34" charset="0"/>
                            </a:rPr>
                            <a:t>Мигает синим: </a:t>
                          </a:r>
                          <a:r>
                            <a:rPr lang="ru-RU" sz="1400" dirty="0" smtClean="0">
                              <a:latin typeface="Huawei Sans" panose="020C0503030203020204" pitchFamily="34" charset="0"/>
                            </a:rPr>
                            <a:t>выполняется </a:t>
                          </a:r>
                          <a:r>
                            <a:rPr lang="ru-RU" sz="1400" dirty="0">
                              <a:latin typeface="Huawei Sans" panose="020C0503030203020204" pitchFamily="34" charset="0"/>
                            </a:rPr>
                            <a:t>локализация дисковой полки.</a:t>
                          </a:r>
                        </a:p>
                        <a:p>
                          <a:pPr marL="228600" indent="-228600">
                            <a:lnSpc>
                              <a:spcPct val="100000"/>
                            </a:lnSpc>
                            <a:buFont typeface="+mj-lt"/>
                            <a:buAutoNum type="arabicPeriod"/>
                          </a:pPr>
                          <a:r>
                            <a:rPr lang="ru-RU" sz="1400" dirty="0">
                              <a:latin typeface="Huawei Sans" panose="020C0503030203020204" pitchFamily="34" charset="0"/>
                            </a:rPr>
                            <a:t>Выключен: </a:t>
                          </a:r>
                          <a:r>
                            <a:rPr lang="ru-RU" sz="1400" dirty="0" smtClean="0">
                              <a:latin typeface="Huawei Sans" panose="020C0503030203020204" pitchFamily="34" charset="0"/>
                            </a:rPr>
                            <a:t>дисковая </a:t>
                          </a:r>
                          <a:r>
                            <a:rPr lang="ru-RU" sz="1400" dirty="0">
                              <a:latin typeface="Huawei Sans" panose="020C0503030203020204" pitchFamily="34" charset="0"/>
                            </a:rPr>
                            <a:t>полка не найдена.</a:t>
                          </a: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rtl="0">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ru-RU" sz="1400" dirty="0">
                              <a:latin typeface="Huawei Sans" panose="020C0503030203020204" pitchFamily="34" charset="0"/>
                            </a:rPr>
                            <a:t>Индикатор аварийной сигнализации полки</a:t>
                          </a:r>
                        </a:p>
                        <a:p>
                          <a:pPr marL="228600" indent="-228600">
                            <a:lnSpc>
                              <a:spcPct val="100000"/>
                            </a:lnSpc>
                            <a:buFont typeface="+mj-lt"/>
                            <a:buAutoNum type="arabicPeriod"/>
                          </a:pPr>
                          <a:r>
                            <a:rPr lang="ru-RU" sz="1400" dirty="0">
                              <a:latin typeface="Huawei Sans" panose="020C0503030203020204" pitchFamily="34" charset="0"/>
                            </a:rPr>
                            <a:t>Постоянно горит </a:t>
                          </a:r>
                          <a:r>
                            <a:rPr lang="ru-RU" sz="1400" dirty="0" smtClean="0">
                              <a:latin typeface="Huawei Sans" panose="020C0503030203020204" pitchFamily="34" charset="0"/>
                            </a:rPr>
                            <a:t>желтым: дисковая </a:t>
                          </a:r>
                          <a:r>
                            <a:rPr lang="ru-RU" sz="1400" dirty="0">
                              <a:latin typeface="Huawei Sans" panose="020C0503030203020204" pitchFamily="34" charset="0"/>
                            </a:rPr>
                            <a:t>полка передает аварийный сигнал.</a:t>
                          </a:r>
                        </a:p>
                        <a:p>
                          <a:pPr marL="228600" indent="-228600">
                            <a:lnSpc>
                              <a:spcPct val="100000"/>
                            </a:lnSpc>
                            <a:buFont typeface="+mj-lt"/>
                            <a:buAutoNum type="arabicPeriod"/>
                          </a:pPr>
                          <a:r>
                            <a:rPr lang="ru-RU" sz="1400" dirty="0">
                              <a:latin typeface="Huawei Sans" panose="020C0503030203020204" pitchFamily="34" charset="0"/>
                            </a:rPr>
                            <a:t>Выключен: </a:t>
                          </a:r>
                          <a:r>
                            <a:rPr lang="ru-RU" sz="1400" dirty="0" smtClean="0">
                              <a:latin typeface="Huawei Sans" panose="020C0503030203020204" pitchFamily="34" charset="0"/>
                            </a:rPr>
                            <a:t>дисковая </a:t>
                          </a:r>
                          <a:r>
                            <a:rPr lang="ru-RU" sz="1400" dirty="0">
                              <a:latin typeface="Huawei Sans" panose="020C0503030203020204" pitchFamily="34" charset="0"/>
                            </a:rPr>
                            <a:t>полка работает нормально.</a:t>
                          </a: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93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rtl="0">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ru-RU" sz="1400" dirty="0">
                              <a:latin typeface="Huawei Sans" panose="020C0503030203020204" pitchFamily="34" charset="0"/>
                            </a:rPr>
                            <a:t>Индикатор питания полки</a:t>
                          </a:r>
                        </a:p>
                        <a:p>
                          <a:pPr marL="228600" indent="-228600" algn="l" defTabSz="914400" rtl="0" eaLnBrk="1" latinLnBrk="0" hangingPunct="1">
                            <a:lnSpc>
                              <a:spcPct val="100000"/>
                            </a:lnSpc>
                            <a:buFont typeface="+mj-lt"/>
                            <a:buAutoNum type="arabicPeriod"/>
                          </a:pPr>
                          <a:r>
                            <a:rPr lang="ru-RU" sz="1400" dirty="0">
                              <a:solidFill>
                                <a:schemeClr val="dk1"/>
                              </a:solidFill>
                              <a:latin typeface="Huawei Sans" panose="020C0503030203020204" pitchFamily="34" charset="0"/>
                            </a:rPr>
                            <a:t>Постоянно горит зеленым: </a:t>
                          </a:r>
                          <a:r>
                            <a:rPr lang="ru-RU" sz="1400" dirty="0" smtClean="0">
                              <a:solidFill>
                                <a:schemeClr val="dk1"/>
                              </a:solidFill>
                              <a:latin typeface="Huawei Sans" panose="020C0503030203020204" pitchFamily="34" charset="0"/>
                            </a:rPr>
                            <a:t>дисковая </a:t>
                          </a:r>
                          <a:r>
                            <a:rPr lang="ru-RU" sz="1400" dirty="0">
                              <a:solidFill>
                                <a:schemeClr val="dk1"/>
                              </a:solidFill>
                              <a:latin typeface="Huawei Sans" panose="020C0503030203020204" pitchFamily="34" charset="0"/>
                            </a:rPr>
                            <a:t>полка включена.</a:t>
                          </a:r>
                        </a:p>
                        <a:p>
                          <a:pPr marL="228600" indent="-228600" algn="l" defTabSz="914400" rtl="0" eaLnBrk="1" latinLnBrk="0" hangingPunct="1">
                            <a:lnSpc>
                              <a:spcPct val="100000"/>
                            </a:lnSpc>
                            <a:buFont typeface="+mj-lt"/>
                            <a:buAutoNum type="arabicPeriod"/>
                          </a:pPr>
                          <a:r>
                            <a:rPr lang="ru-RU" sz="1400" dirty="0">
                              <a:solidFill>
                                <a:schemeClr val="dk1"/>
                              </a:solidFill>
                              <a:latin typeface="Huawei Sans" panose="020C0503030203020204" pitchFamily="34" charset="0"/>
                            </a:rPr>
                            <a:t>Выключен: </a:t>
                          </a:r>
                          <a:r>
                            <a:rPr lang="ru-RU" sz="1400" dirty="0" smtClean="0">
                              <a:solidFill>
                                <a:schemeClr val="dk1"/>
                              </a:solidFill>
                              <a:latin typeface="Huawei Sans" panose="020C0503030203020204" pitchFamily="34" charset="0"/>
                            </a:rPr>
                            <a:t>дисковая </a:t>
                          </a:r>
                          <a:r>
                            <a:rPr lang="ru-RU" sz="1400" dirty="0">
                              <a:solidFill>
                                <a:schemeClr val="dk1"/>
                              </a:solidFill>
                              <a:latin typeface="Huawei Sans" panose="020C0503030203020204" pitchFamily="34" charset="0"/>
                            </a:rPr>
                            <a:t>полка выключена.</a:t>
                          </a: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9352">
                    <a:tc>
                      <a:txBody>
                        <a:bodyPr/>
                        <a:lstStyle/>
                        <a:p>
                          <a:pPr algn="l" rtl="0">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lnSpc>
                              <a:spcPct val="100000"/>
                            </a:lnSpc>
                            <a:buFont typeface="+mj-lt"/>
                            <a:buNone/>
                          </a:pPr>
                          <a:r>
                            <a:rPr lang="ru-RU" sz="1400" dirty="0">
                              <a:solidFill>
                                <a:schemeClr val="dk1"/>
                              </a:solidFill>
                              <a:latin typeface="Huawei Sans" panose="020C0503030203020204" pitchFamily="34" charset="0"/>
                            </a:rPr>
                            <a:t>Индикатор питания/Кнопка питания</a:t>
                          </a:r>
                        </a:p>
                        <a:p>
                          <a:pPr marL="228600" indent="-228600" algn="l" defTabSz="914400" rtl="0" eaLnBrk="1" latinLnBrk="0" hangingPunct="1">
                            <a:lnSpc>
                              <a:spcPct val="100000"/>
                            </a:lnSpc>
                            <a:buFont typeface="+mj-lt"/>
                            <a:buAutoNum type="arabicPeriod"/>
                          </a:pPr>
                          <a:r>
                            <a:rPr lang="ru-RU" sz="1400" dirty="0">
                              <a:solidFill>
                                <a:schemeClr val="dk1"/>
                              </a:solidFill>
                              <a:latin typeface="Huawei Sans" panose="020C0503030203020204" pitchFamily="34" charset="0"/>
                            </a:rPr>
                            <a:t>Контроллерная полка управляет мощностью дисковой полки. Кнопка питания на дисковой полке не работает и не </a:t>
                          </a:r>
                          <a:r>
                            <a:rPr lang="ru-RU" sz="1400" dirty="0" smtClean="0">
                              <a:solidFill>
                                <a:schemeClr val="dk1"/>
                              </a:solidFill>
                              <a:latin typeface="Huawei Sans" panose="020C0503030203020204" pitchFamily="34" charset="0"/>
                            </a:rPr>
                            <a:t>выполняет отдельное управление питанием </a:t>
                          </a:r>
                          <a:r>
                            <a:rPr lang="ru-RU" sz="1400" dirty="0">
                              <a:solidFill>
                                <a:schemeClr val="dk1"/>
                              </a:solidFill>
                              <a:latin typeface="Huawei Sans" panose="020C0503030203020204" pitchFamily="34" charset="0"/>
                            </a:rPr>
                            <a:t>дисковой </a:t>
                          </a:r>
                          <a:r>
                            <a:rPr lang="ru-RU" sz="1400" dirty="0" smtClean="0">
                              <a:solidFill>
                                <a:schemeClr val="dk1"/>
                              </a:solidFill>
                              <a:latin typeface="Huawei Sans" panose="020C0503030203020204" pitchFamily="34" charset="0"/>
                            </a:rPr>
                            <a:t>полки</a:t>
                          </a:r>
                          <a:r>
                            <a:rPr lang="ru-RU" sz="1400" b="0" i="0" u="none" dirty="0" smtClean="0">
                              <a:solidFill>
                                <a:schemeClr val="dk1"/>
                              </a:solidFill>
                              <a:latin typeface="Huawei Sans" panose="020C0503030203020204" pitchFamily="34" charset="0"/>
                            </a:rPr>
                            <a:t>.</a:t>
                          </a:r>
                          <a:endParaRPr lang="ru-RU" sz="1400" b="0" i="0" u="none" dirty="0">
                            <a:solidFill>
                              <a:schemeClr val="dk1"/>
                            </a:solidFill>
                            <a:latin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71" name="Picture 3"/>
              <p:cNvPicPr>
                <a:picLocks noChangeAspect="1" noChangeArrowheads="1"/>
              </p:cNvPicPr>
              <p:nvPr/>
            </p:nvPicPr>
            <p:blipFill>
              <a:blip r:embed="rId5" cstate="print"/>
              <a:srcRect/>
              <a:stretch>
                <a:fillRect/>
              </a:stretch>
            </p:blipFill>
            <p:spPr bwMode="auto">
              <a:xfrm>
                <a:off x="3757539" y="3144650"/>
                <a:ext cx="607220" cy="398483"/>
              </a:xfrm>
              <a:prstGeom prst="rect">
                <a:avLst/>
              </a:prstGeom>
              <a:noFill/>
              <a:ln w="9525">
                <a:noFill/>
                <a:miter lim="800000"/>
                <a:headEnd/>
                <a:tailEnd/>
              </a:ln>
            </p:spPr>
          </p:pic>
          <p:pic>
            <p:nvPicPr>
              <p:cNvPr id="72" name="Picture 6"/>
              <p:cNvPicPr>
                <a:picLocks noChangeAspect="1" noChangeArrowheads="1"/>
              </p:cNvPicPr>
              <p:nvPr/>
            </p:nvPicPr>
            <p:blipFill rotWithShape="1">
              <a:blip r:embed="rId6" cstate="print"/>
              <a:srcRect l="11185" t="8737" r="13147" b="7170"/>
              <a:stretch/>
            </p:blipFill>
            <p:spPr bwMode="auto">
              <a:xfrm>
                <a:off x="3813499" y="6741647"/>
                <a:ext cx="495300" cy="353483"/>
              </a:xfrm>
              <a:prstGeom prst="rect">
                <a:avLst/>
              </a:prstGeom>
              <a:noFill/>
              <a:ln w="9525">
                <a:noFill/>
                <a:miter lim="800000"/>
                <a:headEnd/>
                <a:tailEnd/>
              </a:ln>
            </p:spPr>
          </p:pic>
          <p:pic>
            <p:nvPicPr>
              <p:cNvPr id="77" name="Picture 7"/>
              <p:cNvPicPr>
                <a:picLocks noChangeAspect="1" noChangeArrowheads="1"/>
              </p:cNvPicPr>
              <p:nvPr/>
            </p:nvPicPr>
            <p:blipFill>
              <a:blip r:embed="rId7" cstate="print"/>
              <a:srcRect/>
              <a:stretch>
                <a:fillRect/>
              </a:stretch>
            </p:blipFill>
            <p:spPr bwMode="auto">
              <a:xfrm>
                <a:off x="3773488" y="3887223"/>
                <a:ext cx="550143" cy="453712"/>
              </a:xfrm>
              <a:prstGeom prst="rect">
                <a:avLst/>
              </a:prstGeom>
              <a:noFill/>
              <a:ln w="9525">
                <a:noFill/>
                <a:miter lim="800000"/>
                <a:headEnd/>
                <a:tailEnd/>
              </a:ln>
            </p:spPr>
          </p:pic>
          <p:pic>
            <p:nvPicPr>
              <p:cNvPr id="79" name="图片 78"/>
              <p:cNvPicPr>
                <a:picLocks noChangeAspect="1"/>
              </p:cNvPicPr>
              <p:nvPr/>
            </p:nvPicPr>
            <p:blipFill>
              <a:blip r:embed="rId8"/>
              <a:stretch>
                <a:fillRect/>
              </a:stretch>
            </p:blipFill>
            <p:spPr>
              <a:xfrm>
                <a:off x="3769049" y="4934055"/>
                <a:ext cx="584200" cy="281040"/>
              </a:xfrm>
              <a:prstGeom prst="rect">
                <a:avLst/>
              </a:prstGeom>
            </p:spPr>
          </p:pic>
        </p:grpSp>
        <p:pic>
          <p:nvPicPr>
            <p:cNvPr id="19" name="图片 18"/>
            <p:cNvPicPr>
              <a:picLocks noChangeAspect="1"/>
            </p:cNvPicPr>
            <p:nvPr/>
          </p:nvPicPr>
          <p:blipFill>
            <a:blip r:embed="rId9"/>
            <a:stretch>
              <a:fillRect/>
            </a:stretch>
          </p:blipFill>
          <p:spPr>
            <a:xfrm>
              <a:off x="6398185" y="4463122"/>
              <a:ext cx="480876" cy="480876"/>
            </a:xfrm>
            <a:prstGeom prst="rect">
              <a:avLst/>
            </a:prstGeom>
          </p:spPr>
        </p:pic>
      </p:grpSp>
      <p:sp>
        <p:nvSpPr>
          <p:cNvPr id="3" name="文本框 2"/>
          <p:cNvSpPr txBox="1"/>
          <p:nvPr/>
        </p:nvSpPr>
        <p:spPr>
          <a:xfrm>
            <a:off x="701185" y="5142046"/>
            <a:ext cx="5013815" cy="923330"/>
          </a:xfrm>
          <a:prstGeom prst="rect">
            <a:avLst/>
          </a:prstGeom>
          <a:noFill/>
        </p:spPr>
        <p:txBody>
          <a:bodyPr wrap="square" rtlCol="0">
            <a:noAutofit/>
          </a:bodyPr>
          <a:lstStyle/>
          <a:p>
            <a:pPr fontAlgn="ctr"/>
            <a:r>
              <a:rPr lang="ru-RU" sz="1600" dirty="0">
                <a:latin typeface="Huawei Sans" panose="020C0503030203020204" pitchFamily="34" charset="0"/>
              </a:rPr>
              <a:t>Примечание: </a:t>
            </a:r>
            <a:r>
              <a:rPr lang="ru-RU" sz="1600" dirty="0" smtClean="0">
                <a:latin typeface="Huawei Sans" panose="020C0503030203020204" pitchFamily="34" charset="0"/>
              </a:rPr>
              <a:t>на </a:t>
            </a:r>
            <a:r>
              <a:rPr lang="ru-RU" sz="1600" dirty="0">
                <a:latin typeface="Huawei Sans" panose="020C0503030203020204" pitchFamily="34" charset="0"/>
              </a:rPr>
              <a:t>слайде показана дисковая полка </a:t>
            </a:r>
            <a:r>
              <a:rPr lang="ru-RU" sz="1600" dirty="0" err="1">
                <a:latin typeface="Huawei Sans" panose="020C0503030203020204" pitchFamily="34" charset="0"/>
              </a:rPr>
              <a:t>Huawei</a:t>
            </a:r>
            <a:r>
              <a:rPr lang="ru-RU" sz="1600" dirty="0">
                <a:latin typeface="Huawei Sans" panose="020C0503030203020204" pitchFamily="34" charset="0"/>
              </a:rPr>
              <a:t> </a:t>
            </a:r>
            <a:r>
              <a:rPr lang="ru-RU" sz="1600" dirty="0" err="1">
                <a:latin typeface="Huawei Sans" panose="020C0503030203020204" pitchFamily="34" charset="0"/>
              </a:rPr>
              <a:t>OceanStor</a:t>
            </a:r>
            <a:r>
              <a:rPr lang="ru-RU" sz="1600" dirty="0">
                <a:latin typeface="Huawei Sans" panose="020C0503030203020204" pitchFamily="34" charset="0"/>
              </a:rPr>
              <a:t> </a:t>
            </a:r>
            <a:r>
              <a:rPr lang="ru-RU" sz="1600" dirty="0" err="1">
                <a:latin typeface="Huawei Sans" panose="020C0503030203020204" pitchFamily="34" charset="0"/>
              </a:rPr>
              <a:t>Dorado</a:t>
            </a:r>
            <a:r>
              <a:rPr lang="ru-RU" sz="1600" dirty="0">
                <a:latin typeface="Huawei Sans" panose="020C0503030203020204" pitchFamily="34" charset="0"/>
              </a:rPr>
              <a:t> V6.</a:t>
            </a:r>
          </a:p>
        </p:txBody>
      </p:sp>
    </p:spTree>
    <p:extLst>
      <p:ext uri="{BB962C8B-B14F-4D97-AF65-F5344CB8AC3E}">
        <p14:creationId xmlns:p14="http://schemas.microsoft.com/office/powerpoint/2010/main" val="4150361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dirty="0"/>
              <a:t>Дисковая полка: </a:t>
            </a:r>
            <a:r>
              <a:rPr lang="ru-RU" dirty="0" smtClean="0"/>
              <a:t>вид </a:t>
            </a:r>
            <a:r>
              <a:rPr lang="ru-RU" dirty="0"/>
              <a:t>сзади</a:t>
            </a:r>
          </a:p>
        </p:txBody>
      </p:sp>
      <p:sp>
        <p:nvSpPr>
          <p:cNvPr id="109" name="文本框 108"/>
          <p:cNvSpPr txBox="1"/>
          <p:nvPr/>
        </p:nvSpPr>
        <p:spPr>
          <a:xfrm>
            <a:off x="2750235" y="3322264"/>
            <a:ext cx="3166235" cy="453694"/>
          </a:xfrm>
          <a:prstGeom prst="rect">
            <a:avLst/>
          </a:prstGeom>
          <a:noFill/>
        </p:spPr>
        <p:txBody>
          <a:bodyPr wrap="square" rtlCol="0">
            <a:noAutofit/>
          </a:bodyPr>
          <a:lstStyle/>
          <a:p>
            <a:pPr fontAlgn="ctr"/>
            <a:r>
              <a:rPr lang="ru-RU" dirty="0">
                <a:latin typeface="Huawei Sans" panose="020C0503030203020204" pitchFamily="34" charset="0"/>
              </a:rPr>
              <a:t>Дисковая полка </a:t>
            </a:r>
            <a:r>
              <a:rPr lang="ru-RU" dirty="0" smtClean="0">
                <a:latin typeface="Huawei Sans" panose="020C0503030203020204" pitchFamily="34" charset="0"/>
              </a:rPr>
              <a:t>2U </a:t>
            </a:r>
            <a:r>
              <a:rPr lang="ru-RU" dirty="0">
                <a:latin typeface="Huawei Sans" panose="020C0503030203020204" pitchFamily="34" charset="0"/>
              </a:rPr>
              <a:t>SAS</a:t>
            </a:r>
          </a:p>
        </p:txBody>
      </p:sp>
      <p:sp>
        <p:nvSpPr>
          <p:cNvPr id="111" name="文本框 110"/>
          <p:cNvSpPr txBox="1"/>
          <p:nvPr/>
        </p:nvSpPr>
        <p:spPr>
          <a:xfrm>
            <a:off x="2399161" y="5461069"/>
            <a:ext cx="3517310" cy="369332"/>
          </a:xfrm>
          <a:prstGeom prst="rect">
            <a:avLst/>
          </a:prstGeom>
          <a:noFill/>
        </p:spPr>
        <p:txBody>
          <a:bodyPr wrap="square" rtlCol="0">
            <a:noAutofit/>
          </a:bodyPr>
          <a:lstStyle/>
          <a:p>
            <a:pPr fontAlgn="ctr"/>
            <a:r>
              <a:rPr lang="ru-RU" dirty="0">
                <a:latin typeface="Huawei Sans" panose="020C0503030203020204" pitchFamily="34" charset="0"/>
              </a:rPr>
              <a:t>Интеллектуальная дисковая полка </a:t>
            </a:r>
            <a:r>
              <a:rPr lang="ru-RU" dirty="0" err="1">
                <a:latin typeface="Huawei Sans" panose="020C0503030203020204" pitchFamily="34" charset="0"/>
              </a:rPr>
              <a:t>Smart</a:t>
            </a:r>
            <a:r>
              <a:rPr lang="ru-RU" dirty="0">
                <a:latin typeface="Huawei Sans" panose="020C0503030203020204" pitchFamily="34" charset="0"/>
              </a:rPr>
              <a:t> </a:t>
            </a:r>
            <a:r>
              <a:rPr lang="ru-RU" dirty="0" err="1">
                <a:latin typeface="Huawei Sans" panose="020C0503030203020204" pitchFamily="34" charset="0"/>
              </a:rPr>
              <a:t>NVMe</a:t>
            </a:r>
            <a:r>
              <a:rPr lang="ru-RU" dirty="0">
                <a:latin typeface="Huawei Sans" panose="020C0503030203020204" pitchFamily="34" charset="0"/>
              </a:rPr>
              <a:t>, </a:t>
            </a:r>
            <a:r>
              <a:rPr lang="ru-RU" dirty="0" smtClean="0">
                <a:latin typeface="Huawei Sans" panose="020C0503030203020204" pitchFamily="34" charset="0"/>
              </a:rPr>
              <a:t>2U</a:t>
            </a:r>
            <a:endParaRPr lang="ru-RU" dirty="0">
              <a:latin typeface="Huawei Sans" panose="020C0503030203020204" pitchFamily="34" charset="0"/>
            </a:endParaRPr>
          </a:p>
        </p:txBody>
      </p:sp>
      <p:grpSp>
        <p:nvGrpSpPr>
          <p:cNvPr id="124" name="组合 123"/>
          <p:cNvGrpSpPr/>
          <p:nvPr/>
        </p:nvGrpSpPr>
        <p:grpSpPr>
          <a:xfrm>
            <a:off x="828173" y="1042729"/>
            <a:ext cx="6581732" cy="2226489"/>
            <a:chOff x="987268" y="1358415"/>
            <a:chExt cx="6581732" cy="2226489"/>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t="1" b="29049"/>
            <a:stretch/>
          </p:blipFill>
          <p:spPr>
            <a:xfrm>
              <a:off x="987268" y="1785373"/>
              <a:ext cx="6581732" cy="1237370"/>
            </a:xfrm>
            <a:prstGeom prst="rect">
              <a:avLst/>
            </a:prstGeom>
          </p:spPr>
        </p:pic>
        <p:cxnSp>
          <p:nvCxnSpPr>
            <p:cNvPr id="39" name="直接连接符 38"/>
            <p:cNvCxnSpPr>
              <a:endCxn id="3" idx="0"/>
            </p:cNvCxnSpPr>
            <p:nvPr/>
          </p:nvCxnSpPr>
          <p:spPr>
            <a:xfrm>
              <a:off x="3458550" y="2747240"/>
              <a:ext cx="0" cy="4559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269161" y="3203177"/>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1</a:t>
              </a:r>
            </a:p>
          </p:txBody>
        </p:sp>
        <p:cxnSp>
          <p:nvCxnSpPr>
            <p:cNvPr id="69" name="直接连接符 68"/>
            <p:cNvCxnSpPr>
              <a:endCxn id="70" idx="0"/>
            </p:cNvCxnSpPr>
            <p:nvPr/>
          </p:nvCxnSpPr>
          <p:spPr>
            <a:xfrm>
              <a:off x="4506300" y="2844564"/>
              <a:ext cx="0" cy="3615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4316911" y="3206126"/>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2</a:t>
              </a:r>
            </a:p>
          </p:txBody>
        </p:sp>
        <p:cxnSp>
          <p:nvCxnSpPr>
            <p:cNvPr id="71" name="直接连接符 70"/>
            <p:cNvCxnSpPr/>
            <p:nvPr/>
          </p:nvCxnSpPr>
          <p:spPr>
            <a:xfrm>
              <a:off x="5063022" y="2844564"/>
              <a:ext cx="0" cy="358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4856722" y="3206126"/>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3</a:t>
              </a:r>
            </a:p>
          </p:txBody>
        </p:sp>
        <p:sp>
          <p:nvSpPr>
            <p:cNvPr id="24" name="矩形 23"/>
            <p:cNvSpPr/>
            <p:nvPr/>
          </p:nvSpPr>
          <p:spPr>
            <a:xfrm>
              <a:off x="5915072" y="1749149"/>
              <a:ext cx="1323928" cy="1295166"/>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9" name="矩形 78"/>
            <p:cNvSpPr/>
            <p:nvPr/>
          </p:nvSpPr>
          <p:spPr>
            <a:xfrm>
              <a:off x="2700919" y="1893329"/>
              <a:ext cx="2996375" cy="531998"/>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82" name="直接连接符 81"/>
            <p:cNvCxnSpPr>
              <a:stCxn id="83" idx="2"/>
              <a:endCxn id="79" idx="0"/>
            </p:cNvCxnSpPr>
            <p:nvPr/>
          </p:nvCxnSpPr>
          <p:spPr>
            <a:xfrm>
              <a:off x="4199107" y="1737193"/>
              <a:ext cx="0" cy="1561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4009718" y="1358415"/>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4</a:t>
              </a:r>
            </a:p>
          </p:txBody>
        </p:sp>
        <p:sp>
          <p:nvSpPr>
            <p:cNvPr id="88" name="矩形 87"/>
            <p:cNvSpPr/>
            <p:nvPr/>
          </p:nvSpPr>
          <p:spPr>
            <a:xfrm>
              <a:off x="6387647" y="3203177"/>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5</a:t>
              </a:r>
            </a:p>
          </p:txBody>
        </p:sp>
        <p:cxnSp>
          <p:nvCxnSpPr>
            <p:cNvPr id="91" name="直接连接符 90"/>
            <p:cNvCxnSpPr>
              <a:stCxn id="24" idx="2"/>
              <a:endCxn id="88" idx="0"/>
            </p:cNvCxnSpPr>
            <p:nvPr/>
          </p:nvCxnSpPr>
          <p:spPr>
            <a:xfrm>
              <a:off x="6577036" y="3044315"/>
              <a:ext cx="0" cy="1588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3" name="组合 122"/>
          <p:cNvGrpSpPr/>
          <p:nvPr/>
        </p:nvGrpSpPr>
        <p:grpSpPr>
          <a:xfrm>
            <a:off x="797560" y="3886506"/>
            <a:ext cx="6623232" cy="1541567"/>
            <a:chOff x="945769" y="4308825"/>
            <a:chExt cx="6623232" cy="1541567"/>
          </a:xfrm>
        </p:grpSpPr>
        <p:pic>
          <p:nvPicPr>
            <p:cNvPr id="94" name="Picture 60"/>
            <p:cNvPicPr>
              <a:picLocks noChangeAspect="1" noChangeArrowheads="1"/>
            </p:cNvPicPr>
            <p:nvPr/>
          </p:nvPicPr>
          <p:blipFill rotWithShape="1">
            <a:blip r:embed="rId4">
              <a:extLst>
                <a:ext uri="{28A0092B-C50C-407E-A947-70E740481C1C}">
                  <a14:useLocalDpi xmlns:a14="http://schemas.microsoft.com/office/drawing/2010/main" val="0"/>
                </a:ext>
              </a:extLst>
            </a:blip>
            <a:srcRect l="557"/>
            <a:stretch/>
          </p:blipFill>
          <p:spPr bwMode="auto">
            <a:xfrm>
              <a:off x="945769" y="4308825"/>
              <a:ext cx="6623232" cy="105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矩形 94"/>
            <p:cNvSpPr/>
            <p:nvPr/>
          </p:nvSpPr>
          <p:spPr>
            <a:xfrm>
              <a:off x="3229723" y="5469508"/>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6</a:t>
              </a:r>
            </a:p>
          </p:txBody>
        </p:sp>
        <p:cxnSp>
          <p:nvCxnSpPr>
            <p:cNvPr id="98" name="直接连接符 97"/>
            <p:cNvCxnSpPr>
              <a:endCxn id="95" idx="0"/>
            </p:cNvCxnSpPr>
            <p:nvPr/>
          </p:nvCxnSpPr>
          <p:spPr>
            <a:xfrm>
              <a:off x="2639464" y="5234584"/>
              <a:ext cx="779648"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endCxn id="95" idx="0"/>
            </p:cNvCxnSpPr>
            <p:nvPr/>
          </p:nvCxnSpPr>
          <p:spPr>
            <a:xfrm>
              <a:off x="3064067" y="5234584"/>
              <a:ext cx="355045"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endCxn id="95" idx="0"/>
            </p:cNvCxnSpPr>
            <p:nvPr/>
          </p:nvCxnSpPr>
          <p:spPr>
            <a:xfrm flipH="1">
              <a:off x="3419112" y="5234584"/>
              <a:ext cx="779648"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endCxn id="95" idx="0"/>
            </p:cNvCxnSpPr>
            <p:nvPr/>
          </p:nvCxnSpPr>
          <p:spPr>
            <a:xfrm flipH="1">
              <a:off x="3419112" y="5234584"/>
              <a:ext cx="355045"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3" name="矩形 112"/>
            <p:cNvSpPr/>
            <p:nvPr/>
          </p:nvSpPr>
          <p:spPr>
            <a:xfrm>
              <a:off x="4771087" y="5469508"/>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7</a:t>
              </a:r>
            </a:p>
          </p:txBody>
        </p:sp>
        <p:cxnSp>
          <p:nvCxnSpPr>
            <p:cNvPr id="114" name="直接连接符 113"/>
            <p:cNvCxnSpPr>
              <a:endCxn id="113" idx="0"/>
            </p:cNvCxnSpPr>
            <p:nvPr/>
          </p:nvCxnSpPr>
          <p:spPr>
            <a:xfrm>
              <a:off x="4581698" y="5234584"/>
              <a:ext cx="378778"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endCxn id="113" idx="0"/>
            </p:cNvCxnSpPr>
            <p:nvPr/>
          </p:nvCxnSpPr>
          <p:spPr>
            <a:xfrm>
              <a:off x="4856722" y="5234584"/>
              <a:ext cx="103754"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endCxn id="113" idx="0"/>
            </p:cNvCxnSpPr>
            <p:nvPr/>
          </p:nvCxnSpPr>
          <p:spPr>
            <a:xfrm flipH="1">
              <a:off x="4960476" y="5234584"/>
              <a:ext cx="275024"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8" name="矩形 117"/>
            <p:cNvSpPr/>
            <p:nvPr/>
          </p:nvSpPr>
          <p:spPr>
            <a:xfrm>
              <a:off x="6706474" y="5471614"/>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8</a:t>
              </a:r>
            </a:p>
          </p:txBody>
        </p:sp>
        <p:cxnSp>
          <p:nvCxnSpPr>
            <p:cNvPr id="119" name="直接连接符 118"/>
            <p:cNvCxnSpPr>
              <a:endCxn id="118" idx="0"/>
            </p:cNvCxnSpPr>
            <p:nvPr/>
          </p:nvCxnSpPr>
          <p:spPr>
            <a:xfrm>
              <a:off x="6872130" y="5149516"/>
              <a:ext cx="23733" cy="3220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aphicFrame>
        <p:nvGraphicFramePr>
          <p:cNvPr id="125" name="表格 124"/>
          <p:cNvGraphicFramePr>
            <a:graphicFrameLocks noGrp="1"/>
          </p:cNvGraphicFramePr>
          <p:nvPr>
            <p:extLst>
              <p:ext uri="{D42A27DB-BD31-4B8C-83A1-F6EECF244321}">
                <p14:modId xmlns:p14="http://schemas.microsoft.com/office/powerpoint/2010/main" val="3185188817"/>
              </p:ext>
            </p:extLst>
          </p:nvPr>
        </p:nvGraphicFramePr>
        <p:xfrm>
          <a:off x="7821387" y="1175784"/>
          <a:ext cx="3498692" cy="3962400"/>
        </p:xfrm>
        <a:graphic>
          <a:graphicData uri="http://schemas.openxmlformats.org/drawingml/2006/table">
            <a:tbl>
              <a:tblPr firstRow="1" bandRow="1"/>
              <a:tblGrid>
                <a:gridCol w="670222"/>
                <a:gridCol w="2828470"/>
              </a:tblGrid>
              <a:tr h="370840">
                <a:tc>
                  <a:txBody>
                    <a:bodyPr/>
                    <a:lstStyle/>
                    <a:p>
                      <a:pPr algn="l" fontAlgn="ctr"/>
                      <a:r>
                        <a:rPr lang="ru-RU" sz="1600" b="1" dirty="0">
                          <a:latin typeface="Huawei Sans" panose="020C0503030203020204" pitchFamily="34" charset="0"/>
                        </a:rPr>
                        <a:t>№</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l" fontAlgn="ctr"/>
                      <a:r>
                        <a:rPr lang="ru-RU" sz="1600" b="1">
                          <a:latin typeface="Huawei Sans" panose="020C0503030203020204" pitchFamily="34" charset="0"/>
                        </a:rPr>
                        <a:t>Описание</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tr>
              <a:tr h="370840">
                <a:tc>
                  <a:txBody>
                    <a:bodyPr/>
                    <a:lstStyle/>
                    <a:p>
                      <a:pPr algn="l" fontAlgn="ctr"/>
                      <a:r>
                        <a:rPr lang="ru-RU" sz="1600">
                          <a:latin typeface="Huawei Sans" panose="020C0503030203020204" pitchFamily="34" charset="0"/>
                        </a:rPr>
                        <a:t>1</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sz="1600">
                          <a:latin typeface="Huawei Sans" panose="020C0503030203020204" pitchFamily="34" charset="0"/>
                        </a:rPr>
                        <a:t>Последовательный порт</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sz="1600">
                          <a:latin typeface="Huawei Sans" panose="020C0503030203020204" pitchFamily="34" charset="0"/>
                        </a:rPr>
                        <a:t>2</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sz="1600">
                          <a:latin typeface="Huawei Sans" panose="020C0503030203020204" pitchFamily="34" charset="0"/>
                        </a:rPr>
                        <a:t>Порт расширения Mini SAS HD</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sz="1600">
                          <a:latin typeface="Huawei Sans" panose="020C0503030203020204" pitchFamily="34" charset="0"/>
                        </a:rPr>
                        <a:t>3</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sz="1600" b="0" i="0" u="none" dirty="0" smtClean="0">
                          <a:latin typeface="Huawei Sans" panose="020C0503030203020204" pitchFamily="34" charset="0"/>
                        </a:rPr>
                        <a:t>Дисплей идентификатора</a:t>
                      </a:r>
                      <a:endParaRPr lang="ru-RU" sz="1600" b="0" i="0" u="none"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sz="1600">
                          <a:latin typeface="Huawei Sans" panose="020C0503030203020204" pitchFamily="34" charset="0"/>
                        </a:rPr>
                        <a:t>4</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sz="1600">
                          <a:latin typeface="Huawei Sans" panose="020C0503030203020204" pitchFamily="34" charset="0"/>
                        </a:rPr>
                        <a:t>Модуль расширения</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sz="1600">
                          <a:latin typeface="Huawei Sans" panose="020C0503030203020204" pitchFamily="34" charset="0"/>
                        </a:rPr>
                        <a:t>5</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sz="1600">
                          <a:latin typeface="Huawei Sans" panose="020C0503030203020204" pitchFamily="34" charset="0"/>
                        </a:rPr>
                        <a:t>Модуль питания</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sz="1600">
                          <a:latin typeface="Huawei Sans" panose="020C0503030203020204" pitchFamily="34" charset="0"/>
                        </a:rPr>
                        <a:t>6</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sz="1600">
                          <a:latin typeface="Huawei Sans" panose="020C0503030203020204" pitchFamily="34" charset="0"/>
                        </a:rPr>
                        <a:t>Встроенный порт расширения</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sz="1600">
                          <a:latin typeface="Huawei Sans" panose="020C0503030203020204" pitchFamily="34" charset="0"/>
                        </a:rPr>
                        <a:t>7</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sz="1600">
                          <a:latin typeface="Huawei Sans" panose="020C0503030203020204" pitchFamily="34" charset="0"/>
                        </a:rPr>
                        <a:t>Встроенный порт управления</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sz="1600">
                          <a:latin typeface="Huawei Sans" panose="020C0503030203020204" pitchFamily="34" charset="0"/>
                        </a:rPr>
                        <a:t>8</a:t>
                      </a: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l" fontAlgn="ctr"/>
                      <a:r>
                        <a:rPr lang="ru-RU" sz="1600">
                          <a:latin typeface="Huawei Sans" panose="020C0503030203020204" pitchFamily="34" charset="0"/>
                        </a:rPr>
                        <a:t>Модуль питания</a:t>
                      </a: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
        <p:nvSpPr>
          <p:cNvPr id="5" name="矩形 4"/>
          <p:cNvSpPr/>
          <p:nvPr/>
        </p:nvSpPr>
        <p:spPr>
          <a:xfrm>
            <a:off x="7256067" y="5346464"/>
            <a:ext cx="4204096" cy="830997"/>
          </a:xfrm>
          <a:prstGeom prst="rect">
            <a:avLst/>
          </a:prstGeom>
        </p:spPr>
        <p:txBody>
          <a:bodyPr wrap="square">
            <a:spAutoFit/>
          </a:bodyPr>
          <a:lstStyle/>
          <a:p>
            <a:pPr fontAlgn="ctr"/>
            <a:r>
              <a:rPr lang="ru-RU" sz="1600" dirty="0">
                <a:latin typeface="Huawei Sans" panose="020C0503030203020204" pitchFamily="34" charset="0"/>
              </a:rPr>
              <a:t>Примечание: </a:t>
            </a:r>
            <a:r>
              <a:rPr lang="ru-RU" sz="1600" dirty="0" smtClean="0">
                <a:latin typeface="Huawei Sans" panose="020C0503030203020204" pitchFamily="34" charset="0"/>
              </a:rPr>
              <a:t>на </a:t>
            </a:r>
            <a:r>
              <a:rPr lang="ru-RU" sz="1600" dirty="0">
                <a:latin typeface="Huawei Sans" panose="020C0503030203020204" pitchFamily="34" charset="0"/>
              </a:rPr>
              <a:t>слайде показана дисковая полка </a:t>
            </a:r>
            <a:r>
              <a:rPr lang="ru-RU" sz="1600" dirty="0" err="1">
                <a:latin typeface="Huawei Sans" panose="020C0503030203020204" pitchFamily="34" charset="0"/>
              </a:rPr>
              <a:t>Huawei</a:t>
            </a:r>
            <a:r>
              <a:rPr lang="ru-RU" sz="1600" dirty="0">
                <a:latin typeface="Huawei Sans" panose="020C0503030203020204" pitchFamily="34" charset="0"/>
              </a:rPr>
              <a:t> </a:t>
            </a:r>
            <a:r>
              <a:rPr lang="ru-RU" sz="1600" dirty="0" err="1">
                <a:latin typeface="Huawei Sans" panose="020C0503030203020204" pitchFamily="34" charset="0"/>
              </a:rPr>
              <a:t>OceanStor</a:t>
            </a:r>
            <a:r>
              <a:rPr lang="ru-RU" sz="1600" dirty="0">
                <a:latin typeface="Huawei Sans" panose="020C0503030203020204" pitchFamily="34" charset="0"/>
              </a:rPr>
              <a:t> </a:t>
            </a:r>
            <a:r>
              <a:rPr lang="ru-RU" sz="1600" dirty="0" err="1">
                <a:latin typeface="Huawei Sans" panose="020C0503030203020204" pitchFamily="34" charset="0"/>
              </a:rPr>
              <a:t>Dorado</a:t>
            </a:r>
            <a:r>
              <a:rPr lang="ru-RU" sz="1600" dirty="0">
                <a:latin typeface="Huawei Sans" panose="020C0503030203020204" pitchFamily="34" charset="0"/>
              </a:rPr>
              <a:t> V6.</a:t>
            </a:r>
          </a:p>
        </p:txBody>
      </p:sp>
    </p:spTree>
    <p:extLst>
      <p:ext uri="{BB962C8B-B14F-4D97-AF65-F5344CB8AC3E}">
        <p14:creationId xmlns:p14="http://schemas.microsoft.com/office/powerpoint/2010/main" val="652392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ru-RU">
                <a:solidFill>
                  <a:schemeClr val="bg1">
                    <a:lumMod val="50000"/>
                  </a:schemeClr>
                </a:solidFill>
                <a:latin typeface="Huawei Sans" panose="020C0503030203020204" pitchFamily="34" charset="0"/>
              </a:rPr>
              <a:t>Контроллерные полки</a:t>
            </a:r>
          </a:p>
          <a:p>
            <a:r>
              <a:rPr lang="ru-RU">
                <a:solidFill>
                  <a:schemeClr val="bg1">
                    <a:lumMod val="50000"/>
                  </a:schemeClr>
                </a:solidFill>
                <a:latin typeface="Huawei Sans" panose="020C0503030203020204" pitchFamily="34" charset="0"/>
              </a:rPr>
              <a:t>Дисковые полки</a:t>
            </a:r>
          </a:p>
          <a:p>
            <a:r>
              <a:rPr lang="ru-RU" b="1">
                <a:latin typeface="Huawei Sans" panose="020C0503030203020204" pitchFamily="34" charset="0"/>
              </a:rPr>
              <a:t>Модули расширения</a:t>
            </a:r>
          </a:p>
          <a:p>
            <a:r>
              <a:rPr lang="ru-RU">
                <a:solidFill>
                  <a:schemeClr val="bg1">
                    <a:lumMod val="50000"/>
                  </a:schemeClr>
                </a:solidFill>
                <a:latin typeface="Huawei Sans" panose="020C0503030203020204" pitchFamily="34" charset="0"/>
              </a:rPr>
              <a:t>Диски</a:t>
            </a:r>
          </a:p>
          <a:p>
            <a:r>
              <a:rPr lang="ru-RU">
                <a:solidFill>
                  <a:schemeClr val="bg1">
                    <a:lumMod val="50000"/>
                  </a:schemeClr>
                </a:solidFill>
                <a:latin typeface="Huawei Sans" panose="020C0503030203020204" pitchFamily="34" charset="0"/>
              </a:rPr>
              <a:t>Интерфейсные модули</a:t>
            </a:r>
          </a:p>
          <a:p>
            <a:endParaRPr lang="en-US" altLang="zh-CN" dirty="0" smtClean="0">
              <a:solidFill>
                <a:schemeClr val="bg1">
                  <a:lumMod val="50000"/>
                </a:schemeClr>
              </a:solidFill>
              <a:latin typeface="Huawei Sans" panose="020C0503030203020204" pitchFamily="34" charset="0"/>
            </a:endParaRPr>
          </a:p>
          <a:p>
            <a:endParaRPr lang="en-US" altLang="zh-CN" dirty="0" smtClean="0">
              <a:solidFill>
                <a:schemeClr val="bg1">
                  <a:lumMod val="50000"/>
                </a:schemeClr>
              </a:solidFill>
              <a:latin typeface="Huawei Sans" panose="020C0503030203020204" pitchFamily="34" charset="0"/>
            </a:endParaRPr>
          </a:p>
        </p:txBody>
      </p:sp>
    </p:spTree>
    <p:extLst>
      <p:ext uri="{BB962C8B-B14F-4D97-AF65-F5344CB8AC3E}">
        <p14:creationId xmlns:p14="http://schemas.microsoft.com/office/powerpoint/2010/main" val="219408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Модуль расширения</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462" y="1754811"/>
            <a:ext cx="5172538" cy="184659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295307"/>
            <a:ext cx="5416204" cy="2794761"/>
          </a:xfrm>
          <a:prstGeom prst="rect">
            <a:avLst/>
          </a:prstGeom>
        </p:spPr>
      </p:pic>
      <p:sp>
        <p:nvSpPr>
          <p:cNvPr id="6" name="文本框 5"/>
          <p:cNvSpPr txBox="1"/>
          <p:nvPr/>
        </p:nvSpPr>
        <p:spPr>
          <a:xfrm>
            <a:off x="731838" y="3692688"/>
            <a:ext cx="6423553" cy="646331"/>
          </a:xfrm>
          <a:prstGeom prst="rect">
            <a:avLst/>
          </a:prstGeom>
          <a:noFill/>
        </p:spPr>
        <p:txBody>
          <a:bodyPr wrap="square" rtlCol="0">
            <a:noAutofit/>
          </a:bodyPr>
          <a:lstStyle/>
          <a:p>
            <a:pPr fontAlgn="ctr"/>
            <a:r>
              <a:rPr lang="ru-RU" sz="1600" dirty="0">
                <a:latin typeface="Huawei Sans" panose="020C0503030203020204" pitchFamily="34" charset="0"/>
              </a:rPr>
              <a:t>Модуль расширения дисковой полки SAS </a:t>
            </a:r>
            <a:r>
              <a:rPr lang="ru-RU" sz="1600" dirty="0" smtClean="0">
                <a:latin typeface="Huawei Sans" panose="020C0503030203020204" pitchFamily="34" charset="0"/>
              </a:rPr>
              <a:t>2U</a:t>
            </a:r>
            <a:endParaRPr lang="ru-RU" sz="1600" dirty="0">
              <a:latin typeface="Huawei Sans" panose="020C0503030203020204" pitchFamily="34" charset="0"/>
            </a:endParaRPr>
          </a:p>
        </p:txBody>
      </p:sp>
      <p:sp>
        <p:nvSpPr>
          <p:cNvPr id="7" name="文本框 6"/>
          <p:cNvSpPr txBox="1"/>
          <p:nvPr/>
        </p:nvSpPr>
        <p:spPr>
          <a:xfrm>
            <a:off x="5363571" y="5279370"/>
            <a:ext cx="6096592" cy="646331"/>
          </a:xfrm>
          <a:prstGeom prst="rect">
            <a:avLst/>
          </a:prstGeom>
          <a:noFill/>
        </p:spPr>
        <p:txBody>
          <a:bodyPr wrap="square" rtlCol="0">
            <a:noAutofit/>
          </a:bodyPr>
          <a:lstStyle/>
          <a:p>
            <a:pPr fontAlgn="ctr"/>
            <a:r>
              <a:rPr lang="ru-RU" sz="1600" dirty="0">
                <a:latin typeface="Huawei Sans" panose="020C0503030203020204" pitchFamily="34" charset="0"/>
              </a:rPr>
              <a:t>Модуль расширения дисковой полки </a:t>
            </a:r>
            <a:r>
              <a:rPr lang="ru-RU" sz="1600" dirty="0" err="1">
                <a:latin typeface="Huawei Sans" panose="020C0503030203020204" pitchFamily="34" charset="0"/>
              </a:rPr>
              <a:t>Smart</a:t>
            </a:r>
            <a:r>
              <a:rPr lang="ru-RU" sz="1600" dirty="0">
                <a:latin typeface="Huawei Sans" panose="020C0503030203020204" pitchFamily="34" charset="0"/>
              </a:rPr>
              <a:t> </a:t>
            </a:r>
            <a:r>
              <a:rPr lang="ru-RU" sz="1600" dirty="0" err="1">
                <a:latin typeface="Huawei Sans" panose="020C0503030203020204" pitchFamily="34" charset="0"/>
              </a:rPr>
              <a:t>NVMe</a:t>
            </a:r>
            <a:r>
              <a:rPr lang="ru-RU" sz="1600" dirty="0">
                <a:latin typeface="Huawei Sans" panose="020C0503030203020204" pitchFamily="34" charset="0"/>
              </a:rPr>
              <a:t> </a:t>
            </a:r>
            <a:r>
              <a:rPr lang="ru-RU" sz="1600" dirty="0" smtClean="0">
                <a:latin typeface="Huawei Sans" panose="020C0503030203020204" pitchFamily="34" charset="0"/>
              </a:rPr>
              <a:t>2U</a:t>
            </a:r>
            <a:endParaRPr lang="ru-RU" sz="1600" dirty="0">
              <a:latin typeface="Huawei Sans" panose="020C0503030203020204" pitchFamily="34" charset="0"/>
            </a:endParaRPr>
          </a:p>
        </p:txBody>
      </p:sp>
      <p:sp>
        <p:nvSpPr>
          <p:cNvPr id="3" name="矩形 2"/>
          <p:cNvSpPr/>
          <p:nvPr/>
        </p:nvSpPr>
        <p:spPr>
          <a:xfrm>
            <a:off x="684212" y="1227698"/>
            <a:ext cx="10575191" cy="369332"/>
          </a:xfrm>
          <a:prstGeom prst="rect">
            <a:avLst/>
          </a:prstGeom>
        </p:spPr>
        <p:txBody>
          <a:bodyPr wrap="square">
            <a:spAutoFit/>
          </a:bodyPr>
          <a:lstStyle/>
          <a:p>
            <a:r>
              <a:rPr lang="ru-RU" dirty="0"/>
              <a:t>Модуль расширения подключается к контроллерной полке через порты расширения.</a:t>
            </a:r>
          </a:p>
        </p:txBody>
      </p:sp>
    </p:spTree>
    <p:extLst>
      <p:ext uri="{BB962C8B-B14F-4D97-AF65-F5344CB8AC3E}">
        <p14:creationId xmlns:p14="http://schemas.microsoft.com/office/powerpoint/2010/main" val="243426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ctrTitle"/>
          </p:nvPr>
        </p:nvSpPr>
        <p:spPr/>
        <p:txBody>
          <a:bodyPr wrap="square">
            <a:noAutofit/>
          </a:bodyPr>
          <a:lstStyle/>
          <a:p>
            <a:r>
              <a:rPr lang="ru-RU" dirty="0">
                <a:latin typeface="Huawei Sans" panose="020C0503030203020204" pitchFamily="34" charset="0"/>
              </a:rPr>
              <a:t>Компоненты интеллектуальной системы </a:t>
            </a:r>
            <a:r>
              <a:rPr lang="ru-RU" dirty="0" smtClean="0">
                <a:latin typeface="Huawei Sans" panose="020C0503030203020204" pitchFamily="34" charset="0"/>
              </a:rPr>
              <a:t>хранения данных</a:t>
            </a:r>
            <a:endParaRPr lang="ru-RU" dirty="0">
              <a:latin typeface="Huawei Sans" panose="020C0503030203020204" pitchFamily="34" charset="0"/>
            </a:endParaRPr>
          </a:p>
        </p:txBody>
      </p:sp>
      <p:sp>
        <p:nvSpPr>
          <p:cNvPr id="3" name="文本占位符 2"/>
          <p:cNvSpPr>
            <a:spLocks noGrp="1"/>
          </p:cNvSpPr>
          <p:nvPr>
            <p:ph type="body" sz="quarter" idx="10"/>
          </p:nvPr>
        </p:nvSpPr>
        <p:spPr/>
        <p:txBody>
          <a:bodyPr/>
          <a:lstStyle/>
          <a:p>
            <a:endParaRPr lang="zh-CN" altLang="en-US"/>
          </a:p>
        </p:txBody>
      </p:sp>
    </p:spTree>
    <p:extLst>
      <p:ext uri="{BB962C8B-B14F-4D97-AF65-F5344CB8AC3E}">
        <p14:creationId xmlns:p14="http://schemas.microsoft.com/office/powerpoint/2010/main" val="1302283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Коммутатор CE</a:t>
            </a:r>
          </a:p>
        </p:txBody>
      </p:sp>
      <p:sp>
        <p:nvSpPr>
          <p:cNvPr id="3" name="左大括号 2"/>
          <p:cNvSpPr/>
          <p:nvPr/>
        </p:nvSpPr>
        <p:spPr bwMode="auto">
          <a:xfrm rot="16200000">
            <a:off x="5468033" y="-400083"/>
            <a:ext cx="329316" cy="5463122"/>
          </a:xfrm>
          <a:prstGeom prst="leftBrac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noAutofit/>
          </a:bodyPr>
          <a:lstStyle/>
          <a:p>
            <a:pPr algn="ctr" fontAlgn="ctr"/>
            <a:endParaRPr lang="en-US" altLang="zh-CN" sz="1200" dirty="0">
              <a:latin typeface="Huawei Sans" panose="020C0503030203020204" pitchFamily="34" charset="0"/>
              <a:ea typeface="+mn-ea"/>
            </a:endParaRPr>
          </a:p>
        </p:txBody>
      </p:sp>
      <p:sp>
        <p:nvSpPr>
          <p:cNvPr id="4" name="矩形 3"/>
          <p:cNvSpPr/>
          <p:nvPr/>
        </p:nvSpPr>
        <p:spPr>
          <a:xfrm>
            <a:off x="4208738" y="2526956"/>
            <a:ext cx="2847906" cy="207401"/>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ru-RU" sz="1200" dirty="0">
                <a:latin typeface="Huawei Sans" panose="020C0503030203020204" pitchFamily="34" charset="0"/>
              </a:rPr>
              <a:t>48 электрических портов 10GE</a:t>
            </a:r>
          </a:p>
        </p:txBody>
      </p:sp>
      <p:cxnSp>
        <p:nvCxnSpPr>
          <p:cNvPr id="5" name="直接连接符 4"/>
          <p:cNvCxnSpPr>
            <a:endCxn id="6" idx="0"/>
          </p:cNvCxnSpPr>
          <p:nvPr/>
        </p:nvCxnSpPr>
        <p:spPr bwMode="auto">
          <a:xfrm>
            <a:off x="9309843" y="2166820"/>
            <a:ext cx="45698" cy="396046"/>
          </a:xfrm>
          <a:prstGeom prst="lin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矩形 5"/>
          <p:cNvSpPr/>
          <p:nvPr/>
        </p:nvSpPr>
        <p:spPr>
          <a:xfrm>
            <a:off x="8079476" y="2562866"/>
            <a:ext cx="2552130" cy="337418"/>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ru-RU" sz="1200" dirty="0">
                <a:latin typeface="Huawei Sans" panose="020C0503030203020204" pitchFamily="34" charset="0"/>
              </a:rPr>
              <a:t>4 оптических порта 60 Гбит/с</a:t>
            </a:r>
          </a:p>
        </p:txBody>
      </p:sp>
      <p:sp>
        <p:nvSpPr>
          <p:cNvPr id="7" name="矩形 6"/>
          <p:cNvSpPr/>
          <p:nvPr/>
        </p:nvSpPr>
        <p:spPr>
          <a:xfrm>
            <a:off x="7751928" y="4732396"/>
            <a:ext cx="711318" cy="287380"/>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ru-RU" sz="1200" dirty="0">
                <a:latin typeface="Huawei Sans" panose="020C0503030203020204" pitchFamily="34" charset="0"/>
              </a:rPr>
              <a:t>PWR1</a:t>
            </a:r>
          </a:p>
        </p:txBody>
      </p:sp>
      <p:sp>
        <p:nvSpPr>
          <p:cNvPr id="8" name="矩形 7"/>
          <p:cNvSpPr/>
          <p:nvPr/>
        </p:nvSpPr>
        <p:spPr>
          <a:xfrm>
            <a:off x="4835860" y="4696392"/>
            <a:ext cx="579389"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ru-RU" sz="1200">
                <a:latin typeface="Huawei Sans" panose="020C0503030203020204" pitchFamily="34" charset="0"/>
              </a:rPr>
              <a:t>FAN1</a:t>
            </a:r>
          </a:p>
        </p:txBody>
      </p:sp>
      <p:sp>
        <p:nvSpPr>
          <p:cNvPr id="9" name="矩形 8"/>
          <p:cNvSpPr/>
          <p:nvPr/>
        </p:nvSpPr>
        <p:spPr>
          <a:xfrm>
            <a:off x="8904311" y="4732396"/>
            <a:ext cx="744655" cy="240995"/>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ru-RU" sz="1200">
                <a:latin typeface="Huawei Sans" panose="020C0503030203020204" pitchFamily="34" charset="0"/>
              </a:rPr>
              <a:t>PWR2</a:t>
            </a:r>
          </a:p>
        </p:txBody>
      </p:sp>
      <p:sp>
        <p:nvSpPr>
          <p:cNvPr id="10" name="矩形 9"/>
          <p:cNvSpPr/>
          <p:nvPr/>
        </p:nvSpPr>
        <p:spPr>
          <a:xfrm>
            <a:off x="6528048" y="4696392"/>
            <a:ext cx="579389"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ru-RU" sz="1200">
                <a:latin typeface="Huawei Sans" panose="020C0503030203020204" pitchFamily="34" charset="0"/>
              </a:rPr>
              <a:t>FAN2</a:t>
            </a:r>
          </a:p>
        </p:txBody>
      </p:sp>
      <p:sp>
        <p:nvSpPr>
          <p:cNvPr id="11" name="矩形 10"/>
          <p:cNvSpPr/>
          <p:nvPr/>
        </p:nvSpPr>
        <p:spPr>
          <a:xfrm>
            <a:off x="5671226" y="1040244"/>
            <a:ext cx="1385418" cy="319694"/>
          </a:xfrm>
          <a:prstGeom prst="rect">
            <a:avLst/>
          </a:prstGeom>
        </p:spPr>
        <p:txBody>
          <a:bodyPr wrap="square">
            <a:noAutofit/>
          </a:bodyPr>
          <a:lstStyle/>
          <a:p>
            <a:pPr fontAlgn="ctr"/>
            <a:r>
              <a:rPr lang="ru-RU" sz="1400" dirty="0">
                <a:latin typeface="Huawei Sans" panose="020C0503030203020204" pitchFamily="34" charset="0"/>
              </a:rPr>
              <a:t>Вид сзади</a:t>
            </a:r>
          </a:p>
        </p:txBody>
      </p:sp>
      <p:sp>
        <p:nvSpPr>
          <p:cNvPr id="12" name="矩形 11"/>
          <p:cNvSpPr/>
          <p:nvPr/>
        </p:nvSpPr>
        <p:spPr>
          <a:xfrm>
            <a:off x="5671226" y="3499548"/>
            <a:ext cx="1385418" cy="401827"/>
          </a:xfrm>
          <a:prstGeom prst="rect">
            <a:avLst/>
          </a:prstGeom>
        </p:spPr>
        <p:txBody>
          <a:bodyPr wrap="square">
            <a:noAutofit/>
          </a:bodyPr>
          <a:lstStyle/>
          <a:p>
            <a:pPr fontAlgn="ctr"/>
            <a:r>
              <a:rPr lang="ru-RU" sz="1400" dirty="0">
                <a:latin typeface="Huawei Sans" panose="020C0503030203020204" pitchFamily="34" charset="0"/>
              </a:rPr>
              <a:t>Вид спереди</a:t>
            </a:r>
          </a:p>
        </p:txBody>
      </p:sp>
      <p:sp>
        <p:nvSpPr>
          <p:cNvPr id="13" name="矩形 12"/>
          <p:cNvSpPr/>
          <p:nvPr/>
        </p:nvSpPr>
        <p:spPr>
          <a:xfrm>
            <a:off x="1863995" y="5076974"/>
            <a:ext cx="3495713"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ru-RU" sz="1200" dirty="0">
                <a:latin typeface="Huawei Sans" panose="020C0503030203020204" pitchFamily="34" charset="0"/>
              </a:rPr>
              <a:t>Два порта управления </a:t>
            </a:r>
            <a:r>
              <a:rPr lang="ru-RU" sz="1200" dirty="0" err="1">
                <a:latin typeface="Huawei Sans" panose="020C0503030203020204" pitchFamily="34" charset="0"/>
              </a:rPr>
              <a:t>Ethernet</a:t>
            </a:r>
            <a:r>
              <a:rPr lang="ru-RU" sz="1200" dirty="0">
                <a:latin typeface="Huawei Sans" panose="020C0503030203020204" pitchFamily="34" charset="0"/>
              </a:rPr>
              <a:t> (</a:t>
            </a:r>
            <a:r>
              <a:rPr lang="ru-RU" sz="1200" dirty="0" err="1">
                <a:latin typeface="Huawei Sans" panose="020C0503030203020204" pitchFamily="34" charset="0"/>
              </a:rPr>
              <a:t>combo</a:t>
            </a:r>
            <a:r>
              <a:rPr lang="ru-RU" sz="1200" dirty="0">
                <a:latin typeface="Huawei Sans" panose="020C0503030203020204" pitchFamily="34" charset="0"/>
              </a:rPr>
              <a:t>)</a:t>
            </a:r>
          </a:p>
        </p:txBody>
      </p:sp>
      <p:cxnSp>
        <p:nvCxnSpPr>
          <p:cNvPr id="14" name="直接连接符 13"/>
          <p:cNvCxnSpPr>
            <a:endCxn id="13" idx="0"/>
          </p:cNvCxnSpPr>
          <p:nvPr/>
        </p:nvCxnSpPr>
        <p:spPr bwMode="auto">
          <a:xfrm>
            <a:off x="3232147" y="4564755"/>
            <a:ext cx="379705" cy="512219"/>
          </a:xfrm>
          <a:prstGeom prst="lin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矩形 14"/>
          <p:cNvSpPr/>
          <p:nvPr/>
        </p:nvSpPr>
        <p:spPr>
          <a:xfrm>
            <a:off x="3313976" y="3220228"/>
            <a:ext cx="849042"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ru-RU" sz="1200" dirty="0">
                <a:latin typeface="Huawei Sans" panose="020C0503030203020204" pitchFamily="34" charset="0"/>
              </a:rPr>
              <a:t>Консоль</a:t>
            </a:r>
          </a:p>
        </p:txBody>
      </p:sp>
      <p:sp>
        <p:nvSpPr>
          <p:cNvPr id="17" name="矩形 16"/>
          <p:cNvSpPr/>
          <p:nvPr/>
        </p:nvSpPr>
        <p:spPr>
          <a:xfrm>
            <a:off x="3719736" y="4704916"/>
            <a:ext cx="1011437"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ru-RU" sz="1200" dirty="0">
                <a:latin typeface="Huawei Sans" panose="020C0503030203020204" pitchFamily="34" charset="0"/>
              </a:rPr>
              <a:t>Порт USB</a:t>
            </a:r>
          </a:p>
        </p:txBody>
      </p:sp>
      <p:pic>
        <p:nvPicPr>
          <p:cNvPr id="18" name="图片 17"/>
          <p:cNvPicPr>
            <a:picLocks noChangeAspect="1"/>
          </p:cNvPicPr>
          <p:nvPr/>
        </p:nvPicPr>
        <p:blipFill>
          <a:blip r:embed="rId3"/>
          <a:stretch>
            <a:fillRect/>
          </a:stretch>
        </p:blipFill>
        <p:spPr>
          <a:xfrm>
            <a:off x="2675620" y="1420028"/>
            <a:ext cx="7100771" cy="677416"/>
          </a:xfrm>
          <a:prstGeom prst="rect">
            <a:avLst/>
          </a:prstGeom>
        </p:spPr>
      </p:pic>
      <p:pic>
        <p:nvPicPr>
          <p:cNvPr id="19" name="图片 18"/>
          <p:cNvPicPr>
            <a:picLocks noChangeAspect="1"/>
          </p:cNvPicPr>
          <p:nvPr/>
        </p:nvPicPr>
        <p:blipFill>
          <a:blip r:embed="rId4"/>
          <a:stretch>
            <a:fillRect/>
          </a:stretch>
        </p:blipFill>
        <p:spPr>
          <a:xfrm>
            <a:off x="2711624" y="3901375"/>
            <a:ext cx="7128792" cy="714253"/>
          </a:xfrm>
          <a:prstGeom prst="rect">
            <a:avLst/>
          </a:prstGeom>
        </p:spPr>
      </p:pic>
      <p:cxnSp>
        <p:nvCxnSpPr>
          <p:cNvPr id="20" name="直接连接符 19"/>
          <p:cNvCxnSpPr>
            <a:stCxn id="15" idx="2"/>
          </p:cNvCxnSpPr>
          <p:nvPr/>
        </p:nvCxnSpPr>
        <p:spPr bwMode="auto">
          <a:xfrm>
            <a:off x="3738497" y="3497227"/>
            <a:ext cx="0" cy="567155"/>
          </a:xfrm>
          <a:prstGeom prst="lin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文本框 20"/>
          <p:cNvSpPr txBox="1"/>
          <p:nvPr/>
        </p:nvSpPr>
        <p:spPr>
          <a:xfrm>
            <a:off x="700816" y="5492473"/>
            <a:ext cx="9330287" cy="528394"/>
          </a:xfrm>
          <a:prstGeom prst="rect">
            <a:avLst/>
          </a:prstGeom>
          <a:noFill/>
        </p:spPr>
        <p:txBody>
          <a:bodyPr wrap="square" rtlCol="0">
            <a:noAutofit/>
          </a:bodyPr>
          <a:lstStyle/>
          <a:p>
            <a:pPr fontAlgn="ctr"/>
            <a:r>
              <a:rPr lang="ru-RU" sz="1600" dirty="0">
                <a:latin typeface="Huawei Sans" panose="020C0503030203020204" pitchFamily="34" charset="0"/>
              </a:rPr>
              <a:t>Примечание: </a:t>
            </a:r>
            <a:r>
              <a:rPr lang="ru-RU" sz="1600" dirty="0" smtClean="0">
                <a:latin typeface="Huawei Sans" panose="020C0503030203020204" pitchFamily="34" charset="0"/>
              </a:rPr>
              <a:t>в </a:t>
            </a:r>
            <a:r>
              <a:rPr lang="ru-RU" sz="1600" dirty="0">
                <a:latin typeface="Huawei Sans" panose="020C0503030203020204" pitchFamily="34" charset="0"/>
              </a:rPr>
              <a:t>качестве примера используются коммутаторы серии </a:t>
            </a:r>
            <a:r>
              <a:rPr lang="ru-RU" sz="1600" dirty="0" err="1">
                <a:latin typeface="Huawei Sans" panose="020C0503030203020204" pitchFamily="34" charset="0"/>
              </a:rPr>
              <a:t>Huawei</a:t>
            </a:r>
            <a:r>
              <a:rPr lang="ru-RU" sz="1600" dirty="0">
                <a:latin typeface="Huawei Sans" panose="020C0503030203020204" pitchFamily="34" charset="0"/>
              </a:rPr>
              <a:t> CE6800.</a:t>
            </a:r>
          </a:p>
        </p:txBody>
      </p:sp>
      <p:cxnSp>
        <p:nvCxnSpPr>
          <p:cNvPr id="16" name="直接连接符 15"/>
          <p:cNvCxnSpPr>
            <a:stCxn id="17" idx="0"/>
          </p:cNvCxnSpPr>
          <p:nvPr/>
        </p:nvCxnSpPr>
        <p:spPr bwMode="auto">
          <a:xfrm flipH="1" flipV="1">
            <a:off x="3726945" y="4468530"/>
            <a:ext cx="498510" cy="236386"/>
          </a:xfrm>
          <a:prstGeom prst="lin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65340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Коммутатор Fibre Channel</a:t>
            </a:r>
          </a:p>
        </p:txBody>
      </p:sp>
      <p:pic>
        <p:nvPicPr>
          <p:cNvPr id="7" name="Picture 2"/>
          <p:cNvPicPr>
            <a:picLocks noChangeAspect="1" noChangeArrowheads="1"/>
          </p:cNvPicPr>
          <p:nvPr/>
        </p:nvPicPr>
        <p:blipFill>
          <a:blip r:embed="rId3" cstate="print"/>
          <a:srcRect/>
          <a:stretch>
            <a:fillRect/>
          </a:stretch>
        </p:blipFill>
        <p:spPr bwMode="auto">
          <a:xfrm>
            <a:off x="2392726" y="2203533"/>
            <a:ext cx="6966585" cy="1038416"/>
          </a:xfrm>
          <a:prstGeom prst="rect">
            <a:avLst/>
          </a:prstGeom>
          <a:noFill/>
          <a:ln w="9525">
            <a:noFill/>
            <a:miter lim="800000"/>
            <a:headEnd/>
            <a:tailEnd/>
          </a:ln>
        </p:spPr>
      </p:pic>
      <p:sp>
        <p:nvSpPr>
          <p:cNvPr id="8" name="椭圆 7"/>
          <p:cNvSpPr/>
          <p:nvPr/>
        </p:nvSpPr>
        <p:spPr bwMode="auto">
          <a:xfrm>
            <a:off x="3832886" y="2593877"/>
            <a:ext cx="720080" cy="432048"/>
          </a:xfrm>
          <a:prstGeom prst="ellips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effectLst/>
              <a:latin typeface="Huawei Sans" panose="020C0503030203020204" pitchFamily="34" charset="0"/>
              <a:ea typeface="宋体" charset="-122"/>
            </a:endParaRPr>
          </a:p>
        </p:txBody>
      </p:sp>
      <p:cxnSp>
        <p:nvCxnSpPr>
          <p:cNvPr id="9" name="直接连接符 8"/>
          <p:cNvCxnSpPr>
            <a:stCxn id="8" idx="0"/>
          </p:cNvCxnSpPr>
          <p:nvPr/>
        </p:nvCxnSpPr>
        <p:spPr bwMode="auto">
          <a:xfrm flipH="1" flipV="1">
            <a:off x="3976902" y="2161829"/>
            <a:ext cx="216024" cy="432048"/>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48"/>
          <p:cNvSpPr txBox="1"/>
          <p:nvPr/>
        </p:nvSpPr>
        <p:spPr>
          <a:xfrm>
            <a:off x="1072674" y="1387742"/>
            <a:ext cx="4045112" cy="954107"/>
          </a:xfrm>
          <a:prstGeom prst="rect">
            <a:avLst/>
          </a:prstGeom>
          <a:noFill/>
        </p:spPr>
        <p:txBody>
          <a:bodyPr wrap="square" rtlCol="0">
            <a:noAutofit/>
          </a:bodyPr>
          <a:lstStyle/>
          <a:p>
            <a:pPr algn="ctr" fontAlgn="ctr"/>
            <a:r>
              <a:rPr lang="ru-RU" sz="1400" dirty="0">
                <a:latin typeface="Huawei Sans" panose="020C0503030203020204" pitchFamily="34" charset="0"/>
              </a:rPr>
              <a:t>Порты управления </a:t>
            </a:r>
            <a:endParaRPr lang="ru-RU" sz="1400" dirty="0" smtClean="0">
              <a:latin typeface="Huawei Sans" panose="020C0503030203020204" pitchFamily="34" charset="0"/>
            </a:endParaRPr>
          </a:p>
          <a:p>
            <a:pPr algn="ctr" fontAlgn="ctr"/>
            <a:r>
              <a:rPr lang="ru-RU" sz="1400" dirty="0" smtClean="0">
                <a:latin typeface="Huawei Sans" panose="020C0503030203020204" pitchFamily="34" charset="0"/>
              </a:rPr>
              <a:t>(</a:t>
            </a:r>
            <a:r>
              <a:rPr lang="ru-RU" sz="1400" dirty="0">
                <a:latin typeface="Huawei Sans" panose="020C0503030203020204" pitchFamily="34" charset="0"/>
              </a:rPr>
              <a:t>последовательный порт </a:t>
            </a:r>
            <a:endParaRPr lang="ru-RU" sz="1400" dirty="0" smtClean="0">
              <a:latin typeface="Huawei Sans" panose="020C0503030203020204" pitchFamily="34" charset="0"/>
            </a:endParaRPr>
          </a:p>
          <a:p>
            <a:pPr algn="ctr" fontAlgn="ctr"/>
            <a:r>
              <a:rPr lang="ru-RU" sz="1400" dirty="0" smtClean="0">
                <a:latin typeface="Huawei Sans" panose="020C0503030203020204" pitchFamily="34" charset="0"/>
              </a:rPr>
              <a:t>и </a:t>
            </a:r>
            <a:r>
              <a:rPr lang="ru-RU" sz="1400" dirty="0">
                <a:latin typeface="Huawei Sans" panose="020C0503030203020204" pitchFamily="34" charset="0"/>
              </a:rPr>
              <a:t>порт </a:t>
            </a:r>
            <a:r>
              <a:rPr lang="ru-RU" sz="1400" dirty="0" err="1">
                <a:latin typeface="Huawei Sans" panose="020C0503030203020204" pitchFamily="34" charset="0"/>
              </a:rPr>
              <a:t>Ethernet</a:t>
            </a:r>
            <a:r>
              <a:rPr lang="ru-RU" sz="1400" dirty="0">
                <a:latin typeface="Huawei Sans" panose="020C0503030203020204" pitchFamily="34" charset="0"/>
              </a:rPr>
              <a:t>)</a:t>
            </a:r>
          </a:p>
        </p:txBody>
      </p:sp>
      <p:sp>
        <p:nvSpPr>
          <p:cNvPr id="11" name="TextBox 49"/>
          <p:cNvSpPr txBox="1"/>
          <p:nvPr/>
        </p:nvSpPr>
        <p:spPr>
          <a:xfrm>
            <a:off x="4291557" y="1846697"/>
            <a:ext cx="1149458" cy="523220"/>
          </a:xfrm>
          <a:prstGeom prst="rect">
            <a:avLst/>
          </a:prstGeom>
          <a:noFill/>
        </p:spPr>
        <p:txBody>
          <a:bodyPr wrap="square" rtlCol="0">
            <a:noAutofit/>
          </a:bodyPr>
          <a:lstStyle/>
          <a:p>
            <a:pPr algn="ctr" fontAlgn="ctr"/>
            <a:r>
              <a:rPr lang="ru-RU" sz="1400">
                <a:latin typeface="Huawei Sans" panose="020C0503030203020204" pitchFamily="34" charset="0"/>
              </a:rPr>
              <a:t>Порт USB</a:t>
            </a:r>
          </a:p>
        </p:txBody>
      </p:sp>
      <p:sp>
        <p:nvSpPr>
          <p:cNvPr id="12" name="左中括号 11"/>
          <p:cNvSpPr/>
          <p:nvPr/>
        </p:nvSpPr>
        <p:spPr bwMode="auto">
          <a:xfrm rot="5400000">
            <a:off x="6245154" y="1117713"/>
            <a:ext cx="216024" cy="3024336"/>
          </a:xfrm>
          <a:prstGeom prst="leftBracket">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effectLst/>
              <a:latin typeface="Huawei Sans" panose="020C0503030203020204" pitchFamily="34" charset="0"/>
              <a:ea typeface="宋体" charset="-122"/>
            </a:endParaRPr>
          </a:p>
        </p:txBody>
      </p:sp>
      <p:cxnSp>
        <p:nvCxnSpPr>
          <p:cNvPr id="13" name="直接连接符 12"/>
          <p:cNvCxnSpPr>
            <a:stCxn id="12" idx="1"/>
          </p:cNvCxnSpPr>
          <p:nvPr/>
        </p:nvCxnSpPr>
        <p:spPr bwMode="auto">
          <a:xfrm flipV="1">
            <a:off x="6353166" y="2161829"/>
            <a:ext cx="0" cy="360040"/>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52"/>
          <p:cNvSpPr txBox="1"/>
          <p:nvPr/>
        </p:nvSpPr>
        <p:spPr>
          <a:xfrm>
            <a:off x="5423098" y="1836526"/>
            <a:ext cx="2345504" cy="523220"/>
          </a:xfrm>
          <a:prstGeom prst="rect">
            <a:avLst/>
          </a:prstGeom>
          <a:noFill/>
        </p:spPr>
        <p:txBody>
          <a:bodyPr wrap="square" rtlCol="0">
            <a:noAutofit/>
          </a:bodyPr>
          <a:lstStyle/>
          <a:p>
            <a:pPr algn="ctr" fontAlgn="ctr"/>
            <a:r>
              <a:rPr lang="ru-RU" sz="1400" dirty="0">
                <a:latin typeface="Huawei Sans" panose="020C0503030203020204" pitchFamily="34" charset="0"/>
              </a:rPr>
              <a:t>24 порта </a:t>
            </a:r>
            <a:r>
              <a:rPr lang="ru-RU" sz="1400" dirty="0" err="1">
                <a:latin typeface="Huawei Sans" panose="020C0503030203020204" pitchFamily="34" charset="0"/>
              </a:rPr>
              <a:t>Fibre</a:t>
            </a:r>
            <a:r>
              <a:rPr lang="ru-RU" sz="1400" dirty="0">
                <a:latin typeface="Huawei Sans" panose="020C0503030203020204" pitchFamily="34" charset="0"/>
              </a:rPr>
              <a:t> </a:t>
            </a:r>
            <a:r>
              <a:rPr lang="ru-RU" sz="1400" dirty="0" err="1">
                <a:latin typeface="Huawei Sans" panose="020C0503030203020204" pitchFamily="34" charset="0"/>
              </a:rPr>
              <a:t>Channel</a:t>
            </a:r>
            <a:endParaRPr lang="ru-RU" sz="1400" dirty="0">
              <a:latin typeface="Huawei Sans" panose="020C0503030203020204" pitchFamily="34" charset="0"/>
            </a:endParaRPr>
          </a:p>
        </p:txBody>
      </p:sp>
      <p:sp>
        <p:nvSpPr>
          <p:cNvPr id="15" name="椭圆 14"/>
          <p:cNvSpPr/>
          <p:nvPr/>
        </p:nvSpPr>
        <p:spPr bwMode="auto">
          <a:xfrm>
            <a:off x="8153366" y="2593877"/>
            <a:ext cx="864096" cy="504056"/>
          </a:xfrm>
          <a:prstGeom prst="ellips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effectLst/>
              <a:latin typeface="Huawei Sans" panose="020C0503030203020204" pitchFamily="34" charset="0"/>
              <a:ea typeface="宋体" charset="-122"/>
            </a:endParaRPr>
          </a:p>
        </p:txBody>
      </p:sp>
      <p:cxnSp>
        <p:nvCxnSpPr>
          <p:cNvPr id="16" name="直接连接符 15"/>
          <p:cNvCxnSpPr>
            <a:stCxn id="15" idx="0"/>
          </p:cNvCxnSpPr>
          <p:nvPr/>
        </p:nvCxnSpPr>
        <p:spPr bwMode="auto">
          <a:xfrm flipV="1">
            <a:off x="8585414" y="2161829"/>
            <a:ext cx="0" cy="432048"/>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55"/>
          <p:cNvSpPr txBox="1"/>
          <p:nvPr/>
        </p:nvSpPr>
        <p:spPr>
          <a:xfrm>
            <a:off x="7768602" y="1856255"/>
            <a:ext cx="1896021" cy="523220"/>
          </a:xfrm>
          <a:prstGeom prst="rect">
            <a:avLst/>
          </a:prstGeom>
          <a:noFill/>
        </p:spPr>
        <p:txBody>
          <a:bodyPr wrap="square" rtlCol="0">
            <a:noAutofit/>
          </a:bodyPr>
          <a:lstStyle/>
          <a:p>
            <a:pPr algn="ctr" fontAlgn="ctr"/>
            <a:r>
              <a:rPr lang="ru-RU" sz="1400" dirty="0">
                <a:latin typeface="Huawei Sans" panose="020C0503030203020204" pitchFamily="34" charset="0"/>
              </a:rPr>
              <a:t>Разъем питания</a:t>
            </a:r>
          </a:p>
        </p:txBody>
      </p:sp>
      <p:cxnSp>
        <p:nvCxnSpPr>
          <p:cNvPr id="18" name="直接连接符 17"/>
          <p:cNvCxnSpPr/>
          <p:nvPr/>
        </p:nvCxnSpPr>
        <p:spPr bwMode="auto">
          <a:xfrm flipV="1">
            <a:off x="4624974" y="2161829"/>
            <a:ext cx="0" cy="576066"/>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文本框 19"/>
          <p:cNvSpPr txBox="1"/>
          <p:nvPr/>
        </p:nvSpPr>
        <p:spPr>
          <a:xfrm>
            <a:off x="677190" y="5696499"/>
            <a:ext cx="8071025" cy="369332"/>
          </a:xfrm>
          <a:prstGeom prst="rect">
            <a:avLst/>
          </a:prstGeom>
          <a:noFill/>
        </p:spPr>
        <p:txBody>
          <a:bodyPr wrap="square" rtlCol="0">
            <a:noAutofit/>
          </a:bodyPr>
          <a:lstStyle/>
          <a:p>
            <a:pPr fontAlgn="ctr"/>
            <a:r>
              <a:rPr lang="ru-RU" dirty="0">
                <a:latin typeface="Huawei Sans" panose="020C0503030203020204" pitchFamily="34" charset="0"/>
              </a:rPr>
              <a:t>Примечание: </a:t>
            </a:r>
            <a:r>
              <a:rPr lang="ru-RU" dirty="0" smtClean="0">
                <a:latin typeface="Huawei Sans" panose="020C0503030203020204" pitchFamily="34" charset="0"/>
              </a:rPr>
              <a:t>в </a:t>
            </a:r>
            <a:r>
              <a:rPr lang="ru-RU" dirty="0">
                <a:latin typeface="Huawei Sans" panose="020C0503030203020204" pitchFamily="34" charset="0"/>
              </a:rPr>
              <a:t>качестве примера используется </a:t>
            </a:r>
            <a:r>
              <a:rPr lang="ru-RU" dirty="0" err="1">
                <a:latin typeface="Huawei Sans" panose="020C0503030203020204" pitchFamily="34" charset="0"/>
              </a:rPr>
              <a:t>Huawei</a:t>
            </a:r>
            <a:r>
              <a:rPr lang="ru-RU" dirty="0">
                <a:latin typeface="Huawei Sans" panose="020C0503030203020204" pitchFamily="34" charset="0"/>
              </a:rPr>
              <a:t> SNS2124.</a:t>
            </a:r>
          </a:p>
        </p:txBody>
      </p:sp>
      <p:pic>
        <p:nvPicPr>
          <p:cNvPr id="39" name="Picture 2"/>
          <p:cNvPicPr>
            <a:picLocks noChangeAspect="1" noChangeArrowheads="1"/>
          </p:cNvPicPr>
          <p:nvPr/>
        </p:nvPicPr>
        <p:blipFill>
          <a:blip r:embed="rId4" cstate="print"/>
          <a:srcRect/>
          <a:stretch>
            <a:fillRect/>
          </a:stretch>
        </p:blipFill>
        <p:spPr bwMode="auto">
          <a:xfrm>
            <a:off x="2392726" y="4416517"/>
            <a:ext cx="7624763" cy="847725"/>
          </a:xfrm>
          <a:prstGeom prst="rect">
            <a:avLst/>
          </a:prstGeom>
          <a:noFill/>
          <a:ln w="9525">
            <a:noFill/>
            <a:miter lim="800000"/>
            <a:headEnd/>
            <a:tailEnd/>
          </a:ln>
        </p:spPr>
      </p:pic>
      <p:sp>
        <p:nvSpPr>
          <p:cNvPr id="40" name="矩形 39"/>
          <p:cNvSpPr/>
          <p:nvPr/>
        </p:nvSpPr>
        <p:spPr bwMode="auto">
          <a:xfrm>
            <a:off x="4904921" y="4616170"/>
            <a:ext cx="1080120" cy="504056"/>
          </a:xfrm>
          <a:prstGeom prst="rect">
            <a:avLst/>
          </a:prstGeom>
          <a:noFill/>
          <a:ln w="28575">
            <a:solidFill>
              <a:srgbClr val="99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solidFill>
                <a:schemeClr val="tx1"/>
              </a:solidFill>
              <a:effectLst/>
              <a:latin typeface="Huawei Sans" panose="020C0503030203020204" pitchFamily="34" charset="0"/>
              <a:ea typeface="宋体" charset="-122"/>
            </a:endParaRPr>
          </a:p>
        </p:txBody>
      </p:sp>
      <p:sp>
        <p:nvSpPr>
          <p:cNvPr id="41" name="矩形 40"/>
          <p:cNvSpPr/>
          <p:nvPr/>
        </p:nvSpPr>
        <p:spPr bwMode="auto">
          <a:xfrm>
            <a:off x="6057049" y="4616170"/>
            <a:ext cx="1080120" cy="504056"/>
          </a:xfrm>
          <a:prstGeom prst="rect">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solidFill>
                <a:schemeClr val="tx1"/>
              </a:solidFill>
              <a:effectLst/>
              <a:latin typeface="Huawei Sans" panose="020C0503030203020204" pitchFamily="34" charset="0"/>
              <a:ea typeface="宋体" charset="-122"/>
            </a:endParaRPr>
          </a:p>
        </p:txBody>
      </p:sp>
      <p:sp>
        <p:nvSpPr>
          <p:cNvPr id="42" name="矩形 41"/>
          <p:cNvSpPr/>
          <p:nvPr/>
        </p:nvSpPr>
        <p:spPr bwMode="auto">
          <a:xfrm>
            <a:off x="7209177" y="4616170"/>
            <a:ext cx="1080120" cy="504056"/>
          </a:xfrm>
          <a:prstGeom prst="rect">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solidFill>
                <a:schemeClr val="tx1"/>
              </a:solidFill>
              <a:effectLst/>
              <a:latin typeface="Huawei Sans" panose="020C0503030203020204" pitchFamily="34" charset="0"/>
              <a:ea typeface="宋体" charset="-122"/>
            </a:endParaRPr>
          </a:p>
        </p:txBody>
      </p:sp>
      <p:cxnSp>
        <p:nvCxnSpPr>
          <p:cNvPr id="43" name="直接连接符 42"/>
          <p:cNvCxnSpPr>
            <a:stCxn id="40" idx="0"/>
          </p:cNvCxnSpPr>
          <p:nvPr/>
        </p:nvCxnSpPr>
        <p:spPr bwMode="auto">
          <a:xfrm flipV="1">
            <a:off x="5444981" y="4184122"/>
            <a:ext cx="612068" cy="432048"/>
          </a:xfrm>
          <a:prstGeom prst="line">
            <a:avLst/>
          </a:prstGeom>
          <a:noFill/>
          <a:ln w="28575">
            <a:solidFill>
              <a:srgbClr val="99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接连接符 43"/>
          <p:cNvCxnSpPr/>
          <p:nvPr/>
        </p:nvCxnSpPr>
        <p:spPr bwMode="auto">
          <a:xfrm flipV="1">
            <a:off x="6561105" y="4184122"/>
            <a:ext cx="0" cy="432048"/>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接连接符 44"/>
          <p:cNvCxnSpPr>
            <a:stCxn id="42" idx="0"/>
          </p:cNvCxnSpPr>
          <p:nvPr/>
        </p:nvCxnSpPr>
        <p:spPr bwMode="auto">
          <a:xfrm flipH="1" flipV="1">
            <a:off x="7065161" y="4184122"/>
            <a:ext cx="684076" cy="432048"/>
          </a:xfrm>
          <a:prstGeom prst="line">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Box 11"/>
          <p:cNvSpPr txBox="1"/>
          <p:nvPr/>
        </p:nvSpPr>
        <p:spPr>
          <a:xfrm>
            <a:off x="5438034" y="3695395"/>
            <a:ext cx="2311203" cy="403283"/>
          </a:xfrm>
          <a:prstGeom prst="rect">
            <a:avLst/>
          </a:prstGeom>
          <a:noFill/>
        </p:spPr>
        <p:txBody>
          <a:bodyPr wrap="square" rtlCol="0">
            <a:noAutofit/>
          </a:bodyPr>
          <a:lstStyle/>
          <a:p>
            <a:pPr algn="ctr" fontAlgn="ctr"/>
            <a:r>
              <a:rPr lang="ru-RU" sz="1400" dirty="0">
                <a:latin typeface="Huawei Sans" panose="020C0503030203020204" pitchFamily="34" charset="0"/>
              </a:rPr>
              <a:t>Группы агрегирования каналов</a:t>
            </a:r>
          </a:p>
        </p:txBody>
      </p:sp>
    </p:spTree>
    <p:extLst>
      <p:ext uri="{BB962C8B-B14F-4D97-AF65-F5344CB8AC3E}">
        <p14:creationId xmlns:p14="http://schemas.microsoft.com/office/powerpoint/2010/main" val="1217424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Кабели для устройств</a:t>
            </a:r>
          </a:p>
        </p:txBody>
      </p:sp>
      <p:pic>
        <p:nvPicPr>
          <p:cNvPr id="8" name="图片 7"/>
          <p:cNvPicPr>
            <a:picLocks noChangeAspect="1"/>
          </p:cNvPicPr>
          <p:nvPr/>
        </p:nvPicPr>
        <p:blipFill>
          <a:blip r:embed="rId3"/>
          <a:stretch>
            <a:fillRect/>
          </a:stretch>
        </p:blipFill>
        <p:spPr>
          <a:xfrm>
            <a:off x="1722972" y="1594741"/>
            <a:ext cx="1098249" cy="115409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8537" y="1434443"/>
            <a:ext cx="1056750" cy="1421043"/>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145" y="4053978"/>
            <a:ext cx="1768167" cy="1106078"/>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2758" y="1460653"/>
            <a:ext cx="1266617" cy="133757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3452" y="4105596"/>
            <a:ext cx="1402064" cy="1072166"/>
          </a:xfrm>
          <a:prstGeom prst="rect">
            <a:avLst/>
          </a:prstGeom>
        </p:spPr>
      </p:pic>
      <p:sp>
        <p:nvSpPr>
          <p:cNvPr id="19" name="文本框 18"/>
          <p:cNvSpPr txBox="1"/>
          <p:nvPr/>
        </p:nvSpPr>
        <p:spPr>
          <a:xfrm>
            <a:off x="354330" y="2815482"/>
            <a:ext cx="2740267" cy="369332"/>
          </a:xfrm>
          <a:prstGeom prst="rect">
            <a:avLst/>
          </a:prstGeom>
          <a:noFill/>
        </p:spPr>
        <p:txBody>
          <a:bodyPr wrap="square" rtlCol="0">
            <a:noAutofit/>
          </a:bodyPr>
          <a:lstStyle/>
          <a:p>
            <a:pPr fontAlgn="ctr"/>
            <a:r>
              <a:rPr lang="ru-RU" dirty="0">
                <a:latin typeface="Huawei Sans" panose="020C0503030203020204" pitchFamily="34" charset="0"/>
              </a:rPr>
              <a:t>1. Последовательный кабель</a:t>
            </a:r>
          </a:p>
        </p:txBody>
      </p:sp>
      <p:sp>
        <p:nvSpPr>
          <p:cNvPr id="20" name="文本框 19"/>
          <p:cNvSpPr txBox="1"/>
          <p:nvPr/>
        </p:nvSpPr>
        <p:spPr>
          <a:xfrm>
            <a:off x="3156122" y="2808707"/>
            <a:ext cx="2517834" cy="369332"/>
          </a:xfrm>
          <a:prstGeom prst="rect">
            <a:avLst/>
          </a:prstGeom>
          <a:noFill/>
        </p:spPr>
        <p:txBody>
          <a:bodyPr wrap="square" rtlCol="0">
            <a:noAutofit/>
          </a:bodyPr>
          <a:lstStyle/>
          <a:p>
            <a:pPr algn="ctr" fontAlgn="ctr"/>
            <a:r>
              <a:rPr lang="ru-RU" dirty="0">
                <a:latin typeface="Huawei Sans" panose="020C0503030203020204" pitchFamily="34" charset="0"/>
              </a:rPr>
              <a:t>2. Электрический кабель </a:t>
            </a:r>
            <a:r>
              <a:rPr lang="ru-RU" dirty="0" err="1">
                <a:latin typeface="Huawei Sans" panose="020C0503030203020204" pitchFamily="34" charset="0"/>
              </a:rPr>
              <a:t>Mini</a:t>
            </a:r>
            <a:r>
              <a:rPr lang="ru-RU" dirty="0">
                <a:latin typeface="Huawei Sans" panose="020C0503030203020204" pitchFamily="34" charset="0"/>
              </a:rPr>
              <a:t> SAS HD</a:t>
            </a:r>
          </a:p>
        </p:txBody>
      </p:sp>
      <p:sp>
        <p:nvSpPr>
          <p:cNvPr id="21" name="文本框 20"/>
          <p:cNvSpPr txBox="1"/>
          <p:nvPr/>
        </p:nvSpPr>
        <p:spPr>
          <a:xfrm>
            <a:off x="5605000" y="2802492"/>
            <a:ext cx="2532840" cy="330561"/>
          </a:xfrm>
          <a:prstGeom prst="rect">
            <a:avLst/>
          </a:prstGeom>
          <a:noFill/>
        </p:spPr>
        <p:txBody>
          <a:bodyPr wrap="square" rtlCol="0">
            <a:noAutofit/>
          </a:bodyPr>
          <a:lstStyle/>
          <a:p>
            <a:pPr algn="ctr" fontAlgn="ctr"/>
            <a:r>
              <a:rPr lang="ru-RU" dirty="0">
                <a:latin typeface="Huawei Sans" panose="020C0503030203020204" pitchFamily="34" charset="0"/>
              </a:rPr>
              <a:t>3. Оптический кабель </a:t>
            </a:r>
            <a:r>
              <a:rPr lang="ru-RU" dirty="0" err="1">
                <a:latin typeface="Huawei Sans" panose="020C0503030203020204" pitchFamily="34" charset="0"/>
              </a:rPr>
              <a:t>Mini</a:t>
            </a:r>
            <a:r>
              <a:rPr lang="ru-RU" dirty="0">
                <a:latin typeface="Huawei Sans" panose="020C0503030203020204" pitchFamily="34" charset="0"/>
              </a:rPr>
              <a:t> SAS HD</a:t>
            </a:r>
          </a:p>
        </p:txBody>
      </p:sp>
      <p:sp>
        <p:nvSpPr>
          <p:cNvPr id="22" name="文本框 21"/>
          <p:cNvSpPr txBox="1"/>
          <p:nvPr/>
        </p:nvSpPr>
        <p:spPr>
          <a:xfrm>
            <a:off x="8792420" y="2763721"/>
            <a:ext cx="2057549" cy="369332"/>
          </a:xfrm>
          <a:prstGeom prst="rect">
            <a:avLst/>
          </a:prstGeom>
          <a:noFill/>
        </p:spPr>
        <p:txBody>
          <a:bodyPr wrap="square" rtlCol="0">
            <a:noAutofit/>
          </a:bodyPr>
          <a:lstStyle/>
          <a:p>
            <a:pPr fontAlgn="ctr"/>
            <a:r>
              <a:rPr lang="ru-RU" dirty="0">
                <a:latin typeface="Huawei Sans" panose="020C0503030203020204" pitchFamily="34" charset="0"/>
              </a:rPr>
              <a:t>4. Кабель AOC</a:t>
            </a:r>
          </a:p>
        </p:txBody>
      </p:sp>
      <p:sp>
        <p:nvSpPr>
          <p:cNvPr id="24" name="文本框 23"/>
          <p:cNvSpPr txBox="1"/>
          <p:nvPr/>
        </p:nvSpPr>
        <p:spPr>
          <a:xfrm>
            <a:off x="758102" y="5248651"/>
            <a:ext cx="2058963" cy="404976"/>
          </a:xfrm>
          <a:prstGeom prst="rect">
            <a:avLst/>
          </a:prstGeom>
          <a:noFill/>
        </p:spPr>
        <p:txBody>
          <a:bodyPr wrap="square" rtlCol="0">
            <a:noAutofit/>
          </a:bodyPr>
          <a:lstStyle/>
          <a:p>
            <a:pPr algn="ctr" fontAlgn="ctr"/>
            <a:r>
              <a:rPr lang="ru-RU" dirty="0">
                <a:latin typeface="Huawei Sans" panose="020C0503030203020204" pitchFamily="34" charset="0"/>
              </a:rPr>
              <a:t>5. Кабель 100G QSFP28</a:t>
            </a:r>
          </a:p>
        </p:txBody>
      </p:sp>
      <p:sp>
        <p:nvSpPr>
          <p:cNvPr id="25" name="文本框 24"/>
          <p:cNvSpPr txBox="1"/>
          <p:nvPr/>
        </p:nvSpPr>
        <p:spPr>
          <a:xfrm>
            <a:off x="3020740" y="5233963"/>
            <a:ext cx="2484139" cy="646331"/>
          </a:xfrm>
          <a:prstGeom prst="rect">
            <a:avLst/>
          </a:prstGeom>
          <a:noFill/>
        </p:spPr>
        <p:txBody>
          <a:bodyPr wrap="square" rtlCol="0">
            <a:noAutofit/>
          </a:bodyPr>
          <a:lstStyle/>
          <a:p>
            <a:pPr algn="ctr" fontAlgn="ctr"/>
            <a:r>
              <a:rPr lang="ru-RU" dirty="0">
                <a:latin typeface="Huawei Sans" panose="020C0503030203020204" pitchFamily="34" charset="0"/>
              </a:rPr>
              <a:t>6. Кабель 25G SFP28</a:t>
            </a:r>
          </a:p>
        </p:txBody>
      </p:sp>
      <p:pic>
        <p:nvPicPr>
          <p:cNvPr id="27"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0691" y="4053978"/>
            <a:ext cx="1103029" cy="1144341"/>
          </a:xfrm>
          <a:prstGeom prst="rect">
            <a:avLst/>
          </a:prstGeom>
        </p:spPr>
      </p:pic>
      <p:sp>
        <p:nvSpPr>
          <p:cNvPr id="28" name="文本框 27"/>
          <p:cNvSpPr txBox="1"/>
          <p:nvPr/>
        </p:nvSpPr>
        <p:spPr>
          <a:xfrm>
            <a:off x="5504879" y="5234124"/>
            <a:ext cx="1880408" cy="419503"/>
          </a:xfrm>
          <a:prstGeom prst="rect">
            <a:avLst/>
          </a:prstGeom>
          <a:noFill/>
        </p:spPr>
        <p:txBody>
          <a:bodyPr wrap="square" rtlCol="0">
            <a:noAutofit/>
          </a:bodyPr>
          <a:lstStyle/>
          <a:p>
            <a:pPr fontAlgn="ctr"/>
            <a:r>
              <a:rPr lang="ru-RU" dirty="0">
                <a:latin typeface="Huawei Sans" panose="020C0503030203020204" pitchFamily="34" charset="0"/>
              </a:rPr>
              <a:t>7. Кабель FDR</a:t>
            </a:r>
          </a:p>
        </p:txBody>
      </p:sp>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9561" y="4092933"/>
            <a:ext cx="1075402" cy="1141192"/>
          </a:xfrm>
          <a:prstGeom prst="rect">
            <a:avLst/>
          </a:prstGeom>
        </p:spPr>
      </p:pic>
      <p:sp>
        <p:nvSpPr>
          <p:cNvPr id="30" name="文本框 29"/>
          <p:cNvSpPr txBox="1"/>
          <p:nvPr/>
        </p:nvSpPr>
        <p:spPr>
          <a:xfrm>
            <a:off x="7089799" y="5233963"/>
            <a:ext cx="2560531" cy="384020"/>
          </a:xfrm>
          <a:prstGeom prst="rect">
            <a:avLst/>
          </a:prstGeom>
          <a:noFill/>
        </p:spPr>
        <p:txBody>
          <a:bodyPr wrap="square" rtlCol="0">
            <a:noAutofit/>
          </a:bodyPr>
          <a:lstStyle/>
          <a:p>
            <a:pPr algn="ctr" fontAlgn="ctr"/>
            <a:r>
              <a:rPr lang="ru-RU" dirty="0">
                <a:latin typeface="Huawei Sans" panose="020C0503030203020204" pitchFamily="34" charset="0"/>
              </a:rPr>
              <a:t>8. Оптический кабель MPO-4*DLC</a:t>
            </a:r>
          </a:p>
        </p:txBody>
      </p:sp>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20208" y="1565572"/>
            <a:ext cx="1021024" cy="1092141"/>
          </a:xfrm>
          <a:prstGeom prst="rect">
            <a:avLst/>
          </a:prstGeom>
        </p:spPr>
      </p:pic>
      <p:pic>
        <p:nvPicPr>
          <p:cNvPr id="33" name="图片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1754" y="1447435"/>
            <a:ext cx="1009799" cy="1245922"/>
          </a:xfrm>
          <a:prstGeom prst="rect">
            <a:avLst/>
          </a:prstGeom>
        </p:spPr>
      </p:pic>
      <p:sp>
        <p:nvSpPr>
          <p:cNvPr id="34" name="文本框 33"/>
          <p:cNvSpPr txBox="1"/>
          <p:nvPr/>
        </p:nvSpPr>
        <p:spPr>
          <a:xfrm>
            <a:off x="9782041" y="5233963"/>
            <a:ext cx="1939024" cy="369332"/>
          </a:xfrm>
          <a:prstGeom prst="rect">
            <a:avLst/>
          </a:prstGeom>
          <a:noFill/>
        </p:spPr>
        <p:txBody>
          <a:bodyPr wrap="square" rtlCol="0">
            <a:noAutofit/>
          </a:bodyPr>
          <a:lstStyle/>
          <a:p>
            <a:pPr fontAlgn="ctr"/>
            <a:r>
              <a:rPr lang="ru-RU" dirty="0">
                <a:latin typeface="Huawei Sans" panose="020C0503030203020204" pitchFamily="34" charset="0"/>
              </a:rPr>
              <a:t>9. Оптический кабель </a:t>
            </a:r>
          </a:p>
        </p:txBody>
      </p:sp>
      <p:pic>
        <p:nvPicPr>
          <p:cNvPr id="31" name="图片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7769" y="4113653"/>
            <a:ext cx="1357891" cy="1070760"/>
          </a:xfrm>
          <a:prstGeom prst="rect">
            <a:avLst/>
          </a:prstGeom>
        </p:spPr>
      </p:pic>
    </p:spTree>
    <p:extLst>
      <p:ext uri="{BB962C8B-B14F-4D97-AF65-F5344CB8AC3E}">
        <p14:creationId xmlns:p14="http://schemas.microsoft.com/office/powerpoint/2010/main" val="3812379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ru-RU" dirty="0">
                <a:solidFill>
                  <a:schemeClr val="bg1">
                    <a:lumMod val="50000"/>
                  </a:schemeClr>
                </a:solidFill>
                <a:latin typeface="Huawei Sans" panose="020C0503030203020204" pitchFamily="34" charset="0"/>
              </a:rPr>
              <a:t>Контроллерные полки</a:t>
            </a:r>
          </a:p>
          <a:p>
            <a:r>
              <a:rPr lang="ru-RU" dirty="0">
                <a:solidFill>
                  <a:schemeClr val="bg1">
                    <a:lumMod val="50000"/>
                  </a:schemeClr>
                </a:solidFill>
                <a:latin typeface="Huawei Sans" panose="020C0503030203020204" pitchFamily="34" charset="0"/>
              </a:rPr>
              <a:t>Дисковые полки</a:t>
            </a:r>
          </a:p>
          <a:p>
            <a:r>
              <a:rPr lang="ru-RU" dirty="0">
                <a:solidFill>
                  <a:schemeClr val="bg1">
                    <a:lumMod val="50000"/>
                  </a:schemeClr>
                </a:solidFill>
                <a:latin typeface="Huawei Sans" panose="020C0503030203020204" pitchFamily="34" charset="0"/>
              </a:rPr>
              <a:t>Модули расширения</a:t>
            </a:r>
          </a:p>
          <a:p>
            <a:r>
              <a:rPr lang="ru-RU" b="1" dirty="0">
                <a:latin typeface="Huawei Sans" panose="020C0503030203020204" pitchFamily="34" charset="0"/>
              </a:rPr>
              <a:t>Диски</a:t>
            </a:r>
          </a:p>
          <a:p>
            <a:pPr lvl="1">
              <a:buSzPct val="60000"/>
              <a:buFont typeface="Wingdings" panose="05000000000000000000" pitchFamily="2" charset="2"/>
              <a:buChar char="n"/>
            </a:pPr>
            <a:r>
              <a:rPr lang="ru-RU" dirty="0" smtClean="0">
                <a:latin typeface="Huawei Sans" panose="020C0503030203020204" pitchFamily="34" charset="0"/>
              </a:rPr>
              <a:t>Жесткие диски (HDD)</a:t>
            </a:r>
            <a:endParaRPr lang="ru-RU" dirty="0">
              <a:latin typeface="Huawei Sans" panose="020C0503030203020204" pitchFamily="34" charset="0"/>
            </a:endParaRPr>
          </a:p>
          <a:p>
            <a:pPr lvl="1">
              <a:buSzPct val="50000"/>
              <a:buFont typeface="Wingdings" panose="05000000000000000000" pitchFamily="2" charset="2"/>
              <a:buChar char="p"/>
            </a:pPr>
            <a:r>
              <a:rPr lang="ru-RU" dirty="0">
                <a:solidFill>
                  <a:schemeClr val="bg1">
                    <a:lumMod val="50000"/>
                  </a:schemeClr>
                </a:solidFill>
                <a:latin typeface="Huawei Sans" panose="020C0503030203020204" pitchFamily="34" charset="0"/>
              </a:rPr>
              <a:t>Твердотельные </a:t>
            </a:r>
            <a:r>
              <a:rPr lang="ru-RU" dirty="0" smtClean="0">
                <a:solidFill>
                  <a:schemeClr val="bg1">
                    <a:lumMod val="50000"/>
                  </a:schemeClr>
                </a:solidFill>
                <a:latin typeface="Huawei Sans" panose="020C0503030203020204" pitchFamily="34" charset="0"/>
              </a:rPr>
              <a:t>накопители (</a:t>
            </a:r>
            <a:r>
              <a:rPr lang="en-US" dirty="0" smtClean="0">
                <a:solidFill>
                  <a:schemeClr val="bg1">
                    <a:lumMod val="50000"/>
                  </a:schemeClr>
                </a:solidFill>
                <a:latin typeface="Huawei Sans" panose="020C0503030203020204" pitchFamily="34" charset="0"/>
              </a:rPr>
              <a:t>SDD</a:t>
            </a:r>
            <a:r>
              <a:rPr lang="ru-RU" dirty="0" smtClean="0">
                <a:solidFill>
                  <a:schemeClr val="bg1">
                    <a:lumMod val="50000"/>
                  </a:schemeClr>
                </a:solidFill>
                <a:latin typeface="Huawei Sans" panose="020C0503030203020204" pitchFamily="34" charset="0"/>
              </a:rPr>
              <a:t>)</a:t>
            </a:r>
            <a:endParaRPr lang="ru-RU" dirty="0">
              <a:solidFill>
                <a:schemeClr val="bg1">
                  <a:lumMod val="50000"/>
                </a:schemeClr>
              </a:solidFill>
              <a:latin typeface="Huawei Sans" panose="020C0503030203020204" pitchFamily="34" charset="0"/>
            </a:endParaRPr>
          </a:p>
          <a:p>
            <a:r>
              <a:rPr lang="ru-RU" dirty="0">
                <a:solidFill>
                  <a:schemeClr val="bg1">
                    <a:lumMod val="50000"/>
                  </a:schemeClr>
                </a:solidFill>
                <a:latin typeface="Huawei Sans" panose="020C0503030203020204" pitchFamily="34" charset="0"/>
              </a:rPr>
              <a:t>Интерфейсные модули</a:t>
            </a:r>
          </a:p>
          <a:p>
            <a:endParaRPr lang="en-US" altLang="zh-CN" dirty="0" smtClean="0">
              <a:latin typeface="Huawei Sans" panose="020C0503030203020204" pitchFamily="34" charset="0"/>
            </a:endParaRP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4092475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Типы дисков</a:t>
            </a: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16846" r="3927"/>
          <a:stretch/>
        </p:blipFill>
        <p:spPr>
          <a:xfrm>
            <a:off x="5215750" y="3669601"/>
            <a:ext cx="1754810" cy="2214890"/>
          </a:xfrm>
          <a:prstGeom prst="rect">
            <a:avLst/>
          </a:prstGeom>
        </p:spPr>
      </p:pic>
      <p:sp>
        <p:nvSpPr>
          <p:cNvPr id="8" name="文本框 7"/>
          <p:cNvSpPr txBox="1"/>
          <p:nvPr/>
        </p:nvSpPr>
        <p:spPr>
          <a:xfrm>
            <a:off x="3888405" y="3241212"/>
            <a:ext cx="5131769" cy="396063"/>
          </a:xfrm>
          <a:prstGeom prst="rect">
            <a:avLst/>
          </a:prstGeom>
          <a:noFill/>
        </p:spPr>
        <p:txBody>
          <a:bodyPr wrap="square" rtlCol="0">
            <a:noAutofit/>
          </a:bodyPr>
          <a:lstStyle/>
          <a:p>
            <a:pPr fontAlgn="ctr"/>
            <a:r>
              <a:rPr lang="ru-RU" sz="2200" b="1">
                <a:latin typeface="Huawei Sans" panose="020C0503030203020204" pitchFamily="34" charset="0"/>
              </a:rPr>
              <a:t>Сколько типов дисков существует?</a:t>
            </a:r>
          </a:p>
        </p:txBody>
      </p:sp>
      <p:sp>
        <p:nvSpPr>
          <p:cNvPr id="14" name="椭圆 13"/>
          <p:cNvSpPr/>
          <p:nvPr/>
        </p:nvSpPr>
        <p:spPr>
          <a:xfrm>
            <a:off x="8231992" y="4225873"/>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a:t>
            </a:r>
          </a:p>
        </p:txBody>
      </p:sp>
      <p:grpSp>
        <p:nvGrpSpPr>
          <p:cNvPr id="20" name="组合 19"/>
          <p:cNvGrpSpPr/>
          <p:nvPr/>
        </p:nvGrpSpPr>
        <p:grpSpPr>
          <a:xfrm>
            <a:off x="2176876" y="3974530"/>
            <a:ext cx="2303998" cy="1149023"/>
            <a:chOff x="2403057" y="3934632"/>
            <a:chExt cx="2303998" cy="1149023"/>
          </a:xfrm>
        </p:grpSpPr>
        <p:sp>
          <p:nvSpPr>
            <p:cNvPr id="7" name="椭圆 6"/>
            <p:cNvSpPr/>
            <p:nvPr/>
          </p:nvSpPr>
          <p:spPr>
            <a:xfrm>
              <a:off x="3343217" y="3934632"/>
              <a:ext cx="1363838"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lang="ru-RU" sz="1400" dirty="0">
                  <a:solidFill>
                    <a:schemeClr val="tx1"/>
                  </a:solidFill>
                  <a:latin typeface="Huawei Sans" panose="020C0503030203020204" pitchFamily="34" charset="0"/>
                </a:rPr>
                <a:t>Структура</a:t>
              </a:r>
            </a:p>
          </p:txBody>
        </p:sp>
        <p:sp>
          <p:nvSpPr>
            <p:cNvPr id="15" name="文本框 14"/>
            <p:cNvSpPr txBox="1"/>
            <p:nvPr/>
          </p:nvSpPr>
          <p:spPr>
            <a:xfrm>
              <a:off x="2403057" y="4124239"/>
              <a:ext cx="692818" cy="646331"/>
            </a:xfrm>
            <a:prstGeom prst="rect">
              <a:avLst/>
            </a:prstGeom>
            <a:noFill/>
          </p:spPr>
          <p:txBody>
            <a:bodyPr wrap="square" lIns="0" rIns="0" rtlCol="0">
              <a:noAutofit/>
            </a:bodyPr>
            <a:lstStyle/>
            <a:p>
              <a:pPr fontAlgn="ctr"/>
              <a:r>
                <a:rPr lang="ru-RU">
                  <a:latin typeface="Huawei Sans" panose="020C0503030203020204" pitchFamily="34" charset="0"/>
                </a:rPr>
                <a:t>HDD</a:t>
              </a:r>
            </a:p>
            <a:p>
              <a:pPr fontAlgn="ctr"/>
              <a:r>
                <a:rPr lang="ru-RU">
                  <a:latin typeface="Huawei Sans" panose="020C0503030203020204" pitchFamily="34" charset="0"/>
                </a:rPr>
                <a:t>SSD</a:t>
              </a:r>
            </a:p>
          </p:txBody>
        </p:sp>
        <p:pic>
          <p:nvPicPr>
            <p:cNvPr id="16" name="Picture 15" descr="未标题-52"/>
            <p:cNvPicPr>
              <a:picLocks noChangeAspect="1" noChangeArrowheads="1"/>
            </p:cNvPicPr>
            <p:nvPr/>
          </p:nvPicPr>
          <p:blipFill>
            <a:blip r:embed="rId4" cstate="print"/>
            <a:srcRect/>
            <a:stretch>
              <a:fillRect/>
            </a:stretch>
          </p:blipFill>
          <p:spPr bwMode="auto">
            <a:xfrm flipH="1">
              <a:off x="3178322" y="4366507"/>
              <a:ext cx="295469" cy="257871"/>
            </a:xfrm>
            <a:prstGeom prst="rect">
              <a:avLst/>
            </a:prstGeom>
            <a:noFill/>
            <a:ln w="9525">
              <a:noFill/>
              <a:miter lim="800000"/>
              <a:headEnd/>
              <a:tailEnd/>
            </a:ln>
          </p:spPr>
        </p:pic>
      </p:grpSp>
      <p:grpSp>
        <p:nvGrpSpPr>
          <p:cNvPr id="21" name="组合 20"/>
          <p:cNvGrpSpPr/>
          <p:nvPr/>
        </p:nvGrpSpPr>
        <p:grpSpPr>
          <a:xfrm>
            <a:off x="1113128" y="1890012"/>
            <a:ext cx="3367746" cy="1477328"/>
            <a:chOff x="1533502" y="2153620"/>
            <a:chExt cx="3367746" cy="1477328"/>
          </a:xfrm>
        </p:grpSpPr>
        <p:sp>
          <p:nvSpPr>
            <p:cNvPr id="10" name="椭圆 9"/>
            <p:cNvSpPr/>
            <p:nvPr/>
          </p:nvSpPr>
          <p:spPr>
            <a:xfrm>
              <a:off x="3752225" y="2304293"/>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fontAlgn="ctr"/>
              <a:r>
                <a:rPr lang="ru-RU" sz="1400">
                  <a:solidFill>
                    <a:schemeClr val="tx1"/>
                  </a:solidFill>
                  <a:latin typeface="Huawei Sans" panose="020C0503030203020204" pitchFamily="34" charset="0"/>
                </a:rPr>
                <a:t>Размеры</a:t>
              </a:r>
            </a:p>
          </p:txBody>
        </p:sp>
        <p:pic>
          <p:nvPicPr>
            <p:cNvPr id="17" name="Picture 15" descr="未标题-52"/>
            <p:cNvPicPr>
              <a:picLocks noChangeAspect="1" noChangeArrowheads="1"/>
            </p:cNvPicPr>
            <p:nvPr/>
          </p:nvPicPr>
          <p:blipFill>
            <a:blip r:embed="rId4" cstate="print"/>
            <a:srcRect/>
            <a:stretch>
              <a:fillRect/>
            </a:stretch>
          </p:blipFill>
          <p:spPr bwMode="auto">
            <a:xfrm flipH="1">
              <a:off x="3475573" y="2667280"/>
              <a:ext cx="295469" cy="257871"/>
            </a:xfrm>
            <a:prstGeom prst="rect">
              <a:avLst/>
            </a:prstGeom>
            <a:noFill/>
            <a:ln w="9525">
              <a:noFill/>
              <a:miter lim="800000"/>
              <a:headEnd/>
              <a:tailEnd/>
            </a:ln>
          </p:spPr>
        </p:pic>
        <p:sp>
          <p:nvSpPr>
            <p:cNvPr id="18" name="文本框 17"/>
            <p:cNvSpPr txBox="1"/>
            <p:nvPr/>
          </p:nvSpPr>
          <p:spPr>
            <a:xfrm>
              <a:off x="1533502" y="2153620"/>
              <a:ext cx="1929882" cy="1477328"/>
            </a:xfrm>
            <a:prstGeom prst="rect">
              <a:avLst/>
            </a:prstGeom>
            <a:noFill/>
          </p:spPr>
          <p:txBody>
            <a:bodyPr wrap="square" lIns="0" rIns="0" rtlCol="0">
              <a:noAutofit/>
            </a:bodyPr>
            <a:lstStyle/>
            <a:p>
              <a:pPr fontAlgn="ctr"/>
              <a:r>
                <a:rPr lang="ru-RU" dirty="0">
                  <a:latin typeface="Huawei Sans" panose="020C0503030203020204" pitchFamily="34" charset="0"/>
                </a:rPr>
                <a:t>1,8-дюймовый</a:t>
              </a:r>
            </a:p>
            <a:p>
              <a:pPr fontAlgn="ctr"/>
              <a:r>
                <a:rPr lang="ru-RU" dirty="0">
                  <a:latin typeface="Huawei Sans" panose="020C0503030203020204" pitchFamily="34" charset="0"/>
                </a:rPr>
                <a:t>2,5-дюймовый</a:t>
              </a:r>
            </a:p>
            <a:p>
              <a:pPr fontAlgn="ctr"/>
              <a:r>
                <a:rPr lang="ru-RU" dirty="0">
                  <a:latin typeface="Huawei Sans" panose="020C0503030203020204" pitchFamily="34" charset="0"/>
                </a:rPr>
                <a:t>3,5-дюймовый</a:t>
              </a:r>
            </a:p>
            <a:p>
              <a:pPr fontAlgn="ctr"/>
              <a:r>
                <a:rPr lang="ru-RU" dirty="0">
                  <a:latin typeface="Huawei Sans" panose="020C0503030203020204" pitchFamily="34" charset="0"/>
                </a:rPr>
                <a:t>5,25-дюймовый</a:t>
              </a:r>
            </a:p>
            <a:p>
              <a:pPr fontAlgn="ctr"/>
              <a:r>
                <a:rPr lang="ru-RU" dirty="0">
                  <a:latin typeface="Huawei Sans" panose="020C0503030203020204" pitchFamily="34" charset="0"/>
                </a:rPr>
                <a:t>...</a:t>
              </a:r>
            </a:p>
          </p:txBody>
        </p:sp>
      </p:grpSp>
      <p:grpSp>
        <p:nvGrpSpPr>
          <p:cNvPr id="23" name="组合 22"/>
          <p:cNvGrpSpPr/>
          <p:nvPr/>
        </p:nvGrpSpPr>
        <p:grpSpPr>
          <a:xfrm>
            <a:off x="5215750" y="944228"/>
            <a:ext cx="2524488" cy="2308324"/>
            <a:chOff x="5530641" y="1348006"/>
            <a:chExt cx="2524488" cy="2308324"/>
          </a:xfrm>
        </p:grpSpPr>
        <p:sp>
          <p:nvSpPr>
            <p:cNvPr id="9" name="椭圆 8"/>
            <p:cNvSpPr/>
            <p:nvPr/>
          </p:nvSpPr>
          <p:spPr>
            <a:xfrm>
              <a:off x="6612210" y="1964313"/>
              <a:ext cx="1442919"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lang="ru-RU" sz="1400" dirty="0">
                  <a:solidFill>
                    <a:schemeClr val="tx1"/>
                  </a:solidFill>
                  <a:latin typeface="Huawei Sans" panose="020C0503030203020204" pitchFamily="34" charset="0"/>
                </a:rPr>
                <a:t>Интерфейс</a:t>
              </a:r>
            </a:p>
          </p:txBody>
        </p:sp>
        <p:pic>
          <p:nvPicPr>
            <p:cNvPr id="19" name="Picture 15" descr="未标题-52"/>
            <p:cNvPicPr>
              <a:picLocks noChangeAspect="1" noChangeArrowheads="1"/>
            </p:cNvPicPr>
            <p:nvPr/>
          </p:nvPicPr>
          <p:blipFill>
            <a:blip r:embed="rId4" cstate="print"/>
            <a:srcRect/>
            <a:stretch>
              <a:fillRect/>
            </a:stretch>
          </p:blipFill>
          <p:spPr bwMode="auto">
            <a:xfrm flipH="1">
              <a:off x="6464475" y="2433354"/>
              <a:ext cx="295469" cy="257871"/>
            </a:xfrm>
            <a:prstGeom prst="rect">
              <a:avLst/>
            </a:prstGeom>
            <a:noFill/>
            <a:ln w="9525">
              <a:noFill/>
              <a:miter lim="800000"/>
              <a:headEnd/>
              <a:tailEnd/>
            </a:ln>
          </p:spPr>
        </p:pic>
        <p:sp>
          <p:nvSpPr>
            <p:cNvPr id="22" name="文本框 21"/>
            <p:cNvSpPr txBox="1"/>
            <p:nvPr/>
          </p:nvSpPr>
          <p:spPr>
            <a:xfrm>
              <a:off x="5530641" y="1348006"/>
              <a:ext cx="843501" cy="2308324"/>
            </a:xfrm>
            <a:prstGeom prst="rect">
              <a:avLst/>
            </a:prstGeom>
            <a:noFill/>
          </p:spPr>
          <p:txBody>
            <a:bodyPr wrap="square" lIns="0" rIns="0" rtlCol="0">
              <a:noAutofit/>
            </a:bodyPr>
            <a:lstStyle/>
            <a:p>
              <a:pPr fontAlgn="ctr"/>
              <a:r>
                <a:rPr lang="ru-RU">
                  <a:latin typeface="Huawei Sans" panose="020C0503030203020204" pitchFamily="34" charset="0"/>
                </a:rPr>
                <a:t>IDE</a:t>
              </a:r>
            </a:p>
            <a:p>
              <a:pPr fontAlgn="ctr"/>
              <a:r>
                <a:rPr lang="ru-RU">
                  <a:latin typeface="Huawei Sans" panose="020C0503030203020204" pitchFamily="34" charset="0"/>
                </a:rPr>
                <a:t>SCSI</a:t>
              </a:r>
            </a:p>
            <a:p>
              <a:pPr fontAlgn="ctr"/>
              <a:r>
                <a:rPr lang="ru-RU">
                  <a:latin typeface="Huawei Sans" panose="020C0503030203020204" pitchFamily="34" charset="0"/>
                </a:rPr>
                <a:t>SATA</a:t>
              </a:r>
            </a:p>
            <a:p>
              <a:pPr fontAlgn="ctr"/>
              <a:r>
                <a:rPr lang="ru-RU">
                  <a:latin typeface="Huawei Sans" panose="020C0503030203020204" pitchFamily="34" charset="0"/>
                </a:rPr>
                <a:t>SAS</a:t>
              </a:r>
            </a:p>
            <a:p>
              <a:pPr fontAlgn="ctr"/>
              <a:r>
                <a:rPr lang="ru-RU">
                  <a:latin typeface="Huawei Sans" panose="020C0503030203020204" pitchFamily="34" charset="0"/>
                </a:rPr>
                <a:t>FC</a:t>
              </a:r>
            </a:p>
            <a:p>
              <a:pPr fontAlgn="ctr"/>
              <a:r>
                <a:rPr lang="ru-RU">
                  <a:latin typeface="Huawei Sans" panose="020C0503030203020204" pitchFamily="34" charset="0"/>
                </a:rPr>
                <a:t>NVMe</a:t>
              </a:r>
            </a:p>
            <a:p>
              <a:pPr fontAlgn="ctr"/>
              <a:r>
                <a:rPr lang="ru-RU">
                  <a:latin typeface="Huawei Sans" panose="020C0503030203020204" pitchFamily="34" charset="0"/>
                </a:rPr>
                <a:t>...</a:t>
              </a:r>
            </a:p>
            <a:p>
              <a:pPr fontAlgn="ctr"/>
              <a:endParaRPr lang="en-US" altLang="zh-CN" dirty="0">
                <a:latin typeface="Huawei Sans" panose="020C0503030203020204" pitchFamily="34" charset="0"/>
              </a:endParaRPr>
            </a:p>
          </p:txBody>
        </p:sp>
      </p:grpSp>
      <p:grpSp>
        <p:nvGrpSpPr>
          <p:cNvPr id="28" name="组合 27"/>
          <p:cNvGrpSpPr/>
          <p:nvPr/>
        </p:nvGrpSpPr>
        <p:grpSpPr>
          <a:xfrm>
            <a:off x="8231991" y="2388165"/>
            <a:ext cx="3546027" cy="1149023"/>
            <a:chOff x="8519304" y="2813625"/>
            <a:chExt cx="3546027" cy="1149023"/>
          </a:xfrm>
        </p:grpSpPr>
        <p:sp>
          <p:nvSpPr>
            <p:cNvPr id="11" name="椭圆 10"/>
            <p:cNvSpPr/>
            <p:nvPr/>
          </p:nvSpPr>
          <p:spPr>
            <a:xfrm>
              <a:off x="8519304" y="2813625"/>
              <a:ext cx="1195007"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fontAlgn="ctr"/>
              <a:r>
                <a:rPr lang="ru-RU" sz="1400" dirty="0">
                  <a:solidFill>
                    <a:schemeClr val="tx1"/>
                  </a:solidFill>
                  <a:latin typeface="Huawei Sans" panose="020C0503030203020204" pitchFamily="34" charset="0"/>
                </a:rPr>
                <a:t>Сценарий</a:t>
              </a:r>
            </a:p>
            <a:p>
              <a:pPr algn="ctr" fontAlgn="ctr"/>
              <a:r>
                <a:rPr lang="ru-RU" sz="1400" dirty="0">
                  <a:solidFill>
                    <a:schemeClr val="tx1"/>
                  </a:solidFill>
                  <a:latin typeface="Huawei Sans" panose="020C0503030203020204" pitchFamily="34" charset="0"/>
                </a:rPr>
                <a:t>применения</a:t>
              </a:r>
            </a:p>
          </p:txBody>
        </p:sp>
        <p:pic>
          <p:nvPicPr>
            <p:cNvPr id="25" name="Picture 15" descr="未标题-52"/>
            <p:cNvPicPr>
              <a:picLocks noChangeAspect="1" noChangeArrowheads="1"/>
            </p:cNvPicPr>
            <p:nvPr/>
          </p:nvPicPr>
          <p:blipFill>
            <a:blip r:embed="rId4" cstate="print"/>
            <a:srcRect/>
            <a:stretch>
              <a:fillRect/>
            </a:stretch>
          </p:blipFill>
          <p:spPr bwMode="auto">
            <a:xfrm>
              <a:off x="9652457" y="3280870"/>
              <a:ext cx="331455" cy="289277"/>
            </a:xfrm>
            <a:prstGeom prst="rect">
              <a:avLst/>
            </a:prstGeom>
            <a:noFill/>
            <a:ln w="9525">
              <a:noFill/>
              <a:miter lim="800000"/>
              <a:headEnd/>
              <a:tailEnd/>
            </a:ln>
          </p:spPr>
        </p:pic>
        <p:sp>
          <p:nvSpPr>
            <p:cNvPr id="27" name="文本框 26"/>
            <p:cNvSpPr txBox="1"/>
            <p:nvPr/>
          </p:nvSpPr>
          <p:spPr>
            <a:xfrm>
              <a:off x="10098732" y="2936385"/>
              <a:ext cx="1966599" cy="923330"/>
            </a:xfrm>
            <a:prstGeom prst="rect">
              <a:avLst/>
            </a:prstGeom>
            <a:noFill/>
          </p:spPr>
          <p:txBody>
            <a:bodyPr wrap="square" lIns="0" rIns="0" rtlCol="0">
              <a:noAutofit/>
            </a:bodyPr>
            <a:lstStyle/>
            <a:p>
              <a:pPr fontAlgn="ctr"/>
              <a:r>
                <a:rPr lang="ru-RU" dirty="0">
                  <a:latin typeface="Huawei Sans" panose="020C0503030203020204" pitchFamily="34" charset="0"/>
                </a:rPr>
                <a:t>Корпоративного класса</a:t>
              </a:r>
            </a:p>
            <a:p>
              <a:pPr fontAlgn="ctr"/>
              <a:r>
                <a:rPr lang="ru-RU" dirty="0">
                  <a:latin typeface="Huawei Sans" panose="020C0503030203020204" pitchFamily="34" charset="0"/>
                </a:rPr>
                <a:t>Класса </a:t>
              </a:r>
              <a:r>
                <a:rPr lang="ru-RU" dirty="0" err="1">
                  <a:latin typeface="Huawei Sans" panose="020C0503030203020204" pitchFamily="34" charset="0"/>
                </a:rPr>
                <a:t>Desktop</a:t>
              </a:r>
              <a:endParaRPr lang="ru-RU" dirty="0">
                <a:latin typeface="Huawei Sans" panose="020C0503030203020204" pitchFamily="34" charset="0"/>
              </a:endParaRPr>
            </a:p>
            <a:p>
              <a:pPr fontAlgn="ctr"/>
              <a:r>
                <a:rPr lang="ru-RU" dirty="0">
                  <a:latin typeface="Huawei Sans" panose="020C0503030203020204" pitchFamily="34" charset="0"/>
                </a:rPr>
                <a:t>...</a:t>
              </a:r>
            </a:p>
          </p:txBody>
        </p:sp>
      </p:grpSp>
    </p:spTree>
    <p:extLst>
      <p:ext uri="{BB962C8B-B14F-4D97-AF65-F5344CB8AC3E}">
        <p14:creationId xmlns:p14="http://schemas.microsoft.com/office/powerpoint/2010/main" val="3618377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wrap="square">
            <a:noAutofit/>
          </a:bodyPr>
          <a:lstStyle/>
          <a:p>
            <a:r>
              <a:rPr lang="ru-RU" dirty="0">
                <a:latin typeface="Huawei Sans" panose="020C0503030203020204" pitchFamily="34" charset="0"/>
              </a:rPr>
              <a:t>Структура </a:t>
            </a:r>
            <a:r>
              <a:rPr lang="ru-RU" dirty="0" smtClean="0"/>
              <a:t>жесткого диска (</a:t>
            </a:r>
            <a:r>
              <a:rPr lang="ru-RU" dirty="0" smtClean="0">
                <a:latin typeface="Huawei Sans" panose="020C0503030203020204" pitchFamily="34" charset="0"/>
              </a:rPr>
              <a:t>HDD)</a:t>
            </a:r>
            <a:endParaRPr lang="ru-RU" dirty="0">
              <a:latin typeface="Huawei Sans" panose="020C0503030203020204" pitchFamily="34" charset="0"/>
            </a:endParaRPr>
          </a:p>
        </p:txBody>
      </p:sp>
      <p:sp>
        <p:nvSpPr>
          <p:cNvPr id="2" name="文本占位符 1"/>
          <p:cNvSpPr>
            <a:spLocks noGrp="1"/>
          </p:cNvSpPr>
          <p:nvPr>
            <p:ph type="body" sz="quarter" idx="10"/>
          </p:nvPr>
        </p:nvSpPr>
        <p:spPr/>
        <p:txBody>
          <a:bodyPr wrap="square">
            <a:noAutofit/>
          </a:bodyPr>
          <a:lstStyle/>
          <a:p>
            <a:r>
              <a:rPr lang="ru-RU" dirty="0"/>
              <a:t>Жесткий диск имеет пластины, рычаг привода, головку чтения/записи, шпиндель, порт и схемы управления.</a:t>
            </a:r>
          </a:p>
        </p:txBody>
      </p:sp>
      <p:grpSp>
        <p:nvGrpSpPr>
          <p:cNvPr id="5" name="组合 4"/>
          <p:cNvGrpSpPr/>
          <p:nvPr/>
        </p:nvGrpSpPr>
        <p:grpSpPr>
          <a:xfrm>
            <a:off x="1241946" y="1928680"/>
            <a:ext cx="9508240" cy="3762436"/>
            <a:chOff x="631917" y="2075116"/>
            <a:chExt cx="10276337" cy="4066376"/>
          </a:xfrm>
        </p:grpSpPr>
        <p:pic>
          <p:nvPicPr>
            <p:cNvPr id="3" name="Picture 5" descr="硬盘"/>
            <p:cNvPicPr>
              <a:picLocks noChangeAspect="1" noChangeArrowheads="1"/>
            </p:cNvPicPr>
            <p:nvPr/>
          </p:nvPicPr>
          <p:blipFill>
            <a:blip r:embed="rId3" cstate="print"/>
            <a:srcRect/>
            <a:stretch>
              <a:fillRect/>
            </a:stretch>
          </p:blipFill>
          <p:spPr bwMode="auto">
            <a:xfrm>
              <a:off x="3782626" y="2224805"/>
              <a:ext cx="4401778" cy="3140121"/>
            </a:xfrm>
            <a:prstGeom prst="rect">
              <a:avLst/>
            </a:prstGeom>
            <a:noFill/>
            <a:ln w="9525">
              <a:noFill/>
              <a:miter lim="800000"/>
              <a:headEnd/>
              <a:tailEnd/>
            </a:ln>
          </p:spPr>
        </p:pic>
        <p:sp>
          <p:nvSpPr>
            <p:cNvPr id="4" name="线形标注 2(带边框和强调线) 3"/>
            <p:cNvSpPr/>
            <p:nvPr/>
          </p:nvSpPr>
          <p:spPr>
            <a:xfrm>
              <a:off x="8496047" y="2075116"/>
              <a:ext cx="1709853" cy="408878"/>
            </a:xfrm>
            <a:prstGeom prst="accentBorderCallout2">
              <a:avLst>
                <a:gd name="adj1" fmla="val 18750"/>
                <a:gd name="adj2" fmla="val -8333"/>
                <a:gd name="adj3" fmla="val 18750"/>
                <a:gd name="adj4" fmla="val -16667"/>
                <a:gd name="adj5" fmla="val 157954"/>
                <a:gd name="adj6" fmla="val -101015"/>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Пластины</a:t>
              </a:r>
            </a:p>
          </p:txBody>
        </p:sp>
        <p:sp>
          <p:nvSpPr>
            <p:cNvPr id="6" name="线形标注 2(带边框和强调线) 5"/>
            <p:cNvSpPr/>
            <p:nvPr/>
          </p:nvSpPr>
          <p:spPr>
            <a:xfrm>
              <a:off x="8414271" y="3284545"/>
              <a:ext cx="1709853" cy="408878"/>
            </a:xfrm>
            <a:prstGeom prst="accentBorderCallout2">
              <a:avLst>
                <a:gd name="adj1" fmla="val 18750"/>
                <a:gd name="adj2" fmla="val -8333"/>
                <a:gd name="adj3" fmla="val 18750"/>
                <a:gd name="adj4" fmla="val -16667"/>
                <a:gd name="adj5" fmla="val 87046"/>
                <a:gd name="adj6" fmla="val -101884"/>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Шпиндель</a:t>
              </a:r>
            </a:p>
          </p:txBody>
        </p:sp>
        <p:sp>
          <p:nvSpPr>
            <p:cNvPr id="7" name="线形标注 2(带边框和强调线) 6"/>
            <p:cNvSpPr/>
            <p:nvPr/>
          </p:nvSpPr>
          <p:spPr>
            <a:xfrm flipH="1">
              <a:off x="2683368" y="5533848"/>
              <a:ext cx="2139949" cy="607644"/>
            </a:xfrm>
            <a:prstGeom prst="accentBorderCallout2">
              <a:avLst>
                <a:gd name="adj1" fmla="val 18750"/>
                <a:gd name="adj2" fmla="val -8333"/>
                <a:gd name="adj3" fmla="val 18750"/>
                <a:gd name="adj4" fmla="val -16667"/>
                <a:gd name="adj5" fmla="val -315978"/>
                <a:gd name="adj6" fmla="val -42895"/>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dirty="0">
                  <a:solidFill>
                    <a:schemeClr val="tx1"/>
                  </a:solidFill>
                  <a:latin typeface="Huawei Sans" panose="020C0503030203020204" pitchFamily="34" charset="0"/>
                </a:rPr>
                <a:t>Головка чтения/записи</a:t>
              </a:r>
            </a:p>
          </p:txBody>
        </p:sp>
        <p:sp>
          <p:nvSpPr>
            <p:cNvPr id="8" name="线形标注 2(带边框和强调线) 7"/>
            <p:cNvSpPr/>
            <p:nvPr/>
          </p:nvSpPr>
          <p:spPr>
            <a:xfrm flipH="1">
              <a:off x="1325178" y="2454941"/>
              <a:ext cx="2145804" cy="408878"/>
            </a:xfrm>
            <a:prstGeom prst="accentBorderCallout2">
              <a:avLst>
                <a:gd name="adj1" fmla="val 18750"/>
                <a:gd name="adj2" fmla="val -8333"/>
                <a:gd name="adj3" fmla="val 18750"/>
                <a:gd name="adj4" fmla="val -16667"/>
                <a:gd name="adj5" fmla="val 245227"/>
                <a:gd name="adj6" fmla="val -93623"/>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Рычаг привода</a:t>
              </a:r>
            </a:p>
          </p:txBody>
        </p:sp>
        <p:sp>
          <p:nvSpPr>
            <p:cNvPr id="11" name="线形标注 2(带边框和强调线) 10"/>
            <p:cNvSpPr/>
            <p:nvPr/>
          </p:nvSpPr>
          <p:spPr>
            <a:xfrm>
              <a:off x="9198401" y="5341248"/>
              <a:ext cx="1709853" cy="408878"/>
            </a:xfrm>
            <a:prstGeom prst="accentBorderCallout2">
              <a:avLst>
                <a:gd name="adj1" fmla="val 18750"/>
                <a:gd name="adj2" fmla="val -8333"/>
                <a:gd name="adj3" fmla="val 18750"/>
                <a:gd name="adj4" fmla="val -16667"/>
                <a:gd name="adj5" fmla="val -272955"/>
                <a:gd name="adj6" fmla="val -75797"/>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Порт</a:t>
              </a:r>
            </a:p>
          </p:txBody>
        </p:sp>
        <p:sp>
          <p:nvSpPr>
            <p:cNvPr id="12" name="线形标注 2(带边框和强调线) 11"/>
            <p:cNvSpPr/>
            <p:nvPr/>
          </p:nvSpPr>
          <p:spPr>
            <a:xfrm flipH="1">
              <a:off x="631917" y="3850656"/>
              <a:ext cx="2824985" cy="339933"/>
            </a:xfrm>
            <a:prstGeom prst="accentBorderCallout2">
              <a:avLst>
                <a:gd name="adj1" fmla="val 18750"/>
                <a:gd name="adj2" fmla="val -8333"/>
                <a:gd name="adj3" fmla="val 18750"/>
                <a:gd name="adj4" fmla="val -16667"/>
                <a:gd name="adj5" fmla="val 125226"/>
                <a:gd name="adj6" fmla="val -61015"/>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dirty="0">
                  <a:solidFill>
                    <a:schemeClr val="tx1"/>
                  </a:solidFill>
                  <a:latin typeface="Huawei Sans" panose="020C0503030203020204" pitchFamily="34" charset="0"/>
                </a:rPr>
                <a:t>Схема управления</a:t>
              </a:r>
            </a:p>
          </p:txBody>
        </p:sp>
      </p:grpSp>
    </p:spTree>
    <p:extLst>
      <p:ext uri="{BB962C8B-B14F-4D97-AF65-F5344CB8AC3E}">
        <p14:creationId xmlns:p14="http://schemas.microsoft.com/office/powerpoint/2010/main" val="3562043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Схема HDD</a:t>
            </a:r>
          </a:p>
        </p:txBody>
      </p:sp>
      <p:grpSp>
        <p:nvGrpSpPr>
          <p:cNvPr id="72" name="组合 71"/>
          <p:cNvGrpSpPr/>
          <p:nvPr/>
        </p:nvGrpSpPr>
        <p:grpSpPr>
          <a:xfrm>
            <a:off x="1947167" y="1257934"/>
            <a:ext cx="7913385" cy="4411524"/>
            <a:chOff x="5079000" y="1606941"/>
            <a:chExt cx="7913385" cy="4411524"/>
          </a:xfrm>
        </p:grpSpPr>
        <p:sp>
          <p:nvSpPr>
            <p:cNvPr id="6" name="椭圆 5"/>
            <p:cNvSpPr/>
            <p:nvPr/>
          </p:nvSpPr>
          <p:spPr>
            <a:xfrm>
              <a:off x="5967962" y="2658595"/>
              <a:ext cx="4876800" cy="2356624"/>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4" name="文本框 23"/>
            <p:cNvSpPr txBox="1"/>
            <p:nvPr/>
          </p:nvSpPr>
          <p:spPr>
            <a:xfrm>
              <a:off x="5966933" y="2681910"/>
              <a:ext cx="1329103" cy="369332"/>
            </a:xfrm>
            <a:prstGeom prst="rect">
              <a:avLst/>
            </a:prstGeom>
            <a:noFill/>
          </p:spPr>
          <p:txBody>
            <a:bodyPr wrap="square" rtlCol="0">
              <a:noAutofit/>
            </a:bodyPr>
            <a:lstStyle/>
            <a:p>
              <a:pPr fontAlgn="ctr"/>
              <a:r>
                <a:rPr lang="ru-RU" dirty="0">
                  <a:solidFill>
                    <a:srgbClr val="C7000B"/>
                  </a:solidFill>
                  <a:latin typeface="Huawei Sans" panose="020C0503030203020204" pitchFamily="34" charset="0"/>
                </a:rPr>
                <a:t>Пластины</a:t>
              </a:r>
            </a:p>
          </p:txBody>
        </p:sp>
        <p:cxnSp>
          <p:nvCxnSpPr>
            <p:cNvPr id="26" name="直接箭头连接符 25"/>
            <p:cNvCxnSpPr>
              <a:stCxn id="24" idx="2"/>
            </p:cNvCxnSpPr>
            <p:nvPr/>
          </p:nvCxnSpPr>
          <p:spPr>
            <a:xfrm>
              <a:off x="6631485" y="3051242"/>
              <a:ext cx="272456" cy="288758"/>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29" name="等腰三角形 28"/>
            <p:cNvSpPr/>
            <p:nvPr/>
          </p:nvSpPr>
          <p:spPr>
            <a:xfrm rot="3764139">
              <a:off x="6801759" y="3890070"/>
              <a:ext cx="365992" cy="1719653"/>
            </a:xfrm>
            <a:prstGeom prst="triangle">
              <a:avLst/>
            </a:prstGeom>
            <a:solidFill>
              <a:schemeClr val="bg1">
                <a:lumMod val="65000"/>
              </a:schemeClr>
            </a:solidFill>
            <a:ln>
              <a:solidFill>
                <a:schemeClr val="bg1">
                  <a:lumMod val="75000"/>
                </a:schemeClr>
              </a:solidFill>
            </a:ln>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3" name="文本框 32"/>
            <p:cNvSpPr txBox="1"/>
            <p:nvPr/>
          </p:nvSpPr>
          <p:spPr>
            <a:xfrm>
              <a:off x="5079000" y="3979087"/>
              <a:ext cx="1983345" cy="437179"/>
            </a:xfrm>
            <a:prstGeom prst="rect">
              <a:avLst/>
            </a:prstGeom>
            <a:noFill/>
          </p:spPr>
          <p:txBody>
            <a:bodyPr wrap="square" rtlCol="0">
              <a:noAutofit/>
            </a:bodyPr>
            <a:lstStyle/>
            <a:p>
              <a:pPr fontAlgn="ctr"/>
              <a:r>
                <a:rPr lang="ru-RU" dirty="0">
                  <a:solidFill>
                    <a:srgbClr val="C7000B"/>
                  </a:solidFill>
                  <a:latin typeface="Huawei Sans" panose="020C0503030203020204" pitchFamily="34" charset="0"/>
                </a:rPr>
                <a:t>Головка чтения/записи</a:t>
              </a:r>
            </a:p>
          </p:txBody>
        </p:sp>
        <p:cxnSp>
          <p:nvCxnSpPr>
            <p:cNvPr id="34" name="直接箭头连接符 33"/>
            <p:cNvCxnSpPr>
              <a:stCxn id="33" idx="3"/>
            </p:cNvCxnSpPr>
            <p:nvPr/>
          </p:nvCxnSpPr>
          <p:spPr>
            <a:xfrm>
              <a:off x="7062345" y="4197677"/>
              <a:ext cx="306305" cy="34294"/>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6884892" y="5095135"/>
              <a:ext cx="2005618" cy="641995"/>
            </a:xfrm>
            <a:prstGeom prst="rect">
              <a:avLst/>
            </a:prstGeom>
            <a:noFill/>
          </p:spPr>
          <p:txBody>
            <a:bodyPr wrap="square" rtlCol="0">
              <a:noAutofit/>
            </a:bodyPr>
            <a:lstStyle/>
            <a:p>
              <a:pPr algn="ctr" fontAlgn="ctr"/>
              <a:r>
                <a:rPr lang="ru-RU">
                  <a:solidFill>
                    <a:srgbClr val="C7000B"/>
                  </a:solidFill>
                  <a:latin typeface="Huawei Sans" panose="020C0503030203020204" pitchFamily="34" charset="0"/>
                </a:rPr>
                <a:t>Головка парит над пластиной</a:t>
              </a:r>
            </a:p>
          </p:txBody>
        </p:sp>
        <p:cxnSp>
          <p:nvCxnSpPr>
            <p:cNvPr id="44" name="直接箭头连接符 43"/>
            <p:cNvCxnSpPr/>
            <p:nvPr/>
          </p:nvCxnSpPr>
          <p:spPr>
            <a:xfrm flipH="1" flipV="1">
              <a:off x="7811310" y="4589627"/>
              <a:ext cx="10742" cy="458037"/>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H="1" flipV="1">
              <a:off x="7698125" y="4629042"/>
              <a:ext cx="10742" cy="458037"/>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9496739" y="4818136"/>
              <a:ext cx="3158850" cy="1200329"/>
            </a:xfrm>
            <a:prstGeom prst="rect">
              <a:avLst/>
            </a:prstGeom>
            <a:noFill/>
          </p:spPr>
          <p:txBody>
            <a:bodyPr wrap="square" rtlCol="0">
              <a:noAutofit/>
            </a:bodyPr>
            <a:lstStyle/>
            <a:p>
              <a:pPr algn="ctr" fontAlgn="ctr"/>
              <a:r>
                <a:rPr lang="ru-RU">
                  <a:latin typeface="Huawei Sans" panose="020C0503030203020204" pitchFamily="34" charset="0"/>
                </a:rPr>
                <a:t>Расстояние между головкой и диском небольшое.</a:t>
              </a:r>
            </a:p>
          </p:txBody>
        </p:sp>
        <p:sp>
          <p:nvSpPr>
            <p:cNvPr id="48" name="文本框 47"/>
            <p:cNvSpPr txBox="1"/>
            <p:nvPr/>
          </p:nvSpPr>
          <p:spPr>
            <a:xfrm>
              <a:off x="7446579" y="1606941"/>
              <a:ext cx="2376656" cy="1384995"/>
            </a:xfrm>
            <a:prstGeom prst="rect">
              <a:avLst/>
            </a:prstGeom>
            <a:noFill/>
          </p:spPr>
          <p:txBody>
            <a:bodyPr wrap="square" rtlCol="0">
              <a:noAutofit/>
            </a:bodyPr>
            <a:lstStyle/>
            <a:p>
              <a:pPr algn="ctr" fontAlgn="ctr"/>
              <a:r>
                <a:rPr lang="ru-RU" sz="2800" dirty="0">
                  <a:solidFill>
                    <a:srgbClr val="C7000B"/>
                  </a:solidFill>
                  <a:latin typeface="Huawei Sans" panose="020C0503030203020204" pitchFamily="34" charset="0"/>
                </a:rPr>
                <a:t>Основные операции</a:t>
              </a:r>
            </a:p>
          </p:txBody>
        </p:sp>
        <p:sp>
          <p:nvSpPr>
            <p:cNvPr id="49" name="文本框 48"/>
            <p:cNvSpPr txBox="1"/>
            <p:nvPr/>
          </p:nvSpPr>
          <p:spPr>
            <a:xfrm>
              <a:off x="9611318" y="1959818"/>
              <a:ext cx="3381067" cy="726677"/>
            </a:xfrm>
            <a:prstGeom prst="rect">
              <a:avLst/>
            </a:prstGeom>
            <a:noFill/>
          </p:spPr>
          <p:txBody>
            <a:bodyPr wrap="square" rtlCol="0">
              <a:noAutofit/>
            </a:bodyPr>
            <a:lstStyle/>
            <a:p>
              <a:pPr algn="ctr" fontAlgn="ctr"/>
              <a:r>
                <a:rPr lang="ru-RU" dirty="0">
                  <a:latin typeface="Huawei Sans" panose="020C0503030203020204" pitchFamily="34" charset="0"/>
                </a:rPr>
                <a:t>Пластина приводится в движение специальным двигателем.</a:t>
              </a:r>
            </a:p>
          </p:txBody>
        </p:sp>
        <p:sp>
          <p:nvSpPr>
            <p:cNvPr id="50" name="右弧形箭头 49"/>
            <p:cNvSpPr/>
            <p:nvPr/>
          </p:nvSpPr>
          <p:spPr>
            <a:xfrm>
              <a:off x="10605552" y="2826753"/>
              <a:ext cx="735086" cy="2017869"/>
            </a:xfrm>
            <a:prstGeom prst="curved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52" name="任意多边形 51"/>
            <p:cNvSpPr/>
            <p:nvPr/>
          </p:nvSpPr>
          <p:spPr>
            <a:xfrm rot="21264372">
              <a:off x="8075662" y="4242603"/>
              <a:ext cx="1196427" cy="159312"/>
            </a:xfrm>
            <a:custGeom>
              <a:avLst/>
              <a:gdLst>
                <a:gd name="connsiteX0" fmla="*/ 0 w 1250830"/>
                <a:gd name="connsiteY0" fmla="*/ 207034 h 255832"/>
                <a:gd name="connsiteX1" fmla="*/ 983411 w 1250830"/>
                <a:gd name="connsiteY1" fmla="*/ 241540 h 255832"/>
                <a:gd name="connsiteX2" fmla="*/ 1250830 w 1250830"/>
                <a:gd name="connsiteY2" fmla="*/ 0 h 255832"/>
                <a:gd name="connsiteX0" fmla="*/ 0 w 1328468"/>
                <a:gd name="connsiteY0" fmla="*/ 181155 h 228060"/>
                <a:gd name="connsiteX1" fmla="*/ 983411 w 1328468"/>
                <a:gd name="connsiteY1" fmla="*/ 215661 h 228060"/>
                <a:gd name="connsiteX2" fmla="*/ 1328468 w 1328468"/>
                <a:gd name="connsiteY2" fmla="*/ 0 h 228060"/>
                <a:gd name="connsiteX0" fmla="*/ 0 w 1328468"/>
                <a:gd name="connsiteY0" fmla="*/ 181155 h 228060"/>
                <a:gd name="connsiteX1" fmla="*/ 983411 w 1328468"/>
                <a:gd name="connsiteY1" fmla="*/ 215661 h 228060"/>
                <a:gd name="connsiteX2" fmla="*/ 1328468 w 1328468"/>
                <a:gd name="connsiteY2" fmla="*/ 0 h 228060"/>
                <a:gd name="connsiteX0" fmla="*/ 0 w 1209291"/>
                <a:gd name="connsiteY0" fmla="*/ 114819 h 156906"/>
                <a:gd name="connsiteX1" fmla="*/ 983411 w 1209291"/>
                <a:gd name="connsiteY1" fmla="*/ 149325 h 156906"/>
                <a:gd name="connsiteX2" fmla="*/ 1209291 w 1209291"/>
                <a:gd name="connsiteY2" fmla="*/ 0 h 156906"/>
              </a:gdLst>
              <a:ahLst/>
              <a:cxnLst>
                <a:cxn ang="0">
                  <a:pos x="connsiteX0" y="connsiteY0"/>
                </a:cxn>
                <a:cxn ang="0">
                  <a:pos x="connsiteX1" y="connsiteY1"/>
                </a:cxn>
                <a:cxn ang="0">
                  <a:pos x="connsiteX2" y="connsiteY2"/>
                </a:cxn>
              </a:cxnLst>
              <a:rect l="l" t="t" r="r" b="b"/>
              <a:pathLst>
                <a:path w="1209291" h="156906">
                  <a:moveTo>
                    <a:pt x="0" y="114819"/>
                  </a:moveTo>
                  <a:cubicBezTo>
                    <a:pt x="387469" y="149325"/>
                    <a:pt x="781863" y="168461"/>
                    <a:pt x="983411" y="149325"/>
                  </a:cubicBezTo>
                  <a:cubicBezTo>
                    <a:pt x="1184959" y="130189"/>
                    <a:pt x="1136685" y="103517"/>
                    <a:pt x="1209291"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3" name="文本框 52"/>
            <p:cNvSpPr txBox="1"/>
            <p:nvPr/>
          </p:nvSpPr>
          <p:spPr>
            <a:xfrm>
              <a:off x="9135066" y="3605835"/>
              <a:ext cx="1710725" cy="369332"/>
            </a:xfrm>
            <a:prstGeom prst="rect">
              <a:avLst/>
            </a:prstGeom>
            <a:noFill/>
          </p:spPr>
          <p:txBody>
            <a:bodyPr wrap="square" rtlCol="0">
              <a:noAutofit/>
            </a:bodyPr>
            <a:lstStyle/>
            <a:p>
              <a:pPr fontAlgn="ctr"/>
              <a:r>
                <a:rPr lang="ru-RU" dirty="0">
                  <a:solidFill>
                    <a:srgbClr val="C7000B"/>
                  </a:solidFill>
                  <a:latin typeface="Huawei Sans" panose="020C0503030203020204" pitchFamily="34" charset="0"/>
                </a:rPr>
                <a:t>Магнитные данные</a:t>
              </a:r>
            </a:p>
          </p:txBody>
        </p:sp>
        <p:cxnSp>
          <p:nvCxnSpPr>
            <p:cNvPr id="54" name="直接箭头连接符 53"/>
            <p:cNvCxnSpPr/>
            <p:nvPr/>
          </p:nvCxnSpPr>
          <p:spPr>
            <a:xfrm flipH="1">
              <a:off x="9164343" y="3944158"/>
              <a:ext cx="84209" cy="362032"/>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66" name="椭圆 65"/>
            <p:cNvSpPr/>
            <p:nvPr/>
          </p:nvSpPr>
          <p:spPr>
            <a:xfrm>
              <a:off x="7721860" y="3511943"/>
              <a:ext cx="1349825" cy="6373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 name="椭圆 6"/>
            <p:cNvSpPr/>
            <p:nvPr/>
          </p:nvSpPr>
          <p:spPr>
            <a:xfrm>
              <a:off x="7813354" y="3547308"/>
              <a:ext cx="1186016" cy="542536"/>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8" name="文本框 67"/>
            <p:cNvSpPr txBox="1"/>
            <p:nvPr/>
          </p:nvSpPr>
          <p:spPr>
            <a:xfrm>
              <a:off x="8072468" y="2749123"/>
              <a:ext cx="1853803" cy="369728"/>
            </a:xfrm>
            <a:prstGeom prst="rect">
              <a:avLst/>
            </a:prstGeom>
            <a:noFill/>
          </p:spPr>
          <p:txBody>
            <a:bodyPr wrap="square" rtlCol="0">
              <a:noAutofit/>
            </a:bodyPr>
            <a:lstStyle/>
            <a:p>
              <a:pPr fontAlgn="ctr"/>
              <a:r>
                <a:rPr lang="ru-RU" dirty="0">
                  <a:solidFill>
                    <a:srgbClr val="C7000B"/>
                  </a:solidFill>
                  <a:latin typeface="Huawei Sans" panose="020C0503030203020204" pitchFamily="34" charset="0"/>
                </a:rPr>
                <a:t>Зона посадки головок диска</a:t>
              </a:r>
            </a:p>
          </p:txBody>
        </p:sp>
        <p:cxnSp>
          <p:nvCxnSpPr>
            <p:cNvPr id="69" name="直接箭头连接符 68"/>
            <p:cNvCxnSpPr>
              <a:stCxn id="68" idx="2"/>
              <a:endCxn id="66" idx="0"/>
            </p:cNvCxnSpPr>
            <p:nvPr/>
          </p:nvCxnSpPr>
          <p:spPr>
            <a:xfrm flipH="1">
              <a:off x="8396773" y="3118851"/>
              <a:ext cx="602597" cy="393092"/>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71" name="文本框 70"/>
            <p:cNvSpPr txBox="1"/>
            <p:nvPr/>
          </p:nvSpPr>
          <p:spPr>
            <a:xfrm>
              <a:off x="7796827" y="3620789"/>
              <a:ext cx="1293619" cy="386224"/>
            </a:xfrm>
            <a:prstGeom prst="rect">
              <a:avLst/>
            </a:prstGeom>
            <a:noFill/>
          </p:spPr>
          <p:txBody>
            <a:bodyPr wrap="square" rtlCol="0">
              <a:noAutofit/>
            </a:bodyPr>
            <a:lstStyle/>
            <a:p>
              <a:pPr fontAlgn="ctr"/>
              <a:r>
                <a:rPr lang="ru-RU" sz="1600" dirty="0">
                  <a:solidFill>
                    <a:srgbClr val="C7000B"/>
                  </a:solidFill>
                  <a:latin typeface="Huawei Sans" panose="020C0503030203020204" pitchFamily="34" charset="0"/>
                </a:rPr>
                <a:t>Шпиндель</a:t>
              </a:r>
            </a:p>
          </p:txBody>
        </p:sp>
        <p:sp>
          <p:nvSpPr>
            <p:cNvPr id="32" name="立方体 31"/>
            <p:cNvSpPr/>
            <p:nvPr/>
          </p:nvSpPr>
          <p:spPr>
            <a:xfrm rot="1280853">
              <a:off x="7367670" y="4223392"/>
              <a:ext cx="692843" cy="228600"/>
            </a:xfrm>
            <a:prstGeom prst="cube">
              <a:avLst>
                <a:gd name="adj" fmla="val 842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31211086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Организация данных на диске</a:t>
            </a:r>
          </a:p>
        </p:txBody>
      </p:sp>
      <p:sp>
        <p:nvSpPr>
          <p:cNvPr id="3" name="文本占位符 2"/>
          <p:cNvSpPr>
            <a:spLocks noGrp="1"/>
          </p:cNvSpPr>
          <p:nvPr>
            <p:ph type="body" sz="quarter" idx="4294967295"/>
          </p:nvPr>
        </p:nvSpPr>
        <p:spPr>
          <a:xfrm>
            <a:off x="1272123" y="1135528"/>
            <a:ext cx="11307762" cy="4418012"/>
          </a:xfrm>
        </p:spPr>
        <p:txBody>
          <a:bodyPr wrap="square">
            <a:noAutofit/>
          </a:bodyPr>
          <a:lstStyle/>
          <a:p>
            <a:endParaRPr lang="en-US" altLang="zh-CN" sz="1800" dirty="0" smtClean="0">
              <a:latin typeface="Huawei Sans" panose="020C0503030203020204" pitchFamily="34" charset="0"/>
            </a:endParaRPr>
          </a:p>
          <a:p>
            <a:pPr lvl="1"/>
            <a:endParaRPr lang="en-US" altLang="zh-CN" sz="1800" dirty="0" smtClean="0">
              <a:latin typeface="Huawei Sans" panose="020C0503030203020204" pitchFamily="34" charset="0"/>
            </a:endParaRPr>
          </a:p>
          <a:p>
            <a:endParaRPr lang="en-US" altLang="zh-CN" sz="2000" dirty="0">
              <a:latin typeface="Huawei Sans" panose="020C0503030203020204" pitchFamily="34" charset="0"/>
            </a:endParaRPr>
          </a:p>
        </p:txBody>
      </p:sp>
      <p:grpSp>
        <p:nvGrpSpPr>
          <p:cNvPr id="4" name="Groep 53"/>
          <p:cNvGrpSpPr/>
          <p:nvPr/>
        </p:nvGrpSpPr>
        <p:grpSpPr>
          <a:xfrm>
            <a:off x="3993748" y="4638850"/>
            <a:ext cx="1901668" cy="1184857"/>
            <a:chOff x="3755653" y="5016405"/>
            <a:chExt cx="1901668" cy="1184857"/>
          </a:xfrm>
        </p:grpSpPr>
        <p:sp>
          <p:nvSpPr>
            <p:cNvPr id="5" name="Cilinder 309"/>
            <p:cNvSpPr/>
            <p:nvPr/>
          </p:nvSpPr>
          <p:spPr bwMode="auto">
            <a:xfrm>
              <a:off x="3755653" y="5370047"/>
              <a:ext cx="1901668" cy="831215"/>
            </a:xfrm>
            <a:prstGeom prst="can">
              <a:avLst>
                <a:gd name="adj" fmla="val 5000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6" name="Cilinder 313"/>
            <p:cNvSpPr/>
            <p:nvPr/>
          </p:nvSpPr>
          <p:spPr bwMode="auto">
            <a:xfrm>
              <a:off x="3977460" y="5073741"/>
              <a:ext cx="1458054" cy="567700"/>
            </a:xfrm>
            <a:prstGeom prst="can">
              <a:avLst>
                <a:gd name="adj" fmla="val 5000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grpSp>
          <p:nvGrpSpPr>
            <p:cNvPr id="7" name="Groep 323"/>
            <p:cNvGrpSpPr/>
            <p:nvPr/>
          </p:nvGrpSpPr>
          <p:grpSpPr>
            <a:xfrm>
              <a:off x="4497908" y="5016405"/>
              <a:ext cx="417158" cy="268140"/>
              <a:chOff x="4380260" y="2009848"/>
              <a:chExt cx="417158" cy="629248"/>
            </a:xfrm>
          </p:grpSpPr>
          <p:sp>
            <p:nvSpPr>
              <p:cNvPr id="8" name="Oval 20"/>
              <p:cNvSpPr>
                <a:spLocks noChangeArrowheads="1"/>
              </p:cNvSpPr>
              <p:nvPr/>
            </p:nvSpPr>
            <p:spPr bwMode="auto">
              <a:xfrm>
                <a:off x="4380260" y="2009848"/>
                <a:ext cx="415753" cy="183276"/>
              </a:xfrm>
              <a:prstGeom prst="ellipse">
                <a:avLst/>
              </a:prstGeom>
              <a:solidFill>
                <a:schemeClr val="bg1">
                  <a:lumMod val="85000"/>
                </a:schemeClr>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9" name="Oval 21"/>
              <p:cNvSpPr>
                <a:spLocks noChangeArrowheads="1"/>
              </p:cNvSpPr>
              <p:nvPr/>
            </p:nvSpPr>
            <p:spPr bwMode="auto">
              <a:xfrm>
                <a:off x="4380260" y="2455820"/>
                <a:ext cx="415753" cy="183276"/>
              </a:xfrm>
              <a:prstGeom prst="arc">
                <a:avLst>
                  <a:gd name="adj1" fmla="val 134257"/>
                  <a:gd name="adj2" fmla="val 10673556"/>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10" name="Line 22"/>
              <p:cNvSpPr>
                <a:spLocks noChangeShapeType="1"/>
              </p:cNvSpPr>
              <p:nvPr/>
            </p:nvSpPr>
            <p:spPr bwMode="auto">
              <a:xfrm>
                <a:off x="4380260" y="2093849"/>
                <a:ext cx="0" cy="4702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11" name="Line 23"/>
              <p:cNvSpPr>
                <a:spLocks noChangeShapeType="1"/>
              </p:cNvSpPr>
              <p:nvPr/>
            </p:nvSpPr>
            <p:spPr bwMode="auto">
              <a:xfrm>
                <a:off x="4797418" y="2089267"/>
                <a:ext cx="0" cy="4681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grpSp>
      <p:grpSp>
        <p:nvGrpSpPr>
          <p:cNvPr id="12" name="Groep 312"/>
          <p:cNvGrpSpPr/>
          <p:nvPr/>
        </p:nvGrpSpPr>
        <p:grpSpPr>
          <a:xfrm>
            <a:off x="5916331" y="5088847"/>
            <a:ext cx="1219703" cy="241972"/>
            <a:chOff x="5187311" y="5437114"/>
            <a:chExt cx="1134517" cy="350411"/>
          </a:xfrm>
        </p:grpSpPr>
        <p:sp>
          <p:nvSpPr>
            <p:cNvPr id="13" name="Freeform 146"/>
            <p:cNvSpPr>
              <a:spLocks/>
            </p:cNvSpPr>
            <p:nvPr/>
          </p:nvSpPr>
          <p:spPr bwMode="auto">
            <a:xfrm>
              <a:off x="5215026" y="5520249"/>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14" name="Freeform 146"/>
            <p:cNvSpPr>
              <a:spLocks/>
            </p:cNvSpPr>
            <p:nvPr/>
          </p:nvSpPr>
          <p:spPr bwMode="auto">
            <a:xfrm>
              <a:off x="5187311" y="5437114"/>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sp>
        <p:nvSpPr>
          <p:cNvPr id="15" name="Text Box 147"/>
          <p:cNvSpPr txBox="1">
            <a:spLocks noChangeArrowheads="1"/>
          </p:cNvSpPr>
          <p:nvPr/>
        </p:nvSpPr>
        <p:spPr bwMode="auto">
          <a:xfrm>
            <a:off x="4211838" y="5422611"/>
            <a:ext cx="1477925" cy="31884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fontAlgn="ctr"/>
            <a:r>
              <a:rPr lang="ru-RU" sz="1600" dirty="0">
                <a:latin typeface="Huawei Sans" panose="020C0503030203020204" pitchFamily="34" charset="0"/>
              </a:rPr>
              <a:t>Двигатель</a:t>
            </a:r>
          </a:p>
        </p:txBody>
      </p:sp>
      <p:sp>
        <p:nvSpPr>
          <p:cNvPr id="16" name="Kubus 35"/>
          <p:cNvSpPr/>
          <p:nvPr/>
        </p:nvSpPr>
        <p:spPr bwMode="auto">
          <a:xfrm rot="1206916">
            <a:off x="5694753" y="3850700"/>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137976 w 475322"/>
              <a:gd name="connsiteY1" fmla="*/ 100686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238415 w 475322"/>
              <a:gd name="connsiteY1" fmla="*/ 42126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101152 w 475322"/>
              <a:gd name="connsiteY1" fmla="*/ 138986 h 266912"/>
              <a:gd name="connsiteX2" fmla="*/ 238415 w 475322"/>
              <a:gd name="connsiteY2" fmla="*/ 42126 h 266912"/>
              <a:gd name="connsiteX3" fmla="*/ 455514 w 475322"/>
              <a:gd name="connsiteY3" fmla="*/ 0 h 266912"/>
              <a:gd name="connsiteX4" fmla="*/ 475322 w 475322"/>
              <a:gd name="connsiteY4" fmla="*/ 43805 h 266912"/>
              <a:gd name="connsiteX5" fmla="*/ 471715 w 475322"/>
              <a:gd name="connsiteY5" fmla="*/ 47194 h 266912"/>
              <a:gd name="connsiteX6" fmla="*/ 391077 w 475322"/>
              <a:gd name="connsiteY6" fmla="*/ 262426 h 266912"/>
              <a:gd name="connsiteX7" fmla="*/ 25945 w 475322"/>
              <a:gd name="connsiteY7" fmla="*/ 266912 h 266912"/>
              <a:gd name="connsiteX8" fmla="*/ 0 w 475322"/>
              <a:gd name="connsiteY8" fmla="*/ 214959 h 266912"/>
              <a:gd name="connsiteX9" fmla="*/ 3403 w 475322"/>
              <a:gd name="connsiteY9" fmla="*/ 216379 h 266912"/>
              <a:gd name="connsiteX10" fmla="*/ 360817 w 475322"/>
              <a:gd name="connsiteY10" fmla="*/ 206809 h 266912"/>
              <a:gd name="connsiteX11" fmla="*/ 450534 w 475322"/>
              <a:gd name="connsiteY11" fmla="*/ 1645 h 266912"/>
              <a:gd name="connsiteX12" fmla="*/ 364217 w 475322"/>
              <a:gd name="connsiteY12" fmla="*/ 208231 h 266912"/>
              <a:gd name="connsiteX13" fmla="*/ 365898 w 475322"/>
              <a:gd name="connsiteY13" fmla="*/ 208749 h 266912"/>
              <a:gd name="connsiteX14" fmla="*/ 0 w 475322"/>
              <a:gd name="connsiteY14" fmla="*/ 214959 h 266912"/>
              <a:gd name="connsiteX15" fmla="*/ 364217 w 475322"/>
              <a:gd name="connsiteY15"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36905 w 475322"/>
              <a:gd name="connsiteY1" fmla="*/ 175437 h 266912"/>
              <a:gd name="connsiteX2" fmla="*/ 101152 w 475322"/>
              <a:gd name="connsiteY2" fmla="*/ 138986 h 266912"/>
              <a:gd name="connsiteX3" fmla="*/ 238415 w 475322"/>
              <a:gd name="connsiteY3" fmla="*/ 42126 h 266912"/>
              <a:gd name="connsiteX4" fmla="*/ 455514 w 475322"/>
              <a:gd name="connsiteY4" fmla="*/ 0 h 266912"/>
              <a:gd name="connsiteX5" fmla="*/ 475322 w 475322"/>
              <a:gd name="connsiteY5" fmla="*/ 43805 h 266912"/>
              <a:gd name="connsiteX6" fmla="*/ 471715 w 475322"/>
              <a:gd name="connsiteY6" fmla="*/ 47194 h 266912"/>
              <a:gd name="connsiteX7" fmla="*/ 391077 w 475322"/>
              <a:gd name="connsiteY7" fmla="*/ 262426 h 266912"/>
              <a:gd name="connsiteX8" fmla="*/ 25945 w 475322"/>
              <a:gd name="connsiteY8" fmla="*/ 266912 h 266912"/>
              <a:gd name="connsiteX9" fmla="*/ 0 w 475322"/>
              <a:gd name="connsiteY9" fmla="*/ 214959 h 266912"/>
              <a:gd name="connsiteX10" fmla="*/ 3403 w 475322"/>
              <a:gd name="connsiteY10" fmla="*/ 216379 h 266912"/>
              <a:gd name="connsiteX11" fmla="*/ 360817 w 475322"/>
              <a:gd name="connsiteY11" fmla="*/ 206809 h 266912"/>
              <a:gd name="connsiteX12" fmla="*/ 450534 w 475322"/>
              <a:gd name="connsiteY12" fmla="*/ 1645 h 266912"/>
              <a:gd name="connsiteX13" fmla="*/ 364217 w 475322"/>
              <a:gd name="connsiteY13" fmla="*/ 208231 h 266912"/>
              <a:gd name="connsiteX14" fmla="*/ 365898 w 475322"/>
              <a:gd name="connsiteY14" fmla="*/ 208749 h 266912"/>
              <a:gd name="connsiteX15" fmla="*/ 0 w 475322"/>
              <a:gd name="connsiteY15" fmla="*/ 214959 h 266912"/>
              <a:gd name="connsiteX16" fmla="*/ 364217 w 475322"/>
              <a:gd name="connsiteY16"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36905" y="175437"/>
                </a:lnTo>
                <a:lnTo>
                  <a:pt x="101152" y="138986"/>
                </a:lnTo>
                <a:lnTo>
                  <a:pt x="238415" y="42126"/>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a:glow>
              <a:schemeClr val="bg1"/>
            </a:glow>
            <a:outerShdw blurRad="50800" dist="50800" dir="5400000" algn="ctr" rotWithShape="0">
              <a:srgbClr val="000000">
                <a:alpha val="0"/>
              </a:srgbClr>
            </a:outerShdw>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17" name="Kubus 35"/>
          <p:cNvSpPr/>
          <p:nvPr/>
        </p:nvSpPr>
        <p:spPr bwMode="auto">
          <a:xfrm rot="1206916">
            <a:off x="5684593" y="3251260"/>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89858" y="65694"/>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18" name="Oval 16"/>
          <p:cNvSpPr>
            <a:spLocks noChangeArrowheads="1"/>
          </p:cNvSpPr>
          <p:nvPr/>
        </p:nvSpPr>
        <p:spPr bwMode="auto">
          <a:xfrm>
            <a:off x="3365464" y="2201893"/>
            <a:ext cx="3157476" cy="1234062"/>
          </a:xfrm>
          <a:prstGeom prst="arc">
            <a:avLst>
              <a:gd name="adj1" fmla="val 20859127"/>
              <a:gd name="adj2" fmla="val 11550592"/>
            </a:avLst>
          </a:prstGeom>
          <a:solidFill>
            <a:schemeClr val="bg1"/>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19" name="Kubus 35"/>
          <p:cNvSpPr/>
          <p:nvPr/>
        </p:nvSpPr>
        <p:spPr bwMode="auto">
          <a:xfrm rot="1206916">
            <a:off x="5694753" y="2651820"/>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89858" y="65694"/>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20" name="Oval 16"/>
          <p:cNvSpPr>
            <a:spLocks noChangeArrowheads="1"/>
          </p:cNvSpPr>
          <p:nvPr/>
        </p:nvSpPr>
        <p:spPr bwMode="auto">
          <a:xfrm>
            <a:off x="3365742" y="1598820"/>
            <a:ext cx="3157476" cy="1234062"/>
          </a:xfrm>
          <a:prstGeom prst="ellipse">
            <a:avLst/>
          </a:prstGeom>
          <a:solidFill>
            <a:schemeClr val="bg1"/>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21" name="Oval 14"/>
          <p:cNvSpPr>
            <a:spLocks noChangeArrowheads="1"/>
          </p:cNvSpPr>
          <p:nvPr/>
        </p:nvSpPr>
        <p:spPr bwMode="auto">
          <a:xfrm>
            <a:off x="3579201" y="1668948"/>
            <a:ext cx="2743200" cy="100584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22" name="Oval 15"/>
          <p:cNvSpPr>
            <a:spLocks noChangeArrowheads="1"/>
          </p:cNvSpPr>
          <p:nvPr/>
        </p:nvSpPr>
        <p:spPr bwMode="auto">
          <a:xfrm>
            <a:off x="3717588" y="1754477"/>
            <a:ext cx="2466427" cy="82296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23" name="Line 105"/>
          <p:cNvSpPr>
            <a:spLocks noChangeShapeType="1"/>
          </p:cNvSpPr>
          <p:nvPr/>
        </p:nvSpPr>
        <p:spPr bwMode="auto">
          <a:xfrm>
            <a:off x="4102440" y="1445125"/>
            <a:ext cx="685431" cy="1246280"/>
          </a:xfrm>
          <a:prstGeom prst="line">
            <a:avLst/>
          </a:prstGeom>
          <a:noFill/>
          <a:ln>
            <a:solidFill>
              <a:schemeClr val="tx1"/>
            </a:solidFil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24" name="Text Box 112"/>
          <p:cNvSpPr txBox="1">
            <a:spLocks noChangeArrowheads="1"/>
          </p:cNvSpPr>
          <p:nvPr/>
        </p:nvSpPr>
        <p:spPr bwMode="auto">
          <a:xfrm>
            <a:off x="2742619" y="4631640"/>
            <a:ext cx="1207238" cy="3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ru-RU" sz="1600" dirty="0">
                <a:latin typeface="Huawei Sans" panose="020C0503030203020204" pitchFamily="34" charset="0"/>
              </a:rPr>
              <a:t>Пластины</a:t>
            </a:r>
          </a:p>
        </p:txBody>
      </p:sp>
      <p:sp>
        <p:nvSpPr>
          <p:cNvPr id="26" name="Lijntoelichting 2 (rand en accentlijn) 147"/>
          <p:cNvSpPr/>
          <p:nvPr/>
        </p:nvSpPr>
        <p:spPr bwMode="auto">
          <a:xfrm flipH="1">
            <a:off x="1656749" y="3729230"/>
            <a:ext cx="1085869" cy="438156"/>
          </a:xfrm>
          <a:prstGeom prst="accentBorderCallout2">
            <a:avLst>
              <a:gd name="adj1" fmla="val 18750"/>
              <a:gd name="adj2" fmla="val -8333"/>
              <a:gd name="adj3" fmla="val 18750"/>
              <a:gd name="adj4" fmla="val -16667"/>
              <a:gd name="adj5" fmla="val 65070"/>
              <a:gd name="adj6" fmla="val -88873"/>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ctr"/>
            <a:endParaRPr lang="en-US" sz="1600" dirty="0">
              <a:latin typeface="Huawei Sans" panose="020C0503030203020204" pitchFamily="34" charset="0"/>
              <a:cs typeface="Arial" panose="020B0604020202020204" pitchFamily="34" charset="0"/>
            </a:endParaRPr>
          </a:p>
        </p:txBody>
      </p:sp>
      <p:sp>
        <p:nvSpPr>
          <p:cNvPr id="27" name="Lijntoelichting 2 (rand en accentlijn) 148"/>
          <p:cNvSpPr/>
          <p:nvPr/>
        </p:nvSpPr>
        <p:spPr bwMode="auto">
          <a:xfrm flipH="1">
            <a:off x="2981635" y="1058943"/>
            <a:ext cx="978712" cy="376951"/>
          </a:xfrm>
          <a:prstGeom prst="accentBorderCallout2">
            <a:avLst>
              <a:gd name="adj1" fmla="val 18750"/>
              <a:gd name="adj2" fmla="val -8333"/>
              <a:gd name="adj3" fmla="val 18750"/>
              <a:gd name="adj4" fmla="val -16667"/>
              <a:gd name="adj5" fmla="val 376877"/>
              <a:gd name="adj6" fmla="val -113270"/>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28" name="Lijntoelichting 2 (rand en accentlijn) 149"/>
          <p:cNvSpPr/>
          <p:nvPr/>
        </p:nvSpPr>
        <p:spPr bwMode="auto">
          <a:xfrm rot="5400000" flipH="1">
            <a:off x="5730167" y="523897"/>
            <a:ext cx="315485" cy="1249739"/>
          </a:xfrm>
          <a:prstGeom prst="accentBorderCallout2">
            <a:avLst>
              <a:gd name="adj1" fmla="val 18750"/>
              <a:gd name="adj2" fmla="val -23031"/>
              <a:gd name="adj3" fmla="val 16684"/>
              <a:gd name="adj4" fmla="val -20342"/>
              <a:gd name="adj5" fmla="val 39104"/>
              <a:gd name="adj6" fmla="val -121919"/>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ctr"/>
            <a:endParaRPr lang="en-US" sz="1600" dirty="0">
              <a:latin typeface="Huawei Sans" panose="020C0503030203020204" pitchFamily="34" charset="0"/>
              <a:cs typeface="Arial" panose="020B0604020202020204" pitchFamily="34" charset="0"/>
            </a:endParaRPr>
          </a:p>
        </p:txBody>
      </p:sp>
      <p:sp>
        <p:nvSpPr>
          <p:cNvPr id="29" name="Lijntoelichting 2 (rand en accentlijn) 150"/>
          <p:cNvSpPr/>
          <p:nvPr/>
        </p:nvSpPr>
        <p:spPr bwMode="auto">
          <a:xfrm>
            <a:off x="7071230" y="1249119"/>
            <a:ext cx="1636178" cy="438156"/>
          </a:xfrm>
          <a:prstGeom prst="accentBorderCallout2">
            <a:avLst>
              <a:gd name="adj1" fmla="val 25074"/>
              <a:gd name="adj2" fmla="val -4099"/>
              <a:gd name="adj3" fmla="val 25272"/>
              <a:gd name="adj4" fmla="val -18413"/>
              <a:gd name="adj5" fmla="val 208151"/>
              <a:gd name="adj6" fmla="val -74310"/>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ctr"/>
            <a:endParaRPr lang="en-US" sz="1600" dirty="0">
              <a:latin typeface="Huawei Sans" panose="020C0503030203020204" pitchFamily="34" charset="0"/>
              <a:cs typeface="Arial" panose="020B0604020202020204" pitchFamily="34" charset="0"/>
            </a:endParaRPr>
          </a:p>
        </p:txBody>
      </p:sp>
      <p:sp>
        <p:nvSpPr>
          <p:cNvPr id="30" name="Tekstvak 2"/>
          <p:cNvSpPr txBox="1"/>
          <p:nvPr/>
        </p:nvSpPr>
        <p:spPr>
          <a:xfrm>
            <a:off x="1555719" y="3763789"/>
            <a:ext cx="1225001" cy="584775"/>
          </a:xfrm>
          <a:prstGeom prst="rect">
            <a:avLst/>
          </a:prstGeom>
          <a:noFill/>
          <a:ln>
            <a:noFill/>
          </a:ln>
        </p:spPr>
        <p:txBody>
          <a:bodyPr wrap="square" rtlCol="0">
            <a:noAutofit/>
          </a:bodyPr>
          <a:lstStyle/>
          <a:p>
            <a:pPr algn="ctr" fontAlgn="ctr"/>
            <a:r>
              <a:rPr lang="ru-RU" sz="1600">
                <a:solidFill>
                  <a:srgbClr val="C7000B"/>
                </a:solidFill>
                <a:latin typeface="Huawei Sans" panose="020C0503030203020204" pitchFamily="34" charset="0"/>
              </a:rPr>
              <a:t>Цилиндр</a:t>
            </a:r>
          </a:p>
        </p:txBody>
      </p:sp>
      <p:sp>
        <p:nvSpPr>
          <p:cNvPr id="31" name="Tekstvak 152"/>
          <p:cNvSpPr txBox="1"/>
          <p:nvPr/>
        </p:nvSpPr>
        <p:spPr>
          <a:xfrm>
            <a:off x="2981635" y="1102674"/>
            <a:ext cx="995421" cy="362487"/>
          </a:xfrm>
          <a:prstGeom prst="rect">
            <a:avLst/>
          </a:prstGeom>
          <a:noFill/>
          <a:ln>
            <a:noFill/>
          </a:ln>
        </p:spPr>
        <p:txBody>
          <a:bodyPr wrap="square" rtlCol="0">
            <a:noAutofit/>
          </a:bodyPr>
          <a:lstStyle/>
          <a:p>
            <a:pPr algn="ctr" fontAlgn="ctr"/>
            <a:r>
              <a:rPr lang="ru-RU" sz="1600" dirty="0">
                <a:solidFill>
                  <a:srgbClr val="C7000B"/>
                </a:solidFill>
                <a:latin typeface="Huawei Sans" panose="020C0503030203020204" pitchFamily="34" charset="0"/>
              </a:rPr>
              <a:t>Сектор</a:t>
            </a:r>
          </a:p>
        </p:txBody>
      </p:sp>
      <p:sp>
        <p:nvSpPr>
          <p:cNvPr id="32" name="Tekstvak 153"/>
          <p:cNvSpPr txBox="1"/>
          <p:nvPr/>
        </p:nvSpPr>
        <p:spPr>
          <a:xfrm>
            <a:off x="5250786" y="1003661"/>
            <a:ext cx="1261994" cy="331462"/>
          </a:xfrm>
          <a:prstGeom prst="rect">
            <a:avLst/>
          </a:prstGeom>
          <a:noFill/>
          <a:ln>
            <a:noFill/>
          </a:ln>
        </p:spPr>
        <p:txBody>
          <a:bodyPr wrap="square" rtlCol="0">
            <a:noAutofit/>
          </a:bodyPr>
          <a:lstStyle/>
          <a:p>
            <a:pPr algn="ctr" fontAlgn="ctr"/>
            <a:r>
              <a:rPr lang="ru-RU" sz="1600" dirty="0">
                <a:solidFill>
                  <a:srgbClr val="C7000B"/>
                </a:solidFill>
                <a:latin typeface="Huawei Sans" panose="020C0503030203020204" pitchFamily="34" charset="0"/>
              </a:rPr>
              <a:t>Дорожка</a:t>
            </a:r>
          </a:p>
        </p:txBody>
      </p:sp>
      <p:sp>
        <p:nvSpPr>
          <p:cNvPr id="33" name="Tekstvak 154"/>
          <p:cNvSpPr txBox="1"/>
          <p:nvPr/>
        </p:nvSpPr>
        <p:spPr>
          <a:xfrm>
            <a:off x="7081003" y="1314308"/>
            <a:ext cx="1622493" cy="338554"/>
          </a:xfrm>
          <a:prstGeom prst="rect">
            <a:avLst/>
          </a:prstGeom>
          <a:noFill/>
          <a:ln>
            <a:noFill/>
          </a:ln>
        </p:spPr>
        <p:txBody>
          <a:bodyPr wrap="square" rtlCol="0">
            <a:noAutofit/>
          </a:bodyPr>
          <a:lstStyle/>
          <a:p>
            <a:pPr algn="ctr" fontAlgn="ctr"/>
            <a:r>
              <a:rPr lang="ru-RU" sz="1600">
                <a:latin typeface="Huawei Sans" panose="020C0503030203020204" pitchFamily="34" charset="0"/>
              </a:rPr>
              <a:t>Головка</a:t>
            </a:r>
          </a:p>
        </p:txBody>
      </p:sp>
      <p:grpSp>
        <p:nvGrpSpPr>
          <p:cNvPr id="34" name="Groep 6"/>
          <p:cNvGrpSpPr/>
          <p:nvPr/>
        </p:nvGrpSpPr>
        <p:grpSpPr>
          <a:xfrm>
            <a:off x="4735901" y="1993401"/>
            <a:ext cx="417158" cy="268140"/>
            <a:chOff x="4380260" y="2009848"/>
            <a:chExt cx="417158" cy="629248"/>
          </a:xfrm>
        </p:grpSpPr>
        <p:sp>
          <p:nvSpPr>
            <p:cNvPr id="35" name="Oval 20"/>
            <p:cNvSpPr>
              <a:spLocks noChangeArrowheads="1"/>
            </p:cNvSpPr>
            <p:nvPr/>
          </p:nvSpPr>
          <p:spPr bwMode="auto">
            <a:xfrm>
              <a:off x="4380260" y="2009848"/>
              <a:ext cx="415753" cy="183276"/>
            </a:xfrm>
            <a:prstGeom prst="ellipse">
              <a:avLst/>
            </a:prstGeom>
            <a:solidFill>
              <a:schemeClr val="bg1">
                <a:lumMod val="85000"/>
              </a:schemeClr>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36" name="Oval 21"/>
            <p:cNvSpPr>
              <a:spLocks noChangeArrowheads="1"/>
            </p:cNvSpPr>
            <p:nvPr/>
          </p:nvSpPr>
          <p:spPr bwMode="auto">
            <a:xfrm>
              <a:off x="4380260" y="2455820"/>
              <a:ext cx="415753" cy="183276"/>
            </a:xfrm>
            <a:prstGeom prst="arc">
              <a:avLst>
                <a:gd name="adj1" fmla="val 134257"/>
                <a:gd name="adj2" fmla="val 10673556"/>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37" name="Line 22"/>
            <p:cNvSpPr>
              <a:spLocks noChangeShapeType="1"/>
            </p:cNvSpPr>
            <p:nvPr/>
          </p:nvSpPr>
          <p:spPr bwMode="auto">
            <a:xfrm>
              <a:off x="4380260" y="2093849"/>
              <a:ext cx="0" cy="4702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38" name="Line 23"/>
            <p:cNvSpPr>
              <a:spLocks noChangeShapeType="1"/>
            </p:cNvSpPr>
            <p:nvPr/>
          </p:nvSpPr>
          <p:spPr bwMode="auto">
            <a:xfrm>
              <a:off x="4797418" y="2089267"/>
              <a:ext cx="0" cy="4681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grpSp>
        <p:nvGrpSpPr>
          <p:cNvPr id="39" name="Groep 43"/>
          <p:cNvGrpSpPr/>
          <p:nvPr/>
        </p:nvGrpSpPr>
        <p:grpSpPr>
          <a:xfrm>
            <a:off x="5675767" y="2066037"/>
            <a:ext cx="1981904" cy="450785"/>
            <a:chOff x="5268762" y="2284836"/>
            <a:chExt cx="1981904" cy="450785"/>
          </a:xfrm>
        </p:grpSpPr>
        <p:sp>
          <p:nvSpPr>
            <p:cNvPr id="40" name="Kubus 35"/>
            <p:cNvSpPr/>
            <p:nvPr/>
          </p:nvSpPr>
          <p:spPr bwMode="auto">
            <a:xfrm rot="1206916">
              <a:off x="5268762" y="2284836"/>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89858" y="65694"/>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41" name="Trapezium 36"/>
            <p:cNvSpPr/>
            <p:nvPr/>
          </p:nvSpPr>
          <p:spPr bwMode="auto">
            <a:xfrm rot="16940315">
              <a:off x="6326825" y="1809806"/>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42" name="Rechthoek 39"/>
            <p:cNvSpPr/>
            <p:nvPr/>
          </p:nvSpPr>
          <p:spPr bwMode="auto">
            <a:xfrm rot="840000">
              <a:off x="5580551" y="2692606"/>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grpSp>
      <p:sp>
        <p:nvSpPr>
          <p:cNvPr id="43" name="Trapezium 3"/>
          <p:cNvSpPr/>
          <p:nvPr/>
        </p:nvSpPr>
        <p:spPr bwMode="auto">
          <a:xfrm>
            <a:off x="4692668" y="2570328"/>
            <a:ext cx="509631" cy="114236"/>
          </a:xfrm>
          <a:custGeom>
            <a:avLst/>
            <a:gdLst>
              <a:gd name="connsiteX0" fmla="*/ 0 w 587722"/>
              <a:gd name="connsiteY0" fmla="*/ 206626 h 206626"/>
              <a:gd name="connsiteX1" fmla="*/ 51657 w 587722"/>
              <a:gd name="connsiteY1" fmla="*/ 0 h 206626"/>
              <a:gd name="connsiteX2" fmla="*/ 536066 w 587722"/>
              <a:gd name="connsiteY2" fmla="*/ 0 h 206626"/>
              <a:gd name="connsiteX3" fmla="*/ 587722 w 587722"/>
              <a:gd name="connsiteY3" fmla="*/ 206626 h 206626"/>
              <a:gd name="connsiteX4" fmla="*/ 0 w 587722"/>
              <a:gd name="connsiteY4" fmla="*/ 206626 h 206626"/>
              <a:gd name="connsiteX0" fmla="*/ 0 w 587722"/>
              <a:gd name="connsiteY0" fmla="*/ 206626 h 249660"/>
              <a:gd name="connsiteX1" fmla="*/ 51657 w 587722"/>
              <a:gd name="connsiteY1" fmla="*/ 0 h 249660"/>
              <a:gd name="connsiteX2" fmla="*/ 536066 w 587722"/>
              <a:gd name="connsiteY2" fmla="*/ 0 h 249660"/>
              <a:gd name="connsiteX3" fmla="*/ 587722 w 587722"/>
              <a:gd name="connsiteY3" fmla="*/ 206626 h 249660"/>
              <a:gd name="connsiteX4" fmla="*/ 292500 w 587722"/>
              <a:gd name="connsiteY4" fmla="*/ 249468 h 249660"/>
              <a:gd name="connsiteX5" fmla="*/ 0 w 587722"/>
              <a:gd name="connsiteY5" fmla="*/ 206626 h 249660"/>
              <a:gd name="connsiteX0" fmla="*/ 0 w 560589"/>
              <a:gd name="connsiteY0" fmla="*/ 219705 h 249660"/>
              <a:gd name="connsiteX1" fmla="*/ 24524 w 560589"/>
              <a:gd name="connsiteY1" fmla="*/ 0 h 249660"/>
              <a:gd name="connsiteX2" fmla="*/ 508933 w 560589"/>
              <a:gd name="connsiteY2" fmla="*/ 0 h 249660"/>
              <a:gd name="connsiteX3" fmla="*/ 560589 w 560589"/>
              <a:gd name="connsiteY3" fmla="*/ 206626 h 249660"/>
              <a:gd name="connsiteX4" fmla="*/ 265367 w 560589"/>
              <a:gd name="connsiteY4" fmla="*/ 249468 h 249660"/>
              <a:gd name="connsiteX5" fmla="*/ 0 w 560589"/>
              <a:gd name="connsiteY5" fmla="*/ 219705 h 249660"/>
              <a:gd name="connsiteX0" fmla="*/ 0 w 549071"/>
              <a:gd name="connsiteY0" fmla="*/ 219705 h 249767"/>
              <a:gd name="connsiteX1" fmla="*/ 24524 w 549071"/>
              <a:gd name="connsiteY1" fmla="*/ 0 h 249767"/>
              <a:gd name="connsiteX2" fmla="*/ 508933 w 549071"/>
              <a:gd name="connsiteY2" fmla="*/ 0 h 249767"/>
              <a:gd name="connsiteX3" fmla="*/ 549071 w 549071"/>
              <a:gd name="connsiteY3" fmla="*/ 225316 h 249767"/>
              <a:gd name="connsiteX4" fmla="*/ 265367 w 549071"/>
              <a:gd name="connsiteY4" fmla="*/ 249468 h 249767"/>
              <a:gd name="connsiteX5" fmla="*/ 0 w 549071"/>
              <a:gd name="connsiteY5" fmla="*/ 219705 h 249767"/>
              <a:gd name="connsiteX0" fmla="*/ 0 w 549071"/>
              <a:gd name="connsiteY0" fmla="*/ 219705 h 249955"/>
              <a:gd name="connsiteX1" fmla="*/ 24524 w 549071"/>
              <a:gd name="connsiteY1" fmla="*/ 0 h 249955"/>
              <a:gd name="connsiteX2" fmla="*/ 508933 w 549071"/>
              <a:gd name="connsiteY2" fmla="*/ 0 h 249955"/>
              <a:gd name="connsiteX3" fmla="*/ 549071 w 549071"/>
              <a:gd name="connsiteY3" fmla="*/ 225316 h 249955"/>
              <a:gd name="connsiteX4" fmla="*/ 265367 w 549071"/>
              <a:gd name="connsiteY4" fmla="*/ 249468 h 249955"/>
              <a:gd name="connsiteX5" fmla="*/ 0 w 549071"/>
              <a:gd name="connsiteY5" fmla="*/ 219705 h 249955"/>
              <a:gd name="connsiteX0" fmla="*/ 0 w 549071"/>
              <a:gd name="connsiteY0" fmla="*/ 219705 h 249955"/>
              <a:gd name="connsiteX1" fmla="*/ 24524 w 549071"/>
              <a:gd name="connsiteY1" fmla="*/ 0 h 249955"/>
              <a:gd name="connsiteX2" fmla="*/ 508933 w 549071"/>
              <a:gd name="connsiteY2" fmla="*/ 0 h 249955"/>
              <a:gd name="connsiteX3" fmla="*/ 549071 w 549071"/>
              <a:gd name="connsiteY3" fmla="*/ 225316 h 249955"/>
              <a:gd name="connsiteX4" fmla="*/ 265367 w 549071"/>
              <a:gd name="connsiteY4" fmla="*/ 249468 h 249955"/>
              <a:gd name="connsiteX5" fmla="*/ 110276 w 549071"/>
              <a:gd name="connsiteY5" fmla="*/ 238238 h 249955"/>
              <a:gd name="connsiteX6" fmla="*/ 0 w 549071"/>
              <a:gd name="connsiteY6" fmla="*/ 219705 h 249955"/>
              <a:gd name="connsiteX0" fmla="*/ 0 w 552341"/>
              <a:gd name="connsiteY0" fmla="*/ 226488 h 249955"/>
              <a:gd name="connsiteX1" fmla="*/ 27794 w 552341"/>
              <a:gd name="connsiteY1" fmla="*/ 0 h 249955"/>
              <a:gd name="connsiteX2" fmla="*/ 512203 w 552341"/>
              <a:gd name="connsiteY2" fmla="*/ 0 h 249955"/>
              <a:gd name="connsiteX3" fmla="*/ 552341 w 552341"/>
              <a:gd name="connsiteY3" fmla="*/ 225316 h 249955"/>
              <a:gd name="connsiteX4" fmla="*/ 268637 w 552341"/>
              <a:gd name="connsiteY4" fmla="*/ 249468 h 249955"/>
              <a:gd name="connsiteX5" fmla="*/ 113546 w 552341"/>
              <a:gd name="connsiteY5" fmla="*/ 238238 h 249955"/>
              <a:gd name="connsiteX6" fmla="*/ 0 w 552341"/>
              <a:gd name="connsiteY6" fmla="*/ 226488 h 249955"/>
              <a:gd name="connsiteX0" fmla="*/ 0 w 552341"/>
              <a:gd name="connsiteY0" fmla="*/ 226601 h 250068"/>
              <a:gd name="connsiteX1" fmla="*/ 27794 w 552341"/>
              <a:gd name="connsiteY1" fmla="*/ 113 h 250068"/>
              <a:gd name="connsiteX2" fmla="*/ 280258 w 552341"/>
              <a:gd name="connsiteY2" fmla="*/ 5237 h 250068"/>
              <a:gd name="connsiteX3" fmla="*/ 512203 w 552341"/>
              <a:gd name="connsiteY3" fmla="*/ 113 h 250068"/>
              <a:gd name="connsiteX4" fmla="*/ 552341 w 552341"/>
              <a:gd name="connsiteY4" fmla="*/ 225429 h 250068"/>
              <a:gd name="connsiteX5" fmla="*/ 268637 w 552341"/>
              <a:gd name="connsiteY5" fmla="*/ 249581 h 250068"/>
              <a:gd name="connsiteX6" fmla="*/ 113546 w 552341"/>
              <a:gd name="connsiteY6" fmla="*/ 238351 h 250068"/>
              <a:gd name="connsiteX7" fmla="*/ 0 w 552341"/>
              <a:gd name="connsiteY7" fmla="*/ 226601 h 250068"/>
              <a:gd name="connsiteX0" fmla="*/ 0 w 552341"/>
              <a:gd name="connsiteY0" fmla="*/ 228099 h 251566"/>
              <a:gd name="connsiteX1" fmla="*/ 27794 w 552341"/>
              <a:gd name="connsiteY1" fmla="*/ 1611 h 251566"/>
              <a:gd name="connsiteX2" fmla="*/ 280258 w 552341"/>
              <a:gd name="connsiteY2" fmla="*/ 6735 h 251566"/>
              <a:gd name="connsiteX3" fmla="*/ 507128 w 552341"/>
              <a:gd name="connsiteY3" fmla="*/ 0 h 251566"/>
              <a:gd name="connsiteX4" fmla="*/ 552341 w 552341"/>
              <a:gd name="connsiteY4" fmla="*/ 226927 h 251566"/>
              <a:gd name="connsiteX5" fmla="*/ 268637 w 552341"/>
              <a:gd name="connsiteY5" fmla="*/ 251079 h 251566"/>
              <a:gd name="connsiteX6" fmla="*/ 113546 w 552341"/>
              <a:gd name="connsiteY6" fmla="*/ 239849 h 251566"/>
              <a:gd name="connsiteX7" fmla="*/ 0 w 552341"/>
              <a:gd name="connsiteY7" fmla="*/ 228099 h 251566"/>
              <a:gd name="connsiteX0" fmla="*/ 0 w 552341"/>
              <a:gd name="connsiteY0" fmla="*/ 228099 h 251566"/>
              <a:gd name="connsiteX1" fmla="*/ 27794 w 552341"/>
              <a:gd name="connsiteY1" fmla="*/ 1611 h 251566"/>
              <a:gd name="connsiteX2" fmla="*/ 280258 w 552341"/>
              <a:gd name="connsiteY2" fmla="*/ 6735 h 251566"/>
              <a:gd name="connsiteX3" fmla="*/ 507128 w 552341"/>
              <a:gd name="connsiteY3" fmla="*/ 0 h 251566"/>
              <a:gd name="connsiteX4" fmla="*/ 552341 w 552341"/>
              <a:gd name="connsiteY4" fmla="*/ 226927 h 251566"/>
              <a:gd name="connsiteX5" fmla="*/ 268637 w 552341"/>
              <a:gd name="connsiteY5" fmla="*/ 251079 h 251566"/>
              <a:gd name="connsiteX6" fmla="*/ 113546 w 552341"/>
              <a:gd name="connsiteY6" fmla="*/ 239849 h 251566"/>
              <a:gd name="connsiteX7" fmla="*/ 0 w 552341"/>
              <a:gd name="connsiteY7" fmla="*/ 228099 h 251566"/>
              <a:gd name="connsiteX0" fmla="*/ 0 w 552341"/>
              <a:gd name="connsiteY0" fmla="*/ 228099 h 251566"/>
              <a:gd name="connsiteX1" fmla="*/ 27794 w 552341"/>
              <a:gd name="connsiteY1" fmla="*/ 1611 h 251566"/>
              <a:gd name="connsiteX2" fmla="*/ 280258 w 552341"/>
              <a:gd name="connsiteY2" fmla="*/ 6735 h 251566"/>
              <a:gd name="connsiteX3" fmla="*/ 507128 w 552341"/>
              <a:gd name="connsiteY3" fmla="*/ 0 h 251566"/>
              <a:gd name="connsiteX4" fmla="*/ 552341 w 552341"/>
              <a:gd name="connsiteY4" fmla="*/ 226927 h 251566"/>
              <a:gd name="connsiteX5" fmla="*/ 268637 w 552341"/>
              <a:gd name="connsiteY5" fmla="*/ 251079 h 251566"/>
              <a:gd name="connsiteX6" fmla="*/ 113546 w 552341"/>
              <a:gd name="connsiteY6" fmla="*/ 239849 h 251566"/>
              <a:gd name="connsiteX7" fmla="*/ 0 w 552341"/>
              <a:gd name="connsiteY7" fmla="*/ 228099 h 251566"/>
              <a:gd name="connsiteX0" fmla="*/ 0 w 552341"/>
              <a:gd name="connsiteY0" fmla="*/ 231564 h 255031"/>
              <a:gd name="connsiteX1" fmla="*/ 27794 w 552341"/>
              <a:gd name="connsiteY1" fmla="*/ 5076 h 255031"/>
              <a:gd name="connsiteX2" fmla="*/ 280258 w 552341"/>
              <a:gd name="connsiteY2" fmla="*/ 10200 h 255031"/>
              <a:gd name="connsiteX3" fmla="*/ 513814 w 552341"/>
              <a:gd name="connsiteY3" fmla="*/ 0 h 255031"/>
              <a:gd name="connsiteX4" fmla="*/ 552341 w 552341"/>
              <a:gd name="connsiteY4" fmla="*/ 230392 h 255031"/>
              <a:gd name="connsiteX5" fmla="*/ 268637 w 552341"/>
              <a:gd name="connsiteY5" fmla="*/ 254544 h 255031"/>
              <a:gd name="connsiteX6" fmla="*/ 113546 w 552341"/>
              <a:gd name="connsiteY6" fmla="*/ 243314 h 255031"/>
              <a:gd name="connsiteX7" fmla="*/ 0 w 552341"/>
              <a:gd name="connsiteY7" fmla="*/ 231564 h 255031"/>
              <a:gd name="connsiteX0" fmla="*/ 0 w 552341"/>
              <a:gd name="connsiteY0" fmla="*/ 231564 h 255999"/>
              <a:gd name="connsiteX1" fmla="*/ 27794 w 552341"/>
              <a:gd name="connsiteY1" fmla="*/ 5076 h 255999"/>
              <a:gd name="connsiteX2" fmla="*/ 280258 w 552341"/>
              <a:gd name="connsiteY2" fmla="*/ 10200 h 255999"/>
              <a:gd name="connsiteX3" fmla="*/ 513814 w 552341"/>
              <a:gd name="connsiteY3" fmla="*/ 0 h 255999"/>
              <a:gd name="connsiteX4" fmla="*/ 552341 w 552341"/>
              <a:gd name="connsiteY4" fmla="*/ 230392 h 255999"/>
              <a:gd name="connsiteX5" fmla="*/ 268637 w 552341"/>
              <a:gd name="connsiteY5" fmla="*/ 254544 h 255999"/>
              <a:gd name="connsiteX6" fmla="*/ 113546 w 552341"/>
              <a:gd name="connsiteY6" fmla="*/ 243314 h 255999"/>
              <a:gd name="connsiteX7" fmla="*/ 0 w 552341"/>
              <a:gd name="connsiteY7" fmla="*/ 231564 h 255999"/>
              <a:gd name="connsiteX0" fmla="*/ 0 w 552341"/>
              <a:gd name="connsiteY0" fmla="*/ 231564 h 256754"/>
              <a:gd name="connsiteX1" fmla="*/ 27794 w 552341"/>
              <a:gd name="connsiteY1" fmla="*/ 5076 h 256754"/>
              <a:gd name="connsiteX2" fmla="*/ 280258 w 552341"/>
              <a:gd name="connsiteY2" fmla="*/ 10200 h 256754"/>
              <a:gd name="connsiteX3" fmla="*/ 513814 w 552341"/>
              <a:gd name="connsiteY3" fmla="*/ 0 h 256754"/>
              <a:gd name="connsiteX4" fmla="*/ 552341 w 552341"/>
              <a:gd name="connsiteY4" fmla="*/ 230392 h 256754"/>
              <a:gd name="connsiteX5" fmla="*/ 268637 w 552341"/>
              <a:gd name="connsiteY5" fmla="*/ 254544 h 256754"/>
              <a:gd name="connsiteX6" fmla="*/ 108568 w 552341"/>
              <a:gd name="connsiteY6" fmla="*/ 248438 h 256754"/>
              <a:gd name="connsiteX7" fmla="*/ 0 w 552341"/>
              <a:gd name="connsiteY7" fmla="*/ 231564 h 256754"/>
              <a:gd name="connsiteX0" fmla="*/ 0 w 552341"/>
              <a:gd name="connsiteY0" fmla="*/ 231564 h 255503"/>
              <a:gd name="connsiteX1" fmla="*/ 27794 w 552341"/>
              <a:gd name="connsiteY1" fmla="*/ 5076 h 255503"/>
              <a:gd name="connsiteX2" fmla="*/ 280258 w 552341"/>
              <a:gd name="connsiteY2" fmla="*/ 10200 h 255503"/>
              <a:gd name="connsiteX3" fmla="*/ 513814 w 552341"/>
              <a:gd name="connsiteY3" fmla="*/ 0 h 255503"/>
              <a:gd name="connsiteX4" fmla="*/ 552341 w 552341"/>
              <a:gd name="connsiteY4" fmla="*/ 230392 h 255503"/>
              <a:gd name="connsiteX5" fmla="*/ 266929 w 552341"/>
              <a:gd name="connsiteY5" fmla="*/ 252885 h 255503"/>
              <a:gd name="connsiteX6" fmla="*/ 108568 w 552341"/>
              <a:gd name="connsiteY6" fmla="*/ 248438 h 255503"/>
              <a:gd name="connsiteX7" fmla="*/ 0 w 552341"/>
              <a:gd name="connsiteY7" fmla="*/ 231564 h 255503"/>
              <a:gd name="connsiteX0" fmla="*/ 0 w 552341"/>
              <a:gd name="connsiteY0" fmla="*/ 231564 h 253413"/>
              <a:gd name="connsiteX1" fmla="*/ 27794 w 552341"/>
              <a:gd name="connsiteY1" fmla="*/ 5076 h 253413"/>
              <a:gd name="connsiteX2" fmla="*/ 280258 w 552341"/>
              <a:gd name="connsiteY2" fmla="*/ 10200 h 253413"/>
              <a:gd name="connsiteX3" fmla="*/ 513814 w 552341"/>
              <a:gd name="connsiteY3" fmla="*/ 0 h 253413"/>
              <a:gd name="connsiteX4" fmla="*/ 552341 w 552341"/>
              <a:gd name="connsiteY4" fmla="*/ 230392 h 253413"/>
              <a:gd name="connsiteX5" fmla="*/ 266929 w 552341"/>
              <a:gd name="connsiteY5" fmla="*/ 252885 h 253413"/>
              <a:gd name="connsiteX6" fmla="*/ 108568 w 552341"/>
              <a:gd name="connsiteY6" fmla="*/ 248438 h 253413"/>
              <a:gd name="connsiteX7" fmla="*/ 0 w 552341"/>
              <a:gd name="connsiteY7" fmla="*/ 231564 h 253413"/>
              <a:gd name="connsiteX0" fmla="*/ 0 w 552341"/>
              <a:gd name="connsiteY0" fmla="*/ 231564 h 253413"/>
              <a:gd name="connsiteX1" fmla="*/ 27794 w 552341"/>
              <a:gd name="connsiteY1" fmla="*/ 5076 h 253413"/>
              <a:gd name="connsiteX2" fmla="*/ 280258 w 552341"/>
              <a:gd name="connsiteY2" fmla="*/ 10200 h 253413"/>
              <a:gd name="connsiteX3" fmla="*/ 513814 w 552341"/>
              <a:gd name="connsiteY3" fmla="*/ 0 h 253413"/>
              <a:gd name="connsiteX4" fmla="*/ 552341 w 552341"/>
              <a:gd name="connsiteY4" fmla="*/ 230392 h 253413"/>
              <a:gd name="connsiteX5" fmla="*/ 266929 w 552341"/>
              <a:gd name="connsiteY5" fmla="*/ 252885 h 253413"/>
              <a:gd name="connsiteX6" fmla="*/ 106811 w 552341"/>
              <a:gd name="connsiteY6" fmla="*/ 243412 h 253413"/>
              <a:gd name="connsiteX7" fmla="*/ 0 w 552341"/>
              <a:gd name="connsiteY7" fmla="*/ 231564 h 253413"/>
              <a:gd name="connsiteX0" fmla="*/ 0 w 552341"/>
              <a:gd name="connsiteY0" fmla="*/ 231564 h 253413"/>
              <a:gd name="connsiteX1" fmla="*/ 27794 w 552341"/>
              <a:gd name="connsiteY1" fmla="*/ 5076 h 253413"/>
              <a:gd name="connsiteX2" fmla="*/ 280258 w 552341"/>
              <a:gd name="connsiteY2" fmla="*/ 10200 h 253413"/>
              <a:gd name="connsiteX3" fmla="*/ 513814 w 552341"/>
              <a:gd name="connsiteY3" fmla="*/ 0 h 253413"/>
              <a:gd name="connsiteX4" fmla="*/ 552341 w 552341"/>
              <a:gd name="connsiteY4" fmla="*/ 230392 h 253413"/>
              <a:gd name="connsiteX5" fmla="*/ 266929 w 552341"/>
              <a:gd name="connsiteY5" fmla="*/ 252885 h 253413"/>
              <a:gd name="connsiteX6" fmla="*/ 108568 w 552341"/>
              <a:gd name="connsiteY6" fmla="*/ 248438 h 253413"/>
              <a:gd name="connsiteX7" fmla="*/ 0 w 552341"/>
              <a:gd name="connsiteY7" fmla="*/ 231564 h 253413"/>
              <a:gd name="connsiteX0" fmla="*/ 0 w 552341"/>
              <a:gd name="connsiteY0" fmla="*/ 231319 h 253168"/>
              <a:gd name="connsiteX1" fmla="*/ 27794 w 552341"/>
              <a:gd name="connsiteY1" fmla="*/ 4831 h 253168"/>
              <a:gd name="connsiteX2" fmla="*/ 280258 w 552341"/>
              <a:gd name="connsiteY2" fmla="*/ 9955 h 253168"/>
              <a:gd name="connsiteX3" fmla="*/ 486355 w 552341"/>
              <a:gd name="connsiteY3" fmla="*/ 0 h 253168"/>
              <a:gd name="connsiteX4" fmla="*/ 552341 w 552341"/>
              <a:gd name="connsiteY4" fmla="*/ 230147 h 253168"/>
              <a:gd name="connsiteX5" fmla="*/ 266929 w 552341"/>
              <a:gd name="connsiteY5" fmla="*/ 252640 h 253168"/>
              <a:gd name="connsiteX6" fmla="*/ 108568 w 552341"/>
              <a:gd name="connsiteY6" fmla="*/ 248193 h 253168"/>
              <a:gd name="connsiteX7" fmla="*/ 0 w 552341"/>
              <a:gd name="connsiteY7" fmla="*/ 231319 h 253168"/>
              <a:gd name="connsiteX0" fmla="*/ 0 w 563403"/>
              <a:gd name="connsiteY0" fmla="*/ 228005 h 253168"/>
              <a:gd name="connsiteX1" fmla="*/ 38856 w 563403"/>
              <a:gd name="connsiteY1" fmla="*/ 4831 h 253168"/>
              <a:gd name="connsiteX2" fmla="*/ 291320 w 563403"/>
              <a:gd name="connsiteY2" fmla="*/ 9955 h 253168"/>
              <a:gd name="connsiteX3" fmla="*/ 497417 w 563403"/>
              <a:gd name="connsiteY3" fmla="*/ 0 h 253168"/>
              <a:gd name="connsiteX4" fmla="*/ 563403 w 563403"/>
              <a:gd name="connsiteY4" fmla="*/ 230147 h 253168"/>
              <a:gd name="connsiteX5" fmla="*/ 277991 w 563403"/>
              <a:gd name="connsiteY5" fmla="*/ 252640 h 253168"/>
              <a:gd name="connsiteX6" fmla="*/ 119630 w 563403"/>
              <a:gd name="connsiteY6" fmla="*/ 248193 h 253168"/>
              <a:gd name="connsiteX7" fmla="*/ 0 w 563403"/>
              <a:gd name="connsiteY7" fmla="*/ 228005 h 253168"/>
              <a:gd name="connsiteX0" fmla="*/ 0 w 563403"/>
              <a:gd name="connsiteY0" fmla="*/ 228367 h 253530"/>
              <a:gd name="connsiteX1" fmla="*/ 46973 w 563403"/>
              <a:gd name="connsiteY1" fmla="*/ 0 h 253530"/>
              <a:gd name="connsiteX2" fmla="*/ 291320 w 563403"/>
              <a:gd name="connsiteY2" fmla="*/ 10317 h 253530"/>
              <a:gd name="connsiteX3" fmla="*/ 497417 w 563403"/>
              <a:gd name="connsiteY3" fmla="*/ 362 h 253530"/>
              <a:gd name="connsiteX4" fmla="*/ 563403 w 563403"/>
              <a:gd name="connsiteY4" fmla="*/ 230509 h 253530"/>
              <a:gd name="connsiteX5" fmla="*/ 277991 w 563403"/>
              <a:gd name="connsiteY5" fmla="*/ 253002 h 253530"/>
              <a:gd name="connsiteX6" fmla="*/ 119630 w 563403"/>
              <a:gd name="connsiteY6" fmla="*/ 248555 h 253530"/>
              <a:gd name="connsiteX7" fmla="*/ 0 w 563403"/>
              <a:gd name="connsiteY7" fmla="*/ 228367 h 253530"/>
              <a:gd name="connsiteX0" fmla="*/ 0 w 563403"/>
              <a:gd name="connsiteY0" fmla="*/ 228367 h 253530"/>
              <a:gd name="connsiteX1" fmla="*/ 46973 w 563403"/>
              <a:gd name="connsiteY1" fmla="*/ 0 h 253530"/>
              <a:gd name="connsiteX2" fmla="*/ 291320 w 563403"/>
              <a:gd name="connsiteY2" fmla="*/ 10317 h 253530"/>
              <a:gd name="connsiteX3" fmla="*/ 497417 w 563403"/>
              <a:gd name="connsiteY3" fmla="*/ 362 h 253530"/>
              <a:gd name="connsiteX4" fmla="*/ 563403 w 563403"/>
              <a:gd name="connsiteY4" fmla="*/ 230509 h 253530"/>
              <a:gd name="connsiteX5" fmla="*/ 277991 w 563403"/>
              <a:gd name="connsiteY5" fmla="*/ 253002 h 253530"/>
              <a:gd name="connsiteX6" fmla="*/ 122336 w 563403"/>
              <a:gd name="connsiteY6" fmla="*/ 246824 h 253530"/>
              <a:gd name="connsiteX7" fmla="*/ 0 w 563403"/>
              <a:gd name="connsiteY7" fmla="*/ 228367 h 253530"/>
              <a:gd name="connsiteX0" fmla="*/ 0 w 563403"/>
              <a:gd name="connsiteY0" fmla="*/ 228367 h 248031"/>
              <a:gd name="connsiteX1" fmla="*/ 46973 w 563403"/>
              <a:gd name="connsiteY1" fmla="*/ 0 h 248031"/>
              <a:gd name="connsiteX2" fmla="*/ 291320 w 563403"/>
              <a:gd name="connsiteY2" fmla="*/ 10317 h 248031"/>
              <a:gd name="connsiteX3" fmla="*/ 497417 w 563403"/>
              <a:gd name="connsiteY3" fmla="*/ 362 h 248031"/>
              <a:gd name="connsiteX4" fmla="*/ 563403 w 563403"/>
              <a:gd name="connsiteY4" fmla="*/ 230509 h 248031"/>
              <a:gd name="connsiteX5" fmla="*/ 280220 w 563403"/>
              <a:gd name="connsiteY5" fmla="*/ 230792 h 248031"/>
              <a:gd name="connsiteX6" fmla="*/ 122336 w 563403"/>
              <a:gd name="connsiteY6" fmla="*/ 246824 h 248031"/>
              <a:gd name="connsiteX7" fmla="*/ 0 w 563403"/>
              <a:gd name="connsiteY7" fmla="*/ 228367 h 248031"/>
              <a:gd name="connsiteX0" fmla="*/ 0 w 540882"/>
              <a:gd name="connsiteY0" fmla="*/ 228367 h 248031"/>
              <a:gd name="connsiteX1" fmla="*/ 46973 w 540882"/>
              <a:gd name="connsiteY1" fmla="*/ 0 h 248031"/>
              <a:gd name="connsiteX2" fmla="*/ 291320 w 540882"/>
              <a:gd name="connsiteY2" fmla="*/ 10317 h 248031"/>
              <a:gd name="connsiteX3" fmla="*/ 497417 w 540882"/>
              <a:gd name="connsiteY3" fmla="*/ 362 h 248031"/>
              <a:gd name="connsiteX4" fmla="*/ 540882 w 540882"/>
              <a:gd name="connsiteY4" fmla="*/ 206816 h 248031"/>
              <a:gd name="connsiteX5" fmla="*/ 280220 w 540882"/>
              <a:gd name="connsiteY5" fmla="*/ 230792 h 248031"/>
              <a:gd name="connsiteX6" fmla="*/ 122336 w 540882"/>
              <a:gd name="connsiteY6" fmla="*/ 246824 h 248031"/>
              <a:gd name="connsiteX7" fmla="*/ 0 w 540882"/>
              <a:gd name="connsiteY7" fmla="*/ 228367 h 248031"/>
              <a:gd name="connsiteX0" fmla="*/ 1 w 535949"/>
              <a:gd name="connsiteY0" fmla="*/ 204426 h 248031"/>
              <a:gd name="connsiteX1" fmla="*/ 42040 w 535949"/>
              <a:gd name="connsiteY1" fmla="*/ 0 h 248031"/>
              <a:gd name="connsiteX2" fmla="*/ 286387 w 535949"/>
              <a:gd name="connsiteY2" fmla="*/ 10317 h 248031"/>
              <a:gd name="connsiteX3" fmla="*/ 492484 w 535949"/>
              <a:gd name="connsiteY3" fmla="*/ 362 h 248031"/>
              <a:gd name="connsiteX4" fmla="*/ 535949 w 535949"/>
              <a:gd name="connsiteY4" fmla="*/ 206816 h 248031"/>
              <a:gd name="connsiteX5" fmla="*/ 275287 w 535949"/>
              <a:gd name="connsiteY5" fmla="*/ 230792 h 248031"/>
              <a:gd name="connsiteX6" fmla="*/ 117403 w 535949"/>
              <a:gd name="connsiteY6" fmla="*/ 246824 h 248031"/>
              <a:gd name="connsiteX7" fmla="*/ 1 w 535949"/>
              <a:gd name="connsiteY7" fmla="*/ 204426 h 248031"/>
              <a:gd name="connsiteX0" fmla="*/ -1 w 560619"/>
              <a:gd name="connsiteY0" fmla="*/ 204426 h 248031"/>
              <a:gd name="connsiteX1" fmla="*/ 42038 w 560619"/>
              <a:gd name="connsiteY1" fmla="*/ 0 h 248031"/>
              <a:gd name="connsiteX2" fmla="*/ 286385 w 560619"/>
              <a:gd name="connsiteY2" fmla="*/ 10317 h 248031"/>
              <a:gd name="connsiteX3" fmla="*/ 492482 w 560619"/>
              <a:gd name="connsiteY3" fmla="*/ 362 h 248031"/>
              <a:gd name="connsiteX4" fmla="*/ 560619 w 560619"/>
              <a:gd name="connsiteY4" fmla="*/ 204888 h 248031"/>
              <a:gd name="connsiteX5" fmla="*/ 275285 w 560619"/>
              <a:gd name="connsiteY5" fmla="*/ 230792 h 248031"/>
              <a:gd name="connsiteX6" fmla="*/ 117401 w 560619"/>
              <a:gd name="connsiteY6" fmla="*/ 246824 h 248031"/>
              <a:gd name="connsiteX7" fmla="*/ -1 w 560619"/>
              <a:gd name="connsiteY7" fmla="*/ 204426 h 248031"/>
              <a:gd name="connsiteX0" fmla="*/ 1 w 560621"/>
              <a:gd name="connsiteY0" fmla="*/ 204426 h 236941"/>
              <a:gd name="connsiteX1" fmla="*/ 42040 w 560621"/>
              <a:gd name="connsiteY1" fmla="*/ 0 h 236941"/>
              <a:gd name="connsiteX2" fmla="*/ 286387 w 560621"/>
              <a:gd name="connsiteY2" fmla="*/ 10317 h 236941"/>
              <a:gd name="connsiteX3" fmla="*/ 492484 w 560621"/>
              <a:gd name="connsiteY3" fmla="*/ 362 h 236941"/>
              <a:gd name="connsiteX4" fmla="*/ 560621 w 560621"/>
              <a:gd name="connsiteY4" fmla="*/ 204888 h 236941"/>
              <a:gd name="connsiteX5" fmla="*/ 275287 w 560621"/>
              <a:gd name="connsiteY5" fmla="*/ 230792 h 236941"/>
              <a:gd name="connsiteX6" fmla="*/ 130855 w 560621"/>
              <a:gd name="connsiteY6" fmla="*/ 234755 h 236941"/>
              <a:gd name="connsiteX7" fmla="*/ 1 w 560621"/>
              <a:gd name="connsiteY7" fmla="*/ 204426 h 236941"/>
              <a:gd name="connsiteX0" fmla="*/ -1 w 560619"/>
              <a:gd name="connsiteY0" fmla="*/ 204426 h 243055"/>
              <a:gd name="connsiteX1" fmla="*/ 42038 w 560619"/>
              <a:gd name="connsiteY1" fmla="*/ 0 h 243055"/>
              <a:gd name="connsiteX2" fmla="*/ 286385 w 560619"/>
              <a:gd name="connsiteY2" fmla="*/ 10317 h 243055"/>
              <a:gd name="connsiteX3" fmla="*/ 492482 w 560619"/>
              <a:gd name="connsiteY3" fmla="*/ 362 h 243055"/>
              <a:gd name="connsiteX4" fmla="*/ 560619 w 560619"/>
              <a:gd name="connsiteY4" fmla="*/ 204888 h 243055"/>
              <a:gd name="connsiteX5" fmla="*/ 272817 w 560619"/>
              <a:gd name="connsiteY5" fmla="*/ 242761 h 243055"/>
              <a:gd name="connsiteX6" fmla="*/ 130853 w 560619"/>
              <a:gd name="connsiteY6" fmla="*/ 234755 h 243055"/>
              <a:gd name="connsiteX7" fmla="*/ -1 w 560619"/>
              <a:gd name="connsiteY7" fmla="*/ 204426 h 243055"/>
              <a:gd name="connsiteX0" fmla="*/ 1 w 560621"/>
              <a:gd name="connsiteY0" fmla="*/ 204426 h 243055"/>
              <a:gd name="connsiteX1" fmla="*/ 42040 w 560621"/>
              <a:gd name="connsiteY1" fmla="*/ 0 h 243055"/>
              <a:gd name="connsiteX2" fmla="*/ 286387 w 560621"/>
              <a:gd name="connsiteY2" fmla="*/ 10317 h 243055"/>
              <a:gd name="connsiteX3" fmla="*/ 492484 w 560621"/>
              <a:gd name="connsiteY3" fmla="*/ 362 h 243055"/>
              <a:gd name="connsiteX4" fmla="*/ 560621 w 560621"/>
              <a:gd name="connsiteY4" fmla="*/ 204888 h 243055"/>
              <a:gd name="connsiteX5" fmla="*/ 272819 w 560621"/>
              <a:gd name="connsiteY5" fmla="*/ 242761 h 243055"/>
              <a:gd name="connsiteX6" fmla="*/ 122659 w 560621"/>
              <a:gd name="connsiteY6" fmla="*/ 236534 h 243055"/>
              <a:gd name="connsiteX7" fmla="*/ 1 w 560621"/>
              <a:gd name="connsiteY7" fmla="*/ 204426 h 243055"/>
              <a:gd name="connsiteX0" fmla="*/ -1 w 560619"/>
              <a:gd name="connsiteY0" fmla="*/ 204426 h 243055"/>
              <a:gd name="connsiteX1" fmla="*/ 42038 w 560619"/>
              <a:gd name="connsiteY1" fmla="*/ 0 h 243055"/>
              <a:gd name="connsiteX2" fmla="*/ 286385 w 560619"/>
              <a:gd name="connsiteY2" fmla="*/ 10317 h 243055"/>
              <a:gd name="connsiteX3" fmla="*/ 492482 w 560619"/>
              <a:gd name="connsiteY3" fmla="*/ 362 h 243055"/>
              <a:gd name="connsiteX4" fmla="*/ 560619 w 560619"/>
              <a:gd name="connsiteY4" fmla="*/ 204888 h 243055"/>
              <a:gd name="connsiteX5" fmla="*/ 272817 w 560619"/>
              <a:gd name="connsiteY5" fmla="*/ 242761 h 243055"/>
              <a:gd name="connsiteX6" fmla="*/ 122657 w 560619"/>
              <a:gd name="connsiteY6" fmla="*/ 236534 h 243055"/>
              <a:gd name="connsiteX7" fmla="*/ -1 w 560619"/>
              <a:gd name="connsiteY7" fmla="*/ 204426 h 243055"/>
              <a:gd name="connsiteX0" fmla="*/ 1 w 560621"/>
              <a:gd name="connsiteY0" fmla="*/ 204426 h 243055"/>
              <a:gd name="connsiteX1" fmla="*/ 42040 w 560621"/>
              <a:gd name="connsiteY1" fmla="*/ 0 h 243055"/>
              <a:gd name="connsiteX2" fmla="*/ 286387 w 560621"/>
              <a:gd name="connsiteY2" fmla="*/ 10317 h 243055"/>
              <a:gd name="connsiteX3" fmla="*/ 492484 w 560621"/>
              <a:gd name="connsiteY3" fmla="*/ 362 h 243055"/>
              <a:gd name="connsiteX4" fmla="*/ 560621 w 560621"/>
              <a:gd name="connsiteY4" fmla="*/ 204888 h 243055"/>
              <a:gd name="connsiteX5" fmla="*/ 272819 w 560621"/>
              <a:gd name="connsiteY5" fmla="*/ 242761 h 243055"/>
              <a:gd name="connsiteX6" fmla="*/ 122659 w 560621"/>
              <a:gd name="connsiteY6" fmla="*/ 236534 h 243055"/>
              <a:gd name="connsiteX7" fmla="*/ 1 w 560621"/>
              <a:gd name="connsiteY7" fmla="*/ 204426 h 243055"/>
              <a:gd name="connsiteX0" fmla="*/ 0 w 562849"/>
              <a:gd name="connsiteY0" fmla="*/ 226634 h 243055"/>
              <a:gd name="connsiteX1" fmla="*/ 44268 w 562849"/>
              <a:gd name="connsiteY1" fmla="*/ 0 h 243055"/>
              <a:gd name="connsiteX2" fmla="*/ 288615 w 562849"/>
              <a:gd name="connsiteY2" fmla="*/ 10317 h 243055"/>
              <a:gd name="connsiteX3" fmla="*/ 494712 w 562849"/>
              <a:gd name="connsiteY3" fmla="*/ 362 h 243055"/>
              <a:gd name="connsiteX4" fmla="*/ 562849 w 562849"/>
              <a:gd name="connsiteY4" fmla="*/ 204888 h 243055"/>
              <a:gd name="connsiteX5" fmla="*/ 275047 w 562849"/>
              <a:gd name="connsiteY5" fmla="*/ 242761 h 243055"/>
              <a:gd name="connsiteX6" fmla="*/ 124887 w 562849"/>
              <a:gd name="connsiteY6" fmla="*/ 236534 h 243055"/>
              <a:gd name="connsiteX7" fmla="*/ 0 w 562849"/>
              <a:gd name="connsiteY7" fmla="*/ 226634 h 243055"/>
              <a:gd name="connsiteX0" fmla="*/ 0 w 562849"/>
              <a:gd name="connsiteY0" fmla="*/ 226634 h 242828"/>
              <a:gd name="connsiteX1" fmla="*/ 44268 w 562849"/>
              <a:gd name="connsiteY1" fmla="*/ 0 h 242828"/>
              <a:gd name="connsiteX2" fmla="*/ 288615 w 562849"/>
              <a:gd name="connsiteY2" fmla="*/ 10317 h 242828"/>
              <a:gd name="connsiteX3" fmla="*/ 494712 w 562849"/>
              <a:gd name="connsiteY3" fmla="*/ 362 h 242828"/>
              <a:gd name="connsiteX4" fmla="*/ 562849 w 562849"/>
              <a:gd name="connsiteY4" fmla="*/ 204888 h 242828"/>
              <a:gd name="connsiteX5" fmla="*/ 427756 w 562849"/>
              <a:gd name="connsiteY5" fmla="*/ 235132 h 242828"/>
              <a:gd name="connsiteX6" fmla="*/ 275047 w 562849"/>
              <a:gd name="connsiteY6" fmla="*/ 242761 h 242828"/>
              <a:gd name="connsiteX7" fmla="*/ 124887 w 562849"/>
              <a:gd name="connsiteY7" fmla="*/ 236534 h 242828"/>
              <a:gd name="connsiteX8" fmla="*/ 0 w 562849"/>
              <a:gd name="connsiteY8" fmla="*/ 226634 h 242828"/>
              <a:gd name="connsiteX0" fmla="*/ 0 w 560541"/>
              <a:gd name="connsiteY0" fmla="*/ 226634 h 242828"/>
              <a:gd name="connsiteX1" fmla="*/ 44268 w 560541"/>
              <a:gd name="connsiteY1" fmla="*/ 0 h 242828"/>
              <a:gd name="connsiteX2" fmla="*/ 288615 w 560541"/>
              <a:gd name="connsiteY2" fmla="*/ 10317 h 242828"/>
              <a:gd name="connsiteX3" fmla="*/ 494712 w 560541"/>
              <a:gd name="connsiteY3" fmla="*/ 362 h 242828"/>
              <a:gd name="connsiteX4" fmla="*/ 560542 w 560541"/>
              <a:gd name="connsiteY4" fmla="*/ 223685 h 242828"/>
              <a:gd name="connsiteX5" fmla="*/ 427756 w 560541"/>
              <a:gd name="connsiteY5" fmla="*/ 235132 h 242828"/>
              <a:gd name="connsiteX6" fmla="*/ 275047 w 560541"/>
              <a:gd name="connsiteY6" fmla="*/ 242761 h 242828"/>
              <a:gd name="connsiteX7" fmla="*/ 124887 w 560541"/>
              <a:gd name="connsiteY7" fmla="*/ 236534 h 242828"/>
              <a:gd name="connsiteX8" fmla="*/ 0 w 560541"/>
              <a:gd name="connsiteY8" fmla="*/ 226634 h 242828"/>
              <a:gd name="connsiteX0" fmla="*/ 0 w 560543"/>
              <a:gd name="connsiteY0" fmla="*/ 226634 h 242828"/>
              <a:gd name="connsiteX1" fmla="*/ 44268 w 560543"/>
              <a:gd name="connsiteY1" fmla="*/ 0 h 242828"/>
              <a:gd name="connsiteX2" fmla="*/ 288615 w 560543"/>
              <a:gd name="connsiteY2" fmla="*/ 10317 h 242828"/>
              <a:gd name="connsiteX3" fmla="*/ 494712 w 560543"/>
              <a:gd name="connsiteY3" fmla="*/ 362 h 242828"/>
              <a:gd name="connsiteX4" fmla="*/ 560542 w 560543"/>
              <a:gd name="connsiteY4" fmla="*/ 223685 h 242828"/>
              <a:gd name="connsiteX5" fmla="*/ 427756 w 560543"/>
              <a:gd name="connsiteY5" fmla="*/ 235132 h 242828"/>
              <a:gd name="connsiteX6" fmla="*/ 275047 w 560543"/>
              <a:gd name="connsiteY6" fmla="*/ 242761 h 242828"/>
              <a:gd name="connsiteX7" fmla="*/ 124887 w 560543"/>
              <a:gd name="connsiteY7" fmla="*/ 236534 h 242828"/>
              <a:gd name="connsiteX8" fmla="*/ 0 w 560543"/>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27756 w 560701"/>
              <a:gd name="connsiteY5" fmla="*/ 235132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27756 w 560701"/>
              <a:gd name="connsiteY5" fmla="*/ 235132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27756 w 560701"/>
              <a:gd name="connsiteY5" fmla="*/ 235132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767"/>
              <a:gd name="connsiteX1" fmla="*/ 44268 w 560701"/>
              <a:gd name="connsiteY1" fmla="*/ 0 h 242767"/>
              <a:gd name="connsiteX2" fmla="*/ 288615 w 560701"/>
              <a:gd name="connsiteY2" fmla="*/ 10317 h 242767"/>
              <a:gd name="connsiteX3" fmla="*/ 494712 w 560701"/>
              <a:gd name="connsiteY3" fmla="*/ 362 h 242767"/>
              <a:gd name="connsiteX4" fmla="*/ 560701 w 560701"/>
              <a:gd name="connsiteY4" fmla="*/ 230511 h 242767"/>
              <a:gd name="connsiteX5" fmla="*/ 430540 w 560701"/>
              <a:gd name="connsiteY5" fmla="*/ 236815 h 242767"/>
              <a:gd name="connsiteX6" fmla="*/ 275047 w 560701"/>
              <a:gd name="connsiteY6" fmla="*/ 242761 h 242767"/>
              <a:gd name="connsiteX7" fmla="*/ 124887 w 560701"/>
              <a:gd name="connsiteY7" fmla="*/ 236534 h 242767"/>
              <a:gd name="connsiteX8" fmla="*/ 0 w 560701"/>
              <a:gd name="connsiteY8" fmla="*/ 226634 h 242767"/>
              <a:gd name="connsiteX0" fmla="*/ 0 w 560701"/>
              <a:gd name="connsiteY0" fmla="*/ 226634 h 245430"/>
              <a:gd name="connsiteX1" fmla="*/ 44268 w 560701"/>
              <a:gd name="connsiteY1" fmla="*/ 0 h 245430"/>
              <a:gd name="connsiteX2" fmla="*/ 288615 w 560701"/>
              <a:gd name="connsiteY2" fmla="*/ 10317 h 245430"/>
              <a:gd name="connsiteX3" fmla="*/ 494712 w 560701"/>
              <a:gd name="connsiteY3" fmla="*/ 362 h 245430"/>
              <a:gd name="connsiteX4" fmla="*/ 560701 w 560701"/>
              <a:gd name="connsiteY4" fmla="*/ 230511 h 245430"/>
              <a:gd name="connsiteX5" fmla="*/ 430540 w 560701"/>
              <a:gd name="connsiteY5" fmla="*/ 236815 h 245430"/>
              <a:gd name="connsiteX6" fmla="*/ 275047 w 560701"/>
              <a:gd name="connsiteY6" fmla="*/ 242761 h 245430"/>
              <a:gd name="connsiteX7" fmla="*/ 122341 w 560701"/>
              <a:gd name="connsiteY7" fmla="*/ 245092 h 245430"/>
              <a:gd name="connsiteX8" fmla="*/ 0 w 560701"/>
              <a:gd name="connsiteY8" fmla="*/ 226634 h 245430"/>
              <a:gd name="connsiteX0" fmla="*/ 0 w 560701"/>
              <a:gd name="connsiteY0" fmla="*/ 226634 h 245430"/>
              <a:gd name="connsiteX1" fmla="*/ 44268 w 560701"/>
              <a:gd name="connsiteY1" fmla="*/ 0 h 245430"/>
              <a:gd name="connsiteX2" fmla="*/ 288615 w 560701"/>
              <a:gd name="connsiteY2" fmla="*/ 10317 h 245430"/>
              <a:gd name="connsiteX3" fmla="*/ 494712 w 560701"/>
              <a:gd name="connsiteY3" fmla="*/ 362 h 245430"/>
              <a:gd name="connsiteX4" fmla="*/ 560701 w 560701"/>
              <a:gd name="connsiteY4" fmla="*/ 230511 h 245430"/>
              <a:gd name="connsiteX5" fmla="*/ 430540 w 560701"/>
              <a:gd name="connsiteY5" fmla="*/ 236815 h 245430"/>
              <a:gd name="connsiteX6" fmla="*/ 275047 w 560701"/>
              <a:gd name="connsiteY6" fmla="*/ 242761 h 245430"/>
              <a:gd name="connsiteX7" fmla="*/ 122341 w 560701"/>
              <a:gd name="connsiteY7" fmla="*/ 245092 h 245430"/>
              <a:gd name="connsiteX8" fmla="*/ 0 w 560701"/>
              <a:gd name="connsiteY8" fmla="*/ 226634 h 245430"/>
              <a:gd name="connsiteX0" fmla="*/ 0 w 560701"/>
              <a:gd name="connsiteY0" fmla="*/ 226634 h 245431"/>
              <a:gd name="connsiteX1" fmla="*/ 44268 w 560701"/>
              <a:gd name="connsiteY1" fmla="*/ 0 h 245431"/>
              <a:gd name="connsiteX2" fmla="*/ 288615 w 560701"/>
              <a:gd name="connsiteY2" fmla="*/ 10317 h 245431"/>
              <a:gd name="connsiteX3" fmla="*/ 494712 w 560701"/>
              <a:gd name="connsiteY3" fmla="*/ 362 h 245431"/>
              <a:gd name="connsiteX4" fmla="*/ 560701 w 560701"/>
              <a:gd name="connsiteY4" fmla="*/ 230511 h 245431"/>
              <a:gd name="connsiteX5" fmla="*/ 430540 w 560701"/>
              <a:gd name="connsiteY5" fmla="*/ 236815 h 245431"/>
              <a:gd name="connsiteX6" fmla="*/ 275047 w 560701"/>
              <a:gd name="connsiteY6" fmla="*/ 242761 h 245431"/>
              <a:gd name="connsiteX7" fmla="*/ 122341 w 560701"/>
              <a:gd name="connsiteY7" fmla="*/ 245093 h 245431"/>
              <a:gd name="connsiteX8" fmla="*/ 0 w 560701"/>
              <a:gd name="connsiteY8" fmla="*/ 226634 h 245431"/>
              <a:gd name="connsiteX0" fmla="*/ 0 w 560701"/>
              <a:gd name="connsiteY0" fmla="*/ 226634 h 242765"/>
              <a:gd name="connsiteX1" fmla="*/ 44268 w 560701"/>
              <a:gd name="connsiteY1" fmla="*/ 0 h 242765"/>
              <a:gd name="connsiteX2" fmla="*/ 288615 w 560701"/>
              <a:gd name="connsiteY2" fmla="*/ 10317 h 242765"/>
              <a:gd name="connsiteX3" fmla="*/ 494712 w 560701"/>
              <a:gd name="connsiteY3" fmla="*/ 362 h 242765"/>
              <a:gd name="connsiteX4" fmla="*/ 560701 w 560701"/>
              <a:gd name="connsiteY4" fmla="*/ 230511 h 242765"/>
              <a:gd name="connsiteX5" fmla="*/ 430540 w 560701"/>
              <a:gd name="connsiteY5" fmla="*/ 236815 h 242765"/>
              <a:gd name="connsiteX6" fmla="*/ 275047 w 560701"/>
              <a:gd name="connsiteY6" fmla="*/ 242761 h 242765"/>
              <a:gd name="connsiteX7" fmla="*/ 127594 w 560701"/>
              <a:gd name="connsiteY7" fmla="*/ 234804 h 242765"/>
              <a:gd name="connsiteX8" fmla="*/ 0 w 560701"/>
              <a:gd name="connsiteY8" fmla="*/ 226634 h 242765"/>
              <a:gd name="connsiteX0" fmla="*/ 0 w 560701"/>
              <a:gd name="connsiteY0" fmla="*/ 226634 h 243013"/>
              <a:gd name="connsiteX1" fmla="*/ 44268 w 560701"/>
              <a:gd name="connsiteY1" fmla="*/ 0 h 243013"/>
              <a:gd name="connsiteX2" fmla="*/ 288615 w 560701"/>
              <a:gd name="connsiteY2" fmla="*/ 10317 h 243013"/>
              <a:gd name="connsiteX3" fmla="*/ 494712 w 560701"/>
              <a:gd name="connsiteY3" fmla="*/ 362 h 243013"/>
              <a:gd name="connsiteX4" fmla="*/ 560701 w 560701"/>
              <a:gd name="connsiteY4" fmla="*/ 230511 h 243013"/>
              <a:gd name="connsiteX5" fmla="*/ 430540 w 560701"/>
              <a:gd name="connsiteY5" fmla="*/ 236815 h 243013"/>
              <a:gd name="connsiteX6" fmla="*/ 275047 w 560701"/>
              <a:gd name="connsiteY6" fmla="*/ 242761 h 243013"/>
              <a:gd name="connsiteX7" fmla="*/ 127594 w 560701"/>
              <a:gd name="connsiteY7" fmla="*/ 234804 h 243013"/>
              <a:gd name="connsiteX8" fmla="*/ 0 w 560701"/>
              <a:gd name="connsiteY8" fmla="*/ 226634 h 243013"/>
              <a:gd name="connsiteX0" fmla="*/ 0 w 560701"/>
              <a:gd name="connsiteY0" fmla="*/ 226634 h 243013"/>
              <a:gd name="connsiteX1" fmla="*/ 44268 w 560701"/>
              <a:gd name="connsiteY1" fmla="*/ 0 h 243013"/>
              <a:gd name="connsiteX2" fmla="*/ 288615 w 560701"/>
              <a:gd name="connsiteY2" fmla="*/ 10317 h 243013"/>
              <a:gd name="connsiteX3" fmla="*/ 494712 w 560701"/>
              <a:gd name="connsiteY3" fmla="*/ 362 h 243013"/>
              <a:gd name="connsiteX4" fmla="*/ 560701 w 560701"/>
              <a:gd name="connsiteY4" fmla="*/ 230511 h 243013"/>
              <a:gd name="connsiteX5" fmla="*/ 430540 w 560701"/>
              <a:gd name="connsiteY5" fmla="*/ 236815 h 243013"/>
              <a:gd name="connsiteX6" fmla="*/ 275047 w 560701"/>
              <a:gd name="connsiteY6" fmla="*/ 242761 h 243013"/>
              <a:gd name="connsiteX7" fmla="*/ 127594 w 560701"/>
              <a:gd name="connsiteY7" fmla="*/ 234804 h 243013"/>
              <a:gd name="connsiteX8" fmla="*/ 0 w 560701"/>
              <a:gd name="connsiteY8" fmla="*/ 226634 h 243013"/>
              <a:gd name="connsiteX0" fmla="*/ 0 w 560701"/>
              <a:gd name="connsiteY0" fmla="*/ 226634 h 243003"/>
              <a:gd name="connsiteX1" fmla="*/ 44268 w 560701"/>
              <a:gd name="connsiteY1" fmla="*/ 0 h 243003"/>
              <a:gd name="connsiteX2" fmla="*/ 288615 w 560701"/>
              <a:gd name="connsiteY2" fmla="*/ 10317 h 243003"/>
              <a:gd name="connsiteX3" fmla="*/ 494712 w 560701"/>
              <a:gd name="connsiteY3" fmla="*/ 362 h 243003"/>
              <a:gd name="connsiteX4" fmla="*/ 560701 w 560701"/>
              <a:gd name="connsiteY4" fmla="*/ 230511 h 243003"/>
              <a:gd name="connsiteX5" fmla="*/ 430540 w 560701"/>
              <a:gd name="connsiteY5" fmla="*/ 236815 h 243003"/>
              <a:gd name="connsiteX6" fmla="*/ 275047 w 560701"/>
              <a:gd name="connsiteY6" fmla="*/ 242761 h 243003"/>
              <a:gd name="connsiteX7" fmla="*/ 133084 w 560701"/>
              <a:gd name="connsiteY7" fmla="*/ 234755 h 243003"/>
              <a:gd name="connsiteX8" fmla="*/ 0 w 560701"/>
              <a:gd name="connsiteY8" fmla="*/ 226634 h 243003"/>
              <a:gd name="connsiteX0" fmla="*/ 0 w 560701"/>
              <a:gd name="connsiteY0" fmla="*/ 226634 h 247634"/>
              <a:gd name="connsiteX1" fmla="*/ 44268 w 560701"/>
              <a:gd name="connsiteY1" fmla="*/ 0 h 247634"/>
              <a:gd name="connsiteX2" fmla="*/ 288615 w 560701"/>
              <a:gd name="connsiteY2" fmla="*/ 10317 h 247634"/>
              <a:gd name="connsiteX3" fmla="*/ 494712 w 560701"/>
              <a:gd name="connsiteY3" fmla="*/ 362 h 247634"/>
              <a:gd name="connsiteX4" fmla="*/ 560701 w 560701"/>
              <a:gd name="connsiteY4" fmla="*/ 230511 h 247634"/>
              <a:gd name="connsiteX5" fmla="*/ 430540 w 560701"/>
              <a:gd name="connsiteY5" fmla="*/ 236815 h 247634"/>
              <a:gd name="connsiteX6" fmla="*/ 275047 w 560701"/>
              <a:gd name="connsiteY6" fmla="*/ 242761 h 247634"/>
              <a:gd name="connsiteX7" fmla="*/ 130536 w 560701"/>
              <a:gd name="connsiteY7" fmla="*/ 243312 h 247634"/>
              <a:gd name="connsiteX8" fmla="*/ 0 w 560701"/>
              <a:gd name="connsiteY8" fmla="*/ 226634 h 247634"/>
              <a:gd name="connsiteX0" fmla="*/ 0 w 560701"/>
              <a:gd name="connsiteY0" fmla="*/ 226634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226634 h 243864"/>
              <a:gd name="connsiteX0" fmla="*/ 0 w 560701"/>
              <a:gd name="connsiteY0" fmla="*/ 226634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226634 h 243864"/>
              <a:gd name="connsiteX0" fmla="*/ 0 w 560701"/>
              <a:gd name="connsiteY0" fmla="*/ 226634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226634 h 243864"/>
              <a:gd name="connsiteX0" fmla="*/ 0 w 560701"/>
              <a:gd name="connsiteY0" fmla="*/ 97867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97867 h 243864"/>
              <a:gd name="connsiteX0" fmla="*/ 0 w 537255"/>
              <a:gd name="connsiteY0" fmla="*/ 97867 h 243864"/>
              <a:gd name="connsiteX1" fmla="*/ 44268 w 537255"/>
              <a:gd name="connsiteY1" fmla="*/ 0 h 243864"/>
              <a:gd name="connsiteX2" fmla="*/ 288615 w 537255"/>
              <a:gd name="connsiteY2" fmla="*/ 10317 h 243864"/>
              <a:gd name="connsiteX3" fmla="*/ 494712 w 537255"/>
              <a:gd name="connsiteY3" fmla="*/ 362 h 243864"/>
              <a:gd name="connsiteX4" fmla="*/ 537255 w 537255"/>
              <a:gd name="connsiteY4" fmla="*/ 112043 h 243864"/>
              <a:gd name="connsiteX5" fmla="*/ 430540 w 537255"/>
              <a:gd name="connsiteY5" fmla="*/ 236815 h 243864"/>
              <a:gd name="connsiteX6" fmla="*/ 275047 w 537255"/>
              <a:gd name="connsiteY6" fmla="*/ 242761 h 243864"/>
              <a:gd name="connsiteX7" fmla="*/ 130536 w 537255"/>
              <a:gd name="connsiteY7" fmla="*/ 243312 h 243864"/>
              <a:gd name="connsiteX8" fmla="*/ 0 w 537255"/>
              <a:gd name="connsiteY8" fmla="*/ 97867 h 243864"/>
              <a:gd name="connsiteX0" fmla="*/ 0 w 523858"/>
              <a:gd name="connsiteY0" fmla="*/ 97867 h 243864"/>
              <a:gd name="connsiteX1" fmla="*/ 44268 w 523858"/>
              <a:gd name="connsiteY1" fmla="*/ 0 h 243864"/>
              <a:gd name="connsiteX2" fmla="*/ 288615 w 523858"/>
              <a:gd name="connsiteY2" fmla="*/ 10317 h 243864"/>
              <a:gd name="connsiteX3" fmla="*/ 494712 w 523858"/>
              <a:gd name="connsiteY3" fmla="*/ 362 h 243864"/>
              <a:gd name="connsiteX4" fmla="*/ 523858 w 523858"/>
              <a:gd name="connsiteY4" fmla="*/ 122345 h 243864"/>
              <a:gd name="connsiteX5" fmla="*/ 430540 w 523858"/>
              <a:gd name="connsiteY5" fmla="*/ 236815 h 243864"/>
              <a:gd name="connsiteX6" fmla="*/ 275047 w 523858"/>
              <a:gd name="connsiteY6" fmla="*/ 242761 h 243864"/>
              <a:gd name="connsiteX7" fmla="*/ 130536 w 523858"/>
              <a:gd name="connsiteY7" fmla="*/ 243312 h 243864"/>
              <a:gd name="connsiteX8" fmla="*/ 0 w 523858"/>
              <a:gd name="connsiteY8" fmla="*/ 97867 h 243864"/>
              <a:gd name="connsiteX0" fmla="*/ 0 w 523858"/>
              <a:gd name="connsiteY0" fmla="*/ 97867 h 242761"/>
              <a:gd name="connsiteX1" fmla="*/ 44268 w 523858"/>
              <a:gd name="connsiteY1" fmla="*/ 0 h 242761"/>
              <a:gd name="connsiteX2" fmla="*/ 288615 w 523858"/>
              <a:gd name="connsiteY2" fmla="*/ 10317 h 242761"/>
              <a:gd name="connsiteX3" fmla="*/ 494712 w 523858"/>
              <a:gd name="connsiteY3" fmla="*/ 362 h 242761"/>
              <a:gd name="connsiteX4" fmla="*/ 523858 w 523858"/>
              <a:gd name="connsiteY4" fmla="*/ 122345 h 242761"/>
              <a:gd name="connsiteX5" fmla="*/ 430540 w 523858"/>
              <a:gd name="connsiteY5" fmla="*/ 236815 h 242761"/>
              <a:gd name="connsiteX6" fmla="*/ 275047 w 523858"/>
              <a:gd name="connsiteY6" fmla="*/ 242761 h 242761"/>
              <a:gd name="connsiteX7" fmla="*/ 153981 w 523858"/>
              <a:gd name="connsiteY7" fmla="*/ 111969 h 242761"/>
              <a:gd name="connsiteX8" fmla="*/ 0 w 523858"/>
              <a:gd name="connsiteY8" fmla="*/ 97867 h 242761"/>
              <a:gd name="connsiteX0" fmla="*/ 0 w 523858"/>
              <a:gd name="connsiteY0" fmla="*/ 97867 h 236946"/>
              <a:gd name="connsiteX1" fmla="*/ 44268 w 523858"/>
              <a:gd name="connsiteY1" fmla="*/ 0 h 236946"/>
              <a:gd name="connsiteX2" fmla="*/ 288615 w 523858"/>
              <a:gd name="connsiteY2" fmla="*/ 10317 h 236946"/>
              <a:gd name="connsiteX3" fmla="*/ 494712 w 523858"/>
              <a:gd name="connsiteY3" fmla="*/ 362 h 236946"/>
              <a:gd name="connsiteX4" fmla="*/ 523858 w 523858"/>
              <a:gd name="connsiteY4" fmla="*/ 122345 h 236946"/>
              <a:gd name="connsiteX5" fmla="*/ 430540 w 523858"/>
              <a:gd name="connsiteY5" fmla="*/ 236815 h 236946"/>
              <a:gd name="connsiteX6" fmla="*/ 275046 w 523858"/>
              <a:gd name="connsiteY6" fmla="*/ 121718 h 236946"/>
              <a:gd name="connsiteX7" fmla="*/ 153981 w 523858"/>
              <a:gd name="connsiteY7" fmla="*/ 111969 h 236946"/>
              <a:gd name="connsiteX8" fmla="*/ 0 w 523858"/>
              <a:gd name="connsiteY8" fmla="*/ 97867 h 236946"/>
              <a:gd name="connsiteX0" fmla="*/ 0 w 523858"/>
              <a:gd name="connsiteY0" fmla="*/ 97867 h 124906"/>
              <a:gd name="connsiteX1" fmla="*/ 44268 w 523858"/>
              <a:gd name="connsiteY1" fmla="*/ 0 h 124906"/>
              <a:gd name="connsiteX2" fmla="*/ 288615 w 523858"/>
              <a:gd name="connsiteY2" fmla="*/ 10317 h 124906"/>
              <a:gd name="connsiteX3" fmla="*/ 494712 w 523858"/>
              <a:gd name="connsiteY3" fmla="*/ 362 h 124906"/>
              <a:gd name="connsiteX4" fmla="*/ 523858 w 523858"/>
              <a:gd name="connsiteY4" fmla="*/ 122345 h 124906"/>
              <a:gd name="connsiteX5" fmla="*/ 423841 w 523858"/>
              <a:gd name="connsiteY5" fmla="*/ 123499 h 124906"/>
              <a:gd name="connsiteX6" fmla="*/ 275046 w 523858"/>
              <a:gd name="connsiteY6" fmla="*/ 121718 h 124906"/>
              <a:gd name="connsiteX7" fmla="*/ 153981 w 523858"/>
              <a:gd name="connsiteY7" fmla="*/ 111969 h 124906"/>
              <a:gd name="connsiteX8" fmla="*/ 0 w 523858"/>
              <a:gd name="connsiteY8" fmla="*/ 97867 h 124906"/>
              <a:gd name="connsiteX0" fmla="*/ 0 w 523858"/>
              <a:gd name="connsiteY0" fmla="*/ 97867 h 124906"/>
              <a:gd name="connsiteX1" fmla="*/ 44268 w 523858"/>
              <a:gd name="connsiteY1" fmla="*/ 0 h 124906"/>
              <a:gd name="connsiteX2" fmla="*/ 288615 w 523858"/>
              <a:gd name="connsiteY2" fmla="*/ 10317 h 124906"/>
              <a:gd name="connsiteX3" fmla="*/ 494711 w 523858"/>
              <a:gd name="connsiteY3" fmla="*/ 8089 h 124906"/>
              <a:gd name="connsiteX4" fmla="*/ 523858 w 523858"/>
              <a:gd name="connsiteY4" fmla="*/ 122345 h 124906"/>
              <a:gd name="connsiteX5" fmla="*/ 423841 w 523858"/>
              <a:gd name="connsiteY5" fmla="*/ 123499 h 124906"/>
              <a:gd name="connsiteX6" fmla="*/ 275046 w 523858"/>
              <a:gd name="connsiteY6" fmla="*/ 121718 h 124906"/>
              <a:gd name="connsiteX7" fmla="*/ 153981 w 523858"/>
              <a:gd name="connsiteY7" fmla="*/ 111969 h 124906"/>
              <a:gd name="connsiteX8" fmla="*/ 0 w 523858"/>
              <a:gd name="connsiteY8" fmla="*/ 97867 h 124906"/>
              <a:gd name="connsiteX0" fmla="*/ 0 w 523858"/>
              <a:gd name="connsiteY0" fmla="*/ 97867 h 124343"/>
              <a:gd name="connsiteX1" fmla="*/ 44268 w 523858"/>
              <a:gd name="connsiteY1" fmla="*/ 0 h 124343"/>
              <a:gd name="connsiteX2" fmla="*/ 288615 w 523858"/>
              <a:gd name="connsiteY2" fmla="*/ 10317 h 124343"/>
              <a:gd name="connsiteX3" fmla="*/ 494711 w 523858"/>
              <a:gd name="connsiteY3" fmla="*/ 8089 h 124343"/>
              <a:gd name="connsiteX4" fmla="*/ 523858 w 523858"/>
              <a:gd name="connsiteY4" fmla="*/ 122345 h 124343"/>
              <a:gd name="connsiteX5" fmla="*/ 423841 w 523858"/>
              <a:gd name="connsiteY5" fmla="*/ 123499 h 124343"/>
              <a:gd name="connsiteX6" fmla="*/ 275046 w 523858"/>
              <a:gd name="connsiteY6" fmla="*/ 113992 h 124343"/>
              <a:gd name="connsiteX7" fmla="*/ 153981 w 523858"/>
              <a:gd name="connsiteY7" fmla="*/ 111969 h 124343"/>
              <a:gd name="connsiteX8" fmla="*/ 0 w 523858"/>
              <a:gd name="connsiteY8" fmla="*/ 97867 h 124343"/>
              <a:gd name="connsiteX0" fmla="*/ 0 w 523858"/>
              <a:gd name="connsiteY0" fmla="*/ 97867 h 124649"/>
              <a:gd name="connsiteX1" fmla="*/ 44268 w 523858"/>
              <a:gd name="connsiteY1" fmla="*/ 0 h 124649"/>
              <a:gd name="connsiteX2" fmla="*/ 288615 w 523858"/>
              <a:gd name="connsiteY2" fmla="*/ 10317 h 124649"/>
              <a:gd name="connsiteX3" fmla="*/ 494711 w 523858"/>
              <a:gd name="connsiteY3" fmla="*/ 8089 h 124649"/>
              <a:gd name="connsiteX4" fmla="*/ 523858 w 523858"/>
              <a:gd name="connsiteY4" fmla="*/ 122345 h 124649"/>
              <a:gd name="connsiteX5" fmla="*/ 423841 w 523858"/>
              <a:gd name="connsiteY5" fmla="*/ 123499 h 124649"/>
              <a:gd name="connsiteX6" fmla="*/ 281744 w 523858"/>
              <a:gd name="connsiteY6" fmla="*/ 119142 h 124649"/>
              <a:gd name="connsiteX7" fmla="*/ 153981 w 523858"/>
              <a:gd name="connsiteY7" fmla="*/ 111969 h 124649"/>
              <a:gd name="connsiteX8" fmla="*/ 0 w 523858"/>
              <a:gd name="connsiteY8" fmla="*/ 97867 h 124649"/>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37234 w 523858"/>
              <a:gd name="connsiteY7" fmla="*/ 114544 h 122345"/>
              <a:gd name="connsiteX8" fmla="*/ 0 w 523858"/>
              <a:gd name="connsiteY8" fmla="*/ 97867 h 122345"/>
              <a:gd name="connsiteX0" fmla="*/ 0 w 536697"/>
              <a:gd name="connsiteY0" fmla="*/ 97867 h 120164"/>
              <a:gd name="connsiteX1" fmla="*/ 44268 w 536697"/>
              <a:gd name="connsiteY1" fmla="*/ 0 h 120164"/>
              <a:gd name="connsiteX2" fmla="*/ 288615 w 536697"/>
              <a:gd name="connsiteY2" fmla="*/ 10317 h 120164"/>
              <a:gd name="connsiteX3" fmla="*/ 494711 w 536697"/>
              <a:gd name="connsiteY3" fmla="*/ 8089 h 120164"/>
              <a:gd name="connsiteX4" fmla="*/ 536697 w 536697"/>
              <a:gd name="connsiteY4" fmla="*/ 112243 h 120164"/>
              <a:gd name="connsiteX5" fmla="*/ 423841 w 536697"/>
              <a:gd name="connsiteY5" fmla="*/ 118348 h 120164"/>
              <a:gd name="connsiteX6" fmla="*/ 281744 w 536697"/>
              <a:gd name="connsiteY6" fmla="*/ 119142 h 120164"/>
              <a:gd name="connsiteX7" fmla="*/ 137234 w 536697"/>
              <a:gd name="connsiteY7" fmla="*/ 114544 h 120164"/>
              <a:gd name="connsiteX8" fmla="*/ 0 w 536697"/>
              <a:gd name="connsiteY8" fmla="*/ 97867 h 120164"/>
              <a:gd name="connsiteX0" fmla="*/ 0 w 541832"/>
              <a:gd name="connsiteY0" fmla="*/ 107969 h 120164"/>
              <a:gd name="connsiteX1" fmla="*/ 49403 w 541832"/>
              <a:gd name="connsiteY1" fmla="*/ 0 h 120164"/>
              <a:gd name="connsiteX2" fmla="*/ 293750 w 541832"/>
              <a:gd name="connsiteY2" fmla="*/ 10317 h 120164"/>
              <a:gd name="connsiteX3" fmla="*/ 499846 w 541832"/>
              <a:gd name="connsiteY3" fmla="*/ 8089 h 120164"/>
              <a:gd name="connsiteX4" fmla="*/ 541832 w 541832"/>
              <a:gd name="connsiteY4" fmla="*/ 112243 h 120164"/>
              <a:gd name="connsiteX5" fmla="*/ 428976 w 541832"/>
              <a:gd name="connsiteY5" fmla="*/ 118348 h 120164"/>
              <a:gd name="connsiteX6" fmla="*/ 286879 w 541832"/>
              <a:gd name="connsiteY6" fmla="*/ 119142 h 120164"/>
              <a:gd name="connsiteX7" fmla="*/ 142369 w 541832"/>
              <a:gd name="connsiteY7" fmla="*/ 114544 h 120164"/>
              <a:gd name="connsiteX8" fmla="*/ 0 w 541832"/>
              <a:gd name="connsiteY8" fmla="*/ 107969 h 120164"/>
              <a:gd name="connsiteX0" fmla="*/ 0 w 541832"/>
              <a:gd name="connsiteY0" fmla="*/ 107969 h 120164"/>
              <a:gd name="connsiteX1" fmla="*/ 49403 w 541832"/>
              <a:gd name="connsiteY1" fmla="*/ 0 h 120164"/>
              <a:gd name="connsiteX2" fmla="*/ 293750 w 541832"/>
              <a:gd name="connsiteY2" fmla="*/ 10317 h 120164"/>
              <a:gd name="connsiteX3" fmla="*/ 499846 w 541832"/>
              <a:gd name="connsiteY3" fmla="*/ 8089 h 120164"/>
              <a:gd name="connsiteX4" fmla="*/ 541832 w 541832"/>
              <a:gd name="connsiteY4" fmla="*/ 112243 h 120164"/>
              <a:gd name="connsiteX5" fmla="*/ 428976 w 541832"/>
              <a:gd name="connsiteY5" fmla="*/ 118348 h 120164"/>
              <a:gd name="connsiteX6" fmla="*/ 286879 w 541832"/>
              <a:gd name="connsiteY6" fmla="*/ 119142 h 120164"/>
              <a:gd name="connsiteX7" fmla="*/ 142369 w 541832"/>
              <a:gd name="connsiteY7" fmla="*/ 114544 h 120164"/>
              <a:gd name="connsiteX8" fmla="*/ 0 w 541832"/>
              <a:gd name="connsiteY8" fmla="*/ 107969 h 120164"/>
              <a:gd name="connsiteX0" fmla="*/ 0 w 541832"/>
              <a:gd name="connsiteY0" fmla="*/ 102919 h 115114"/>
              <a:gd name="connsiteX1" fmla="*/ 41700 w 541832"/>
              <a:gd name="connsiteY1" fmla="*/ 0 h 115114"/>
              <a:gd name="connsiteX2" fmla="*/ 293750 w 541832"/>
              <a:gd name="connsiteY2" fmla="*/ 5267 h 115114"/>
              <a:gd name="connsiteX3" fmla="*/ 499846 w 541832"/>
              <a:gd name="connsiteY3" fmla="*/ 3039 h 115114"/>
              <a:gd name="connsiteX4" fmla="*/ 541832 w 541832"/>
              <a:gd name="connsiteY4" fmla="*/ 107193 h 115114"/>
              <a:gd name="connsiteX5" fmla="*/ 428976 w 541832"/>
              <a:gd name="connsiteY5" fmla="*/ 113298 h 115114"/>
              <a:gd name="connsiteX6" fmla="*/ 286879 w 541832"/>
              <a:gd name="connsiteY6" fmla="*/ 114092 h 115114"/>
              <a:gd name="connsiteX7" fmla="*/ 142369 w 541832"/>
              <a:gd name="connsiteY7" fmla="*/ 109494 h 115114"/>
              <a:gd name="connsiteX8" fmla="*/ 0 w 541832"/>
              <a:gd name="connsiteY8" fmla="*/ 102919 h 115114"/>
              <a:gd name="connsiteX0" fmla="*/ 0 w 541832"/>
              <a:gd name="connsiteY0" fmla="*/ 102919 h 115114"/>
              <a:gd name="connsiteX1" fmla="*/ 41700 w 541832"/>
              <a:gd name="connsiteY1" fmla="*/ 0 h 115114"/>
              <a:gd name="connsiteX2" fmla="*/ 293750 w 541832"/>
              <a:gd name="connsiteY2" fmla="*/ 5267 h 115114"/>
              <a:gd name="connsiteX3" fmla="*/ 492144 w 541832"/>
              <a:gd name="connsiteY3" fmla="*/ 3039 h 115114"/>
              <a:gd name="connsiteX4" fmla="*/ 541832 w 541832"/>
              <a:gd name="connsiteY4" fmla="*/ 107193 h 115114"/>
              <a:gd name="connsiteX5" fmla="*/ 428976 w 541832"/>
              <a:gd name="connsiteY5" fmla="*/ 113298 h 115114"/>
              <a:gd name="connsiteX6" fmla="*/ 286879 w 541832"/>
              <a:gd name="connsiteY6" fmla="*/ 114092 h 115114"/>
              <a:gd name="connsiteX7" fmla="*/ 142369 w 541832"/>
              <a:gd name="connsiteY7" fmla="*/ 109494 h 115114"/>
              <a:gd name="connsiteX8" fmla="*/ 0 w 541832"/>
              <a:gd name="connsiteY8" fmla="*/ 102919 h 115114"/>
              <a:gd name="connsiteX0" fmla="*/ 0 w 541832"/>
              <a:gd name="connsiteY0" fmla="*/ 102919 h 115114"/>
              <a:gd name="connsiteX1" fmla="*/ 41700 w 541832"/>
              <a:gd name="connsiteY1" fmla="*/ 0 h 115114"/>
              <a:gd name="connsiteX2" fmla="*/ 293750 w 541832"/>
              <a:gd name="connsiteY2" fmla="*/ 5267 h 115114"/>
              <a:gd name="connsiteX3" fmla="*/ 492144 w 541832"/>
              <a:gd name="connsiteY3" fmla="*/ 3039 h 115114"/>
              <a:gd name="connsiteX4" fmla="*/ 541832 w 541832"/>
              <a:gd name="connsiteY4" fmla="*/ 107193 h 115114"/>
              <a:gd name="connsiteX5" fmla="*/ 428976 w 541832"/>
              <a:gd name="connsiteY5" fmla="*/ 113298 h 115114"/>
              <a:gd name="connsiteX6" fmla="*/ 286879 w 541832"/>
              <a:gd name="connsiteY6" fmla="*/ 114092 h 115114"/>
              <a:gd name="connsiteX7" fmla="*/ 142369 w 541832"/>
              <a:gd name="connsiteY7" fmla="*/ 109494 h 115114"/>
              <a:gd name="connsiteX8" fmla="*/ 0 w 541832"/>
              <a:gd name="connsiteY8" fmla="*/ 102919 h 115114"/>
              <a:gd name="connsiteX0" fmla="*/ 0 w 541832"/>
              <a:gd name="connsiteY0" fmla="*/ 109982 h 122177"/>
              <a:gd name="connsiteX1" fmla="*/ 41700 w 541832"/>
              <a:gd name="connsiteY1" fmla="*/ 7063 h 122177"/>
              <a:gd name="connsiteX2" fmla="*/ 293750 w 541832"/>
              <a:gd name="connsiteY2" fmla="*/ 12330 h 122177"/>
              <a:gd name="connsiteX3" fmla="*/ 492144 w 541832"/>
              <a:gd name="connsiteY3" fmla="*/ 0 h 122177"/>
              <a:gd name="connsiteX4" fmla="*/ 541832 w 541832"/>
              <a:gd name="connsiteY4" fmla="*/ 114256 h 122177"/>
              <a:gd name="connsiteX5" fmla="*/ 428976 w 541832"/>
              <a:gd name="connsiteY5" fmla="*/ 120361 h 122177"/>
              <a:gd name="connsiteX6" fmla="*/ 286879 w 541832"/>
              <a:gd name="connsiteY6" fmla="*/ 121155 h 122177"/>
              <a:gd name="connsiteX7" fmla="*/ 142369 w 541832"/>
              <a:gd name="connsiteY7" fmla="*/ 116557 h 122177"/>
              <a:gd name="connsiteX8" fmla="*/ 0 w 541832"/>
              <a:gd name="connsiteY8" fmla="*/ 109982 h 122177"/>
              <a:gd name="connsiteX0" fmla="*/ 0 w 541832"/>
              <a:gd name="connsiteY0" fmla="*/ 109982 h 122177"/>
              <a:gd name="connsiteX1" fmla="*/ 39132 w 541832"/>
              <a:gd name="connsiteY1" fmla="*/ 4537 h 122177"/>
              <a:gd name="connsiteX2" fmla="*/ 293750 w 541832"/>
              <a:gd name="connsiteY2" fmla="*/ 12330 h 122177"/>
              <a:gd name="connsiteX3" fmla="*/ 492144 w 541832"/>
              <a:gd name="connsiteY3" fmla="*/ 0 h 122177"/>
              <a:gd name="connsiteX4" fmla="*/ 541832 w 541832"/>
              <a:gd name="connsiteY4" fmla="*/ 114256 h 122177"/>
              <a:gd name="connsiteX5" fmla="*/ 428976 w 541832"/>
              <a:gd name="connsiteY5" fmla="*/ 120361 h 122177"/>
              <a:gd name="connsiteX6" fmla="*/ 286879 w 541832"/>
              <a:gd name="connsiteY6" fmla="*/ 121155 h 122177"/>
              <a:gd name="connsiteX7" fmla="*/ 142369 w 541832"/>
              <a:gd name="connsiteY7" fmla="*/ 116557 h 122177"/>
              <a:gd name="connsiteX8" fmla="*/ 0 w 541832"/>
              <a:gd name="connsiteY8" fmla="*/ 109982 h 122177"/>
              <a:gd name="connsiteX0" fmla="*/ 0 w 541832"/>
              <a:gd name="connsiteY0" fmla="*/ 107456 h 122177"/>
              <a:gd name="connsiteX1" fmla="*/ 39132 w 541832"/>
              <a:gd name="connsiteY1" fmla="*/ 4537 h 122177"/>
              <a:gd name="connsiteX2" fmla="*/ 293750 w 541832"/>
              <a:gd name="connsiteY2" fmla="*/ 12330 h 122177"/>
              <a:gd name="connsiteX3" fmla="*/ 492144 w 541832"/>
              <a:gd name="connsiteY3" fmla="*/ 0 h 122177"/>
              <a:gd name="connsiteX4" fmla="*/ 541832 w 541832"/>
              <a:gd name="connsiteY4" fmla="*/ 114256 h 122177"/>
              <a:gd name="connsiteX5" fmla="*/ 428976 w 541832"/>
              <a:gd name="connsiteY5" fmla="*/ 120361 h 122177"/>
              <a:gd name="connsiteX6" fmla="*/ 286879 w 541832"/>
              <a:gd name="connsiteY6" fmla="*/ 121155 h 122177"/>
              <a:gd name="connsiteX7" fmla="*/ 142369 w 541832"/>
              <a:gd name="connsiteY7" fmla="*/ 116557 h 122177"/>
              <a:gd name="connsiteX8" fmla="*/ 0 w 541832"/>
              <a:gd name="connsiteY8" fmla="*/ 107456 h 122177"/>
              <a:gd name="connsiteX0" fmla="*/ 0 w 546968"/>
              <a:gd name="connsiteY0" fmla="*/ 107456 h 122177"/>
              <a:gd name="connsiteX1" fmla="*/ 39132 w 546968"/>
              <a:gd name="connsiteY1" fmla="*/ 4537 h 122177"/>
              <a:gd name="connsiteX2" fmla="*/ 293750 w 546968"/>
              <a:gd name="connsiteY2" fmla="*/ 12330 h 122177"/>
              <a:gd name="connsiteX3" fmla="*/ 492144 w 546968"/>
              <a:gd name="connsiteY3" fmla="*/ 0 h 122177"/>
              <a:gd name="connsiteX4" fmla="*/ 546968 w 546968"/>
              <a:gd name="connsiteY4" fmla="*/ 116781 h 122177"/>
              <a:gd name="connsiteX5" fmla="*/ 428976 w 546968"/>
              <a:gd name="connsiteY5" fmla="*/ 120361 h 122177"/>
              <a:gd name="connsiteX6" fmla="*/ 286879 w 546968"/>
              <a:gd name="connsiteY6" fmla="*/ 121155 h 122177"/>
              <a:gd name="connsiteX7" fmla="*/ 142369 w 546968"/>
              <a:gd name="connsiteY7" fmla="*/ 116557 h 122177"/>
              <a:gd name="connsiteX8" fmla="*/ 0 w 546968"/>
              <a:gd name="connsiteY8" fmla="*/ 107456 h 122177"/>
              <a:gd name="connsiteX0" fmla="*/ 0 w 546968"/>
              <a:gd name="connsiteY0" fmla="*/ 107456 h 122177"/>
              <a:gd name="connsiteX1" fmla="*/ 39132 w 546968"/>
              <a:gd name="connsiteY1" fmla="*/ 4537 h 122177"/>
              <a:gd name="connsiteX2" fmla="*/ 293750 w 546968"/>
              <a:gd name="connsiteY2" fmla="*/ 12330 h 122177"/>
              <a:gd name="connsiteX3" fmla="*/ 492144 w 546968"/>
              <a:gd name="connsiteY3" fmla="*/ 0 h 122177"/>
              <a:gd name="connsiteX4" fmla="*/ 546968 w 546968"/>
              <a:gd name="connsiteY4" fmla="*/ 114255 h 122177"/>
              <a:gd name="connsiteX5" fmla="*/ 428976 w 546968"/>
              <a:gd name="connsiteY5" fmla="*/ 120361 h 122177"/>
              <a:gd name="connsiteX6" fmla="*/ 286879 w 546968"/>
              <a:gd name="connsiteY6" fmla="*/ 121155 h 122177"/>
              <a:gd name="connsiteX7" fmla="*/ 142369 w 546968"/>
              <a:gd name="connsiteY7" fmla="*/ 116557 h 122177"/>
              <a:gd name="connsiteX8" fmla="*/ 0 w 546968"/>
              <a:gd name="connsiteY8" fmla="*/ 107456 h 122177"/>
              <a:gd name="connsiteX0" fmla="*/ 0 w 546968"/>
              <a:gd name="connsiteY0" fmla="*/ 107456 h 121155"/>
              <a:gd name="connsiteX1" fmla="*/ 39132 w 546968"/>
              <a:gd name="connsiteY1" fmla="*/ 4537 h 121155"/>
              <a:gd name="connsiteX2" fmla="*/ 293750 w 546968"/>
              <a:gd name="connsiteY2" fmla="*/ 12330 h 121155"/>
              <a:gd name="connsiteX3" fmla="*/ 492144 w 546968"/>
              <a:gd name="connsiteY3" fmla="*/ 0 h 121155"/>
              <a:gd name="connsiteX4" fmla="*/ 546968 w 546968"/>
              <a:gd name="connsiteY4" fmla="*/ 114255 h 121155"/>
              <a:gd name="connsiteX5" fmla="*/ 431545 w 546968"/>
              <a:gd name="connsiteY5" fmla="*/ 117836 h 121155"/>
              <a:gd name="connsiteX6" fmla="*/ 286879 w 546968"/>
              <a:gd name="connsiteY6" fmla="*/ 121155 h 121155"/>
              <a:gd name="connsiteX7" fmla="*/ 142369 w 546968"/>
              <a:gd name="connsiteY7" fmla="*/ 116557 h 121155"/>
              <a:gd name="connsiteX8" fmla="*/ 0 w 546968"/>
              <a:gd name="connsiteY8" fmla="*/ 107456 h 121155"/>
              <a:gd name="connsiteX0" fmla="*/ 0 w 549535"/>
              <a:gd name="connsiteY0" fmla="*/ 107456 h 121155"/>
              <a:gd name="connsiteX1" fmla="*/ 39132 w 549535"/>
              <a:gd name="connsiteY1" fmla="*/ 4537 h 121155"/>
              <a:gd name="connsiteX2" fmla="*/ 293750 w 549535"/>
              <a:gd name="connsiteY2" fmla="*/ 12330 h 121155"/>
              <a:gd name="connsiteX3" fmla="*/ 492144 w 549535"/>
              <a:gd name="connsiteY3" fmla="*/ 0 h 121155"/>
              <a:gd name="connsiteX4" fmla="*/ 549535 w 549535"/>
              <a:gd name="connsiteY4" fmla="*/ 109203 h 121155"/>
              <a:gd name="connsiteX5" fmla="*/ 431545 w 549535"/>
              <a:gd name="connsiteY5" fmla="*/ 117836 h 121155"/>
              <a:gd name="connsiteX6" fmla="*/ 286879 w 549535"/>
              <a:gd name="connsiteY6" fmla="*/ 121155 h 121155"/>
              <a:gd name="connsiteX7" fmla="*/ 142369 w 549535"/>
              <a:gd name="connsiteY7" fmla="*/ 116557 h 121155"/>
              <a:gd name="connsiteX8" fmla="*/ 0 w 549535"/>
              <a:gd name="connsiteY8" fmla="*/ 107456 h 12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35" h="121155">
                <a:moveTo>
                  <a:pt x="0" y="107456"/>
                </a:moveTo>
                <a:lnTo>
                  <a:pt x="39132" y="4537"/>
                </a:lnTo>
                <a:cubicBezTo>
                  <a:pt x="118878" y="11922"/>
                  <a:pt x="209075" y="13436"/>
                  <a:pt x="293750" y="12330"/>
                </a:cubicBezTo>
                <a:cubicBezTo>
                  <a:pt x="369373" y="10085"/>
                  <a:pt x="412451" y="4027"/>
                  <a:pt x="492144" y="0"/>
                </a:cubicBezTo>
                <a:lnTo>
                  <a:pt x="549535" y="109203"/>
                </a:lnTo>
                <a:cubicBezTo>
                  <a:pt x="545115" y="103607"/>
                  <a:pt x="474181" y="118401"/>
                  <a:pt x="431545" y="117836"/>
                </a:cubicBezTo>
                <a:cubicBezTo>
                  <a:pt x="375301" y="122516"/>
                  <a:pt x="336853" y="118935"/>
                  <a:pt x="286879" y="121155"/>
                </a:cubicBezTo>
                <a:lnTo>
                  <a:pt x="142369" y="116557"/>
                </a:lnTo>
                <a:cubicBezTo>
                  <a:pt x="82381" y="111143"/>
                  <a:pt x="40886" y="113107"/>
                  <a:pt x="0" y="107456"/>
                </a:cubicBezTo>
                <a:close/>
              </a:path>
            </a:pathLst>
          </a:custGeom>
          <a:solidFill>
            <a:srgbClr val="99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44" name="Line 83"/>
          <p:cNvSpPr>
            <a:spLocks noChangeShapeType="1"/>
          </p:cNvSpPr>
          <p:nvPr/>
        </p:nvSpPr>
        <p:spPr bwMode="auto">
          <a:xfrm rot="1549073">
            <a:off x="4950841" y="2331310"/>
            <a:ext cx="328955" cy="2836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45" name="Line 83"/>
          <p:cNvSpPr>
            <a:spLocks noChangeShapeType="1"/>
          </p:cNvSpPr>
          <p:nvPr/>
        </p:nvSpPr>
        <p:spPr bwMode="auto">
          <a:xfrm rot="1549073">
            <a:off x="4760938" y="2245893"/>
            <a:ext cx="28509" cy="4379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nvGrpSpPr>
          <p:cNvPr id="46" name="Groep 26"/>
          <p:cNvGrpSpPr/>
          <p:nvPr/>
        </p:nvGrpSpPr>
        <p:grpSpPr>
          <a:xfrm>
            <a:off x="3501520" y="2025321"/>
            <a:ext cx="327334" cy="338554"/>
            <a:chOff x="3206275" y="2402876"/>
            <a:chExt cx="327334" cy="338554"/>
          </a:xfrm>
        </p:grpSpPr>
        <p:sp>
          <p:nvSpPr>
            <p:cNvPr id="47" name="Line 85"/>
            <p:cNvSpPr>
              <a:spLocks noChangeShapeType="1"/>
            </p:cNvSpPr>
            <p:nvPr/>
          </p:nvSpPr>
          <p:spPr bwMode="auto">
            <a:xfrm rot="-240000">
              <a:off x="3296788" y="2470329"/>
              <a:ext cx="139600" cy="22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48" name="Text Box 93"/>
            <p:cNvSpPr txBox="1">
              <a:spLocks noChangeArrowheads="1"/>
            </p:cNvSpPr>
            <p:nvPr/>
          </p:nvSpPr>
          <p:spPr bwMode="auto">
            <a:xfrm rot="21060000">
              <a:off x="3206275" y="2402876"/>
              <a:ext cx="327334" cy="338554"/>
            </a:xfrm>
            <a:prstGeom prst="rect">
              <a:avLst/>
            </a:prstGeom>
            <a:noFill/>
            <a:ln>
              <a:solidFill>
                <a:schemeClr val="tx1"/>
              </a:solidFill>
            </a:ln>
            <a:effectLst/>
            <a:scene3d>
              <a:camera prst="orthographicFront">
                <a:rot lat="2400000" lon="600000" rev="60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ru-RU" sz="1600" b="1">
                  <a:latin typeface="Huawei Sans" panose="020C0503030203020204" pitchFamily="34" charset="0"/>
                </a:rPr>
                <a:t>A</a:t>
              </a:r>
            </a:p>
          </p:txBody>
        </p:sp>
        <p:cxnSp>
          <p:nvCxnSpPr>
            <p:cNvPr id="49" name="Rechte verbindingslijn 18"/>
            <p:cNvCxnSpPr/>
            <p:nvPr/>
          </p:nvCxnSpPr>
          <p:spPr bwMode="auto">
            <a:xfrm rot="120000" flipH="1">
              <a:off x="3370411" y="2686840"/>
              <a:ext cx="137476" cy="357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0" name="Groep 175"/>
          <p:cNvGrpSpPr/>
          <p:nvPr/>
        </p:nvGrpSpPr>
        <p:grpSpPr>
          <a:xfrm>
            <a:off x="3502924" y="2631781"/>
            <a:ext cx="312906" cy="338554"/>
            <a:chOff x="3218251" y="2402876"/>
            <a:chExt cx="312906" cy="338554"/>
          </a:xfrm>
        </p:grpSpPr>
        <p:sp>
          <p:nvSpPr>
            <p:cNvPr id="51" name="Line 85"/>
            <p:cNvSpPr>
              <a:spLocks noChangeShapeType="1"/>
            </p:cNvSpPr>
            <p:nvPr/>
          </p:nvSpPr>
          <p:spPr bwMode="auto">
            <a:xfrm rot="21360000">
              <a:off x="3307130" y="2476867"/>
              <a:ext cx="129485" cy="152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52" name="Text Box 93"/>
            <p:cNvSpPr txBox="1">
              <a:spLocks noChangeArrowheads="1"/>
            </p:cNvSpPr>
            <p:nvPr/>
          </p:nvSpPr>
          <p:spPr bwMode="auto">
            <a:xfrm rot="21060000">
              <a:off x="3218251" y="2402876"/>
              <a:ext cx="312906" cy="338554"/>
            </a:xfrm>
            <a:prstGeom prst="rect">
              <a:avLst/>
            </a:prstGeom>
            <a:noFill/>
            <a:ln>
              <a:solidFill>
                <a:schemeClr val="tx1"/>
              </a:solidFill>
            </a:ln>
            <a:effectLst/>
            <a:scene3d>
              <a:camera prst="orthographicFront">
                <a:rot lat="2400000" lon="600000" rev="84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ru-RU" sz="1600" b="1">
                  <a:latin typeface="Huawei Sans" panose="020C0503030203020204" pitchFamily="34" charset="0"/>
                </a:rPr>
                <a:t>B</a:t>
              </a:r>
            </a:p>
          </p:txBody>
        </p:sp>
        <p:cxnSp>
          <p:nvCxnSpPr>
            <p:cNvPr id="53" name="Rechte verbindingslijn 178"/>
            <p:cNvCxnSpPr/>
            <p:nvPr/>
          </p:nvCxnSpPr>
          <p:spPr bwMode="auto">
            <a:xfrm flipH="1">
              <a:off x="3369828" y="2687850"/>
              <a:ext cx="149214" cy="3236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54" name="Oval 15"/>
          <p:cNvSpPr>
            <a:spLocks noChangeArrowheads="1"/>
          </p:cNvSpPr>
          <p:nvPr/>
        </p:nvSpPr>
        <p:spPr bwMode="auto">
          <a:xfrm>
            <a:off x="3766284" y="2354599"/>
            <a:ext cx="2416999" cy="771231"/>
          </a:xfrm>
          <a:prstGeom prst="arc">
            <a:avLst>
              <a:gd name="adj1" fmla="val 21285021"/>
              <a:gd name="adj2" fmla="val 275794"/>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55" name="Rechthoek 39"/>
          <p:cNvSpPr/>
          <p:nvPr/>
        </p:nvSpPr>
        <p:spPr bwMode="auto">
          <a:xfrm rot="840000">
            <a:off x="6006542" y="3059590"/>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grpSp>
        <p:nvGrpSpPr>
          <p:cNvPr id="56" name="Groep 285"/>
          <p:cNvGrpSpPr/>
          <p:nvPr/>
        </p:nvGrpSpPr>
        <p:grpSpPr>
          <a:xfrm>
            <a:off x="3491962" y="3231221"/>
            <a:ext cx="314510" cy="338554"/>
            <a:chOff x="3217449" y="2402876"/>
            <a:chExt cx="314510" cy="338554"/>
          </a:xfrm>
        </p:grpSpPr>
        <p:sp>
          <p:nvSpPr>
            <p:cNvPr id="57" name="Line 85"/>
            <p:cNvSpPr>
              <a:spLocks noChangeShapeType="1"/>
            </p:cNvSpPr>
            <p:nvPr/>
          </p:nvSpPr>
          <p:spPr bwMode="auto">
            <a:xfrm rot="21360000">
              <a:off x="3307130" y="2476867"/>
              <a:ext cx="129485" cy="152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58" name="Text Box 93"/>
            <p:cNvSpPr txBox="1">
              <a:spLocks noChangeArrowheads="1"/>
            </p:cNvSpPr>
            <p:nvPr/>
          </p:nvSpPr>
          <p:spPr bwMode="auto">
            <a:xfrm rot="21060000">
              <a:off x="3217449" y="2402876"/>
              <a:ext cx="314510" cy="338554"/>
            </a:xfrm>
            <a:prstGeom prst="rect">
              <a:avLst/>
            </a:prstGeom>
            <a:noFill/>
            <a:ln>
              <a:solidFill>
                <a:schemeClr val="tx1"/>
              </a:solidFill>
            </a:ln>
            <a:effectLst/>
            <a:scene3d>
              <a:camera prst="orthographicFront">
                <a:rot lat="2400000" lon="600000" rev="84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ru-RU" sz="1600" b="1">
                  <a:latin typeface="Huawei Sans" panose="020C0503030203020204" pitchFamily="34" charset="0"/>
                </a:rPr>
                <a:t>C</a:t>
              </a:r>
            </a:p>
          </p:txBody>
        </p:sp>
        <p:cxnSp>
          <p:nvCxnSpPr>
            <p:cNvPr id="59" name="Rechte verbindingslijn 293"/>
            <p:cNvCxnSpPr/>
            <p:nvPr/>
          </p:nvCxnSpPr>
          <p:spPr bwMode="auto">
            <a:xfrm flipH="1">
              <a:off x="3369828" y="2687850"/>
              <a:ext cx="149214" cy="3236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60" name="Oval 15"/>
          <p:cNvSpPr>
            <a:spLocks noChangeArrowheads="1"/>
          </p:cNvSpPr>
          <p:nvPr/>
        </p:nvSpPr>
        <p:spPr bwMode="auto">
          <a:xfrm>
            <a:off x="3756124" y="2954039"/>
            <a:ext cx="2416999" cy="771231"/>
          </a:xfrm>
          <a:prstGeom prst="arc">
            <a:avLst>
              <a:gd name="adj1" fmla="val 21285021"/>
              <a:gd name="adj2" fmla="val 275794"/>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61" name="Rechthoek 39"/>
          <p:cNvSpPr/>
          <p:nvPr/>
        </p:nvSpPr>
        <p:spPr bwMode="auto">
          <a:xfrm rot="840000">
            <a:off x="5996382" y="3659030"/>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grpSp>
        <p:nvGrpSpPr>
          <p:cNvPr id="62" name="Groep 298"/>
          <p:cNvGrpSpPr/>
          <p:nvPr/>
        </p:nvGrpSpPr>
        <p:grpSpPr>
          <a:xfrm>
            <a:off x="3490901" y="3830661"/>
            <a:ext cx="336952" cy="338554"/>
            <a:chOff x="3206228" y="2402876"/>
            <a:chExt cx="336952" cy="338554"/>
          </a:xfrm>
        </p:grpSpPr>
        <p:sp>
          <p:nvSpPr>
            <p:cNvPr id="63" name="Line 85"/>
            <p:cNvSpPr>
              <a:spLocks noChangeShapeType="1"/>
            </p:cNvSpPr>
            <p:nvPr/>
          </p:nvSpPr>
          <p:spPr bwMode="auto">
            <a:xfrm rot="21360000">
              <a:off x="3307130" y="2476867"/>
              <a:ext cx="129485" cy="152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64" name="Text Box 93"/>
            <p:cNvSpPr txBox="1">
              <a:spLocks noChangeArrowheads="1"/>
            </p:cNvSpPr>
            <p:nvPr/>
          </p:nvSpPr>
          <p:spPr bwMode="auto">
            <a:xfrm rot="21060000">
              <a:off x="3206228" y="2402876"/>
              <a:ext cx="336952" cy="338554"/>
            </a:xfrm>
            <a:prstGeom prst="rect">
              <a:avLst/>
            </a:prstGeom>
            <a:noFill/>
            <a:ln>
              <a:solidFill>
                <a:schemeClr val="tx1"/>
              </a:solidFill>
            </a:ln>
            <a:effectLst/>
            <a:scene3d>
              <a:camera prst="orthographicFront">
                <a:rot lat="2400000" lon="600000" rev="84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ru-RU" sz="1600" b="1">
                  <a:latin typeface="Huawei Sans" panose="020C0503030203020204" pitchFamily="34" charset="0"/>
                </a:rPr>
                <a:t>D</a:t>
              </a:r>
            </a:p>
          </p:txBody>
        </p:sp>
        <p:cxnSp>
          <p:nvCxnSpPr>
            <p:cNvPr id="65" name="Rechte verbindingslijn 306"/>
            <p:cNvCxnSpPr/>
            <p:nvPr/>
          </p:nvCxnSpPr>
          <p:spPr bwMode="auto">
            <a:xfrm flipH="1">
              <a:off x="3369828" y="2687850"/>
              <a:ext cx="149214" cy="3236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66" name="Oval 15"/>
          <p:cNvSpPr>
            <a:spLocks noChangeArrowheads="1"/>
          </p:cNvSpPr>
          <p:nvPr/>
        </p:nvSpPr>
        <p:spPr bwMode="auto">
          <a:xfrm>
            <a:off x="3766284" y="3553479"/>
            <a:ext cx="2416999" cy="771231"/>
          </a:xfrm>
          <a:prstGeom prst="arc">
            <a:avLst>
              <a:gd name="adj1" fmla="val 21285021"/>
              <a:gd name="adj2" fmla="val 275794"/>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67" name="Rechthoek 39"/>
          <p:cNvSpPr/>
          <p:nvPr/>
        </p:nvSpPr>
        <p:spPr bwMode="auto">
          <a:xfrm rot="840000">
            <a:off x="6006542" y="4258470"/>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68" name="Oval 14"/>
          <p:cNvSpPr>
            <a:spLocks noChangeArrowheads="1"/>
          </p:cNvSpPr>
          <p:nvPr/>
        </p:nvSpPr>
        <p:spPr bwMode="auto">
          <a:xfrm>
            <a:off x="3576607" y="2273833"/>
            <a:ext cx="2739437" cy="1005840"/>
          </a:xfrm>
          <a:prstGeom prst="arc">
            <a:avLst>
              <a:gd name="adj1" fmla="val 21089903"/>
              <a:gd name="adj2" fmla="val 1132944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69" name="Oval 15"/>
          <p:cNvSpPr>
            <a:spLocks noChangeArrowheads="1"/>
          </p:cNvSpPr>
          <p:nvPr/>
        </p:nvSpPr>
        <p:spPr bwMode="auto">
          <a:xfrm>
            <a:off x="3711544" y="2345073"/>
            <a:ext cx="2471739" cy="822960"/>
          </a:xfrm>
          <a:prstGeom prst="arc">
            <a:avLst>
              <a:gd name="adj1" fmla="val 562007"/>
              <a:gd name="adj2" fmla="val 1115607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0" name="Trapezium 36"/>
          <p:cNvSpPr/>
          <p:nvPr/>
        </p:nvSpPr>
        <p:spPr bwMode="auto">
          <a:xfrm rot="16940315">
            <a:off x="6752816" y="2176790"/>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71" name="Oval 15"/>
          <p:cNvSpPr>
            <a:spLocks noChangeArrowheads="1"/>
          </p:cNvSpPr>
          <p:nvPr/>
        </p:nvSpPr>
        <p:spPr bwMode="auto">
          <a:xfrm>
            <a:off x="3711544" y="3543953"/>
            <a:ext cx="2471739" cy="822960"/>
          </a:xfrm>
          <a:prstGeom prst="arc">
            <a:avLst>
              <a:gd name="adj1" fmla="val 562007"/>
              <a:gd name="adj2" fmla="val 1115607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2" name="Oval 14"/>
          <p:cNvSpPr>
            <a:spLocks noChangeArrowheads="1"/>
          </p:cNvSpPr>
          <p:nvPr/>
        </p:nvSpPr>
        <p:spPr bwMode="auto">
          <a:xfrm>
            <a:off x="3576607" y="3472713"/>
            <a:ext cx="2739437" cy="1005840"/>
          </a:xfrm>
          <a:prstGeom prst="arc">
            <a:avLst>
              <a:gd name="adj1" fmla="val 21089903"/>
              <a:gd name="adj2" fmla="val 1132944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3" name="Oval 16"/>
          <p:cNvSpPr>
            <a:spLocks noChangeArrowheads="1"/>
          </p:cNvSpPr>
          <p:nvPr/>
        </p:nvSpPr>
        <p:spPr bwMode="auto">
          <a:xfrm>
            <a:off x="3355304" y="2801333"/>
            <a:ext cx="3157476" cy="1234062"/>
          </a:xfrm>
          <a:prstGeom prst="arc">
            <a:avLst>
              <a:gd name="adj1" fmla="val 20859127"/>
              <a:gd name="adj2" fmla="val 11550592"/>
            </a:avLst>
          </a:prstGeom>
          <a:no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74" name="Oval 15"/>
          <p:cNvSpPr>
            <a:spLocks noChangeArrowheads="1"/>
          </p:cNvSpPr>
          <p:nvPr/>
        </p:nvSpPr>
        <p:spPr bwMode="auto">
          <a:xfrm>
            <a:off x="3701384" y="2944513"/>
            <a:ext cx="2471739" cy="822960"/>
          </a:xfrm>
          <a:prstGeom prst="arc">
            <a:avLst>
              <a:gd name="adj1" fmla="val 562007"/>
              <a:gd name="adj2" fmla="val 1115607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5" name="Oval 14"/>
          <p:cNvSpPr>
            <a:spLocks noChangeArrowheads="1"/>
          </p:cNvSpPr>
          <p:nvPr/>
        </p:nvSpPr>
        <p:spPr bwMode="auto">
          <a:xfrm>
            <a:off x="3566447" y="2873273"/>
            <a:ext cx="2739437" cy="1005840"/>
          </a:xfrm>
          <a:prstGeom prst="arc">
            <a:avLst>
              <a:gd name="adj1" fmla="val 21089903"/>
              <a:gd name="adj2" fmla="val 1132944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6" name="Trapezium 36"/>
          <p:cNvSpPr/>
          <p:nvPr/>
        </p:nvSpPr>
        <p:spPr bwMode="auto">
          <a:xfrm rot="16940315">
            <a:off x="6752816" y="3375670"/>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77" name="Trapezium 36"/>
          <p:cNvSpPr/>
          <p:nvPr/>
        </p:nvSpPr>
        <p:spPr bwMode="auto">
          <a:xfrm rot="16940315">
            <a:off x="6742656" y="2776230"/>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grpSp>
        <p:nvGrpSpPr>
          <p:cNvPr id="78" name="Groep 42"/>
          <p:cNvGrpSpPr/>
          <p:nvPr/>
        </p:nvGrpSpPr>
        <p:grpSpPr>
          <a:xfrm>
            <a:off x="6112042" y="1883207"/>
            <a:ext cx="2726696" cy="3670333"/>
            <a:chOff x="5816797" y="2260762"/>
            <a:chExt cx="2726696" cy="3670333"/>
          </a:xfrm>
        </p:grpSpPr>
        <p:sp>
          <p:nvSpPr>
            <p:cNvPr id="79" name="Cilinder 206"/>
            <p:cNvSpPr/>
            <p:nvPr/>
          </p:nvSpPr>
          <p:spPr bwMode="auto">
            <a:xfrm>
              <a:off x="6912398" y="5119823"/>
              <a:ext cx="848175" cy="407894"/>
            </a:xfrm>
            <a:prstGeom prst="can">
              <a:avLst>
                <a:gd name="adj" fmla="val 50000"/>
              </a:avLst>
            </a:prstGeom>
            <a:solidFill>
              <a:srgbClr val="006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80" name="Text Box 111"/>
            <p:cNvSpPr txBox="1">
              <a:spLocks noChangeArrowheads="1"/>
            </p:cNvSpPr>
            <p:nvPr/>
          </p:nvSpPr>
          <p:spPr bwMode="auto">
            <a:xfrm>
              <a:off x="5816797" y="4765902"/>
              <a:ext cx="12291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fontAlgn="ctr"/>
              <a:r>
                <a:rPr lang="ru-RU" sz="1600" dirty="0">
                  <a:latin typeface="Huawei Sans" panose="020C0503030203020204" pitchFamily="34" charset="0"/>
                </a:rPr>
                <a:t>Рычаг привода</a:t>
              </a:r>
            </a:p>
          </p:txBody>
        </p:sp>
        <p:sp>
          <p:nvSpPr>
            <p:cNvPr id="81" name="Rectangle 114"/>
            <p:cNvSpPr>
              <a:spLocks noChangeArrowheads="1"/>
            </p:cNvSpPr>
            <p:nvPr/>
          </p:nvSpPr>
          <p:spPr bwMode="auto">
            <a:xfrm>
              <a:off x="7227326" y="4836888"/>
              <a:ext cx="234563" cy="8400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grpSp>
          <p:nvGrpSpPr>
            <p:cNvPr id="82" name="Groep 158"/>
            <p:cNvGrpSpPr/>
            <p:nvPr/>
          </p:nvGrpSpPr>
          <p:grpSpPr>
            <a:xfrm>
              <a:off x="7743847" y="5058923"/>
              <a:ext cx="799646" cy="241972"/>
              <a:chOff x="5187311" y="5437114"/>
              <a:chExt cx="1134517" cy="350411"/>
            </a:xfrm>
          </p:grpSpPr>
          <p:sp>
            <p:nvSpPr>
              <p:cNvPr id="86" name="Freeform 146"/>
              <p:cNvSpPr>
                <a:spLocks/>
              </p:cNvSpPr>
              <p:nvPr/>
            </p:nvSpPr>
            <p:spPr bwMode="auto">
              <a:xfrm>
                <a:off x="5215026" y="5520249"/>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87" name="Freeform 146"/>
              <p:cNvSpPr>
                <a:spLocks/>
              </p:cNvSpPr>
              <p:nvPr/>
            </p:nvSpPr>
            <p:spPr bwMode="auto">
              <a:xfrm>
                <a:off x="5187311" y="5437114"/>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sp>
          <p:nvSpPr>
            <p:cNvPr id="83" name="Cilinder 205"/>
            <p:cNvSpPr/>
            <p:nvPr/>
          </p:nvSpPr>
          <p:spPr bwMode="auto">
            <a:xfrm>
              <a:off x="7011327" y="4935179"/>
              <a:ext cx="650316" cy="273434"/>
            </a:xfrm>
            <a:prstGeom prst="can">
              <a:avLst>
                <a:gd name="adj" fmla="val 50000"/>
              </a:avLst>
            </a:prstGeom>
            <a:solidFill>
              <a:srgbClr val="006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84" name="Cilinder 40"/>
            <p:cNvSpPr/>
            <p:nvPr/>
          </p:nvSpPr>
          <p:spPr bwMode="auto">
            <a:xfrm>
              <a:off x="7207967" y="2260762"/>
              <a:ext cx="257036" cy="2745658"/>
            </a:xfrm>
            <a:prstGeom prst="can">
              <a:avLst>
                <a:gd name="adj" fmla="val 23147"/>
              </a:avLst>
            </a:prstGeom>
            <a:solidFill>
              <a:srgbClr val="006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85" name="Text Box 147"/>
            <p:cNvSpPr txBox="1">
              <a:spLocks noChangeArrowheads="1"/>
            </p:cNvSpPr>
            <p:nvPr/>
          </p:nvSpPr>
          <p:spPr bwMode="auto">
            <a:xfrm>
              <a:off x="6983045" y="5539249"/>
              <a:ext cx="1338751" cy="391846"/>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r>
                <a:rPr lang="ru-RU" sz="1600" dirty="0">
                  <a:latin typeface="Huawei Sans" panose="020C0503030203020204" pitchFamily="34" charset="0"/>
                </a:rPr>
                <a:t>Двигатель</a:t>
              </a:r>
            </a:p>
          </p:txBody>
        </p:sp>
      </p:grpSp>
      <p:sp>
        <p:nvSpPr>
          <p:cNvPr id="88" name="Oval 16"/>
          <p:cNvSpPr>
            <a:spLocks noChangeArrowheads="1"/>
          </p:cNvSpPr>
          <p:nvPr/>
        </p:nvSpPr>
        <p:spPr bwMode="auto">
          <a:xfrm>
            <a:off x="3365464" y="3400773"/>
            <a:ext cx="3157476" cy="1234062"/>
          </a:xfrm>
          <a:prstGeom prst="arc">
            <a:avLst>
              <a:gd name="adj1" fmla="val 20859127"/>
              <a:gd name="adj2" fmla="val 11550592"/>
            </a:avLst>
          </a:prstGeom>
          <a:no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Tree>
    <p:extLst>
      <p:ext uri="{BB962C8B-B14F-4D97-AF65-F5344CB8AC3E}">
        <p14:creationId xmlns:p14="http://schemas.microsoft.com/office/powerpoint/2010/main" val="3610370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Емкость диска и кэш</a:t>
            </a:r>
          </a:p>
        </p:txBody>
      </p:sp>
      <p:sp>
        <p:nvSpPr>
          <p:cNvPr id="3" name="文本占位符 2"/>
          <p:cNvSpPr>
            <a:spLocks noGrp="1"/>
          </p:cNvSpPr>
          <p:nvPr>
            <p:ph type="body" sz="quarter" idx="10"/>
          </p:nvPr>
        </p:nvSpPr>
        <p:spPr/>
        <p:txBody>
          <a:bodyPr wrap="square">
            <a:noAutofit/>
          </a:bodyPr>
          <a:lstStyle/>
          <a:p>
            <a:r>
              <a:rPr lang="ru-RU" dirty="0">
                <a:latin typeface="Huawei Sans" panose="020C0503030203020204" pitchFamily="34" charset="0"/>
              </a:rPr>
              <a:t>Емкость диска</a:t>
            </a:r>
          </a:p>
          <a:p>
            <a:pPr lvl="1"/>
            <a:r>
              <a:rPr lang="ru-RU" dirty="0">
                <a:latin typeface="Huawei Sans" panose="020C0503030203020204" pitchFamily="34" charset="0"/>
              </a:rPr>
              <a:t>Емкость диска = количество цилиндров x количество головок x количество секторов x 512 байт.</a:t>
            </a:r>
          </a:p>
          <a:p>
            <a:pPr lvl="1"/>
            <a:r>
              <a:rPr lang="ru-RU" dirty="0">
                <a:latin typeface="Huawei Sans" panose="020C0503030203020204" pitchFamily="34" charset="0"/>
              </a:rPr>
              <a:t>Единица измерения — МБ или ГБ. </a:t>
            </a:r>
            <a:r>
              <a:rPr lang="ru-RU" dirty="0"/>
              <a:t>Емкость диска определяется</a:t>
            </a:r>
            <a:r>
              <a:rPr lang="ru-RU" b="1" dirty="0">
                <a:solidFill>
                  <a:srgbClr val="C7000B"/>
                </a:solidFill>
              </a:rPr>
              <a:t> емкостью одной пластины </a:t>
            </a:r>
            <a:r>
              <a:rPr lang="ru-RU" dirty="0">
                <a:latin typeface="Huawei Sans" panose="020C0503030203020204" pitchFamily="34" charset="0"/>
              </a:rPr>
              <a:t>и </a:t>
            </a:r>
            <a:r>
              <a:rPr lang="ru-RU" b="1" dirty="0">
                <a:solidFill>
                  <a:srgbClr val="C7000B"/>
                </a:solidFill>
                <a:latin typeface="Huawei Sans" panose="020C0503030203020204" pitchFamily="34" charset="0"/>
              </a:rPr>
              <a:t>количеством пластин</a:t>
            </a:r>
            <a:r>
              <a:rPr lang="ru-RU" dirty="0">
                <a:latin typeface="Huawei Sans" panose="020C0503030203020204" pitchFamily="34" charset="0"/>
              </a:rPr>
              <a:t>.</a:t>
            </a:r>
          </a:p>
          <a:p>
            <a:r>
              <a:rPr lang="ru-RU" dirty="0">
                <a:latin typeface="Huawei Sans" panose="020C0503030203020204" pitchFamily="34" charset="0"/>
              </a:rPr>
              <a:t>Кэш-память</a:t>
            </a:r>
          </a:p>
          <a:p>
            <a:pPr lvl="1"/>
            <a:r>
              <a:rPr lang="ru-RU" dirty="0"/>
              <a:t>Высокая скорость обработки ЦП по сравнению с диском приводит к тому, что ЦП вынужден ждать, пока диск завершит операцию чтения/записи, прежде чем выдать новую команду. Решить </a:t>
            </a:r>
            <a:r>
              <a:rPr lang="ru-RU" dirty="0" smtClean="0"/>
              <a:t>проблему </a:t>
            </a:r>
            <a:r>
              <a:rPr lang="ru-RU" dirty="0"/>
              <a:t>повышения скорости </a:t>
            </a:r>
            <a:r>
              <a:rPr lang="ru-RU" dirty="0" smtClean="0"/>
              <a:t>чтения/записи помогает </a:t>
            </a:r>
            <a:r>
              <a:rPr lang="ru-RU" dirty="0"/>
              <a:t>добавление кэш-памяти на </a:t>
            </a:r>
            <a:r>
              <a:rPr lang="ru-RU" dirty="0" smtClean="0"/>
              <a:t>диск.</a:t>
            </a:r>
            <a:endParaRPr lang="ru-RU" dirty="0"/>
          </a:p>
        </p:txBody>
      </p:sp>
    </p:spTree>
    <p:extLst>
      <p:ext uri="{BB962C8B-B14F-4D97-AF65-F5344CB8AC3E}">
        <p14:creationId xmlns:p14="http://schemas.microsoft.com/office/powerpoint/2010/main" val="1467663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t>Факторы, влияющие на производительности диска</a:t>
            </a:r>
          </a:p>
        </p:txBody>
      </p:sp>
      <p:pic>
        <p:nvPicPr>
          <p:cNvPr id="4" name="Picture 5" descr="硬盘"/>
          <p:cNvPicPr>
            <a:picLocks noChangeAspect="1" noChangeArrowheads="1"/>
          </p:cNvPicPr>
          <p:nvPr/>
        </p:nvPicPr>
        <p:blipFill>
          <a:blip r:embed="rId3" cstate="print"/>
          <a:srcRect/>
          <a:stretch>
            <a:fillRect/>
          </a:stretch>
        </p:blipFill>
        <p:spPr bwMode="auto">
          <a:xfrm rot="16200000">
            <a:off x="1048359" y="2765606"/>
            <a:ext cx="2057335" cy="1741517"/>
          </a:xfrm>
          <a:prstGeom prst="rect">
            <a:avLst/>
          </a:prstGeom>
          <a:noFill/>
          <a:ln w="9525">
            <a:noFill/>
            <a:miter lim="800000"/>
            <a:headEnd/>
            <a:tailEnd/>
          </a:ln>
        </p:spPr>
      </p:pic>
      <p:sp>
        <p:nvSpPr>
          <p:cNvPr id="5" name="圆角矩形 4"/>
          <p:cNvSpPr/>
          <p:nvPr/>
        </p:nvSpPr>
        <p:spPr>
          <a:xfrm>
            <a:off x="3319922" y="3738028"/>
            <a:ext cx="2407857" cy="767369"/>
          </a:xfrm>
          <a:prstGeom prst="roundRect">
            <a:avLst/>
          </a:prstGeom>
          <a:noFill/>
          <a:ln>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2000" dirty="0">
                <a:solidFill>
                  <a:schemeClr val="tx1"/>
                </a:solidFill>
                <a:latin typeface="Huawei Sans" panose="020C0503030203020204" pitchFamily="34" charset="0"/>
              </a:rPr>
              <a:t>Емкость одной пластины</a:t>
            </a:r>
          </a:p>
        </p:txBody>
      </p:sp>
      <p:sp>
        <p:nvSpPr>
          <p:cNvPr id="6" name="圆角矩形 5"/>
          <p:cNvSpPr/>
          <p:nvPr/>
        </p:nvSpPr>
        <p:spPr>
          <a:xfrm>
            <a:off x="3319924" y="1496816"/>
            <a:ext cx="2407857" cy="767369"/>
          </a:xfrm>
          <a:prstGeom prst="roundRect">
            <a:avLst/>
          </a:prstGeom>
          <a:noFill/>
          <a:ln>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2400">
                <a:solidFill>
                  <a:schemeClr val="tx1"/>
                </a:solidFill>
                <a:latin typeface="Huawei Sans" panose="020C0503030203020204" pitchFamily="34" charset="0"/>
              </a:rPr>
              <a:t>Скорость вращения</a:t>
            </a:r>
          </a:p>
        </p:txBody>
      </p:sp>
      <p:sp>
        <p:nvSpPr>
          <p:cNvPr id="7" name="圆角矩形 6"/>
          <p:cNvSpPr/>
          <p:nvPr/>
        </p:nvSpPr>
        <p:spPr>
          <a:xfrm>
            <a:off x="3319923" y="2617422"/>
            <a:ext cx="2407857" cy="767369"/>
          </a:xfrm>
          <a:prstGeom prst="roundRect">
            <a:avLst/>
          </a:prstGeom>
          <a:noFill/>
          <a:ln>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78" rtl="0" eaLnBrk="1" latinLnBrk="0" hangingPunct="1">
              <a:defRPr sz="1800" kern="1200">
                <a:solidFill>
                  <a:schemeClr val="lt1"/>
                </a:solidFill>
                <a:latin typeface="Arial"/>
                <a:ea typeface="+mn-ea"/>
                <a:cs typeface="+mn-cs"/>
              </a:defRPr>
            </a:lvl1pPr>
            <a:lvl2pPr marL="457240" algn="l" defTabSz="914478" rtl="0" eaLnBrk="1" latinLnBrk="0" hangingPunct="1">
              <a:defRPr sz="1800" kern="1200">
                <a:solidFill>
                  <a:schemeClr val="lt1"/>
                </a:solidFill>
                <a:latin typeface="Arial"/>
                <a:ea typeface="+mn-ea"/>
                <a:cs typeface="+mn-cs"/>
              </a:defRPr>
            </a:lvl2pPr>
            <a:lvl3pPr marL="914478" algn="l" defTabSz="914478" rtl="0" eaLnBrk="1" latinLnBrk="0" hangingPunct="1">
              <a:defRPr sz="1800" kern="1200">
                <a:solidFill>
                  <a:schemeClr val="lt1"/>
                </a:solidFill>
                <a:latin typeface="Arial"/>
                <a:ea typeface="+mn-ea"/>
                <a:cs typeface="+mn-cs"/>
              </a:defRPr>
            </a:lvl3pPr>
            <a:lvl4pPr marL="1371718" algn="l" defTabSz="914478" rtl="0" eaLnBrk="1" latinLnBrk="0" hangingPunct="1">
              <a:defRPr sz="1800" kern="1200">
                <a:solidFill>
                  <a:schemeClr val="lt1"/>
                </a:solidFill>
                <a:latin typeface="Arial"/>
                <a:ea typeface="+mn-ea"/>
                <a:cs typeface="+mn-cs"/>
              </a:defRPr>
            </a:lvl4pPr>
            <a:lvl5pPr marL="1828957" algn="l" defTabSz="914478" rtl="0" eaLnBrk="1" latinLnBrk="0" hangingPunct="1">
              <a:defRPr sz="1800" kern="1200">
                <a:solidFill>
                  <a:schemeClr val="lt1"/>
                </a:solidFill>
                <a:latin typeface="Arial"/>
                <a:ea typeface="+mn-ea"/>
                <a:cs typeface="+mn-cs"/>
              </a:defRPr>
            </a:lvl5pPr>
            <a:lvl6pPr marL="2286196" algn="l" defTabSz="914478" rtl="0" eaLnBrk="1" latinLnBrk="0" hangingPunct="1">
              <a:defRPr sz="1800" kern="1200">
                <a:solidFill>
                  <a:schemeClr val="lt1"/>
                </a:solidFill>
                <a:latin typeface="Arial"/>
                <a:ea typeface="+mn-ea"/>
                <a:cs typeface="+mn-cs"/>
              </a:defRPr>
            </a:lvl6pPr>
            <a:lvl7pPr marL="2743435" algn="l" defTabSz="914478" rtl="0" eaLnBrk="1" latinLnBrk="0" hangingPunct="1">
              <a:defRPr sz="1800" kern="1200">
                <a:solidFill>
                  <a:schemeClr val="lt1"/>
                </a:solidFill>
                <a:latin typeface="Arial"/>
                <a:ea typeface="+mn-ea"/>
                <a:cs typeface="+mn-cs"/>
              </a:defRPr>
            </a:lvl7pPr>
            <a:lvl8pPr marL="3200675" algn="l" defTabSz="914478" rtl="0" eaLnBrk="1" latinLnBrk="0" hangingPunct="1">
              <a:defRPr sz="1800" kern="1200">
                <a:solidFill>
                  <a:schemeClr val="lt1"/>
                </a:solidFill>
                <a:latin typeface="Arial"/>
                <a:ea typeface="+mn-ea"/>
                <a:cs typeface="+mn-cs"/>
              </a:defRPr>
            </a:lvl8pPr>
            <a:lvl9pPr marL="3657913" algn="l" defTabSz="914478" rtl="0" eaLnBrk="1" latinLnBrk="0" hangingPunct="1">
              <a:defRPr sz="1800" kern="1200">
                <a:solidFill>
                  <a:schemeClr val="lt1"/>
                </a:solidFill>
                <a:latin typeface="Arial"/>
                <a:ea typeface="+mn-ea"/>
                <a:cs typeface="+mn-cs"/>
              </a:defRPr>
            </a:lvl9pPr>
          </a:lstStyle>
          <a:p>
            <a:pPr algn="ctr" fontAlgn="ctr"/>
            <a:r>
              <a:rPr lang="ru-RU" sz="2400">
                <a:solidFill>
                  <a:schemeClr val="tx1"/>
                </a:solidFill>
                <a:latin typeface="Huawei Sans" panose="020C0503030203020204" pitchFamily="34" charset="0"/>
              </a:rPr>
              <a:t>Скорость поиска</a:t>
            </a:r>
          </a:p>
        </p:txBody>
      </p:sp>
      <p:sp>
        <p:nvSpPr>
          <p:cNvPr id="8" name="圆角矩形 7"/>
          <p:cNvSpPr/>
          <p:nvPr/>
        </p:nvSpPr>
        <p:spPr>
          <a:xfrm>
            <a:off x="3319925" y="4858634"/>
            <a:ext cx="2407857" cy="767369"/>
          </a:xfrm>
          <a:prstGeom prst="roundRect">
            <a:avLst/>
          </a:prstGeom>
          <a:noFill/>
          <a:ln>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78" rtl="0" eaLnBrk="1" latinLnBrk="0" hangingPunct="1">
              <a:defRPr sz="1800" kern="1200">
                <a:solidFill>
                  <a:schemeClr val="lt1"/>
                </a:solidFill>
                <a:latin typeface="Arial"/>
                <a:ea typeface="+mn-ea"/>
                <a:cs typeface="+mn-cs"/>
              </a:defRPr>
            </a:lvl1pPr>
            <a:lvl2pPr marL="457240" algn="l" defTabSz="914478" rtl="0" eaLnBrk="1" latinLnBrk="0" hangingPunct="1">
              <a:defRPr sz="1800" kern="1200">
                <a:solidFill>
                  <a:schemeClr val="lt1"/>
                </a:solidFill>
                <a:latin typeface="Arial"/>
                <a:ea typeface="+mn-ea"/>
                <a:cs typeface="+mn-cs"/>
              </a:defRPr>
            </a:lvl2pPr>
            <a:lvl3pPr marL="914478" algn="l" defTabSz="914478" rtl="0" eaLnBrk="1" latinLnBrk="0" hangingPunct="1">
              <a:defRPr sz="1800" kern="1200">
                <a:solidFill>
                  <a:schemeClr val="lt1"/>
                </a:solidFill>
                <a:latin typeface="Arial"/>
                <a:ea typeface="+mn-ea"/>
                <a:cs typeface="+mn-cs"/>
              </a:defRPr>
            </a:lvl3pPr>
            <a:lvl4pPr marL="1371718" algn="l" defTabSz="914478" rtl="0" eaLnBrk="1" latinLnBrk="0" hangingPunct="1">
              <a:defRPr sz="1800" kern="1200">
                <a:solidFill>
                  <a:schemeClr val="lt1"/>
                </a:solidFill>
                <a:latin typeface="Arial"/>
                <a:ea typeface="+mn-ea"/>
                <a:cs typeface="+mn-cs"/>
              </a:defRPr>
            </a:lvl4pPr>
            <a:lvl5pPr marL="1828957" algn="l" defTabSz="914478" rtl="0" eaLnBrk="1" latinLnBrk="0" hangingPunct="1">
              <a:defRPr sz="1800" kern="1200">
                <a:solidFill>
                  <a:schemeClr val="lt1"/>
                </a:solidFill>
                <a:latin typeface="Arial"/>
                <a:ea typeface="+mn-ea"/>
                <a:cs typeface="+mn-cs"/>
              </a:defRPr>
            </a:lvl5pPr>
            <a:lvl6pPr marL="2286196" algn="l" defTabSz="914478" rtl="0" eaLnBrk="1" latinLnBrk="0" hangingPunct="1">
              <a:defRPr sz="1800" kern="1200">
                <a:solidFill>
                  <a:schemeClr val="lt1"/>
                </a:solidFill>
                <a:latin typeface="Arial"/>
                <a:ea typeface="+mn-ea"/>
                <a:cs typeface="+mn-cs"/>
              </a:defRPr>
            </a:lvl6pPr>
            <a:lvl7pPr marL="2743435" algn="l" defTabSz="914478" rtl="0" eaLnBrk="1" latinLnBrk="0" hangingPunct="1">
              <a:defRPr sz="1800" kern="1200">
                <a:solidFill>
                  <a:schemeClr val="lt1"/>
                </a:solidFill>
                <a:latin typeface="Arial"/>
                <a:ea typeface="+mn-ea"/>
                <a:cs typeface="+mn-cs"/>
              </a:defRPr>
            </a:lvl7pPr>
            <a:lvl8pPr marL="3200675" algn="l" defTabSz="914478" rtl="0" eaLnBrk="1" latinLnBrk="0" hangingPunct="1">
              <a:defRPr sz="1800" kern="1200">
                <a:solidFill>
                  <a:schemeClr val="lt1"/>
                </a:solidFill>
                <a:latin typeface="Arial"/>
                <a:ea typeface="+mn-ea"/>
                <a:cs typeface="+mn-cs"/>
              </a:defRPr>
            </a:lvl8pPr>
            <a:lvl9pPr marL="3657913" algn="l" defTabSz="914478" rtl="0" eaLnBrk="1" latinLnBrk="0" hangingPunct="1">
              <a:defRPr sz="1800" kern="1200">
                <a:solidFill>
                  <a:schemeClr val="lt1"/>
                </a:solidFill>
                <a:latin typeface="Arial"/>
                <a:ea typeface="+mn-ea"/>
                <a:cs typeface="+mn-cs"/>
              </a:defRPr>
            </a:lvl9pPr>
          </a:lstStyle>
          <a:p>
            <a:pPr algn="ctr" fontAlgn="ctr"/>
            <a:r>
              <a:rPr lang="ru-RU" sz="2400">
                <a:solidFill>
                  <a:schemeClr val="tx1"/>
                </a:solidFill>
                <a:latin typeface="Huawei Sans" panose="020C0503030203020204" pitchFamily="34" charset="0"/>
              </a:rPr>
              <a:t>Скорость порта</a:t>
            </a:r>
          </a:p>
        </p:txBody>
      </p:sp>
      <p:sp>
        <p:nvSpPr>
          <p:cNvPr id="3" name="文本框 2"/>
          <p:cNvSpPr txBox="1"/>
          <p:nvPr/>
        </p:nvSpPr>
        <p:spPr>
          <a:xfrm>
            <a:off x="6096000" y="1487092"/>
            <a:ext cx="4733925" cy="701950"/>
          </a:xfrm>
          <a:prstGeom prst="rect">
            <a:avLst/>
          </a:prstGeom>
          <a:noFill/>
          <a:ln w="12700">
            <a:noFill/>
            <a:prstDash val="sysDot"/>
          </a:ln>
        </p:spPr>
        <p:txBody>
          <a:bodyPr wrap="square" rtlCol="0">
            <a:noAutofit/>
          </a:bodyPr>
          <a:lstStyle/>
          <a:p>
            <a:pPr fontAlgn="ctr"/>
            <a:r>
              <a:rPr lang="ru-RU" sz="2000">
                <a:latin typeface="Huawei Sans" panose="020C0503030203020204" pitchFamily="34" charset="0"/>
              </a:rPr>
              <a:t>Основной фактор, влияющий на скорость последовательных операций ввода-вывода</a:t>
            </a:r>
          </a:p>
        </p:txBody>
      </p:sp>
      <p:sp>
        <p:nvSpPr>
          <p:cNvPr id="12" name="文本框 11"/>
          <p:cNvSpPr txBox="1"/>
          <p:nvPr/>
        </p:nvSpPr>
        <p:spPr>
          <a:xfrm>
            <a:off x="6099917" y="2607698"/>
            <a:ext cx="5333511" cy="707886"/>
          </a:xfrm>
          <a:prstGeom prst="rect">
            <a:avLst/>
          </a:prstGeom>
          <a:noFill/>
          <a:ln w="12700">
            <a:noFill/>
            <a:prstDash val="sysDot"/>
          </a:ln>
        </p:spPr>
        <p:txBody>
          <a:bodyPr wrap="square" rtlCol="0">
            <a:noAutofit/>
          </a:bodyPr>
          <a:lstStyle/>
          <a:p>
            <a:pPr fontAlgn="ctr"/>
            <a:r>
              <a:rPr lang="ru-RU" sz="2000">
                <a:latin typeface="Huawei Sans" panose="020C0503030203020204" pitchFamily="34" charset="0"/>
              </a:rPr>
              <a:t>Основной фактор, влияющий на производительность произвольных операций ввода/вывода.</a:t>
            </a:r>
          </a:p>
        </p:txBody>
      </p:sp>
      <p:sp>
        <p:nvSpPr>
          <p:cNvPr id="13" name="文本框 12"/>
          <p:cNvSpPr txBox="1"/>
          <p:nvPr/>
        </p:nvSpPr>
        <p:spPr>
          <a:xfrm>
            <a:off x="6099917" y="3921657"/>
            <a:ext cx="5333511" cy="400110"/>
          </a:xfrm>
          <a:prstGeom prst="rect">
            <a:avLst/>
          </a:prstGeom>
          <a:noFill/>
          <a:ln w="12700">
            <a:noFill/>
            <a:prstDash val="sysDot"/>
          </a:ln>
        </p:spPr>
        <p:txBody>
          <a:bodyPr wrap="square" rtlCol="0">
            <a:noAutofit/>
          </a:bodyPr>
          <a:lstStyle/>
          <a:p>
            <a:pPr fontAlgn="ctr"/>
            <a:r>
              <a:rPr lang="ru-RU" sz="2000">
                <a:latin typeface="Huawei Sans" panose="020C0503030203020204" pitchFamily="34" charset="0"/>
              </a:rPr>
              <a:t>Косвенный фактор, влияющий на производительность диска</a:t>
            </a:r>
          </a:p>
        </p:txBody>
      </p:sp>
      <p:sp>
        <p:nvSpPr>
          <p:cNvPr id="14" name="文本框 13"/>
          <p:cNvSpPr txBox="1"/>
          <p:nvPr/>
        </p:nvSpPr>
        <p:spPr>
          <a:xfrm>
            <a:off x="6099917" y="4888375"/>
            <a:ext cx="5337428" cy="707886"/>
          </a:xfrm>
          <a:prstGeom prst="rect">
            <a:avLst/>
          </a:prstGeom>
          <a:noFill/>
          <a:ln w="12700">
            <a:noFill/>
            <a:prstDash val="sysDot"/>
          </a:ln>
        </p:spPr>
        <p:txBody>
          <a:bodyPr wrap="square" rtlCol="0">
            <a:noAutofit/>
          </a:bodyPr>
          <a:lstStyle/>
          <a:p>
            <a:pPr fontAlgn="ctr"/>
            <a:r>
              <a:rPr lang="ru-RU" sz="2000">
                <a:latin typeface="Huawei Sans" panose="020C0503030203020204" pitchFamily="34" charset="0"/>
              </a:rPr>
              <a:t>Наименее важный фактор, влияющий на производительность диска.</a:t>
            </a:r>
          </a:p>
        </p:txBody>
      </p:sp>
    </p:spTree>
    <p:extLst>
      <p:ext uri="{BB962C8B-B14F-4D97-AF65-F5344CB8AC3E}">
        <p14:creationId xmlns:p14="http://schemas.microsoft.com/office/powerpoint/2010/main" val="2941014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p:txBody>
          <a:bodyPr/>
          <a:lstStyle/>
          <a:p>
            <a:r>
              <a:rPr lang="ru-RU" dirty="0" smtClean="0"/>
              <a:t>В данном курсе описываются структура и процессы, выполняемые компонентами системы хранения данных. К компонентам системы хранения относятся контроллерная полка, дисковая полка, </a:t>
            </a:r>
            <a:r>
              <a:rPr lang="ru-RU" dirty="0"/>
              <a:t>диски, интерфейсные модули и соединения между шасси и модулями.</a:t>
            </a:r>
          </a:p>
        </p:txBody>
      </p:sp>
    </p:spTree>
    <p:extLst>
      <p:ext uri="{BB962C8B-B14F-4D97-AF65-F5344CB8AC3E}">
        <p14:creationId xmlns:p14="http://schemas.microsoft.com/office/powerpoint/2010/main" val="8420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Среднее время доступа</a:t>
            </a:r>
          </a:p>
        </p:txBody>
      </p:sp>
      <p:sp>
        <p:nvSpPr>
          <p:cNvPr id="3" name="文本占位符 2"/>
          <p:cNvSpPr>
            <a:spLocks noGrp="1"/>
          </p:cNvSpPr>
          <p:nvPr>
            <p:ph type="body" sz="quarter" idx="10"/>
          </p:nvPr>
        </p:nvSpPr>
        <p:spPr/>
        <p:txBody>
          <a:bodyPr wrap="square">
            <a:noAutofit/>
          </a:bodyPr>
          <a:lstStyle/>
          <a:p>
            <a:r>
              <a:rPr lang="ru-RU">
                <a:latin typeface="Huawei Sans" panose="020C0503030203020204" pitchFamily="34" charset="0"/>
              </a:rPr>
              <a:t>Среднее время доступа определяется:</a:t>
            </a:r>
          </a:p>
          <a:p>
            <a:pPr lvl="1"/>
            <a:r>
              <a:rPr lang="ru-RU">
                <a:latin typeface="Huawei Sans" panose="020C0503030203020204" pitchFamily="34" charset="0"/>
              </a:rPr>
              <a:t>средним временем поиска</a:t>
            </a:r>
          </a:p>
          <a:p>
            <a:pPr lvl="1"/>
            <a:r>
              <a:rPr lang="ru-RU">
                <a:latin typeface="Huawei Sans" panose="020C0503030203020204" pitchFamily="34" charset="0"/>
              </a:rPr>
              <a:t>средним временем задержки</a:t>
            </a:r>
          </a:p>
        </p:txBody>
      </p:sp>
      <p:grpSp>
        <p:nvGrpSpPr>
          <p:cNvPr id="100" name="组合 99"/>
          <p:cNvGrpSpPr/>
          <p:nvPr/>
        </p:nvGrpSpPr>
        <p:grpSpPr>
          <a:xfrm>
            <a:off x="1943725" y="3135612"/>
            <a:ext cx="3806918" cy="2374401"/>
            <a:chOff x="3162647" y="3811787"/>
            <a:chExt cx="3806918" cy="2374401"/>
          </a:xfrm>
        </p:grpSpPr>
        <p:sp>
          <p:nvSpPr>
            <p:cNvPr id="5" name="Rectangle 5"/>
            <p:cNvSpPr>
              <a:spLocks noChangeArrowheads="1"/>
            </p:cNvSpPr>
            <p:nvPr/>
          </p:nvSpPr>
          <p:spPr bwMode="auto">
            <a:xfrm>
              <a:off x="5463161" y="3811787"/>
              <a:ext cx="1506404" cy="35094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Время поиска</a:t>
              </a:r>
            </a:p>
          </p:txBody>
        </p:sp>
        <p:sp>
          <p:nvSpPr>
            <p:cNvPr id="18" name="Rectangle 22"/>
            <p:cNvSpPr>
              <a:spLocks noChangeArrowheads="1"/>
            </p:cNvSpPr>
            <p:nvPr/>
          </p:nvSpPr>
          <p:spPr bwMode="auto">
            <a:xfrm>
              <a:off x="5708504" y="4191359"/>
              <a:ext cx="871555" cy="374623"/>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Диск </a:t>
              </a:r>
            </a:p>
          </p:txBody>
        </p:sp>
        <p:sp>
          <p:nvSpPr>
            <p:cNvPr id="19" name="Rectangle 23"/>
            <p:cNvSpPr>
              <a:spLocks noChangeArrowheads="1"/>
            </p:cNvSpPr>
            <p:nvPr/>
          </p:nvSpPr>
          <p:spPr bwMode="auto">
            <a:xfrm>
              <a:off x="5415528" y="5898046"/>
              <a:ext cx="1121892" cy="28814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Дорожки </a:t>
              </a:r>
            </a:p>
          </p:txBody>
        </p:sp>
        <p:sp>
          <p:nvSpPr>
            <p:cNvPr id="23" name="Rectangle 27"/>
            <p:cNvSpPr>
              <a:spLocks noChangeArrowheads="1"/>
            </p:cNvSpPr>
            <p:nvPr/>
          </p:nvSpPr>
          <p:spPr bwMode="auto">
            <a:xfrm>
              <a:off x="3162647" y="5066182"/>
              <a:ext cx="811550" cy="32315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Поиск </a:t>
              </a:r>
            </a:p>
          </p:txBody>
        </p:sp>
        <p:sp>
          <p:nvSpPr>
            <p:cNvPr id="52" name="椭圆 51"/>
            <p:cNvSpPr/>
            <p:nvPr/>
          </p:nvSpPr>
          <p:spPr>
            <a:xfrm>
              <a:off x="3861771" y="3878228"/>
              <a:ext cx="1999387" cy="1999387"/>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84" name="椭圆 83"/>
            <p:cNvSpPr/>
            <p:nvPr/>
          </p:nvSpPr>
          <p:spPr>
            <a:xfrm>
              <a:off x="3956348" y="3963869"/>
              <a:ext cx="1810231" cy="1810231"/>
            </a:xfrm>
            <a:prstGeom prst="ellipse">
              <a:avLst/>
            </a:prstGeom>
            <a:solidFill>
              <a:srgbClr val="0070C0"/>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椭圆 50"/>
            <p:cNvSpPr/>
            <p:nvPr/>
          </p:nvSpPr>
          <p:spPr>
            <a:xfrm>
              <a:off x="4059208" y="4075664"/>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3" name="椭圆 62"/>
            <p:cNvSpPr/>
            <p:nvPr/>
          </p:nvSpPr>
          <p:spPr>
            <a:xfrm>
              <a:off x="4181717" y="4183159"/>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4" name="椭圆 63"/>
            <p:cNvSpPr/>
            <p:nvPr/>
          </p:nvSpPr>
          <p:spPr>
            <a:xfrm>
              <a:off x="4427027" y="4440752"/>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97" name="椭圆 96"/>
            <p:cNvSpPr/>
            <p:nvPr/>
          </p:nvSpPr>
          <p:spPr>
            <a:xfrm>
              <a:off x="4574344" y="4589044"/>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9" name="椭圆 68"/>
            <p:cNvSpPr/>
            <p:nvPr/>
          </p:nvSpPr>
          <p:spPr>
            <a:xfrm>
              <a:off x="4790111" y="4804808"/>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1" name="Freeform 9"/>
            <p:cNvSpPr>
              <a:spLocks/>
            </p:cNvSpPr>
            <p:nvPr/>
          </p:nvSpPr>
          <p:spPr bwMode="auto">
            <a:xfrm rot="515683">
              <a:off x="3973841" y="4798441"/>
              <a:ext cx="540498" cy="1266684"/>
            </a:xfrm>
            <a:custGeom>
              <a:avLst/>
              <a:gdLst/>
              <a:ahLst/>
              <a:cxnLst>
                <a:cxn ang="0">
                  <a:pos x="363" y="0"/>
                </a:cxn>
                <a:cxn ang="0">
                  <a:pos x="0" y="798"/>
                </a:cxn>
                <a:cxn ang="0">
                  <a:pos x="186" y="852"/>
                </a:cxn>
                <a:cxn ang="0">
                  <a:pos x="363" y="0"/>
                </a:cxn>
              </a:cxnLst>
              <a:rect l="0" t="0" r="r" b="b"/>
              <a:pathLst>
                <a:path w="364" h="853">
                  <a:moveTo>
                    <a:pt x="363" y="0"/>
                  </a:moveTo>
                  <a:lnTo>
                    <a:pt x="0" y="798"/>
                  </a:lnTo>
                  <a:lnTo>
                    <a:pt x="186" y="852"/>
                  </a:lnTo>
                  <a:lnTo>
                    <a:pt x="363" y="0"/>
                  </a:lnTo>
                </a:path>
              </a:pathLst>
            </a:custGeom>
            <a:solidFill>
              <a:srgbClr val="AFD89C"/>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grpSp>
          <p:nvGrpSpPr>
            <p:cNvPr id="72" name="Group 12"/>
            <p:cNvGrpSpPr>
              <a:grpSpLocks/>
            </p:cNvGrpSpPr>
            <p:nvPr/>
          </p:nvGrpSpPr>
          <p:grpSpPr bwMode="auto">
            <a:xfrm>
              <a:off x="3816093" y="4646223"/>
              <a:ext cx="396580" cy="1401210"/>
              <a:chOff x="978" y="2006"/>
              <a:chExt cx="235" cy="929"/>
            </a:xfrm>
          </p:grpSpPr>
          <p:sp>
            <p:nvSpPr>
              <p:cNvPr id="75" name="Freeform 14"/>
              <p:cNvSpPr>
                <a:spLocks/>
              </p:cNvSpPr>
              <p:nvPr/>
            </p:nvSpPr>
            <p:spPr bwMode="auto">
              <a:xfrm>
                <a:off x="978" y="2006"/>
                <a:ext cx="235" cy="929"/>
              </a:xfrm>
              <a:custGeom>
                <a:avLst/>
                <a:gdLst/>
                <a:ahLst/>
                <a:cxnLst>
                  <a:cxn ang="0">
                    <a:pos x="117" y="0"/>
                  </a:cxn>
                  <a:cxn ang="0">
                    <a:pos x="0" y="928"/>
                  </a:cxn>
                  <a:cxn ang="0">
                    <a:pos x="234" y="928"/>
                  </a:cxn>
                  <a:cxn ang="0">
                    <a:pos x="117" y="0"/>
                  </a:cxn>
                </a:cxnLst>
                <a:rect l="0" t="0" r="r" b="b"/>
                <a:pathLst>
                  <a:path w="235" h="929">
                    <a:moveTo>
                      <a:pt x="117" y="0"/>
                    </a:moveTo>
                    <a:lnTo>
                      <a:pt x="0" y="928"/>
                    </a:lnTo>
                    <a:lnTo>
                      <a:pt x="234" y="928"/>
                    </a:lnTo>
                    <a:lnTo>
                      <a:pt x="117" y="0"/>
                    </a:lnTo>
                  </a:path>
                </a:pathLst>
              </a:custGeom>
              <a:solidFill>
                <a:srgbClr val="62B230"/>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solidFill>
                    <a:srgbClr val="62B230"/>
                  </a:solidFill>
                  <a:latin typeface="Huawei Sans" panose="020C0503030203020204" pitchFamily="34" charset="0"/>
                </a:endParaRPr>
              </a:p>
            </p:txBody>
          </p:sp>
          <p:sp>
            <p:nvSpPr>
              <p:cNvPr id="74" name="Oval 16"/>
              <p:cNvSpPr>
                <a:spLocks noChangeArrowheads="1"/>
              </p:cNvSpPr>
              <p:nvPr/>
            </p:nvSpPr>
            <p:spPr bwMode="auto">
              <a:xfrm>
                <a:off x="1068" y="2814"/>
                <a:ext cx="60" cy="66"/>
              </a:xfrm>
              <a:prstGeom prst="ellipse">
                <a:avLst/>
              </a:prstGeom>
              <a:solidFill>
                <a:schemeClr val="tx1"/>
              </a:solidFill>
              <a:ln w="25400">
                <a:noFill/>
                <a:round/>
                <a:headEnd/>
                <a:tailEnd/>
              </a:ln>
              <a:effectLst/>
            </p:spPr>
            <p:txBody>
              <a:bodyPr wrap="square" anchor="ctr">
                <a:noAutofit/>
              </a:bodyPr>
              <a:lstStyle/>
              <a:p>
                <a:pPr fontAlgn="ctr"/>
                <a:endParaRPr lang="en-US" altLang="zh-CN" sz="1400" dirty="0">
                  <a:latin typeface="Huawei Sans" panose="020C0503030203020204" pitchFamily="34" charset="0"/>
                </a:endParaRPr>
              </a:p>
            </p:txBody>
          </p:sp>
        </p:grpSp>
        <p:sp>
          <p:nvSpPr>
            <p:cNvPr id="81" name="矩形 80"/>
            <p:cNvSpPr/>
            <p:nvPr/>
          </p:nvSpPr>
          <p:spPr>
            <a:xfrm rot="1520004">
              <a:off x="4514553" y="4786686"/>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82" name="矩形 81"/>
            <p:cNvSpPr/>
            <p:nvPr/>
          </p:nvSpPr>
          <p:spPr>
            <a:xfrm>
              <a:off x="3948024" y="4626667"/>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94" name="任意多边形 93"/>
            <p:cNvSpPr/>
            <p:nvPr/>
          </p:nvSpPr>
          <p:spPr>
            <a:xfrm>
              <a:off x="4024831" y="4692117"/>
              <a:ext cx="577923" cy="210017"/>
            </a:xfrm>
            <a:custGeom>
              <a:avLst/>
              <a:gdLst>
                <a:gd name="connsiteX0" fmla="*/ 0 w 603250"/>
                <a:gd name="connsiteY0" fmla="*/ 0 h 185738"/>
                <a:gd name="connsiteX1" fmla="*/ 434975 w 603250"/>
                <a:gd name="connsiteY1" fmla="*/ 52388 h 185738"/>
                <a:gd name="connsiteX2" fmla="*/ 603250 w 603250"/>
                <a:gd name="connsiteY2" fmla="*/ 185738 h 185738"/>
              </a:gdLst>
              <a:ahLst/>
              <a:cxnLst>
                <a:cxn ang="0">
                  <a:pos x="connsiteX0" y="connsiteY0"/>
                </a:cxn>
                <a:cxn ang="0">
                  <a:pos x="connsiteX1" y="connsiteY1"/>
                </a:cxn>
                <a:cxn ang="0">
                  <a:pos x="connsiteX2" y="connsiteY2"/>
                </a:cxn>
              </a:cxnLst>
              <a:rect l="l" t="t" r="r" b="b"/>
              <a:pathLst>
                <a:path w="603250" h="185738">
                  <a:moveTo>
                    <a:pt x="0" y="0"/>
                  </a:moveTo>
                  <a:cubicBezTo>
                    <a:pt x="167216" y="10716"/>
                    <a:pt x="334433" y="21432"/>
                    <a:pt x="434975" y="52388"/>
                  </a:cubicBezTo>
                  <a:cubicBezTo>
                    <a:pt x="535517" y="83344"/>
                    <a:pt x="569383" y="134541"/>
                    <a:pt x="603250" y="185738"/>
                  </a:cubicBezTo>
                </a:path>
              </a:pathLst>
            </a:custGeom>
            <a:noFill/>
            <a:ln w="31750">
              <a:solidFill>
                <a:srgbClr val="C0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99" name="肘形连接符 98"/>
            <p:cNvCxnSpPr>
              <a:stCxn id="97" idx="4"/>
              <a:endCxn id="19" idx="1"/>
            </p:cNvCxnSpPr>
            <p:nvPr/>
          </p:nvCxnSpPr>
          <p:spPr>
            <a:xfrm rot="16200000" flipH="1">
              <a:off x="4699077" y="5325665"/>
              <a:ext cx="878837" cy="554066"/>
            </a:xfrm>
            <a:prstGeom prst="bentConnector2">
              <a:avLst/>
            </a:prstGeom>
            <a:ln w="19050">
              <a:solidFill>
                <a:srgbClr val="151515"/>
              </a:solidFill>
            </a:ln>
          </p:spPr>
          <p:style>
            <a:lnRef idx="1">
              <a:schemeClr val="accent1"/>
            </a:lnRef>
            <a:fillRef idx="0">
              <a:schemeClr val="accent1"/>
            </a:fillRef>
            <a:effectRef idx="0">
              <a:schemeClr val="accent1"/>
            </a:effectRef>
            <a:fontRef idx="minor">
              <a:schemeClr val="tx1"/>
            </a:fontRef>
          </p:style>
        </p:cxnSp>
      </p:grpSp>
      <p:grpSp>
        <p:nvGrpSpPr>
          <p:cNvPr id="151" name="组合 150"/>
          <p:cNvGrpSpPr/>
          <p:nvPr/>
        </p:nvGrpSpPr>
        <p:grpSpPr>
          <a:xfrm>
            <a:off x="6311479" y="3047864"/>
            <a:ext cx="3865975" cy="2538768"/>
            <a:chOff x="6763710" y="3388519"/>
            <a:chExt cx="3865975" cy="2538768"/>
          </a:xfrm>
        </p:grpSpPr>
        <p:sp>
          <p:nvSpPr>
            <p:cNvPr id="131" name="Rectangle 5"/>
            <p:cNvSpPr>
              <a:spLocks noChangeArrowheads="1"/>
            </p:cNvSpPr>
            <p:nvPr/>
          </p:nvSpPr>
          <p:spPr bwMode="auto">
            <a:xfrm>
              <a:off x="9333869" y="3388519"/>
              <a:ext cx="1295816" cy="27955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Время ожидания</a:t>
              </a:r>
            </a:p>
          </p:txBody>
        </p:sp>
        <p:sp>
          <p:nvSpPr>
            <p:cNvPr id="132" name="椭圆 131"/>
            <p:cNvSpPr/>
            <p:nvPr/>
          </p:nvSpPr>
          <p:spPr>
            <a:xfrm>
              <a:off x="7483292" y="3681462"/>
              <a:ext cx="1999387" cy="1999387"/>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3" name="椭圆 132"/>
            <p:cNvSpPr/>
            <p:nvPr/>
          </p:nvSpPr>
          <p:spPr>
            <a:xfrm>
              <a:off x="7577869" y="3767103"/>
              <a:ext cx="1810231" cy="1810231"/>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4" name="椭圆 133"/>
            <p:cNvSpPr/>
            <p:nvPr/>
          </p:nvSpPr>
          <p:spPr>
            <a:xfrm>
              <a:off x="7680729" y="3878898"/>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5" name="椭圆 134"/>
            <p:cNvSpPr/>
            <p:nvPr/>
          </p:nvSpPr>
          <p:spPr>
            <a:xfrm>
              <a:off x="7803238" y="3986393"/>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6" name="椭圆 135"/>
            <p:cNvSpPr/>
            <p:nvPr/>
          </p:nvSpPr>
          <p:spPr>
            <a:xfrm>
              <a:off x="8048548" y="4243986"/>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7" name="椭圆 136"/>
            <p:cNvSpPr/>
            <p:nvPr/>
          </p:nvSpPr>
          <p:spPr>
            <a:xfrm>
              <a:off x="8195865" y="4392278"/>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8" name="椭圆 137"/>
            <p:cNvSpPr/>
            <p:nvPr/>
          </p:nvSpPr>
          <p:spPr>
            <a:xfrm>
              <a:off x="8411632" y="4608042"/>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139" name="Group 12"/>
            <p:cNvGrpSpPr>
              <a:grpSpLocks/>
            </p:cNvGrpSpPr>
            <p:nvPr/>
          </p:nvGrpSpPr>
          <p:grpSpPr bwMode="auto">
            <a:xfrm>
              <a:off x="7437614" y="4449457"/>
              <a:ext cx="396580" cy="1401210"/>
              <a:chOff x="978" y="2006"/>
              <a:chExt cx="235" cy="929"/>
            </a:xfrm>
          </p:grpSpPr>
          <p:sp>
            <p:nvSpPr>
              <p:cNvPr id="140" name="Freeform 14"/>
              <p:cNvSpPr>
                <a:spLocks/>
              </p:cNvSpPr>
              <p:nvPr/>
            </p:nvSpPr>
            <p:spPr bwMode="auto">
              <a:xfrm>
                <a:off x="978" y="2006"/>
                <a:ext cx="235" cy="929"/>
              </a:xfrm>
              <a:custGeom>
                <a:avLst/>
                <a:gdLst/>
                <a:ahLst/>
                <a:cxnLst>
                  <a:cxn ang="0">
                    <a:pos x="117" y="0"/>
                  </a:cxn>
                  <a:cxn ang="0">
                    <a:pos x="0" y="928"/>
                  </a:cxn>
                  <a:cxn ang="0">
                    <a:pos x="234" y="928"/>
                  </a:cxn>
                  <a:cxn ang="0">
                    <a:pos x="117" y="0"/>
                  </a:cxn>
                </a:cxnLst>
                <a:rect l="0" t="0" r="r" b="b"/>
                <a:pathLst>
                  <a:path w="235" h="929">
                    <a:moveTo>
                      <a:pt x="117" y="0"/>
                    </a:moveTo>
                    <a:lnTo>
                      <a:pt x="0" y="928"/>
                    </a:lnTo>
                    <a:lnTo>
                      <a:pt x="234" y="928"/>
                    </a:lnTo>
                    <a:lnTo>
                      <a:pt x="117" y="0"/>
                    </a:lnTo>
                  </a:path>
                </a:pathLst>
              </a:custGeom>
              <a:solidFill>
                <a:srgbClr val="62B230"/>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sp>
            <p:nvSpPr>
              <p:cNvPr id="141" name="Oval 16"/>
              <p:cNvSpPr>
                <a:spLocks noChangeArrowheads="1"/>
              </p:cNvSpPr>
              <p:nvPr/>
            </p:nvSpPr>
            <p:spPr bwMode="auto">
              <a:xfrm>
                <a:off x="1068" y="2814"/>
                <a:ext cx="60" cy="66"/>
              </a:xfrm>
              <a:prstGeom prst="ellipse">
                <a:avLst/>
              </a:prstGeom>
              <a:solidFill>
                <a:schemeClr val="tx1"/>
              </a:solidFill>
              <a:ln w="25400">
                <a:noFill/>
                <a:round/>
                <a:headEnd/>
                <a:tailEnd/>
              </a:ln>
              <a:effectLst/>
            </p:spPr>
            <p:txBody>
              <a:bodyPr wrap="square" anchor="ctr">
                <a:noAutofit/>
              </a:bodyPr>
              <a:lstStyle/>
              <a:p>
                <a:pPr fontAlgn="ctr"/>
                <a:endParaRPr lang="en-US" altLang="zh-CN" sz="1400" dirty="0">
                  <a:latin typeface="Huawei Sans" panose="020C0503030203020204" pitchFamily="34" charset="0"/>
                </a:endParaRPr>
              </a:p>
            </p:txBody>
          </p:sp>
        </p:grpSp>
        <p:sp>
          <p:nvSpPr>
            <p:cNvPr id="142" name="矩形 141"/>
            <p:cNvSpPr/>
            <p:nvPr/>
          </p:nvSpPr>
          <p:spPr>
            <a:xfrm>
              <a:off x="7569545" y="4429901"/>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143" name="直接连接符 142"/>
            <p:cNvCxnSpPr>
              <a:stCxn id="138" idx="2"/>
            </p:cNvCxnSpPr>
            <p:nvPr/>
          </p:nvCxnSpPr>
          <p:spPr>
            <a:xfrm flipH="1" flipV="1">
              <a:off x="7182016" y="4293716"/>
              <a:ext cx="1229616" cy="3856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38" idx="7"/>
            </p:cNvCxnSpPr>
            <p:nvPr/>
          </p:nvCxnSpPr>
          <p:spPr>
            <a:xfrm flipV="1">
              <a:off x="8533441" y="3716338"/>
              <a:ext cx="862983" cy="9126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空心弧 144"/>
            <p:cNvSpPr/>
            <p:nvPr/>
          </p:nvSpPr>
          <p:spPr>
            <a:xfrm rot="21421851">
              <a:off x="7634728" y="3763341"/>
              <a:ext cx="1761696" cy="1893955"/>
            </a:xfrm>
            <a:prstGeom prst="blockArc">
              <a:avLst>
                <a:gd name="adj1" fmla="val 18828427"/>
                <a:gd name="adj2" fmla="val 21426228"/>
                <a:gd name="adj3" fmla="val 626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146" name="Rectangle 49"/>
            <p:cNvSpPr>
              <a:spLocks noChangeArrowheads="1"/>
            </p:cNvSpPr>
            <p:nvPr/>
          </p:nvSpPr>
          <p:spPr bwMode="auto">
            <a:xfrm>
              <a:off x="9543611" y="4230462"/>
              <a:ext cx="1070627" cy="305115"/>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a:latin typeface="Huawei Sans" panose="020C0503030203020204" pitchFamily="34" charset="0"/>
                </a:rPr>
                <a:t>Блок данных</a:t>
              </a:r>
            </a:p>
          </p:txBody>
        </p:sp>
        <p:sp>
          <p:nvSpPr>
            <p:cNvPr id="147" name="Rectangle 50"/>
            <p:cNvSpPr>
              <a:spLocks noChangeArrowheads="1"/>
            </p:cNvSpPr>
            <p:nvPr/>
          </p:nvSpPr>
          <p:spPr bwMode="auto">
            <a:xfrm>
              <a:off x="6763710" y="3465812"/>
              <a:ext cx="1050830" cy="3573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Задержка</a:t>
              </a:r>
            </a:p>
          </p:txBody>
        </p:sp>
        <p:grpSp>
          <p:nvGrpSpPr>
            <p:cNvPr id="148" name="组合 147"/>
            <p:cNvGrpSpPr/>
            <p:nvPr/>
          </p:nvGrpSpPr>
          <p:grpSpPr bwMode="gray">
            <a:xfrm>
              <a:off x="7266015" y="3493350"/>
              <a:ext cx="2433937" cy="2433937"/>
              <a:chOff x="7266015" y="3493350"/>
              <a:chExt cx="2433937" cy="2433937"/>
            </a:xfrm>
          </p:grpSpPr>
          <p:sp>
            <p:nvSpPr>
              <p:cNvPr id="149" name="下箭头 148"/>
              <p:cNvSpPr/>
              <p:nvPr/>
            </p:nvSpPr>
            <p:spPr bwMode="gray">
              <a:xfrm rot="1659502">
                <a:off x="7318910" y="4162671"/>
                <a:ext cx="144695" cy="17717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50" name="空心弧 149"/>
              <p:cNvSpPr/>
              <p:nvPr/>
            </p:nvSpPr>
            <p:spPr bwMode="gray">
              <a:xfrm rot="19056320">
                <a:off x="7266015" y="3493350"/>
                <a:ext cx="2433937" cy="2433937"/>
              </a:xfrm>
              <a:prstGeom prst="blockArc">
                <a:avLst>
                  <a:gd name="adj1" fmla="val 14657428"/>
                  <a:gd name="adj2" fmla="val 21300794"/>
                  <a:gd name="adj3" fmla="val 295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grpSp>
      </p:grpSp>
    </p:spTree>
    <p:extLst>
      <p:ext uri="{BB962C8B-B14F-4D97-AF65-F5344CB8AC3E}">
        <p14:creationId xmlns:p14="http://schemas.microsoft.com/office/powerpoint/2010/main" val="1300948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7"/>
          <p:cNvSpPr>
            <a:spLocks noGrp="1"/>
          </p:cNvSpPr>
          <p:nvPr>
            <p:ph type="title"/>
          </p:nvPr>
        </p:nvSpPr>
        <p:spPr/>
        <p:txBody>
          <a:bodyPr wrap="square">
            <a:noAutofit/>
          </a:bodyPr>
          <a:lstStyle/>
          <a:p>
            <a:r>
              <a:rPr lang="ru-RU">
                <a:latin typeface="Huawei Sans" panose="020C0503030203020204" pitchFamily="34" charset="0"/>
              </a:rPr>
              <a:t>Скорость передачи данных</a:t>
            </a:r>
          </a:p>
        </p:txBody>
      </p:sp>
      <p:sp>
        <p:nvSpPr>
          <p:cNvPr id="44" name="文本占位符 43"/>
          <p:cNvSpPr>
            <a:spLocks noGrp="1"/>
          </p:cNvSpPr>
          <p:nvPr>
            <p:ph type="body" sz="quarter" idx="10"/>
          </p:nvPr>
        </p:nvSpPr>
        <p:spPr/>
        <p:txBody>
          <a:bodyPr wrap="square">
            <a:noAutofit/>
          </a:bodyPr>
          <a:lstStyle/>
          <a:p>
            <a:r>
              <a:rPr lang="ru-RU" dirty="0">
                <a:latin typeface="Huawei Sans" panose="020C0503030203020204" pitchFamily="34" charset="0"/>
              </a:rPr>
              <a:t>Скорость передачи </a:t>
            </a:r>
            <a:r>
              <a:rPr lang="ru-RU" dirty="0" smtClean="0">
                <a:latin typeface="Huawei Sans" panose="020C0503030203020204" pitchFamily="34" charset="0"/>
              </a:rPr>
              <a:t>данных </a:t>
            </a:r>
            <a:r>
              <a:rPr lang="ru-RU" dirty="0">
                <a:latin typeface="Huawei Sans" panose="020C0503030203020204" pitchFamily="34" charset="0"/>
              </a:rPr>
              <a:t>определяется:</a:t>
            </a:r>
          </a:p>
          <a:p>
            <a:pPr lvl="1"/>
            <a:r>
              <a:rPr lang="ru-RU" dirty="0">
                <a:latin typeface="Huawei Sans" panose="020C0503030203020204" pitchFamily="34" charset="0"/>
              </a:rPr>
              <a:t>скоростью внутренней передачи</a:t>
            </a:r>
          </a:p>
          <a:p>
            <a:pPr lvl="1"/>
            <a:r>
              <a:rPr lang="ru-RU" dirty="0">
                <a:latin typeface="Huawei Sans" panose="020C0503030203020204" pitchFamily="34" charset="0"/>
              </a:rPr>
              <a:t>скоростью внешней передачи/скоростью передачи интерфейса</a:t>
            </a:r>
          </a:p>
        </p:txBody>
      </p:sp>
      <p:grpSp>
        <p:nvGrpSpPr>
          <p:cNvPr id="83" name="组合 82"/>
          <p:cNvGrpSpPr/>
          <p:nvPr/>
        </p:nvGrpSpPr>
        <p:grpSpPr>
          <a:xfrm>
            <a:off x="2291530" y="2657075"/>
            <a:ext cx="8599078" cy="3282214"/>
            <a:chOff x="3014064" y="2909351"/>
            <a:chExt cx="8599078" cy="3282214"/>
          </a:xfrm>
        </p:grpSpPr>
        <p:grpSp>
          <p:nvGrpSpPr>
            <p:cNvPr id="45" name="组合 44"/>
            <p:cNvGrpSpPr/>
            <p:nvPr/>
          </p:nvGrpSpPr>
          <p:grpSpPr>
            <a:xfrm>
              <a:off x="8101966" y="3209898"/>
              <a:ext cx="3305980" cy="2299934"/>
              <a:chOff x="3180126" y="3878228"/>
              <a:chExt cx="3305980" cy="2299934"/>
            </a:xfrm>
          </p:grpSpPr>
          <p:sp>
            <p:nvSpPr>
              <p:cNvPr id="47" name="Rectangle 22"/>
              <p:cNvSpPr>
                <a:spLocks noChangeArrowheads="1"/>
              </p:cNvSpPr>
              <p:nvPr/>
            </p:nvSpPr>
            <p:spPr bwMode="auto">
              <a:xfrm>
                <a:off x="5660638" y="3946031"/>
                <a:ext cx="771662" cy="294838"/>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Диск</a:t>
                </a:r>
              </a:p>
            </p:txBody>
          </p:sp>
          <p:sp>
            <p:nvSpPr>
              <p:cNvPr id="48" name="Rectangle 23"/>
              <p:cNvSpPr>
                <a:spLocks noChangeArrowheads="1"/>
              </p:cNvSpPr>
              <p:nvPr/>
            </p:nvSpPr>
            <p:spPr bwMode="auto">
              <a:xfrm>
                <a:off x="5415528" y="5898045"/>
                <a:ext cx="1070578" cy="280117"/>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Дорожки</a:t>
                </a:r>
              </a:p>
            </p:txBody>
          </p:sp>
          <p:sp>
            <p:nvSpPr>
              <p:cNvPr id="49" name="Rectangle 27"/>
              <p:cNvSpPr>
                <a:spLocks noChangeArrowheads="1"/>
              </p:cNvSpPr>
              <p:nvPr/>
            </p:nvSpPr>
            <p:spPr bwMode="auto">
              <a:xfrm>
                <a:off x="3180126" y="5066182"/>
                <a:ext cx="794071" cy="3052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Поиск</a:t>
                </a:r>
              </a:p>
            </p:txBody>
          </p:sp>
          <p:sp>
            <p:nvSpPr>
              <p:cNvPr id="50" name="椭圆 49"/>
              <p:cNvSpPr/>
              <p:nvPr/>
            </p:nvSpPr>
            <p:spPr>
              <a:xfrm>
                <a:off x="3861771" y="3878228"/>
                <a:ext cx="1999387" cy="1999387"/>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椭圆 50"/>
              <p:cNvSpPr/>
              <p:nvPr/>
            </p:nvSpPr>
            <p:spPr>
              <a:xfrm>
                <a:off x="3956348" y="3963869"/>
                <a:ext cx="1810231" cy="1810231"/>
              </a:xfrm>
              <a:prstGeom prst="ellipse">
                <a:avLst/>
              </a:prstGeom>
              <a:solidFill>
                <a:srgbClr val="0070C0"/>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2" name="椭圆 51"/>
              <p:cNvSpPr/>
              <p:nvPr/>
            </p:nvSpPr>
            <p:spPr>
              <a:xfrm>
                <a:off x="4059208" y="4075664"/>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3" name="椭圆 52"/>
              <p:cNvSpPr/>
              <p:nvPr/>
            </p:nvSpPr>
            <p:spPr>
              <a:xfrm>
                <a:off x="4181717" y="4183159"/>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4" name="椭圆 53"/>
              <p:cNvSpPr/>
              <p:nvPr/>
            </p:nvSpPr>
            <p:spPr>
              <a:xfrm>
                <a:off x="4427027" y="4440752"/>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5" name="椭圆 54"/>
              <p:cNvSpPr/>
              <p:nvPr/>
            </p:nvSpPr>
            <p:spPr>
              <a:xfrm>
                <a:off x="4574344" y="4589044"/>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6" name="椭圆 55"/>
              <p:cNvSpPr/>
              <p:nvPr/>
            </p:nvSpPr>
            <p:spPr>
              <a:xfrm>
                <a:off x="4790111" y="4804808"/>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7" name="Freeform 9"/>
              <p:cNvSpPr>
                <a:spLocks/>
              </p:cNvSpPr>
              <p:nvPr/>
            </p:nvSpPr>
            <p:spPr bwMode="auto">
              <a:xfrm rot="515683">
                <a:off x="3973841" y="4798441"/>
                <a:ext cx="540498" cy="1266684"/>
              </a:xfrm>
              <a:custGeom>
                <a:avLst/>
                <a:gdLst/>
                <a:ahLst/>
                <a:cxnLst>
                  <a:cxn ang="0">
                    <a:pos x="363" y="0"/>
                  </a:cxn>
                  <a:cxn ang="0">
                    <a:pos x="0" y="798"/>
                  </a:cxn>
                  <a:cxn ang="0">
                    <a:pos x="186" y="852"/>
                  </a:cxn>
                  <a:cxn ang="0">
                    <a:pos x="363" y="0"/>
                  </a:cxn>
                </a:cxnLst>
                <a:rect l="0" t="0" r="r" b="b"/>
                <a:pathLst>
                  <a:path w="364" h="853">
                    <a:moveTo>
                      <a:pt x="363" y="0"/>
                    </a:moveTo>
                    <a:lnTo>
                      <a:pt x="0" y="798"/>
                    </a:lnTo>
                    <a:lnTo>
                      <a:pt x="186" y="852"/>
                    </a:lnTo>
                    <a:lnTo>
                      <a:pt x="363" y="0"/>
                    </a:lnTo>
                  </a:path>
                </a:pathLst>
              </a:custGeom>
              <a:solidFill>
                <a:srgbClr val="AFD89C"/>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grpSp>
            <p:nvGrpSpPr>
              <p:cNvPr id="58" name="Group 12"/>
              <p:cNvGrpSpPr>
                <a:grpSpLocks/>
              </p:cNvGrpSpPr>
              <p:nvPr/>
            </p:nvGrpSpPr>
            <p:grpSpPr bwMode="auto">
              <a:xfrm>
                <a:off x="3816093" y="4646223"/>
                <a:ext cx="396580" cy="1401210"/>
                <a:chOff x="978" y="2006"/>
                <a:chExt cx="235" cy="929"/>
              </a:xfrm>
            </p:grpSpPr>
            <p:sp>
              <p:nvSpPr>
                <p:cNvPr id="63" name="Freeform 14"/>
                <p:cNvSpPr>
                  <a:spLocks/>
                </p:cNvSpPr>
                <p:nvPr/>
              </p:nvSpPr>
              <p:spPr bwMode="auto">
                <a:xfrm>
                  <a:off x="978" y="2006"/>
                  <a:ext cx="235" cy="929"/>
                </a:xfrm>
                <a:custGeom>
                  <a:avLst/>
                  <a:gdLst/>
                  <a:ahLst/>
                  <a:cxnLst>
                    <a:cxn ang="0">
                      <a:pos x="117" y="0"/>
                    </a:cxn>
                    <a:cxn ang="0">
                      <a:pos x="0" y="928"/>
                    </a:cxn>
                    <a:cxn ang="0">
                      <a:pos x="234" y="928"/>
                    </a:cxn>
                    <a:cxn ang="0">
                      <a:pos x="117" y="0"/>
                    </a:cxn>
                  </a:cxnLst>
                  <a:rect l="0" t="0" r="r" b="b"/>
                  <a:pathLst>
                    <a:path w="235" h="929">
                      <a:moveTo>
                        <a:pt x="117" y="0"/>
                      </a:moveTo>
                      <a:lnTo>
                        <a:pt x="0" y="928"/>
                      </a:lnTo>
                      <a:lnTo>
                        <a:pt x="234" y="928"/>
                      </a:lnTo>
                      <a:lnTo>
                        <a:pt x="117" y="0"/>
                      </a:lnTo>
                    </a:path>
                  </a:pathLst>
                </a:custGeom>
                <a:solidFill>
                  <a:srgbClr val="62B230"/>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sp>
              <p:nvSpPr>
                <p:cNvPr id="64" name="Oval 16"/>
                <p:cNvSpPr>
                  <a:spLocks noChangeArrowheads="1"/>
                </p:cNvSpPr>
                <p:nvPr/>
              </p:nvSpPr>
              <p:spPr bwMode="auto">
                <a:xfrm>
                  <a:off x="1068" y="2814"/>
                  <a:ext cx="60" cy="66"/>
                </a:xfrm>
                <a:prstGeom prst="ellipse">
                  <a:avLst/>
                </a:prstGeom>
                <a:solidFill>
                  <a:schemeClr val="tx1"/>
                </a:solidFill>
                <a:ln w="25400">
                  <a:noFill/>
                  <a:round/>
                  <a:headEnd/>
                  <a:tailEnd/>
                </a:ln>
                <a:effectLst/>
              </p:spPr>
              <p:txBody>
                <a:bodyPr wrap="square" anchor="ctr">
                  <a:noAutofit/>
                </a:bodyPr>
                <a:lstStyle/>
                <a:p>
                  <a:pPr fontAlgn="ctr"/>
                  <a:endParaRPr lang="en-US" altLang="zh-CN" sz="1400" dirty="0">
                    <a:latin typeface="Huawei Sans" panose="020C0503030203020204" pitchFamily="34" charset="0"/>
                  </a:endParaRPr>
                </a:p>
              </p:txBody>
            </p:sp>
          </p:grpSp>
          <p:sp>
            <p:nvSpPr>
              <p:cNvPr id="59" name="矩形 58"/>
              <p:cNvSpPr/>
              <p:nvPr/>
            </p:nvSpPr>
            <p:spPr>
              <a:xfrm rot="1520004">
                <a:off x="4514553" y="4786686"/>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0" name="矩形 59"/>
              <p:cNvSpPr/>
              <p:nvPr/>
            </p:nvSpPr>
            <p:spPr>
              <a:xfrm>
                <a:off x="3948024" y="4626667"/>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1" name="任意多边形 60"/>
              <p:cNvSpPr/>
              <p:nvPr/>
            </p:nvSpPr>
            <p:spPr>
              <a:xfrm>
                <a:off x="4024831" y="4692117"/>
                <a:ext cx="577923" cy="210017"/>
              </a:xfrm>
              <a:custGeom>
                <a:avLst/>
                <a:gdLst>
                  <a:gd name="connsiteX0" fmla="*/ 0 w 603250"/>
                  <a:gd name="connsiteY0" fmla="*/ 0 h 185738"/>
                  <a:gd name="connsiteX1" fmla="*/ 434975 w 603250"/>
                  <a:gd name="connsiteY1" fmla="*/ 52388 h 185738"/>
                  <a:gd name="connsiteX2" fmla="*/ 603250 w 603250"/>
                  <a:gd name="connsiteY2" fmla="*/ 185738 h 185738"/>
                </a:gdLst>
                <a:ahLst/>
                <a:cxnLst>
                  <a:cxn ang="0">
                    <a:pos x="connsiteX0" y="connsiteY0"/>
                  </a:cxn>
                  <a:cxn ang="0">
                    <a:pos x="connsiteX1" y="connsiteY1"/>
                  </a:cxn>
                  <a:cxn ang="0">
                    <a:pos x="connsiteX2" y="connsiteY2"/>
                  </a:cxn>
                </a:cxnLst>
                <a:rect l="l" t="t" r="r" b="b"/>
                <a:pathLst>
                  <a:path w="603250" h="185738">
                    <a:moveTo>
                      <a:pt x="0" y="0"/>
                    </a:moveTo>
                    <a:cubicBezTo>
                      <a:pt x="167216" y="10716"/>
                      <a:pt x="334433" y="21432"/>
                      <a:pt x="434975" y="52388"/>
                    </a:cubicBezTo>
                    <a:cubicBezTo>
                      <a:pt x="535517" y="83344"/>
                      <a:pt x="569383" y="134541"/>
                      <a:pt x="603250" y="185738"/>
                    </a:cubicBezTo>
                  </a:path>
                </a:pathLst>
              </a:custGeom>
              <a:noFill/>
              <a:ln w="3175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62" name="肘形连接符 61"/>
              <p:cNvCxnSpPr>
                <a:stCxn id="55" idx="4"/>
                <a:endCxn id="48" idx="1"/>
              </p:cNvCxnSpPr>
              <p:nvPr/>
            </p:nvCxnSpPr>
            <p:spPr>
              <a:xfrm rot="16200000" flipH="1">
                <a:off x="4701083" y="5323659"/>
                <a:ext cx="874824" cy="554066"/>
              </a:xfrm>
              <a:prstGeom prst="bentConnector2">
                <a:avLst/>
              </a:prstGeom>
              <a:ln w="19050">
                <a:solidFill>
                  <a:srgbClr val="151515"/>
                </a:solidFill>
              </a:ln>
            </p:spPr>
            <p:style>
              <a:lnRef idx="1">
                <a:schemeClr val="accent1"/>
              </a:lnRef>
              <a:fillRef idx="0">
                <a:schemeClr val="accent1"/>
              </a:fillRef>
              <a:effectRef idx="0">
                <a:schemeClr val="accent1"/>
              </a:effectRef>
              <a:fontRef idx="minor">
                <a:schemeClr val="tx1"/>
              </a:fontRef>
            </p:style>
          </p:cxnSp>
        </p:grpSp>
        <p:sp>
          <p:nvSpPr>
            <p:cNvPr id="65" name="圆角矩形 64"/>
            <p:cNvSpPr/>
            <p:nvPr/>
          </p:nvSpPr>
          <p:spPr>
            <a:xfrm>
              <a:off x="6368996" y="2909351"/>
              <a:ext cx="5244146" cy="3282214"/>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8" name="文本框 67"/>
            <p:cNvSpPr txBox="1"/>
            <p:nvPr/>
          </p:nvSpPr>
          <p:spPr>
            <a:xfrm>
              <a:off x="6649880" y="3110873"/>
              <a:ext cx="1260216" cy="461665"/>
            </a:xfrm>
            <a:prstGeom prst="rect">
              <a:avLst/>
            </a:prstGeom>
            <a:noFill/>
          </p:spPr>
          <p:txBody>
            <a:bodyPr wrap="square" rtlCol="0">
              <a:noAutofit/>
            </a:bodyPr>
            <a:lstStyle/>
            <a:p>
              <a:pPr fontAlgn="ctr"/>
              <a:r>
                <a:rPr lang="ru-RU" sz="2400" b="1" dirty="0">
                  <a:latin typeface="Huawei Sans" panose="020C0503030203020204" pitchFamily="34" charset="0"/>
                </a:rPr>
                <a:t>Диск</a:t>
              </a:r>
            </a:p>
          </p:txBody>
        </p:sp>
        <p:sp>
          <p:nvSpPr>
            <p:cNvPr id="69" name="文本框 68"/>
            <p:cNvSpPr txBox="1"/>
            <p:nvPr/>
          </p:nvSpPr>
          <p:spPr>
            <a:xfrm>
              <a:off x="9029411" y="5436011"/>
              <a:ext cx="1997193" cy="461665"/>
            </a:xfrm>
            <a:prstGeom prst="rect">
              <a:avLst/>
            </a:prstGeom>
            <a:noFill/>
          </p:spPr>
          <p:txBody>
            <a:bodyPr wrap="square" rtlCol="0">
              <a:noAutofit/>
            </a:bodyPr>
            <a:lstStyle/>
            <a:p>
              <a:pPr fontAlgn="ctr"/>
              <a:r>
                <a:rPr lang="ru-RU" sz="2400" dirty="0">
                  <a:latin typeface="Huawei Sans" panose="020C0503030203020204" pitchFamily="34" charset="0"/>
                </a:rPr>
                <a:t>Внутренняя передача</a:t>
              </a:r>
            </a:p>
          </p:txBody>
        </p:sp>
        <p:pic>
          <p:nvPicPr>
            <p:cNvPr id="70" name="图片 69" descr="CACHE.jpg"/>
            <p:cNvPicPr>
              <a:picLocks noChangeAspect="1"/>
            </p:cNvPicPr>
            <p:nvPr/>
          </p:nvPicPr>
          <p:blipFill>
            <a:blip r:embed="rId3" cstate="print"/>
            <a:stretch>
              <a:fillRect/>
            </a:stretch>
          </p:blipFill>
          <p:spPr>
            <a:xfrm>
              <a:off x="6656732" y="5011848"/>
              <a:ext cx="1253364" cy="991467"/>
            </a:xfrm>
            <a:prstGeom prst="rect">
              <a:avLst/>
            </a:prstGeom>
          </p:spPr>
        </p:pic>
        <p:sp>
          <p:nvSpPr>
            <p:cNvPr id="71" name="Freeform 10"/>
            <p:cNvSpPr>
              <a:spLocks/>
            </p:cNvSpPr>
            <p:nvPr/>
          </p:nvSpPr>
          <p:spPr bwMode="auto">
            <a:xfrm rot="17382607">
              <a:off x="8047078" y="4508484"/>
              <a:ext cx="1575381" cy="1400056"/>
            </a:xfrm>
            <a:custGeom>
              <a:avLst/>
              <a:gdLst/>
              <a:ahLst/>
              <a:cxnLst>
                <a:cxn ang="0">
                  <a:pos x="464" y="966"/>
                </a:cxn>
                <a:cxn ang="0">
                  <a:pos x="378" y="822"/>
                </a:cxn>
                <a:cxn ang="0">
                  <a:pos x="310" y="690"/>
                </a:cxn>
                <a:cxn ang="0">
                  <a:pos x="256" y="572"/>
                </a:cxn>
                <a:cxn ang="0">
                  <a:pos x="214" y="472"/>
                </a:cxn>
                <a:cxn ang="0">
                  <a:pos x="166" y="328"/>
                </a:cxn>
                <a:cxn ang="0">
                  <a:pos x="152" y="276"/>
                </a:cxn>
                <a:cxn ang="0">
                  <a:pos x="34" y="0"/>
                </a:cxn>
                <a:cxn ang="0">
                  <a:pos x="82" y="294"/>
                </a:cxn>
                <a:cxn ang="0">
                  <a:pos x="86" y="308"/>
                </a:cxn>
                <a:cxn ang="0">
                  <a:pos x="120" y="414"/>
                </a:cxn>
                <a:cxn ang="0">
                  <a:pos x="174" y="550"/>
                </a:cxn>
                <a:cxn ang="0">
                  <a:pos x="228" y="662"/>
                </a:cxn>
                <a:cxn ang="0">
                  <a:pos x="296" y="788"/>
                </a:cxn>
                <a:cxn ang="0">
                  <a:pos x="382" y="926"/>
                </a:cxn>
                <a:cxn ang="0">
                  <a:pos x="430" y="998"/>
                </a:cxn>
                <a:cxn ang="0">
                  <a:pos x="514" y="1104"/>
                </a:cxn>
                <a:cxn ang="0">
                  <a:pos x="602" y="1196"/>
                </a:cxn>
                <a:cxn ang="0">
                  <a:pos x="696" y="1278"/>
                </a:cxn>
                <a:cxn ang="0">
                  <a:pos x="794" y="1348"/>
                </a:cxn>
                <a:cxn ang="0">
                  <a:pos x="892" y="1408"/>
                </a:cxn>
                <a:cxn ang="0">
                  <a:pos x="990" y="1458"/>
                </a:cxn>
                <a:cxn ang="0">
                  <a:pos x="1086" y="1500"/>
                </a:cxn>
                <a:cxn ang="0">
                  <a:pos x="1180" y="1534"/>
                </a:cxn>
                <a:cxn ang="0">
                  <a:pos x="1268" y="1560"/>
                </a:cxn>
                <a:cxn ang="0">
                  <a:pos x="1424" y="1596"/>
                </a:cxn>
                <a:cxn ang="0">
                  <a:pos x="1540" y="1612"/>
                </a:cxn>
                <a:cxn ang="0">
                  <a:pos x="1612" y="1618"/>
                </a:cxn>
                <a:cxn ang="0">
                  <a:pos x="1580" y="1616"/>
                </a:cxn>
                <a:cxn ang="0">
                  <a:pos x="1488" y="1606"/>
                </a:cxn>
                <a:cxn ang="0">
                  <a:pos x="1354" y="1578"/>
                </a:cxn>
                <a:cxn ang="0">
                  <a:pos x="1230" y="1544"/>
                </a:cxn>
                <a:cxn ang="0">
                  <a:pos x="1142" y="1512"/>
                </a:cxn>
                <a:cxn ang="0">
                  <a:pos x="1048" y="1474"/>
                </a:cxn>
                <a:cxn ang="0">
                  <a:pos x="954" y="1426"/>
                </a:cxn>
                <a:cxn ang="0">
                  <a:pos x="858" y="1368"/>
                </a:cxn>
                <a:cxn ang="0">
                  <a:pos x="764" y="1300"/>
                </a:cxn>
                <a:cxn ang="0">
                  <a:pos x="672" y="1220"/>
                </a:cxn>
                <a:cxn ang="0">
                  <a:pos x="584" y="1128"/>
                </a:cxn>
                <a:cxn ang="0">
                  <a:pos x="502" y="1024"/>
                </a:cxn>
                <a:cxn ang="0">
                  <a:pos x="464" y="966"/>
                </a:cxn>
              </a:cxnLst>
              <a:rect l="0" t="0" r="r" b="b"/>
              <a:pathLst>
                <a:path w="1612" h="1618">
                  <a:moveTo>
                    <a:pt x="464" y="966"/>
                  </a:moveTo>
                  <a:lnTo>
                    <a:pt x="464" y="966"/>
                  </a:lnTo>
                  <a:lnTo>
                    <a:pt x="418" y="892"/>
                  </a:lnTo>
                  <a:lnTo>
                    <a:pt x="378" y="822"/>
                  </a:lnTo>
                  <a:lnTo>
                    <a:pt x="342" y="754"/>
                  </a:lnTo>
                  <a:lnTo>
                    <a:pt x="310" y="690"/>
                  </a:lnTo>
                  <a:lnTo>
                    <a:pt x="280" y="630"/>
                  </a:lnTo>
                  <a:lnTo>
                    <a:pt x="256" y="572"/>
                  </a:lnTo>
                  <a:lnTo>
                    <a:pt x="234" y="520"/>
                  </a:lnTo>
                  <a:lnTo>
                    <a:pt x="214" y="472"/>
                  </a:lnTo>
                  <a:lnTo>
                    <a:pt x="184" y="390"/>
                  </a:lnTo>
                  <a:lnTo>
                    <a:pt x="166" y="328"/>
                  </a:lnTo>
                  <a:lnTo>
                    <a:pt x="156" y="290"/>
                  </a:lnTo>
                  <a:lnTo>
                    <a:pt x="152" y="276"/>
                  </a:lnTo>
                  <a:lnTo>
                    <a:pt x="244" y="300"/>
                  </a:lnTo>
                  <a:lnTo>
                    <a:pt x="34" y="0"/>
                  </a:lnTo>
                  <a:lnTo>
                    <a:pt x="0" y="396"/>
                  </a:lnTo>
                  <a:lnTo>
                    <a:pt x="82" y="294"/>
                  </a:lnTo>
                  <a:lnTo>
                    <a:pt x="82" y="294"/>
                  </a:lnTo>
                  <a:lnTo>
                    <a:pt x="86" y="308"/>
                  </a:lnTo>
                  <a:lnTo>
                    <a:pt x="98" y="350"/>
                  </a:lnTo>
                  <a:lnTo>
                    <a:pt x="120" y="414"/>
                  </a:lnTo>
                  <a:lnTo>
                    <a:pt x="152" y="500"/>
                  </a:lnTo>
                  <a:lnTo>
                    <a:pt x="174" y="550"/>
                  </a:lnTo>
                  <a:lnTo>
                    <a:pt x="200" y="604"/>
                  </a:lnTo>
                  <a:lnTo>
                    <a:pt x="228" y="662"/>
                  </a:lnTo>
                  <a:lnTo>
                    <a:pt x="260" y="722"/>
                  </a:lnTo>
                  <a:lnTo>
                    <a:pt x="296" y="788"/>
                  </a:lnTo>
                  <a:lnTo>
                    <a:pt x="336" y="856"/>
                  </a:lnTo>
                  <a:lnTo>
                    <a:pt x="382" y="926"/>
                  </a:lnTo>
                  <a:lnTo>
                    <a:pt x="430" y="998"/>
                  </a:lnTo>
                  <a:lnTo>
                    <a:pt x="430" y="998"/>
                  </a:lnTo>
                  <a:lnTo>
                    <a:pt x="472" y="1052"/>
                  </a:lnTo>
                  <a:lnTo>
                    <a:pt x="514" y="1104"/>
                  </a:lnTo>
                  <a:lnTo>
                    <a:pt x="558" y="1152"/>
                  </a:lnTo>
                  <a:lnTo>
                    <a:pt x="602" y="1196"/>
                  </a:lnTo>
                  <a:lnTo>
                    <a:pt x="650" y="1238"/>
                  </a:lnTo>
                  <a:lnTo>
                    <a:pt x="696" y="1278"/>
                  </a:lnTo>
                  <a:lnTo>
                    <a:pt x="744" y="1314"/>
                  </a:lnTo>
                  <a:lnTo>
                    <a:pt x="794" y="1348"/>
                  </a:lnTo>
                  <a:lnTo>
                    <a:pt x="842" y="1380"/>
                  </a:lnTo>
                  <a:lnTo>
                    <a:pt x="892" y="1408"/>
                  </a:lnTo>
                  <a:lnTo>
                    <a:pt x="942" y="1434"/>
                  </a:lnTo>
                  <a:lnTo>
                    <a:pt x="990" y="1458"/>
                  </a:lnTo>
                  <a:lnTo>
                    <a:pt x="1038" y="1480"/>
                  </a:lnTo>
                  <a:lnTo>
                    <a:pt x="1086" y="1500"/>
                  </a:lnTo>
                  <a:lnTo>
                    <a:pt x="1134" y="1518"/>
                  </a:lnTo>
                  <a:lnTo>
                    <a:pt x="1180" y="1534"/>
                  </a:lnTo>
                  <a:lnTo>
                    <a:pt x="1224" y="1548"/>
                  </a:lnTo>
                  <a:lnTo>
                    <a:pt x="1268" y="1560"/>
                  </a:lnTo>
                  <a:lnTo>
                    <a:pt x="1350" y="1580"/>
                  </a:lnTo>
                  <a:lnTo>
                    <a:pt x="1424" y="1596"/>
                  </a:lnTo>
                  <a:lnTo>
                    <a:pt x="1486" y="1606"/>
                  </a:lnTo>
                  <a:lnTo>
                    <a:pt x="1540" y="1612"/>
                  </a:lnTo>
                  <a:lnTo>
                    <a:pt x="1578" y="1616"/>
                  </a:lnTo>
                  <a:lnTo>
                    <a:pt x="1612" y="1618"/>
                  </a:lnTo>
                  <a:lnTo>
                    <a:pt x="1612" y="1618"/>
                  </a:lnTo>
                  <a:lnTo>
                    <a:pt x="1580" y="1616"/>
                  </a:lnTo>
                  <a:lnTo>
                    <a:pt x="1540" y="1612"/>
                  </a:lnTo>
                  <a:lnTo>
                    <a:pt x="1488" y="1606"/>
                  </a:lnTo>
                  <a:lnTo>
                    <a:pt x="1426" y="1594"/>
                  </a:lnTo>
                  <a:lnTo>
                    <a:pt x="1354" y="1578"/>
                  </a:lnTo>
                  <a:lnTo>
                    <a:pt x="1274" y="1558"/>
                  </a:lnTo>
                  <a:lnTo>
                    <a:pt x="1230" y="1544"/>
                  </a:lnTo>
                  <a:lnTo>
                    <a:pt x="1186" y="1530"/>
                  </a:lnTo>
                  <a:lnTo>
                    <a:pt x="1142" y="1512"/>
                  </a:lnTo>
                  <a:lnTo>
                    <a:pt x="1096" y="1494"/>
                  </a:lnTo>
                  <a:lnTo>
                    <a:pt x="1048" y="1474"/>
                  </a:lnTo>
                  <a:lnTo>
                    <a:pt x="1002" y="1450"/>
                  </a:lnTo>
                  <a:lnTo>
                    <a:pt x="954" y="1426"/>
                  </a:lnTo>
                  <a:lnTo>
                    <a:pt x="906" y="1398"/>
                  </a:lnTo>
                  <a:lnTo>
                    <a:pt x="858" y="1368"/>
                  </a:lnTo>
                  <a:lnTo>
                    <a:pt x="810" y="1336"/>
                  </a:lnTo>
                  <a:lnTo>
                    <a:pt x="764" y="1300"/>
                  </a:lnTo>
                  <a:lnTo>
                    <a:pt x="718" y="1262"/>
                  </a:lnTo>
                  <a:lnTo>
                    <a:pt x="672" y="1220"/>
                  </a:lnTo>
                  <a:lnTo>
                    <a:pt x="626" y="1176"/>
                  </a:lnTo>
                  <a:lnTo>
                    <a:pt x="584" y="1128"/>
                  </a:lnTo>
                  <a:lnTo>
                    <a:pt x="542" y="1078"/>
                  </a:lnTo>
                  <a:lnTo>
                    <a:pt x="502" y="1024"/>
                  </a:lnTo>
                  <a:lnTo>
                    <a:pt x="464" y="966"/>
                  </a:lnTo>
                  <a:lnTo>
                    <a:pt x="464" y="966"/>
                  </a:lnTo>
                  <a:close/>
                </a:path>
              </a:pathLst>
            </a:custGeom>
            <a:solidFill>
              <a:srgbClr val="601986"/>
            </a:solidFill>
            <a:ln w="9525">
              <a:no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2" name="Freeform 10"/>
            <p:cNvSpPr>
              <a:spLocks/>
            </p:cNvSpPr>
            <p:nvPr/>
          </p:nvSpPr>
          <p:spPr bwMode="auto">
            <a:xfrm rot="20265962">
              <a:off x="5218746" y="4358872"/>
              <a:ext cx="1347327" cy="1675456"/>
            </a:xfrm>
            <a:custGeom>
              <a:avLst/>
              <a:gdLst/>
              <a:ahLst/>
              <a:cxnLst>
                <a:cxn ang="0">
                  <a:pos x="464" y="966"/>
                </a:cxn>
                <a:cxn ang="0">
                  <a:pos x="378" y="822"/>
                </a:cxn>
                <a:cxn ang="0">
                  <a:pos x="310" y="690"/>
                </a:cxn>
                <a:cxn ang="0">
                  <a:pos x="256" y="572"/>
                </a:cxn>
                <a:cxn ang="0">
                  <a:pos x="214" y="472"/>
                </a:cxn>
                <a:cxn ang="0">
                  <a:pos x="166" y="328"/>
                </a:cxn>
                <a:cxn ang="0">
                  <a:pos x="152" y="276"/>
                </a:cxn>
                <a:cxn ang="0">
                  <a:pos x="34" y="0"/>
                </a:cxn>
                <a:cxn ang="0">
                  <a:pos x="82" y="294"/>
                </a:cxn>
                <a:cxn ang="0">
                  <a:pos x="86" y="308"/>
                </a:cxn>
                <a:cxn ang="0">
                  <a:pos x="120" y="414"/>
                </a:cxn>
                <a:cxn ang="0">
                  <a:pos x="174" y="550"/>
                </a:cxn>
                <a:cxn ang="0">
                  <a:pos x="228" y="662"/>
                </a:cxn>
                <a:cxn ang="0">
                  <a:pos x="296" y="788"/>
                </a:cxn>
                <a:cxn ang="0">
                  <a:pos x="382" y="926"/>
                </a:cxn>
                <a:cxn ang="0">
                  <a:pos x="430" y="998"/>
                </a:cxn>
                <a:cxn ang="0">
                  <a:pos x="514" y="1104"/>
                </a:cxn>
                <a:cxn ang="0">
                  <a:pos x="602" y="1196"/>
                </a:cxn>
                <a:cxn ang="0">
                  <a:pos x="696" y="1278"/>
                </a:cxn>
                <a:cxn ang="0">
                  <a:pos x="794" y="1348"/>
                </a:cxn>
                <a:cxn ang="0">
                  <a:pos x="892" y="1408"/>
                </a:cxn>
                <a:cxn ang="0">
                  <a:pos x="990" y="1458"/>
                </a:cxn>
                <a:cxn ang="0">
                  <a:pos x="1086" y="1500"/>
                </a:cxn>
                <a:cxn ang="0">
                  <a:pos x="1180" y="1534"/>
                </a:cxn>
                <a:cxn ang="0">
                  <a:pos x="1268" y="1560"/>
                </a:cxn>
                <a:cxn ang="0">
                  <a:pos x="1424" y="1596"/>
                </a:cxn>
                <a:cxn ang="0">
                  <a:pos x="1540" y="1612"/>
                </a:cxn>
                <a:cxn ang="0">
                  <a:pos x="1612" y="1618"/>
                </a:cxn>
                <a:cxn ang="0">
                  <a:pos x="1580" y="1616"/>
                </a:cxn>
                <a:cxn ang="0">
                  <a:pos x="1488" y="1606"/>
                </a:cxn>
                <a:cxn ang="0">
                  <a:pos x="1354" y="1578"/>
                </a:cxn>
                <a:cxn ang="0">
                  <a:pos x="1230" y="1544"/>
                </a:cxn>
                <a:cxn ang="0">
                  <a:pos x="1142" y="1512"/>
                </a:cxn>
                <a:cxn ang="0">
                  <a:pos x="1048" y="1474"/>
                </a:cxn>
                <a:cxn ang="0">
                  <a:pos x="954" y="1426"/>
                </a:cxn>
                <a:cxn ang="0">
                  <a:pos x="858" y="1368"/>
                </a:cxn>
                <a:cxn ang="0">
                  <a:pos x="764" y="1300"/>
                </a:cxn>
                <a:cxn ang="0">
                  <a:pos x="672" y="1220"/>
                </a:cxn>
                <a:cxn ang="0">
                  <a:pos x="584" y="1128"/>
                </a:cxn>
                <a:cxn ang="0">
                  <a:pos x="502" y="1024"/>
                </a:cxn>
                <a:cxn ang="0">
                  <a:pos x="464" y="966"/>
                </a:cxn>
              </a:cxnLst>
              <a:rect l="0" t="0" r="r" b="b"/>
              <a:pathLst>
                <a:path w="1612" h="1618">
                  <a:moveTo>
                    <a:pt x="464" y="966"/>
                  </a:moveTo>
                  <a:lnTo>
                    <a:pt x="464" y="966"/>
                  </a:lnTo>
                  <a:lnTo>
                    <a:pt x="418" y="892"/>
                  </a:lnTo>
                  <a:lnTo>
                    <a:pt x="378" y="822"/>
                  </a:lnTo>
                  <a:lnTo>
                    <a:pt x="342" y="754"/>
                  </a:lnTo>
                  <a:lnTo>
                    <a:pt x="310" y="690"/>
                  </a:lnTo>
                  <a:lnTo>
                    <a:pt x="280" y="630"/>
                  </a:lnTo>
                  <a:lnTo>
                    <a:pt x="256" y="572"/>
                  </a:lnTo>
                  <a:lnTo>
                    <a:pt x="234" y="520"/>
                  </a:lnTo>
                  <a:lnTo>
                    <a:pt x="214" y="472"/>
                  </a:lnTo>
                  <a:lnTo>
                    <a:pt x="184" y="390"/>
                  </a:lnTo>
                  <a:lnTo>
                    <a:pt x="166" y="328"/>
                  </a:lnTo>
                  <a:lnTo>
                    <a:pt x="156" y="290"/>
                  </a:lnTo>
                  <a:lnTo>
                    <a:pt x="152" y="276"/>
                  </a:lnTo>
                  <a:lnTo>
                    <a:pt x="244" y="300"/>
                  </a:lnTo>
                  <a:lnTo>
                    <a:pt x="34" y="0"/>
                  </a:lnTo>
                  <a:lnTo>
                    <a:pt x="0" y="396"/>
                  </a:lnTo>
                  <a:lnTo>
                    <a:pt x="82" y="294"/>
                  </a:lnTo>
                  <a:lnTo>
                    <a:pt x="82" y="294"/>
                  </a:lnTo>
                  <a:lnTo>
                    <a:pt x="86" y="308"/>
                  </a:lnTo>
                  <a:lnTo>
                    <a:pt x="98" y="350"/>
                  </a:lnTo>
                  <a:lnTo>
                    <a:pt x="120" y="414"/>
                  </a:lnTo>
                  <a:lnTo>
                    <a:pt x="152" y="500"/>
                  </a:lnTo>
                  <a:lnTo>
                    <a:pt x="174" y="550"/>
                  </a:lnTo>
                  <a:lnTo>
                    <a:pt x="200" y="604"/>
                  </a:lnTo>
                  <a:lnTo>
                    <a:pt x="228" y="662"/>
                  </a:lnTo>
                  <a:lnTo>
                    <a:pt x="260" y="722"/>
                  </a:lnTo>
                  <a:lnTo>
                    <a:pt x="296" y="788"/>
                  </a:lnTo>
                  <a:lnTo>
                    <a:pt x="336" y="856"/>
                  </a:lnTo>
                  <a:lnTo>
                    <a:pt x="382" y="926"/>
                  </a:lnTo>
                  <a:lnTo>
                    <a:pt x="430" y="998"/>
                  </a:lnTo>
                  <a:lnTo>
                    <a:pt x="430" y="998"/>
                  </a:lnTo>
                  <a:lnTo>
                    <a:pt x="472" y="1052"/>
                  </a:lnTo>
                  <a:lnTo>
                    <a:pt x="514" y="1104"/>
                  </a:lnTo>
                  <a:lnTo>
                    <a:pt x="558" y="1152"/>
                  </a:lnTo>
                  <a:lnTo>
                    <a:pt x="602" y="1196"/>
                  </a:lnTo>
                  <a:lnTo>
                    <a:pt x="650" y="1238"/>
                  </a:lnTo>
                  <a:lnTo>
                    <a:pt x="696" y="1278"/>
                  </a:lnTo>
                  <a:lnTo>
                    <a:pt x="744" y="1314"/>
                  </a:lnTo>
                  <a:lnTo>
                    <a:pt x="794" y="1348"/>
                  </a:lnTo>
                  <a:lnTo>
                    <a:pt x="842" y="1380"/>
                  </a:lnTo>
                  <a:lnTo>
                    <a:pt x="892" y="1408"/>
                  </a:lnTo>
                  <a:lnTo>
                    <a:pt x="942" y="1434"/>
                  </a:lnTo>
                  <a:lnTo>
                    <a:pt x="990" y="1458"/>
                  </a:lnTo>
                  <a:lnTo>
                    <a:pt x="1038" y="1480"/>
                  </a:lnTo>
                  <a:lnTo>
                    <a:pt x="1086" y="1500"/>
                  </a:lnTo>
                  <a:lnTo>
                    <a:pt x="1134" y="1518"/>
                  </a:lnTo>
                  <a:lnTo>
                    <a:pt x="1180" y="1534"/>
                  </a:lnTo>
                  <a:lnTo>
                    <a:pt x="1224" y="1548"/>
                  </a:lnTo>
                  <a:lnTo>
                    <a:pt x="1268" y="1560"/>
                  </a:lnTo>
                  <a:lnTo>
                    <a:pt x="1350" y="1580"/>
                  </a:lnTo>
                  <a:lnTo>
                    <a:pt x="1424" y="1596"/>
                  </a:lnTo>
                  <a:lnTo>
                    <a:pt x="1486" y="1606"/>
                  </a:lnTo>
                  <a:lnTo>
                    <a:pt x="1540" y="1612"/>
                  </a:lnTo>
                  <a:lnTo>
                    <a:pt x="1578" y="1616"/>
                  </a:lnTo>
                  <a:lnTo>
                    <a:pt x="1612" y="1618"/>
                  </a:lnTo>
                  <a:lnTo>
                    <a:pt x="1612" y="1618"/>
                  </a:lnTo>
                  <a:lnTo>
                    <a:pt x="1580" y="1616"/>
                  </a:lnTo>
                  <a:lnTo>
                    <a:pt x="1540" y="1612"/>
                  </a:lnTo>
                  <a:lnTo>
                    <a:pt x="1488" y="1606"/>
                  </a:lnTo>
                  <a:lnTo>
                    <a:pt x="1426" y="1594"/>
                  </a:lnTo>
                  <a:lnTo>
                    <a:pt x="1354" y="1578"/>
                  </a:lnTo>
                  <a:lnTo>
                    <a:pt x="1274" y="1558"/>
                  </a:lnTo>
                  <a:lnTo>
                    <a:pt x="1230" y="1544"/>
                  </a:lnTo>
                  <a:lnTo>
                    <a:pt x="1186" y="1530"/>
                  </a:lnTo>
                  <a:lnTo>
                    <a:pt x="1142" y="1512"/>
                  </a:lnTo>
                  <a:lnTo>
                    <a:pt x="1096" y="1494"/>
                  </a:lnTo>
                  <a:lnTo>
                    <a:pt x="1048" y="1474"/>
                  </a:lnTo>
                  <a:lnTo>
                    <a:pt x="1002" y="1450"/>
                  </a:lnTo>
                  <a:lnTo>
                    <a:pt x="954" y="1426"/>
                  </a:lnTo>
                  <a:lnTo>
                    <a:pt x="906" y="1398"/>
                  </a:lnTo>
                  <a:lnTo>
                    <a:pt x="858" y="1368"/>
                  </a:lnTo>
                  <a:lnTo>
                    <a:pt x="810" y="1336"/>
                  </a:lnTo>
                  <a:lnTo>
                    <a:pt x="764" y="1300"/>
                  </a:lnTo>
                  <a:lnTo>
                    <a:pt x="718" y="1262"/>
                  </a:lnTo>
                  <a:lnTo>
                    <a:pt x="672" y="1220"/>
                  </a:lnTo>
                  <a:lnTo>
                    <a:pt x="626" y="1176"/>
                  </a:lnTo>
                  <a:lnTo>
                    <a:pt x="584" y="1128"/>
                  </a:lnTo>
                  <a:lnTo>
                    <a:pt x="542" y="1078"/>
                  </a:lnTo>
                  <a:lnTo>
                    <a:pt x="502" y="1024"/>
                  </a:lnTo>
                  <a:lnTo>
                    <a:pt x="464" y="966"/>
                  </a:lnTo>
                  <a:lnTo>
                    <a:pt x="464" y="966"/>
                  </a:lnTo>
                  <a:close/>
                </a:path>
              </a:pathLst>
            </a:custGeom>
            <a:solidFill>
              <a:srgbClr val="601986"/>
            </a:solidFill>
            <a:ln w="9525">
              <a:no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3" name="文本框 72"/>
            <p:cNvSpPr txBox="1"/>
            <p:nvPr/>
          </p:nvSpPr>
          <p:spPr>
            <a:xfrm>
              <a:off x="3014064" y="5407934"/>
              <a:ext cx="2181113" cy="461665"/>
            </a:xfrm>
            <a:prstGeom prst="rect">
              <a:avLst/>
            </a:prstGeom>
            <a:noFill/>
          </p:spPr>
          <p:txBody>
            <a:bodyPr wrap="square" rtlCol="0">
              <a:noAutofit/>
            </a:bodyPr>
            <a:lstStyle/>
            <a:p>
              <a:pPr fontAlgn="ctr"/>
              <a:r>
                <a:rPr lang="ru-RU" sz="2400" dirty="0">
                  <a:latin typeface="Huawei Sans" panose="020C0503030203020204" pitchFamily="34" charset="0"/>
                </a:rPr>
                <a:t>Внешняя передача</a:t>
              </a:r>
            </a:p>
          </p:txBody>
        </p:sp>
        <p:grpSp>
          <p:nvGrpSpPr>
            <p:cNvPr id="74" name="组合 227"/>
            <p:cNvGrpSpPr>
              <a:grpSpLocks/>
            </p:cNvGrpSpPr>
            <p:nvPr/>
          </p:nvGrpSpPr>
          <p:grpSpPr bwMode="auto">
            <a:xfrm>
              <a:off x="3014064" y="3277700"/>
              <a:ext cx="1761400" cy="1650154"/>
              <a:chOff x="4933950" y="3770313"/>
              <a:chExt cx="536576" cy="504825"/>
            </a:xfrm>
            <a:solidFill>
              <a:srgbClr val="0070C0"/>
            </a:solidFill>
          </p:grpSpPr>
          <p:sp>
            <p:nvSpPr>
              <p:cNvPr id="75" name="Freeform 125"/>
              <p:cNvSpPr>
                <a:spLocks noEditPoints="1"/>
              </p:cNvSpPr>
              <p:nvPr/>
            </p:nvSpPr>
            <p:spPr bwMode="auto">
              <a:xfrm>
                <a:off x="5153025" y="3770313"/>
                <a:ext cx="230188" cy="228600"/>
              </a:xfrm>
              <a:custGeom>
                <a:avLst/>
                <a:gdLst>
                  <a:gd name="T0" fmla="*/ 2147483647 w 547"/>
                  <a:gd name="T1" fmla="*/ 2147483647 h 547"/>
                  <a:gd name="T2" fmla="*/ 2147483647 w 547"/>
                  <a:gd name="T3" fmla="*/ 2147483647 h 547"/>
                  <a:gd name="T4" fmla="*/ 2147483647 w 547"/>
                  <a:gd name="T5" fmla="*/ 2147483647 h 547"/>
                  <a:gd name="T6" fmla="*/ 2147483647 w 547"/>
                  <a:gd name="T7" fmla="*/ 2147483647 h 547"/>
                  <a:gd name="T8" fmla="*/ 2147483647 w 547"/>
                  <a:gd name="T9" fmla="*/ 2147483647 h 547"/>
                  <a:gd name="T10" fmla="*/ 2147483647 w 547"/>
                  <a:gd name="T11" fmla="*/ 2147483647 h 547"/>
                  <a:gd name="T12" fmla="*/ 2147483647 w 547"/>
                  <a:gd name="T13" fmla="*/ 2147483647 h 547"/>
                  <a:gd name="T14" fmla="*/ 2147483647 w 547"/>
                  <a:gd name="T15" fmla="*/ 2147483647 h 547"/>
                  <a:gd name="T16" fmla="*/ 0 w 547"/>
                  <a:gd name="T17" fmla="*/ 2147483647 h 547"/>
                  <a:gd name="T18" fmla="*/ 2147483647 w 547"/>
                  <a:gd name="T19" fmla="*/ 0 h 547"/>
                  <a:gd name="T20" fmla="*/ 2147483647 w 547"/>
                  <a:gd name="T21" fmla="*/ 2147483647 h 547"/>
                  <a:gd name="T22" fmla="*/ 2147483647 w 547"/>
                  <a:gd name="T23" fmla="*/ 2147483647 h 5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7"/>
                  <a:gd name="T37" fmla="*/ 0 h 547"/>
                  <a:gd name="T38" fmla="*/ 547 w 547"/>
                  <a:gd name="T39" fmla="*/ 547 h 5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7" h="547">
                    <a:moveTo>
                      <a:pt x="274" y="66"/>
                    </a:moveTo>
                    <a:lnTo>
                      <a:pt x="274" y="66"/>
                    </a:lnTo>
                    <a:cubicBezTo>
                      <a:pt x="160" y="66"/>
                      <a:pt x="67" y="159"/>
                      <a:pt x="67" y="273"/>
                    </a:cubicBezTo>
                    <a:cubicBezTo>
                      <a:pt x="67" y="387"/>
                      <a:pt x="160" y="480"/>
                      <a:pt x="274" y="480"/>
                    </a:cubicBezTo>
                    <a:cubicBezTo>
                      <a:pt x="388" y="480"/>
                      <a:pt x="481" y="387"/>
                      <a:pt x="481" y="273"/>
                    </a:cubicBezTo>
                    <a:cubicBezTo>
                      <a:pt x="481" y="159"/>
                      <a:pt x="388" y="66"/>
                      <a:pt x="274" y="66"/>
                    </a:cubicBezTo>
                    <a:close/>
                    <a:moveTo>
                      <a:pt x="274" y="547"/>
                    </a:moveTo>
                    <a:lnTo>
                      <a:pt x="274" y="547"/>
                    </a:lnTo>
                    <a:cubicBezTo>
                      <a:pt x="123" y="547"/>
                      <a:pt x="0" y="424"/>
                      <a:pt x="0" y="273"/>
                    </a:cubicBezTo>
                    <a:cubicBezTo>
                      <a:pt x="0" y="122"/>
                      <a:pt x="123" y="0"/>
                      <a:pt x="274" y="0"/>
                    </a:cubicBezTo>
                    <a:cubicBezTo>
                      <a:pt x="425" y="0"/>
                      <a:pt x="547" y="122"/>
                      <a:pt x="547" y="273"/>
                    </a:cubicBezTo>
                    <a:cubicBezTo>
                      <a:pt x="547" y="424"/>
                      <a:pt x="425" y="547"/>
                      <a:pt x="274" y="547"/>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6" name="Freeform 126"/>
              <p:cNvSpPr>
                <a:spLocks noEditPoints="1"/>
              </p:cNvSpPr>
              <p:nvPr/>
            </p:nvSpPr>
            <p:spPr bwMode="auto">
              <a:xfrm>
                <a:off x="4948238" y="4030663"/>
                <a:ext cx="215900" cy="155575"/>
              </a:xfrm>
              <a:custGeom>
                <a:avLst/>
                <a:gdLst>
                  <a:gd name="T0" fmla="*/ 2147483647 w 515"/>
                  <a:gd name="T1" fmla="*/ 2147483647 h 369"/>
                  <a:gd name="T2" fmla="*/ 2147483647 w 515"/>
                  <a:gd name="T3" fmla="*/ 2147483647 h 369"/>
                  <a:gd name="T4" fmla="*/ 2147483647 w 515"/>
                  <a:gd name="T5" fmla="*/ 2147483647 h 369"/>
                  <a:gd name="T6" fmla="*/ 2147483647 w 515"/>
                  <a:gd name="T7" fmla="*/ 2147483647 h 369"/>
                  <a:gd name="T8" fmla="*/ 2147483647 w 515"/>
                  <a:gd name="T9" fmla="*/ 2147483647 h 369"/>
                  <a:gd name="T10" fmla="*/ 2147483647 w 515"/>
                  <a:gd name="T11" fmla="*/ 2147483647 h 369"/>
                  <a:gd name="T12" fmla="*/ 2147483647 w 515"/>
                  <a:gd name="T13" fmla="*/ 2147483647 h 369"/>
                  <a:gd name="T14" fmla="*/ 2147483647 w 515"/>
                  <a:gd name="T15" fmla="*/ 2147483647 h 369"/>
                  <a:gd name="T16" fmla="*/ 2147483647 w 515"/>
                  <a:gd name="T17" fmla="*/ 2147483647 h 369"/>
                  <a:gd name="T18" fmla="*/ 0 w 515"/>
                  <a:gd name="T19" fmla="*/ 2147483647 h 369"/>
                  <a:gd name="T20" fmla="*/ 0 w 515"/>
                  <a:gd name="T21" fmla="*/ 2147483647 h 369"/>
                  <a:gd name="T22" fmla="*/ 2147483647 w 515"/>
                  <a:gd name="T23" fmla="*/ 0 h 369"/>
                  <a:gd name="T24" fmla="*/ 2147483647 w 515"/>
                  <a:gd name="T25" fmla="*/ 0 h 369"/>
                  <a:gd name="T26" fmla="*/ 2147483647 w 515"/>
                  <a:gd name="T27" fmla="*/ 2147483647 h 369"/>
                  <a:gd name="T28" fmla="*/ 2147483647 w 515"/>
                  <a:gd name="T29" fmla="*/ 2147483647 h 369"/>
                  <a:gd name="T30" fmla="*/ 2147483647 w 515"/>
                  <a:gd name="T31" fmla="*/ 2147483647 h 3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5"/>
                  <a:gd name="T49" fmla="*/ 0 h 369"/>
                  <a:gd name="T50" fmla="*/ 515 w 515"/>
                  <a:gd name="T51" fmla="*/ 369 h 3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5" h="369">
                    <a:moveTo>
                      <a:pt x="53" y="316"/>
                    </a:moveTo>
                    <a:lnTo>
                      <a:pt x="53" y="316"/>
                    </a:lnTo>
                    <a:lnTo>
                      <a:pt x="461" y="316"/>
                    </a:lnTo>
                    <a:lnTo>
                      <a:pt x="461" y="53"/>
                    </a:lnTo>
                    <a:lnTo>
                      <a:pt x="53" y="53"/>
                    </a:lnTo>
                    <a:lnTo>
                      <a:pt x="53" y="316"/>
                    </a:lnTo>
                    <a:close/>
                    <a:moveTo>
                      <a:pt x="488" y="369"/>
                    </a:moveTo>
                    <a:lnTo>
                      <a:pt x="488" y="369"/>
                    </a:lnTo>
                    <a:lnTo>
                      <a:pt x="27" y="369"/>
                    </a:lnTo>
                    <a:cubicBezTo>
                      <a:pt x="12" y="369"/>
                      <a:pt x="0" y="357"/>
                      <a:pt x="0" y="343"/>
                    </a:cubicBezTo>
                    <a:lnTo>
                      <a:pt x="0" y="26"/>
                    </a:lnTo>
                    <a:cubicBezTo>
                      <a:pt x="0" y="12"/>
                      <a:pt x="12" y="0"/>
                      <a:pt x="27" y="0"/>
                    </a:cubicBezTo>
                    <a:lnTo>
                      <a:pt x="488" y="0"/>
                    </a:lnTo>
                    <a:cubicBezTo>
                      <a:pt x="503" y="0"/>
                      <a:pt x="515" y="12"/>
                      <a:pt x="515" y="26"/>
                    </a:cubicBezTo>
                    <a:lnTo>
                      <a:pt x="515" y="343"/>
                    </a:lnTo>
                    <a:cubicBezTo>
                      <a:pt x="515" y="357"/>
                      <a:pt x="503" y="369"/>
                      <a:pt x="488" y="369"/>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7" name="Freeform 127"/>
              <p:cNvSpPr>
                <a:spLocks/>
              </p:cNvSpPr>
              <p:nvPr/>
            </p:nvSpPr>
            <p:spPr bwMode="auto">
              <a:xfrm>
                <a:off x="4933950" y="4194175"/>
                <a:ext cx="244475" cy="30163"/>
              </a:xfrm>
              <a:custGeom>
                <a:avLst/>
                <a:gdLst>
                  <a:gd name="T0" fmla="*/ 2147483647 w 581"/>
                  <a:gd name="T1" fmla="*/ 0 h 71"/>
                  <a:gd name="T2" fmla="*/ 2147483647 w 581"/>
                  <a:gd name="T3" fmla="*/ 0 h 71"/>
                  <a:gd name="T4" fmla="*/ 2147483647 w 581"/>
                  <a:gd name="T5" fmla="*/ 0 h 71"/>
                  <a:gd name="T6" fmla="*/ 0 w 581"/>
                  <a:gd name="T7" fmla="*/ 2147483647 h 71"/>
                  <a:gd name="T8" fmla="*/ 0 w 581"/>
                  <a:gd name="T9" fmla="*/ 2147483647 h 71"/>
                  <a:gd name="T10" fmla="*/ 2147483647 w 581"/>
                  <a:gd name="T11" fmla="*/ 2147483647 h 71"/>
                  <a:gd name="T12" fmla="*/ 2147483647 w 581"/>
                  <a:gd name="T13" fmla="*/ 2147483647 h 71"/>
                  <a:gd name="T14" fmla="*/ 2147483647 w 581"/>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581"/>
                  <a:gd name="T25" fmla="*/ 0 h 71"/>
                  <a:gd name="T26" fmla="*/ 581 w 581"/>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1" h="71">
                    <a:moveTo>
                      <a:pt x="521" y="0"/>
                    </a:moveTo>
                    <a:lnTo>
                      <a:pt x="521" y="0"/>
                    </a:lnTo>
                    <a:lnTo>
                      <a:pt x="40" y="0"/>
                    </a:lnTo>
                    <a:lnTo>
                      <a:pt x="0" y="37"/>
                    </a:lnTo>
                    <a:lnTo>
                      <a:pt x="0" y="71"/>
                    </a:lnTo>
                    <a:lnTo>
                      <a:pt x="581" y="71"/>
                    </a:lnTo>
                    <a:lnTo>
                      <a:pt x="581" y="37"/>
                    </a:lnTo>
                    <a:lnTo>
                      <a:pt x="521" y="0"/>
                    </a:ln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8" name="Freeform 128"/>
              <p:cNvSpPr>
                <a:spLocks/>
              </p:cNvSpPr>
              <p:nvPr/>
            </p:nvSpPr>
            <p:spPr bwMode="auto">
              <a:xfrm>
                <a:off x="5070475" y="4216400"/>
                <a:ext cx="219075" cy="47625"/>
              </a:xfrm>
              <a:custGeom>
                <a:avLst/>
                <a:gdLst>
                  <a:gd name="T0" fmla="*/ 2147483647 w 522"/>
                  <a:gd name="T1" fmla="*/ 2147483647 h 110"/>
                  <a:gd name="T2" fmla="*/ 2147483647 w 522"/>
                  <a:gd name="T3" fmla="*/ 2147483647 h 110"/>
                  <a:gd name="T4" fmla="*/ 2147483647 w 522"/>
                  <a:gd name="T5" fmla="*/ 2147483647 h 110"/>
                  <a:gd name="T6" fmla="*/ 0 w 522"/>
                  <a:gd name="T7" fmla="*/ 2147483647 h 110"/>
                  <a:gd name="T8" fmla="*/ 0 w 522"/>
                  <a:gd name="T9" fmla="*/ 0 h 110"/>
                  <a:gd name="T10" fmla="*/ 2147483647 w 522"/>
                  <a:gd name="T11" fmla="*/ 0 h 110"/>
                  <a:gd name="T12" fmla="*/ 2147483647 w 522"/>
                  <a:gd name="T13" fmla="*/ 2147483647 h 110"/>
                  <a:gd name="T14" fmla="*/ 2147483647 w 522"/>
                  <a:gd name="T15" fmla="*/ 2147483647 h 110"/>
                  <a:gd name="T16" fmla="*/ 2147483647 w 522"/>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2"/>
                  <a:gd name="T28" fmla="*/ 0 h 110"/>
                  <a:gd name="T29" fmla="*/ 522 w 522"/>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2" h="110">
                    <a:moveTo>
                      <a:pt x="522" y="110"/>
                    </a:moveTo>
                    <a:lnTo>
                      <a:pt x="522" y="110"/>
                    </a:lnTo>
                    <a:lnTo>
                      <a:pt x="33" y="110"/>
                    </a:lnTo>
                    <a:cubicBezTo>
                      <a:pt x="15" y="110"/>
                      <a:pt x="0" y="95"/>
                      <a:pt x="0" y="77"/>
                    </a:cubicBezTo>
                    <a:lnTo>
                      <a:pt x="0" y="0"/>
                    </a:lnTo>
                    <a:lnTo>
                      <a:pt x="66" y="0"/>
                    </a:lnTo>
                    <a:lnTo>
                      <a:pt x="66" y="43"/>
                    </a:lnTo>
                    <a:lnTo>
                      <a:pt x="522" y="43"/>
                    </a:lnTo>
                    <a:lnTo>
                      <a:pt x="522" y="110"/>
                    </a:ln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9" name="Freeform 129"/>
              <p:cNvSpPr>
                <a:spLocks/>
              </p:cNvSpPr>
              <p:nvPr/>
            </p:nvSpPr>
            <p:spPr bwMode="auto">
              <a:xfrm>
                <a:off x="5091113" y="3986213"/>
                <a:ext cx="379413" cy="277813"/>
              </a:xfrm>
              <a:custGeom>
                <a:avLst/>
                <a:gdLst>
                  <a:gd name="T0" fmla="*/ 2147483647 w 905"/>
                  <a:gd name="T1" fmla="*/ 2147483647 h 658"/>
                  <a:gd name="T2" fmla="*/ 2147483647 w 905"/>
                  <a:gd name="T3" fmla="*/ 2147483647 h 658"/>
                  <a:gd name="T4" fmla="*/ 2147483647 w 905"/>
                  <a:gd name="T5" fmla="*/ 2147483647 h 658"/>
                  <a:gd name="T6" fmla="*/ 2147483647 w 905"/>
                  <a:gd name="T7" fmla="*/ 2147483647 h 658"/>
                  <a:gd name="T8" fmla="*/ 2147483647 w 905"/>
                  <a:gd name="T9" fmla="*/ 2147483647 h 658"/>
                  <a:gd name="T10" fmla="*/ 2147483647 w 905"/>
                  <a:gd name="T11" fmla="*/ 2147483647 h 658"/>
                  <a:gd name="T12" fmla="*/ 2147483647 w 905"/>
                  <a:gd name="T13" fmla="*/ 2147483647 h 658"/>
                  <a:gd name="T14" fmla="*/ 2147483647 w 905"/>
                  <a:gd name="T15" fmla="*/ 2147483647 h 658"/>
                  <a:gd name="T16" fmla="*/ 2147483647 w 905"/>
                  <a:gd name="T17" fmla="*/ 2147483647 h 658"/>
                  <a:gd name="T18" fmla="*/ 2147483647 w 905"/>
                  <a:gd name="T19" fmla="*/ 2147483647 h 658"/>
                  <a:gd name="T20" fmla="*/ 2147483647 w 905"/>
                  <a:gd name="T21" fmla="*/ 2147483647 h 658"/>
                  <a:gd name="T22" fmla="*/ 2147483647 w 905"/>
                  <a:gd name="T23" fmla="*/ 2147483647 h 658"/>
                  <a:gd name="T24" fmla="*/ 2147483647 w 905"/>
                  <a:gd name="T25" fmla="*/ 2147483647 h 658"/>
                  <a:gd name="T26" fmla="*/ 2147483647 w 905"/>
                  <a:gd name="T27" fmla="*/ 2147483647 h 658"/>
                  <a:gd name="T28" fmla="*/ 2147483647 w 905"/>
                  <a:gd name="T29" fmla="*/ 2147483647 h 658"/>
                  <a:gd name="T30" fmla="*/ 0 w 905"/>
                  <a:gd name="T31" fmla="*/ 2147483647 h 658"/>
                  <a:gd name="T32" fmla="*/ 2147483647 w 905"/>
                  <a:gd name="T33" fmla="*/ 2147483647 h 658"/>
                  <a:gd name="T34" fmla="*/ 2147483647 w 905"/>
                  <a:gd name="T35" fmla="*/ 2147483647 h 658"/>
                  <a:gd name="T36" fmla="*/ 2147483647 w 905"/>
                  <a:gd name="T37" fmla="*/ 2147483647 h 658"/>
                  <a:gd name="T38" fmla="*/ 2147483647 w 905"/>
                  <a:gd name="T39" fmla="*/ 2147483647 h 658"/>
                  <a:gd name="T40" fmla="*/ 2147483647 w 905"/>
                  <a:gd name="T41" fmla="*/ 2147483647 h 658"/>
                  <a:gd name="T42" fmla="*/ 2147483647 w 905"/>
                  <a:gd name="T43" fmla="*/ 2147483647 h 658"/>
                  <a:gd name="T44" fmla="*/ 2147483647 w 905"/>
                  <a:gd name="T45" fmla="*/ 2147483647 h 658"/>
                  <a:gd name="T46" fmla="*/ 2147483647 w 905"/>
                  <a:gd name="T47" fmla="*/ 2147483647 h 658"/>
                  <a:gd name="T48" fmla="*/ 2147483647 w 905"/>
                  <a:gd name="T49" fmla="*/ 2147483647 h 658"/>
                  <a:gd name="T50" fmla="*/ 2147483647 w 905"/>
                  <a:gd name="T51" fmla="*/ 2147483647 h 658"/>
                  <a:gd name="T52" fmla="*/ 2147483647 w 905"/>
                  <a:gd name="T53" fmla="*/ 2147483647 h 658"/>
                  <a:gd name="T54" fmla="*/ 2147483647 w 905"/>
                  <a:gd name="T55" fmla="*/ 2147483647 h 658"/>
                  <a:gd name="T56" fmla="*/ 2147483647 w 905"/>
                  <a:gd name="T57" fmla="*/ 2147483647 h 658"/>
                  <a:gd name="T58" fmla="*/ 2147483647 w 905"/>
                  <a:gd name="T59" fmla="*/ 2147483647 h 6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5"/>
                  <a:gd name="T91" fmla="*/ 0 h 658"/>
                  <a:gd name="T92" fmla="*/ 905 w 905"/>
                  <a:gd name="T93" fmla="*/ 658 h 6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5" h="658">
                    <a:moveTo>
                      <a:pt x="872" y="658"/>
                    </a:moveTo>
                    <a:lnTo>
                      <a:pt x="872" y="658"/>
                    </a:lnTo>
                    <a:lnTo>
                      <a:pt x="705" y="658"/>
                    </a:lnTo>
                    <a:lnTo>
                      <a:pt x="705" y="591"/>
                    </a:lnTo>
                    <a:lnTo>
                      <a:pt x="839" y="591"/>
                    </a:lnTo>
                    <a:lnTo>
                      <a:pt x="839" y="168"/>
                    </a:lnTo>
                    <a:cubicBezTo>
                      <a:pt x="802" y="144"/>
                      <a:pt x="728" y="103"/>
                      <a:pt x="683" y="78"/>
                    </a:cubicBezTo>
                    <a:lnTo>
                      <a:pt x="577" y="192"/>
                    </a:lnTo>
                    <a:cubicBezTo>
                      <a:pt x="565" y="205"/>
                      <a:pt x="546" y="207"/>
                      <a:pt x="532" y="197"/>
                    </a:cubicBezTo>
                    <a:lnTo>
                      <a:pt x="463" y="146"/>
                    </a:lnTo>
                    <a:lnTo>
                      <a:pt x="375" y="146"/>
                    </a:lnTo>
                    <a:lnTo>
                      <a:pt x="308" y="198"/>
                    </a:lnTo>
                    <a:cubicBezTo>
                      <a:pt x="294" y="209"/>
                      <a:pt x="274" y="207"/>
                      <a:pt x="263" y="194"/>
                    </a:cubicBezTo>
                    <a:lnTo>
                      <a:pt x="158" y="80"/>
                    </a:lnTo>
                    <a:lnTo>
                      <a:pt x="36" y="159"/>
                    </a:lnTo>
                    <a:lnTo>
                      <a:pt x="0" y="103"/>
                    </a:lnTo>
                    <a:lnTo>
                      <a:pt x="146" y="9"/>
                    </a:lnTo>
                    <a:cubicBezTo>
                      <a:pt x="159" y="0"/>
                      <a:pt x="178" y="2"/>
                      <a:pt x="189" y="14"/>
                    </a:cubicBezTo>
                    <a:lnTo>
                      <a:pt x="291" y="126"/>
                    </a:lnTo>
                    <a:lnTo>
                      <a:pt x="343" y="86"/>
                    </a:lnTo>
                    <a:cubicBezTo>
                      <a:pt x="348" y="82"/>
                      <a:pt x="356" y="79"/>
                      <a:pt x="363" y="79"/>
                    </a:cubicBezTo>
                    <a:lnTo>
                      <a:pt x="474" y="79"/>
                    </a:lnTo>
                    <a:cubicBezTo>
                      <a:pt x="481" y="79"/>
                      <a:pt x="488" y="81"/>
                      <a:pt x="493" y="86"/>
                    </a:cubicBezTo>
                    <a:lnTo>
                      <a:pt x="548" y="125"/>
                    </a:lnTo>
                    <a:lnTo>
                      <a:pt x="652" y="14"/>
                    </a:lnTo>
                    <a:cubicBezTo>
                      <a:pt x="662" y="3"/>
                      <a:pt x="678" y="0"/>
                      <a:pt x="692" y="7"/>
                    </a:cubicBezTo>
                    <a:cubicBezTo>
                      <a:pt x="698" y="11"/>
                      <a:pt x="847" y="91"/>
                      <a:pt x="892" y="124"/>
                    </a:cubicBezTo>
                    <a:cubicBezTo>
                      <a:pt x="900" y="130"/>
                      <a:pt x="905" y="140"/>
                      <a:pt x="905" y="150"/>
                    </a:cubicBezTo>
                    <a:lnTo>
                      <a:pt x="905" y="625"/>
                    </a:lnTo>
                    <a:cubicBezTo>
                      <a:pt x="905" y="643"/>
                      <a:pt x="890" y="658"/>
                      <a:pt x="872" y="658"/>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80" name="Freeform 130"/>
              <p:cNvSpPr>
                <a:spLocks/>
              </p:cNvSpPr>
              <p:nvPr/>
            </p:nvSpPr>
            <p:spPr bwMode="auto">
              <a:xfrm>
                <a:off x="5251450" y="4217988"/>
                <a:ext cx="58738" cy="57150"/>
              </a:xfrm>
              <a:custGeom>
                <a:avLst/>
                <a:gdLst>
                  <a:gd name="T0" fmla="*/ 2147483647 w 139"/>
                  <a:gd name="T1" fmla="*/ 2147483647 h 138"/>
                  <a:gd name="T2" fmla="*/ 2147483647 w 139"/>
                  <a:gd name="T3" fmla="*/ 2147483647 h 138"/>
                  <a:gd name="T4" fmla="*/ 0 w 139"/>
                  <a:gd name="T5" fmla="*/ 2147483647 h 138"/>
                  <a:gd name="T6" fmla="*/ 2147483647 w 139"/>
                  <a:gd name="T7" fmla="*/ 0 h 138"/>
                  <a:gd name="T8" fmla="*/ 2147483647 w 139"/>
                  <a:gd name="T9" fmla="*/ 2147483647 h 138"/>
                  <a:gd name="T10" fmla="*/ 2147483647 w 139"/>
                  <a:gd name="T11" fmla="*/ 2147483647 h 138"/>
                  <a:gd name="T12" fmla="*/ 0 60000 65536"/>
                  <a:gd name="T13" fmla="*/ 0 60000 65536"/>
                  <a:gd name="T14" fmla="*/ 0 60000 65536"/>
                  <a:gd name="T15" fmla="*/ 0 60000 65536"/>
                  <a:gd name="T16" fmla="*/ 0 60000 65536"/>
                  <a:gd name="T17" fmla="*/ 0 60000 65536"/>
                  <a:gd name="T18" fmla="*/ 0 w 139"/>
                  <a:gd name="T19" fmla="*/ 0 h 138"/>
                  <a:gd name="T20" fmla="*/ 139 w 139"/>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139" h="138">
                    <a:moveTo>
                      <a:pt x="69" y="138"/>
                    </a:moveTo>
                    <a:lnTo>
                      <a:pt x="69" y="138"/>
                    </a:lnTo>
                    <a:cubicBezTo>
                      <a:pt x="31" y="138"/>
                      <a:pt x="0" y="107"/>
                      <a:pt x="0" y="69"/>
                    </a:cubicBezTo>
                    <a:cubicBezTo>
                      <a:pt x="0" y="31"/>
                      <a:pt x="31" y="0"/>
                      <a:pt x="69" y="0"/>
                    </a:cubicBezTo>
                    <a:cubicBezTo>
                      <a:pt x="108" y="0"/>
                      <a:pt x="139" y="31"/>
                      <a:pt x="139" y="69"/>
                    </a:cubicBezTo>
                    <a:cubicBezTo>
                      <a:pt x="139" y="107"/>
                      <a:pt x="108" y="138"/>
                      <a:pt x="69" y="138"/>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81" name="Freeform 131"/>
              <p:cNvSpPr>
                <a:spLocks/>
              </p:cNvSpPr>
              <p:nvPr/>
            </p:nvSpPr>
            <p:spPr bwMode="auto">
              <a:xfrm>
                <a:off x="5341938" y="4216400"/>
                <a:ext cx="57150" cy="5873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7"/>
                      <a:pt x="0" y="69"/>
                    </a:cubicBezTo>
                    <a:cubicBezTo>
                      <a:pt x="0" y="31"/>
                      <a:pt x="30" y="0"/>
                      <a:pt x="69" y="0"/>
                    </a:cubicBezTo>
                    <a:cubicBezTo>
                      <a:pt x="107" y="0"/>
                      <a:pt x="138" y="31"/>
                      <a:pt x="138" y="69"/>
                    </a:cubicBezTo>
                    <a:cubicBezTo>
                      <a:pt x="138" y="107"/>
                      <a:pt x="107" y="139"/>
                      <a:pt x="69" y="139"/>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82" name="Freeform 132"/>
              <p:cNvSpPr>
                <a:spLocks/>
              </p:cNvSpPr>
              <p:nvPr/>
            </p:nvSpPr>
            <p:spPr bwMode="auto">
              <a:xfrm>
                <a:off x="5235575" y="4033838"/>
                <a:ext cx="66675" cy="160338"/>
              </a:xfrm>
              <a:custGeom>
                <a:avLst/>
                <a:gdLst>
                  <a:gd name="T0" fmla="*/ 2147483647 w 160"/>
                  <a:gd name="T1" fmla="*/ 0 h 381"/>
                  <a:gd name="T2" fmla="*/ 2147483647 w 160"/>
                  <a:gd name="T3" fmla="*/ 0 h 381"/>
                  <a:gd name="T4" fmla="*/ 2147483647 w 160"/>
                  <a:gd name="T5" fmla="*/ 2147483647 h 381"/>
                  <a:gd name="T6" fmla="*/ 0 w 160"/>
                  <a:gd name="T7" fmla="*/ 2147483647 h 381"/>
                  <a:gd name="T8" fmla="*/ 2147483647 w 160"/>
                  <a:gd name="T9" fmla="*/ 2147483647 h 381"/>
                  <a:gd name="T10" fmla="*/ 2147483647 w 160"/>
                  <a:gd name="T11" fmla="*/ 2147483647 h 381"/>
                  <a:gd name="T12" fmla="*/ 2147483647 w 160"/>
                  <a:gd name="T13" fmla="*/ 2147483647 h 381"/>
                  <a:gd name="T14" fmla="*/ 2147483647 w 160"/>
                  <a:gd name="T15" fmla="*/ 0 h 381"/>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381"/>
                  <a:gd name="T26" fmla="*/ 160 w 16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381">
                    <a:moveTo>
                      <a:pt x="11" y="0"/>
                    </a:moveTo>
                    <a:lnTo>
                      <a:pt x="11" y="0"/>
                    </a:lnTo>
                    <a:lnTo>
                      <a:pt x="33" y="78"/>
                    </a:lnTo>
                    <a:lnTo>
                      <a:pt x="0" y="293"/>
                    </a:lnTo>
                    <a:lnTo>
                      <a:pt x="82" y="381"/>
                    </a:lnTo>
                    <a:lnTo>
                      <a:pt x="160" y="293"/>
                    </a:lnTo>
                    <a:lnTo>
                      <a:pt x="118" y="80"/>
                    </a:lnTo>
                    <a:lnTo>
                      <a:pt x="136" y="0"/>
                    </a:lnTo>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grpSp>
      </p:grpSp>
    </p:spTree>
    <p:extLst>
      <p:ext uri="{BB962C8B-B14F-4D97-AF65-F5344CB8AC3E}">
        <p14:creationId xmlns:p14="http://schemas.microsoft.com/office/powerpoint/2010/main" val="21509211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Параметр IOPS и скорость передачи</a:t>
            </a:r>
          </a:p>
        </p:txBody>
      </p:sp>
      <p:sp>
        <p:nvSpPr>
          <p:cNvPr id="3" name="文本占位符 2"/>
          <p:cNvSpPr>
            <a:spLocks noGrp="1"/>
          </p:cNvSpPr>
          <p:nvPr>
            <p:ph type="body" sz="quarter" idx="10"/>
          </p:nvPr>
        </p:nvSpPr>
        <p:spPr/>
        <p:txBody>
          <a:bodyPr wrap="square">
            <a:noAutofit/>
          </a:bodyPr>
          <a:lstStyle/>
          <a:p>
            <a:r>
              <a:rPr lang="ru-RU">
                <a:latin typeface="Huawei Sans" panose="020C0503030203020204" pitchFamily="34" charset="0"/>
              </a:rPr>
              <a:t>IOPS</a:t>
            </a:r>
          </a:p>
          <a:p>
            <a:pPr lvl="1"/>
            <a:r>
              <a:rPr lang="ru-RU">
                <a:latin typeface="Huawei Sans" panose="020C0503030203020204" pitchFamily="34" charset="0"/>
              </a:rPr>
              <a:t>Число операций ввода-вывода в секунду (IOPS) является ключевым показателем для измерения производительности диска.</a:t>
            </a:r>
          </a:p>
          <a:p>
            <a:pPr lvl="1"/>
            <a:r>
              <a:rPr lang="ru-RU">
                <a:latin typeface="Huawei Sans" panose="020C0503030203020204" pitchFamily="34" charset="0"/>
              </a:rPr>
              <a:t>IOPS рассчитывается с использованием значений времени поиска, задержки вращения и времени передачи данных.</a:t>
            </a:r>
          </a:p>
          <a:p>
            <a:r>
              <a:rPr lang="ru-RU">
                <a:latin typeface="Huawei Sans" panose="020C0503030203020204" pitchFamily="34" charset="0"/>
              </a:rPr>
              <a:t>Скорость передачи (пропускная способность)</a:t>
            </a:r>
          </a:p>
          <a:p>
            <a:pPr lvl="1"/>
            <a:r>
              <a:rPr lang="ru-RU"/>
              <a:t>Указывает количество данных, которые успешно передаются за единицу времени, то есть скорость передачи потоков данных. Например, если для записи 10 000 файлов размером 1 КБ каждый требуется 10 секунд, скорость передачи составит всего 1 Мбит/с. Если для записи файла размером 10 МБ требуется 0,1 с, скорость составит 100 Мбит/с.</a:t>
            </a:r>
          </a:p>
        </p:txBody>
      </p:sp>
    </p:spTree>
    <p:extLst>
      <p:ext uri="{BB962C8B-B14F-4D97-AF65-F5344CB8AC3E}">
        <p14:creationId xmlns:p14="http://schemas.microsoft.com/office/powerpoint/2010/main" val="8726988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Параллельная и последовательная передача</a:t>
            </a:r>
          </a:p>
        </p:txBody>
      </p:sp>
      <p:sp>
        <p:nvSpPr>
          <p:cNvPr id="4" name="文本占位符 3"/>
          <p:cNvSpPr>
            <a:spLocks noGrp="1"/>
          </p:cNvSpPr>
          <p:nvPr>
            <p:ph type="body" sz="quarter" idx="10"/>
          </p:nvPr>
        </p:nvSpPr>
        <p:spPr/>
        <p:txBody>
          <a:bodyPr wrap="square">
            <a:noAutofit/>
          </a:bodyPr>
          <a:lstStyle/>
          <a:p>
            <a:r>
              <a:rPr lang="ru-RU" sz="2000" dirty="0">
                <a:latin typeface="Huawei Sans" panose="020C0503030203020204" pitchFamily="34" charset="0"/>
              </a:rPr>
              <a:t>Например, </a:t>
            </a:r>
            <a:r>
              <a:rPr lang="ru-RU" sz="2000" dirty="0" smtClean="0">
                <a:latin typeface="Huawei Sans" panose="020C0503030203020204" pitchFamily="34" charset="0"/>
              </a:rPr>
              <a:t>при передаче </a:t>
            </a:r>
            <a:r>
              <a:rPr lang="ru-RU" sz="2000" dirty="0">
                <a:latin typeface="Huawei Sans" panose="020C0503030203020204" pitchFamily="34" charset="0"/>
              </a:rPr>
              <a:t>чисел от 1 до </a:t>
            </a:r>
            <a:r>
              <a:rPr lang="ru-RU" sz="2000" dirty="0" smtClean="0">
                <a:latin typeface="Huawei Sans" panose="020C0503030203020204" pitchFamily="34" charset="0"/>
              </a:rPr>
              <a:t>8 используются следующие способы:</a:t>
            </a:r>
            <a:endParaRPr lang="ru-RU" sz="2000" dirty="0">
              <a:latin typeface="Huawei Sans" panose="020C0503030203020204" pitchFamily="34" charset="0"/>
            </a:endParaRPr>
          </a:p>
        </p:txBody>
      </p:sp>
      <p:grpSp>
        <p:nvGrpSpPr>
          <p:cNvPr id="28" name="组合 27"/>
          <p:cNvGrpSpPr/>
          <p:nvPr/>
        </p:nvGrpSpPr>
        <p:grpSpPr>
          <a:xfrm>
            <a:off x="586940" y="2467504"/>
            <a:ext cx="5337619" cy="2497667"/>
            <a:chOff x="586940" y="2467504"/>
            <a:chExt cx="5337619" cy="2497667"/>
          </a:xfrm>
        </p:grpSpPr>
        <p:sp>
          <p:nvSpPr>
            <p:cNvPr id="5" name="圆角矩形 4"/>
            <p:cNvSpPr/>
            <p:nvPr/>
          </p:nvSpPr>
          <p:spPr>
            <a:xfrm>
              <a:off x="586940" y="2467504"/>
              <a:ext cx="1754509" cy="2497666"/>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fontAlgn="ctr"/>
              <a:r>
                <a:rPr lang="ru-RU" sz="1600" b="1" dirty="0">
                  <a:solidFill>
                    <a:schemeClr val="tx1"/>
                  </a:solidFill>
                  <a:latin typeface="Huawei Sans" panose="020C0503030203020204" pitchFamily="34" charset="0"/>
                </a:rPr>
                <a:t>Отправитель</a:t>
              </a:r>
            </a:p>
          </p:txBody>
        </p:sp>
        <p:sp>
          <p:nvSpPr>
            <p:cNvPr id="6" name="圆角矩形 5"/>
            <p:cNvSpPr/>
            <p:nvPr/>
          </p:nvSpPr>
          <p:spPr>
            <a:xfrm>
              <a:off x="4356517" y="2467505"/>
              <a:ext cx="1568042" cy="2497666"/>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rIns="72000" rtlCol="0" anchor="ctr">
              <a:noAutofit/>
            </a:bodyPr>
            <a:lstStyle/>
            <a:p>
              <a:pPr algn="ctr" fontAlgn="ctr"/>
              <a:r>
                <a:rPr lang="ru-RU" sz="1600" b="1" dirty="0">
                  <a:solidFill>
                    <a:schemeClr val="tx1"/>
                  </a:solidFill>
                  <a:latin typeface="Huawei Sans" panose="020C0503030203020204" pitchFamily="34" charset="0"/>
                </a:rPr>
                <a:t>Получатель</a:t>
              </a:r>
            </a:p>
          </p:txBody>
        </p:sp>
        <p:cxnSp>
          <p:nvCxnSpPr>
            <p:cNvPr id="8" name="直接连接符 7"/>
            <p:cNvCxnSpPr/>
            <p:nvPr/>
          </p:nvCxnSpPr>
          <p:spPr>
            <a:xfrm>
              <a:off x="2341449" y="3667384"/>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341449" y="3921383"/>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341449" y="3413384"/>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41449" y="3167850"/>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341449" y="2913851"/>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341449" y="4175382"/>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341449" y="4429379"/>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341449" y="4674911"/>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447177" y="268327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1</a:t>
              </a:r>
            </a:p>
          </p:txBody>
        </p:sp>
        <p:sp>
          <p:nvSpPr>
            <p:cNvPr id="19" name="矩形 18"/>
            <p:cNvSpPr/>
            <p:nvPr/>
          </p:nvSpPr>
          <p:spPr>
            <a:xfrm>
              <a:off x="2447177" y="294402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2</a:t>
              </a:r>
            </a:p>
          </p:txBody>
        </p:sp>
        <p:sp>
          <p:nvSpPr>
            <p:cNvPr id="20" name="矩形 19"/>
            <p:cNvSpPr/>
            <p:nvPr/>
          </p:nvSpPr>
          <p:spPr>
            <a:xfrm>
              <a:off x="2447177" y="318977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3</a:t>
              </a:r>
            </a:p>
          </p:txBody>
        </p:sp>
        <p:sp>
          <p:nvSpPr>
            <p:cNvPr id="21" name="矩形 20"/>
            <p:cNvSpPr/>
            <p:nvPr/>
          </p:nvSpPr>
          <p:spPr>
            <a:xfrm>
              <a:off x="2447177" y="3435309"/>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4</a:t>
              </a:r>
            </a:p>
          </p:txBody>
        </p:sp>
        <p:sp>
          <p:nvSpPr>
            <p:cNvPr id="22" name="矩形 21"/>
            <p:cNvSpPr/>
            <p:nvPr/>
          </p:nvSpPr>
          <p:spPr>
            <a:xfrm>
              <a:off x="2447177" y="3698831"/>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5</a:t>
              </a:r>
            </a:p>
          </p:txBody>
        </p:sp>
        <p:sp>
          <p:nvSpPr>
            <p:cNvPr id="23" name="矩形 22"/>
            <p:cNvSpPr/>
            <p:nvPr/>
          </p:nvSpPr>
          <p:spPr>
            <a:xfrm>
              <a:off x="2447177" y="3952829"/>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6</a:t>
              </a:r>
            </a:p>
          </p:txBody>
        </p:sp>
        <p:sp>
          <p:nvSpPr>
            <p:cNvPr id="24" name="矩形 23"/>
            <p:cNvSpPr/>
            <p:nvPr/>
          </p:nvSpPr>
          <p:spPr>
            <a:xfrm>
              <a:off x="2447177" y="4205634"/>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7</a:t>
              </a:r>
            </a:p>
          </p:txBody>
        </p:sp>
        <p:sp>
          <p:nvSpPr>
            <p:cNvPr id="25" name="矩形 24"/>
            <p:cNvSpPr/>
            <p:nvPr/>
          </p:nvSpPr>
          <p:spPr>
            <a:xfrm>
              <a:off x="2447177" y="445074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8</a:t>
              </a:r>
            </a:p>
          </p:txBody>
        </p:sp>
        <p:cxnSp>
          <p:nvCxnSpPr>
            <p:cNvPr id="30" name="直接箭头连接符 29"/>
            <p:cNvCxnSpPr>
              <a:stCxn id="16" idx="3"/>
            </p:cNvCxnSpPr>
            <p:nvPr/>
          </p:nvCxnSpPr>
          <p:spPr>
            <a:xfrm flipV="1">
              <a:off x="2663182" y="2783476"/>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19" idx="3"/>
            </p:cNvCxnSpPr>
            <p:nvPr/>
          </p:nvCxnSpPr>
          <p:spPr>
            <a:xfrm>
              <a:off x="2663182" y="3044227"/>
              <a:ext cx="347135"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20" idx="3"/>
            </p:cNvCxnSpPr>
            <p:nvPr/>
          </p:nvCxnSpPr>
          <p:spPr>
            <a:xfrm flipV="1">
              <a:off x="2663182" y="3289975"/>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21" idx="3"/>
            </p:cNvCxnSpPr>
            <p:nvPr/>
          </p:nvCxnSpPr>
          <p:spPr>
            <a:xfrm>
              <a:off x="2663182" y="3535509"/>
              <a:ext cx="347135"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stCxn id="22" idx="3"/>
            </p:cNvCxnSpPr>
            <p:nvPr/>
          </p:nvCxnSpPr>
          <p:spPr>
            <a:xfrm flipV="1">
              <a:off x="2663182" y="3799030"/>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2663182" y="4055932"/>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2663182" y="4301464"/>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2663182" y="4565573"/>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文本框 51"/>
          <p:cNvSpPr txBox="1"/>
          <p:nvPr/>
        </p:nvSpPr>
        <p:spPr>
          <a:xfrm>
            <a:off x="1919914" y="1574448"/>
            <a:ext cx="3570208" cy="523220"/>
          </a:xfrm>
          <a:prstGeom prst="rect">
            <a:avLst/>
          </a:prstGeom>
          <a:noFill/>
        </p:spPr>
        <p:txBody>
          <a:bodyPr wrap="square" rtlCol="0">
            <a:noAutofit/>
          </a:bodyPr>
          <a:lstStyle/>
          <a:p>
            <a:pPr fontAlgn="ctr"/>
            <a:r>
              <a:rPr lang="ru-RU" sz="2800" dirty="0">
                <a:solidFill>
                  <a:srgbClr val="C00000"/>
                </a:solidFill>
                <a:latin typeface="Huawei Sans" panose="020C0503030203020204" pitchFamily="34" charset="0"/>
              </a:rPr>
              <a:t>параллельная передача</a:t>
            </a:r>
          </a:p>
        </p:txBody>
      </p:sp>
      <p:grpSp>
        <p:nvGrpSpPr>
          <p:cNvPr id="29" name="组合 28"/>
          <p:cNvGrpSpPr/>
          <p:nvPr/>
        </p:nvGrpSpPr>
        <p:grpSpPr>
          <a:xfrm>
            <a:off x="6219941" y="2465989"/>
            <a:ext cx="5057659" cy="2499182"/>
            <a:chOff x="6219941" y="2465989"/>
            <a:chExt cx="5057659" cy="2499182"/>
          </a:xfrm>
        </p:grpSpPr>
        <p:sp>
          <p:nvSpPr>
            <p:cNvPr id="56" name="圆角矩形 55"/>
            <p:cNvSpPr/>
            <p:nvPr/>
          </p:nvSpPr>
          <p:spPr>
            <a:xfrm>
              <a:off x="6219941" y="2467506"/>
              <a:ext cx="1761254" cy="2497665"/>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fontAlgn="ctr"/>
              <a:r>
                <a:rPr lang="ru-RU" sz="1600" b="1" dirty="0">
                  <a:solidFill>
                    <a:schemeClr val="tx1"/>
                  </a:solidFill>
                  <a:latin typeface="Huawei Sans" panose="020C0503030203020204" pitchFamily="34" charset="0"/>
                </a:rPr>
                <a:t>Отправитель</a:t>
              </a:r>
            </a:p>
          </p:txBody>
        </p:sp>
        <p:sp>
          <p:nvSpPr>
            <p:cNvPr id="57" name="圆角矩形 56"/>
            <p:cNvSpPr/>
            <p:nvPr/>
          </p:nvSpPr>
          <p:spPr>
            <a:xfrm>
              <a:off x="9677188" y="2465989"/>
              <a:ext cx="1600412" cy="2497666"/>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rIns="72000" rtlCol="0" anchor="ctr">
              <a:noAutofit/>
            </a:bodyPr>
            <a:lstStyle/>
            <a:p>
              <a:pPr algn="ctr" fontAlgn="ctr"/>
              <a:r>
                <a:rPr lang="ru-RU" sz="1600" b="1" dirty="0">
                  <a:solidFill>
                    <a:schemeClr val="tx1"/>
                  </a:solidFill>
                  <a:latin typeface="Huawei Sans" panose="020C0503030203020204" pitchFamily="34" charset="0"/>
                </a:rPr>
                <a:t>Получатель</a:t>
              </a:r>
            </a:p>
          </p:txBody>
        </p:sp>
        <p:cxnSp>
          <p:nvCxnSpPr>
            <p:cNvPr id="65" name="直接连接符 64"/>
            <p:cNvCxnSpPr>
              <a:stCxn id="56" idx="3"/>
              <a:endCxn id="57" idx="1"/>
            </p:cNvCxnSpPr>
            <p:nvPr/>
          </p:nvCxnSpPr>
          <p:spPr>
            <a:xfrm flipV="1">
              <a:off x="7981195" y="3714822"/>
              <a:ext cx="1695993" cy="15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8228098" y="325094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1</a:t>
              </a:r>
            </a:p>
          </p:txBody>
        </p:sp>
        <p:sp>
          <p:nvSpPr>
            <p:cNvPr id="68" name="矩形 67"/>
            <p:cNvSpPr/>
            <p:nvPr/>
          </p:nvSpPr>
          <p:spPr>
            <a:xfrm>
              <a:off x="7964413" y="324750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2</a:t>
              </a:r>
            </a:p>
          </p:txBody>
        </p:sp>
        <p:sp>
          <p:nvSpPr>
            <p:cNvPr id="69" name="矩形 68"/>
            <p:cNvSpPr/>
            <p:nvPr/>
          </p:nvSpPr>
          <p:spPr>
            <a:xfrm>
              <a:off x="7716711" y="3243918"/>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3</a:t>
              </a:r>
            </a:p>
          </p:txBody>
        </p:sp>
        <p:sp>
          <p:nvSpPr>
            <p:cNvPr id="70" name="矩形 69"/>
            <p:cNvSpPr/>
            <p:nvPr/>
          </p:nvSpPr>
          <p:spPr>
            <a:xfrm>
              <a:off x="7468795" y="324395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4</a:t>
              </a:r>
            </a:p>
          </p:txBody>
        </p:sp>
        <p:sp>
          <p:nvSpPr>
            <p:cNvPr id="71" name="矩形 70"/>
            <p:cNvSpPr/>
            <p:nvPr/>
          </p:nvSpPr>
          <p:spPr>
            <a:xfrm>
              <a:off x="7220986" y="3241833"/>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5</a:t>
              </a:r>
            </a:p>
          </p:txBody>
        </p:sp>
        <p:sp>
          <p:nvSpPr>
            <p:cNvPr id="72" name="矩形 71"/>
            <p:cNvSpPr/>
            <p:nvPr/>
          </p:nvSpPr>
          <p:spPr>
            <a:xfrm>
              <a:off x="6973177" y="3241831"/>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6</a:t>
              </a:r>
            </a:p>
          </p:txBody>
        </p:sp>
        <p:sp>
          <p:nvSpPr>
            <p:cNvPr id="73" name="矩形 72"/>
            <p:cNvSpPr/>
            <p:nvPr/>
          </p:nvSpPr>
          <p:spPr>
            <a:xfrm>
              <a:off x="6725368" y="324395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7</a:t>
              </a:r>
            </a:p>
          </p:txBody>
        </p:sp>
        <p:sp>
          <p:nvSpPr>
            <p:cNvPr id="74" name="矩形 73"/>
            <p:cNvSpPr/>
            <p:nvPr/>
          </p:nvSpPr>
          <p:spPr>
            <a:xfrm>
              <a:off x="6476214" y="3243955"/>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b="1">
                  <a:solidFill>
                    <a:schemeClr val="tx1"/>
                  </a:solidFill>
                  <a:latin typeface="Huawei Sans" panose="020C0503030203020204" pitchFamily="34" charset="0"/>
                </a:rPr>
                <a:t>8</a:t>
              </a:r>
            </a:p>
          </p:txBody>
        </p:sp>
        <p:cxnSp>
          <p:nvCxnSpPr>
            <p:cNvPr id="75" name="直接箭头连接符 74"/>
            <p:cNvCxnSpPr/>
            <p:nvPr/>
          </p:nvCxnSpPr>
          <p:spPr>
            <a:xfrm flipV="1">
              <a:off x="8055046" y="3598976"/>
              <a:ext cx="781128"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文本框 84"/>
          <p:cNvSpPr txBox="1"/>
          <p:nvPr/>
        </p:nvSpPr>
        <p:spPr>
          <a:xfrm>
            <a:off x="7220985" y="1573760"/>
            <a:ext cx="3480881" cy="523908"/>
          </a:xfrm>
          <a:prstGeom prst="rect">
            <a:avLst/>
          </a:prstGeom>
          <a:noFill/>
        </p:spPr>
        <p:txBody>
          <a:bodyPr wrap="square" rtlCol="0">
            <a:noAutofit/>
          </a:bodyPr>
          <a:lstStyle/>
          <a:p>
            <a:pPr fontAlgn="ctr"/>
            <a:r>
              <a:rPr lang="ru-RU" sz="2800" dirty="0">
                <a:solidFill>
                  <a:srgbClr val="C00000"/>
                </a:solidFill>
                <a:latin typeface="Huawei Sans" panose="020C0503030203020204" pitchFamily="34" charset="0"/>
              </a:rPr>
              <a:t>последовательная передача</a:t>
            </a:r>
          </a:p>
        </p:txBody>
      </p:sp>
      <p:sp>
        <p:nvSpPr>
          <p:cNvPr id="100" name="文本框 99"/>
          <p:cNvSpPr txBox="1"/>
          <p:nvPr/>
        </p:nvSpPr>
        <p:spPr>
          <a:xfrm>
            <a:off x="1028800" y="5219166"/>
            <a:ext cx="4683617" cy="338554"/>
          </a:xfrm>
          <a:prstGeom prst="rect">
            <a:avLst/>
          </a:prstGeom>
          <a:noFill/>
          <a:ln>
            <a:noFill/>
          </a:ln>
        </p:spPr>
        <p:txBody>
          <a:bodyPr wrap="square" rtlCol="0">
            <a:noAutofit/>
          </a:bodyPr>
          <a:lstStyle/>
          <a:p>
            <a:pPr fontAlgn="ctr"/>
            <a:r>
              <a:rPr lang="ru-RU" sz="1600" dirty="0">
                <a:latin typeface="Huawei Sans" panose="020C0503030203020204" pitchFamily="34" charset="0"/>
              </a:rPr>
              <a:t>Между двумя узлами подключено несколько линий, и по каждой линии передается по одному </a:t>
            </a:r>
            <a:r>
              <a:rPr lang="ru-RU" sz="1600" dirty="0" smtClean="0">
                <a:latin typeface="Huawei Sans" panose="020C0503030203020204" pitchFamily="34" charset="0"/>
              </a:rPr>
              <a:t>числу.</a:t>
            </a:r>
            <a:endParaRPr lang="ru-RU" sz="1600" dirty="0">
              <a:latin typeface="Huawei Sans" panose="020C0503030203020204" pitchFamily="34" charset="0"/>
            </a:endParaRPr>
          </a:p>
        </p:txBody>
      </p:sp>
      <p:sp>
        <p:nvSpPr>
          <p:cNvPr id="101" name="文本框 100"/>
          <p:cNvSpPr txBox="1"/>
          <p:nvPr/>
        </p:nvSpPr>
        <p:spPr>
          <a:xfrm>
            <a:off x="6172867" y="5122802"/>
            <a:ext cx="5287296" cy="1077218"/>
          </a:xfrm>
          <a:prstGeom prst="rect">
            <a:avLst/>
          </a:prstGeom>
          <a:noFill/>
          <a:ln>
            <a:noFill/>
          </a:ln>
        </p:spPr>
        <p:txBody>
          <a:bodyPr wrap="square" rtlCol="0">
            <a:noAutofit/>
          </a:bodyPr>
          <a:lstStyle/>
          <a:p>
            <a:pPr fontAlgn="ctr"/>
            <a:r>
              <a:rPr lang="ru-RU" sz="1600" dirty="0">
                <a:latin typeface="Huawei Sans" panose="020C0503030203020204" pitchFamily="34" charset="0"/>
              </a:rPr>
              <a:t>Между двумя узлами подключена только одна линия. По этой линии последовательно отправляются восемь чисел. После восьми передач получатель имеет все числа.</a:t>
            </a:r>
          </a:p>
        </p:txBody>
      </p:sp>
    </p:spTree>
    <p:extLst>
      <p:ext uri="{BB962C8B-B14F-4D97-AF65-F5344CB8AC3E}">
        <p14:creationId xmlns:p14="http://schemas.microsoft.com/office/powerpoint/2010/main" val="19463450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Дисковые порты</a:t>
            </a:r>
          </a:p>
        </p:txBody>
      </p:sp>
      <p:sp>
        <p:nvSpPr>
          <p:cNvPr id="3" name="文本占位符 2"/>
          <p:cNvSpPr>
            <a:spLocks noGrp="1"/>
          </p:cNvSpPr>
          <p:nvPr>
            <p:ph type="body" sz="quarter" idx="10"/>
          </p:nvPr>
        </p:nvSpPr>
        <p:spPr/>
        <p:txBody>
          <a:bodyPr wrap="square">
            <a:noAutofit/>
          </a:bodyPr>
          <a:lstStyle/>
          <a:p>
            <a:r>
              <a:rPr lang="ru-RU" dirty="0"/>
              <a:t>Для доступа к данным на диске должен </a:t>
            </a:r>
            <a:r>
              <a:rPr lang="ru-RU" dirty="0" smtClean="0"/>
              <a:t>использоваться простой порт. </a:t>
            </a:r>
            <a:r>
              <a:rPr lang="ru-RU" dirty="0"/>
              <a:t>Как правило, диски имеют следующие физические порты:</a:t>
            </a:r>
          </a:p>
        </p:txBody>
      </p:sp>
      <p:grpSp>
        <p:nvGrpSpPr>
          <p:cNvPr id="14" name="组合 13"/>
          <p:cNvGrpSpPr/>
          <p:nvPr/>
        </p:nvGrpSpPr>
        <p:grpSpPr>
          <a:xfrm>
            <a:off x="2111920" y="2162557"/>
            <a:ext cx="7666345" cy="3348205"/>
            <a:chOff x="1483442" y="2407785"/>
            <a:chExt cx="7666345" cy="3348205"/>
          </a:xfrm>
        </p:grpSpPr>
        <p:sp>
          <p:nvSpPr>
            <p:cNvPr id="4" name="圆角矩形 3"/>
            <p:cNvSpPr/>
            <p:nvPr/>
          </p:nvSpPr>
          <p:spPr>
            <a:xfrm>
              <a:off x="3616314" y="2686316"/>
              <a:ext cx="2238703" cy="75148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dirty="0">
                  <a:solidFill>
                    <a:schemeClr val="tx1"/>
                  </a:solidFill>
                  <a:latin typeface="Huawei Sans" panose="020C0503030203020204" pitchFamily="34" charset="0"/>
                </a:rPr>
                <a:t>Используется для системы команд ATA</a:t>
              </a:r>
            </a:p>
          </p:txBody>
        </p:sp>
        <p:sp>
          <p:nvSpPr>
            <p:cNvPr id="5" name="圆角矩形 4"/>
            <p:cNvSpPr/>
            <p:nvPr/>
          </p:nvSpPr>
          <p:spPr>
            <a:xfrm>
              <a:off x="3616314" y="4279814"/>
              <a:ext cx="2238703" cy="985717"/>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dirty="0">
                  <a:solidFill>
                    <a:schemeClr val="tx1"/>
                  </a:solidFill>
                  <a:latin typeface="Huawei Sans" panose="020C0503030203020204" pitchFamily="34" charset="0"/>
                </a:rPr>
                <a:t>Используется для системы команд SCSI</a:t>
              </a:r>
            </a:p>
          </p:txBody>
        </p:sp>
        <p:sp>
          <p:nvSpPr>
            <p:cNvPr id="7" name="圆角矩形 6"/>
            <p:cNvSpPr/>
            <p:nvPr/>
          </p:nvSpPr>
          <p:spPr>
            <a:xfrm>
              <a:off x="6858532" y="2407785"/>
              <a:ext cx="1384740" cy="48347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600">
                  <a:solidFill>
                    <a:schemeClr val="tx1"/>
                  </a:solidFill>
                  <a:latin typeface="Huawei Sans" panose="020C0503030203020204" pitchFamily="34" charset="0"/>
                </a:rPr>
                <a:t>Порт IDE</a:t>
              </a:r>
            </a:p>
          </p:txBody>
        </p:sp>
        <p:sp>
          <p:nvSpPr>
            <p:cNvPr id="8" name="圆角矩形 7"/>
            <p:cNvSpPr/>
            <p:nvPr/>
          </p:nvSpPr>
          <p:spPr>
            <a:xfrm>
              <a:off x="6858532" y="3196066"/>
              <a:ext cx="1384740" cy="48347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600">
                  <a:solidFill>
                    <a:schemeClr val="tx1"/>
                  </a:solidFill>
                  <a:latin typeface="Huawei Sans" panose="020C0503030203020204" pitchFamily="34" charset="0"/>
                </a:rPr>
                <a:t>Порт SATA</a:t>
              </a:r>
            </a:p>
          </p:txBody>
        </p:sp>
        <p:sp>
          <p:nvSpPr>
            <p:cNvPr id="9" name="圆角矩形 8"/>
            <p:cNvSpPr/>
            <p:nvPr/>
          </p:nvSpPr>
          <p:spPr>
            <a:xfrm>
              <a:off x="6856128" y="3949966"/>
              <a:ext cx="2291255" cy="48347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600">
                  <a:solidFill>
                    <a:schemeClr val="tx1"/>
                  </a:solidFill>
                  <a:latin typeface="Huawei Sans" panose="020C0503030203020204" pitchFamily="34" charset="0"/>
                </a:rPr>
                <a:t>Параллельный порт SCSI</a:t>
              </a:r>
            </a:p>
          </p:txBody>
        </p:sp>
        <p:sp>
          <p:nvSpPr>
            <p:cNvPr id="10" name="圆角矩形 9"/>
            <p:cNvSpPr/>
            <p:nvPr/>
          </p:nvSpPr>
          <p:spPr>
            <a:xfrm>
              <a:off x="6856129" y="4602926"/>
              <a:ext cx="2291255" cy="49045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600">
                  <a:solidFill>
                    <a:schemeClr val="tx1"/>
                  </a:solidFill>
                  <a:latin typeface="Huawei Sans" panose="020C0503030203020204" pitchFamily="34" charset="0"/>
                </a:rPr>
                <a:t>Последовательный порт SCSI (SAS)</a:t>
              </a:r>
            </a:p>
          </p:txBody>
        </p:sp>
        <p:sp>
          <p:nvSpPr>
            <p:cNvPr id="11" name="圆角矩形 10"/>
            <p:cNvSpPr/>
            <p:nvPr/>
          </p:nvSpPr>
          <p:spPr>
            <a:xfrm>
              <a:off x="6858532" y="5265532"/>
              <a:ext cx="2291255" cy="49045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600">
                  <a:solidFill>
                    <a:schemeClr val="tx1"/>
                  </a:solidFill>
                  <a:latin typeface="Huawei Sans" panose="020C0503030203020204" pitchFamily="34" charset="0"/>
                </a:rPr>
                <a:t>Порт Fibre Channel</a:t>
              </a:r>
            </a:p>
          </p:txBody>
        </p:sp>
        <p:cxnSp>
          <p:nvCxnSpPr>
            <p:cNvPr id="13" name="肘形连接符 12"/>
            <p:cNvCxnSpPr>
              <a:stCxn id="7" idx="1"/>
              <a:endCxn id="4" idx="3"/>
            </p:cNvCxnSpPr>
            <p:nvPr/>
          </p:nvCxnSpPr>
          <p:spPr>
            <a:xfrm rot="10800000" flipV="1">
              <a:off x="5855018" y="2649522"/>
              <a:ext cx="1003515" cy="41253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肘形连接符 14"/>
            <p:cNvCxnSpPr>
              <a:stCxn id="8" idx="1"/>
              <a:endCxn id="4" idx="3"/>
            </p:cNvCxnSpPr>
            <p:nvPr/>
          </p:nvCxnSpPr>
          <p:spPr>
            <a:xfrm rot="10800000">
              <a:off x="5855018" y="3062060"/>
              <a:ext cx="1003515" cy="37574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9" idx="1"/>
              <a:endCxn id="5" idx="3"/>
            </p:cNvCxnSpPr>
            <p:nvPr/>
          </p:nvCxnSpPr>
          <p:spPr>
            <a:xfrm rot="10800000" flipV="1">
              <a:off x="5855018" y="4191703"/>
              <a:ext cx="1001111" cy="580969"/>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肘形连接符 24"/>
            <p:cNvCxnSpPr>
              <a:stCxn id="10" idx="1"/>
              <a:endCxn id="5" idx="3"/>
            </p:cNvCxnSpPr>
            <p:nvPr/>
          </p:nvCxnSpPr>
          <p:spPr>
            <a:xfrm rot="10800000">
              <a:off x="5855017" y="4772673"/>
              <a:ext cx="1001112" cy="7548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肘形连接符 27"/>
            <p:cNvCxnSpPr>
              <a:stCxn id="11" idx="1"/>
              <a:endCxn id="5" idx="3"/>
            </p:cNvCxnSpPr>
            <p:nvPr/>
          </p:nvCxnSpPr>
          <p:spPr>
            <a:xfrm rot="10800000">
              <a:off x="5855018" y="4772673"/>
              <a:ext cx="1003515" cy="738088"/>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左大括号 33"/>
            <p:cNvSpPr/>
            <p:nvPr/>
          </p:nvSpPr>
          <p:spPr>
            <a:xfrm>
              <a:off x="3167745" y="2696474"/>
              <a:ext cx="283026" cy="2504531"/>
            </a:xfrm>
            <a:prstGeom prst="leftBrace">
              <a:avLst>
                <a:gd name="adj1" fmla="val 7248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9" name="圆角矩形 18"/>
            <p:cNvSpPr/>
            <p:nvPr/>
          </p:nvSpPr>
          <p:spPr>
            <a:xfrm>
              <a:off x="1483442" y="3617663"/>
              <a:ext cx="1532765" cy="66215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Дисковые порты</a:t>
              </a:r>
            </a:p>
          </p:txBody>
        </p:sp>
      </p:grpSp>
    </p:spTree>
    <p:extLst>
      <p:ext uri="{BB962C8B-B14F-4D97-AF65-F5344CB8AC3E}">
        <p14:creationId xmlns:p14="http://schemas.microsoft.com/office/powerpoint/2010/main" val="23598811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dirty="0">
                <a:latin typeface="Huawei Sans" panose="020C0503030203020204" pitchFamily="34" charset="0"/>
              </a:rPr>
              <a:t>Порт </a:t>
            </a:r>
            <a:r>
              <a:rPr lang="ru-RU" dirty="0" smtClean="0">
                <a:latin typeface="Huawei Sans" panose="020C0503030203020204" pitchFamily="34" charset="0"/>
              </a:rPr>
              <a:t>IDE</a:t>
            </a:r>
            <a:endParaRPr lang="ru-RU"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ru-RU" dirty="0">
                <a:latin typeface="Huawei Sans" panose="020C0503030203020204" pitchFamily="34" charset="0"/>
              </a:rPr>
              <a:t>Порт интегрированной приводной электроники (IDE) также называется параллельным портом ATA.</a:t>
            </a:r>
          </a:p>
          <a:p>
            <a:pPr lvl="1"/>
            <a:r>
              <a:rPr lang="ru-RU" dirty="0">
                <a:latin typeface="Huawei Sans" panose="020C0503030203020204" pitchFamily="34" charset="0"/>
              </a:rPr>
              <a:t>ATA расшифровывается как </a:t>
            </a:r>
            <a:r>
              <a:rPr lang="ru-RU" dirty="0" err="1">
                <a:latin typeface="Huawei Sans" panose="020C0503030203020204" pitchFamily="34" charset="0"/>
              </a:rPr>
              <a:t>Advanced</a:t>
            </a:r>
            <a:r>
              <a:rPr lang="ru-RU" dirty="0">
                <a:latin typeface="Huawei Sans" panose="020C0503030203020204" pitchFamily="34" charset="0"/>
              </a:rPr>
              <a:t> </a:t>
            </a:r>
            <a:r>
              <a:rPr lang="ru-RU" dirty="0" err="1">
                <a:latin typeface="Huawei Sans" panose="020C0503030203020204" pitchFamily="34" charset="0"/>
              </a:rPr>
              <a:t>Technology</a:t>
            </a:r>
            <a:r>
              <a:rPr lang="ru-RU" dirty="0">
                <a:latin typeface="Huawei Sans" panose="020C0503030203020204" pitchFamily="34" charset="0"/>
              </a:rPr>
              <a:t> </a:t>
            </a:r>
            <a:r>
              <a:rPr lang="ru-RU" dirty="0" err="1">
                <a:latin typeface="Huawei Sans" panose="020C0503030203020204" pitchFamily="34" charset="0"/>
              </a:rPr>
              <a:t>Attachment</a:t>
            </a:r>
            <a:r>
              <a:rPr lang="ru-RU" dirty="0">
                <a:latin typeface="Huawei Sans" panose="020C0503030203020204" pitchFamily="34" charset="0"/>
              </a:rPr>
              <a:t>.</a:t>
            </a:r>
          </a:p>
          <a:p>
            <a:pPr lvl="1"/>
            <a:r>
              <a:rPr lang="ru-RU" dirty="0">
                <a:latin typeface="Huawei Sans" panose="020C0503030203020204" pitchFamily="34" charset="0"/>
              </a:rPr>
              <a:t>Диск ATA также называется диском IDE.</a:t>
            </a:r>
          </a:p>
          <a:p>
            <a:pPr lvl="1"/>
            <a:r>
              <a:rPr lang="ru-RU" dirty="0">
                <a:latin typeface="Huawei Sans" panose="020C0503030203020204" pitchFamily="34" charset="0"/>
              </a:rPr>
              <a:t>Порт ATA использует технологию параллельного ATA.</a:t>
            </a:r>
          </a:p>
          <a:p>
            <a:endParaRPr lang="en-US" altLang="zh-CN" dirty="0">
              <a:latin typeface="Huawei Sans" panose="020C0503030203020204" pitchFamily="34" charset="0"/>
            </a:endParaRPr>
          </a:p>
        </p:txBody>
      </p:sp>
      <p:graphicFrame>
        <p:nvGraphicFramePr>
          <p:cNvPr id="4" name="Object 2"/>
          <p:cNvGraphicFramePr>
            <a:graphicFrameLocks noChangeAspect="1"/>
          </p:cNvGraphicFramePr>
          <p:nvPr>
            <p:extLst>
              <p:ext uri="{D42A27DB-BD31-4B8C-83A1-F6EECF244321}">
                <p14:modId xmlns:p14="http://schemas.microsoft.com/office/powerpoint/2010/main" val="1805112574"/>
              </p:ext>
            </p:extLst>
          </p:nvPr>
        </p:nvGraphicFramePr>
        <p:xfrm>
          <a:off x="1209167" y="3933505"/>
          <a:ext cx="4606342" cy="1966913"/>
        </p:xfrm>
        <a:graphic>
          <a:graphicData uri="http://schemas.openxmlformats.org/presentationml/2006/ole">
            <mc:AlternateContent xmlns:mc="http://schemas.openxmlformats.org/markup-compatibility/2006">
              <mc:Choice xmlns:v="urn:schemas-microsoft-com:vml" Requires="v">
                <p:oleObj spid="_x0000_s1260" name="點陣圖影像" r:id="rId4" imgW="4295619" imgH="1600221" progId="">
                  <p:embed/>
                </p:oleObj>
              </mc:Choice>
              <mc:Fallback>
                <p:oleObj name="點陣圖影像" r:id="rId4" imgW="4295619" imgH="160022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167" y="3933505"/>
                        <a:ext cx="4606342" cy="1966913"/>
                      </a:xfrm>
                      <a:prstGeom prst="rect">
                        <a:avLst/>
                      </a:prstGeom>
                      <a:noFill/>
                      <a:ln>
                        <a:noFill/>
                      </a:ln>
                      <a:effectLst/>
                      <a:extLst/>
                    </p:spPr>
                  </p:pic>
                </p:oleObj>
              </mc:Fallback>
            </mc:AlternateContent>
          </a:graphicData>
        </a:graphic>
      </p:graphicFrame>
      <p:pic>
        <p:nvPicPr>
          <p:cNvPr id="5" name="Picture 3"/>
          <p:cNvPicPr>
            <a:picLocks noChangeAspect="1" noChangeArrowheads="1"/>
          </p:cNvPicPr>
          <p:nvPr/>
        </p:nvPicPr>
        <p:blipFill>
          <a:blip r:embed="rId6" cstate="print"/>
          <a:srcRect/>
          <a:stretch>
            <a:fillRect/>
          </a:stretch>
        </p:blipFill>
        <p:spPr bwMode="auto">
          <a:xfrm>
            <a:off x="7589373" y="3978638"/>
            <a:ext cx="2420878" cy="1296120"/>
          </a:xfrm>
          <a:prstGeom prst="rect">
            <a:avLst/>
          </a:prstGeom>
          <a:noFill/>
          <a:ln w="9525">
            <a:noFill/>
            <a:miter lim="800000"/>
            <a:headEnd/>
            <a:tailEnd/>
          </a:ln>
        </p:spPr>
      </p:pic>
    </p:spTree>
    <p:extLst>
      <p:ext uri="{BB962C8B-B14F-4D97-AF65-F5344CB8AC3E}">
        <p14:creationId xmlns:p14="http://schemas.microsoft.com/office/powerpoint/2010/main" val="3800839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Порт SATA</a:t>
            </a:r>
          </a:p>
        </p:txBody>
      </p:sp>
      <p:sp>
        <p:nvSpPr>
          <p:cNvPr id="3" name="文本占位符 2"/>
          <p:cNvSpPr>
            <a:spLocks noGrp="1"/>
          </p:cNvSpPr>
          <p:nvPr>
            <p:ph type="body" sz="quarter" idx="10"/>
          </p:nvPr>
        </p:nvSpPr>
        <p:spPr/>
        <p:txBody>
          <a:bodyPr wrap="square">
            <a:noAutofit/>
          </a:bodyPr>
          <a:lstStyle/>
          <a:p>
            <a:r>
              <a:rPr lang="ru-RU" sz="2000" dirty="0"/>
              <a:t>SATA означает последовательный ATA.</a:t>
            </a:r>
          </a:p>
          <a:p>
            <a:pPr lvl="1"/>
            <a:r>
              <a:rPr lang="ru-RU" sz="1800" dirty="0"/>
              <a:t>Порты SATA используют последовательную передачу для более высокой, по сравнению с портами IDE, скорости.</a:t>
            </a:r>
          </a:p>
          <a:p>
            <a:pPr lvl="1"/>
            <a:r>
              <a:rPr lang="ru-RU" sz="1800" dirty="0"/>
              <a:t>SATA использует архитектуру «точка-точка» и поддерживает «горячую» замену.</a:t>
            </a:r>
          </a:p>
          <a:p>
            <a:endParaRPr lang="en-US" altLang="zh-CN" dirty="0">
              <a:latin typeface="Huawei Sans" panose="020C0503030203020204" pitchFamily="34"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2220937592"/>
              </p:ext>
            </p:extLst>
          </p:nvPr>
        </p:nvGraphicFramePr>
        <p:xfrm>
          <a:off x="5313238" y="3372591"/>
          <a:ext cx="6108700" cy="1691640"/>
        </p:xfrm>
        <a:graphic>
          <a:graphicData uri="http://schemas.openxmlformats.org/drawingml/2006/table">
            <a:tbl>
              <a:tblPr firstRow="1" bandRow="1"/>
              <a:tblGrid>
                <a:gridCol w="1499296"/>
                <a:gridCol w="1313432"/>
                <a:gridCol w="1598423"/>
                <a:gridCol w="1697549"/>
              </a:tblGrid>
              <a:tr h="226906">
                <a:tc>
                  <a:txBody>
                    <a:bodyPr/>
                    <a:lstStyle/>
                    <a:p>
                      <a:pPr algn="ctr" fontAlgn="ctr"/>
                      <a:r>
                        <a:rPr lang="ru-RU" sz="1600" b="1">
                          <a:latin typeface="Huawei Sans" panose="020C0503030203020204" pitchFamily="34" charset="0"/>
                        </a:rPr>
                        <a:t>Версия SATA</a:t>
                      </a: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ru-RU" sz="1600" b="1">
                          <a:latin typeface="Huawei Sans" panose="020C0503030203020204" pitchFamily="34" charset="0"/>
                        </a:rPr>
                        <a:t>Линейный код</a:t>
                      </a:r>
                    </a:p>
                  </a:txBody>
                  <a:tcP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ru-RU" sz="1600" b="1">
                          <a:latin typeface="Huawei Sans" panose="020C0503030203020204" pitchFamily="34" charset="0"/>
                        </a:rPr>
                        <a:t>Скорость передачи</a:t>
                      </a:r>
                    </a:p>
                  </a:txBody>
                  <a:tcP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ru-RU" sz="1600" b="1">
                          <a:latin typeface="Huawei Sans" panose="020C0503030203020204" pitchFamily="34" charset="0"/>
                        </a:rPr>
                        <a:t>Пропускная способность</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tr>
              <a:tr h="370840">
                <a:tc>
                  <a:txBody>
                    <a:bodyPr/>
                    <a:lstStyle/>
                    <a:p>
                      <a:pPr algn="ctr" fontAlgn="ctr"/>
                      <a:r>
                        <a:rPr lang="ru-RU" sz="1600">
                          <a:latin typeface="Huawei Sans" panose="020C0503030203020204" pitchFamily="34" charset="0"/>
                        </a:rPr>
                        <a:t>1,0</a:t>
                      </a:r>
                    </a:p>
                  </a:txBody>
                  <a:tcPr>
                    <a:lnL w="28575" cap="flat" cmpd="sng" algn="ctr">
                      <a:solidFill>
                        <a:schemeClr val="tx1"/>
                      </a:solidFill>
                      <a:prstDash val="solid"/>
                      <a:round/>
                      <a:headEnd type="none" w="med" len="med"/>
                      <a:tailEnd type="none" w="med" len="med"/>
                    </a:lnL>
                  </a:tcPr>
                </a:tc>
                <a:tc>
                  <a:txBody>
                    <a:bodyPr/>
                    <a:lstStyle/>
                    <a:p>
                      <a:pPr algn="ctr" fontAlgn="ctr"/>
                      <a:r>
                        <a:rPr lang="ru-RU" sz="1600">
                          <a:latin typeface="Huawei Sans" panose="020C0503030203020204" pitchFamily="34" charset="0"/>
                        </a:rPr>
                        <a:t>8b/10b</a:t>
                      </a:r>
                    </a:p>
                  </a:txBody>
                  <a:tcPr/>
                </a:tc>
                <a:tc>
                  <a:txBody>
                    <a:bodyPr/>
                    <a:lstStyle/>
                    <a:p>
                      <a:pPr algn="ctr" fontAlgn="ctr"/>
                      <a:r>
                        <a:rPr lang="ru-RU" sz="1600">
                          <a:latin typeface="Huawei Sans" panose="020C0503030203020204" pitchFamily="34" charset="0"/>
                        </a:rPr>
                        <a:t>1,5 Гбит/с</a:t>
                      </a:r>
                    </a:p>
                  </a:txBody>
                  <a:tcPr/>
                </a:tc>
                <a:tc>
                  <a:txBody>
                    <a:bodyPr/>
                    <a:lstStyle/>
                    <a:p>
                      <a:pPr algn="ctr" fontAlgn="ctr"/>
                      <a:r>
                        <a:rPr lang="ru-RU" sz="1600">
                          <a:latin typeface="Huawei Sans" panose="020C0503030203020204" pitchFamily="34" charset="0"/>
                        </a:rPr>
                        <a:t>150 Мбит/с</a:t>
                      </a:r>
                    </a:p>
                  </a:txBody>
                  <a:tcPr>
                    <a:lnR w="28575" cap="flat" cmpd="sng" algn="ctr">
                      <a:solidFill>
                        <a:schemeClr val="tx1"/>
                      </a:solidFill>
                      <a:prstDash val="solid"/>
                      <a:round/>
                      <a:headEnd type="none" w="med" len="med"/>
                      <a:tailEnd type="none" w="med" len="med"/>
                    </a:lnR>
                  </a:tcPr>
                </a:tc>
              </a:tr>
              <a:tr h="370840">
                <a:tc>
                  <a:txBody>
                    <a:bodyPr/>
                    <a:lstStyle/>
                    <a:p>
                      <a:pPr algn="ctr" fontAlgn="ctr"/>
                      <a:r>
                        <a:rPr lang="ru-RU" sz="1600">
                          <a:latin typeface="Huawei Sans" panose="020C0503030203020204" pitchFamily="34" charset="0"/>
                        </a:rPr>
                        <a:t>2,0</a:t>
                      </a:r>
                    </a:p>
                  </a:txBody>
                  <a:tcPr>
                    <a:lnL w="28575" cap="flat" cmpd="sng" algn="ctr">
                      <a:solidFill>
                        <a:schemeClr val="tx1"/>
                      </a:solidFill>
                      <a:prstDash val="solid"/>
                      <a:round/>
                      <a:headEnd type="none" w="med" len="med"/>
                      <a:tailEnd type="none" w="med" len="med"/>
                    </a:lnL>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ru-RU" sz="1600">
                          <a:latin typeface="Huawei Sans" panose="020C0503030203020204" pitchFamily="34" charset="0"/>
                        </a:rPr>
                        <a:t>8b/10b</a:t>
                      </a:r>
                    </a:p>
                  </a:txBody>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ru-RU" sz="1600">
                          <a:latin typeface="Huawei Sans" panose="020C0503030203020204" pitchFamily="34" charset="0"/>
                        </a:rPr>
                        <a:t>3 Гбит/с</a:t>
                      </a:r>
                    </a:p>
                  </a:txBody>
                  <a:tcPr/>
                </a:tc>
                <a:tc>
                  <a:txBody>
                    <a:bodyPr/>
                    <a:lstStyle/>
                    <a:p>
                      <a:pPr algn="ctr" fontAlgn="ctr"/>
                      <a:r>
                        <a:rPr lang="ru-RU" sz="1600">
                          <a:latin typeface="Huawei Sans" panose="020C0503030203020204" pitchFamily="34" charset="0"/>
                        </a:rPr>
                        <a:t>300 Мбит/с</a:t>
                      </a:r>
                    </a:p>
                  </a:txBody>
                  <a:tcPr>
                    <a:lnR w="28575" cap="flat" cmpd="sng" algn="ctr">
                      <a:solidFill>
                        <a:schemeClr val="tx1"/>
                      </a:solidFill>
                      <a:prstDash val="solid"/>
                      <a:round/>
                      <a:headEnd type="none" w="med" len="med"/>
                      <a:tailEnd type="none" w="med" len="med"/>
                    </a:lnR>
                  </a:tcPr>
                </a:tc>
              </a:tr>
              <a:tr h="370840">
                <a:tc>
                  <a:txBody>
                    <a:bodyPr/>
                    <a:lstStyle/>
                    <a:p>
                      <a:pPr algn="ctr" fontAlgn="ctr"/>
                      <a:r>
                        <a:rPr lang="ru-RU" sz="1600">
                          <a:latin typeface="Huawei Sans" panose="020C0503030203020204" pitchFamily="34" charset="0"/>
                        </a:rPr>
                        <a:t>3,0</a:t>
                      </a: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ru-RU" sz="1600">
                          <a:latin typeface="Huawei Sans" panose="020C0503030203020204" pitchFamily="34" charset="0"/>
                        </a:rPr>
                        <a:t>8b/10b</a:t>
                      </a:r>
                    </a:p>
                  </a:txBody>
                  <a:tcPr>
                    <a:lnB w="28575" cap="flat" cmpd="sng" algn="ctr">
                      <a:solidFill>
                        <a:schemeClr val="tx1"/>
                      </a:solidFill>
                      <a:prstDash val="solid"/>
                      <a:round/>
                      <a:headEnd type="none" w="med" len="med"/>
                      <a:tailEnd type="none" w="med" len="med"/>
                    </a:lnB>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ru-RU" sz="1600">
                          <a:latin typeface="Huawei Sans" panose="020C0503030203020204" pitchFamily="34" charset="0"/>
                        </a:rPr>
                        <a:t>6 Гбит/с</a:t>
                      </a:r>
                    </a:p>
                  </a:txBody>
                  <a:tcPr>
                    <a:lnB w="28575" cap="flat" cmpd="sng" algn="ctr">
                      <a:solidFill>
                        <a:schemeClr val="tx1"/>
                      </a:solidFill>
                      <a:prstDash val="solid"/>
                      <a:round/>
                      <a:headEnd type="none" w="med" len="med"/>
                      <a:tailEnd type="none" w="med" len="med"/>
                    </a:lnB>
                  </a:tcPr>
                </a:tc>
                <a:tc>
                  <a:txBody>
                    <a:bodyPr/>
                    <a:lstStyle/>
                    <a:p>
                      <a:pPr algn="ctr" fontAlgn="ctr"/>
                      <a:r>
                        <a:rPr lang="ru-RU" sz="1600">
                          <a:latin typeface="Huawei Sans" panose="020C0503030203020204" pitchFamily="34" charset="0"/>
                        </a:rPr>
                        <a:t>600 Мбит/с</a:t>
                      </a: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pic>
        <p:nvPicPr>
          <p:cNvPr id="7" name="图片 6"/>
          <p:cNvPicPr>
            <a:picLocks noChangeAspect="1"/>
          </p:cNvPicPr>
          <p:nvPr/>
        </p:nvPicPr>
        <p:blipFill rotWithShape="1">
          <a:blip r:embed="rId3"/>
          <a:srcRect r="6838" b="3555"/>
          <a:stretch/>
        </p:blipFill>
        <p:spPr>
          <a:xfrm>
            <a:off x="1132399" y="3158041"/>
            <a:ext cx="3454400" cy="1952344"/>
          </a:xfrm>
          <a:prstGeom prst="rect">
            <a:avLst/>
          </a:prstGeom>
        </p:spPr>
      </p:pic>
      <p:sp>
        <p:nvSpPr>
          <p:cNvPr id="4" name="文本框 3"/>
          <p:cNvSpPr txBox="1"/>
          <p:nvPr/>
        </p:nvSpPr>
        <p:spPr>
          <a:xfrm>
            <a:off x="3437468" y="5064230"/>
            <a:ext cx="1549892" cy="369864"/>
          </a:xfrm>
          <a:prstGeom prst="rect">
            <a:avLst/>
          </a:prstGeom>
          <a:noFill/>
        </p:spPr>
        <p:txBody>
          <a:bodyPr wrap="square" rtlCol="0">
            <a:noAutofit/>
          </a:bodyPr>
          <a:lstStyle/>
          <a:p>
            <a:pPr fontAlgn="ctr"/>
            <a:r>
              <a:rPr lang="ru-RU" dirty="0">
                <a:latin typeface="Huawei Sans" panose="020C0503030203020204" pitchFamily="34" charset="0"/>
              </a:rPr>
              <a:t>Порт SATA</a:t>
            </a:r>
          </a:p>
        </p:txBody>
      </p:sp>
      <p:sp>
        <p:nvSpPr>
          <p:cNvPr id="8" name="文本框 7"/>
          <p:cNvSpPr txBox="1"/>
          <p:nvPr/>
        </p:nvSpPr>
        <p:spPr>
          <a:xfrm>
            <a:off x="3485975" y="4586947"/>
            <a:ext cx="1875770" cy="369332"/>
          </a:xfrm>
          <a:prstGeom prst="rect">
            <a:avLst/>
          </a:prstGeom>
          <a:noFill/>
        </p:spPr>
        <p:txBody>
          <a:bodyPr wrap="square" rtlCol="0">
            <a:noAutofit/>
          </a:bodyPr>
          <a:lstStyle/>
          <a:p>
            <a:pPr fontAlgn="ctr"/>
            <a:r>
              <a:rPr lang="ru-RU" dirty="0">
                <a:latin typeface="Huawei Sans" panose="020C0503030203020204" pitchFamily="34" charset="0"/>
              </a:rPr>
              <a:t>Порт питания</a:t>
            </a:r>
          </a:p>
        </p:txBody>
      </p:sp>
      <p:cxnSp>
        <p:nvCxnSpPr>
          <p:cNvPr id="9" name="直接连接符 8"/>
          <p:cNvCxnSpPr/>
          <p:nvPr/>
        </p:nvCxnSpPr>
        <p:spPr>
          <a:xfrm flipH="1" flipV="1">
            <a:off x="3776353" y="4134213"/>
            <a:ext cx="698194" cy="5086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4" idx="1"/>
          </p:cNvCxnSpPr>
          <p:nvPr/>
        </p:nvCxnSpPr>
        <p:spPr>
          <a:xfrm flipH="1" flipV="1">
            <a:off x="2982400" y="4616394"/>
            <a:ext cx="455068" cy="6327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921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Порт SCSI</a:t>
            </a:r>
          </a:p>
        </p:txBody>
      </p:sp>
      <p:sp>
        <p:nvSpPr>
          <p:cNvPr id="3" name="文本占位符 2"/>
          <p:cNvSpPr>
            <a:spLocks noGrp="1"/>
          </p:cNvSpPr>
          <p:nvPr>
            <p:ph type="body" sz="quarter" idx="10"/>
          </p:nvPr>
        </p:nvSpPr>
        <p:spPr/>
        <p:txBody>
          <a:bodyPr wrap="square">
            <a:noAutofit/>
          </a:bodyPr>
          <a:lstStyle/>
          <a:p>
            <a:r>
              <a:rPr lang="en-US" dirty="0"/>
              <a:t>SCSI </a:t>
            </a:r>
            <a:r>
              <a:rPr lang="en-US" dirty="0" smtClean="0"/>
              <a:t>(Small</a:t>
            </a:r>
            <a:r>
              <a:rPr lang="en-US" dirty="0"/>
              <a:t> Computer Systems Interface — </a:t>
            </a:r>
            <a:r>
              <a:rPr lang="ru-RU" dirty="0"/>
              <a:t>Системный интерфейс для малых </a:t>
            </a:r>
            <a:r>
              <a:rPr lang="ru-RU" dirty="0" smtClean="0"/>
              <a:t>компьютеров).</a:t>
            </a:r>
            <a:endParaRPr lang="ru-RU" dirty="0"/>
          </a:p>
        </p:txBody>
      </p:sp>
      <p:pic>
        <p:nvPicPr>
          <p:cNvPr id="4" name="Picture 5"/>
          <p:cNvPicPr>
            <a:picLocks noChangeAspect="1" noChangeArrowheads="1"/>
          </p:cNvPicPr>
          <p:nvPr/>
        </p:nvPicPr>
        <p:blipFill>
          <a:blip r:embed="rId3" cstate="print"/>
          <a:srcRect/>
          <a:stretch>
            <a:fillRect/>
          </a:stretch>
        </p:blipFill>
        <p:spPr bwMode="auto">
          <a:xfrm>
            <a:off x="873865" y="2672353"/>
            <a:ext cx="3600450" cy="1870897"/>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4756981" y="2702926"/>
            <a:ext cx="3019425" cy="1809750"/>
          </a:xfrm>
          <a:prstGeom prst="rect">
            <a:avLst/>
          </a:prstGeom>
          <a:noFill/>
          <a:ln w="9525">
            <a:noFill/>
            <a:miter lim="800000"/>
            <a:headEnd/>
            <a:tailEnd/>
          </a:ln>
        </p:spPr>
      </p:pic>
      <p:pic>
        <p:nvPicPr>
          <p:cNvPr id="6" name="图片 5"/>
          <p:cNvPicPr>
            <a:picLocks noChangeAspect="1"/>
          </p:cNvPicPr>
          <p:nvPr/>
        </p:nvPicPr>
        <p:blipFill>
          <a:blip r:embed="rId5"/>
          <a:stretch>
            <a:fillRect/>
          </a:stretch>
        </p:blipFill>
        <p:spPr>
          <a:xfrm>
            <a:off x="8059072" y="2205397"/>
            <a:ext cx="3326631" cy="2804807"/>
          </a:xfrm>
          <a:prstGeom prst="rect">
            <a:avLst/>
          </a:prstGeom>
        </p:spPr>
      </p:pic>
    </p:spTree>
    <p:extLst>
      <p:ext uri="{BB962C8B-B14F-4D97-AF65-F5344CB8AC3E}">
        <p14:creationId xmlns:p14="http://schemas.microsoft.com/office/powerpoint/2010/main" val="4665760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Порт SAS</a:t>
            </a:r>
          </a:p>
        </p:txBody>
      </p:sp>
      <p:sp>
        <p:nvSpPr>
          <p:cNvPr id="3" name="文本占位符 2"/>
          <p:cNvSpPr>
            <a:spLocks noGrp="1"/>
          </p:cNvSpPr>
          <p:nvPr>
            <p:ph type="body" sz="quarter" idx="10"/>
          </p:nvPr>
        </p:nvSpPr>
        <p:spPr/>
        <p:txBody>
          <a:bodyPr wrap="square">
            <a:noAutofit/>
          </a:bodyPr>
          <a:lstStyle/>
          <a:p>
            <a:r>
              <a:rPr lang="ru-RU" dirty="0"/>
              <a:t>SAS </a:t>
            </a:r>
            <a:r>
              <a:rPr lang="ru-RU" dirty="0" smtClean="0"/>
              <a:t>(</a:t>
            </a:r>
            <a:r>
              <a:rPr lang="ru-RU" dirty="0" err="1" smtClean="0"/>
              <a:t>Serial</a:t>
            </a:r>
            <a:r>
              <a:rPr lang="ru-RU" dirty="0" smtClean="0"/>
              <a:t> </a:t>
            </a:r>
            <a:r>
              <a:rPr lang="ru-RU" dirty="0" err="1"/>
              <a:t>Attached</a:t>
            </a:r>
            <a:r>
              <a:rPr lang="ru-RU" dirty="0"/>
              <a:t> </a:t>
            </a:r>
            <a:r>
              <a:rPr lang="ru-RU" dirty="0" smtClean="0"/>
              <a:t>SCSI </a:t>
            </a:r>
            <a:r>
              <a:rPr lang="en-US" dirty="0"/>
              <a:t>—</a:t>
            </a:r>
            <a:r>
              <a:rPr lang="ru-RU" dirty="0" smtClean="0"/>
              <a:t> </a:t>
            </a:r>
            <a:r>
              <a:rPr lang="ru-RU" dirty="0"/>
              <a:t>Последовательный компьютерный </a:t>
            </a:r>
            <a:r>
              <a:rPr lang="ru-RU" dirty="0" smtClean="0"/>
              <a:t>интерфейс).</a:t>
            </a:r>
            <a:endParaRPr lang="ru-RU" dirty="0"/>
          </a:p>
          <a:p>
            <a:pPr lvl="1"/>
            <a:r>
              <a:rPr lang="ru-RU" dirty="0">
                <a:latin typeface="Huawei Sans" panose="020C0503030203020204" pitchFamily="34" charset="0"/>
              </a:rPr>
              <a:t>SAS — это двухточечный, полнодуплексный и </a:t>
            </a:r>
            <a:r>
              <a:rPr lang="ru-RU" dirty="0" err="1">
                <a:latin typeface="Huawei Sans" panose="020C0503030203020204" pitchFamily="34" charset="0"/>
              </a:rPr>
              <a:t>двухпортовый</a:t>
            </a:r>
            <a:r>
              <a:rPr lang="ru-RU" dirty="0">
                <a:latin typeface="Huawei Sans" panose="020C0503030203020204" pitchFamily="34" charset="0"/>
              </a:rPr>
              <a:t> интерфейс.</a:t>
            </a:r>
          </a:p>
          <a:p>
            <a:pPr lvl="1"/>
            <a:r>
              <a:rPr lang="ru-RU" dirty="0">
                <a:latin typeface="Huawei Sans" panose="020C0503030203020204" pitchFamily="34" charset="0"/>
              </a:rPr>
              <a:t>Обратно совместим с SATA.</a:t>
            </a:r>
          </a:p>
          <a:p>
            <a:pPr lvl="1"/>
            <a:r>
              <a:rPr lang="ru-RU" dirty="0"/>
              <a:t>Имеет скорость 600 Мбит/с на канал.</a:t>
            </a:r>
          </a:p>
          <a:p>
            <a:pPr lvl="1"/>
            <a:r>
              <a:rPr lang="ru-RU" dirty="0">
                <a:latin typeface="Huawei Sans" panose="020C0503030203020204" pitchFamily="34" charset="0"/>
              </a:rPr>
              <a:t>Отличается высокой производительностью, надежностью и масштабируемостью.</a:t>
            </a:r>
          </a:p>
          <a:p>
            <a:endParaRPr lang="en-US" altLang="zh-CN" dirty="0">
              <a:latin typeface="Huawei Sans" panose="020C0503030203020204" pitchFamily="34" charset="0"/>
            </a:endParaRPr>
          </a:p>
        </p:txBody>
      </p:sp>
      <p:pic>
        <p:nvPicPr>
          <p:cNvPr id="4" name="Picture 4" descr="未标题-1 拷贝"/>
          <p:cNvPicPr>
            <a:picLocks noChangeAspect="1" noChangeArrowheads="1"/>
          </p:cNvPicPr>
          <p:nvPr/>
        </p:nvPicPr>
        <p:blipFill>
          <a:blip r:embed="rId3" cstate="print"/>
          <a:srcRect/>
          <a:stretch>
            <a:fillRect/>
          </a:stretch>
        </p:blipFill>
        <p:spPr bwMode="auto">
          <a:xfrm>
            <a:off x="7177035" y="4273912"/>
            <a:ext cx="3080506" cy="1692560"/>
          </a:xfrm>
          <a:prstGeom prst="rect">
            <a:avLst/>
          </a:prstGeom>
          <a:noFill/>
        </p:spPr>
      </p:pic>
    </p:spTree>
    <p:extLst>
      <p:ext uri="{BB962C8B-B14F-4D97-AF65-F5344CB8AC3E}">
        <p14:creationId xmlns:p14="http://schemas.microsoft.com/office/powerpoint/2010/main" val="20437162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Порт Fibre Channel</a:t>
            </a:r>
          </a:p>
        </p:txBody>
      </p:sp>
      <p:sp>
        <p:nvSpPr>
          <p:cNvPr id="3" name="文本占位符 2"/>
          <p:cNvSpPr>
            <a:spLocks noGrp="1"/>
          </p:cNvSpPr>
          <p:nvPr>
            <p:ph type="body" sz="quarter" idx="10"/>
          </p:nvPr>
        </p:nvSpPr>
        <p:spPr>
          <a:xfrm>
            <a:off x="731838" y="958545"/>
            <a:ext cx="10728326" cy="4875042"/>
          </a:xfrm>
        </p:spPr>
        <p:txBody>
          <a:bodyPr wrap="square">
            <a:noAutofit/>
          </a:bodyPr>
          <a:lstStyle/>
          <a:p>
            <a:r>
              <a:rPr lang="ru-RU" sz="1800" dirty="0">
                <a:latin typeface="Huawei Sans" panose="020C0503030203020204" pitchFamily="34" charset="0"/>
              </a:rPr>
              <a:t>Диски </a:t>
            </a:r>
            <a:r>
              <a:rPr lang="ru-RU" sz="1800" dirty="0" err="1">
                <a:latin typeface="Huawei Sans" panose="020C0503030203020204" pitchFamily="34" charset="0"/>
              </a:rPr>
              <a:t>Fibre</a:t>
            </a:r>
            <a:r>
              <a:rPr lang="ru-RU" sz="1800" dirty="0">
                <a:latin typeface="Huawei Sans" panose="020C0503030203020204" pitchFamily="34" charset="0"/>
              </a:rPr>
              <a:t> </a:t>
            </a:r>
            <a:r>
              <a:rPr lang="ru-RU" sz="1800" dirty="0" err="1">
                <a:latin typeface="Huawei Sans" panose="020C0503030203020204" pitchFamily="34" charset="0"/>
              </a:rPr>
              <a:t>Channel</a:t>
            </a:r>
            <a:r>
              <a:rPr lang="ru-RU" sz="1800" dirty="0">
                <a:latin typeface="Huawei Sans" panose="020C0503030203020204" pitchFamily="34" charset="0"/>
              </a:rPr>
              <a:t> используют арбитражный контур </a:t>
            </a:r>
            <a:r>
              <a:rPr lang="ru-RU" sz="1800" dirty="0" err="1">
                <a:latin typeface="Huawei Sans" panose="020C0503030203020204" pitchFamily="34" charset="0"/>
              </a:rPr>
              <a:t>Fibre</a:t>
            </a:r>
            <a:r>
              <a:rPr lang="ru-RU" sz="1800" dirty="0">
                <a:latin typeface="Huawei Sans" panose="020C0503030203020204" pitchFamily="34" charset="0"/>
              </a:rPr>
              <a:t> </a:t>
            </a:r>
            <a:r>
              <a:rPr lang="ru-RU" sz="1800" dirty="0" err="1">
                <a:latin typeface="Huawei Sans" panose="020C0503030203020204" pitchFamily="34" charset="0"/>
              </a:rPr>
              <a:t>Channel</a:t>
            </a:r>
            <a:r>
              <a:rPr lang="ru-RU" sz="1800" dirty="0">
                <a:latin typeface="Huawei Sans" panose="020C0503030203020204" pitchFamily="34" charset="0"/>
              </a:rPr>
              <a:t> (FC-AL).</a:t>
            </a:r>
          </a:p>
          <a:p>
            <a:pPr lvl="1"/>
            <a:r>
              <a:rPr lang="ru-RU" sz="1600" dirty="0"/>
              <a:t>FC-AL — это </a:t>
            </a:r>
            <a:r>
              <a:rPr lang="ru-RU" sz="1600" dirty="0" err="1"/>
              <a:t>двухпортовый</a:t>
            </a:r>
            <a:r>
              <a:rPr lang="ru-RU" sz="1600" dirty="0"/>
              <a:t> интерфейс для последовательного хранения данных на основе протокола SCSI.</a:t>
            </a:r>
          </a:p>
          <a:p>
            <a:pPr lvl="1"/>
            <a:r>
              <a:rPr lang="ru-RU" sz="1600" dirty="0"/>
              <a:t>FC-AL поддерживает полнодуплексный режим.</a:t>
            </a:r>
          </a:p>
          <a:p>
            <a:pPr lvl="1"/>
            <a:r>
              <a:rPr lang="ru-RU" sz="1600" dirty="0" err="1"/>
              <a:t>Fibre</a:t>
            </a:r>
            <a:r>
              <a:rPr lang="ru-RU" sz="1600" dirty="0"/>
              <a:t> </a:t>
            </a:r>
            <a:r>
              <a:rPr lang="ru-RU" sz="1600" dirty="0" err="1"/>
              <a:t>Channel</a:t>
            </a:r>
            <a:r>
              <a:rPr lang="ru-RU" sz="1600" dirty="0"/>
              <a:t> предоставляет универсальную аппаратную платформу передачи для протоколов верхнего уровня (SCSI и IP). Это интерфейс последовательной передачи с меньшей задержкой и более высокой скоростью, надежностью и пропускной способностью.</a:t>
            </a:r>
          </a:p>
        </p:txBody>
      </p:sp>
      <p:pic>
        <p:nvPicPr>
          <p:cNvPr id="4" name="Picture 3"/>
          <p:cNvPicPr>
            <a:picLocks noChangeAspect="1" noChangeArrowheads="1"/>
          </p:cNvPicPr>
          <p:nvPr/>
        </p:nvPicPr>
        <p:blipFill>
          <a:blip r:embed="rId4" cstate="print"/>
          <a:srcRect/>
          <a:stretch>
            <a:fillRect/>
          </a:stretch>
        </p:blipFill>
        <p:spPr bwMode="auto">
          <a:xfrm>
            <a:off x="8240527" y="3725772"/>
            <a:ext cx="3135605" cy="2154680"/>
          </a:xfrm>
          <a:prstGeom prst="rect">
            <a:avLst/>
          </a:prstGeom>
          <a:noFill/>
          <a:ln w="9525">
            <a:noFill/>
            <a:miter lim="800000"/>
            <a:headEnd/>
            <a:tailEnd/>
          </a:ln>
        </p:spPr>
      </p:pic>
      <p:pic>
        <p:nvPicPr>
          <p:cNvPr id="6" name="Picture 4" descr="FC_pic"/>
          <p:cNvPicPr>
            <a:picLocks noChangeAspect="1" noChangeArrowheads="1"/>
          </p:cNvPicPr>
          <p:nvPr/>
        </p:nvPicPr>
        <p:blipFill>
          <a:blip r:embed="rId5" cstate="print"/>
          <a:srcRect/>
          <a:stretch>
            <a:fillRect/>
          </a:stretch>
        </p:blipFill>
        <p:spPr bwMode="auto">
          <a:xfrm>
            <a:off x="4953358" y="3844913"/>
            <a:ext cx="3203137" cy="1771212"/>
          </a:xfrm>
          <a:prstGeom prst="rect">
            <a:avLst/>
          </a:prstGeom>
          <a:noFill/>
        </p:spPr>
      </p:pic>
      <p:sp>
        <p:nvSpPr>
          <p:cNvPr id="7" name="Text Box 5"/>
          <p:cNvSpPr txBox="1">
            <a:spLocks noChangeArrowheads="1"/>
          </p:cNvSpPr>
          <p:nvPr/>
        </p:nvSpPr>
        <p:spPr bwMode="auto">
          <a:xfrm>
            <a:off x="2109790" y="5724076"/>
            <a:ext cx="5108277" cy="646331"/>
          </a:xfrm>
          <a:prstGeom prst="rect">
            <a:avLst/>
          </a:prstGeom>
          <a:noFill/>
          <a:ln w="12700">
            <a:noFill/>
            <a:miter lim="800000"/>
            <a:headEnd type="none" w="sm" len="sm"/>
            <a:tailEnd type="none" w="sm" len="sm"/>
          </a:ln>
          <a:effectLst/>
        </p:spPr>
        <p:txBody>
          <a:bodyPr wrap="square">
            <a:noAutofit/>
          </a:bodyPr>
          <a:lstStyle/>
          <a:p>
            <a:pPr algn="ctr" fontAlgn="ctr"/>
            <a:r>
              <a:rPr lang="ru-RU" sz="1600">
                <a:latin typeface="Huawei Sans" panose="020C0503030203020204" pitchFamily="34" charset="0"/>
              </a:rPr>
              <a:t>40-контактный штекерный разъем FC-SCA II</a:t>
            </a:r>
          </a:p>
        </p:txBody>
      </p:sp>
      <p:sp>
        <p:nvSpPr>
          <p:cNvPr id="8" name="Line 6"/>
          <p:cNvSpPr>
            <a:spLocks noChangeShapeType="1"/>
          </p:cNvSpPr>
          <p:nvPr/>
        </p:nvSpPr>
        <p:spPr bwMode="auto">
          <a:xfrm flipV="1">
            <a:off x="5115510" y="4588445"/>
            <a:ext cx="1080098" cy="1161060"/>
          </a:xfrm>
          <a:prstGeom prst="line">
            <a:avLst/>
          </a:prstGeom>
          <a:noFill/>
          <a:ln w="57150">
            <a:solidFill>
              <a:schemeClr val="hlink"/>
            </a:solidFill>
            <a:round/>
            <a:headEnd type="none" w="sm" len="sm"/>
            <a:tailEnd type="triangle" w="sm" len="sm"/>
          </a:ln>
          <a:effectLst/>
        </p:spPr>
        <p:txBody>
          <a:bodyPr wrap="square" anchor="ctr">
            <a:noAutofit/>
          </a:bodyPr>
          <a:lstStyle/>
          <a:p>
            <a:pPr fontAlgn="ctr"/>
            <a:endParaRPr lang="en-US" altLang="zh-CN" dirty="0">
              <a:latin typeface="Huawei Sans" panose="020C0503030203020204" pitchFamily="34" charset="0"/>
            </a:endParaRPr>
          </a:p>
        </p:txBody>
      </p:sp>
      <p:graphicFrame>
        <p:nvGraphicFramePr>
          <p:cNvPr id="9" name="Object 7"/>
          <p:cNvGraphicFramePr>
            <a:graphicFrameLocks noChangeAspect="1"/>
          </p:cNvGraphicFramePr>
          <p:nvPr>
            <p:extLst>
              <p:ext uri="{D42A27DB-BD31-4B8C-83A1-F6EECF244321}">
                <p14:modId xmlns:p14="http://schemas.microsoft.com/office/powerpoint/2010/main" val="2509130088"/>
              </p:ext>
            </p:extLst>
          </p:nvPr>
        </p:nvGraphicFramePr>
        <p:xfrm>
          <a:off x="1480013" y="4053075"/>
          <a:ext cx="3077117" cy="988777"/>
        </p:xfrm>
        <a:graphic>
          <a:graphicData uri="http://schemas.openxmlformats.org/presentationml/2006/ole">
            <mc:AlternateContent xmlns:mc="http://schemas.openxmlformats.org/markup-compatibility/2006">
              <mc:Choice xmlns:v="urn:schemas-microsoft-com:vml" Requires="v">
                <p:oleObj spid="_x0000_s2284" name="位图图像" r:id="rId6" imgW="2371429" imgH="762106" progId="Paint.Picture">
                  <p:embed/>
                </p:oleObj>
              </mc:Choice>
              <mc:Fallback>
                <p:oleObj name="位图图像" r:id="rId6" imgW="2371429" imgH="762106" progId="Paint.Picture">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0013" y="4053075"/>
                        <a:ext cx="3077117" cy="988777"/>
                      </a:xfrm>
                      <a:prstGeom prst="rect">
                        <a:avLst/>
                      </a:prstGeom>
                      <a:noFill/>
                      <a:ln>
                        <a:noFill/>
                      </a:ln>
                      <a:effectLst/>
                    </p:spPr>
                  </p:pic>
                </p:oleObj>
              </mc:Fallback>
            </mc:AlternateContent>
          </a:graphicData>
        </a:graphic>
      </p:graphicFrame>
      <p:sp>
        <p:nvSpPr>
          <p:cNvPr id="10" name="Line 8"/>
          <p:cNvSpPr>
            <a:spLocks noChangeShapeType="1"/>
          </p:cNvSpPr>
          <p:nvPr/>
        </p:nvSpPr>
        <p:spPr bwMode="auto">
          <a:xfrm flipH="1" flipV="1">
            <a:off x="3121828" y="4588446"/>
            <a:ext cx="1431965" cy="1067144"/>
          </a:xfrm>
          <a:prstGeom prst="line">
            <a:avLst/>
          </a:prstGeom>
          <a:noFill/>
          <a:ln w="57150">
            <a:solidFill>
              <a:schemeClr val="hlink"/>
            </a:solidFill>
            <a:round/>
            <a:headEnd type="none" w="sm" len="sm"/>
            <a:tailEnd type="triangle" w="sm" len="sm"/>
          </a:ln>
          <a:effectLst/>
        </p:spPr>
        <p:txBody>
          <a:bodyPr wrap="square" anchor="ctr">
            <a:noAutofit/>
          </a:bodyPr>
          <a:lstStyle/>
          <a:p>
            <a:pPr fontAlgn="ctr"/>
            <a:endParaRPr lang="en-US" altLang="zh-CN" dirty="0">
              <a:latin typeface="Huawei Sans" panose="020C0503030203020204" pitchFamily="34" charset="0"/>
            </a:endParaRPr>
          </a:p>
        </p:txBody>
      </p:sp>
    </p:spTree>
    <p:extLst>
      <p:ext uri="{BB962C8B-B14F-4D97-AF65-F5344CB8AC3E}">
        <p14:creationId xmlns:p14="http://schemas.microsoft.com/office/powerpoint/2010/main" val="1198334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p:txBody>
          <a:bodyPr/>
          <a:lstStyle/>
          <a:p>
            <a:r>
              <a:rPr lang="ru-RU" dirty="0"/>
              <a:t>По окончании данного курса слушатели получат следующие знания и навыки:</a:t>
            </a:r>
          </a:p>
          <a:p>
            <a:pPr lvl="1"/>
            <a:r>
              <a:rPr lang="ru-RU" dirty="0" smtClean="0"/>
              <a:t>формы </a:t>
            </a:r>
            <a:r>
              <a:rPr lang="ru-RU" dirty="0"/>
              <a:t>устройств </a:t>
            </a:r>
            <a:r>
              <a:rPr lang="ru-RU" dirty="0" smtClean="0"/>
              <a:t>хранения;</a:t>
            </a:r>
            <a:endParaRPr lang="ru-RU" dirty="0"/>
          </a:p>
          <a:p>
            <a:pPr lvl="1"/>
            <a:r>
              <a:rPr lang="ru-RU" dirty="0" smtClean="0"/>
              <a:t>функции </a:t>
            </a:r>
            <a:r>
              <a:rPr lang="ru-RU" dirty="0"/>
              <a:t>и компоненты контроллерной и дисковой </a:t>
            </a:r>
            <a:r>
              <a:rPr lang="ru-RU" dirty="0" smtClean="0"/>
              <a:t>полок;</a:t>
            </a:r>
            <a:endParaRPr lang="ru-RU" dirty="0"/>
          </a:p>
          <a:p>
            <a:pPr lvl="1"/>
            <a:r>
              <a:rPr lang="ru-RU" dirty="0" smtClean="0"/>
              <a:t>структуры HDD </a:t>
            </a:r>
            <a:r>
              <a:rPr lang="ru-RU" dirty="0"/>
              <a:t>и </a:t>
            </a:r>
            <a:r>
              <a:rPr lang="ru-RU" dirty="0" smtClean="0"/>
              <a:t>SSD;</a:t>
            </a:r>
            <a:endParaRPr lang="ru-RU" dirty="0"/>
          </a:p>
          <a:p>
            <a:pPr lvl="1"/>
            <a:r>
              <a:rPr lang="ru-RU" dirty="0" smtClean="0"/>
              <a:t>кабели </a:t>
            </a:r>
            <a:r>
              <a:rPr lang="ru-RU" dirty="0"/>
              <a:t>и интерфейсные модули для подключения полок хранения и способы </a:t>
            </a:r>
            <a:r>
              <a:rPr lang="ru-RU" dirty="0" smtClean="0"/>
              <a:t>подключения.</a:t>
            </a:r>
            <a:endParaRPr lang="ru-RU" dirty="0"/>
          </a:p>
        </p:txBody>
      </p:sp>
    </p:spTree>
    <p:extLst>
      <p:ext uri="{BB962C8B-B14F-4D97-AF65-F5344CB8AC3E}">
        <p14:creationId xmlns:p14="http://schemas.microsoft.com/office/powerpoint/2010/main" val="563761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ru-RU" dirty="0">
                <a:solidFill>
                  <a:schemeClr val="bg1">
                    <a:lumMod val="50000"/>
                  </a:schemeClr>
                </a:solidFill>
                <a:latin typeface="Huawei Sans" panose="020C0503030203020204" pitchFamily="34" charset="0"/>
              </a:rPr>
              <a:t>Контроллерные полки</a:t>
            </a:r>
          </a:p>
          <a:p>
            <a:r>
              <a:rPr lang="ru-RU" dirty="0">
                <a:solidFill>
                  <a:schemeClr val="bg1">
                    <a:lumMod val="50000"/>
                  </a:schemeClr>
                </a:solidFill>
                <a:latin typeface="Huawei Sans" panose="020C0503030203020204" pitchFamily="34" charset="0"/>
              </a:rPr>
              <a:t>Дисковые полки</a:t>
            </a:r>
          </a:p>
          <a:p>
            <a:r>
              <a:rPr lang="ru-RU" dirty="0">
                <a:solidFill>
                  <a:schemeClr val="bg1">
                    <a:lumMod val="50000"/>
                  </a:schemeClr>
                </a:solidFill>
                <a:latin typeface="Huawei Sans" panose="020C0503030203020204" pitchFamily="34" charset="0"/>
              </a:rPr>
              <a:t>Модули расширения</a:t>
            </a:r>
          </a:p>
          <a:p>
            <a:r>
              <a:rPr lang="ru-RU" b="1" dirty="0">
                <a:latin typeface="Huawei Sans" panose="020C0503030203020204" pitchFamily="34" charset="0"/>
              </a:rPr>
              <a:t>Диски</a:t>
            </a:r>
          </a:p>
          <a:p>
            <a:pPr lvl="1">
              <a:buSzPct val="50000"/>
              <a:buFont typeface="Wingdings" panose="05000000000000000000" pitchFamily="2" charset="2"/>
              <a:buChar char="p"/>
            </a:pPr>
            <a:r>
              <a:rPr lang="ru-RU" dirty="0" smtClean="0">
                <a:solidFill>
                  <a:schemeClr val="bg1">
                    <a:lumMod val="50000"/>
                  </a:schemeClr>
                </a:solidFill>
                <a:latin typeface="Huawei Sans" panose="020C0503030203020204" pitchFamily="34" charset="0"/>
              </a:rPr>
              <a:t>Жесткие диски (HDD)</a:t>
            </a:r>
            <a:endParaRPr lang="ru-RU" dirty="0">
              <a:solidFill>
                <a:schemeClr val="bg1">
                  <a:lumMod val="50000"/>
                </a:schemeClr>
              </a:solidFill>
              <a:latin typeface="Huawei Sans" panose="020C0503030203020204" pitchFamily="34" charset="0"/>
            </a:endParaRPr>
          </a:p>
          <a:p>
            <a:pPr lvl="1">
              <a:buSzPct val="60000"/>
              <a:buFont typeface="Wingdings" panose="05000000000000000000" pitchFamily="2" charset="2"/>
              <a:buChar char="n"/>
            </a:pPr>
            <a:r>
              <a:rPr lang="ru-RU" dirty="0">
                <a:latin typeface="Huawei Sans" panose="020C0503030203020204" pitchFamily="34" charset="0"/>
              </a:rPr>
              <a:t>Твердотельные </a:t>
            </a:r>
            <a:r>
              <a:rPr lang="ru-RU" dirty="0" smtClean="0">
                <a:latin typeface="Huawei Sans" panose="020C0503030203020204" pitchFamily="34" charset="0"/>
              </a:rPr>
              <a:t>накопители (</a:t>
            </a:r>
            <a:r>
              <a:rPr lang="en-US" dirty="0" smtClean="0">
                <a:latin typeface="Huawei Sans" panose="020C0503030203020204" pitchFamily="34" charset="0"/>
              </a:rPr>
              <a:t>SDD</a:t>
            </a:r>
            <a:r>
              <a:rPr lang="ru-RU" dirty="0" smtClean="0">
                <a:latin typeface="Huawei Sans" panose="020C0503030203020204" pitchFamily="34" charset="0"/>
              </a:rPr>
              <a:t>)</a:t>
            </a:r>
            <a:endParaRPr lang="ru-RU" dirty="0">
              <a:latin typeface="Huawei Sans" panose="020C0503030203020204" pitchFamily="34" charset="0"/>
            </a:endParaRPr>
          </a:p>
          <a:p>
            <a:r>
              <a:rPr lang="ru-RU" dirty="0">
                <a:solidFill>
                  <a:schemeClr val="bg1">
                    <a:lumMod val="50000"/>
                  </a:schemeClr>
                </a:solidFill>
                <a:latin typeface="Huawei Sans" panose="020C0503030203020204" pitchFamily="34" charset="0"/>
              </a:rPr>
              <a:t>Интерфейсные модули</a:t>
            </a:r>
          </a:p>
          <a:p>
            <a:endParaRPr lang="en-US" altLang="zh-CN" dirty="0" smtClean="0">
              <a:latin typeface="Huawei Sans" panose="020C0503030203020204" pitchFamily="34" charset="0"/>
            </a:endParaRP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22263596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Обзор SSD</a:t>
            </a:r>
          </a:p>
        </p:txBody>
      </p:sp>
      <p:sp>
        <p:nvSpPr>
          <p:cNvPr id="3" name="文本占位符 2"/>
          <p:cNvSpPr>
            <a:spLocks noGrp="1"/>
          </p:cNvSpPr>
          <p:nvPr>
            <p:ph type="body" sz="quarter" idx="10"/>
          </p:nvPr>
        </p:nvSpPr>
        <p:spPr/>
        <p:txBody>
          <a:bodyPr wrap="square">
            <a:noAutofit/>
          </a:bodyPr>
          <a:lstStyle/>
          <a:p>
            <a:pPr algn="l"/>
            <a:r>
              <a:rPr lang="ru-RU" sz="1800" dirty="0"/>
              <a:t>Твердотельные накопители превосходят жесткие диски по показателям производительности, надежности, </a:t>
            </a:r>
            <a:r>
              <a:rPr lang="ru-RU" sz="1800" dirty="0" err="1"/>
              <a:t>энергоэффективности</a:t>
            </a:r>
            <a:r>
              <a:rPr lang="ru-RU" sz="1800" dirty="0"/>
              <a:t> и портативности. Твердотельные накопители широко используются в различных отраслях.</a:t>
            </a:r>
          </a:p>
          <a:p>
            <a:pPr algn="l"/>
            <a:r>
              <a:rPr lang="ru-RU" sz="1800" dirty="0"/>
              <a:t>Характеристики SSD:</a:t>
            </a:r>
          </a:p>
          <a:p>
            <a:pPr lvl="1"/>
            <a:r>
              <a:rPr lang="ru-RU" sz="1600" dirty="0"/>
              <a:t>Флэш-память NAND сохраняет данные быстрее, чем жесткие диски.</a:t>
            </a:r>
          </a:p>
          <a:p>
            <a:pPr lvl="1"/>
            <a:r>
              <a:rPr lang="ru-RU" sz="1600" dirty="0"/>
              <a:t>Отсутствие внутренней механической структуры позволяет экономить электроэнергию, выделять меньше тепла и производить меньше шума.</a:t>
            </a:r>
          </a:p>
          <a:p>
            <a:pPr lvl="1"/>
            <a:r>
              <a:rPr lang="ru-RU" sz="1600" dirty="0"/>
              <a:t>Срок службы определяется количеством циклов программирования/стирания (</a:t>
            </a:r>
            <a:r>
              <a:rPr lang="ru-RU" sz="1600" dirty="0" smtClean="0"/>
              <a:t>P/E</a:t>
            </a:r>
            <a:r>
              <a:rPr lang="ru-RU" sz="1600" dirty="0"/>
              <a:t>).</a:t>
            </a:r>
          </a:p>
        </p:txBody>
      </p:sp>
      <p:pic>
        <p:nvPicPr>
          <p:cNvPr id="4" name="Picture 5" descr="C:\Users\c90006276.CHINA\Desktop\SSD.png"/>
          <p:cNvPicPr>
            <a:picLocks noChangeAspect="1" noChangeArrowheads="1"/>
          </p:cNvPicPr>
          <p:nvPr/>
        </p:nvPicPr>
        <p:blipFill>
          <a:blip r:embed="rId3" cstate="print"/>
          <a:srcRect/>
          <a:stretch>
            <a:fillRect/>
          </a:stretch>
        </p:blipFill>
        <p:spPr bwMode="auto">
          <a:xfrm>
            <a:off x="9307976" y="4322372"/>
            <a:ext cx="1804190" cy="2079317"/>
          </a:xfrm>
          <a:prstGeom prst="rect">
            <a:avLst/>
          </a:prstGeom>
          <a:noFill/>
        </p:spPr>
      </p:pic>
      <p:pic>
        <p:nvPicPr>
          <p:cNvPr id="5" name="图片 4"/>
          <p:cNvPicPr>
            <a:picLocks noChangeAspect="1"/>
          </p:cNvPicPr>
          <p:nvPr/>
        </p:nvPicPr>
        <p:blipFill>
          <a:blip r:embed="rId4"/>
          <a:stretch>
            <a:fillRect/>
          </a:stretch>
        </p:blipFill>
        <p:spPr>
          <a:xfrm>
            <a:off x="7813234" y="4887897"/>
            <a:ext cx="909676" cy="1387640"/>
          </a:xfrm>
          <a:prstGeom prst="rect">
            <a:avLst/>
          </a:prstGeom>
        </p:spPr>
      </p:pic>
    </p:spTree>
    <p:extLst>
      <p:ext uri="{BB962C8B-B14F-4D97-AF65-F5344CB8AC3E}">
        <p14:creationId xmlns:p14="http://schemas.microsoft.com/office/powerpoint/2010/main" val="32046961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Архитектура SSD</a:t>
            </a:r>
          </a:p>
        </p:txBody>
      </p:sp>
      <p:sp>
        <p:nvSpPr>
          <p:cNvPr id="3" name="文本占位符 2"/>
          <p:cNvSpPr>
            <a:spLocks noGrp="1"/>
          </p:cNvSpPr>
          <p:nvPr>
            <p:ph type="body" sz="quarter" idx="10"/>
          </p:nvPr>
        </p:nvSpPr>
        <p:spPr/>
        <p:txBody>
          <a:bodyPr wrap="square">
            <a:noAutofit/>
          </a:bodyPr>
          <a:lstStyle/>
          <a:p>
            <a:r>
              <a:rPr lang="ru-RU" dirty="0">
                <a:latin typeface="Huawei Sans" panose="020C0503030203020204" pitchFamily="34" charset="0"/>
              </a:rPr>
              <a:t>SSD имеет блок управления и блок хранения (в основном микросхемы флэш-памяти).</a:t>
            </a:r>
          </a:p>
          <a:p>
            <a:pPr lvl="1"/>
            <a:r>
              <a:rPr lang="ru-RU" dirty="0">
                <a:latin typeface="Huawei Sans" panose="020C0503030203020204" pitchFamily="34" charset="0"/>
              </a:rPr>
              <a:t>Блок управления: контроллер SSD, интерфейс хоста и DRAM</a:t>
            </a:r>
          </a:p>
          <a:p>
            <a:pPr lvl="1"/>
            <a:r>
              <a:rPr lang="ru-RU" dirty="0">
                <a:latin typeface="Huawei Sans" panose="020C0503030203020204" pitchFamily="34" charset="0"/>
              </a:rPr>
              <a:t>Блок хранения: </a:t>
            </a:r>
            <a:r>
              <a:rPr lang="ru-RU" dirty="0"/>
              <a:t>ф</a:t>
            </a:r>
            <a:r>
              <a:rPr lang="ru-RU" dirty="0" smtClean="0">
                <a:latin typeface="Huawei Sans" panose="020C0503030203020204" pitchFamily="34" charset="0"/>
              </a:rPr>
              <a:t>лэш-память </a:t>
            </a:r>
            <a:r>
              <a:rPr lang="ru-RU" dirty="0">
                <a:latin typeface="Huawei Sans" panose="020C0503030203020204" pitchFamily="34" charset="0"/>
              </a:rPr>
              <a:t>NAND</a:t>
            </a:r>
          </a:p>
        </p:txBody>
      </p:sp>
      <p:grpSp>
        <p:nvGrpSpPr>
          <p:cNvPr id="61" name="组合 60"/>
          <p:cNvGrpSpPr/>
          <p:nvPr/>
        </p:nvGrpSpPr>
        <p:grpSpPr>
          <a:xfrm>
            <a:off x="1361553" y="3113248"/>
            <a:ext cx="9586018" cy="2814308"/>
            <a:chOff x="1201587" y="3032567"/>
            <a:chExt cx="9586018" cy="3159889"/>
          </a:xfrm>
        </p:grpSpPr>
        <p:sp>
          <p:nvSpPr>
            <p:cNvPr id="4" name="矩形 3"/>
            <p:cNvSpPr/>
            <p:nvPr/>
          </p:nvSpPr>
          <p:spPr>
            <a:xfrm>
              <a:off x="1262611" y="3032567"/>
              <a:ext cx="9524994" cy="31598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 name="圆角矩形 4"/>
            <p:cNvSpPr/>
            <p:nvPr/>
          </p:nvSpPr>
          <p:spPr>
            <a:xfrm>
              <a:off x="2584410" y="3125165"/>
              <a:ext cx="8087448" cy="2986268"/>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 name="圆角矩形 5"/>
            <p:cNvSpPr/>
            <p:nvPr/>
          </p:nvSpPr>
          <p:spPr>
            <a:xfrm>
              <a:off x="2651898" y="4478998"/>
              <a:ext cx="1531383" cy="142082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600" dirty="0">
                  <a:solidFill>
                    <a:schemeClr val="tx1"/>
                  </a:solidFill>
                  <a:latin typeface="Huawei Sans" panose="020C0503030203020204" pitchFamily="34" charset="0"/>
                </a:rPr>
                <a:t>Логика </a:t>
              </a:r>
            </a:p>
            <a:p>
              <a:pPr algn="ctr" fontAlgn="ctr"/>
              <a:r>
                <a:rPr lang="ru-RU" sz="1600" dirty="0">
                  <a:solidFill>
                    <a:schemeClr val="tx1"/>
                  </a:solidFill>
                  <a:latin typeface="Huawei Sans" panose="020C0503030203020204" pitchFamily="34" charset="0"/>
                </a:rPr>
                <a:t>интерфейса </a:t>
              </a:r>
            </a:p>
            <a:p>
              <a:pPr algn="ctr" fontAlgn="ctr"/>
              <a:r>
                <a:rPr lang="ru-RU" sz="1600" dirty="0">
                  <a:solidFill>
                    <a:schemeClr val="tx1"/>
                  </a:solidFill>
                  <a:latin typeface="Huawei Sans" panose="020C0503030203020204" pitchFamily="34" charset="0"/>
                </a:rPr>
                <a:t>хоста</a:t>
              </a:r>
            </a:p>
          </p:txBody>
        </p:sp>
        <p:sp>
          <p:nvSpPr>
            <p:cNvPr id="7" name="圆角矩形 6"/>
            <p:cNvSpPr/>
            <p:nvPr/>
          </p:nvSpPr>
          <p:spPr>
            <a:xfrm>
              <a:off x="4284582" y="3845421"/>
              <a:ext cx="3864337" cy="220354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8" name="圆角矩形 7"/>
            <p:cNvSpPr/>
            <p:nvPr/>
          </p:nvSpPr>
          <p:spPr>
            <a:xfrm>
              <a:off x="4572019" y="3174796"/>
              <a:ext cx="1402465" cy="57802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RAM</a:t>
              </a:r>
            </a:p>
          </p:txBody>
        </p:sp>
        <p:sp>
          <p:nvSpPr>
            <p:cNvPr id="9" name="圆角矩形 8"/>
            <p:cNvSpPr/>
            <p:nvPr/>
          </p:nvSpPr>
          <p:spPr>
            <a:xfrm>
              <a:off x="4572020" y="4348357"/>
              <a:ext cx="1402465" cy="611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600" dirty="0">
                  <a:solidFill>
                    <a:schemeClr val="tx1"/>
                  </a:solidFill>
                  <a:latin typeface="Huawei Sans" panose="020C0503030203020204" pitchFamily="34" charset="0"/>
                </a:rPr>
                <a:t>Процессор</a:t>
              </a:r>
            </a:p>
          </p:txBody>
        </p:sp>
        <p:sp>
          <p:nvSpPr>
            <p:cNvPr id="10" name="圆角矩形 9"/>
            <p:cNvSpPr/>
            <p:nvPr/>
          </p:nvSpPr>
          <p:spPr>
            <a:xfrm>
              <a:off x="4572020" y="5288335"/>
              <a:ext cx="1402465" cy="611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600" dirty="0">
                  <a:solidFill>
                    <a:schemeClr val="tx1"/>
                  </a:solidFill>
                  <a:latin typeface="Huawei Sans" panose="020C0503030203020204" pitchFamily="34" charset="0"/>
                </a:rPr>
                <a:t>Менеджер</a:t>
              </a:r>
            </a:p>
            <a:p>
              <a:pPr algn="ctr" fontAlgn="ctr"/>
              <a:r>
                <a:rPr lang="ru-RU" sz="1600" dirty="0">
                  <a:solidFill>
                    <a:schemeClr val="tx1"/>
                  </a:solidFill>
                  <a:latin typeface="Huawei Sans" panose="020C0503030203020204" pitchFamily="34" charset="0"/>
                </a:rPr>
                <a:t>буфера</a:t>
              </a:r>
            </a:p>
          </p:txBody>
        </p:sp>
        <p:sp>
          <p:nvSpPr>
            <p:cNvPr id="11" name="圆角矩形 10"/>
            <p:cNvSpPr/>
            <p:nvPr/>
          </p:nvSpPr>
          <p:spPr>
            <a:xfrm>
              <a:off x="6317226" y="4357133"/>
              <a:ext cx="1590552" cy="15514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dirty="0">
                  <a:solidFill>
                    <a:schemeClr val="tx1"/>
                  </a:solidFill>
                  <a:latin typeface="Huawei Sans" panose="020C0503030203020204" pitchFamily="34" charset="0"/>
                </a:rPr>
                <a:t>Интерфейс</a:t>
              </a:r>
            </a:p>
            <a:p>
              <a:pPr algn="ctr" fontAlgn="ctr"/>
              <a:r>
                <a:rPr lang="ru-RU" dirty="0">
                  <a:solidFill>
                    <a:schemeClr val="tx1"/>
                  </a:solidFill>
                  <a:latin typeface="Huawei Sans" panose="020C0503030203020204" pitchFamily="34" charset="0"/>
                </a:rPr>
                <a:t>флэш-памяти</a:t>
              </a:r>
            </a:p>
            <a:p>
              <a:pPr algn="ctr" fontAlgn="ctr"/>
              <a:r>
                <a:rPr lang="ru-RU" dirty="0">
                  <a:solidFill>
                    <a:schemeClr val="tx1"/>
                  </a:solidFill>
                  <a:latin typeface="Huawei Sans" panose="020C0503030203020204" pitchFamily="34" charset="0"/>
                </a:rPr>
                <a:t>NAND</a:t>
              </a:r>
            </a:p>
          </p:txBody>
        </p:sp>
        <p:cxnSp>
          <p:nvCxnSpPr>
            <p:cNvPr id="13" name="直接箭头连接符 12"/>
            <p:cNvCxnSpPr>
              <a:stCxn id="8" idx="2"/>
              <a:endCxn id="9" idx="0"/>
            </p:cNvCxnSpPr>
            <p:nvPr/>
          </p:nvCxnSpPr>
          <p:spPr>
            <a:xfrm>
              <a:off x="5273252" y="3752823"/>
              <a:ext cx="1" cy="59553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9" idx="1"/>
            </p:cNvCxnSpPr>
            <p:nvPr/>
          </p:nvCxnSpPr>
          <p:spPr>
            <a:xfrm flipH="1" flipV="1">
              <a:off x="4054363" y="4648434"/>
              <a:ext cx="517657" cy="566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9" idx="2"/>
              <a:endCxn id="10" idx="0"/>
            </p:cNvCxnSpPr>
            <p:nvPr/>
          </p:nvCxnSpPr>
          <p:spPr>
            <a:xfrm>
              <a:off x="5273253" y="4959840"/>
              <a:ext cx="0" cy="32849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0" idx="1"/>
            </p:cNvCxnSpPr>
            <p:nvPr/>
          </p:nvCxnSpPr>
          <p:spPr>
            <a:xfrm flipH="1">
              <a:off x="4038157" y="5594077"/>
              <a:ext cx="53386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0" idx="3"/>
            </p:cNvCxnSpPr>
            <p:nvPr/>
          </p:nvCxnSpPr>
          <p:spPr>
            <a:xfrm flipV="1">
              <a:off x="5974485" y="5578653"/>
              <a:ext cx="342741" cy="1542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9" idx="3"/>
            </p:cNvCxnSpPr>
            <p:nvPr/>
          </p:nvCxnSpPr>
          <p:spPr>
            <a:xfrm>
              <a:off x="5974485" y="4654099"/>
              <a:ext cx="342741" cy="87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7907779" y="4657210"/>
              <a:ext cx="2596406" cy="5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7907779" y="5594760"/>
              <a:ext cx="2640856" cy="8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8267462" y="4785495"/>
              <a:ext cx="890383" cy="62538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dirty="0">
                  <a:solidFill>
                    <a:schemeClr val="tx1"/>
                  </a:solidFill>
                  <a:latin typeface="Huawei Sans" panose="020C0503030203020204" pitchFamily="34" charset="0"/>
                </a:rPr>
                <a:t>Флэш-</a:t>
              </a:r>
            </a:p>
            <a:p>
              <a:pPr algn="ctr" fontAlgn="ctr"/>
              <a:r>
                <a:rPr lang="ru-RU" sz="1400" dirty="0">
                  <a:solidFill>
                    <a:schemeClr val="tx1"/>
                  </a:solidFill>
                  <a:latin typeface="Huawei Sans" panose="020C0503030203020204" pitchFamily="34" charset="0"/>
                </a:rPr>
                <a:t>память</a:t>
              </a:r>
            </a:p>
          </p:txBody>
        </p:sp>
        <p:sp>
          <p:nvSpPr>
            <p:cNvPr id="31" name="圆角矩形 30"/>
            <p:cNvSpPr/>
            <p:nvPr/>
          </p:nvSpPr>
          <p:spPr>
            <a:xfrm>
              <a:off x="9259145" y="4781567"/>
              <a:ext cx="922417" cy="62538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dirty="0">
                  <a:solidFill>
                    <a:schemeClr val="tx1"/>
                  </a:solidFill>
                  <a:latin typeface="Huawei Sans" panose="020C0503030203020204" pitchFamily="34" charset="0"/>
                </a:rPr>
                <a:t>Флэш-</a:t>
              </a:r>
            </a:p>
            <a:p>
              <a:pPr algn="ctr" fontAlgn="ctr"/>
              <a:r>
                <a:rPr lang="ru-RU" sz="1400" dirty="0">
                  <a:solidFill>
                    <a:schemeClr val="tx1"/>
                  </a:solidFill>
                  <a:latin typeface="Huawei Sans" panose="020C0503030203020204" pitchFamily="34" charset="0"/>
                </a:rPr>
                <a:t>память</a:t>
              </a:r>
            </a:p>
          </p:txBody>
        </p:sp>
        <p:sp>
          <p:nvSpPr>
            <p:cNvPr id="32" name="圆角矩形 31"/>
            <p:cNvSpPr/>
            <p:nvPr/>
          </p:nvSpPr>
          <p:spPr>
            <a:xfrm>
              <a:off x="8246426" y="3823477"/>
              <a:ext cx="904164" cy="62538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dirty="0">
                  <a:solidFill>
                    <a:schemeClr val="tx1"/>
                  </a:solidFill>
                  <a:latin typeface="Huawei Sans" panose="020C0503030203020204" pitchFamily="34" charset="0"/>
                </a:rPr>
                <a:t>Флэш-</a:t>
              </a:r>
            </a:p>
            <a:p>
              <a:pPr algn="ctr" fontAlgn="ctr"/>
              <a:r>
                <a:rPr lang="ru-RU" sz="1400" dirty="0">
                  <a:solidFill>
                    <a:schemeClr val="tx1"/>
                  </a:solidFill>
                  <a:latin typeface="Huawei Sans" panose="020C0503030203020204" pitchFamily="34" charset="0"/>
                </a:rPr>
                <a:t>память</a:t>
              </a:r>
            </a:p>
          </p:txBody>
        </p:sp>
        <p:sp>
          <p:nvSpPr>
            <p:cNvPr id="33" name="圆角矩形 32"/>
            <p:cNvSpPr/>
            <p:nvPr/>
          </p:nvSpPr>
          <p:spPr>
            <a:xfrm>
              <a:off x="9251891" y="3821541"/>
              <a:ext cx="929672" cy="62538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dirty="0" smtClean="0">
                  <a:solidFill>
                    <a:schemeClr val="tx1"/>
                  </a:solidFill>
                  <a:latin typeface="Huawei Sans" panose="020C0503030203020204" pitchFamily="34" charset="0"/>
                </a:rPr>
                <a:t>Флэш-</a:t>
              </a:r>
              <a:endParaRPr lang="ru-RU" sz="1400" dirty="0">
                <a:solidFill>
                  <a:schemeClr val="tx1"/>
                </a:solidFill>
                <a:latin typeface="Huawei Sans" panose="020C0503030203020204" pitchFamily="34" charset="0"/>
              </a:endParaRPr>
            </a:p>
            <a:p>
              <a:pPr algn="ctr" fontAlgn="ctr"/>
              <a:r>
                <a:rPr lang="ru-RU" sz="1400" dirty="0">
                  <a:solidFill>
                    <a:schemeClr val="tx1"/>
                  </a:solidFill>
                  <a:latin typeface="Huawei Sans" panose="020C0503030203020204" pitchFamily="34" charset="0"/>
                </a:rPr>
                <a:t>память</a:t>
              </a:r>
            </a:p>
          </p:txBody>
        </p:sp>
        <p:cxnSp>
          <p:nvCxnSpPr>
            <p:cNvPr id="35" name="直接箭头连接符 34"/>
            <p:cNvCxnSpPr>
              <a:endCxn id="30" idx="2"/>
            </p:cNvCxnSpPr>
            <p:nvPr/>
          </p:nvCxnSpPr>
          <p:spPr>
            <a:xfrm flipH="1" flipV="1">
              <a:off x="8712654" y="5410882"/>
              <a:ext cx="24164" cy="183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V="1">
              <a:off x="9680174" y="5406955"/>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8673820" y="4478998"/>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9617177" y="4475070"/>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0108967" y="3996577"/>
              <a:ext cx="343364" cy="369332"/>
            </a:xfrm>
            <a:prstGeom prst="rect">
              <a:avLst/>
            </a:prstGeom>
            <a:noFill/>
          </p:spPr>
          <p:txBody>
            <a:bodyPr wrap="square" rtlCol="0">
              <a:noAutofit/>
            </a:bodyPr>
            <a:lstStyle/>
            <a:p>
              <a:pPr fontAlgn="ctr"/>
              <a:r>
                <a:rPr lang="ru-RU">
                  <a:latin typeface="Huawei Sans" panose="020C0503030203020204" pitchFamily="34" charset="0"/>
                </a:rPr>
                <a:t>...</a:t>
              </a:r>
            </a:p>
          </p:txBody>
        </p:sp>
        <p:sp>
          <p:nvSpPr>
            <p:cNvPr id="44" name="文本框 43"/>
            <p:cNvSpPr txBox="1"/>
            <p:nvPr/>
          </p:nvSpPr>
          <p:spPr>
            <a:xfrm>
              <a:off x="10108967" y="4927779"/>
              <a:ext cx="343364" cy="369332"/>
            </a:xfrm>
            <a:prstGeom prst="rect">
              <a:avLst/>
            </a:prstGeom>
            <a:noFill/>
          </p:spPr>
          <p:txBody>
            <a:bodyPr wrap="square" rtlCol="0">
              <a:noAutofit/>
            </a:bodyPr>
            <a:lstStyle/>
            <a:p>
              <a:pPr fontAlgn="ctr"/>
              <a:r>
                <a:rPr lang="ru-RU">
                  <a:latin typeface="Huawei Sans" panose="020C0503030203020204" pitchFamily="34" charset="0"/>
                </a:rPr>
                <a:t>...</a:t>
              </a:r>
            </a:p>
          </p:txBody>
        </p:sp>
        <p:cxnSp>
          <p:nvCxnSpPr>
            <p:cNvPr id="48" name="直接箭头连接符 47"/>
            <p:cNvCxnSpPr>
              <a:stCxn id="6" idx="1"/>
            </p:cNvCxnSpPr>
            <p:nvPr/>
          </p:nvCxnSpPr>
          <p:spPr>
            <a:xfrm flipH="1" flipV="1">
              <a:off x="1342596" y="5175081"/>
              <a:ext cx="1309302" cy="143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1540438" y="4716044"/>
              <a:ext cx="773939" cy="417324"/>
            </a:xfrm>
            <a:prstGeom prst="rect">
              <a:avLst/>
            </a:prstGeom>
            <a:noFill/>
          </p:spPr>
          <p:txBody>
            <a:bodyPr wrap="square" rtlCol="0">
              <a:noAutofit/>
            </a:bodyPr>
            <a:lstStyle/>
            <a:p>
              <a:pPr fontAlgn="ctr"/>
              <a:r>
                <a:rPr lang="ru-RU" sz="1600" dirty="0" smtClean="0">
                  <a:latin typeface="Huawei Sans" panose="020C0503030203020204" pitchFamily="34" charset="0"/>
                </a:rPr>
                <a:t>Хост </a:t>
              </a:r>
              <a:endParaRPr lang="ru-RU" sz="1600" dirty="0">
                <a:latin typeface="Huawei Sans" panose="020C0503030203020204" pitchFamily="34" charset="0"/>
              </a:endParaRPr>
            </a:p>
          </p:txBody>
        </p:sp>
        <p:sp>
          <p:nvSpPr>
            <p:cNvPr id="50" name="文本框 49"/>
            <p:cNvSpPr txBox="1"/>
            <p:nvPr/>
          </p:nvSpPr>
          <p:spPr>
            <a:xfrm>
              <a:off x="1201587" y="5216790"/>
              <a:ext cx="1451639" cy="361862"/>
            </a:xfrm>
            <a:prstGeom prst="rect">
              <a:avLst/>
            </a:prstGeom>
            <a:noFill/>
          </p:spPr>
          <p:txBody>
            <a:bodyPr wrap="square" rtlCol="0">
              <a:noAutofit/>
            </a:bodyPr>
            <a:lstStyle/>
            <a:p>
              <a:pPr fontAlgn="ctr"/>
              <a:r>
                <a:rPr lang="ru-RU" sz="1600" dirty="0" smtClean="0">
                  <a:latin typeface="Huawei Sans" panose="020C0503030203020204" pitchFamily="34" charset="0"/>
                </a:rPr>
                <a:t>Соединение</a:t>
              </a:r>
              <a:endParaRPr lang="ru-RU" sz="1600" dirty="0">
                <a:latin typeface="Huawei Sans" panose="020C0503030203020204" pitchFamily="34" charset="0"/>
              </a:endParaRPr>
            </a:p>
          </p:txBody>
        </p:sp>
        <p:sp>
          <p:nvSpPr>
            <p:cNvPr id="60" name="文本框 59"/>
            <p:cNvSpPr txBox="1"/>
            <p:nvPr/>
          </p:nvSpPr>
          <p:spPr>
            <a:xfrm>
              <a:off x="5503472" y="3885768"/>
              <a:ext cx="2400213" cy="348744"/>
            </a:xfrm>
            <a:prstGeom prst="rect">
              <a:avLst/>
            </a:prstGeom>
            <a:noFill/>
          </p:spPr>
          <p:txBody>
            <a:bodyPr wrap="square" rtlCol="0">
              <a:noAutofit/>
            </a:bodyPr>
            <a:lstStyle/>
            <a:p>
              <a:pPr fontAlgn="ctr"/>
              <a:r>
                <a:rPr lang="ru-RU" sz="2000" b="1" dirty="0">
                  <a:latin typeface="Huawei Sans" panose="020C0503030203020204" pitchFamily="34" charset="0"/>
                </a:rPr>
                <a:t>Контроллер SSD</a:t>
              </a:r>
            </a:p>
          </p:txBody>
        </p:sp>
      </p:grpSp>
    </p:spTree>
    <p:extLst>
      <p:ext uri="{BB962C8B-B14F-4D97-AF65-F5344CB8AC3E}">
        <p14:creationId xmlns:p14="http://schemas.microsoft.com/office/powerpoint/2010/main" val="6563696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Флэш-память NAND</a:t>
            </a:r>
          </a:p>
        </p:txBody>
      </p:sp>
      <p:sp>
        <p:nvSpPr>
          <p:cNvPr id="3" name="文本占位符 2"/>
          <p:cNvSpPr>
            <a:spLocks noGrp="1"/>
          </p:cNvSpPr>
          <p:nvPr>
            <p:ph type="body" sz="quarter" idx="10"/>
          </p:nvPr>
        </p:nvSpPr>
        <p:spPr>
          <a:xfrm>
            <a:off x="731838" y="1052514"/>
            <a:ext cx="5455474" cy="4875042"/>
          </a:xfrm>
        </p:spPr>
        <p:txBody>
          <a:bodyPr wrap="square">
            <a:noAutofit/>
          </a:bodyPr>
          <a:lstStyle/>
          <a:p>
            <a:pPr algn="l"/>
            <a:r>
              <a:rPr lang="ru-RU" sz="1800" dirty="0"/>
              <a:t>Внутренние запоминающие устройства NAND:</a:t>
            </a:r>
          </a:p>
          <a:p>
            <a:pPr lvl="1"/>
            <a:r>
              <a:rPr lang="ru-RU" sz="1600" dirty="0">
                <a:latin typeface="Huawei Sans" panose="020C0503030203020204" pitchFamily="34" charset="0"/>
              </a:rPr>
              <a:t>LUN, плоскости, блоки, страницы и ячейки</a:t>
            </a:r>
          </a:p>
          <a:p>
            <a:pPr algn="l"/>
            <a:r>
              <a:rPr lang="ru-RU" sz="1800" dirty="0"/>
              <a:t>Операции </a:t>
            </a:r>
            <a:r>
              <a:rPr lang="ru-RU" sz="1800" dirty="0" smtClean="0"/>
              <a:t>флэш-памяти NAND: </a:t>
            </a:r>
            <a:r>
              <a:rPr lang="ru-RU" sz="1800" dirty="0"/>
              <a:t>стирание, программирование и чтение.</a:t>
            </a:r>
          </a:p>
          <a:p>
            <a:pPr algn="l"/>
            <a:r>
              <a:rPr lang="ru-RU" sz="1800" dirty="0" smtClean="0"/>
              <a:t>Флэш-память NAND — это энергонезависимый носитель. Перед записью новых данных блок необходимо стереть. Цикл P/E — это процесс стирания блока и его повторной записи.</a:t>
            </a:r>
            <a:endParaRPr lang="ru-RU" sz="1800" dirty="0"/>
          </a:p>
        </p:txBody>
      </p:sp>
      <p:grpSp>
        <p:nvGrpSpPr>
          <p:cNvPr id="92" name="组合 91"/>
          <p:cNvGrpSpPr/>
          <p:nvPr/>
        </p:nvGrpSpPr>
        <p:grpSpPr>
          <a:xfrm>
            <a:off x="7083468" y="1009536"/>
            <a:ext cx="3713836" cy="4960998"/>
            <a:chOff x="7121795" y="1259385"/>
            <a:chExt cx="3713836" cy="4960998"/>
          </a:xfrm>
        </p:grpSpPr>
        <p:sp>
          <p:nvSpPr>
            <p:cNvPr id="4" name="矩形 3"/>
            <p:cNvSpPr/>
            <p:nvPr/>
          </p:nvSpPr>
          <p:spPr>
            <a:xfrm>
              <a:off x="7191148" y="1259385"/>
              <a:ext cx="3644483" cy="49609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63" name="组合 62"/>
            <p:cNvGrpSpPr/>
            <p:nvPr/>
          </p:nvGrpSpPr>
          <p:grpSpPr>
            <a:xfrm>
              <a:off x="7756354" y="1333903"/>
              <a:ext cx="1306985" cy="4886479"/>
              <a:chOff x="6726076" y="1298792"/>
              <a:chExt cx="1306985" cy="4886479"/>
            </a:xfrm>
          </p:grpSpPr>
          <p:grpSp>
            <p:nvGrpSpPr>
              <p:cNvPr id="45" name="组合 44"/>
              <p:cNvGrpSpPr/>
              <p:nvPr/>
            </p:nvGrpSpPr>
            <p:grpSpPr>
              <a:xfrm>
                <a:off x="6726076" y="4121124"/>
                <a:ext cx="1306985" cy="1329689"/>
                <a:chOff x="6736348" y="1303656"/>
                <a:chExt cx="1306985" cy="1329689"/>
              </a:xfrm>
            </p:grpSpPr>
            <p:sp>
              <p:nvSpPr>
                <p:cNvPr id="32" name="立方体 31"/>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33" name="立方体 32"/>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1</a:t>
                  </a:r>
                </a:p>
              </p:txBody>
            </p:sp>
            <p:sp>
              <p:nvSpPr>
                <p:cNvPr id="34" name="立方体 33"/>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0</a:t>
                  </a:r>
                </a:p>
              </p:txBody>
            </p:sp>
            <p:sp>
              <p:nvSpPr>
                <p:cNvPr id="35" name="文本框 34"/>
                <p:cNvSpPr txBox="1"/>
                <p:nvPr/>
              </p:nvSpPr>
              <p:spPr>
                <a:xfrm>
                  <a:off x="7176840" y="1917164"/>
                  <a:ext cx="369332" cy="227922"/>
                </a:xfrm>
                <a:prstGeom prst="rect">
                  <a:avLst/>
                </a:prstGeom>
                <a:noFill/>
              </p:spPr>
              <p:txBody>
                <a:bodyPr vert="eaVert" wrap="square" rtlCol="0">
                  <a:noAutofit/>
                </a:bodyPr>
                <a:lstStyle/>
                <a:p>
                  <a:pPr fontAlgn="ctr"/>
                  <a:r>
                    <a:rPr lang="ru-RU" sz="1200">
                      <a:latin typeface="Huawei Sans" panose="020C0503030203020204" pitchFamily="34" charset="0"/>
                    </a:rPr>
                    <a:t>...</a:t>
                  </a:r>
                </a:p>
              </p:txBody>
            </p:sp>
            <p:sp>
              <p:nvSpPr>
                <p:cNvPr id="36" name="文本框 35"/>
                <p:cNvSpPr txBox="1"/>
                <p:nvPr/>
              </p:nvSpPr>
              <p:spPr>
                <a:xfrm>
                  <a:off x="7013821" y="2356346"/>
                  <a:ext cx="700833" cy="276999"/>
                </a:xfrm>
                <a:prstGeom prst="rect">
                  <a:avLst/>
                </a:prstGeom>
                <a:noFill/>
              </p:spPr>
              <p:txBody>
                <a:bodyPr wrap="square" rtlCol="0">
                  <a:noAutofit/>
                </a:bodyPr>
                <a:lstStyle/>
                <a:p>
                  <a:pPr fontAlgn="ctr"/>
                  <a:r>
                    <a:rPr lang="ru-RU" sz="1200">
                      <a:latin typeface="Huawei Sans" panose="020C0503030203020204" pitchFamily="34" charset="0"/>
                    </a:rPr>
                    <a:t>Блок B</a:t>
                  </a:r>
                </a:p>
              </p:txBody>
            </p:sp>
            <p:sp>
              <p:nvSpPr>
                <p:cNvPr id="37" name="立方体 36"/>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P</a:t>
                  </a:r>
                </a:p>
              </p:txBody>
            </p:sp>
          </p:grpSp>
          <p:grpSp>
            <p:nvGrpSpPr>
              <p:cNvPr id="46" name="组合 45"/>
              <p:cNvGrpSpPr/>
              <p:nvPr/>
            </p:nvGrpSpPr>
            <p:grpSpPr>
              <a:xfrm>
                <a:off x="6726076" y="2580923"/>
                <a:ext cx="1306985" cy="1329689"/>
                <a:chOff x="6736348" y="1303656"/>
                <a:chExt cx="1306985" cy="1329689"/>
              </a:xfrm>
            </p:grpSpPr>
            <p:sp>
              <p:nvSpPr>
                <p:cNvPr id="47" name="立方体 46"/>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48" name="立方体 47"/>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1</a:t>
                  </a:r>
                </a:p>
              </p:txBody>
            </p:sp>
            <p:sp>
              <p:nvSpPr>
                <p:cNvPr id="49" name="立方体 48"/>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0</a:t>
                  </a:r>
                </a:p>
              </p:txBody>
            </p:sp>
            <p:sp>
              <p:nvSpPr>
                <p:cNvPr id="50" name="文本框 49"/>
                <p:cNvSpPr txBox="1"/>
                <p:nvPr/>
              </p:nvSpPr>
              <p:spPr>
                <a:xfrm>
                  <a:off x="7176840" y="1917164"/>
                  <a:ext cx="369332" cy="227922"/>
                </a:xfrm>
                <a:prstGeom prst="rect">
                  <a:avLst/>
                </a:prstGeom>
                <a:noFill/>
              </p:spPr>
              <p:txBody>
                <a:bodyPr vert="eaVert" wrap="square" rtlCol="0">
                  <a:noAutofit/>
                </a:bodyPr>
                <a:lstStyle/>
                <a:p>
                  <a:pPr fontAlgn="ctr"/>
                  <a:r>
                    <a:rPr lang="ru-RU" sz="1200">
                      <a:latin typeface="Huawei Sans" panose="020C0503030203020204" pitchFamily="34" charset="0"/>
                    </a:rPr>
                    <a:t>...</a:t>
                  </a:r>
                </a:p>
              </p:txBody>
            </p:sp>
            <p:sp>
              <p:nvSpPr>
                <p:cNvPr id="51" name="文本框 50"/>
                <p:cNvSpPr txBox="1"/>
                <p:nvPr/>
              </p:nvSpPr>
              <p:spPr>
                <a:xfrm>
                  <a:off x="7013821" y="2356346"/>
                  <a:ext cx="694421" cy="276999"/>
                </a:xfrm>
                <a:prstGeom prst="rect">
                  <a:avLst/>
                </a:prstGeom>
                <a:noFill/>
              </p:spPr>
              <p:txBody>
                <a:bodyPr wrap="square" rtlCol="0">
                  <a:noAutofit/>
                </a:bodyPr>
                <a:lstStyle/>
                <a:p>
                  <a:pPr fontAlgn="ctr"/>
                  <a:r>
                    <a:rPr lang="ru-RU" sz="1200">
                      <a:latin typeface="Huawei Sans" panose="020C0503030203020204" pitchFamily="34" charset="0"/>
                    </a:rPr>
                    <a:t>Блок 2</a:t>
                  </a:r>
                </a:p>
              </p:txBody>
            </p:sp>
            <p:sp>
              <p:nvSpPr>
                <p:cNvPr id="52" name="立方体 51"/>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P</a:t>
                  </a:r>
                </a:p>
              </p:txBody>
            </p:sp>
          </p:grpSp>
          <p:grpSp>
            <p:nvGrpSpPr>
              <p:cNvPr id="53" name="组合 52"/>
              <p:cNvGrpSpPr/>
              <p:nvPr/>
            </p:nvGrpSpPr>
            <p:grpSpPr>
              <a:xfrm>
                <a:off x="6726076" y="1298792"/>
                <a:ext cx="1306985" cy="1329689"/>
                <a:chOff x="6736348" y="1303656"/>
                <a:chExt cx="1306985" cy="1329689"/>
              </a:xfrm>
            </p:grpSpPr>
            <p:sp>
              <p:nvSpPr>
                <p:cNvPr id="54" name="立方体 53"/>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55" name="立方体 54"/>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1</a:t>
                  </a:r>
                </a:p>
              </p:txBody>
            </p:sp>
            <p:sp>
              <p:nvSpPr>
                <p:cNvPr id="56" name="立方体 55"/>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0</a:t>
                  </a:r>
                </a:p>
              </p:txBody>
            </p:sp>
            <p:sp>
              <p:nvSpPr>
                <p:cNvPr id="57" name="文本框 56"/>
                <p:cNvSpPr txBox="1"/>
                <p:nvPr/>
              </p:nvSpPr>
              <p:spPr>
                <a:xfrm>
                  <a:off x="7176840" y="1917164"/>
                  <a:ext cx="369332" cy="227922"/>
                </a:xfrm>
                <a:prstGeom prst="rect">
                  <a:avLst/>
                </a:prstGeom>
                <a:noFill/>
              </p:spPr>
              <p:txBody>
                <a:bodyPr vert="eaVert" wrap="square" rtlCol="0">
                  <a:noAutofit/>
                </a:bodyPr>
                <a:lstStyle/>
                <a:p>
                  <a:pPr fontAlgn="ctr"/>
                  <a:r>
                    <a:rPr lang="ru-RU" sz="1200">
                      <a:latin typeface="Huawei Sans" panose="020C0503030203020204" pitchFamily="34" charset="0"/>
                    </a:rPr>
                    <a:t>...</a:t>
                  </a:r>
                </a:p>
              </p:txBody>
            </p:sp>
            <p:sp>
              <p:nvSpPr>
                <p:cNvPr id="58" name="文本框 57"/>
                <p:cNvSpPr txBox="1"/>
                <p:nvPr/>
              </p:nvSpPr>
              <p:spPr>
                <a:xfrm>
                  <a:off x="7013821" y="2356346"/>
                  <a:ext cx="694421" cy="276999"/>
                </a:xfrm>
                <a:prstGeom prst="rect">
                  <a:avLst/>
                </a:prstGeom>
                <a:noFill/>
              </p:spPr>
              <p:txBody>
                <a:bodyPr wrap="square" rtlCol="0">
                  <a:noAutofit/>
                </a:bodyPr>
                <a:lstStyle/>
                <a:p>
                  <a:pPr fontAlgn="ctr"/>
                  <a:r>
                    <a:rPr lang="ru-RU" sz="1200">
                      <a:latin typeface="Huawei Sans" panose="020C0503030203020204" pitchFamily="34" charset="0"/>
                    </a:rPr>
                    <a:t>Блок 0</a:t>
                  </a:r>
                </a:p>
              </p:txBody>
            </p:sp>
            <p:sp>
              <p:nvSpPr>
                <p:cNvPr id="59" name="立方体 58"/>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P</a:t>
                  </a:r>
                </a:p>
              </p:txBody>
            </p:sp>
          </p:grpSp>
          <p:sp>
            <p:nvSpPr>
              <p:cNvPr id="60" name="文本框 59"/>
              <p:cNvSpPr txBox="1"/>
              <p:nvPr/>
            </p:nvSpPr>
            <p:spPr>
              <a:xfrm>
                <a:off x="7219663" y="3902762"/>
                <a:ext cx="400110" cy="227922"/>
              </a:xfrm>
              <a:prstGeom prst="rect">
                <a:avLst/>
              </a:prstGeom>
              <a:noFill/>
            </p:spPr>
            <p:txBody>
              <a:bodyPr vert="eaVert" wrap="square" rtlCol="0">
                <a:noAutofit/>
              </a:bodyPr>
              <a:lstStyle/>
              <a:p>
                <a:pPr fontAlgn="ctr"/>
                <a:r>
                  <a:rPr lang="ru-RU" sz="1400">
                    <a:latin typeface="Huawei Sans" panose="020C0503030203020204" pitchFamily="34" charset="0"/>
                  </a:rPr>
                  <a:t>...</a:t>
                </a:r>
              </a:p>
            </p:txBody>
          </p:sp>
          <p:sp>
            <p:nvSpPr>
              <p:cNvPr id="61" name="立方体 60"/>
              <p:cNvSpPr/>
              <p:nvPr/>
            </p:nvSpPr>
            <p:spPr>
              <a:xfrm>
                <a:off x="6726076" y="5467886"/>
                <a:ext cx="1306985" cy="261120"/>
              </a:xfrm>
              <a:prstGeom prst="cube">
                <a:avLst>
                  <a:gd name="adj" fmla="val 1822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00" dirty="0">
                    <a:solidFill>
                      <a:schemeClr val="tx1"/>
                    </a:solidFill>
                    <a:latin typeface="Huawei Sans" panose="020C0503030203020204" pitchFamily="34" charset="0"/>
                  </a:rPr>
                  <a:t>Регистр страниц</a:t>
                </a:r>
              </a:p>
            </p:txBody>
          </p:sp>
          <p:sp>
            <p:nvSpPr>
              <p:cNvPr id="62" name="文本框 61"/>
              <p:cNvSpPr txBox="1"/>
              <p:nvPr/>
            </p:nvSpPr>
            <p:spPr>
              <a:xfrm>
                <a:off x="6726076" y="5723606"/>
                <a:ext cx="1118691" cy="461665"/>
              </a:xfrm>
              <a:prstGeom prst="rect">
                <a:avLst/>
              </a:prstGeom>
              <a:noFill/>
            </p:spPr>
            <p:txBody>
              <a:bodyPr wrap="square" rtlCol="0">
                <a:noAutofit/>
              </a:bodyPr>
              <a:lstStyle/>
              <a:p>
                <a:pPr algn="ctr" fontAlgn="ctr"/>
                <a:r>
                  <a:rPr lang="ru-RU" sz="1200" dirty="0">
                    <a:latin typeface="Huawei Sans" panose="020C0503030203020204" pitchFamily="34" charset="0"/>
                  </a:rPr>
                  <a:t>Плоскость</a:t>
                </a:r>
              </a:p>
              <a:p>
                <a:pPr algn="ctr" fontAlgn="ctr"/>
                <a:r>
                  <a:rPr lang="ru-RU" sz="1200" dirty="0">
                    <a:latin typeface="Huawei Sans" panose="020C0503030203020204" pitchFamily="34" charset="0"/>
                  </a:rPr>
                  <a:t>Адрес 0</a:t>
                </a:r>
              </a:p>
            </p:txBody>
          </p:sp>
        </p:grpSp>
        <p:grpSp>
          <p:nvGrpSpPr>
            <p:cNvPr id="64" name="组合 63"/>
            <p:cNvGrpSpPr/>
            <p:nvPr/>
          </p:nvGrpSpPr>
          <p:grpSpPr>
            <a:xfrm>
              <a:off x="9238497" y="1329054"/>
              <a:ext cx="1306985" cy="4886479"/>
              <a:chOff x="6726076" y="1298792"/>
              <a:chExt cx="1306985" cy="4886479"/>
            </a:xfrm>
          </p:grpSpPr>
          <p:grpSp>
            <p:nvGrpSpPr>
              <p:cNvPr id="65" name="组合 64"/>
              <p:cNvGrpSpPr/>
              <p:nvPr/>
            </p:nvGrpSpPr>
            <p:grpSpPr>
              <a:xfrm>
                <a:off x="6726076" y="4121124"/>
                <a:ext cx="1306985" cy="1329689"/>
                <a:chOff x="6736348" y="1303656"/>
                <a:chExt cx="1306985" cy="1329689"/>
              </a:xfrm>
            </p:grpSpPr>
            <p:sp>
              <p:nvSpPr>
                <p:cNvPr id="83" name="立方体 82"/>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84" name="立方体 83"/>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1</a:t>
                  </a:r>
                </a:p>
              </p:txBody>
            </p:sp>
            <p:sp>
              <p:nvSpPr>
                <p:cNvPr id="85" name="立方体 84"/>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0</a:t>
                  </a:r>
                </a:p>
              </p:txBody>
            </p:sp>
            <p:sp>
              <p:nvSpPr>
                <p:cNvPr id="86" name="文本框 85"/>
                <p:cNvSpPr txBox="1"/>
                <p:nvPr/>
              </p:nvSpPr>
              <p:spPr>
                <a:xfrm>
                  <a:off x="7176840" y="1917164"/>
                  <a:ext cx="369332" cy="227922"/>
                </a:xfrm>
                <a:prstGeom prst="rect">
                  <a:avLst/>
                </a:prstGeom>
                <a:noFill/>
              </p:spPr>
              <p:txBody>
                <a:bodyPr vert="eaVert" wrap="square" rtlCol="0">
                  <a:noAutofit/>
                </a:bodyPr>
                <a:lstStyle/>
                <a:p>
                  <a:pPr fontAlgn="ctr"/>
                  <a:r>
                    <a:rPr lang="ru-RU" sz="1200">
                      <a:latin typeface="Huawei Sans" panose="020C0503030203020204" pitchFamily="34" charset="0"/>
                    </a:rPr>
                    <a:t>...</a:t>
                  </a:r>
                </a:p>
              </p:txBody>
            </p:sp>
            <p:sp>
              <p:nvSpPr>
                <p:cNvPr id="87" name="文本框 86"/>
                <p:cNvSpPr txBox="1"/>
                <p:nvPr/>
              </p:nvSpPr>
              <p:spPr>
                <a:xfrm>
                  <a:off x="6955763" y="2356346"/>
                  <a:ext cx="875561" cy="276999"/>
                </a:xfrm>
                <a:prstGeom prst="rect">
                  <a:avLst/>
                </a:prstGeom>
                <a:noFill/>
              </p:spPr>
              <p:txBody>
                <a:bodyPr wrap="square" rtlCol="0">
                  <a:noAutofit/>
                </a:bodyPr>
                <a:lstStyle/>
                <a:p>
                  <a:pPr fontAlgn="ctr"/>
                  <a:r>
                    <a:rPr lang="ru-RU" sz="1200">
                      <a:latin typeface="Huawei Sans" panose="020C0503030203020204" pitchFamily="34" charset="0"/>
                    </a:rPr>
                    <a:t>Блок B+1</a:t>
                  </a:r>
                </a:p>
              </p:txBody>
            </p:sp>
            <p:sp>
              <p:nvSpPr>
                <p:cNvPr id="88" name="立方体 87"/>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P</a:t>
                  </a:r>
                </a:p>
              </p:txBody>
            </p:sp>
          </p:grpSp>
          <p:grpSp>
            <p:nvGrpSpPr>
              <p:cNvPr id="66" name="组合 65"/>
              <p:cNvGrpSpPr/>
              <p:nvPr/>
            </p:nvGrpSpPr>
            <p:grpSpPr>
              <a:xfrm>
                <a:off x="6726076" y="2580923"/>
                <a:ext cx="1306985" cy="1329689"/>
                <a:chOff x="6736348" y="1303656"/>
                <a:chExt cx="1306985" cy="1329689"/>
              </a:xfrm>
            </p:grpSpPr>
            <p:sp>
              <p:nvSpPr>
                <p:cNvPr id="77" name="立方体 76"/>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78" name="立方体 77"/>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1</a:t>
                  </a:r>
                </a:p>
              </p:txBody>
            </p:sp>
            <p:sp>
              <p:nvSpPr>
                <p:cNvPr id="79" name="立方体 78"/>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0</a:t>
                  </a:r>
                </a:p>
              </p:txBody>
            </p:sp>
            <p:sp>
              <p:nvSpPr>
                <p:cNvPr id="80" name="文本框 79"/>
                <p:cNvSpPr txBox="1"/>
                <p:nvPr/>
              </p:nvSpPr>
              <p:spPr>
                <a:xfrm>
                  <a:off x="7176840" y="1917164"/>
                  <a:ext cx="369332" cy="227922"/>
                </a:xfrm>
                <a:prstGeom prst="rect">
                  <a:avLst/>
                </a:prstGeom>
                <a:noFill/>
              </p:spPr>
              <p:txBody>
                <a:bodyPr vert="eaVert" wrap="square" rtlCol="0">
                  <a:noAutofit/>
                </a:bodyPr>
                <a:lstStyle/>
                <a:p>
                  <a:pPr fontAlgn="ctr"/>
                  <a:r>
                    <a:rPr lang="ru-RU" sz="1200">
                      <a:latin typeface="Huawei Sans" panose="020C0503030203020204" pitchFamily="34" charset="0"/>
                    </a:rPr>
                    <a:t>...</a:t>
                  </a:r>
                </a:p>
              </p:txBody>
            </p:sp>
            <p:sp>
              <p:nvSpPr>
                <p:cNvPr id="81" name="文本框 80"/>
                <p:cNvSpPr txBox="1"/>
                <p:nvPr/>
              </p:nvSpPr>
              <p:spPr>
                <a:xfrm>
                  <a:off x="7013821" y="2356346"/>
                  <a:ext cx="694421" cy="276999"/>
                </a:xfrm>
                <a:prstGeom prst="rect">
                  <a:avLst/>
                </a:prstGeom>
                <a:noFill/>
              </p:spPr>
              <p:txBody>
                <a:bodyPr wrap="square" rtlCol="0">
                  <a:noAutofit/>
                </a:bodyPr>
                <a:lstStyle/>
                <a:p>
                  <a:pPr fontAlgn="ctr"/>
                  <a:r>
                    <a:rPr lang="ru-RU" sz="1200">
                      <a:latin typeface="Huawei Sans" panose="020C0503030203020204" pitchFamily="34" charset="0"/>
                    </a:rPr>
                    <a:t>Блок 3</a:t>
                  </a:r>
                </a:p>
              </p:txBody>
            </p:sp>
            <p:sp>
              <p:nvSpPr>
                <p:cNvPr id="82" name="立方体 81"/>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P</a:t>
                  </a:r>
                </a:p>
              </p:txBody>
            </p:sp>
          </p:grpSp>
          <p:grpSp>
            <p:nvGrpSpPr>
              <p:cNvPr id="67" name="组合 66"/>
              <p:cNvGrpSpPr/>
              <p:nvPr/>
            </p:nvGrpSpPr>
            <p:grpSpPr>
              <a:xfrm>
                <a:off x="6726076" y="1298792"/>
                <a:ext cx="1306985" cy="1329689"/>
                <a:chOff x="6736348" y="1303656"/>
                <a:chExt cx="1306985" cy="1329689"/>
              </a:xfrm>
            </p:grpSpPr>
            <p:sp>
              <p:nvSpPr>
                <p:cNvPr id="71" name="立方体 70"/>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72" name="立方体 71"/>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1</a:t>
                  </a:r>
                </a:p>
              </p:txBody>
            </p:sp>
            <p:sp>
              <p:nvSpPr>
                <p:cNvPr id="73" name="立方体 72"/>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0</a:t>
                  </a:r>
                </a:p>
              </p:txBody>
            </p:sp>
            <p:sp>
              <p:nvSpPr>
                <p:cNvPr id="74" name="文本框 73"/>
                <p:cNvSpPr txBox="1"/>
                <p:nvPr/>
              </p:nvSpPr>
              <p:spPr>
                <a:xfrm>
                  <a:off x="7176840" y="1917164"/>
                  <a:ext cx="369332" cy="227922"/>
                </a:xfrm>
                <a:prstGeom prst="rect">
                  <a:avLst/>
                </a:prstGeom>
                <a:noFill/>
              </p:spPr>
              <p:txBody>
                <a:bodyPr vert="eaVert" wrap="square" rtlCol="0">
                  <a:noAutofit/>
                </a:bodyPr>
                <a:lstStyle/>
                <a:p>
                  <a:pPr fontAlgn="ctr"/>
                  <a:r>
                    <a:rPr lang="ru-RU" sz="1200">
                      <a:latin typeface="Huawei Sans" panose="020C0503030203020204" pitchFamily="34" charset="0"/>
                    </a:rPr>
                    <a:t>...</a:t>
                  </a:r>
                </a:p>
              </p:txBody>
            </p:sp>
            <p:sp>
              <p:nvSpPr>
                <p:cNvPr id="75" name="文本框 74"/>
                <p:cNvSpPr txBox="1"/>
                <p:nvPr/>
              </p:nvSpPr>
              <p:spPr>
                <a:xfrm>
                  <a:off x="7013821" y="2356346"/>
                  <a:ext cx="694421" cy="276999"/>
                </a:xfrm>
                <a:prstGeom prst="rect">
                  <a:avLst/>
                </a:prstGeom>
                <a:noFill/>
              </p:spPr>
              <p:txBody>
                <a:bodyPr wrap="square" rtlCol="0">
                  <a:noAutofit/>
                </a:bodyPr>
                <a:lstStyle/>
                <a:p>
                  <a:pPr fontAlgn="ctr"/>
                  <a:r>
                    <a:rPr lang="ru-RU" sz="1200">
                      <a:latin typeface="Huawei Sans" panose="020C0503030203020204" pitchFamily="34" charset="0"/>
                    </a:rPr>
                    <a:t>Блок 1</a:t>
                  </a:r>
                </a:p>
              </p:txBody>
            </p:sp>
            <p:sp>
              <p:nvSpPr>
                <p:cNvPr id="76" name="立方体 75"/>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50" dirty="0">
                      <a:solidFill>
                        <a:schemeClr val="tx1"/>
                      </a:solidFill>
                      <a:latin typeface="Huawei Sans" panose="020C0503030203020204" pitchFamily="34" charset="0"/>
                    </a:rPr>
                    <a:t>Страница P</a:t>
                  </a:r>
                </a:p>
              </p:txBody>
            </p:sp>
          </p:grpSp>
          <p:sp>
            <p:nvSpPr>
              <p:cNvPr id="68" name="文本框 67"/>
              <p:cNvSpPr txBox="1"/>
              <p:nvPr/>
            </p:nvSpPr>
            <p:spPr>
              <a:xfrm>
                <a:off x="7219663" y="3902762"/>
                <a:ext cx="400110" cy="227922"/>
              </a:xfrm>
              <a:prstGeom prst="rect">
                <a:avLst/>
              </a:prstGeom>
              <a:noFill/>
            </p:spPr>
            <p:txBody>
              <a:bodyPr vert="eaVert" wrap="square" rtlCol="0">
                <a:noAutofit/>
              </a:bodyPr>
              <a:lstStyle/>
              <a:p>
                <a:pPr fontAlgn="ctr"/>
                <a:r>
                  <a:rPr lang="ru-RU" sz="1400">
                    <a:latin typeface="Huawei Sans" panose="020C0503030203020204" pitchFamily="34" charset="0"/>
                  </a:rPr>
                  <a:t>...</a:t>
                </a:r>
              </a:p>
            </p:txBody>
          </p:sp>
          <p:sp>
            <p:nvSpPr>
              <p:cNvPr id="69" name="立方体 68"/>
              <p:cNvSpPr/>
              <p:nvPr/>
            </p:nvSpPr>
            <p:spPr>
              <a:xfrm>
                <a:off x="6726076" y="5467886"/>
                <a:ext cx="1306985" cy="261120"/>
              </a:xfrm>
              <a:prstGeom prst="cube">
                <a:avLst>
                  <a:gd name="adj" fmla="val 1822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000" dirty="0">
                    <a:solidFill>
                      <a:schemeClr val="tx1"/>
                    </a:solidFill>
                    <a:latin typeface="Huawei Sans" panose="020C0503030203020204" pitchFamily="34" charset="0"/>
                  </a:rPr>
                  <a:t>Регистр страниц</a:t>
                </a:r>
              </a:p>
            </p:txBody>
          </p:sp>
          <p:sp>
            <p:nvSpPr>
              <p:cNvPr id="70" name="文本框 69"/>
              <p:cNvSpPr txBox="1"/>
              <p:nvPr/>
            </p:nvSpPr>
            <p:spPr>
              <a:xfrm>
                <a:off x="6884526" y="5723606"/>
                <a:ext cx="1055839" cy="461665"/>
              </a:xfrm>
              <a:prstGeom prst="rect">
                <a:avLst/>
              </a:prstGeom>
              <a:noFill/>
            </p:spPr>
            <p:txBody>
              <a:bodyPr wrap="square" rtlCol="0">
                <a:noAutofit/>
              </a:bodyPr>
              <a:lstStyle/>
              <a:p>
                <a:pPr algn="ctr" fontAlgn="ctr"/>
                <a:r>
                  <a:rPr lang="ru-RU" sz="1200" dirty="0">
                    <a:latin typeface="Huawei Sans" panose="020C0503030203020204" pitchFamily="34" charset="0"/>
                  </a:rPr>
                  <a:t>Плоскость</a:t>
                </a:r>
              </a:p>
              <a:p>
                <a:pPr algn="ctr" fontAlgn="ctr"/>
                <a:r>
                  <a:rPr lang="ru-RU" sz="1200" dirty="0">
                    <a:latin typeface="Huawei Sans" panose="020C0503030203020204" pitchFamily="34" charset="0"/>
                  </a:rPr>
                  <a:t>Адрес 1</a:t>
                </a:r>
              </a:p>
            </p:txBody>
          </p:sp>
        </p:grpSp>
        <p:sp>
          <p:nvSpPr>
            <p:cNvPr id="89" name="文本框 88"/>
            <p:cNvSpPr txBox="1"/>
            <p:nvPr/>
          </p:nvSpPr>
          <p:spPr>
            <a:xfrm rot="10800000">
              <a:off x="7121795" y="2873989"/>
              <a:ext cx="461665" cy="1551066"/>
            </a:xfrm>
            <a:prstGeom prst="rect">
              <a:avLst/>
            </a:prstGeom>
            <a:noFill/>
          </p:spPr>
          <p:txBody>
            <a:bodyPr vert="eaVert" wrap="square" rtlCol="0">
              <a:noAutofit/>
            </a:bodyPr>
            <a:lstStyle/>
            <a:p>
              <a:pPr fontAlgn="ctr"/>
              <a:r>
                <a:rPr lang="ru-RU" dirty="0">
                  <a:latin typeface="Huawei Sans" panose="020C0503030203020204" pitchFamily="34" charset="0"/>
                </a:rPr>
                <a:t>Логическая единица 0</a:t>
              </a:r>
            </a:p>
          </p:txBody>
        </p:sp>
      </p:grpSp>
    </p:spTree>
    <p:extLst>
      <p:ext uri="{BB962C8B-B14F-4D97-AF65-F5344CB8AC3E}">
        <p14:creationId xmlns:p14="http://schemas.microsoft.com/office/powerpoint/2010/main" val="28272833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26"/>
          <p:cNvSpPr>
            <a:spLocks noGrp="1"/>
          </p:cNvSpPr>
          <p:nvPr>
            <p:ph type="title"/>
          </p:nvPr>
        </p:nvSpPr>
        <p:spPr/>
        <p:txBody>
          <a:bodyPr wrap="square">
            <a:noAutofit/>
          </a:bodyPr>
          <a:lstStyle/>
          <a:p>
            <a:r>
              <a:rPr lang="ru-RU" dirty="0">
                <a:latin typeface="Huawei Sans" panose="020C0503030203020204" pitchFamily="34" charset="0"/>
              </a:rPr>
              <a:t>SLC, MLC, TLC и QLC</a:t>
            </a:r>
          </a:p>
        </p:txBody>
      </p:sp>
      <p:grpSp>
        <p:nvGrpSpPr>
          <p:cNvPr id="15" name="组合 14"/>
          <p:cNvGrpSpPr/>
          <p:nvPr/>
        </p:nvGrpSpPr>
        <p:grpSpPr>
          <a:xfrm>
            <a:off x="6663320" y="1258077"/>
            <a:ext cx="1834060" cy="1807812"/>
            <a:chOff x="7447963" y="1894552"/>
            <a:chExt cx="1834060" cy="1807812"/>
          </a:xfrm>
        </p:grpSpPr>
        <p:sp>
          <p:nvSpPr>
            <p:cNvPr id="6" name="圆柱形 5"/>
            <p:cNvSpPr/>
            <p:nvPr/>
          </p:nvSpPr>
          <p:spPr>
            <a:xfrm>
              <a:off x="7447963" y="3426108"/>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a:latin typeface="Huawei Sans" panose="020C0503030203020204" pitchFamily="34" charset="0"/>
                </a:rPr>
                <a:t>000</a:t>
              </a:r>
            </a:p>
          </p:txBody>
        </p:sp>
        <p:sp>
          <p:nvSpPr>
            <p:cNvPr id="8" name="圆柱形 7"/>
            <p:cNvSpPr/>
            <p:nvPr/>
          </p:nvSpPr>
          <p:spPr>
            <a:xfrm>
              <a:off x="7447963" y="3217531"/>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a:latin typeface="Huawei Sans" panose="020C0503030203020204" pitchFamily="34" charset="0"/>
                </a:rPr>
                <a:t>001</a:t>
              </a:r>
            </a:p>
          </p:txBody>
        </p:sp>
        <p:sp>
          <p:nvSpPr>
            <p:cNvPr id="9" name="圆柱形 8"/>
            <p:cNvSpPr/>
            <p:nvPr/>
          </p:nvSpPr>
          <p:spPr>
            <a:xfrm>
              <a:off x="7447963" y="2992614"/>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a:latin typeface="Huawei Sans" panose="020C0503030203020204" pitchFamily="34" charset="0"/>
                </a:rPr>
                <a:t>010</a:t>
              </a:r>
            </a:p>
          </p:txBody>
        </p:sp>
        <p:sp>
          <p:nvSpPr>
            <p:cNvPr id="10" name="圆柱形 9"/>
            <p:cNvSpPr/>
            <p:nvPr/>
          </p:nvSpPr>
          <p:spPr>
            <a:xfrm>
              <a:off x="7447963" y="2767116"/>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a:latin typeface="Huawei Sans" panose="020C0503030203020204" pitchFamily="34" charset="0"/>
                </a:rPr>
                <a:t>011</a:t>
              </a:r>
            </a:p>
          </p:txBody>
        </p:sp>
        <p:sp>
          <p:nvSpPr>
            <p:cNvPr id="11" name="圆柱形 10"/>
            <p:cNvSpPr/>
            <p:nvPr/>
          </p:nvSpPr>
          <p:spPr>
            <a:xfrm>
              <a:off x="7447963" y="2550369"/>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a:latin typeface="Huawei Sans" panose="020C0503030203020204" pitchFamily="34" charset="0"/>
                </a:rPr>
                <a:t>100</a:t>
              </a:r>
            </a:p>
          </p:txBody>
        </p:sp>
        <p:sp>
          <p:nvSpPr>
            <p:cNvPr id="12" name="圆柱形 11"/>
            <p:cNvSpPr/>
            <p:nvPr/>
          </p:nvSpPr>
          <p:spPr>
            <a:xfrm>
              <a:off x="7447963" y="2333622"/>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a:latin typeface="Huawei Sans" panose="020C0503030203020204" pitchFamily="34" charset="0"/>
                </a:rPr>
                <a:t>101</a:t>
              </a:r>
            </a:p>
          </p:txBody>
        </p:sp>
        <p:sp>
          <p:nvSpPr>
            <p:cNvPr id="13" name="圆柱形 12"/>
            <p:cNvSpPr/>
            <p:nvPr/>
          </p:nvSpPr>
          <p:spPr>
            <a:xfrm>
              <a:off x="7447963" y="2111590"/>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a:latin typeface="Huawei Sans" panose="020C0503030203020204" pitchFamily="34" charset="0"/>
                </a:rPr>
                <a:t>110</a:t>
              </a:r>
            </a:p>
          </p:txBody>
        </p:sp>
        <p:sp>
          <p:nvSpPr>
            <p:cNvPr id="14" name="圆柱形 13"/>
            <p:cNvSpPr/>
            <p:nvPr/>
          </p:nvSpPr>
          <p:spPr>
            <a:xfrm>
              <a:off x="7447963" y="1894552"/>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400">
                  <a:latin typeface="Huawei Sans" panose="020C0503030203020204" pitchFamily="34" charset="0"/>
                </a:rPr>
                <a:t>111</a:t>
              </a:r>
            </a:p>
          </p:txBody>
        </p:sp>
      </p:grpSp>
      <p:grpSp>
        <p:nvGrpSpPr>
          <p:cNvPr id="21" name="组合 20"/>
          <p:cNvGrpSpPr/>
          <p:nvPr/>
        </p:nvGrpSpPr>
        <p:grpSpPr>
          <a:xfrm>
            <a:off x="3691789" y="1268606"/>
            <a:ext cx="1834060" cy="1819799"/>
            <a:chOff x="4718309" y="1882564"/>
            <a:chExt cx="1834060" cy="1819799"/>
          </a:xfrm>
        </p:grpSpPr>
        <p:sp>
          <p:nvSpPr>
            <p:cNvPr id="16" name="圆柱形 15"/>
            <p:cNvSpPr/>
            <p:nvPr/>
          </p:nvSpPr>
          <p:spPr>
            <a:xfrm>
              <a:off x="4718309" y="3189055"/>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latin typeface="Huawei Sans" panose="020C0503030203020204" pitchFamily="34" charset="0"/>
                </a:rPr>
                <a:t>00</a:t>
              </a:r>
            </a:p>
          </p:txBody>
        </p:sp>
        <p:sp>
          <p:nvSpPr>
            <p:cNvPr id="17" name="圆柱形 16"/>
            <p:cNvSpPr/>
            <p:nvPr/>
          </p:nvSpPr>
          <p:spPr>
            <a:xfrm>
              <a:off x="4718309" y="2752196"/>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latin typeface="Huawei Sans" panose="020C0503030203020204" pitchFamily="34" charset="0"/>
                </a:rPr>
                <a:t>01</a:t>
              </a:r>
            </a:p>
          </p:txBody>
        </p:sp>
        <p:sp>
          <p:nvSpPr>
            <p:cNvPr id="18" name="圆柱形 17"/>
            <p:cNvSpPr/>
            <p:nvPr/>
          </p:nvSpPr>
          <p:spPr>
            <a:xfrm>
              <a:off x="4718309" y="2319423"/>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latin typeface="Huawei Sans" panose="020C0503030203020204" pitchFamily="34" charset="0"/>
                </a:rPr>
                <a:t>10</a:t>
              </a:r>
            </a:p>
          </p:txBody>
        </p:sp>
        <p:sp>
          <p:nvSpPr>
            <p:cNvPr id="19" name="圆柱形 18"/>
            <p:cNvSpPr/>
            <p:nvPr/>
          </p:nvSpPr>
          <p:spPr>
            <a:xfrm>
              <a:off x="4718309" y="1882564"/>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latin typeface="Huawei Sans" panose="020C0503030203020204" pitchFamily="34" charset="0"/>
                </a:rPr>
                <a:t>11</a:t>
              </a:r>
            </a:p>
          </p:txBody>
        </p:sp>
      </p:grpSp>
      <p:grpSp>
        <p:nvGrpSpPr>
          <p:cNvPr id="22" name="组合 21"/>
          <p:cNvGrpSpPr/>
          <p:nvPr/>
        </p:nvGrpSpPr>
        <p:grpSpPr>
          <a:xfrm>
            <a:off x="948141" y="1300485"/>
            <a:ext cx="1834060" cy="1782675"/>
            <a:chOff x="1272376" y="1919688"/>
            <a:chExt cx="1834060" cy="1782675"/>
          </a:xfrm>
        </p:grpSpPr>
        <p:sp>
          <p:nvSpPr>
            <p:cNvPr id="4" name="圆柱形 3"/>
            <p:cNvSpPr/>
            <p:nvPr/>
          </p:nvSpPr>
          <p:spPr>
            <a:xfrm>
              <a:off x="1272376" y="2749985"/>
              <a:ext cx="1834060" cy="952378"/>
            </a:xfrm>
            <a:prstGeom prst="can">
              <a:avLst>
                <a:gd name="adj" fmla="val 1153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latin typeface="Huawei Sans" panose="020C0503030203020204" pitchFamily="34" charset="0"/>
                </a:rPr>
                <a:t>0</a:t>
              </a:r>
            </a:p>
          </p:txBody>
        </p:sp>
        <p:sp>
          <p:nvSpPr>
            <p:cNvPr id="20" name="圆柱形 19"/>
            <p:cNvSpPr/>
            <p:nvPr/>
          </p:nvSpPr>
          <p:spPr>
            <a:xfrm>
              <a:off x="1272376" y="1919688"/>
              <a:ext cx="1834060" cy="952378"/>
            </a:xfrm>
            <a:prstGeom prst="can">
              <a:avLst>
                <a:gd name="adj" fmla="val 1153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latin typeface="Huawei Sans" panose="020C0503030203020204" pitchFamily="34" charset="0"/>
                </a:rPr>
                <a:t>1</a:t>
              </a:r>
            </a:p>
          </p:txBody>
        </p:sp>
      </p:grpSp>
      <p:sp>
        <p:nvSpPr>
          <p:cNvPr id="23" name="文本框 22"/>
          <p:cNvSpPr txBox="1"/>
          <p:nvPr/>
        </p:nvSpPr>
        <p:spPr>
          <a:xfrm>
            <a:off x="1066800" y="3347006"/>
            <a:ext cx="1591223" cy="351062"/>
          </a:xfrm>
          <a:prstGeom prst="rect">
            <a:avLst/>
          </a:prstGeom>
          <a:noFill/>
        </p:spPr>
        <p:txBody>
          <a:bodyPr wrap="square" rtlCol="0">
            <a:noAutofit/>
          </a:bodyPr>
          <a:lstStyle/>
          <a:p>
            <a:pPr fontAlgn="ctr"/>
            <a:r>
              <a:rPr lang="ru-RU" dirty="0">
                <a:latin typeface="Huawei Sans" panose="020C0503030203020204" pitchFamily="34" charset="0"/>
              </a:rPr>
              <a:t>SLC – 1 бит</a:t>
            </a:r>
          </a:p>
        </p:txBody>
      </p:sp>
      <p:sp>
        <p:nvSpPr>
          <p:cNvPr id="24" name="文本框 23"/>
          <p:cNvSpPr txBox="1"/>
          <p:nvPr/>
        </p:nvSpPr>
        <p:spPr>
          <a:xfrm>
            <a:off x="3810001" y="3347005"/>
            <a:ext cx="1715848" cy="369331"/>
          </a:xfrm>
          <a:prstGeom prst="rect">
            <a:avLst/>
          </a:prstGeom>
          <a:noFill/>
        </p:spPr>
        <p:txBody>
          <a:bodyPr wrap="square" rtlCol="0">
            <a:noAutofit/>
          </a:bodyPr>
          <a:lstStyle/>
          <a:p>
            <a:pPr fontAlgn="ctr"/>
            <a:r>
              <a:rPr lang="ru-RU" dirty="0">
                <a:latin typeface="Huawei Sans" panose="020C0503030203020204" pitchFamily="34" charset="0"/>
              </a:rPr>
              <a:t>MLC – 2 бита</a:t>
            </a:r>
          </a:p>
        </p:txBody>
      </p:sp>
      <p:sp>
        <p:nvSpPr>
          <p:cNvPr id="25" name="文本框 24"/>
          <p:cNvSpPr txBox="1"/>
          <p:nvPr/>
        </p:nvSpPr>
        <p:spPr>
          <a:xfrm>
            <a:off x="6810376" y="3328736"/>
            <a:ext cx="1687004" cy="369332"/>
          </a:xfrm>
          <a:prstGeom prst="rect">
            <a:avLst/>
          </a:prstGeom>
          <a:noFill/>
        </p:spPr>
        <p:txBody>
          <a:bodyPr wrap="square" rtlCol="0">
            <a:noAutofit/>
          </a:bodyPr>
          <a:lstStyle/>
          <a:p>
            <a:pPr fontAlgn="ctr"/>
            <a:r>
              <a:rPr lang="ru-RU" dirty="0">
                <a:latin typeface="Huawei Sans" panose="020C0503030203020204" pitchFamily="34" charset="0"/>
              </a:rPr>
              <a:t>TLC – 3 бита</a:t>
            </a:r>
          </a:p>
        </p:txBody>
      </p:sp>
      <p:sp>
        <p:nvSpPr>
          <p:cNvPr id="5" name="文本框 4"/>
          <p:cNvSpPr txBox="1"/>
          <p:nvPr/>
        </p:nvSpPr>
        <p:spPr>
          <a:xfrm>
            <a:off x="731838" y="3716338"/>
            <a:ext cx="2363787" cy="1951037"/>
          </a:xfrm>
          <a:prstGeom prst="rect">
            <a:avLst/>
          </a:prstGeom>
          <a:noFill/>
          <a:ln w="12700">
            <a:solidFill>
              <a:schemeClr val="tx1"/>
            </a:solidFill>
            <a:prstDash val="dash"/>
          </a:ln>
        </p:spPr>
        <p:txBody>
          <a:bodyPr wrap="square" rtlCol="0">
            <a:noAutofit/>
          </a:bodyPr>
          <a:lstStyle/>
          <a:p>
            <a:pPr fontAlgn="ctr"/>
            <a:r>
              <a:rPr lang="ru-RU" sz="1200" dirty="0">
                <a:latin typeface="Huawei Sans" panose="020C0503030203020204" pitchFamily="34" charset="0"/>
              </a:rPr>
              <a:t>SLC</a:t>
            </a:r>
          </a:p>
          <a:p>
            <a:pPr marL="180000" indent="-180000" fontAlgn="ctr">
              <a:buFont typeface="+mj-lt"/>
              <a:buAutoNum type="arabicPeriod"/>
            </a:pPr>
            <a:r>
              <a:rPr lang="ru-RU" sz="1200" dirty="0">
                <a:latin typeface="Huawei Sans" panose="020C0503030203020204" pitchFamily="34" charset="0"/>
              </a:rPr>
              <a:t>Поддерживает от 50 000 до 100 000 циклов P/E, обеспечивая максимальную надежность.</a:t>
            </a:r>
          </a:p>
          <a:p>
            <a:pPr marL="180000" indent="-180000" fontAlgn="ctr">
              <a:buFont typeface="+mj-lt"/>
              <a:buAutoNum type="arabicPeriod"/>
            </a:pPr>
            <a:r>
              <a:rPr lang="ru-RU" sz="1200" dirty="0">
                <a:latin typeface="Huawei Sans" panose="020C0503030203020204" pitchFamily="34" charset="0"/>
              </a:rPr>
              <a:t>Небольшая емкость хранения.</a:t>
            </a:r>
          </a:p>
          <a:p>
            <a:pPr marL="180000" indent="-180000" fontAlgn="ctr">
              <a:buFont typeface="+mj-lt"/>
              <a:buAutoNum type="arabicPeriod"/>
            </a:pPr>
            <a:r>
              <a:rPr lang="ru-RU" sz="1200" dirty="0">
                <a:latin typeface="Huawei Sans" panose="020C0503030203020204" pitchFamily="34" charset="0"/>
              </a:rPr>
              <a:t>Самая высокая стоимость.</a:t>
            </a:r>
          </a:p>
        </p:txBody>
      </p:sp>
      <p:sp>
        <p:nvSpPr>
          <p:cNvPr id="26" name="文本框 25"/>
          <p:cNvSpPr txBox="1"/>
          <p:nvPr/>
        </p:nvSpPr>
        <p:spPr>
          <a:xfrm>
            <a:off x="3453669" y="3716337"/>
            <a:ext cx="2642331" cy="1770063"/>
          </a:xfrm>
          <a:prstGeom prst="rect">
            <a:avLst/>
          </a:prstGeom>
          <a:noFill/>
          <a:ln w="12700">
            <a:solidFill>
              <a:schemeClr val="tx1"/>
            </a:solidFill>
            <a:prstDash val="dash"/>
          </a:ln>
        </p:spPr>
        <p:txBody>
          <a:bodyPr wrap="square" rtlCol="0">
            <a:noAutofit/>
          </a:bodyPr>
          <a:lstStyle/>
          <a:p>
            <a:pPr fontAlgn="ctr"/>
            <a:r>
              <a:rPr lang="ru-RU" sz="1200" dirty="0">
                <a:latin typeface="Huawei Sans" panose="020C0503030203020204" pitchFamily="34" charset="0"/>
              </a:rPr>
              <a:t>MLC</a:t>
            </a:r>
          </a:p>
          <a:p>
            <a:pPr marL="180000" indent="-180000" fontAlgn="ctr">
              <a:buFont typeface="+mj-lt"/>
              <a:buAutoNum type="arabicPeriod"/>
            </a:pPr>
            <a:r>
              <a:rPr lang="ru-RU" sz="1200" dirty="0">
                <a:latin typeface="Huawei Sans" panose="020C0503030203020204" pitchFamily="34" charset="0"/>
              </a:rPr>
              <a:t>Поддерживает приблизительно 3000 циклов P/E.</a:t>
            </a:r>
          </a:p>
          <a:p>
            <a:pPr marL="180000" indent="-180000" fontAlgn="ctr">
              <a:buFont typeface="+mj-lt"/>
              <a:buAutoNum type="arabicPeriod"/>
            </a:pPr>
            <a:r>
              <a:rPr lang="ru-RU" sz="1200" dirty="0">
                <a:latin typeface="Huawei Sans" panose="020C0503030203020204" pitchFamily="34" charset="0"/>
              </a:rPr>
              <a:t>Медленнее, чем SLC.</a:t>
            </a:r>
          </a:p>
          <a:p>
            <a:pPr marL="180000" indent="-180000" fontAlgn="ctr">
              <a:buFont typeface="+mj-lt"/>
              <a:buAutoNum type="arabicPeriod"/>
            </a:pPr>
            <a:r>
              <a:rPr lang="ru-RU" sz="1200" dirty="0">
                <a:latin typeface="Huawei Sans" panose="020C0503030203020204" pitchFamily="34" charset="0"/>
              </a:rPr>
              <a:t>Емкость хранения относительно велика.</a:t>
            </a:r>
          </a:p>
          <a:p>
            <a:pPr marL="180000" indent="-180000" fontAlgn="ctr">
              <a:buFont typeface="+mj-lt"/>
              <a:buAutoNum type="arabicPeriod"/>
            </a:pPr>
            <a:r>
              <a:rPr lang="ru-RU" sz="1200" dirty="0">
                <a:latin typeface="Huawei Sans" panose="020C0503030203020204" pitchFamily="34" charset="0"/>
              </a:rPr>
              <a:t>Относительно невысокая стоимость.</a:t>
            </a:r>
          </a:p>
        </p:txBody>
      </p:sp>
      <p:sp>
        <p:nvSpPr>
          <p:cNvPr id="28" name="文本框 27"/>
          <p:cNvSpPr txBox="1"/>
          <p:nvPr/>
        </p:nvSpPr>
        <p:spPr>
          <a:xfrm>
            <a:off x="6329680" y="3716338"/>
            <a:ext cx="2702560" cy="2254971"/>
          </a:xfrm>
          <a:prstGeom prst="rect">
            <a:avLst/>
          </a:prstGeom>
          <a:noFill/>
          <a:ln w="12700">
            <a:solidFill>
              <a:schemeClr val="tx1"/>
            </a:solidFill>
            <a:prstDash val="dash"/>
          </a:ln>
        </p:spPr>
        <p:txBody>
          <a:bodyPr wrap="square" rtlCol="0">
            <a:noAutofit/>
          </a:bodyPr>
          <a:lstStyle/>
          <a:p>
            <a:pPr fontAlgn="ctr"/>
            <a:r>
              <a:rPr lang="ru-RU" sz="1200">
                <a:latin typeface="Huawei Sans" panose="020C0503030203020204" pitchFamily="34" charset="0"/>
              </a:rPr>
              <a:t>TLC</a:t>
            </a:r>
          </a:p>
          <a:p>
            <a:pPr marL="180000" indent="-180000" fontAlgn="ctr">
              <a:buFont typeface="+mj-lt"/>
              <a:buAutoNum type="arabicPeriod"/>
            </a:pPr>
            <a:r>
              <a:rPr lang="ru-RU" sz="1200">
                <a:latin typeface="Huawei Sans" panose="020C0503030203020204" pitchFamily="34" charset="0"/>
              </a:rPr>
              <a:t>Более высокая плотность данных и поддержка от нескольких сотен до 1000 циклов P/E.</a:t>
            </a:r>
          </a:p>
          <a:p>
            <a:pPr marL="180000" indent="-180000" fontAlgn="ctr">
              <a:buFont typeface="+mj-lt"/>
              <a:buAutoNum type="arabicPeriod"/>
            </a:pPr>
            <a:r>
              <a:rPr lang="ru-RU" sz="1200">
                <a:latin typeface="Huawei Sans" panose="020C0503030203020204" pitchFamily="34" charset="0"/>
              </a:rPr>
              <a:t>Низкая надежность и производительность.</a:t>
            </a:r>
          </a:p>
          <a:p>
            <a:pPr marL="180000" indent="-180000" fontAlgn="ctr">
              <a:buFont typeface="+mj-lt"/>
              <a:buAutoNum type="arabicPeriod"/>
            </a:pPr>
            <a:r>
              <a:rPr lang="ru-RU" sz="1200">
                <a:latin typeface="Huawei Sans" panose="020C0503030203020204" pitchFamily="34" charset="0"/>
              </a:rPr>
              <a:t>Часто применяется для персональных устройств из-за преимущества в цене, но не подходит для корпоративных продуктов.</a:t>
            </a:r>
          </a:p>
        </p:txBody>
      </p:sp>
      <p:sp>
        <p:nvSpPr>
          <p:cNvPr id="31" name="文本框 30"/>
          <p:cNvSpPr txBox="1"/>
          <p:nvPr/>
        </p:nvSpPr>
        <p:spPr>
          <a:xfrm>
            <a:off x="9330055" y="3328736"/>
            <a:ext cx="1792537" cy="369332"/>
          </a:xfrm>
          <a:prstGeom prst="rect">
            <a:avLst/>
          </a:prstGeom>
          <a:noFill/>
        </p:spPr>
        <p:txBody>
          <a:bodyPr wrap="square" rtlCol="0">
            <a:noAutofit/>
          </a:bodyPr>
          <a:lstStyle/>
          <a:p>
            <a:pPr fontAlgn="ctr"/>
            <a:r>
              <a:rPr lang="ru-RU" dirty="0">
                <a:latin typeface="Huawei Sans" panose="020C0503030203020204" pitchFamily="34" charset="0"/>
              </a:rPr>
              <a:t>QLC – 4 бита</a:t>
            </a:r>
          </a:p>
        </p:txBody>
      </p:sp>
      <p:grpSp>
        <p:nvGrpSpPr>
          <p:cNvPr id="2" name="组合 1"/>
          <p:cNvGrpSpPr/>
          <p:nvPr/>
        </p:nvGrpSpPr>
        <p:grpSpPr>
          <a:xfrm>
            <a:off x="9288532" y="1264038"/>
            <a:ext cx="1834060" cy="1992816"/>
            <a:chOff x="9158821" y="1306511"/>
            <a:chExt cx="1834060" cy="1992816"/>
          </a:xfrm>
        </p:grpSpPr>
        <p:sp>
          <p:nvSpPr>
            <p:cNvPr id="30" name="圆柱形 29"/>
            <p:cNvSpPr/>
            <p:nvPr/>
          </p:nvSpPr>
          <p:spPr>
            <a:xfrm>
              <a:off x="9158821" y="3146269"/>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0000</a:t>
              </a:r>
            </a:p>
          </p:txBody>
        </p:sp>
        <p:sp>
          <p:nvSpPr>
            <p:cNvPr id="29" name="圆柱形 28"/>
            <p:cNvSpPr/>
            <p:nvPr/>
          </p:nvSpPr>
          <p:spPr>
            <a:xfrm>
              <a:off x="9158821" y="3021439"/>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0001</a:t>
              </a:r>
            </a:p>
          </p:txBody>
        </p:sp>
        <p:sp>
          <p:nvSpPr>
            <p:cNvPr id="32" name="圆柱形 31"/>
            <p:cNvSpPr/>
            <p:nvPr/>
          </p:nvSpPr>
          <p:spPr>
            <a:xfrm>
              <a:off x="9158821" y="2899737"/>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0010</a:t>
              </a:r>
            </a:p>
          </p:txBody>
        </p:sp>
        <p:sp>
          <p:nvSpPr>
            <p:cNvPr id="33" name="圆柱形 32"/>
            <p:cNvSpPr/>
            <p:nvPr/>
          </p:nvSpPr>
          <p:spPr>
            <a:xfrm>
              <a:off x="9158821" y="2779689"/>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0011</a:t>
              </a:r>
            </a:p>
          </p:txBody>
        </p:sp>
        <p:sp>
          <p:nvSpPr>
            <p:cNvPr id="34" name="圆柱形 33"/>
            <p:cNvSpPr/>
            <p:nvPr/>
          </p:nvSpPr>
          <p:spPr>
            <a:xfrm>
              <a:off x="9158821" y="265784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0100</a:t>
              </a:r>
            </a:p>
          </p:txBody>
        </p:sp>
        <p:sp>
          <p:nvSpPr>
            <p:cNvPr id="35" name="圆柱形 34"/>
            <p:cNvSpPr/>
            <p:nvPr/>
          </p:nvSpPr>
          <p:spPr>
            <a:xfrm>
              <a:off x="9158821" y="2539088"/>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0101</a:t>
              </a:r>
            </a:p>
          </p:txBody>
        </p:sp>
        <p:sp>
          <p:nvSpPr>
            <p:cNvPr id="36" name="圆柱形 35"/>
            <p:cNvSpPr/>
            <p:nvPr/>
          </p:nvSpPr>
          <p:spPr>
            <a:xfrm>
              <a:off x="9158821" y="241595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0110</a:t>
              </a:r>
            </a:p>
          </p:txBody>
        </p:sp>
        <p:sp>
          <p:nvSpPr>
            <p:cNvPr id="37" name="圆柱形 36"/>
            <p:cNvSpPr/>
            <p:nvPr/>
          </p:nvSpPr>
          <p:spPr>
            <a:xfrm>
              <a:off x="9158821" y="229079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0111</a:t>
              </a:r>
            </a:p>
          </p:txBody>
        </p:sp>
        <p:sp>
          <p:nvSpPr>
            <p:cNvPr id="38" name="圆柱形 37"/>
            <p:cNvSpPr/>
            <p:nvPr/>
          </p:nvSpPr>
          <p:spPr>
            <a:xfrm>
              <a:off x="9158821" y="216596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1000</a:t>
              </a:r>
            </a:p>
          </p:txBody>
        </p:sp>
        <p:sp>
          <p:nvSpPr>
            <p:cNvPr id="39" name="圆柱形 38"/>
            <p:cNvSpPr/>
            <p:nvPr/>
          </p:nvSpPr>
          <p:spPr>
            <a:xfrm>
              <a:off x="9158821" y="204097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1001</a:t>
              </a:r>
            </a:p>
          </p:txBody>
        </p:sp>
        <p:sp>
          <p:nvSpPr>
            <p:cNvPr id="40" name="圆柱形 39"/>
            <p:cNvSpPr/>
            <p:nvPr/>
          </p:nvSpPr>
          <p:spPr>
            <a:xfrm>
              <a:off x="9158821" y="191855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1010</a:t>
              </a:r>
            </a:p>
          </p:txBody>
        </p:sp>
        <p:sp>
          <p:nvSpPr>
            <p:cNvPr id="41" name="圆柱形 40"/>
            <p:cNvSpPr/>
            <p:nvPr/>
          </p:nvSpPr>
          <p:spPr>
            <a:xfrm>
              <a:off x="9158821" y="179356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1011</a:t>
              </a:r>
            </a:p>
          </p:txBody>
        </p:sp>
        <p:sp>
          <p:nvSpPr>
            <p:cNvPr id="42" name="圆柱形 41"/>
            <p:cNvSpPr/>
            <p:nvPr/>
          </p:nvSpPr>
          <p:spPr>
            <a:xfrm>
              <a:off x="9158821" y="1672493"/>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1100</a:t>
              </a:r>
            </a:p>
          </p:txBody>
        </p:sp>
        <p:sp>
          <p:nvSpPr>
            <p:cNvPr id="43" name="圆柱形 42"/>
            <p:cNvSpPr/>
            <p:nvPr/>
          </p:nvSpPr>
          <p:spPr>
            <a:xfrm>
              <a:off x="9158821" y="1550875"/>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1101</a:t>
              </a:r>
            </a:p>
          </p:txBody>
        </p:sp>
        <p:sp>
          <p:nvSpPr>
            <p:cNvPr id="44" name="圆柱形 43"/>
            <p:cNvSpPr/>
            <p:nvPr/>
          </p:nvSpPr>
          <p:spPr>
            <a:xfrm>
              <a:off x="9158821" y="1430600"/>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1110</a:t>
              </a:r>
            </a:p>
          </p:txBody>
        </p:sp>
        <p:sp>
          <p:nvSpPr>
            <p:cNvPr id="45" name="圆柱形 44"/>
            <p:cNvSpPr/>
            <p:nvPr/>
          </p:nvSpPr>
          <p:spPr>
            <a:xfrm>
              <a:off x="9158821" y="130651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sz="1200">
                  <a:latin typeface="Huawei Sans" panose="020C0503030203020204" pitchFamily="34" charset="0"/>
                </a:rPr>
                <a:t>1111</a:t>
              </a:r>
            </a:p>
          </p:txBody>
        </p:sp>
      </p:grpSp>
      <p:sp>
        <p:nvSpPr>
          <p:cNvPr id="46" name="文本框 45"/>
          <p:cNvSpPr txBox="1"/>
          <p:nvPr/>
        </p:nvSpPr>
        <p:spPr>
          <a:xfrm>
            <a:off x="9178156" y="3716338"/>
            <a:ext cx="2247899" cy="1100959"/>
          </a:xfrm>
          <a:prstGeom prst="rect">
            <a:avLst/>
          </a:prstGeom>
          <a:noFill/>
          <a:ln w="12700">
            <a:solidFill>
              <a:schemeClr val="tx1"/>
            </a:solidFill>
            <a:prstDash val="dash"/>
          </a:ln>
        </p:spPr>
        <p:txBody>
          <a:bodyPr wrap="square" rtlCol="0">
            <a:noAutofit/>
          </a:bodyPr>
          <a:lstStyle/>
          <a:p>
            <a:pPr fontAlgn="ctr"/>
            <a:r>
              <a:rPr lang="ru-RU" sz="1200">
                <a:latin typeface="Huawei Sans" panose="020C0503030203020204" pitchFamily="34" charset="0"/>
              </a:rPr>
              <a:t>QLC</a:t>
            </a:r>
          </a:p>
          <a:p>
            <a:pPr marL="180000" indent="-180000" fontAlgn="ctr">
              <a:buFont typeface="+mj-lt"/>
              <a:buAutoNum type="arabicPeriod"/>
            </a:pPr>
            <a:r>
              <a:rPr lang="ru-RU" sz="1200">
                <a:latin typeface="Huawei Sans" panose="020C0503030203020204" pitchFamily="34" charset="0"/>
              </a:rPr>
              <a:t>Емкость на 33% выше.</a:t>
            </a:r>
          </a:p>
          <a:p>
            <a:pPr marL="180000" indent="-180000" fontAlgn="ctr">
              <a:buFont typeface="+mj-lt"/>
              <a:buAutoNum type="arabicPeriod"/>
            </a:pPr>
            <a:r>
              <a:rPr lang="ru-RU" sz="1200">
                <a:latin typeface="Huawei Sans" panose="020C0503030203020204" pitchFamily="34" charset="0"/>
              </a:rPr>
              <a:t>Производительность и жизненный цикл еще больше сокращены.</a:t>
            </a:r>
          </a:p>
        </p:txBody>
      </p:sp>
    </p:spTree>
    <p:extLst>
      <p:ext uri="{BB962C8B-B14F-4D97-AF65-F5344CB8AC3E}">
        <p14:creationId xmlns:p14="http://schemas.microsoft.com/office/powerpoint/2010/main" val="37098257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文本框 81"/>
          <p:cNvSpPr txBox="1"/>
          <p:nvPr/>
        </p:nvSpPr>
        <p:spPr>
          <a:xfrm>
            <a:off x="6493453" y="3604705"/>
            <a:ext cx="677108" cy="707886"/>
          </a:xfrm>
          <a:prstGeom prst="rect">
            <a:avLst/>
          </a:prstGeom>
          <a:noFill/>
        </p:spPr>
        <p:txBody>
          <a:bodyPr vert="eaVert" wrap="square" rtlCol="0">
            <a:noAutofit/>
          </a:bodyPr>
          <a:lstStyle/>
          <a:p>
            <a:pPr algn="ctr" fontAlgn="ctr"/>
            <a:r>
              <a:rPr lang="ru-RU" sz="3200">
                <a:latin typeface="Huawei Sans" panose="020C0503030203020204" pitchFamily="34" charset="0"/>
              </a:rPr>
              <a:t>...</a:t>
            </a:r>
          </a:p>
        </p:txBody>
      </p:sp>
      <p:sp>
        <p:nvSpPr>
          <p:cNvPr id="2" name="标题 1"/>
          <p:cNvSpPr>
            <a:spLocks noGrp="1"/>
          </p:cNvSpPr>
          <p:nvPr>
            <p:ph type="title"/>
          </p:nvPr>
        </p:nvSpPr>
        <p:spPr/>
        <p:txBody>
          <a:bodyPr wrap="square">
            <a:noAutofit/>
          </a:bodyPr>
          <a:lstStyle/>
          <a:p>
            <a:r>
              <a:rPr lang="ru-RU" dirty="0"/>
              <a:t>С</a:t>
            </a:r>
            <a:r>
              <a:rPr lang="ru-RU" dirty="0" smtClean="0"/>
              <a:t>хема </a:t>
            </a:r>
            <a:r>
              <a:rPr lang="ru-RU" dirty="0"/>
              <a:t>микросхемы флэш-памяти</a:t>
            </a:r>
            <a:endParaRPr lang="ru-RU" dirty="0">
              <a:latin typeface="Huawei Sans" panose="020C0503030203020204" pitchFamily="34" charset="0"/>
            </a:endParaRPr>
          </a:p>
        </p:txBody>
      </p:sp>
      <p:pic>
        <p:nvPicPr>
          <p:cNvPr id="3" name="图片 2"/>
          <p:cNvPicPr>
            <a:picLocks noChangeAspect="1"/>
          </p:cNvPicPr>
          <p:nvPr/>
        </p:nvPicPr>
        <p:blipFill>
          <a:blip r:embed="rId3"/>
          <a:stretch>
            <a:fillRect/>
          </a:stretch>
        </p:blipFill>
        <p:spPr>
          <a:xfrm>
            <a:off x="3783480" y="3437667"/>
            <a:ext cx="1432664" cy="1429662"/>
          </a:xfrm>
          <a:prstGeom prst="rect">
            <a:avLst/>
          </a:prstGeom>
        </p:spPr>
      </p:pic>
      <p:sp>
        <p:nvSpPr>
          <p:cNvPr id="4" name="矩形 3"/>
          <p:cNvSpPr/>
          <p:nvPr/>
        </p:nvSpPr>
        <p:spPr>
          <a:xfrm>
            <a:off x="2620859" y="3824207"/>
            <a:ext cx="277225" cy="27542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 name="文本框 4"/>
          <p:cNvSpPr txBox="1"/>
          <p:nvPr/>
        </p:nvSpPr>
        <p:spPr>
          <a:xfrm>
            <a:off x="636683" y="2611919"/>
            <a:ext cx="1214042" cy="356228"/>
          </a:xfrm>
          <a:prstGeom prst="rect">
            <a:avLst/>
          </a:prstGeom>
          <a:noFill/>
        </p:spPr>
        <p:txBody>
          <a:bodyPr wrap="square" rtlCol="0">
            <a:noAutofit/>
          </a:bodyPr>
          <a:lstStyle/>
          <a:p>
            <a:pPr fontAlgn="ctr"/>
            <a:r>
              <a:rPr lang="ru-RU" sz="2000" b="1" dirty="0">
                <a:solidFill>
                  <a:srgbClr val="C00000"/>
                </a:solidFill>
                <a:latin typeface="Huawei Sans" panose="020C0503030203020204" pitchFamily="34" charset="0"/>
              </a:rPr>
              <a:t>Ячейка</a:t>
            </a:r>
          </a:p>
        </p:txBody>
      </p:sp>
      <p:sp>
        <p:nvSpPr>
          <p:cNvPr id="6" name="文本框 5"/>
          <p:cNvSpPr txBox="1"/>
          <p:nvPr/>
        </p:nvSpPr>
        <p:spPr>
          <a:xfrm>
            <a:off x="2050473" y="2193930"/>
            <a:ext cx="1476498" cy="383554"/>
          </a:xfrm>
          <a:prstGeom prst="rect">
            <a:avLst/>
          </a:prstGeom>
          <a:noFill/>
        </p:spPr>
        <p:txBody>
          <a:bodyPr wrap="square" rtlCol="0">
            <a:noAutofit/>
          </a:bodyPr>
          <a:lstStyle/>
          <a:p>
            <a:pPr fontAlgn="ctr"/>
            <a:r>
              <a:rPr lang="ru-RU" sz="2000" b="1" dirty="0">
                <a:solidFill>
                  <a:srgbClr val="C00000"/>
                </a:solidFill>
                <a:latin typeface="Huawei Sans" panose="020C0503030203020204" pitchFamily="34" charset="0"/>
              </a:rPr>
              <a:t>Страница</a:t>
            </a:r>
          </a:p>
        </p:txBody>
      </p:sp>
      <p:sp>
        <p:nvSpPr>
          <p:cNvPr id="7" name="文本框 6"/>
          <p:cNvSpPr txBox="1"/>
          <p:nvPr/>
        </p:nvSpPr>
        <p:spPr>
          <a:xfrm>
            <a:off x="4073252" y="2204150"/>
            <a:ext cx="853119" cy="400110"/>
          </a:xfrm>
          <a:prstGeom prst="rect">
            <a:avLst/>
          </a:prstGeom>
          <a:noFill/>
        </p:spPr>
        <p:txBody>
          <a:bodyPr wrap="square" rtlCol="0">
            <a:noAutofit/>
          </a:bodyPr>
          <a:lstStyle/>
          <a:p>
            <a:pPr fontAlgn="ctr"/>
            <a:r>
              <a:rPr lang="ru-RU" sz="2000" b="1" dirty="0">
                <a:solidFill>
                  <a:srgbClr val="C00000"/>
                </a:solidFill>
                <a:latin typeface="Huawei Sans" panose="020C0503030203020204" pitchFamily="34" charset="0"/>
              </a:rPr>
              <a:t>Блок</a:t>
            </a:r>
          </a:p>
        </p:txBody>
      </p:sp>
      <p:pic>
        <p:nvPicPr>
          <p:cNvPr id="10" name="图片 9"/>
          <p:cNvPicPr>
            <a:picLocks noChangeAspect="1"/>
          </p:cNvPicPr>
          <p:nvPr/>
        </p:nvPicPr>
        <p:blipFill>
          <a:blip r:embed="rId4"/>
          <a:stretch>
            <a:fillRect/>
          </a:stretch>
        </p:blipFill>
        <p:spPr>
          <a:xfrm flipV="1">
            <a:off x="8359974" y="2308254"/>
            <a:ext cx="896934" cy="895052"/>
          </a:xfrm>
          <a:prstGeom prst="rect">
            <a:avLst/>
          </a:prstGeom>
        </p:spPr>
      </p:pic>
      <p:sp>
        <p:nvSpPr>
          <p:cNvPr id="11" name="文本框 10"/>
          <p:cNvSpPr txBox="1"/>
          <p:nvPr/>
        </p:nvSpPr>
        <p:spPr>
          <a:xfrm>
            <a:off x="5971629" y="1383528"/>
            <a:ext cx="1676080" cy="543892"/>
          </a:xfrm>
          <a:prstGeom prst="rect">
            <a:avLst/>
          </a:prstGeom>
          <a:noFill/>
        </p:spPr>
        <p:txBody>
          <a:bodyPr wrap="square" rtlCol="0">
            <a:noAutofit/>
          </a:bodyPr>
          <a:lstStyle/>
          <a:p>
            <a:pPr fontAlgn="ctr"/>
            <a:r>
              <a:rPr lang="ru-RU" sz="2000" b="1" dirty="0">
                <a:solidFill>
                  <a:srgbClr val="C00000"/>
                </a:solidFill>
                <a:latin typeface="Huawei Sans" panose="020C0503030203020204" pitchFamily="34" charset="0"/>
              </a:rPr>
              <a:t>Плоскость</a:t>
            </a:r>
          </a:p>
        </p:txBody>
      </p:sp>
      <p:sp>
        <p:nvSpPr>
          <p:cNvPr id="12" name="文本框 11"/>
          <p:cNvSpPr txBox="1"/>
          <p:nvPr/>
        </p:nvSpPr>
        <p:spPr>
          <a:xfrm>
            <a:off x="8902331" y="1376600"/>
            <a:ext cx="1538185" cy="373329"/>
          </a:xfrm>
          <a:prstGeom prst="rect">
            <a:avLst/>
          </a:prstGeom>
          <a:noFill/>
        </p:spPr>
        <p:txBody>
          <a:bodyPr wrap="square" rtlCol="0">
            <a:noAutofit/>
          </a:bodyPr>
          <a:lstStyle/>
          <a:p>
            <a:pPr fontAlgn="ctr"/>
            <a:r>
              <a:rPr lang="ru-RU" sz="2000" b="1" dirty="0">
                <a:solidFill>
                  <a:srgbClr val="C00000"/>
                </a:solidFill>
                <a:latin typeface="Huawei Sans" panose="020C0503030203020204" pitchFamily="34" charset="0"/>
              </a:rPr>
              <a:t>Кристалл</a:t>
            </a:r>
          </a:p>
        </p:txBody>
      </p:sp>
      <p:sp>
        <p:nvSpPr>
          <p:cNvPr id="14" name="文本框 13"/>
          <p:cNvSpPr txBox="1"/>
          <p:nvPr/>
        </p:nvSpPr>
        <p:spPr>
          <a:xfrm>
            <a:off x="9045686" y="1886153"/>
            <a:ext cx="1740774" cy="236781"/>
          </a:xfrm>
          <a:prstGeom prst="rect">
            <a:avLst/>
          </a:prstGeom>
          <a:noFill/>
        </p:spPr>
        <p:txBody>
          <a:bodyPr wrap="square" rtlCol="0">
            <a:noAutofit/>
          </a:bodyPr>
          <a:lstStyle/>
          <a:p>
            <a:pPr fontAlgn="ctr"/>
            <a:r>
              <a:rPr lang="ru-RU" sz="1400">
                <a:latin typeface="Huawei Sans" panose="020C0503030203020204" pitchFamily="34" charset="0"/>
              </a:rPr>
              <a:t>2 плоскости</a:t>
            </a:r>
          </a:p>
        </p:txBody>
      </p:sp>
      <p:sp>
        <p:nvSpPr>
          <p:cNvPr id="15" name="文本框 14"/>
          <p:cNvSpPr txBox="1"/>
          <p:nvPr/>
        </p:nvSpPr>
        <p:spPr>
          <a:xfrm>
            <a:off x="6157064" y="1886153"/>
            <a:ext cx="1386723" cy="307777"/>
          </a:xfrm>
          <a:prstGeom prst="rect">
            <a:avLst/>
          </a:prstGeom>
          <a:noFill/>
        </p:spPr>
        <p:txBody>
          <a:bodyPr wrap="square" rtlCol="0">
            <a:noAutofit/>
          </a:bodyPr>
          <a:lstStyle/>
          <a:p>
            <a:pPr fontAlgn="ctr"/>
            <a:r>
              <a:rPr lang="ru-RU" sz="1400" dirty="0"/>
              <a:t>1 478</a:t>
            </a:r>
            <a:r>
              <a:rPr lang="ru-RU" sz="1400" dirty="0">
                <a:latin typeface="Huawei Sans" panose="020C0503030203020204" pitchFamily="34" charset="0"/>
              </a:rPr>
              <a:t> блоков</a:t>
            </a:r>
          </a:p>
        </p:txBody>
      </p:sp>
      <p:sp>
        <p:nvSpPr>
          <p:cNvPr id="16" name="文本框 15"/>
          <p:cNvSpPr txBox="1"/>
          <p:nvPr/>
        </p:nvSpPr>
        <p:spPr>
          <a:xfrm>
            <a:off x="3896550" y="2790033"/>
            <a:ext cx="1299905" cy="314841"/>
          </a:xfrm>
          <a:prstGeom prst="rect">
            <a:avLst/>
          </a:prstGeom>
          <a:noFill/>
        </p:spPr>
        <p:txBody>
          <a:bodyPr wrap="square" rtlCol="0">
            <a:noAutofit/>
          </a:bodyPr>
          <a:lstStyle/>
          <a:p>
            <a:pPr fontAlgn="ctr"/>
            <a:r>
              <a:rPr lang="ru-RU" sz="1400" dirty="0"/>
              <a:t>768</a:t>
            </a:r>
            <a:r>
              <a:rPr lang="ru-RU" sz="1400" dirty="0">
                <a:latin typeface="Huawei Sans" panose="020C0503030203020204" pitchFamily="34" charset="0"/>
              </a:rPr>
              <a:t> страниц</a:t>
            </a:r>
          </a:p>
        </p:txBody>
      </p:sp>
      <p:grpSp>
        <p:nvGrpSpPr>
          <p:cNvPr id="69" name="组合 68"/>
          <p:cNvGrpSpPr/>
          <p:nvPr/>
        </p:nvGrpSpPr>
        <p:grpSpPr>
          <a:xfrm>
            <a:off x="955675" y="3689448"/>
            <a:ext cx="526488" cy="497548"/>
            <a:chOff x="670579" y="2887004"/>
            <a:chExt cx="526488" cy="497548"/>
          </a:xfrm>
          <a:solidFill>
            <a:srgbClr val="FFC000"/>
          </a:solidFill>
        </p:grpSpPr>
        <p:sp>
          <p:nvSpPr>
            <p:cNvPr id="18" name="矩形 17"/>
            <p:cNvSpPr/>
            <p:nvPr/>
          </p:nvSpPr>
          <p:spPr>
            <a:xfrm>
              <a:off x="670579"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0" name="矩形 19"/>
            <p:cNvSpPr/>
            <p:nvPr/>
          </p:nvSpPr>
          <p:spPr>
            <a:xfrm>
              <a:off x="763935"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1" name="矩形 20"/>
            <p:cNvSpPr/>
            <p:nvPr/>
          </p:nvSpPr>
          <p:spPr>
            <a:xfrm>
              <a:off x="855703"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2" name="矩形 21"/>
            <p:cNvSpPr/>
            <p:nvPr/>
          </p:nvSpPr>
          <p:spPr>
            <a:xfrm>
              <a:off x="949059"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3" name="矩形 22"/>
            <p:cNvSpPr/>
            <p:nvPr/>
          </p:nvSpPr>
          <p:spPr>
            <a:xfrm>
              <a:off x="670579"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4" name="矩形 23"/>
            <p:cNvSpPr/>
            <p:nvPr/>
          </p:nvSpPr>
          <p:spPr>
            <a:xfrm>
              <a:off x="763935"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5" name="矩形 24"/>
            <p:cNvSpPr/>
            <p:nvPr/>
          </p:nvSpPr>
          <p:spPr>
            <a:xfrm>
              <a:off x="855703"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6" name="矩形 25"/>
            <p:cNvSpPr/>
            <p:nvPr/>
          </p:nvSpPr>
          <p:spPr>
            <a:xfrm>
              <a:off x="949059"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7" name="矩形 26"/>
            <p:cNvSpPr/>
            <p:nvPr/>
          </p:nvSpPr>
          <p:spPr>
            <a:xfrm>
              <a:off x="670579"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8" name="矩形 27"/>
            <p:cNvSpPr/>
            <p:nvPr/>
          </p:nvSpPr>
          <p:spPr>
            <a:xfrm>
              <a:off x="763935"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9" name="矩形 28"/>
            <p:cNvSpPr/>
            <p:nvPr/>
          </p:nvSpPr>
          <p:spPr>
            <a:xfrm>
              <a:off x="855703"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0" name="矩形 29"/>
            <p:cNvSpPr/>
            <p:nvPr/>
          </p:nvSpPr>
          <p:spPr>
            <a:xfrm>
              <a:off x="949059"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1" name="矩形 30"/>
            <p:cNvSpPr/>
            <p:nvPr/>
          </p:nvSpPr>
          <p:spPr>
            <a:xfrm>
              <a:off x="670579"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2" name="矩形 31"/>
            <p:cNvSpPr/>
            <p:nvPr/>
          </p:nvSpPr>
          <p:spPr>
            <a:xfrm>
              <a:off x="763935"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3" name="矩形 32"/>
            <p:cNvSpPr/>
            <p:nvPr/>
          </p:nvSpPr>
          <p:spPr>
            <a:xfrm>
              <a:off x="855703"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4" name="矩形 33"/>
            <p:cNvSpPr/>
            <p:nvPr/>
          </p:nvSpPr>
          <p:spPr>
            <a:xfrm>
              <a:off x="949059"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0" name="矩形 39"/>
            <p:cNvSpPr/>
            <p:nvPr/>
          </p:nvSpPr>
          <p:spPr>
            <a:xfrm>
              <a:off x="670579"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1" name="矩形 40"/>
            <p:cNvSpPr/>
            <p:nvPr/>
          </p:nvSpPr>
          <p:spPr>
            <a:xfrm>
              <a:off x="763935"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2" name="矩形 41"/>
            <p:cNvSpPr/>
            <p:nvPr/>
          </p:nvSpPr>
          <p:spPr>
            <a:xfrm>
              <a:off x="855703"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3" name="矩形 42"/>
            <p:cNvSpPr/>
            <p:nvPr/>
          </p:nvSpPr>
          <p:spPr>
            <a:xfrm>
              <a:off x="949059"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9" name="矩形 48"/>
            <p:cNvSpPr/>
            <p:nvPr/>
          </p:nvSpPr>
          <p:spPr>
            <a:xfrm>
              <a:off x="1042415"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0" name="矩形 49"/>
            <p:cNvSpPr/>
            <p:nvPr/>
          </p:nvSpPr>
          <p:spPr>
            <a:xfrm>
              <a:off x="1133259"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矩形 50"/>
            <p:cNvSpPr/>
            <p:nvPr/>
          </p:nvSpPr>
          <p:spPr>
            <a:xfrm>
              <a:off x="1133259"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2" name="矩形 51"/>
            <p:cNvSpPr/>
            <p:nvPr/>
          </p:nvSpPr>
          <p:spPr>
            <a:xfrm>
              <a:off x="1133259"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3" name="矩形 52"/>
            <p:cNvSpPr/>
            <p:nvPr/>
          </p:nvSpPr>
          <p:spPr>
            <a:xfrm>
              <a:off x="1133259"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4" name="矩形 53"/>
            <p:cNvSpPr/>
            <p:nvPr/>
          </p:nvSpPr>
          <p:spPr>
            <a:xfrm>
              <a:off x="1133259"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5" name="矩形 54"/>
            <p:cNvSpPr/>
            <p:nvPr/>
          </p:nvSpPr>
          <p:spPr>
            <a:xfrm>
              <a:off x="1133259"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9" name="矩形 58"/>
            <p:cNvSpPr/>
            <p:nvPr/>
          </p:nvSpPr>
          <p:spPr>
            <a:xfrm>
              <a:off x="670579"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0" name="矩形 59"/>
            <p:cNvSpPr/>
            <p:nvPr/>
          </p:nvSpPr>
          <p:spPr>
            <a:xfrm>
              <a:off x="763935"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1" name="矩形 60"/>
            <p:cNvSpPr/>
            <p:nvPr/>
          </p:nvSpPr>
          <p:spPr>
            <a:xfrm>
              <a:off x="855703"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2" name="矩形 61"/>
            <p:cNvSpPr/>
            <p:nvPr/>
          </p:nvSpPr>
          <p:spPr>
            <a:xfrm>
              <a:off x="949059"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3" name="矩形 62"/>
            <p:cNvSpPr/>
            <p:nvPr/>
          </p:nvSpPr>
          <p:spPr>
            <a:xfrm>
              <a:off x="1042415"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4" name="矩形 63"/>
            <p:cNvSpPr/>
            <p:nvPr/>
          </p:nvSpPr>
          <p:spPr>
            <a:xfrm>
              <a:off x="1042415"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5" name="矩形 64"/>
            <p:cNvSpPr/>
            <p:nvPr/>
          </p:nvSpPr>
          <p:spPr>
            <a:xfrm>
              <a:off x="1042415"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6" name="矩形 65"/>
            <p:cNvSpPr/>
            <p:nvPr/>
          </p:nvSpPr>
          <p:spPr>
            <a:xfrm>
              <a:off x="1042415"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7" name="矩形 66"/>
            <p:cNvSpPr/>
            <p:nvPr/>
          </p:nvSpPr>
          <p:spPr>
            <a:xfrm>
              <a:off x="1042415"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sp>
        <p:nvSpPr>
          <p:cNvPr id="70" name="文本框 69"/>
          <p:cNvSpPr txBox="1"/>
          <p:nvPr/>
        </p:nvSpPr>
        <p:spPr>
          <a:xfrm>
            <a:off x="2260182" y="2790033"/>
            <a:ext cx="1266789" cy="314841"/>
          </a:xfrm>
          <a:prstGeom prst="rect">
            <a:avLst/>
          </a:prstGeom>
          <a:noFill/>
        </p:spPr>
        <p:txBody>
          <a:bodyPr wrap="square" rtlCol="0">
            <a:noAutofit/>
          </a:bodyPr>
          <a:lstStyle/>
          <a:p>
            <a:pPr fontAlgn="ctr"/>
            <a:r>
              <a:rPr lang="ru-RU" sz="1400"/>
              <a:t>146 688 сот</a:t>
            </a:r>
          </a:p>
        </p:txBody>
      </p:sp>
      <p:sp>
        <p:nvSpPr>
          <p:cNvPr id="80" name="文本框 79"/>
          <p:cNvSpPr txBox="1"/>
          <p:nvPr/>
        </p:nvSpPr>
        <p:spPr>
          <a:xfrm>
            <a:off x="5216144" y="4058866"/>
            <a:ext cx="874986" cy="584775"/>
          </a:xfrm>
          <a:prstGeom prst="rect">
            <a:avLst/>
          </a:prstGeom>
          <a:noFill/>
        </p:spPr>
        <p:txBody>
          <a:bodyPr wrap="square" rtlCol="0">
            <a:noAutofit/>
          </a:bodyPr>
          <a:lstStyle/>
          <a:p>
            <a:pPr algn="ctr" fontAlgn="ctr"/>
            <a:r>
              <a:rPr lang="ru-RU" sz="3200">
                <a:latin typeface="Huawei Sans" panose="020C0503030203020204" pitchFamily="34" charset="0"/>
              </a:rPr>
              <a:t>...</a:t>
            </a:r>
          </a:p>
        </p:txBody>
      </p:sp>
      <p:sp>
        <p:nvSpPr>
          <p:cNvPr id="81" name="文本框 80"/>
          <p:cNvSpPr txBox="1"/>
          <p:nvPr/>
        </p:nvSpPr>
        <p:spPr>
          <a:xfrm>
            <a:off x="7413795" y="4058865"/>
            <a:ext cx="874986" cy="584775"/>
          </a:xfrm>
          <a:prstGeom prst="rect">
            <a:avLst/>
          </a:prstGeom>
          <a:noFill/>
        </p:spPr>
        <p:txBody>
          <a:bodyPr wrap="square" rtlCol="0">
            <a:noAutofit/>
          </a:bodyPr>
          <a:lstStyle/>
          <a:p>
            <a:pPr algn="ctr" fontAlgn="ctr"/>
            <a:r>
              <a:rPr lang="ru-RU" sz="3200">
                <a:latin typeface="Huawei Sans" panose="020C0503030203020204" pitchFamily="34" charset="0"/>
              </a:rPr>
              <a:t>...</a:t>
            </a:r>
          </a:p>
        </p:txBody>
      </p:sp>
      <p:sp>
        <p:nvSpPr>
          <p:cNvPr id="83" name="文本框 82"/>
          <p:cNvSpPr txBox="1"/>
          <p:nvPr/>
        </p:nvSpPr>
        <p:spPr>
          <a:xfrm>
            <a:off x="2908494" y="3514861"/>
            <a:ext cx="874986" cy="584775"/>
          </a:xfrm>
          <a:prstGeom prst="rect">
            <a:avLst/>
          </a:prstGeom>
          <a:noFill/>
        </p:spPr>
        <p:txBody>
          <a:bodyPr wrap="square" rtlCol="0">
            <a:noAutofit/>
          </a:bodyPr>
          <a:lstStyle/>
          <a:p>
            <a:pPr algn="ctr" fontAlgn="ctr"/>
            <a:r>
              <a:rPr lang="ru-RU" sz="3200">
                <a:latin typeface="Huawei Sans" panose="020C0503030203020204" pitchFamily="34" charset="0"/>
              </a:rPr>
              <a:t>...</a:t>
            </a:r>
          </a:p>
        </p:txBody>
      </p:sp>
      <p:sp>
        <p:nvSpPr>
          <p:cNvPr id="84" name="文本框 83"/>
          <p:cNvSpPr txBox="1"/>
          <p:nvPr/>
        </p:nvSpPr>
        <p:spPr>
          <a:xfrm>
            <a:off x="1553985" y="3541247"/>
            <a:ext cx="874986" cy="584775"/>
          </a:xfrm>
          <a:prstGeom prst="rect">
            <a:avLst/>
          </a:prstGeom>
          <a:noFill/>
        </p:spPr>
        <p:txBody>
          <a:bodyPr wrap="square" rtlCol="0">
            <a:noAutofit/>
          </a:bodyPr>
          <a:lstStyle/>
          <a:p>
            <a:pPr algn="ctr" fontAlgn="ctr"/>
            <a:r>
              <a:rPr lang="ru-RU" sz="3200">
                <a:latin typeface="Huawei Sans" panose="020C0503030203020204" pitchFamily="34" charset="0"/>
              </a:rPr>
              <a:t>...</a:t>
            </a:r>
          </a:p>
        </p:txBody>
      </p:sp>
      <p:sp>
        <p:nvSpPr>
          <p:cNvPr id="85" name="文本框 84"/>
          <p:cNvSpPr txBox="1"/>
          <p:nvPr/>
        </p:nvSpPr>
        <p:spPr>
          <a:xfrm>
            <a:off x="9129007" y="2363928"/>
            <a:ext cx="874986" cy="584775"/>
          </a:xfrm>
          <a:prstGeom prst="rect">
            <a:avLst/>
          </a:prstGeom>
          <a:noFill/>
        </p:spPr>
        <p:txBody>
          <a:bodyPr wrap="square" rtlCol="0">
            <a:noAutofit/>
          </a:bodyPr>
          <a:lstStyle/>
          <a:p>
            <a:pPr algn="ctr" fontAlgn="ctr"/>
            <a:r>
              <a:rPr lang="ru-RU" sz="3200">
                <a:latin typeface="Huawei Sans" panose="020C0503030203020204" pitchFamily="34" charset="0"/>
              </a:rPr>
              <a:t>...</a:t>
            </a:r>
          </a:p>
        </p:txBody>
      </p:sp>
      <p:pic>
        <p:nvPicPr>
          <p:cNvPr id="88" name="图片 87"/>
          <p:cNvPicPr>
            <a:picLocks noChangeAspect="1"/>
          </p:cNvPicPr>
          <p:nvPr/>
        </p:nvPicPr>
        <p:blipFill>
          <a:blip r:embed="rId3"/>
          <a:stretch>
            <a:fillRect/>
          </a:stretch>
        </p:blipFill>
        <p:spPr>
          <a:xfrm>
            <a:off x="6108395" y="2285270"/>
            <a:ext cx="1432664" cy="1429662"/>
          </a:xfrm>
          <a:prstGeom prst="rect">
            <a:avLst/>
          </a:prstGeom>
        </p:spPr>
      </p:pic>
      <p:pic>
        <p:nvPicPr>
          <p:cNvPr id="89" name="图片 88"/>
          <p:cNvPicPr>
            <a:picLocks noChangeAspect="1"/>
          </p:cNvPicPr>
          <p:nvPr/>
        </p:nvPicPr>
        <p:blipFill>
          <a:blip r:embed="rId3"/>
          <a:stretch>
            <a:fillRect/>
          </a:stretch>
        </p:blipFill>
        <p:spPr>
          <a:xfrm>
            <a:off x="6111124" y="4176290"/>
            <a:ext cx="1432664" cy="1429662"/>
          </a:xfrm>
          <a:prstGeom prst="rect">
            <a:avLst/>
          </a:prstGeom>
        </p:spPr>
      </p:pic>
      <p:pic>
        <p:nvPicPr>
          <p:cNvPr id="90" name="图片 89"/>
          <p:cNvPicPr>
            <a:picLocks noChangeAspect="1"/>
          </p:cNvPicPr>
          <p:nvPr/>
        </p:nvPicPr>
        <p:blipFill>
          <a:blip r:embed="rId4"/>
          <a:stretch>
            <a:fillRect/>
          </a:stretch>
        </p:blipFill>
        <p:spPr>
          <a:xfrm flipV="1">
            <a:off x="9876092" y="2294645"/>
            <a:ext cx="896934" cy="895052"/>
          </a:xfrm>
          <a:prstGeom prst="rect">
            <a:avLst/>
          </a:prstGeom>
        </p:spPr>
      </p:pic>
      <p:pic>
        <p:nvPicPr>
          <p:cNvPr id="91" name="图片 90"/>
          <p:cNvPicPr>
            <a:picLocks noChangeAspect="1"/>
          </p:cNvPicPr>
          <p:nvPr/>
        </p:nvPicPr>
        <p:blipFill>
          <a:blip r:embed="rId4"/>
          <a:stretch>
            <a:fillRect/>
          </a:stretch>
        </p:blipFill>
        <p:spPr>
          <a:xfrm flipV="1">
            <a:off x="8373408" y="3382850"/>
            <a:ext cx="896934" cy="895052"/>
          </a:xfrm>
          <a:prstGeom prst="rect">
            <a:avLst/>
          </a:prstGeom>
        </p:spPr>
      </p:pic>
      <p:sp>
        <p:nvSpPr>
          <p:cNvPr id="92" name="文本框 91"/>
          <p:cNvSpPr txBox="1"/>
          <p:nvPr/>
        </p:nvSpPr>
        <p:spPr>
          <a:xfrm>
            <a:off x="9142441" y="3438524"/>
            <a:ext cx="874986" cy="584775"/>
          </a:xfrm>
          <a:prstGeom prst="rect">
            <a:avLst/>
          </a:prstGeom>
          <a:noFill/>
        </p:spPr>
        <p:txBody>
          <a:bodyPr wrap="square" rtlCol="0">
            <a:noAutofit/>
          </a:bodyPr>
          <a:lstStyle/>
          <a:p>
            <a:pPr algn="ctr" fontAlgn="ctr"/>
            <a:r>
              <a:rPr lang="ru-RU" sz="3200">
                <a:latin typeface="Huawei Sans" panose="020C0503030203020204" pitchFamily="34" charset="0"/>
              </a:rPr>
              <a:t>...</a:t>
            </a:r>
          </a:p>
        </p:txBody>
      </p:sp>
      <p:pic>
        <p:nvPicPr>
          <p:cNvPr id="93" name="图片 92"/>
          <p:cNvPicPr>
            <a:picLocks noChangeAspect="1"/>
          </p:cNvPicPr>
          <p:nvPr/>
        </p:nvPicPr>
        <p:blipFill>
          <a:blip r:embed="rId4"/>
          <a:stretch>
            <a:fillRect/>
          </a:stretch>
        </p:blipFill>
        <p:spPr>
          <a:xfrm flipV="1">
            <a:off x="9889526" y="3369241"/>
            <a:ext cx="896934" cy="895052"/>
          </a:xfrm>
          <a:prstGeom prst="rect">
            <a:avLst/>
          </a:prstGeom>
        </p:spPr>
      </p:pic>
      <p:sp>
        <p:nvSpPr>
          <p:cNvPr id="94" name="文本框 93"/>
          <p:cNvSpPr txBox="1"/>
          <p:nvPr/>
        </p:nvSpPr>
        <p:spPr>
          <a:xfrm>
            <a:off x="731838" y="5656219"/>
            <a:ext cx="10531907" cy="426230"/>
          </a:xfrm>
          <a:prstGeom prst="rect">
            <a:avLst/>
          </a:prstGeom>
          <a:noFill/>
        </p:spPr>
        <p:txBody>
          <a:bodyPr wrap="square" rtlCol="0">
            <a:noAutofit/>
          </a:bodyPr>
          <a:lstStyle/>
          <a:p>
            <a:pPr fontAlgn="ctr"/>
            <a:r>
              <a:rPr lang="ru-RU" sz="1600" dirty="0">
                <a:latin typeface="Huawei Sans" panose="020C0503030203020204" pitchFamily="34" charset="0"/>
              </a:rPr>
              <a:t>Страница — это минимальная единица чтения/записи, а блок — это минимальная единица </a:t>
            </a:r>
            <a:r>
              <a:rPr lang="ru-RU" sz="1600" dirty="0" smtClean="0">
                <a:latin typeface="Huawei Sans" panose="020C0503030203020204" pitchFamily="34" charset="0"/>
              </a:rPr>
              <a:t>цикла </a:t>
            </a:r>
            <a:r>
              <a:rPr lang="ru-RU" sz="1600" dirty="0">
                <a:latin typeface="Huawei Sans" panose="020C0503030203020204" pitchFamily="34" charset="0"/>
              </a:rPr>
              <a:t>программирования/стирания (</a:t>
            </a:r>
            <a:r>
              <a:rPr lang="ru-RU" sz="1600" dirty="0" smtClean="0">
                <a:latin typeface="Huawei Sans" panose="020C0503030203020204" pitchFamily="34" charset="0"/>
              </a:rPr>
              <a:t>P/E</a:t>
            </a:r>
            <a:r>
              <a:rPr lang="ru-RU" sz="1600" dirty="0">
                <a:latin typeface="Huawei Sans" panose="020C0503030203020204" pitchFamily="34" charset="0"/>
              </a:rPr>
              <a:t>).</a:t>
            </a:r>
          </a:p>
        </p:txBody>
      </p:sp>
    </p:spTree>
    <p:extLst>
      <p:ext uri="{BB962C8B-B14F-4D97-AF65-F5344CB8AC3E}">
        <p14:creationId xmlns:p14="http://schemas.microsoft.com/office/powerpoint/2010/main" val="41109629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Управление сопоставлением адресов</a:t>
            </a:r>
          </a:p>
        </p:txBody>
      </p:sp>
      <p:sp>
        <p:nvSpPr>
          <p:cNvPr id="4" name="矩形 3"/>
          <p:cNvSpPr/>
          <p:nvPr/>
        </p:nvSpPr>
        <p:spPr>
          <a:xfrm>
            <a:off x="868680" y="1137423"/>
            <a:ext cx="6665914" cy="1338828"/>
          </a:xfrm>
          <a:prstGeom prst="rect">
            <a:avLst/>
          </a:prstGeom>
        </p:spPr>
        <p:txBody>
          <a:bodyPr wrap="square">
            <a:noAutofit/>
          </a:bodyPr>
          <a:lstStyle/>
          <a:p>
            <a:pPr fontAlgn="ctr">
              <a:lnSpc>
                <a:spcPct val="150000"/>
              </a:lnSpc>
            </a:pPr>
            <a:r>
              <a:rPr lang="ru-RU" sz="1800" b="1" dirty="0">
                <a:latin typeface="Huawei Sans" panose="020C0503030203020204" pitchFamily="34" charset="0"/>
              </a:rPr>
              <a:t>Логический адрес блока (LBA)</a:t>
            </a:r>
          </a:p>
          <a:p>
            <a:pPr fontAlgn="ctr">
              <a:lnSpc>
                <a:spcPct val="150000"/>
              </a:lnSpc>
            </a:pPr>
            <a:endParaRPr lang="en-US" altLang="zh-CN" sz="1800" dirty="0" smtClean="0">
              <a:latin typeface="Huawei Sans" panose="020C0503030203020204" pitchFamily="34" charset="0"/>
            </a:endParaRPr>
          </a:p>
          <a:p>
            <a:pPr fontAlgn="ctr">
              <a:lnSpc>
                <a:spcPct val="150000"/>
              </a:lnSpc>
            </a:pPr>
            <a:r>
              <a:rPr lang="ru-RU" sz="1800" b="1" dirty="0">
                <a:latin typeface="Huawei Sans" panose="020C0503030203020204" pitchFamily="34" charset="0"/>
              </a:rPr>
              <a:t>Физический адрес блока (PBA)</a:t>
            </a:r>
          </a:p>
        </p:txBody>
      </p:sp>
      <p:sp>
        <p:nvSpPr>
          <p:cNvPr id="5" name="矩形 4"/>
          <p:cNvSpPr/>
          <p:nvPr/>
        </p:nvSpPr>
        <p:spPr>
          <a:xfrm>
            <a:off x="5807309" y="1863987"/>
            <a:ext cx="5137945" cy="646331"/>
          </a:xfrm>
          <a:prstGeom prst="rect">
            <a:avLst/>
          </a:prstGeom>
        </p:spPr>
        <p:txBody>
          <a:bodyPr wrap="square">
            <a:noAutofit/>
          </a:bodyPr>
          <a:lstStyle/>
          <a:p>
            <a:pPr fontAlgn="ctr"/>
            <a:endParaRPr lang="en-US" altLang="zh-CN" sz="1800" dirty="0" smtClean="0">
              <a:solidFill>
                <a:srgbClr val="333333"/>
              </a:solidFill>
              <a:latin typeface="Huawei Sans" panose="020C0503030203020204" pitchFamily="34" charset="0"/>
            </a:endParaRPr>
          </a:p>
          <a:p>
            <a:pPr fontAlgn="ctr"/>
            <a:r>
              <a:rPr lang="ru-RU">
                <a:solidFill>
                  <a:srgbClr val="333333"/>
                </a:solidFill>
                <a:latin typeface="Huawei Sans" panose="020C0503030203020204" pitchFamily="34" charset="0"/>
              </a:rPr>
              <a:t>120º 12 'восточной долготы, 30º 16' северной широты</a:t>
            </a:r>
          </a:p>
        </p:txBody>
      </p:sp>
      <p:cxnSp>
        <p:nvCxnSpPr>
          <p:cNvPr id="7" name="直接箭头连接符 6"/>
          <p:cNvCxnSpPr/>
          <p:nvPr/>
        </p:nvCxnSpPr>
        <p:spPr bwMode="auto">
          <a:xfrm>
            <a:off x="4849254" y="1495325"/>
            <a:ext cx="8534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直接箭头连接符 7"/>
          <p:cNvCxnSpPr/>
          <p:nvPr/>
        </p:nvCxnSpPr>
        <p:spPr bwMode="auto">
          <a:xfrm>
            <a:off x="4849254" y="2310697"/>
            <a:ext cx="8534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文本框 8"/>
          <p:cNvSpPr txBox="1"/>
          <p:nvPr/>
        </p:nvSpPr>
        <p:spPr bwMode="auto">
          <a:xfrm>
            <a:off x="731838" y="3079170"/>
            <a:ext cx="6217602" cy="3039338"/>
          </a:xfrm>
          <a:prstGeom prst="rect">
            <a:avLst/>
          </a:prstGeom>
          <a:noFill/>
          <a:ln w="9525" algn="ctr">
            <a:noFill/>
            <a:miter lim="800000"/>
            <a:headEnd/>
            <a:tailEnd/>
          </a:ln>
        </p:spPr>
        <p:txBody>
          <a:bodyPr vert="horz" wrap="square" lIns="87802" tIns="43901" rIns="87802" bIns="43901" numCol="1" rtlCol="0" anchor="ctr" anchorCtr="0" compatLnSpc="1">
            <a:prstTxWarp prst="textNoShape">
              <a:avLst/>
            </a:prstTxWarp>
            <a:noAutofit/>
          </a:bodyPr>
          <a:lstStyle/>
          <a:p>
            <a:pPr fontAlgn="ctr">
              <a:lnSpc>
                <a:spcPct val="150000"/>
              </a:lnSpc>
            </a:pPr>
            <a:r>
              <a:rPr lang="ru-RU" dirty="0">
                <a:latin typeface="Huawei Sans" panose="020C0503030203020204" pitchFamily="34" charset="0"/>
              </a:rPr>
              <a:t>HDD: </a:t>
            </a:r>
            <a:r>
              <a:rPr lang="ru-RU" dirty="0" smtClean="0">
                <a:latin typeface="Huawei Sans" panose="020C0503030203020204" pitchFamily="34" charset="0"/>
              </a:rPr>
              <a:t>связь </a:t>
            </a:r>
            <a:r>
              <a:rPr lang="ru-RU" dirty="0">
                <a:latin typeface="Huawei Sans" panose="020C0503030203020204" pitchFamily="34" charset="0"/>
              </a:rPr>
              <a:t>между LBA и PBA является фиксированной.</a:t>
            </a:r>
          </a:p>
          <a:p>
            <a:pPr marL="285750" lvl="1" indent="-285750" fontAlgn="ctr">
              <a:lnSpc>
                <a:spcPct val="150000"/>
              </a:lnSpc>
              <a:buSzPct val="50000"/>
              <a:buFont typeface="Wingdings" panose="05000000000000000000" pitchFamily="2" charset="2"/>
              <a:buChar char="l"/>
            </a:pPr>
            <a:r>
              <a:rPr lang="ru-RU" sz="1600" dirty="0" smtClean="0">
                <a:latin typeface="Huawei Sans" panose="020C0503030203020204" pitchFamily="34" charset="0"/>
              </a:rPr>
              <a:t>С перезаписью</a:t>
            </a:r>
            <a:endParaRPr lang="ru-RU" sz="1600" dirty="0">
              <a:latin typeface="Huawei Sans" panose="020C0503030203020204" pitchFamily="34" charset="0"/>
            </a:endParaRPr>
          </a:p>
          <a:p>
            <a:pPr marL="285750" lvl="1" indent="-285750" fontAlgn="ctr">
              <a:lnSpc>
                <a:spcPct val="150000"/>
              </a:lnSpc>
              <a:buSzPct val="50000"/>
              <a:buFont typeface="Wingdings" panose="05000000000000000000" pitchFamily="2" charset="2"/>
              <a:buChar char="l"/>
            </a:pPr>
            <a:endParaRPr lang="en-US" altLang="zh-CN" sz="1200" dirty="0" smtClean="0">
              <a:latin typeface="Huawei Sans" panose="020C0503030203020204" pitchFamily="34" charset="0"/>
            </a:endParaRPr>
          </a:p>
          <a:p>
            <a:pPr fontAlgn="ctr">
              <a:lnSpc>
                <a:spcPct val="150000"/>
              </a:lnSpc>
            </a:pPr>
            <a:r>
              <a:rPr lang="ru-RU" dirty="0">
                <a:latin typeface="Huawei Sans" panose="020C0503030203020204" pitchFamily="34" charset="0"/>
              </a:rPr>
              <a:t>SSD: </a:t>
            </a:r>
            <a:r>
              <a:rPr lang="ru-RU" dirty="0" smtClean="0">
                <a:latin typeface="Huawei Sans" panose="020C0503030203020204" pitchFamily="34" charset="0"/>
              </a:rPr>
              <a:t>связь </a:t>
            </a:r>
            <a:r>
              <a:rPr lang="ru-RU" dirty="0">
                <a:latin typeface="Huawei Sans" panose="020C0503030203020204" pitchFamily="34" charset="0"/>
              </a:rPr>
              <a:t>между LBA и PBA не является фиксированной.</a:t>
            </a:r>
          </a:p>
          <a:p>
            <a:pPr marL="285750" lvl="1" indent="-285750" fontAlgn="ctr">
              <a:lnSpc>
                <a:spcPct val="150000"/>
              </a:lnSpc>
              <a:buSzPct val="50000"/>
              <a:buFont typeface="Wingdings" panose="05000000000000000000" pitchFamily="2" charset="2"/>
              <a:buChar char="l"/>
            </a:pPr>
            <a:r>
              <a:rPr lang="ru-RU" sz="1600" dirty="0">
                <a:latin typeface="Huawei Sans" panose="020C0503030203020204" pitchFamily="34" charset="0"/>
              </a:rPr>
              <a:t>Без перезаписи </a:t>
            </a:r>
            <a:endParaRPr lang="ru-RU" sz="1600" dirty="0" smtClean="0">
              <a:latin typeface="Huawei Sans" panose="020C0503030203020204" pitchFamily="34" charset="0"/>
            </a:endParaRPr>
          </a:p>
          <a:p>
            <a:pPr marL="0" lvl="1" fontAlgn="ctr">
              <a:lnSpc>
                <a:spcPct val="150000"/>
              </a:lnSpc>
              <a:buSzPct val="50000"/>
            </a:pPr>
            <a:r>
              <a:rPr lang="ru-RU" sz="1600" dirty="0" smtClean="0">
                <a:latin typeface="Huawei Sans" panose="020C0503030203020204" pitchFamily="34" charset="0"/>
              </a:rPr>
              <a:t>Перед </a:t>
            </a:r>
            <a:r>
              <a:rPr lang="ru-RU" sz="1600" dirty="0">
                <a:latin typeface="Huawei Sans" panose="020C0503030203020204" pitchFamily="34" charset="0"/>
              </a:rPr>
              <a:t>записью новых данных блок необходимо стереть. Новые и старые данные находятся в разных местах.</a:t>
            </a:r>
          </a:p>
        </p:txBody>
      </p:sp>
      <p:sp>
        <p:nvSpPr>
          <p:cNvPr id="10" name="右箭头 9"/>
          <p:cNvSpPr/>
          <p:nvPr/>
        </p:nvSpPr>
        <p:spPr bwMode="auto">
          <a:xfrm>
            <a:off x="6727862" y="4199935"/>
            <a:ext cx="1630784" cy="216024"/>
          </a:xfrm>
          <a:prstGeom prst="right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altLang="zh-CN" sz="1000" b="0" i="0" u="none" strike="noStrike" cap="none" normalizeH="0" baseline="0" dirty="0" smtClean="0">
              <a:ln>
                <a:noFill/>
              </a:ln>
              <a:solidFill>
                <a:schemeClr val="tx1"/>
              </a:solidFill>
              <a:effectLst/>
              <a:latin typeface="Huawei Sans" panose="020C0503030203020204" pitchFamily="34" charset="0"/>
            </a:endParaRPr>
          </a:p>
        </p:txBody>
      </p:sp>
      <p:sp>
        <p:nvSpPr>
          <p:cNvPr id="11" name="文本框 10"/>
          <p:cNvSpPr txBox="1"/>
          <p:nvPr/>
        </p:nvSpPr>
        <p:spPr bwMode="auto">
          <a:xfrm>
            <a:off x="8464920" y="3741522"/>
            <a:ext cx="3260355" cy="1335155"/>
          </a:xfrm>
          <a:prstGeom prst="rect">
            <a:avLst/>
          </a:prstGeom>
          <a:noFill/>
          <a:ln w="9525" algn="ctr">
            <a:noFill/>
            <a:miter lim="800000"/>
            <a:headEnd/>
            <a:tailEnd/>
          </a:ln>
        </p:spPr>
        <p:txBody>
          <a:bodyPr vert="horz" wrap="square" lIns="87802" tIns="43901" rIns="87802" bIns="43901" numCol="1" rtlCol="0" anchor="ctr" anchorCtr="0" compatLnSpc="1">
            <a:prstTxWarp prst="textNoShape">
              <a:avLst/>
            </a:prstTxWarp>
            <a:noAutofit/>
          </a:bodyPr>
          <a:lstStyle/>
          <a:p>
            <a:pPr fontAlgn="ctr">
              <a:lnSpc>
                <a:spcPct val="150000"/>
              </a:lnSpc>
            </a:pPr>
            <a:r>
              <a:rPr lang="ru-RU">
                <a:latin typeface="Huawei Sans" panose="020C0503030203020204" pitchFamily="34" charset="0"/>
              </a:rPr>
              <a:t>Уровень трансляции флэш-памяти (Flash Translation Layer – FTL) предназначен для преобразования логических адресов (LBA) в физичекие (PBA).</a:t>
            </a:r>
          </a:p>
        </p:txBody>
      </p:sp>
      <p:sp>
        <p:nvSpPr>
          <p:cNvPr id="12" name="矩形 11"/>
          <p:cNvSpPr/>
          <p:nvPr/>
        </p:nvSpPr>
        <p:spPr>
          <a:xfrm>
            <a:off x="5810191" y="1226455"/>
            <a:ext cx="5743369" cy="369332"/>
          </a:xfrm>
          <a:prstGeom prst="rect">
            <a:avLst/>
          </a:prstGeom>
        </p:spPr>
        <p:txBody>
          <a:bodyPr wrap="square">
            <a:noAutofit/>
          </a:bodyPr>
          <a:lstStyle/>
          <a:p>
            <a:pPr fontAlgn="ctr"/>
            <a:r>
              <a:rPr lang="ru-RU" sz="1800" dirty="0">
                <a:latin typeface="Huawei Sans" panose="020C0503030203020204" pitchFamily="34" charset="0"/>
              </a:rPr>
              <a:t>Китайская Народная Республика, провинция </a:t>
            </a:r>
            <a:r>
              <a:rPr lang="ru-RU" sz="1800" dirty="0" err="1">
                <a:latin typeface="Huawei Sans" panose="020C0503030203020204" pitchFamily="34" charset="0"/>
              </a:rPr>
              <a:t>Чжэцзян</a:t>
            </a:r>
            <a:r>
              <a:rPr lang="ru-RU" sz="1800" dirty="0">
                <a:latin typeface="Huawei Sans" panose="020C0503030203020204" pitchFamily="34" charset="0"/>
              </a:rPr>
              <a:t>, город Ханчжоу, район </a:t>
            </a:r>
            <a:r>
              <a:rPr lang="ru-RU" sz="1800" dirty="0" err="1">
                <a:latin typeface="Huawei Sans" panose="020C0503030203020204" pitchFamily="34" charset="0"/>
              </a:rPr>
              <a:t>Биньцзян</a:t>
            </a:r>
            <a:r>
              <a:rPr lang="ru-RU" sz="1800" dirty="0">
                <a:latin typeface="Huawei Sans" panose="020C0503030203020204" pitchFamily="34" charset="0"/>
              </a:rPr>
              <a:t>, XX </a:t>
            </a:r>
            <a:r>
              <a:rPr lang="ru-RU" sz="1800" dirty="0" err="1">
                <a:latin typeface="Huawei Sans" panose="020C0503030203020204" pitchFamily="34" charset="0"/>
              </a:rPr>
              <a:t>Road</a:t>
            </a:r>
            <a:r>
              <a:rPr lang="ru-RU" sz="1800" dirty="0">
                <a:latin typeface="Huawei Sans" panose="020C0503030203020204" pitchFamily="34" charset="0"/>
              </a:rPr>
              <a:t>, № 26.</a:t>
            </a:r>
          </a:p>
        </p:txBody>
      </p:sp>
    </p:spTree>
    <p:extLst>
      <p:ext uri="{BB962C8B-B14F-4D97-AF65-F5344CB8AC3E}">
        <p14:creationId xmlns:p14="http://schemas.microsoft.com/office/powerpoint/2010/main" val="7911409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FTL</a:t>
            </a:r>
          </a:p>
        </p:txBody>
      </p:sp>
      <p:grpSp>
        <p:nvGrpSpPr>
          <p:cNvPr id="44" name="组合 43"/>
          <p:cNvGrpSpPr/>
          <p:nvPr/>
        </p:nvGrpSpPr>
        <p:grpSpPr>
          <a:xfrm>
            <a:off x="905694" y="1760718"/>
            <a:ext cx="3326722" cy="2419359"/>
            <a:chOff x="665375" y="1414271"/>
            <a:chExt cx="3976759" cy="2892097"/>
          </a:xfrm>
        </p:grpSpPr>
        <p:sp>
          <p:nvSpPr>
            <p:cNvPr id="4" name="Rectangle 5"/>
            <p:cNvSpPr>
              <a:spLocks noChangeArrowheads="1"/>
            </p:cNvSpPr>
            <p:nvPr/>
          </p:nvSpPr>
          <p:spPr bwMode="auto">
            <a:xfrm>
              <a:off x="665375" y="3619025"/>
              <a:ext cx="1501182"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Сектор 0</a:t>
              </a:r>
            </a:p>
          </p:txBody>
        </p:sp>
        <p:sp>
          <p:nvSpPr>
            <p:cNvPr id="5" name="椭圆 4"/>
            <p:cNvSpPr/>
            <p:nvPr/>
          </p:nvSpPr>
          <p:spPr>
            <a:xfrm>
              <a:off x="1028921" y="1414271"/>
              <a:ext cx="1999387" cy="1999387"/>
            </a:xfrm>
            <a:prstGeom prst="ellipse">
              <a:avLst/>
            </a:prstGeom>
            <a:solidFill>
              <a:srgbClr val="0070C0"/>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 name="椭圆 5"/>
            <p:cNvSpPr/>
            <p:nvPr/>
          </p:nvSpPr>
          <p:spPr>
            <a:xfrm>
              <a:off x="1123498" y="1499912"/>
              <a:ext cx="1810231" cy="1810231"/>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 name="椭圆 6"/>
            <p:cNvSpPr/>
            <p:nvPr/>
          </p:nvSpPr>
          <p:spPr>
            <a:xfrm>
              <a:off x="1226358" y="1611707"/>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8" name="椭圆 7"/>
            <p:cNvSpPr/>
            <p:nvPr/>
          </p:nvSpPr>
          <p:spPr>
            <a:xfrm>
              <a:off x="1348867" y="1719202"/>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9" name="椭圆 8"/>
            <p:cNvSpPr/>
            <p:nvPr/>
          </p:nvSpPr>
          <p:spPr>
            <a:xfrm>
              <a:off x="1594177" y="1976795"/>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0" name="椭圆 9"/>
            <p:cNvSpPr/>
            <p:nvPr/>
          </p:nvSpPr>
          <p:spPr>
            <a:xfrm>
              <a:off x="1741494" y="2125087"/>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1" name="椭圆 10"/>
            <p:cNvSpPr/>
            <p:nvPr/>
          </p:nvSpPr>
          <p:spPr>
            <a:xfrm>
              <a:off x="1957261" y="2340851"/>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15" name="直接连接符 14"/>
            <p:cNvCxnSpPr>
              <a:stCxn id="4" idx="0"/>
            </p:cNvCxnSpPr>
            <p:nvPr/>
          </p:nvCxnSpPr>
          <p:spPr>
            <a:xfrm flipV="1">
              <a:off x="1415966" y="3216221"/>
              <a:ext cx="129339" cy="40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空心弧 15"/>
            <p:cNvSpPr/>
            <p:nvPr/>
          </p:nvSpPr>
          <p:spPr>
            <a:xfrm rot="8282709">
              <a:off x="1072687" y="1548136"/>
              <a:ext cx="1761696" cy="1893955"/>
            </a:xfrm>
            <a:prstGeom prst="blockArc">
              <a:avLst>
                <a:gd name="adj1" fmla="val 19002708"/>
                <a:gd name="adj2" fmla="val 21382312"/>
                <a:gd name="adj3" fmla="val 5346"/>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26" name="Rectangle 5"/>
            <p:cNvSpPr>
              <a:spLocks noChangeArrowheads="1"/>
            </p:cNvSpPr>
            <p:nvPr/>
          </p:nvSpPr>
          <p:spPr bwMode="auto">
            <a:xfrm>
              <a:off x="2148131" y="3683978"/>
              <a:ext cx="1240881"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Сектор 1</a:t>
              </a:r>
            </a:p>
          </p:txBody>
        </p:sp>
        <p:cxnSp>
          <p:nvCxnSpPr>
            <p:cNvPr id="27" name="直接连接符 26"/>
            <p:cNvCxnSpPr>
              <a:stCxn id="26" idx="0"/>
            </p:cNvCxnSpPr>
            <p:nvPr/>
          </p:nvCxnSpPr>
          <p:spPr>
            <a:xfrm flipH="1" flipV="1">
              <a:off x="2296695" y="3374972"/>
              <a:ext cx="471876" cy="3090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5"/>
            <p:cNvSpPr>
              <a:spLocks noChangeArrowheads="1"/>
            </p:cNvSpPr>
            <p:nvPr/>
          </p:nvSpPr>
          <p:spPr bwMode="auto">
            <a:xfrm>
              <a:off x="3219177" y="2996711"/>
              <a:ext cx="1354083"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dirty="0">
                  <a:latin typeface="Huawei Sans" panose="020C0503030203020204" pitchFamily="34" charset="0"/>
                </a:rPr>
                <a:t>Сектор 2</a:t>
              </a:r>
            </a:p>
          </p:txBody>
        </p:sp>
        <p:cxnSp>
          <p:nvCxnSpPr>
            <p:cNvPr id="31" name="直接连接符 30"/>
            <p:cNvCxnSpPr>
              <a:stCxn id="30" idx="1"/>
              <a:endCxn id="5" idx="5"/>
            </p:cNvCxnSpPr>
            <p:nvPr/>
          </p:nvCxnSpPr>
          <p:spPr>
            <a:xfrm flipH="1" flipV="1">
              <a:off x="2735504" y="3120855"/>
              <a:ext cx="483673" cy="187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5"/>
            <p:cNvSpPr>
              <a:spLocks noChangeArrowheads="1"/>
            </p:cNvSpPr>
            <p:nvPr/>
          </p:nvSpPr>
          <p:spPr bwMode="auto">
            <a:xfrm>
              <a:off x="3389012" y="2246458"/>
              <a:ext cx="1253122"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ru-RU" sz="1400">
                  <a:latin typeface="Huawei Sans" panose="020C0503030203020204" pitchFamily="34" charset="0"/>
                </a:rPr>
                <a:t>Сектор 3</a:t>
              </a:r>
            </a:p>
          </p:txBody>
        </p:sp>
        <p:cxnSp>
          <p:nvCxnSpPr>
            <p:cNvPr id="33" name="直接连接符 32"/>
            <p:cNvCxnSpPr>
              <a:stCxn id="32" idx="1"/>
              <a:endCxn id="5" idx="6"/>
            </p:cNvCxnSpPr>
            <p:nvPr/>
          </p:nvCxnSpPr>
          <p:spPr>
            <a:xfrm flipH="1" flipV="1">
              <a:off x="3028308" y="2413964"/>
              <a:ext cx="360704" cy="143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56" name="表格 55"/>
          <p:cNvGraphicFramePr>
            <a:graphicFrameLocks noGrp="1"/>
          </p:cNvGraphicFramePr>
          <p:nvPr>
            <p:extLst>
              <p:ext uri="{D42A27DB-BD31-4B8C-83A1-F6EECF244321}">
                <p14:modId xmlns:p14="http://schemas.microsoft.com/office/powerpoint/2010/main" val="3082938189"/>
              </p:ext>
            </p:extLst>
          </p:nvPr>
        </p:nvGraphicFramePr>
        <p:xfrm>
          <a:off x="8368324" y="1692717"/>
          <a:ext cx="2592000" cy="1981200"/>
        </p:xfrm>
        <a:graphic>
          <a:graphicData uri="http://schemas.openxmlformats.org/drawingml/2006/table">
            <a:tbl>
              <a:tblPr firstRow="1" bandRow="1"/>
              <a:tblGrid>
                <a:gridCol w="648000"/>
                <a:gridCol w="648000"/>
                <a:gridCol w="648000"/>
                <a:gridCol w="648000"/>
              </a:tblGrid>
              <a:tr h="180000">
                <a:tc>
                  <a:txBody>
                    <a:bodyPr/>
                    <a:lstStyle/>
                    <a:p>
                      <a:pPr algn="ctr" fontAlgn="ctr"/>
                      <a:r>
                        <a:rPr lang="ru-RU" sz="1000" dirty="0">
                          <a:latin typeface="Huawei Sans" panose="020C0503030203020204" pitchFamily="34" charset="0"/>
                        </a:rPr>
                        <a:t>Сектор 0</a:t>
                      </a:r>
                    </a:p>
                  </a:txBody>
                  <a:tcPr/>
                </a:tc>
                <a:tc>
                  <a:txBody>
                    <a:bodyPr/>
                    <a:lstStyle/>
                    <a:p>
                      <a:pPr algn="l" rtl="0" fontAlgn="ctr"/>
                      <a:endParaRPr lang="en-US" altLang="zh-CN" sz="1000" dirty="0">
                        <a:latin typeface="Huawei Sans" panose="020C0503030203020204" pitchFamily="34" charset="0"/>
                      </a:endParaRPr>
                    </a:p>
                  </a:txBody>
                  <a:tcPr/>
                </a:tc>
                <a:tc>
                  <a:txBody>
                    <a:bodyPr/>
                    <a:lstStyle/>
                    <a:p>
                      <a:pPr algn="l" rtl="0" fontAlgn="ctr"/>
                      <a:endParaRPr lang="en-US" altLang="zh-CN" sz="1000" dirty="0">
                        <a:latin typeface="Huawei Sans" panose="020C0503030203020204" pitchFamily="34" charset="0"/>
                      </a:endParaRPr>
                    </a:p>
                  </a:txBody>
                  <a:tcPr/>
                </a:tc>
                <a:tc>
                  <a:txBody>
                    <a:bodyPr/>
                    <a:lstStyle/>
                    <a:p>
                      <a:pPr algn="l" rtl="0" fontAlgn="ctr"/>
                      <a:endParaRPr lang="en-US" altLang="zh-CN" sz="1000" dirty="0">
                        <a:latin typeface="Huawei Sans" panose="020C0503030203020204" pitchFamily="34" charset="0"/>
                      </a:endParaRPr>
                    </a:p>
                  </a:txBody>
                  <a:tcPr/>
                </a:tc>
              </a:tr>
              <a:tr h="180000">
                <a:tc>
                  <a:txBody>
                    <a:bodyPr/>
                    <a:lstStyle/>
                    <a:p>
                      <a:pPr algn="l" rtl="0" fontAlgn="ctr"/>
                      <a:endParaRPr lang="en-US" altLang="zh-CN" sz="1000" dirty="0">
                        <a:latin typeface="Huawei Sans" panose="020C0503030203020204" pitchFamily="34" charset="0"/>
                      </a:endParaRPr>
                    </a:p>
                  </a:txBody>
                  <a:tcPr/>
                </a:tc>
                <a:tc>
                  <a:txBody>
                    <a:bodyPr/>
                    <a:lstStyle/>
                    <a:p>
                      <a:pPr algn="l" rtl="0" fontAlgn="ctr"/>
                      <a:endParaRPr lang="en-US" altLang="zh-CN" sz="1000" dirty="0">
                        <a:latin typeface="Huawei Sans" panose="020C0503030203020204" pitchFamily="34" charset="0"/>
                      </a:endParaRPr>
                    </a:p>
                  </a:txBody>
                  <a:tcPr/>
                </a:tc>
                <a:tc>
                  <a:txBody>
                    <a:bodyPr/>
                    <a:lstStyle/>
                    <a:p>
                      <a:pPr algn="l" rtl="0" fontAlgn="ctr"/>
                      <a:endParaRPr lang="en-US" altLang="zh-CN" sz="1000" dirty="0">
                        <a:latin typeface="Huawei Sans" panose="020C0503030203020204" pitchFamily="34" charset="0"/>
                      </a:endParaRPr>
                    </a:p>
                  </a:txBody>
                  <a:tcPr/>
                </a:tc>
                <a:tc>
                  <a:txBody>
                    <a:bodyPr/>
                    <a:lstStyle/>
                    <a:p>
                      <a:pPr algn="ctr" fontAlgn="ctr"/>
                      <a:r>
                        <a:rPr lang="ru-RU" sz="1000" dirty="0">
                          <a:latin typeface="Huawei Sans" panose="020C0503030203020204" pitchFamily="34" charset="0"/>
                        </a:rPr>
                        <a:t>Сектор 2</a:t>
                      </a:r>
                    </a:p>
                  </a:txBody>
                  <a:tcPr/>
                </a:tc>
              </a:tr>
              <a:tr h="180000">
                <a:tc>
                  <a:txBody>
                    <a:bodyPr/>
                    <a:lstStyle/>
                    <a:p>
                      <a:pPr algn="l" rtl="0" fontAlgn="ctr"/>
                      <a:endParaRPr lang="en-US" altLang="zh-CN" sz="1000" dirty="0">
                        <a:latin typeface="Huawei Sans" panose="020C0503030203020204" pitchFamily="34" charset="0"/>
                      </a:endParaRPr>
                    </a:p>
                  </a:txBody>
                  <a:tcPr/>
                </a:tc>
                <a:tc>
                  <a:txBody>
                    <a:bodyPr/>
                    <a:lstStyle/>
                    <a:p>
                      <a:pPr algn="ctr" fontAlgn="ctr"/>
                      <a:r>
                        <a:rPr lang="ru-RU" sz="1000">
                          <a:latin typeface="Huawei Sans" panose="020C0503030203020204" pitchFamily="34" charset="0"/>
                        </a:rPr>
                        <a:t>Сектор 1</a:t>
                      </a:r>
                    </a:p>
                  </a:txBody>
                  <a:tcPr/>
                </a:tc>
                <a:tc>
                  <a:txBody>
                    <a:bodyPr/>
                    <a:lstStyle/>
                    <a:p>
                      <a:pPr algn="l" rtl="0" fontAlgn="ctr"/>
                      <a:endParaRPr lang="en-US" altLang="zh-CN" sz="1000" dirty="0">
                        <a:latin typeface="Huawei Sans" panose="020C0503030203020204" pitchFamily="34" charset="0"/>
                      </a:endParaRPr>
                    </a:p>
                  </a:txBody>
                  <a:tcPr/>
                </a:tc>
                <a:tc>
                  <a:txBody>
                    <a:bodyPr/>
                    <a:lstStyle/>
                    <a:p>
                      <a:pPr algn="l" rtl="0" fontAlgn="ctr"/>
                      <a:endParaRPr lang="en-US" altLang="zh-CN" sz="1000" dirty="0">
                        <a:latin typeface="Huawei Sans" panose="020C0503030203020204" pitchFamily="34" charset="0"/>
                      </a:endParaRPr>
                    </a:p>
                  </a:txBody>
                  <a:tcPr/>
                </a:tc>
              </a:tr>
              <a:tr h="180000">
                <a:tc>
                  <a:txBody>
                    <a:bodyPr/>
                    <a:lstStyle/>
                    <a:p>
                      <a:pPr algn="l" rtl="0" fontAlgn="ctr"/>
                      <a:endParaRPr lang="en-US" altLang="zh-CN" sz="1000" dirty="0">
                        <a:latin typeface="Huawei Sans" panose="020C0503030203020204" pitchFamily="34" charset="0"/>
                      </a:endParaRPr>
                    </a:p>
                  </a:txBody>
                  <a:tcPr/>
                </a:tc>
                <a:tc>
                  <a:txBody>
                    <a:bodyPr/>
                    <a:lstStyle/>
                    <a:p>
                      <a:pPr algn="l" rtl="0" fontAlgn="ctr"/>
                      <a:endParaRPr lang="en-US" altLang="zh-CN" sz="1000" dirty="0">
                        <a:latin typeface="Huawei Sans" panose="020C0503030203020204" pitchFamily="34" charset="0"/>
                      </a:endParaRPr>
                    </a:p>
                  </a:txBody>
                  <a:tcPr/>
                </a:tc>
                <a:tc>
                  <a:txBody>
                    <a:bodyPr/>
                    <a:lstStyle/>
                    <a:p>
                      <a:pPr algn="ctr" fontAlgn="ctr"/>
                      <a:r>
                        <a:rPr lang="ru-RU" sz="1000">
                          <a:latin typeface="Huawei Sans" panose="020C0503030203020204" pitchFamily="34" charset="0"/>
                        </a:rPr>
                        <a:t>Сектор 4</a:t>
                      </a:r>
                    </a:p>
                  </a:txBody>
                  <a:tcPr/>
                </a:tc>
                <a:tc>
                  <a:txBody>
                    <a:bodyPr/>
                    <a:lstStyle/>
                    <a:p>
                      <a:pPr algn="l" rtl="0" fontAlgn="ctr"/>
                      <a:endParaRPr lang="en-US" altLang="zh-CN" sz="1000" dirty="0">
                        <a:latin typeface="Huawei Sans" panose="020C0503030203020204" pitchFamily="34" charset="0"/>
                      </a:endParaRPr>
                    </a:p>
                  </a:txBody>
                  <a:tcPr/>
                </a:tc>
              </a:tr>
              <a:tr h="180000">
                <a:tc>
                  <a:txBody>
                    <a:bodyPr/>
                    <a:lstStyle/>
                    <a:p>
                      <a:pPr algn="ctr" fontAlgn="ctr"/>
                      <a:r>
                        <a:rPr lang="ru-RU" sz="1000">
                          <a:latin typeface="Huawei Sans" panose="020C0503030203020204" pitchFamily="34" charset="0"/>
                        </a:rPr>
                        <a:t>Сектор 3</a:t>
                      </a:r>
                    </a:p>
                  </a:txBody>
                  <a:tcPr/>
                </a:tc>
                <a:tc>
                  <a:txBody>
                    <a:bodyPr/>
                    <a:lstStyle/>
                    <a:p>
                      <a:pPr algn="l" rtl="0" fontAlgn="ctr"/>
                      <a:endParaRPr lang="en-US" altLang="zh-CN" sz="1000" dirty="0">
                        <a:latin typeface="Huawei Sans" panose="020C0503030203020204" pitchFamily="34" charset="0"/>
                      </a:endParaRPr>
                    </a:p>
                  </a:txBody>
                  <a:tcPr/>
                </a:tc>
                <a:tc>
                  <a:txBody>
                    <a:bodyPr/>
                    <a:lstStyle/>
                    <a:p>
                      <a:pPr algn="l" rtl="0" fontAlgn="ctr"/>
                      <a:endParaRPr lang="en-US" altLang="zh-CN" sz="1000" dirty="0">
                        <a:latin typeface="Huawei Sans" panose="020C0503030203020204" pitchFamily="34" charset="0"/>
                      </a:endParaRPr>
                    </a:p>
                  </a:txBody>
                  <a:tcPr/>
                </a:tc>
                <a:tc>
                  <a:txBody>
                    <a:bodyPr/>
                    <a:lstStyle/>
                    <a:p>
                      <a:pPr algn="ctr" fontAlgn="ctr"/>
                      <a:r>
                        <a:rPr lang="ru-RU" sz="1000" dirty="0">
                          <a:latin typeface="Huawei Sans" panose="020C0503030203020204" pitchFamily="34" charset="0"/>
                        </a:rPr>
                        <a:t>Сектор 5</a:t>
                      </a:r>
                    </a:p>
                  </a:txBody>
                  <a:tcPr/>
                </a:tc>
              </a:tr>
            </a:tbl>
          </a:graphicData>
        </a:graphic>
      </p:graphicFrame>
      <p:grpSp>
        <p:nvGrpSpPr>
          <p:cNvPr id="77" name="组合 76"/>
          <p:cNvGrpSpPr/>
          <p:nvPr/>
        </p:nvGrpSpPr>
        <p:grpSpPr>
          <a:xfrm>
            <a:off x="4620958" y="2231293"/>
            <a:ext cx="2934850" cy="1358482"/>
            <a:chOff x="5024841" y="1661015"/>
            <a:chExt cx="2934850" cy="1358482"/>
          </a:xfrm>
        </p:grpSpPr>
        <p:sp>
          <p:nvSpPr>
            <p:cNvPr id="57" name="矩形 56"/>
            <p:cNvSpPr/>
            <p:nvPr/>
          </p:nvSpPr>
          <p:spPr>
            <a:xfrm>
              <a:off x="5024841" y="1661015"/>
              <a:ext cx="2820183" cy="13584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58" name="文本框 57"/>
            <p:cNvSpPr txBox="1"/>
            <p:nvPr/>
          </p:nvSpPr>
          <p:spPr>
            <a:xfrm>
              <a:off x="5089826" y="1819168"/>
              <a:ext cx="2869865" cy="1200329"/>
            </a:xfrm>
            <a:prstGeom prst="rect">
              <a:avLst/>
            </a:prstGeom>
            <a:noFill/>
          </p:spPr>
          <p:txBody>
            <a:bodyPr wrap="square" rtlCol="0">
              <a:noAutofit/>
            </a:bodyPr>
            <a:lstStyle/>
            <a:p>
              <a:pPr algn="ctr" fontAlgn="ctr"/>
              <a:r>
                <a:rPr lang="ru-RU" sz="1600" dirty="0">
                  <a:latin typeface="Huawei Sans" panose="020C0503030203020204" pitchFamily="34" charset="0"/>
                </a:rPr>
                <a:t>Главный контроллер</a:t>
              </a:r>
            </a:p>
            <a:p>
              <a:pPr fontAlgn="ctr"/>
              <a:r>
                <a:rPr lang="ru-RU" sz="1400" dirty="0">
                  <a:latin typeface="Huawei Sans" panose="020C0503030203020204" pitchFamily="34" charset="0"/>
                </a:rPr>
                <a:t>Таблица сопоставления FTL: сохраняется во внутренней SRAM/DRAM, внешней DRAM или флэш-памяти NAND.</a:t>
              </a:r>
            </a:p>
          </p:txBody>
        </p:sp>
      </p:grpSp>
      <p:sp>
        <p:nvSpPr>
          <p:cNvPr id="59" name="文本框 58"/>
          <p:cNvSpPr txBox="1"/>
          <p:nvPr/>
        </p:nvSpPr>
        <p:spPr>
          <a:xfrm>
            <a:off x="731839" y="4201082"/>
            <a:ext cx="2646362" cy="1200329"/>
          </a:xfrm>
          <a:prstGeom prst="rect">
            <a:avLst/>
          </a:prstGeom>
          <a:noFill/>
        </p:spPr>
        <p:txBody>
          <a:bodyPr wrap="square" rtlCol="0">
            <a:noAutofit/>
          </a:bodyPr>
          <a:lstStyle/>
          <a:p>
            <a:pPr fontAlgn="ctr"/>
            <a:r>
              <a:rPr lang="ru-RU" dirty="0">
                <a:latin typeface="Huawei Sans" panose="020C0503030203020204" pitchFamily="34" charset="0"/>
              </a:rPr>
              <a:t>Сектор ОС (512 байт). Файловые системы читают/записывают данные в блоки размером 512 байт.</a:t>
            </a:r>
          </a:p>
        </p:txBody>
      </p:sp>
      <p:sp>
        <p:nvSpPr>
          <p:cNvPr id="60" name="文本框 59"/>
          <p:cNvSpPr txBox="1"/>
          <p:nvPr/>
        </p:nvSpPr>
        <p:spPr>
          <a:xfrm>
            <a:off x="4970573" y="4205718"/>
            <a:ext cx="2293828" cy="1477328"/>
          </a:xfrm>
          <a:prstGeom prst="rect">
            <a:avLst/>
          </a:prstGeom>
          <a:noFill/>
        </p:spPr>
        <p:txBody>
          <a:bodyPr wrap="square" rtlCol="0">
            <a:noAutofit/>
          </a:bodyPr>
          <a:lstStyle/>
          <a:p>
            <a:pPr fontAlgn="ctr"/>
            <a:r>
              <a:rPr lang="ru-RU" dirty="0">
                <a:latin typeface="Huawei Sans" panose="020C0503030203020204" pitchFamily="34" charset="0"/>
              </a:rPr>
              <a:t>Сопоставление FTL. Главный контроллер сопоставляет адреса с таблицей сопоставления.</a:t>
            </a:r>
          </a:p>
        </p:txBody>
      </p:sp>
      <p:sp>
        <p:nvSpPr>
          <p:cNvPr id="61" name="文本框 60"/>
          <p:cNvSpPr txBox="1"/>
          <p:nvPr/>
        </p:nvSpPr>
        <p:spPr>
          <a:xfrm>
            <a:off x="8611090" y="4209163"/>
            <a:ext cx="2581054" cy="1200329"/>
          </a:xfrm>
          <a:prstGeom prst="rect">
            <a:avLst/>
          </a:prstGeom>
          <a:noFill/>
        </p:spPr>
        <p:txBody>
          <a:bodyPr wrap="square" rtlCol="0">
            <a:noAutofit/>
          </a:bodyPr>
          <a:lstStyle/>
          <a:p>
            <a:pPr fontAlgn="ctr"/>
            <a:r>
              <a:rPr lang="ru-RU" dirty="0">
                <a:latin typeface="Huawei Sans" panose="020C0503030203020204" pitchFamily="34" charset="0"/>
              </a:rPr>
              <a:t>Данные хранятся в физических адресах NAND с таблицей сопоставления.</a:t>
            </a:r>
          </a:p>
        </p:txBody>
      </p:sp>
      <p:cxnSp>
        <p:nvCxnSpPr>
          <p:cNvPr id="63" name="直接箭头连接符 62"/>
          <p:cNvCxnSpPr>
            <a:stCxn id="59" idx="3"/>
          </p:cNvCxnSpPr>
          <p:nvPr/>
        </p:nvCxnSpPr>
        <p:spPr>
          <a:xfrm>
            <a:off x="3378201" y="4801247"/>
            <a:ext cx="148907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endCxn id="61" idx="1"/>
          </p:cNvCxnSpPr>
          <p:nvPr/>
        </p:nvCxnSpPr>
        <p:spPr>
          <a:xfrm>
            <a:off x="7353300" y="4809328"/>
            <a:ext cx="12577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8783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2719042" y="1928443"/>
            <a:ext cx="7675819" cy="4107064"/>
            <a:chOff x="2200675" y="2102758"/>
            <a:chExt cx="7675819" cy="4107064"/>
          </a:xfrm>
        </p:grpSpPr>
        <p:pic>
          <p:nvPicPr>
            <p:cNvPr id="4" name="图片 3"/>
            <p:cNvPicPr>
              <a:picLocks noChangeAspect="1"/>
            </p:cNvPicPr>
            <p:nvPr/>
          </p:nvPicPr>
          <p:blipFill>
            <a:blip r:embed="rId3"/>
            <a:stretch>
              <a:fillRect/>
            </a:stretch>
          </p:blipFill>
          <p:spPr>
            <a:xfrm>
              <a:off x="2548537" y="2517639"/>
              <a:ext cx="1196942" cy="1194433"/>
            </a:xfrm>
            <a:prstGeom prst="rect">
              <a:avLst/>
            </a:prstGeom>
          </p:spPr>
        </p:pic>
        <p:pic>
          <p:nvPicPr>
            <p:cNvPr id="5" name="图片 4"/>
            <p:cNvPicPr>
              <a:picLocks noChangeAspect="1"/>
            </p:cNvPicPr>
            <p:nvPr/>
          </p:nvPicPr>
          <p:blipFill>
            <a:blip r:embed="rId3"/>
            <a:stretch>
              <a:fillRect/>
            </a:stretch>
          </p:blipFill>
          <p:spPr>
            <a:xfrm>
              <a:off x="4451386" y="2517639"/>
              <a:ext cx="1196942" cy="1194433"/>
            </a:xfrm>
            <a:prstGeom prst="rect">
              <a:avLst/>
            </a:prstGeom>
          </p:spPr>
        </p:pic>
        <p:pic>
          <p:nvPicPr>
            <p:cNvPr id="6" name="图片 5"/>
            <p:cNvPicPr>
              <a:picLocks noChangeAspect="1"/>
            </p:cNvPicPr>
            <p:nvPr/>
          </p:nvPicPr>
          <p:blipFill>
            <a:blip r:embed="rId3"/>
            <a:stretch>
              <a:fillRect/>
            </a:stretch>
          </p:blipFill>
          <p:spPr>
            <a:xfrm>
              <a:off x="6379635" y="2517639"/>
              <a:ext cx="1196942" cy="1194433"/>
            </a:xfrm>
            <a:prstGeom prst="rect">
              <a:avLst/>
            </a:prstGeom>
          </p:spPr>
        </p:pic>
        <p:pic>
          <p:nvPicPr>
            <p:cNvPr id="7" name="图片 6"/>
            <p:cNvPicPr>
              <a:picLocks noChangeAspect="1"/>
            </p:cNvPicPr>
            <p:nvPr/>
          </p:nvPicPr>
          <p:blipFill>
            <a:blip r:embed="rId3"/>
            <a:stretch>
              <a:fillRect/>
            </a:stretch>
          </p:blipFill>
          <p:spPr>
            <a:xfrm>
              <a:off x="8296714" y="2517639"/>
              <a:ext cx="1196942" cy="1194433"/>
            </a:xfrm>
            <a:prstGeom prst="rect">
              <a:avLst/>
            </a:prstGeom>
          </p:spPr>
        </p:pic>
        <p:pic>
          <p:nvPicPr>
            <p:cNvPr id="8" name="图片 7"/>
            <p:cNvPicPr>
              <a:picLocks noChangeAspect="1"/>
            </p:cNvPicPr>
            <p:nvPr/>
          </p:nvPicPr>
          <p:blipFill>
            <a:blip r:embed="rId3"/>
            <a:stretch>
              <a:fillRect/>
            </a:stretch>
          </p:blipFill>
          <p:spPr>
            <a:xfrm>
              <a:off x="2548537" y="4642768"/>
              <a:ext cx="1196942" cy="1194433"/>
            </a:xfrm>
            <a:prstGeom prst="rect">
              <a:avLst/>
            </a:prstGeom>
          </p:spPr>
        </p:pic>
        <p:pic>
          <p:nvPicPr>
            <p:cNvPr id="9" name="图片 8"/>
            <p:cNvPicPr>
              <a:picLocks noChangeAspect="1"/>
            </p:cNvPicPr>
            <p:nvPr/>
          </p:nvPicPr>
          <p:blipFill>
            <a:blip r:embed="rId3"/>
            <a:stretch>
              <a:fillRect/>
            </a:stretch>
          </p:blipFill>
          <p:spPr>
            <a:xfrm>
              <a:off x="4451386" y="4642768"/>
              <a:ext cx="1196942" cy="1194433"/>
            </a:xfrm>
            <a:prstGeom prst="rect">
              <a:avLst/>
            </a:prstGeom>
          </p:spPr>
        </p:pic>
        <p:pic>
          <p:nvPicPr>
            <p:cNvPr id="10" name="图片 9"/>
            <p:cNvPicPr>
              <a:picLocks noChangeAspect="1"/>
            </p:cNvPicPr>
            <p:nvPr/>
          </p:nvPicPr>
          <p:blipFill>
            <a:blip r:embed="rId3"/>
            <a:stretch>
              <a:fillRect/>
            </a:stretch>
          </p:blipFill>
          <p:spPr>
            <a:xfrm>
              <a:off x="6379635" y="4642768"/>
              <a:ext cx="1196942" cy="1194433"/>
            </a:xfrm>
            <a:prstGeom prst="rect">
              <a:avLst/>
            </a:prstGeom>
          </p:spPr>
        </p:pic>
        <p:pic>
          <p:nvPicPr>
            <p:cNvPr id="11" name="图片 10"/>
            <p:cNvPicPr>
              <a:picLocks noChangeAspect="1"/>
            </p:cNvPicPr>
            <p:nvPr/>
          </p:nvPicPr>
          <p:blipFill>
            <a:blip r:embed="rId3"/>
            <a:stretch>
              <a:fillRect/>
            </a:stretch>
          </p:blipFill>
          <p:spPr>
            <a:xfrm>
              <a:off x="8296714" y="4642768"/>
              <a:ext cx="1196942" cy="1194433"/>
            </a:xfrm>
            <a:prstGeom prst="rect">
              <a:avLst/>
            </a:prstGeom>
          </p:spPr>
        </p:pic>
        <p:sp>
          <p:nvSpPr>
            <p:cNvPr id="12" name="圆角矩形 11"/>
            <p:cNvSpPr/>
            <p:nvPr/>
          </p:nvSpPr>
          <p:spPr>
            <a:xfrm>
              <a:off x="4625978" y="4035997"/>
              <a:ext cx="2711450" cy="3258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Контроллер SSD</a:t>
              </a:r>
            </a:p>
          </p:txBody>
        </p:sp>
        <p:cxnSp>
          <p:nvCxnSpPr>
            <p:cNvPr id="14" name="直接连接符 13"/>
            <p:cNvCxnSpPr>
              <a:stCxn id="4" idx="2"/>
              <a:endCxn id="12" idx="0"/>
            </p:cNvCxnSpPr>
            <p:nvPr/>
          </p:nvCxnSpPr>
          <p:spPr>
            <a:xfrm>
              <a:off x="3147008" y="3712072"/>
              <a:ext cx="2834695"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5" idx="2"/>
              <a:endCxn id="12" idx="0"/>
            </p:cNvCxnSpPr>
            <p:nvPr/>
          </p:nvCxnSpPr>
          <p:spPr>
            <a:xfrm>
              <a:off x="5049857" y="3712072"/>
              <a:ext cx="931846"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2" idx="0"/>
              <a:endCxn id="6" idx="2"/>
            </p:cNvCxnSpPr>
            <p:nvPr/>
          </p:nvCxnSpPr>
          <p:spPr>
            <a:xfrm flipV="1">
              <a:off x="5981703" y="3712072"/>
              <a:ext cx="996403"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7" idx="2"/>
              <a:endCxn id="12" idx="0"/>
            </p:cNvCxnSpPr>
            <p:nvPr/>
          </p:nvCxnSpPr>
          <p:spPr>
            <a:xfrm flipH="1">
              <a:off x="5981703" y="3712072"/>
              <a:ext cx="2913482"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8" idx="0"/>
              <a:endCxn id="12" idx="2"/>
            </p:cNvCxnSpPr>
            <p:nvPr/>
          </p:nvCxnSpPr>
          <p:spPr>
            <a:xfrm flipV="1">
              <a:off x="3147008" y="4361832"/>
              <a:ext cx="2834695"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9" idx="0"/>
              <a:endCxn id="12" idx="2"/>
            </p:cNvCxnSpPr>
            <p:nvPr/>
          </p:nvCxnSpPr>
          <p:spPr>
            <a:xfrm flipV="1">
              <a:off x="5049857" y="4361832"/>
              <a:ext cx="931846"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0" idx="0"/>
              <a:endCxn id="12" idx="2"/>
            </p:cNvCxnSpPr>
            <p:nvPr/>
          </p:nvCxnSpPr>
          <p:spPr>
            <a:xfrm flipH="1" flipV="1">
              <a:off x="5981703" y="4361832"/>
              <a:ext cx="996403"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2" idx="2"/>
              <a:endCxn id="11" idx="0"/>
            </p:cNvCxnSpPr>
            <p:nvPr/>
          </p:nvCxnSpPr>
          <p:spPr>
            <a:xfrm>
              <a:off x="5981703" y="4361832"/>
              <a:ext cx="2913482"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2200676" y="2106516"/>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0</a:t>
              </a:r>
            </a:p>
          </p:txBody>
        </p:sp>
        <p:sp>
          <p:nvSpPr>
            <p:cNvPr id="58" name="文本框 57"/>
            <p:cNvSpPr txBox="1"/>
            <p:nvPr/>
          </p:nvSpPr>
          <p:spPr>
            <a:xfrm>
              <a:off x="4118540" y="2105147"/>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1</a:t>
              </a:r>
            </a:p>
          </p:txBody>
        </p:sp>
        <p:sp>
          <p:nvSpPr>
            <p:cNvPr id="61" name="文本框 60"/>
            <p:cNvSpPr txBox="1"/>
            <p:nvPr/>
          </p:nvSpPr>
          <p:spPr>
            <a:xfrm>
              <a:off x="6038585" y="2106516"/>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2</a:t>
              </a:r>
            </a:p>
          </p:txBody>
        </p:sp>
        <p:sp>
          <p:nvSpPr>
            <p:cNvPr id="62" name="文本框 61"/>
            <p:cNvSpPr txBox="1"/>
            <p:nvPr/>
          </p:nvSpPr>
          <p:spPr>
            <a:xfrm>
              <a:off x="7997453" y="2102758"/>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3</a:t>
              </a:r>
            </a:p>
          </p:txBody>
        </p:sp>
        <p:sp>
          <p:nvSpPr>
            <p:cNvPr id="63" name="文本框 62"/>
            <p:cNvSpPr txBox="1"/>
            <p:nvPr/>
          </p:nvSpPr>
          <p:spPr>
            <a:xfrm>
              <a:off x="2200675" y="5837201"/>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4</a:t>
              </a:r>
            </a:p>
          </p:txBody>
        </p:sp>
        <p:sp>
          <p:nvSpPr>
            <p:cNvPr id="64" name="文本框 63"/>
            <p:cNvSpPr txBox="1"/>
            <p:nvPr/>
          </p:nvSpPr>
          <p:spPr>
            <a:xfrm>
              <a:off x="4079716" y="5837201"/>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5</a:t>
              </a:r>
            </a:p>
          </p:txBody>
        </p:sp>
        <p:sp>
          <p:nvSpPr>
            <p:cNvPr id="65" name="文本框 64"/>
            <p:cNvSpPr txBox="1"/>
            <p:nvPr/>
          </p:nvSpPr>
          <p:spPr>
            <a:xfrm>
              <a:off x="5997581" y="5840490"/>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6</a:t>
              </a:r>
            </a:p>
          </p:txBody>
        </p:sp>
        <p:sp>
          <p:nvSpPr>
            <p:cNvPr id="66" name="文本框 65"/>
            <p:cNvSpPr txBox="1"/>
            <p:nvPr/>
          </p:nvSpPr>
          <p:spPr>
            <a:xfrm>
              <a:off x="7917626" y="5840490"/>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7</a:t>
              </a:r>
            </a:p>
          </p:txBody>
        </p:sp>
      </p:grpSp>
      <p:sp>
        <p:nvSpPr>
          <p:cNvPr id="2" name="标题 1"/>
          <p:cNvSpPr>
            <a:spLocks noGrp="1"/>
          </p:cNvSpPr>
          <p:nvPr>
            <p:ph type="title"/>
          </p:nvPr>
        </p:nvSpPr>
        <p:spPr/>
        <p:txBody>
          <a:bodyPr wrap="square">
            <a:noAutofit/>
          </a:bodyPr>
          <a:lstStyle/>
          <a:p>
            <a:r>
              <a:rPr lang="ru-RU">
                <a:latin typeface="Huawei Sans" panose="020C0503030203020204" pitchFamily="34" charset="0"/>
              </a:rPr>
              <a:t>Процесс записи SSD (1)</a:t>
            </a:r>
          </a:p>
        </p:txBody>
      </p:sp>
      <p:sp>
        <p:nvSpPr>
          <p:cNvPr id="3" name="文本占位符 2"/>
          <p:cNvSpPr>
            <a:spLocks noGrp="1"/>
          </p:cNvSpPr>
          <p:nvPr>
            <p:ph type="body" sz="quarter" idx="10"/>
          </p:nvPr>
        </p:nvSpPr>
        <p:spPr/>
        <p:txBody>
          <a:bodyPr wrap="square">
            <a:noAutofit/>
          </a:bodyPr>
          <a:lstStyle/>
          <a:p>
            <a:r>
              <a:rPr lang="ru-RU" sz="1800" dirty="0">
                <a:latin typeface="Huawei Sans" panose="020C0503030203020204" pitchFamily="34" charset="0"/>
              </a:rPr>
              <a:t>В следующем примере для демонстрации того, как хост записывает данные на </a:t>
            </a:r>
            <a:r>
              <a:rPr lang="ru-RU" sz="1800" dirty="0" smtClean="0">
                <a:latin typeface="Huawei Sans" panose="020C0503030203020204" pitchFamily="34" charset="0"/>
              </a:rPr>
              <a:t>SSD, </a:t>
            </a:r>
            <a:r>
              <a:rPr lang="ru-RU" sz="1800" dirty="0">
                <a:latin typeface="Huawei Sans" panose="020C0503030203020204" pitchFamily="34" charset="0"/>
              </a:rPr>
              <a:t>используются восемь каналов.</a:t>
            </a:r>
          </a:p>
        </p:txBody>
      </p:sp>
      <p:sp>
        <p:nvSpPr>
          <p:cNvPr id="45" name="矩形 44"/>
          <p:cNvSpPr/>
          <p:nvPr/>
        </p:nvSpPr>
        <p:spPr>
          <a:xfrm>
            <a:off x="3075902" y="235073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48" name="组合 47"/>
          <p:cNvGrpSpPr/>
          <p:nvPr/>
        </p:nvGrpSpPr>
        <p:grpSpPr>
          <a:xfrm>
            <a:off x="3033859" y="3655268"/>
            <a:ext cx="1073661" cy="369332"/>
            <a:chOff x="866248" y="4423467"/>
            <a:chExt cx="1073661" cy="369332"/>
          </a:xfrm>
        </p:grpSpPr>
        <p:sp>
          <p:nvSpPr>
            <p:cNvPr id="46" name="矩形 45"/>
            <p:cNvSpPr/>
            <p:nvPr/>
          </p:nvSpPr>
          <p:spPr>
            <a:xfrm>
              <a:off x="866248" y="4537685"/>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7" name="文本框 46"/>
            <p:cNvSpPr txBox="1"/>
            <p:nvPr/>
          </p:nvSpPr>
          <p:spPr>
            <a:xfrm>
              <a:off x="1043920" y="4423467"/>
              <a:ext cx="895989" cy="369332"/>
            </a:xfrm>
            <a:prstGeom prst="rect">
              <a:avLst/>
            </a:prstGeom>
            <a:noFill/>
          </p:spPr>
          <p:txBody>
            <a:bodyPr wrap="square" rtlCol="0">
              <a:noAutofit/>
            </a:bodyPr>
            <a:lstStyle/>
            <a:p>
              <a:pPr fontAlgn="ctr"/>
              <a:r>
                <a:rPr lang="ru-RU" dirty="0">
                  <a:latin typeface="Huawei Sans" panose="020C0503030203020204" pitchFamily="34" charset="0"/>
                </a:rPr>
                <a:t>4 КБ</a:t>
              </a:r>
            </a:p>
          </p:txBody>
        </p:sp>
      </p:grpSp>
      <p:sp>
        <p:nvSpPr>
          <p:cNvPr id="67" name="矩形 66"/>
          <p:cNvSpPr/>
          <p:nvPr/>
        </p:nvSpPr>
        <p:spPr>
          <a:xfrm>
            <a:off x="4980808" y="235073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8" name="矩形 67"/>
          <p:cNvSpPr/>
          <p:nvPr/>
        </p:nvSpPr>
        <p:spPr>
          <a:xfrm>
            <a:off x="6906011" y="235073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9" name="矩形 68"/>
          <p:cNvSpPr/>
          <p:nvPr/>
        </p:nvSpPr>
        <p:spPr>
          <a:xfrm>
            <a:off x="8823076" y="2349739"/>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0" name="矩形 69"/>
          <p:cNvSpPr/>
          <p:nvPr/>
        </p:nvSpPr>
        <p:spPr>
          <a:xfrm>
            <a:off x="3075902" y="447586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pic>
        <p:nvPicPr>
          <p:cNvPr id="13" name="图片 12"/>
          <p:cNvPicPr>
            <a:picLocks noChangeAspect="1"/>
          </p:cNvPicPr>
          <p:nvPr/>
        </p:nvPicPr>
        <p:blipFill>
          <a:blip r:embed="rId4"/>
          <a:stretch>
            <a:fillRect/>
          </a:stretch>
        </p:blipFill>
        <p:spPr>
          <a:xfrm>
            <a:off x="3070138" y="2342794"/>
            <a:ext cx="1187944" cy="1187944"/>
          </a:xfrm>
          <a:prstGeom prst="rect">
            <a:avLst/>
          </a:prstGeom>
        </p:spPr>
      </p:pic>
      <p:pic>
        <p:nvPicPr>
          <p:cNvPr id="40" name="图片 39"/>
          <p:cNvPicPr>
            <a:picLocks noChangeAspect="1"/>
          </p:cNvPicPr>
          <p:nvPr/>
        </p:nvPicPr>
        <p:blipFill>
          <a:blip r:embed="rId4"/>
          <a:stretch>
            <a:fillRect/>
          </a:stretch>
        </p:blipFill>
        <p:spPr>
          <a:xfrm>
            <a:off x="4971540" y="2343324"/>
            <a:ext cx="1187944" cy="1187944"/>
          </a:xfrm>
          <a:prstGeom prst="rect">
            <a:avLst/>
          </a:prstGeom>
        </p:spPr>
      </p:pic>
      <p:pic>
        <p:nvPicPr>
          <p:cNvPr id="41" name="图片 40"/>
          <p:cNvPicPr>
            <a:picLocks noChangeAspect="1"/>
          </p:cNvPicPr>
          <p:nvPr/>
        </p:nvPicPr>
        <p:blipFill>
          <a:blip r:embed="rId4"/>
          <a:stretch>
            <a:fillRect/>
          </a:stretch>
        </p:blipFill>
        <p:spPr>
          <a:xfrm>
            <a:off x="6906011" y="2343324"/>
            <a:ext cx="1187944" cy="1187944"/>
          </a:xfrm>
          <a:prstGeom prst="rect">
            <a:avLst/>
          </a:prstGeom>
        </p:spPr>
      </p:pic>
      <p:pic>
        <p:nvPicPr>
          <p:cNvPr id="42" name="图片 41"/>
          <p:cNvPicPr>
            <a:picLocks noChangeAspect="1"/>
          </p:cNvPicPr>
          <p:nvPr/>
        </p:nvPicPr>
        <p:blipFill>
          <a:blip r:embed="rId4"/>
          <a:stretch>
            <a:fillRect/>
          </a:stretch>
        </p:blipFill>
        <p:spPr>
          <a:xfrm>
            <a:off x="8822576" y="2340551"/>
            <a:ext cx="1187944" cy="1187944"/>
          </a:xfrm>
          <a:prstGeom prst="rect">
            <a:avLst/>
          </a:prstGeom>
        </p:spPr>
      </p:pic>
      <p:pic>
        <p:nvPicPr>
          <p:cNvPr id="43" name="图片 42"/>
          <p:cNvPicPr>
            <a:picLocks noChangeAspect="1"/>
          </p:cNvPicPr>
          <p:nvPr/>
        </p:nvPicPr>
        <p:blipFill>
          <a:blip r:embed="rId4"/>
          <a:stretch>
            <a:fillRect/>
          </a:stretch>
        </p:blipFill>
        <p:spPr>
          <a:xfrm>
            <a:off x="3075902" y="4471697"/>
            <a:ext cx="1187944" cy="1187944"/>
          </a:xfrm>
          <a:prstGeom prst="rect">
            <a:avLst/>
          </a:prstGeom>
        </p:spPr>
      </p:pic>
      <p:pic>
        <p:nvPicPr>
          <p:cNvPr id="44" name="图片 43"/>
          <p:cNvPicPr>
            <a:picLocks noChangeAspect="1"/>
          </p:cNvPicPr>
          <p:nvPr/>
        </p:nvPicPr>
        <p:blipFill>
          <a:blip r:embed="rId4"/>
          <a:stretch>
            <a:fillRect/>
          </a:stretch>
        </p:blipFill>
        <p:spPr>
          <a:xfrm>
            <a:off x="4974252" y="4475948"/>
            <a:ext cx="1187944" cy="1187944"/>
          </a:xfrm>
          <a:prstGeom prst="rect">
            <a:avLst/>
          </a:prstGeom>
        </p:spPr>
      </p:pic>
      <p:pic>
        <p:nvPicPr>
          <p:cNvPr id="50" name="图片 49"/>
          <p:cNvPicPr>
            <a:picLocks noChangeAspect="1"/>
          </p:cNvPicPr>
          <p:nvPr/>
        </p:nvPicPr>
        <p:blipFill>
          <a:blip r:embed="rId4"/>
          <a:stretch>
            <a:fillRect/>
          </a:stretch>
        </p:blipFill>
        <p:spPr>
          <a:xfrm>
            <a:off x="6900998" y="4470736"/>
            <a:ext cx="1187944" cy="1187944"/>
          </a:xfrm>
          <a:prstGeom prst="rect">
            <a:avLst/>
          </a:prstGeom>
        </p:spPr>
      </p:pic>
      <p:pic>
        <p:nvPicPr>
          <p:cNvPr id="51" name="图片 50"/>
          <p:cNvPicPr>
            <a:picLocks noChangeAspect="1"/>
          </p:cNvPicPr>
          <p:nvPr/>
        </p:nvPicPr>
        <p:blipFill>
          <a:blip r:embed="rId4"/>
          <a:stretch>
            <a:fillRect/>
          </a:stretch>
        </p:blipFill>
        <p:spPr>
          <a:xfrm>
            <a:off x="8822576" y="4468453"/>
            <a:ext cx="1187944" cy="1187944"/>
          </a:xfrm>
          <a:prstGeom prst="rect">
            <a:avLst/>
          </a:prstGeom>
        </p:spPr>
      </p:pic>
      <p:cxnSp>
        <p:nvCxnSpPr>
          <p:cNvPr id="21" name="直接箭头连接符 20"/>
          <p:cNvCxnSpPr/>
          <p:nvPr/>
        </p:nvCxnSpPr>
        <p:spPr>
          <a:xfrm>
            <a:off x="1322700" y="2797485"/>
            <a:ext cx="102446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760175" y="2158128"/>
            <a:ext cx="1867515" cy="369332"/>
          </a:xfrm>
          <a:prstGeom prst="rect">
            <a:avLst/>
          </a:prstGeom>
          <a:noFill/>
        </p:spPr>
        <p:txBody>
          <a:bodyPr wrap="square" rtlCol="0">
            <a:noAutofit/>
          </a:bodyPr>
          <a:lstStyle/>
          <a:p>
            <a:pPr algn="ctr" fontAlgn="ctr"/>
            <a:r>
              <a:rPr lang="ru-RU" dirty="0" smtClean="0">
                <a:latin typeface="Huawei Sans" panose="020C0503030203020204" pitchFamily="34" charset="0"/>
              </a:rPr>
              <a:t>Запись </a:t>
            </a:r>
            <a:r>
              <a:rPr lang="ru-RU" dirty="0">
                <a:latin typeface="Huawei Sans" panose="020C0503030203020204" pitchFamily="34" charset="0"/>
              </a:rPr>
              <a:t>4 КБ данных</a:t>
            </a:r>
          </a:p>
        </p:txBody>
      </p:sp>
      <p:cxnSp>
        <p:nvCxnSpPr>
          <p:cNvPr id="53" name="直接箭头连接符 52"/>
          <p:cNvCxnSpPr/>
          <p:nvPr/>
        </p:nvCxnSpPr>
        <p:spPr>
          <a:xfrm>
            <a:off x="1322700" y="3716292"/>
            <a:ext cx="102446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760175" y="3076935"/>
            <a:ext cx="1932768" cy="460822"/>
          </a:xfrm>
          <a:prstGeom prst="rect">
            <a:avLst/>
          </a:prstGeom>
          <a:noFill/>
        </p:spPr>
        <p:txBody>
          <a:bodyPr wrap="square" rtlCol="0">
            <a:noAutofit/>
          </a:bodyPr>
          <a:lstStyle/>
          <a:p>
            <a:pPr algn="ctr" fontAlgn="ctr"/>
            <a:r>
              <a:rPr lang="ru-RU" dirty="0" smtClean="0">
                <a:latin typeface="Huawei Sans" panose="020C0503030203020204" pitchFamily="34" charset="0"/>
              </a:rPr>
              <a:t>Запись 16 </a:t>
            </a:r>
            <a:r>
              <a:rPr lang="ru-RU" dirty="0">
                <a:latin typeface="Huawei Sans" panose="020C0503030203020204" pitchFamily="34" charset="0"/>
              </a:rPr>
              <a:t>КБ данных</a:t>
            </a:r>
          </a:p>
        </p:txBody>
      </p:sp>
    </p:spTree>
    <p:extLst>
      <p:ext uri="{BB962C8B-B14F-4D97-AF65-F5344CB8AC3E}">
        <p14:creationId xmlns:p14="http://schemas.microsoft.com/office/powerpoint/2010/main" val="27023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anim calcmode="lin" valueType="num">
                                      <p:cBhvr>
                                        <p:cTn id="16" dur="1000" fill="hold"/>
                                        <p:tgtEl>
                                          <p:spTgt spid="45"/>
                                        </p:tgtEl>
                                        <p:attrNameLst>
                                          <p:attrName>ppt_x</p:attrName>
                                        </p:attrNameLst>
                                      </p:cBhvr>
                                      <p:tavLst>
                                        <p:tav tm="0">
                                          <p:val>
                                            <p:strVal val="#ppt_x"/>
                                          </p:val>
                                        </p:tav>
                                        <p:tav tm="100000">
                                          <p:val>
                                            <p:strVal val="#ppt_x"/>
                                          </p:val>
                                        </p:tav>
                                      </p:tavLst>
                                    </p:anim>
                                    <p:anim calcmode="lin" valueType="num">
                                      <p:cBhvr>
                                        <p:cTn id="1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1000"/>
                                        <p:tgtEl>
                                          <p:spTgt spid="67"/>
                                        </p:tgtEl>
                                      </p:cBhvr>
                                    </p:animEffect>
                                    <p:anim calcmode="lin" valueType="num">
                                      <p:cBhvr>
                                        <p:cTn id="31" dur="1000" fill="hold"/>
                                        <p:tgtEl>
                                          <p:spTgt spid="67"/>
                                        </p:tgtEl>
                                        <p:attrNameLst>
                                          <p:attrName>ppt_x</p:attrName>
                                        </p:attrNameLst>
                                      </p:cBhvr>
                                      <p:tavLst>
                                        <p:tav tm="0">
                                          <p:val>
                                            <p:strVal val="#ppt_x"/>
                                          </p:val>
                                        </p:tav>
                                        <p:tav tm="100000">
                                          <p:val>
                                            <p:strVal val="#ppt_x"/>
                                          </p:val>
                                        </p:tav>
                                      </p:tavLst>
                                    </p:anim>
                                    <p:anim calcmode="lin" valueType="num">
                                      <p:cBhvr>
                                        <p:cTn id="32" dur="1000" fill="hold"/>
                                        <p:tgtEl>
                                          <p:spTgt spid="6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50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1000"/>
                                        <p:tgtEl>
                                          <p:spTgt spid="69"/>
                                        </p:tgtEl>
                                      </p:cBhvr>
                                    </p:animEffect>
                                    <p:anim calcmode="lin" valueType="num">
                                      <p:cBhvr>
                                        <p:cTn id="41" dur="1000" fill="hold"/>
                                        <p:tgtEl>
                                          <p:spTgt spid="69"/>
                                        </p:tgtEl>
                                        <p:attrNameLst>
                                          <p:attrName>ppt_x</p:attrName>
                                        </p:attrNameLst>
                                      </p:cBhvr>
                                      <p:tavLst>
                                        <p:tav tm="0">
                                          <p:val>
                                            <p:strVal val="#ppt_x"/>
                                          </p:val>
                                        </p:tav>
                                        <p:tav tm="100000">
                                          <p:val>
                                            <p:strVal val="#ppt_x"/>
                                          </p:val>
                                        </p:tav>
                                      </p:tavLst>
                                    </p:anim>
                                    <p:anim calcmode="lin" valueType="num">
                                      <p:cBhvr>
                                        <p:cTn id="42" dur="1000" fill="hold"/>
                                        <p:tgtEl>
                                          <p:spTgt spid="6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75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000"/>
                                        <p:tgtEl>
                                          <p:spTgt spid="70"/>
                                        </p:tgtEl>
                                      </p:cBhvr>
                                    </p:animEffect>
                                    <p:anim calcmode="lin" valueType="num">
                                      <p:cBhvr>
                                        <p:cTn id="46" dur="1000" fill="hold"/>
                                        <p:tgtEl>
                                          <p:spTgt spid="70"/>
                                        </p:tgtEl>
                                        <p:attrNameLst>
                                          <p:attrName>ppt_x</p:attrName>
                                        </p:attrNameLst>
                                      </p:cBhvr>
                                      <p:tavLst>
                                        <p:tav tm="0">
                                          <p:val>
                                            <p:strVal val="#ppt_x"/>
                                          </p:val>
                                        </p:tav>
                                        <p:tav tm="100000">
                                          <p:val>
                                            <p:strVal val="#ppt_x"/>
                                          </p:val>
                                        </p:tav>
                                      </p:tavLst>
                                    </p:anim>
                                    <p:anim calcmode="lin" valueType="num">
                                      <p:cBhvr>
                                        <p:cTn id="4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7" grpId="0" animBg="1"/>
      <p:bldP spid="68" grpId="0" animBg="1"/>
      <p:bldP spid="69" grpId="0" animBg="1"/>
      <p:bldP spid="70" grpId="0" animBg="1"/>
      <p:bldP spid="52" grpId="0"/>
      <p:bldP spid="5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97" y="281601"/>
            <a:ext cx="10728325" cy="497095"/>
          </a:xfrm>
        </p:spPr>
        <p:txBody>
          <a:bodyPr wrap="square">
            <a:noAutofit/>
          </a:bodyPr>
          <a:lstStyle/>
          <a:p>
            <a:r>
              <a:rPr lang="ru-RU" dirty="0">
                <a:latin typeface="Huawei Sans" panose="020C0503030203020204" pitchFamily="34" charset="0"/>
              </a:rPr>
              <a:t>Процесс записи SSD (2)</a:t>
            </a:r>
          </a:p>
        </p:txBody>
      </p:sp>
      <p:sp>
        <p:nvSpPr>
          <p:cNvPr id="3" name="文本占位符 2"/>
          <p:cNvSpPr>
            <a:spLocks noGrp="1"/>
          </p:cNvSpPr>
          <p:nvPr>
            <p:ph type="body" sz="quarter" idx="10"/>
          </p:nvPr>
        </p:nvSpPr>
        <p:spPr>
          <a:xfrm>
            <a:off x="714593" y="855984"/>
            <a:ext cx="10728326" cy="4875042"/>
          </a:xfrm>
        </p:spPr>
        <p:txBody>
          <a:bodyPr wrap="square">
            <a:noAutofit/>
          </a:bodyPr>
          <a:lstStyle/>
          <a:p>
            <a:r>
              <a:rPr lang="ru-RU" sz="1600" dirty="0"/>
              <a:t>Когда SSD заполнен, старые данные необходимо удалить, чтобы освободить место для новых данных. Удаление или запись данных приводит к тому, что данные некоторых блоков становятся недействительными или устаревшими.</a:t>
            </a:r>
          </a:p>
        </p:txBody>
      </p:sp>
      <p:grpSp>
        <p:nvGrpSpPr>
          <p:cNvPr id="4" name="组合 3"/>
          <p:cNvGrpSpPr/>
          <p:nvPr/>
        </p:nvGrpSpPr>
        <p:grpSpPr>
          <a:xfrm>
            <a:off x="2281850" y="1908004"/>
            <a:ext cx="7675819" cy="4107064"/>
            <a:chOff x="2322853" y="1838780"/>
            <a:chExt cx="7675819" cy="4107064"/>
          </a:xfrm>
        </p:grpSpPr>
        <p:grpSp>
          <p:nvGrpSpPr>
            <p:cNvPr id="5" name="组合 4"/>
            <p:cNvGrpSpPr/>
            <p:nvPr/>
          </p:nvGrpSpPr>
          <p:grpSpPr>
            <a:xfrm>
              <a:off x="2322853" y="1838780"/>
              <a:ext cx="7675819" cy="4107064"/>
              <a:chOff x="2200675" y="2102758"/>
              <a:chExt cx="7675819" cy="4107064"/>
            </a:xfrm>
          </p:grpSpPr>
          <p:sp>
            <p:nvSpPr>
              <p:cNvPr id="15" name="圆角矩形 14"/>
              <p:cNvSpPr/>
              <p:nvPr/>
            </p:nvSpPr>
            <p:spPr>
              <a:xfrm>
                <a:off x="4625978" y="4035997"/>
                <a:ext cx="2711450" cy="3258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Контроллер SSD</a:t>
                </a:r>
              </a:p>
            </p:txBody>
          </p:sp>
          <p:cxnSp>
            <p:nvCxnSpPr>
              <p:cNvPr id="16" name="直接连接符 15"/>
              <p:cNvCxnSpPr>
                <a:endCxn id="15" idx="0"/>
              </p:cNvCxnSpPr>
              <p:nvPr/>
            </p:nvCxnSpPr>
            <p:spPr>
              <a:xfrm>
                <a:off x="3147008" y="3712072"/>
                <a:ext cx="2834695"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endCxn id="15" idx="0"/>
              </p:cNvCxnSpPr>
              <p:nvPr/>
            </p:nvCxnSpPr>
            <p:spPr>
              <a:xfrm>
                <a:off x="5049857" y="3712072"/>
                <a:ext cx="931846"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5" idx="0"/>
              </p:cNvCxnSpPr>
              <p:nvPr/>
            </p:nvCxnSpPr>
            <p:spPr>
              <a:xfrm flipV="1">
                <a:off x="5981703" y="3712072"/>
                <a:ext cx="996403"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endCxn id="15" idx="0"/>
              </p:cNvCxnSpPr>
              <p:nvPr/>
            </p:nvCxnSpPr>
            <p:spPr>
              <a:xfrm flipH="1">
                <a:off x="5981703" y="3712072"/>
                <a:ext cx="2913482"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15" idx="2"/>
              </p:cNvCxnSpPr>
              <p:nvPr/>
            </p:nvCxnSpPr>
            <p:spPr>
              <a:xfrm flipV="1">
                <a:off x="3147008" y="4361832"/>
                <a:ext cx="2834695"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15" idx="2"/>
              </p:cNvCxnSpPr>
              <p:nvPr/>
            </p:nvCxnSpPr>
            <p:spPr>
              <a:xfrm flipV="1">
                <a:off x="5049857" y="4361832"/>
                <a:ext cx="931846"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15" idx="2"/>
              </p:cNvCxnSpPr>
              <p:nvPr/>
            </p:nvCxnSpPr>
            <p:spPr>
              <a:xfrm flipH="1" flipV="1">
                <a:off x="5981703" y="4361832"/>
                <a:ext cx="996403"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5" idx="2"/>
              </p:cNvCxnSpPr>
              <p:nvPr/>
            </p:nvCxnSpPr>
            <p:spPr>
              <a:xfrm>
                <a:off x="5981703" y="4361832"/>
                <a:ext cx="2913482"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200676" y="2106516"/>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0</a:t>
                </a:r>
              </a:p>
            </p:txBody>
          </p:sp>
          <p:sp>
            <p:nvSpPr>
              <p:cNvPr id="25" name="文本框 24"/>
              <p:cNvSpPr txBox="1"/>
              <p:nvPr/>
            </p:nvSpPr>
            <p:spPr>
              <a:xfrm>
                <a:off x="4118540" y="2105147"/>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1</a:t>
                </a:r>
              </a:p>
            </p:txBody>
          </p:sp>
          <p:sp>
            <p:nvSpPr>
              <p:cNvPr id="26" name="文本框 25"/>
              <p:cNvSpPr txBox="1"/>
              <p:nvPr/>
            </p:nvSpPr>
            <p:spPr>
              <a:xfrm>
                <a:off x="6038585" y="2106516"/>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2</a:t>
                </a:r>
              </a:p>
            </p:txBody>
          </p:sp>
          <p:sp>
            <p:nvSpPr>
              <p:cNvPr id="27" name="文本框 26"/>
              <p:cNvSpPr txBox="1"/>
              <p:nvPr/>
            </p:nvSpPr>
            <p:spPr>
              <a:xfrm>
                <a:off x="7997453" y="2102758"/>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3</a:t>
                </a:r>
              </a:p>
            </p:txBody>
          </p:sp>
          <p:sp>
            <p:nvSpPr>
              <p:cNvPr id="28" name="文本框 27"/>
              <p:cNvSpPr txBox="1"/>
              <p:nvPr/>
            </p:nvSpPr>
            <p:spPr>
              <a:xfrm>
                <a:off x="2200675" y="5837201"/>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4</a:t>
                </a:r>
              </a:p>
            </p:txBody>
          </p:sp>
          <p:sp>
            <p:nvSpPr>
              <p:cNvPr id="29" name="文本框 28"/>
              <p:cNvSpPr txBox="1"/>
              <p:nvPr/>
            </p:nvSpPr>
            <p:spPr>
              <a:xfrm>
                <a:off x="4079716" y="5837201"/>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5</a:t>
                </a:r>
              </a:p>
            </p:txBody>
          </p:sp>
          <p:sp>
            <p:nvSpPr>
              <p:cNvPr id="30" name="文本框 29"/>
              <p:cNvSpPr txBox="1"/>
              <p:nvPr/>
            </p:nvSpPr>
            <p:spPr>
              <a:xfrm>
                <a:off x="5997581" y="5840490"/>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6</a:t>
                </a:r>
              </a:p>
            </p:txBody>
          </p:sp>
          <p:sp>
            <p:nvSpPr>
              <p:cNvPr id="31" name="文本框 30"/>
              <p:cNvSpPr txBox="1"/>
              <p:nvPr/>
            </p:nvSpPr>
            <p:spPr>
              <a:xfrm>
                <a:off x="7917626" y="5840490"/>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7</a:t>
                </a:r>
              </a:p>
            </p:txBody>
          </p:sp>
        </p:grpSp>
        <p:grpSp>
          <p:nvGrpSpPr>
            <p:cNvPr id="6" name="组合 5"/>
            <p:cNvGrpSpPr/>
            <p:nvPr/>
          </p:nvGrpSpPr>
          <p:grpSpPr>
            <a:xfrm>
              <a:off x="2584569" y="2264592"/>
              <a:ext cx="6994378" cy="3343210"/>
              <a:chOff x="3500715" y="1393926"/>
              <a:chExt cx="6994378" cy="3343210"/>
            </a:xfrm>
          </p:grpSpPr>
          <p:pic>
            <p:nvPicPr>
              <p:cNvPr id="7" name="图片 6"/>
              <p:cNvPicPr>
                <a:picLocks noChangeAspect="1"/>
              </p:cNvPicPr>
              <p:nvPr/>
            </p:nvPicPr>
            <p:blipFill>
              <a:blip r:embed="rId3"/>
              <a:stretch>
                <a:fillRect/>
              </a:stretch>
            </p:blipFill>
            <p:spPr>
              <a:xfrm>
                <a:off x="3522898" y="1400566"/>
                <a:ext cx="1196942" cy="1199456"/>
              </a:xfrm>
              <a:prstGeom prst="rect">
                <a:avLst/>
              </a:prstGeom>
            </p:spPr>
          </p:pic>
          <p:pic>
            <p:nvPicPr>
              <p:cNvPr id="8" name="图片 7"/>
              <p:cNvPicPr>
                <a:picLocks noChangeAspect="1"/>
              </p:cNvPicPr>
              <p:nvPr/>
            </p:nvPicPr>
            <p:blipFill>
              <a:blip r:embed="rId3"/>
              <a:stretch>
                <a:fillRect/>
              </a:stretch>
            </p:blipFill>
            <p:spPr>
              <a:xfrm>
                <a:off x="7353996" y="3531762"/>
                <a:ext cx="1196942" cy="1199456"/>
              </a:xfrm>
              <a:prstGeom prst="rect">
                <a:avLst/>
              </a:prstGeom>
            </p:spPr>
          </p:pic>
          <p:pic>
            <p:nvPicPr>
              <p:cNvPr id="9" name="图片 8"/>
              <p:cNvPicPr>
                <a:picLocks noChangeAspect="1"/>
              </p:cNvPicPr>
              <p:nvPr/>
            </p:nvPicPr>
            <p:blipFill>
              <a:blip r:embed="rId4"/>
              <a:stretch>
                <a:fillRect/>
              </a:stretch>
            </p:blipFill>
            <p:spPr>
              <a:xfrm>
                <a:off x="5417794" y="1393926"/>
                <a:ext cx="1212848" cy="1212848"/>
              </a:xfrm>
              <a:prstGeom prst="rect">
                <a:avLst/>
              </a:prstGeom>
            </p:spPr>
          </p:pic>
          <p:pic>
            <p:nvPicPr>
              <p:cNvPr id="10" name="图片 9"/>
              <p:cNvPicPr>
                <a:picLocks noChangeAspect="1"/>
              </p:cNvPicPr>
              <p:nvPr/>
            </p:nvPicPr>
            <p:blipFill>
              <a:blip r:embed="rId5"/>
              <a:stretch>
                <a:fillRect/>
              </a:stretch>
            </p:blipFill>
            <p:spPr>
              <a:xfrm>
                <a:off x="7353996" y="1408367"/>
                <a:ext cx="1196942" cy="1196942"/>
              </a:xfrm>
              <a:prstGeom prst="rect">
                <a:avLst/>
              </a:prstGeom>
            </p:spPr>
          </p:pic>
          <p:pic>
            <p:nvPicPr>
              <p:cNvPr id="11" name="图片 10"/>
              <p:cNvPicPr>
                <a:picLocks noChangeAspect="1"/>
              </p:cNvPicPr>
              <p:nvPr/>
            </p:nvPicPr>
            <p:blipFill>
              <a:blip r:embed="rId4"/>
              <a:stretch>
                <a:fillRect/>
              </a:stretch>
            </p:blipFill>
            <p:spPr>
              <a:xfrm>
                <a:off x="3500715" y="3518370"/>
                <a:ext cx="1212848" cy="1212848"/>
              </a:xfrm>
              <a:prstGeom prst="rect">
                <a:avLst/>
              </a:prstGeom>
            </p:spPr>
          </p:pic>
          <p:pic>
            <p:nvPicPr>
              <p:cNvPr id="12" name="图片 11"/>
              <p:cNvPicPr>
                <a:picLocks noChangeAspect="1"/>
              </p:cNvPicPr>
              <p:nvPr/>
            </p:nvPicPr>
            <p:blipFill>
              <a:blip r:embed="rId3"/>
              <a:stretch>
                <a:fillRect/>
              </a:stretch>
            </p:blipFill>
            <p:spPr>
              <a:xfrm>
                <a:off x="5421464" y="3531582"/>
                <a:ext cx="1196942" cy="1199456"/>
              </a:xfrm>
              <a:prstGeom prst="rect">
                <a:avLst/>
              </a:prstGeom>
            </p:spPr>
          </p:pic>
          <p:pic>
            <p:nvPicPr>
              <p:cNvPr id="13" name="图片 12"/>
              <p:cNvPicPr>
                <a:picLocks noChangeAspect="1"/>
              </p:cNvPicPr>
              <p:nvPr/>
            </p:nvPicPr>
            <p:blipFill>
              <a:blip r:embed="rId3"/>
              <a:stretch>
                <a:fillRect/>
              </a:stretch>
            </p:blipFill>
            <p:spPr>
              <a:xfrm>
                <a:off x="9271075" y="1403344"/>
                <a:ext cx="1196942" cy="1199456"/>
              </a:xfrm>
              <a:prstGeom prst="rect">
                <a:avLst/>
              </a:prstGeom>
            </p:spPr>
          </p:pic>
          <p:pic>
            <p:nvPicPr>
              <p:cNvPr id="14" name="图片 13"/>
              <p:cNvPicPr>
                <a:picLocks noChangeAspect="1"/>
              </p:cNvPicPr>
              <p:nvPr/>
            </p:nvPicPr>
            <p:blipFill>
              <a:blip r:embed="rId4"/>
              <a:stretch>
                <a:fillRect/>
              </a:stretch>
            </p:blipFill>
            <p:spPr>
              <a:xfrm>
                <a:off x="9282245" y="3524288"/>
                <a:ext cx="1212848" cy="1212848"/>
              </a:xfrm>
              <a:prstGeom prst="rect">
                <a:avLst/>
              </a:prstGeom>
            </p:spPr>
          </p:pic>
        </p:grpSp>
      </p:grpSp>
    </p:spTree>
    <p:extLst>
      <p:ext uri="{BB962C8B-B14F-4D97-AF65-F5344CB8AC3E}">
        <p14:creationId xmlns:p14="http://schemas.microsoft.com/office/powerpoint/2010/main" val="1506405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ru-RU" b="1">
                <a:latin typeface="Huawei Sans" panose="020C0503030203020204" pitchFamily="34" charset="0"/>
              </a:rPr>
              <a:t>Контроллерные полки</a:t>
            </a:r>
          </a:p>
          <a:p>
            <a:r>
              <a:rPr lang="ru-RU">
                <a:solidFill>
                  <a:schemeClr val="bg1">
                    <a:lumMod val="50000"/>
                  </a:schemeClr>
                </a:solidFill>
                <a:latin typeface="Huawei Sans" panose="020C0503030203020204" pitchFamily="34" charset="0"/>
              </a:rPr>
              <a:t>Дисковые полки</a:t>
            </a:r>
          </a:p>
          <a:p>
            <a:r>
              <a:rPr lang="ru-RU">
                <a:solidFill>
                  <a:schemeClr val="bg1">
                    <a:lumMod val="50000"/>
                  </a:schemeClr>
                </a:solidFill>
                <a:latin typeface="Huawei Sans" panose="020C0503030203020204" pitchFamily="34" charset="0"/>
              </a:rPr>
              <a:t>Модули расширения</a:t>
            </a:r>
          </a:p>
          <a:p>
            <a:r>
              <a:rPr lang="ru-RU">
                <a:solidFill>
                  <a:schemeClr val="bg1">
                    <a:lumMod val="50000"/>
                  </a:schemeClr>
                </a:solidFill>
                <a:latin typeface="Huawei Sans" panose="020C0503030203020204" pitchFamily="34" charset="0"/>
              </a:rPr>
              <a:t>Диски</a:t>
            </a:r>
          </a:p>
          <a:p>
            <a:r>
              <a:rPr lang="ru-RU">
                <a:solidFill>
                  <a:schemeClr val="bg1">
                    <a:lumMod val="50000"/>
                  </a:schemeClr>
                </a:solidFill>
                <a:latin typeface="Huawei Sans" panose="020C0503030203020204" pitchFamily="34" charset="0"/>
              </a:rPr>
              <a:t>Интерфейсные модули</a:t>
            </a:r>
          </a:p>
          <a:p>
            <a:endParaRPr lang="en-US" altLang="zh-CN" dirty="0" smtClean="0">
              <a:latin typeface="Huawei Sans" panose="020C0503030203020204" pitchFamily="34" charset="0"/>
            </a:endParaRP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24295200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t>Процесс чтения SSD</a:t>
            </a:r>
          </a:p>
        </p:txBody>
      </p:sp>
      <p:grpSp>
        <p:nvGrpSpPr>
          <p:cNvPr id="4" name="组合 3"/>
          <p:cNvGrpSpPr/>
          <p:nvPr/>
        </p:nvGrpSpPr>
        <p:grpSpPr>
          <a:xfrm>
            <a:off x="2355565" y="1418757"/>
            <a:ext cx="7675819" cy="4107064"/>
            <a:chOff x="2200675" y="2102758"/>
            <a:chExt cx="7675819" cy="4107064"/>
          </a:xfrm>
        </p:grpSpPr>
        <p:pic>
          <p:nvPicPr>
            <p:cNvPr id="5" name="图片 4"/>
            <p:cNvPicPr>
              <a:picLocks noChangeAspect="1"/>
            </p:cNvPicPr>
            <p:nvPr/>
          </p:nvPicPr>
          <p:blipFill>
            <a:blip r:embed="rId3"/>
            <a:stretch>
              <a:fillRect/>
            </a:stretch>
          </p:blipFill>
          <p:spPr>
            <a:xfrm>
              <a:off x="2548537" y="2517639"/>
              <a:ext cx="1196942" cy="1194433"/>
            </a:xfrm>
            <a:prstGeom prst="rect">
              <a:avLst/>
            </a:prstGeom>
          </p:spPr>
        </p:pic>
        <p:pic>
          <p:nvPicPr>
            <p:cNvPr id="6" name="图片 5"/>
            <p:cNvPicPr>
              <a:picLocks noChangeAspect="1"/>
            </p:cNvPicPr>
            <p:nvPr/>
          </p:nvPicPr>
          <p:blipFill>
            <a:blip r:embed="rId3"/>
            <a:stretch>
              <a:fillRect/>
            </a:stretch>
          </p:blipFill>
          <p:spPr>
            <a:xfrm>
              <a:off x="4451386" y="2517639"/>
              <a:ext cx="1196942" cy="1194433"/>
            </a:xfrm>
            <a:prstGeom prst="rect">
              <a:avLst/>
            </a:prstGeom>
          </p:spPr>
        </p:pic>
        <p:pic>
          <p:nvPicPr>
            <p:cNvPr id="7" name="图片 6"/>
            <p:cNvPicPr>
              <a:picLocks noChangeAspect="1"/>
            </p:cNvPicPr>
            <p:nvPr/>
          </p:nvPicPr>
          <p:blipFill>
            <a:blip r:embed="rId3"/>
            <a:stretch>
              <a:fillRect/>
            </a:stretch>
          </p:blipFill>
          <p:spPr>
            <a:xfrm>
              <a:off x="6379635" y="2517639"/>
              <a:ext cx="1196942" cy="1194433"/>
            </a:xfrm>
            <a:prstGeom prst="rect">
              <a:avLst/>
            </a:prstGeom>
          </p:spPr>
        </p:pic>
        <p:pic>
          <p:nvPicPr>
            <p:cNvPr id="8" name="图片 7"/>
            <p:cNvPicPr>
              <a:picLocks noChangeAspect="1"/>
            </p:cNvPicPr>
            <p:nvPr/>
          </p:nvPicPr>
          <p:blipFill>
            <a:blip r:embed="rId3"/>
            <a:stretch>
              <a:fillRect/>
            </a:stretch>
          </p:blipFill>
          <p:spPr>
            <a:xfrm>
              <a:off x="8296714" y="2517639"/>
              <a:ext cx="1196942" cy="1194433"/>
            </a:xfrm>
            <a:prstGeom prst="rect">
              <a:avLst/>
            </a:prstGeom>
          </p:spPr>
        </p:pic>
        <p:pic>
          <p:nvPicPr>
            <p:cNvPr id="9" name="图片 8"/>
            <p:cNvPicPr>
              <a:picLocks noChangeAspect="1"/>
            </p:cNvPicPr>
            <p:nvPr/>
          </p:nvPicPr>
          <p:blipFill>
            <a:blip r:embed="rId3"/>
            <a:stretch>
              <a:fillRect/>
            </a:stretch>
          </p:blipFill>
          <p:spPr>
            <a:xfrm>
              <a:off x="2548537" y="4642768"/>
              <a:ext cx="1196942" cy="1194433"/>
            </a:xfrm>
            <a:prstGeom prst="rect">
              <a:avLst/>
            </a:prstGeom>
          </p:spPr>
        </p:pic>
        <p:pic>
          <p:nvPicPr>
            <p:cNvPr id="10" name="图片 9"/>
            <p:cNvPicPr>
              <a:picLocks noChangeAspect="1"/>
            </p:cNvPicPr>
            <p:nvPr/>
          </p:nvPicPr>
          <p:blipFill>
            <a:blip r:embed="rId3"/>
            <a:stretch>
              <a:fillRect/>
            </a:stretch>
          </p:blipFill>
          <p:spPr>
            <a:xfrm>
              <a:off x="4451386" y="4642768"/>
              <a:ext cx="1196942" cy="1194433"/>
            </a:xfrm>
            <a:prstGeom prst="rect">
              <a:avLst/>
            </a:prstGeom>
          </p:spPr>
        </p:pic>
        <p:pic>
          <p:nvPicPr>
            <p:cNvPr id="11" name="图片 10"/>
            <p:cNvPicPr>
              <a:picLocks noChangeAspect="1"/>
            </p:cNvPicPr>
            <p:nvPr/>
          </p:nvPicPr>
          <p:blipFill>
            <a:blip r:embed="rId3"/>
            <a:stretch>
              <a:fillRect/>
            </a:stretch>
          </p:blipFill>
          <p:spPr>
            <a:xfrm>
              <a:off x="6379635" y="4642768"/>
              <a:ext cx="1196942" cy="1194433"/>
            </a:xfrm>
            <a:prstGeom prst="rect">
              <a:avLst/>
            </a:prstGeom>
          </p:spPr>
        </p:pic>
        <p:pic>
          <p:nvPicPr>
            <p:cNvPr id="12" name="图片 11"/>
            <p:cNvPicPr>
              <a:picLocks noChangeAspect="1"/>
            </p:cNvPicPr>
            <p:nvPr/>
          </p:nvPicPr>
          <p:blipFill>
            <a:blip r:embed="rId3"/>
            <a:stretch>
              <a:fillRect/>
            </a:stretch>
          </p:blipFill>
          <p:spPr>
            <a:xfrm>
              <a:off x="8296714" y="4642768"/>
              <a:ext cx="1196942" cy="1194433"/>
            </a:xfrm>
            <a:prstGeom prst="rect">
              <a:avLst/>
            </a:prstGeom>
          </p:spPr>
        </p:pic>
        <p:sp>
          <p:nvSpPr>
            <p:cNvPr id="13" name="圆角矩形 12"/>
            <p:cNvSpPr/>
            <p:nvPr/>
          </p:nvSpPr>
          <p:spPr>
            <a:xfrm>
              <a:off x="4625978" y="4035997"/>
              <a:ext cx="2711450" cy="3258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Контроллер SSD</a:t>
              </a:r>
            </a:p>
          </p:txBody>
        </p:sp>
        <p:cxnSp>
          <p:nvCxnSpPr>
            <p:cNvPr id="14" name="直接连接符 13"/>
            <p:cNvCxnSpPr>
              <a:stCxn id="5" idx="2"/>
              <a:endCxn id="13" idx="0"/>
            </p:cNvCxnSpPr>
            <p:nvPr/>
          </p:nvCxnSpPr>
          <p:spPr>
            <a:xfrm>
              <a:off x="3147008" y="3712072"/>
              <a:ext cx="2834695"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6" idx="2"/>
              <a:endCxn id="13" idx="0"/>
            </p:cNvCxnSpPr>
            <p:nvPr/>
          </p:nvCxnSpPr>
          <p:spPr>
            <a:xfrm>
              <a:off x="5049857" y="3712072"/>
              <a:ext cx="931846"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3" idx="0"/>
              <a:endCxn id="7" idx="2"/>
            </p:cNvCxnSpPr>
            <p:nvPr/>
          </p:nvCxnSpPr>
          <p:spPr>
            <a:xfrm flipV="1">
              <a:off x="5981703" y="3712072"/>
              <a:ext cx="996403"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8" idx="2"/>
              <a:endCxn id="13" idx="0"/>
            </p:cNvCxnSpPr>
            <p:nvPr/>
          </p:nvCxnSpPr>
          <p:spPr>
            <a:xfrm flipH="1">
              <a:off x="5981703" y="3712072"/>
              <a:ext cx="2913482"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9" idx="0"/>
              <a:endCxn id="13" idx="2"/>
            </p:cNvCxnSpPr>
            <p:nvPr/>
          </p:nvCxnSpPr>
          <p:spPr>
            <a:xfrm flipV="1">
              <a:off x="3147008" y="4361832"/>
              <a:ext cx="2834695"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0" idx="0"/>
              <a:endCxn id="13" idx="2"/>
            </p:cNvCxnSpPr>
            <p:nvPr/>
          </p:nvCxnSpPr>
          <p:spPr>
            <a:xfrm flipV="1">
              <a:off x="5049857" y="4361832"/>
              <a:ext cx="931846"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1" idx="0"/>
              <a:endCxn id="13" idx="2"/>
            </p:cNvCxnSpPr>
            <p:nvPr/>
          </p:nvCxnSpPr>
          <p:spPr>
            <a:xfrm flipH="1" flipV="1">
              <a:off x="5981703" y="4361832"/>
              <a:ext cx="996403"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3" idx="2"/>
              <a:endCxn id="12" idx="0"/>
            </p:cNvCxnSpPr>
            <p:nvPr/>
          </p:nvCxnSpPr>
          <p:spPr>
            <a:xfrm>
              <a:off x="5981703" y="4361832"/>
              <a:ext cx="2913482"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200676" y="2106516"/>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0</a:t>
              </a:r>
            </a:p>
          </p:txBody>
        </p:sp>
        <p:sp>
          <p:nvSpPr>
            <p:cNvPr id="23" name="文本框 22"/>
            <p:cNvSpPr txBox="1"/>
            <p:nvPr/>
          </p:nvSpPr>
          <p:spPr>
            <a:xfrm>
              <a:off x="4118540" y="2105147"/>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1</a:t>
              </a:r>
            </a:p>
          </p:txBody>
        </p:sp>
        <p:sp>
          <p:nvSpPr>
            <p:cNvPr id="24" name="文本框 23"/>
            <p:cNvSpPr txBox="1"/>
            <p:nvPr/>
          </p:nvSpPr>
          <p:spPr>
            <a:xfrm>
              <a:off x="6038585" y="2106516"/>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2</a:t>
              </a:r>
            </a:p>
          </p:txBody>
        </p:sp>
        <p:sp>
          <p:nvSpPr>
            <p:cNvPr id="25" name="文本框 24"/>
            <p:cNvSpPr txBox="1"/>
            <p:nvPr/>
          </p:nvSpPr>
          <p:spPr>
            <a:xfrm>
              <a:off x="7997453" y="2102758"/>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3</a:t>
              </a:r>
            </a:p>
          </p:txBody>
        </p:sp>
        <p:sp>
          <p:nvSpPr>
            <p:cNvPr id="26" name="文本框 25"/>
            <p:cNvSpPr txBox="1"/>
            <p:nvPr/>
          </p:nvSpPr>
          <p:spPr>
            <a:xfrm>
              <a:off x="2200675" y="5837201"/>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4</a:t>
              </a:r>
            </a:p>
          </p:txBody>
        </p:sp>
        <p:sp>
          <p:nvSpPr>
            <p:cNvPr id="27" name="文本框 26"/>
            <p:cNvSpPr txBox="1"/>
            <p:nvPr/>
          </p:nvSpPr>
          <p:spPr>
            <a:xfrm>
              <a:off x="4079716" y="5837201"/>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5</a:t>
              </a:r>
            </a:p>
          </p:txBody>
        </p:sp>
        <p:sp>
          <p:nvSpPr>
            <p:cNvPr id="28" name="文本框 27"/>
            <p:cNvSpPr txBox="1"/>
            <p:nvPr/>
          </p:nvSpPr>
          <p:spPr>
            <a:xfrm>
              <a:off x="5997581" y="5840490"/>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6</a:t>
              </a:r>
            </a:p>
          </p:txBody>
        </p:sp>
        <p:sp>
          <p:nvSpPr>
            <p:cNvPr id="29" name="文本框 28"/>
            <p:cNvSpPr txBox="1"/>
            <p:nvPr/>
          </p:nvSpPr>
          <p:spPr>
            <a:xfrm>
              <a:off x="7917626" y="5840490"/>
              <a:ext cx="1879041" cy="369332"/>
            </a:xfrm>
            <a:prstGeom prst="rect">
              <a:avLst/>
            </a:prstGeom>
            <a:noFill/>
          </p:spPr>
          <p:txBody>
            <a:bodyPr wrap="square" rtlCol="0">
              <a:noAutofit/>
            </a:bodyPr>
            <a:lstStyle/>
            <a:p>
              <a:pPr fontAlgn="ctr"/>
              <a:r>
                <a:rPr lang="ru-RU">
                  <a:latin typeface="Huawei Sans" panose="020C0503030203020204" pitchFamily="34" charset="0"/>
                </a:rPr>
                <a:t>Блок канала 7</a:t>
              </a:r>
            </a:p>
          </p:txBody>
        </p:sp>
      </p:grpSp>
      <p:sp>
        <p:nvSpPr>
          <p:cNvPr id="30" name="矩形 29"/>
          <p:cNvSpPr/>
          <p:nvPr/>
        </p:nvSpPr>
        <p:spPr>
          <a:xfrm>
            <a:off x="2712425" y="1841047"/>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31" name="组合 30"/>
          <p:cNvGrpSpPr/>
          <p:nvPr/>
        </p:nvGrpSpPr>
        <p:grpSpPr>
          <a:xfrm>
            <a:off x="2670382" y="3145582"/>
            <a:ext cx="1114083" cy="369332"/>
            <a:chOff x="866248" y="4423467"/>
            <a:chExt cx="1114083" cy="369332"/>
          </a:xfrm>
        </p:grpSpPr>
        <p:sp>
          <p:nvSpPr>
            <p:cNvPr id="32" name="矩形 31"/>
            <p:cNvSpPr/>
            <p:nvPr/>
          </p:nvSpPr>
          <p:spPr>
            <a:xfrm>
              <a:off x="866248" y="4537685"/>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3" name="文本框 32"/>
            <p:cNvSpPr txBox="1"/>
            <p:nvPr/>
          </p:nvSpPr>
          <p:spPr>
            <a:xfrm>
              <a:off x="1043921" y="4423467"/>
              <a:ext cx="936410" cy="369332"/>
            </a:xfrm>
            <a:prstGeom prst="rect">
              <a:avLst/>
            </a:prstGeom>
            <a:noFill/>
          </p:spPr>
          <p:txBody>
            <a:bodyPr wrap="square" rtlCol="0">
              <a:noAutofit/>
            </a:bodyPr>
            <a:lstStyle/>
            <a:p>
              <a:pPr fontAlgn="ctr"/>
              <a:r>
                <a:rPr lang="ru-RU" dirty="0">
                  <a:latin typeface="Huawei Sans" panose="020C0503030203020204" pitchFamily="34" charset="0"/>
                </a:rPr>
                <a:t>4 МБ</a:t>
              </a:r>
            </a:p>
          </p:txBody>
        </p:sp>
      </p:grpSp>
      <p:sp>
        <p:nvSpPr>
          <p:cNvPr id="34" name="矩形 33"/>
          <p:cNvSpPr/>
          <p:nvPr/>
        </p:nvSpPr>
        <p:spPr>
          <a:xfrm>
            <a:off x="4617331" y="184104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5" name="矩形 34"/>
          <p:cNvSpPr/>
          <p:nvPr/>
        </p:nvSpPr>
        <p:spPr>
          <a:xfrm>
            <a:off x="6542534" y="1841047"/>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6" name="矩形 35"/>
          <p:cNvSpPr/>
          <p:nvPr/>
        </p:nvSpPr>
        <p:spPr>
          <a:xfrm>
            <a:off x="8459599" y="184005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7" name="矩形 36"/>
          <p:cNvSpPr/>
          <p:nvPr/>
        </p:nvSpPr>
        <p:spPr>
          <a:xfrm>
            <a:off x="2864825" y="396617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7" name="矩形 46"/>
          <p:cNvSpPr/>
          <p:nvPr/>
        </p:nvSpPr>
        <p:spPr>
          <a:xfrm>
            <a:off x="4908958" y="3970479"/>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8" name="矩形 47"/>
          <p:cNvSpPr/>
          <p:nvPr/>
        </p:nvSpPr>
        <p:spPr>
          <a:xfrm>
            <a:off x="6542534" y="396125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9" name="矩形 48"/>
          <p:cNvSpPr/>
          <p:nvPr/>
        </p:nvSpPr>
        <p:spPr>
          <a:xfrm>
            <a:off x="8459599" y="396205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0" name="矩形 49"/>
          <p:cNvSpPr/>
          <p:nvPr/>
        </p:nvSpPr>
        <p:spPr>
          <a:xfrm>
            <a:off x="2864825" y="184005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矩形 50"/>
          <p:cNvSpPr/>
          <p:nvPr/>
        </p:nvSpPr>
        <p:spPr>
          <a:xfrm>
            <a:off x="4767142" y="183932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4" name="文本框 53"/>
          <p:cNvSpPr txBox="1"/>
          <p:nvPr/>
        </p:nvSpPr>
        <p:spPr>
          <a:xfrm>
            <a:off x="784688" y="1310291"/>
            <a:ext cx="1627158" cy="477798"/>
          </a:xfrm>
          <a:prstGeom prst="rect">
            <a:avLst/>
          </a:prstGeom>
          <a:noFill/>
        </p:spPr>
        <p:txBody>
          <a:bodyPr wrap="square" rtlCol="0">
            <a:noAutofit/>
          </a:bodyPr>
          <a:lstStyle/>
          <a:p>
            <a:pPr algn="ctr" fontAlgn="ctr"/>
            <a:r>
              <a:rPr lang="ru-RU" dirty="0" smtClean="0">
                <a:latin typeface="Huawei Sans" panose="020C0503030203020204" pitchFamily="34" charset="0"/>
              </a:rPr>
              <a:t>Чтение 4 </a:t>
            </a:r>
            <a:r>
              <a:rPr lang="ru-RU" dirty="0">
                <a:latin typeface="Huawei Sans" panose="020C0503030203020204" pitchFamily="34" charset="0"/>
              </a:rPr>
              <a:t>КБ данных</a:t>
            </a:r>
          </a:p>
        </p:txBody>
      </p:sp>
      <p:cxnSp>
        <p:nvCxnSpPr>
          <p:cNvPr id="56" name="直接箭头连接符 55"/>
          <p:cNvCxnSpPr/>
          <p:nvPr/>
        </p:nvCxnSpPr>
        <p:spPr>
          <a:xfrm flipH="1" flipV="1">
            <a:off x="923523" y="1904694"/>
            <a:ext cx="1687601" cy="68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731838" y="2801614"/>
            <a:ext cx="1718285" cy="304314"/>
          </a:xfrm>
          <a:prstGeom prst="rect">
            <a:avLst/>
          </a:prstGeom>
          <a:noFill/>
        </p:spPr>
        <p:txBody>
          <a:bodyPr wrap="square" rtlCol="0">
            <a:noAutofit/>
          </a:bodyPr>
          <a:lstStyle/>
          <a:p>
            <a:pPr algn="ctr" fontAlgn="ctr"/>
            <a:r>
              <a:rPr lang="ru-RU" dirty="0" smtClean="0">
                <a:latin typeface="Huawei Sans" panose="020C0503030203020204" pitchFamily="34" charset="0"/>
              </a:rPr>
              <a:t>Чтение 32 </a:t>
            </a:r>
            <a:r>
              <a:rPr lang="ru-RU" dirty="0">
                <a:latin typeface="Huawei Sans" panose="020C0503030203020204" pitchFamily="34" charset="0"/>
              </a:rPr>
              <a:t>КБ данных</a:t>
            </a:r>
          </a:p>
        </p:txBody>
      </p:sp>
      <p:cxnSp>
        <p:nvCxnSpPr>
          <p:cNvPr id="59" name="直接箭头连接符 58"/>
          <p:cNvCxnSpPr/>
          <p:nvPr/>
        </p:nvCxnSpPr>
        <p:spPr>
          <a:xfrm flipH="1" flipV="1">
            <a:off x="784688" y="3404765"/>
            <a:ext cx="1687601" cy="68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2712425" y="396617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1" name="矩形 60"/>
          <p:cNvSpPr/>
          <p:nvPr/>
        </p:nvSpPr>
        <p:spPr>
          <a:xfrm>
            <a:off x="4606276" y="397077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2" name="矩形 61"/>
          <p:cNvSpPr/>
          <p:nvPr/>
        </p:nvSpPr>
        <p:spPr>
          <a:xfrm>
            <a:off x="4752502" y="3969551"/>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Tree>
    <p:extLst>
      <p:ext uri="{BB962C8B-B14F-4D97-AF65-F5344CB8AC3E}">
        <p14:creationId xmlns:p14="http://schemas.microsoft.com/office/powerpoint/2010/main" val="35081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mph" presetSubtype="0" fill="remove" grpId="0" nodeType="clickEffect">
                                  <p:stCondLst>
                                    <p:cond delay="0"/>
                                  </p:stCondLst>
                                  <p:childTnLst>
                                    <p:animClr clrSpc="rgb" dir="cw">
                                      <p:cBhvr override="childStyle">
                                        <p:cTn id="25" dur="250" autoRev="1" fill="remove"/>
                                        <p:tgtEl>
                                          <p:spTgt spid="50"/>
                                        </p:tgtEl>
                                        <p:attrNameLst>
                                          <p:attrName>style.color</p:attrName>
                                        </p:attrNameLst>
                                      </p:cBhvr>
                                      <p:to>
                                        <a:schemeClr val="bg1"/>
                                      </p:to>
                                    </p:animClr>
                                    <p:animClr clrSpc="rgb" dir="cw">
                                      <p:cBhvr>
                                        <p:cTn id="26" dur="250" autoRev="1" fill="remove"/>
                                        <p:tgtEl>
                                          <p:spTgt spid="50"/>
                                        </p:tgtEl>
                                        <p:attrNameLst>
                                          <p:attrName>fillcolor</p:attrName>
                                        </p:attrNameLst>
                                      </p:cBhvr>
                                      <p:to>
                                        <a:schemeClr val="bg1"/>
                                      </p:to>
                                    </p:animClr>
                                    <p:set>
                                      <p:cBhvr>
                                        <p:cTn id="27" dur="250" autoRev="1" fill="remove"/>
                                        <p:tgtEl>
                                          <p:spTgt spid="50"/>
                                        </p:tgtEl>
                                        <p:attrNameLst>
                                          <p:attrName>fill.type</p:attrName>
                                        </p:attrNameLst>
                                      </p:cBhvr>
                                      <p:to>
                                        <p:strVal val="solid"/>
                                      </p:to>
                                    </p:set>
                                    <p:set>
                                      <p:cBhvr>
                                        <p:cTn id="28" dur="250" autoRev="1" fill="remove"/>
                                        <p:tgtEl>
                                          <p:spTgt spid="50"/>
                                        </p:tgtEl>
                                        <p:attrNameLst>
                                          <p:attrName>fill.on</p:attrName>
                                        </p:attrNameLst>
                                      </p:cBhvr>
                                      <p:to>
                                        <p:strVal val="true"/>
                                      </p:to>
                                    </p:set>
                                  </p:childTnLst>
                                </p:cTn>
                              </p:par>
                              <p:par>
                                <p:cTn id="29" presetID="27" presetClass="emph" presetSubtype="0" fill="remove" grpId="0" nodeType="withEffect">
                                  <p:stCondLst>
                                    <p:cond delay="0"/>
                                  </p:stCondLst>
                                  <p:childTnLst>
                                    <p:animClr clrSpc="rgb" dir="cw">
                                      <p:cBhvr override="childStyle">
                                        <p:cTn id="30" dur="250" autoRev="1" fill="remove"/>
                                        <p:tgtEl>
                                          <p:spTgt spid="51"/>
                                        </p:tgtEl>
                                        <p:attrNameLst>
                                          <p:attrName>style.color</p:attrName>
                                        </p:attrNameLst>
                                      </p:cBhvr>
                                      <p:to>
                                        <a:schemeClr val="bg1"/>
                                      </p:to>
                                    </p:animClr>
                                    <p:animClr clrSpc="rgb" dir="cw">
                                      <p:cBhvr>
                                        <p:cTn id="31" dur="250" autoRev="1" fill="remove"/>
                                        <p:tgtEl>
                                          <p:spTgt spid="51"/>
                                        </p:tgtEl>
                                        <p:attrNameLst>
                                          <p:attrName>fillcolor</p:attrName>
                                        </p:attrNameLst>
                                      </p:cBhvr>
                                      <p:to>
                                        <a:schemeClr val="bg1"/>
                                      </p:to>
                                    </p:animClr>
                                    <p:set>
                                      <p:cBhvr>
                                        <p:cTn id="32" dur="250" autoRev="1" fill="remove"/>
                                        <p:tgtEl>
                                          <p:spTgt spid="51"/>
                                        </p:tgtEl>
                                        <p:attrNameLst>
                                          <p:attrName>fill.type</p:attrName>
                                        </p:attrNameLst>
                                      </p:cBhvr>
                                      <p:to>
                                        <p:strVal val="solid"/>
                                      </p:to>
                                    </p:set>
                                    <p:set>
                                      <p:cBhvr>
                                        <p:cTn id="33" dur="250" autoRev="1" fill="remove"/>
                                        <p:tgtEl>
                                          <p:spTgt spid="51"/>
                                        </p:tgtEl>
                                        <p:attrNameLst>
                                          <p:attrName>fill.on</p:attrName>
                                        </p:attrNameLst>
                                      </p:cBhvr>
                                      <p:to>
                                        <p:strVal val="true"/>
                                      </p:to>
                                    </p:set>
                                  </p:childTnLst>
                                </p:cTn>
                              </p:par>
                              <p:par>
                                <p:cTn id="34" presetID="27" presetClass="emph" presetSubtype="0" fill="remove" grpId="0" nodeType="withEffect">
                                  <p:stCondLst>
                                    <p:cond delay="0"/>
                                  </p:stCondLst>
                                  <p:childTnLst>
                                    <p:animClr clrSpc="rgb" dir="cw">
                                      <p:cBhvr override="childStyle">
                                        <p:cTn id="35" dur="250" autoRev="1" fill="remove"/>
                                        <p:tgtEl>
                                          <p:spTgt spid="35"/>
                                        </p:tgtEl>
                                        <p:attrNameLst>
                                          <p:attrName>style.color</p:attrName>
                                        </p:attrNameLst>
                                      </p:cBhvr>
                                      <p:to>
                                        <a:schemeClr val="bg1"/>
                                      </p:to>
                                    </p:animClr>
                                    <p:animClr clrSpc="rgb" dir="cw">
                                      <p:cBhvr>
                                        <p:cTn id="36" dur="250" autoRev="1" fill="remove"/>
                                        <p:tgtEl>
                                          <p:spTgt spid="35"/>
                                        </p:tgtEl>
                                        <p:attrNameLst>
                                          <p:attrName>fillcolor</p:attrName>
                                        </p:attrNameLst>
                                      </p:cBhvr>
                                      <p:to>
                                        <a:schemeClr val="bg1"/>
                                      </p:to>
                                    </p:animClr>
                                    <p:set>
                                      <p:cBhvr>
                                        <p:cTn id="37" dur="250" autoRev="1" fill="remove"/>
                                        <p:tgtEl>
                                          <p:spTgt spid="35"/>
                                        </p:tgtEl>
                                        <p:attrNameLst>
                                          <p:attrName>fill.type</p:attrName>
                                        </p:attrNameLst>
                                      </p:cBhvr>
                                      <p:to>
                                        <p:strVal val="solid"/>
                                      </p:to>
                                    </p:set>
                                    <p:set>
                                      <p:cBhvr>
                                        <p:cTn id="38" dur="250" autoRev="1" fill="remove"/>
                                        <p:tgtEl>
                                          <p:spTgt spid="35"/>
                                        </p:tgtEl>
                                        <p:attrNameLst>
                                          <p:attrName>fill.on</p:attrName>
                                        </p:attrNameLst>
                                      </p:cBhvr>
                                      <p:to>
                                        <p:strVal val="true"/>
                                      </p:to>
                                    </p:set>
                                  </p:childTnLst>
                                </p:cTn>
                              </p:par>
                              <p:par>
                                <p:cTn id="39" presetID="27" presetClass="emph" presetSubtype="0" fill="remove" grpId="0" nodeType="withEffect">
                                  <p:stCondLst>
                                    <p:cond delay="0"/>
                                  </p:stCondLst>
                                  <p:childTnLst>
                                    <p:animClr clrSpc="rgb" dir="cw">
                                      <p:cBhvr override="childStyle">
                                        <p:cTn id="40" dur="250" autoRev="1" fill="remove"/>
                                        <p:tgtEl>
                                          <p:spTgt spid="36"/>
                                        </p:tgtEl>
                                        <p:attrNameLst>
                                          <p:attrName>style.color</p:attrName>
                                        </p:attrNameLst>
                                      </p:cBhvr>
                                      <p:to>
                                        <a:schemeClr val="bg1"/>
                                      </p:to>
                                    </p:animClr>
                                    <p:animClr clrSpc="rgb" dir="cw">
                                      <p:cBhvr>
                                        <p:cTn id="41" dur="250" autoRev="1" fill="remove"/>
                                        <p:tgtEl>
                                          <p:spTgt spid="36"/>
                                        </p:tgtEl>
                                        <p:attrNameLst>
                                          <p:attrName>fillcolor</p:attrName>
                                        </p:attrNameLst>
                                      </p:cBhvr>
                                      <p:to>
                                        <a:schemeClr val="bg1"/>
                                      </p:to>
                                    </p:animClr>
                                    <p:set>
                                      <p:cBhvr>
                                        <p:cTn id="42" dur="250" autoRev="1" fill="remove"/>
                                        <p:tgtEl>
                                          <p:spTgt spid="36"/>
                                        </p:tgtEl>
                                        <p:attrNameLst>
                                          <p:attrName>fill.type</p:attrName>
                                        </p:attrNameLst>
                                      </p:cBhvr>
                                      <p:to>
                                        <p:strVal val="solid"/>
                                      </p:to>
                                    </p:set>
                                    <p:set>
                                      <p:cBhvr>
                                        <p:cTn id="43" dur="250" autoRev="1" fill="remove"/>
                                        <p:tgtEl>
                                          <p:spTgt spid="36"/>
                                        </p:tgtEl>
                                        <p:attrNameLst>
                                          <p:attrName>fill.on</p:attrName>
                                        </p:attrNameLst>
                                      </p:cBhvr>
                                      <p:to>
                                        <p:strVal val="true"/>
                                      </p:to>
                                    </p:set>
                                  </p:childTnLst>
                                </p:cTn>
                              </p:par>
                              <p:par>
                                <p:cTn id="44" presetID="27" presetClass="emph" presetSubtype="0" fill="remove" grpId="0" nodeType="withEffect">
                                  <p:stCondLst>
                                    <p:cond delay="0"/>
                                  </p:stCondLst>
                                  <p:childTnLst>
                                    <p:animClr clrSpc="rgb" dir="cw">
                                      <p:cBhvr override="childStyle">
                                        <p:cTn id="45" dur="250" autoRev="1" fill="remove"/>
                                        <p:tgtEl>
                                          <p:spTgt spid="60"/>
                                        </p:tgtEl>
                                        <p:attrNameLst>
                                          <p:attrName>style.color</p:attrName>
                                        </p:attrNameLst>
                                      </p:cBhvr>
                                      <p:to>
                                        <a:schemeClr val="bg1"/>
                                      </p:to>
                                    </p:animClr>
                                    <p:animClr clrSpc="rgb" dir="cw">
                                      <p:cBhvr>
                                        <p:cTn id="46" dur="250" autoRev="1" fill="remove"/>
                                        <p:tgtEl>
                                          <p:spTgt spid="60"/>
                                        </p:tgtEl>
                                        <p:attrNameLst>
                                          <p:attrName>fillcolor</p:attrName>
                                        </p:attrNameLst>
                                      </p:cBhvr>
                                      <p:to>
                                        <a:schemeClr val="bg1"/>
                                      </p:to>
                                    </p:animClr>
                                    <p:set>
                                      <p:cBhvr>
                                        <p:cTn id="47" dur="250" autoRev="1" fill="remove"/>
                                        <p:tgtEl>
                                          <p:spTgt spid="60"/>
                                        </p:tgtEl>
                                        <p:attrNameLst>
                                          <p:attrName>fill.type</p:attrName>
                                        </p:attrNameLst>
                                      </p:cBhvr>
                                      <p:to>
                                        <p:strVal val="solid"/>
                                      </p:to>
                                    </p:set>
                                    <p:set>
                                      <p:cBhvr>
                                        <p:cTn id="48" dur="250" autoRev="1" fill="remove"/>
                                        <p:tgtEl>
                                          <p:spTgt spid="60"/>
                                        </p:tgtEl>
                                        <p:attrNameLst>
                                          <p:attrName>fill.on</p:attrName>
                                        </p:attrNameLst>
                                      </p:cBhvr>
                                      <p:to>
                                        <p:strVal val="true"/>
                                      </p:to>
                                    </p:set>
                                  </p:childTnLst>
                                </p:cTn>
                              </p:par>
                              <p:par>
                                <p:cTn id="49" presetID="27" presetClass="emph" presetSubtype="0" fill="remove" grpId="0" nodeType="withEffect">
                                  <p:stCondLst>
                                    <p:cond delay="0"/>
                                  </p:stCondLst>
                                  <p:childTnLst>
                                    <p:animClr clrSpc="rgb" dir="cw">
                                      <p:cBhvr override="childStyle">
                                        <p:cTn id="50" dur="250" autoRev="1" fill="remove"/>
                                        <p:tgtEl>
                                          <p:spTgt spid="61"/>
                                        </p:tgtEl>
                                        <p:attrNameLst>
                                          <p:attrName>style.color</p:attrName>
                                        </p:attrNameLst>
                                      </p:cBhvr>
                                      <p:to>
                                        <a:schemeClr val="bg1"/>
                                      </p:to>
                                    </p:animClr>
                                    <p:animClr clrSpc="rgb" dir="cw">
                                      <p:cBhvr>
                                        <p:cTn id="51" dur="250" autoRev="1" fill="remove"/>
                                        <p:tgtEl>
                                          <p:spTgt spid="61"/>
                                        </p:tgtEl>
                                        <p:attrNameLst>
                                          <p:attrName>fillcolor</p:attrName>
                                        </p:attrNameLst>
                                      </p:cBhvr>
                                      <p:to>
                                        <a:schemeClr val="bg1"/>
                                      </p:to>
                                    </p:animClr>
                                    <p:set>
                                      <p:cBhvr>
                                        <p:cTn id="52" dur="250" autoRev="1" fill="remove"/>
                                        <p:tgtEl>
                                          <p:spTgt spid="61"/>
                                        </p:tgtEl>
                                        <p:attrNameLst>
                                          <p:attrName>fill.type</p:attrName>
                                        </p:attrNameLst>
                                      </p:cBhvr>
                                      <p:to>
                                        <p:strVal val="solid"/>
                                      </p:to>
                                    </p:set>
                                    <p:set>
                                      <p:cBhvr>
                                        <p:cTn id="53" dur="250" autoRev="1" fill="remove"/>
                                        <p:tgtEl>
                                          <p:spTgt spid="61"/>
                                        </p:tgtEl>
                                        <p:attrNameLst>
                                          <p:attrName>fill.on</p:attrName>
                                        </p:attrNameLst>
                                      </p:cBhvr>
                                      <p:to>
                                        <p:strVal val="true"/>
                                      </p:to>
                                    </p:set>
                                  </p:childTnLst>
                                </p:cTn>
                              </p:par>
                              <p:par>
                                <p:cTn id="54" presetID="27" presetClass="emph" presetSubtype="0" fill="remove" grpId="0" nodeType="withEffect">
                                  <p:stCondLst>
                                    <p:cond delay="0"/>
                                  </p:stCondLst>
                                  <p:childTnLst>
                                    <p:animClr clrSpc="rgb" dir="cw">
                                      <p:cBhvr override="childStyle">
                                        <p:cTn id="55" dur="250" autoRev="1" fill="remove"/>
                                        <p:tgtEl>
                                          <p:spTgt spid="48"/>
                                        </p:tgtEl>
                                        <p:attrNameLst>
                                          <p:attrName>style.color</p:attrName>
                                        </p:attrNameLst>
                                      </p:cBhvr>
                                      <p:to>
                                        <a:schemeClr val="bg1"/>
                                      </p:to>
                                    </p:animClr>
                                    <p:animClr clrSpc="rgb" dir="cw">
                                      <p:cBhvr>
                                        <p:cTn id="56" dur="250" autoRev="1" fill="remove"/>
                                        <p:tgtEl>
                                          <p:spTgt spid="48"/>
                                        </p:tgtEl>
                                        <p:attrNameLst>
                                          <p:attrName>fillcolor</p:attrName>
                                        </p:attrNameLst>
                                      </p:cBhvr>
                                      <p:to>
                                        <a:schemeClr val="bg1"/>
                                      </p:to>
                                    </p:animClr>
                                    <p:set>
                                      <p:cBhvr>
                                        <p:cTn id="57" dur="250" autoRev="1" fill="remove"/>
                                        <p:tgtEl>
                                          <p:spTgt spid="48"/>
                                        </p:tgtEl>
                                        <p:attrNameLst>
                                          <p:attrName>fill.type</p:attrName>
                                        </p:attrNameLst>
                                      </p:cBhvr>
                                      <p:to>
                                        <p:strVal val="solid"/>
                                      </p:to>
                                    </p:set>
                                    <p:set>
                                      <p:cBhvr>
                                        <p:cTn id="58" dur="250" autoRev="1" fill="remove"/>
                                        <p:tgtEl>
                                          <p:spTgt spid="48"/>
                                        </p:tgtEl>
                                        <p:attrNameLst>
                                          <p:attrName>fill.on</p:attrName>
                                        </p:attrNameLst>
                                      </p:cBhvr>
                                      <p:to>
                                        <p:strVal val="true"/>
                                      </p:to>
                                    </p:set>
                                  </p:childTnLst>
                                </p:cTn>
                              </p:par>
                              <p:par>
                                <p:cTn id="59" presetID="27" presetClass="emph" presetSubtype="0" fill="remove" grpId="0" nodeType="withEffect">
                                  <p:stCondLst>
                                    <p:cond delay="0"/>
                                  </p:stCondLst>
                                  <p:childTnLst>
                                    <p:animClr clrSpc="rgb" dir="cw">
                                      <p:cBhvr override="childStyle">
                                        <p:cTn id="60" dur="250" autoRev="1" fill="remove"/>
                                        <p:tgtEl>
                                          <p:spTgt spid="49"/>
                                        </p:tgtEl>
                                        <p:attrNameLst>
                                          <p:attrName>style.color</p:attrName>
                                        </p:attrNameLst>
                                      </p:cBhvr>
                                      <p:to>
                                        <a:schemeClr val="bg1"/>
                                      </p:to>
                                    </p:animClr>
                                    <p:animClr clrSpc="rgb" dir="cw">
                                      <p:cBhvr>
                                        <p:cTn id="61" dur="250" autoRev="1" fill="remove"/>
                                        <p:tgtEl>
                                          <p:spTgt spid="49"/>
                                        </p:tgtEl>
                                        <p:attrNameLst>
                                          <p:attrName>fillcolor</p:attrName>
                                        </p:attrNameLst>
                                      </p:cBhvr>
                                      <p:to>
                                        <a:schemeClr val="bg1"/>
                                      </p:to>
                                    </p:animClr>
                                    <p:set>
                                      <p:cBhvr>
                                        <p:cTn id="62" dur="250" autoRev="1" fill="remove"/>
                                        <p:tgtEl>
                                          <p:spTgt spid="49"/>
                                        </p:tgtEl>
                                        <p:attrNameLst>
                                          <p:attrName>fill.type</p:attrName>
                                        </p:attrNameLst>
                                      </p:cBhvr>
                                      <p:to>
                                        <p:strVal val="solid"/>
                                      </p:to>
                                    </p:set>
                                    <p:set>
                                      <p:cBhvr>
                                        <p:cTn id="63" dur="250" autoRev="1" fill="remove"/>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36" grpId="0" animBg="1"/>
      <p:bldP spid="48" grpId="0" animBg="1"/>
      <p:bldP spid="49" grpId="0" animBg="1"/>
      <p:bldP spid="50" grpId="0" animBg="1"/>
      <p:bldP spid="51" grpId="0" animBg="1"/>
      <p:bldP spid="54" grpId="0"/>
      <p:bldP spid="58" grpId="0"/>
      <p:bldP spid="60" grpId="0" animBg="1"/>
      <p:bldP spid="6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1891" y="294829"/>
            <a:ext cx="11139053" cy="497095"/>
          </a:xfrm>
        </p:spPr>
        <p:txBody>
          <a:bodyPr wrap="square">
            <a:noAutofit/>
          </a:bodyPr>
          <a:lstStyle/>
          <a:p>
            <a:r>
              <a:rPr lang="ru-RU" dirty="0">
                <a:latin typeface="Huawei Sans" panose="020C0503030203020204" pitchFamily="34" charset="0"/>
              </a:rPr>
              <a:t>Преимущества в отношении производительности SSD</a:t>
            </a:r>
          </a:p>
        </p:txBody>
      </p:sp>
      <p:pic>
        <p:nvPicPr>
          <p:cNvPr id="4" name="Picture 2" descr="npo0000a1"/>
          <p:cNvPicPr>
            <a:picLocks noChangeAspect="1" noChangeArrowheads="1"/>
          </p:cNvPicPr>
          <p:nvPr/>
        </p:nvPicPr>
        <p:blipFill>
          <a:blip r:embed="rId3" cstate="print"/>
          <a:srcRect/>
          <a:stretch>
            <a:fillRect/>
          </a:stretch>
        </p:blipFill>
        <p:spPr bwMode="auto">
          <a:xfrm>
            <a:off x="2046079" y="4250439"/>
            <a:ext cx="866184" cy="704548"/>
          </a:xfrm>
          <a:prstGeom prst="rect">
            <a:avLst/>
          </a:prstGeom>
          <a:noFill/>
          <a:ln w="9525" algn="ctr">
            <a:noFill/>
            <a:miter lim="800000"/>
            <a:headEnd/>
            <a:tailEnd/>
          </a:ln>
        </p:spPr>
      </p:pic>
      <p:pic>
        <p:nvPicPr>
          <p:cNvPr id="5" name="Picture 3" descr="npo0000a3"/>
          <p:cNvPicPr>
            <a:picLocks noChangeAspect="1" noChangeArrowheads="1"/>
          </p:cNvPicPr>
          <p:nvPr/>
        </p:nvPicPr>
        <p:blipFill>
          <a:blip r:embed="rId4" cstate="print"/>
          <a:srcRect/>
          <a:stretch>
            <a:fillRect/>
          </a:stretch>
        </p:blipFill>
        <p:spPr bwMode="auto">
          <a:xfrm>
            <a:off x="1826123" y="5077451"/>
            <a:ext cx="1486835" cy="539750"/>
          </a:xfrm>
          <a:prstGeom prst="rect">
            <a:avLst/>
          </a:prstGeom>
          <a:noFill/>
          <a:ln w="9525" algn="ctr">
            <a:noFill/>
            <a:miter lim="800000"/>
            <a:headEnd/>
            <a:tailEnd/>
          </a:ln>
        </p:spPr>
      </p:pic>
      <p:sp>
        <p:nvSpPr>
          <p:cNvPr id="6" name="Text Box 6"/>
          <p:cNvSpPr txBox="1">
            <a:spLocks noChangeArrowheads="1"/>
          </p:cNvSpPr>
          <p:nvPr/>
        </p:nvSpPr>
        <p:spPr bwMode="auto">
          <a:xfrm>
            <a:off x="1314598" y="1127072"/>
            <a:ext cx="4498014" cy="407985"/>
          </a:xfrm>
          <a:prstGeom prst="rect">
            <a:avLst/>
          </a:prstGeom>
          <a:solidFill>
            <a:srgbClr val="800000"/>
          </a:solidFill>
          <a:ln w="9525" algn="ctr">
            <a:solidFill>
              <a:srgbClr val="DDDDDD"/>
            </a:solidFill>
            <a:miter lim="800000"/>
            <a:headEnd/>
            <a:tailEnd/>
          </a:ln>
        </p:spPr>
        <p:txBody>
          <a:bodyPr wrap="square" lIns="78309" tIns="39155" rIns="78309" bIns="39155" anchor="ctr">
            <a:noAutofit/>
          </a:bodyPr>
          <a:lstStyle/>
          <a:p>
            <a:pPr algn="ctr" defTabSz="686709" fontAlgn="ctr">
              <a:spcBef>
                <a:spcPct val="50000"/>
              </a:spcBef>
            </a:pPr>
            <a:r>
              <a:rPr lang="ru-RU" sz="1400" b="1" dirty="0" smtClean="0">
                <a:solidFill>
                  <a:schemeClr val="bg1"/>
                </a:solidFill>
                <a:latin typeface="Huawei Sans" panose="020C0503030203020204" pitchFamily="34" charset="0"/>
              </a:rPr>
              <a:t>Преимущества в отношении производительности SSD</a:t>
            </a:r>
            <a:endParaRPr lang="ru-RU" sz="1400" b="1" dirty="0">
              <a:solidFill>
                <a:schemeClr val="bg1"/>
              </a:solidFill>
              <a:latin typeface="Huawei Sans" panose="020C0503030203020204" pitchFamily="34" charset="0"/>
            </a:endParaRPr>
          </a:p>
        </p:txBody>
      </p:sp>
      <p:sp>
        <p:nvSpPr>
          <p:cNvPr id="7" name="Text Box 8"/>
          <p:cNvSpPr txBox="1">
            <a:spLocks noChangeArrowheads="1"/>
          </p:cNvSpPr>
          <p:nvPr/>
        </p:nvSpPr>
        <p:spPr bwMode="auto">
          <a:xfrm>
            <a:off x="3423439" y="5195848"/>
            <a:ext cx="632935" cy="354861"/>
          </a:xfrm>
          <a:prstGeom prst="rect">
            <a:avLst/>
          </a:prstGeom>
          <a:noFill/>
          <a:ln w="9525" algn="ctr">
            <a:noFill/>
            <a:miter lim="800000"/>
            <a:headEnd/>
            <a:tailEnd/>
          </a:ln>
        </p:spPr>
        <p:txBody>
          <a:bodyPr wrap="square" lIns="91434" tIns="45717" rIns="91434" bIns="45717">
            <a:noAutofit/>
          </a:bodyPr>
          <a:lstStyle/>
          <a:p>
            <a:pPr algn="ctr" defTabSz="801161" fontAlgn="ctr"/>
            <a:r>
              <a:rPr lang="ru-RU" sz="1600" dirty="0" smtClean="0">
                <a:solidFill>
                  <a:srgbClr val="C00000"/>
                </a:solidFill>
                <a:latin typeface="Huawei Sans" panose="020C0503030203020204" pitchFamily="34" charset="0"/>
              </a:rPr>
              <a:t>или</a:t>
            </a:r>
            <a:endParaRPr lang="ru-RU" sz="1600" dirty="0">
              <a:solidFill>
                <a:srgbClr val="C00000"/>
              </a:solidFill>
              <a:latin typeface="Huawei Sans" panose="020C0503030203020204" pitchFamily="34" charset="0"/>
            </a:endParaRPr>
          </a:p>
        </p:txBody>
      </p:sp>
      <p:pic>
        <p:nvPicPr>
          <p:cNvPr id="8" name="Picture 9" descr="npo0000a5"/>
          <p:cNvPicPr>
            <a:picLocks noChangeAspect="1" noChangeArrowheads="1"/>
          </p:cNvPicPr>
          <p:nvPr/>
        </p:nvPicPr>
        <p:blipFill>
          <a:blip r:embed="rId4" cstate="print"/>
          <a:srcRect/>
          <a:stretch>
            <a:fillRect/>
          </a:stretch>
        </p:blipFill>
        <p:spPr bwMode="auto">
          <a:xfrm>
            <a:off x="4187665" y="5077451"/>
            <a:ext cx="1485129" cy="539750"/>
          </a:xfrm>
          <a:prstGeom prst="rect">
            <a:avLst/>
          </a:prstGeom>
          <a:noFill/>
          <a:ln w="9525" algn="ctr">
            <a:noFill/>
            <a:miter lim="800000"/>
            <a:headEnd/>
            <a:tailEnd/>
          </a:ln>
        </p:spPr>
      </p:pic>
      <p:sp>
        <p:nvSpPr>
          <p:cNvPr id="9" name="Line 10"/>
          <p:cNvSpPr>
            <a:spLocks noChangeShapeType="1"/>
          </p:cNvSpPr>
          <p:nvPr/>
        </p:nvSpPr>
        <p:spPr bwMode="auto">
          <a:xfrm flipH="1">
            <a:off x="2615577" y="3529260"/>
            <a:ext cx="915631" cy="1620762"/>
          </a:xfrm>
          <a:prstGeom prst="line">
            <a:avLst/>
          </a:prstGeom>
          <a:noFill/>
          <a:ln w="19050">
            <a:solidFill>
              <a:schemeClr val="tx1"/>
            </a:solidFill>
            <a:prstDash val="dash"/>
            <a:round/>
            <a:headEnd/>
            <a:tailEnd type="triangle" w="med" len="med"/>
          </a:ln>
        </p:spPr>
        <p:txBody>
          <a:bodyPr wrap="square" lIns="0" tIns="0" rIns="0" bIns="0" anchor="ctr">
            <a:noAutofit/>
          </a:bodyPr>
          <a:lstStyle/>
          <a:p>
            <a:pPr fontAlgn="ctr"/>
            <a:endParaRPr lang="en-US" altLang="zh-CN" sz="1200" dirty="0">
              <a:latin typeface="Huawei Sans" panose="020C0503030203020204" pitchFamily="34" charset="0"/>
            </a:endParaRPr>
          </a:p>
        </p:txBody>
      </p:sp>
      <p:sp>
        <p:nvSpPr>
          <p:cNvPr id="11" name="Line 12"/>
          <p:cNvSpPr>
            <a:spLocks noChangeShapeType="1"/>
          </p:cNvSpPr>
          <p:nvPr/>
        </p:nvSpPr>
        <p:spPr bwMode="auto">
          <a:xfrm flipH="1">
            <a:off x="3620433" y="2484876"/>
            <a:ext cx="0" cy="180942"/>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grpSp>
        <p:nvGrpSpPr>
          <p:cNvPr id="12" name="Group 13"/>
          <p:cNvGrpSpPr>
            <a:grpSpLocks/>
          </p:cNvGrpSpPr>
          <p:nvPr/>
        </p:nvGrpSpPr>
        <p:grpSpPr bwMode="auto">
          <a:xfrm>
            <a:off x="2614528" y="2592807"/>
            <a:ext cx="2096599" cy="936454"/>
            <a:chOff x="3765" y="1570"/>
            <a:chExt cx="1088" cy="590"/>
          </a:xfrm>
        </p:grpSpPr>
        <p:pic>
          <p:nvPicPr>
            <p:cNvPr id="111" name="Picture 14" descr="npo0000a6"/>
            <p:cNvPicPr>
              <a:picLocks noChangeAspect="1" noChangeArrowheads="1"/>
            </p:cNvPicPr>
            <p:nvPr/>
          </p:nvPicPr>
          <p:blipFill>
            <a:blip r:embed="rId5" cstate="print"/>
            <a:srcRect/>
            <a:stretch>
              <a:fillRect/>
            </a:stretch>
          </p:blipFill>
          <p:spPr bwMode="auto">
            <a:xfrm>
              <a:off x="3765" y="1570"/>
              <a:ext cx="1039" cy="590"/>
            </a:xfrm>
            <a:prstGeom prst="rect">
              <a:avLst/>
            </a:prstGeom>
            <a:noFill/>
            <a:ln w="9525" algn="ctr">
              <a:noFill/>
              <a:miter lim="800000"/>
              <a:headEnd/>
              <a:tailEnd/>
            </a:ln>
          </p:spPr>
        </p:pic>
        <p:sp>
          <p:nvSpPr>
            <p:cNvPr id="112" name="Text Box 15"/>
            <p:cNvSpPr txBox="1">
              <a:spLocks noChangeArrowheads="1"/>
            </p:cNvSpPr>
            <p:nvPr/>
          </p:nvSpPr>
          <p:spPr bwMode="auto">
            <a:xfrm>
              <a:off x="3765" y="1846"/>
              <a:ext cx="1088" cy="190"/>
            </a:xfrm>
            <a:prstGeom prst="rect">
              <a:avLst/>
            </a:prstGeom>
            <a:noFill/>
            <a:ln w="12700">
              <a:noFill/>
              <a:miter lim="800000"/>
              <a:headEnd/>
              <a:tailEnd/>
            </a:ln>
          </p:spPr>
          <p:txBody>
            <a:bodyPr wrap="square" lIns="85824" tIns="42913" rIns="85824" bIns="42913" anchor="ctr">
              <a:noAutofit/>
            </a:bodyPr>
            <a:lstStyle/>
            <a:p>
              <a:pPr algn="ctr" defTabSz="783776" fontAlgn="ctr">
                <a:spcBef>
                  <a:spcPct val="50000"/>
                </a:spcBef>
              </a:pPr>
              <a:r>
                <a:rPr lang="ru-RU" sz="1400">
                  <a:solidFill>
                    <a:srgbClr val="FFFFFF"/>
                  </a:solidFill>
                  <a:latin typeface="Huawei Sans" panose="020C0503030203020204" pitchFamily="34" charset="0"/>
                </a:rPr>
                <a:t>IP/FC SAN</a:t>
              </a:r>
            </a:p>
          </p:txBody>
        </p:sp>
      </p:grpSp>
      <p:sp>
        <p:nvSpPr>
          <p:cNvPr id="14" name="Line 17"/>
          <p:cNvSpPr>
            <a:spLocks noChangeShapeType="1"/>
          </p:cNvSpPr>
          <p:nvPr/>
        </p:nvSpPr>
        <p:spPr bwMode="auto">
          <a:xfrm>
            <a:off x="3912929" y="2316062"/>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5" name="Line 18"/>
          <p:cNvSpPr>
            <a:spLocks noChangeShapeType="1"/>
          </p:cNvSpPr>
          <p:nvPr/>
        </p:nvSpPr>
        <p:spPr bwMode="auto">
          <a:xfrm>
            <a:off x="4503161" y="2316062"/>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6" name="Line 19"/>
          <p:cNvSpPr>
            <a:spLocks noChangeShapeType="1"/>
          </p:cNvSpPr>
          <p:nvPr/>
        </p:nvSpPr>
        <p:spPr bwMode="auto">
          <a:xfrm>
            <a:off x="3324796" y="2316062"/>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7" name="Line 20"/>
          <p:cNvSpPr>
            <a:spLocks noChangeShapeType="1"/>
          </p:cNvSpPr>
          <p:nvPr/>
        </p:nvSpPr>
        <p:spPr bwMode="auto">
          <a:xfrm>
            <a:off x="2564425" y="2473766"/>
            <a:ext cx="2123578" cy="0"/>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8" name="Line 21"/>
          <p:cNvSpPr>
            <a:spLocks noChangeShapeType="1"/>
          </p:cNvSpPr>
          <p:nvPr/>
        </p:nvSpPr>
        <p:spPr bwMode="auto">
          <a:xfrm>
            <a:off x="2732463" y="2317687"/>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13" name="Line 114"/>
          <p:cNvSpPr>
            <a:spLocks noChangeShapeType="1"/>
          </p:cNvSpPr>
          <p:nvPr/>
        </p:nvSpPr>
        <p:spPr bwMode="auto">
          <a:xfrm>
            <a:off x="3573834" y="3529261"/>
            <a:ext cx="1224251" cy="1584476"/>
          </a:xfrm>
          <a:prstGeom prst="line">
            <a:avLst/>
          </a:prstGeom>
          <a:noFill/>
          <a:ln w="19050">
            <a:solidFill>
              <a:schemeClr val="tx1"/>
            </a:solidFill>
            <a:prstDash val="dash"/>
            <a:round/>
            <a:headEnd/>
            <a:tailEnd type="triangle" w="med" len="med"/>
          </a:ln>
        </p:spPr>
        <p:txBody>
          <a:bodyPr wrap="square" lIns="0" tIns="0" rIns="0" bIns="0" anchor="ctr">
            <a:noAutofit/>
          </a:bodyPr>
          <a:lstStyle/>
          <a:p>
            <a:pPr fontAlgn="ctr"/>
            <a:endParaRPr lang="en-US" altLang="zh-CN" sz="1200" dirty="0">
              <a:latin typeface="Huawei Sans" panose="020C0503030203020204" pitchFamily="34" charset="0"/>
            </a:endParaRPr>
          </a:p>
        </p:txBody>
      </p:sp>
      <p:sp>
        <p:nvSpPr>
          <p:cNvPr id="114" name="Text Box 115"/>
          <p:cNvSpPr txBox="1">
            <a:spLocks noChangeArrowheads="1"/>
          </p:cNvSpPr>
          <p:nvPr/>
        </p:nvSpPr>
        <p:spPr bwMode="auto">
          <a:xfrm>
            <a:off x="1238228" y="5642226"/>
            <a:ext cx="2512288" cy="492443"/>
          </a:xfrm>
          <a:prstGeom prst="rect">
            <a:avLst/>
          </a:prstGeom>
          <a:noFill/>
          <a:ln w="9525" algn="ctr">
            <a:noFill/>
            <a:miter lim="800000"/>
            <a:headEnd/>
            <a:tailEnd/>
          </a:ln>
        </p:spPr>
        <p:txBody>
          <a:bodyPr wrap="square" lIns="0" tIns="0" rIns="0" bIns="0">
            <a:noAutofit/>
          </a:bodyPr>
          <a:lstStyle/>
          <a:p>
            <a:pPr algn="ctr" defTabSz="801161" fontAlgn="ctr">
              <a:spcBef>
                <a:spcPct val="50000"/>
              </a:spcBef>
            </a:pPr>
            <a:r>
              <a:rPr lang="ru-RU" sz="1600">
                <a:solidFill>
                  <a:schemeClr val="tx1"/>
                </a:solidFill>
                <a:latin typeface="Huawei Sans" panose="020C0503030203020204" pitchFamily="34" charset="0"/>
              </a:rPr>
              <a:t>Система хранения HDD</a:t>
            </a:r>
          </a:p>
        </p:txBody>
      </p:sp>
      <p:sp>
        <p:nvSpPr>
          <p:cNvPr id="115" name="Text Box 116"/>
          <p:cNvSpPr txBox="1">
            <a:spLocks noChangeArrowheads="1"/>
          </p:cNvSpPr>
          <p:nvPr/>
        </p:nvSpPr>
        <p:spPr bwMode="auto">
          <a:xfrm>
            <a:off x="3845766" y="5642226"/>
            <a:ext cx="2394420" cy="492443"/>
          </a:xfrm>
          <a:prstGeom prst="rect">
            <a:avLst/>
          </a:prstGeom>
          <a:noFill/>
          <a:ln w="9525" algn="ctr">
            <a:noFill/>
            <a:miter lim="800000"/>
            <a:headEnd/>
            <a:tailEnd/>
          </a:ln>
        </p:spPr>
        <p:txBody>
          <a:bodyPr wrap="square" lIns="0" tIns="0" rIns="0" bIns="0">
            <a:noAutofit/>
          </a:bodyPr>
          <a:lstStyle/>
          <a:p>
            <a:pPr algn="ctr" defTabSz="801161" fontAlgn="ctr">
              <a:spcBef>
                <a:spcPct val="50000"/>
              </a:spcBef>
            </a:pPr>
            <a:r>
              <a:rPr lang="ru-RU" sz="1600" dirty="0">
                <a:solidFill>
                  <a:schemeClr val="tx1"/>
                </a:solidFill>
                <a:latin typeface="Huawei Sans" panose="020C0503030203020204" pitchFamily="34" charset="0"/>
              </a:rPr>
              <a:t>Система хранения SSD</a:t>
            </a:r>
          </a:p>
        </p:txBody>
      </p:sp>
      <p:grpSp>
        <p:nvGrpSpPr>
          <p:cNvPr id="116" name="Group 117"/>
          <p:cNvGrpSpPr>
            <a:grpSpLocks/>
          </p:cNvGrpSpPr>
          <p:nvPr/>
        </p:nvGrpSpPr>
        <p:grpSpPr bwMode="auto">
          <a:xfrm rot="17908392">
            <a:off x="2705879" y="4740809"/>
            <a:ext cx="252488" cy="351248"/>
            <a:chOff x="824" y="2451"/>
            <a:chExt cx="1041" cy="1640"/>
          </a:xfrm>
        </p:grpSpPr>
        <p:sp>
          <p:nvSpPr>
            <p:cNvPr id="117" name="Freeform 118"/>
            <p:cNvSpPr>
              <a:spLocks/>
            </p:cNvSpPr>
            <p:nvPr/>
          </p:nvSpPr>
          <p:spPr bwMode="auto">
            <a:xfrm rot="-3840000">
              <a:off x="663" y="2989"/>
              <a:ext cx="1263" cy="941"/>
            </a:xfrm>
            <a:custGeom>
              <a:avLst/>
              <a:gdLst>
                <a:gd name="T0" fmla="*/ 87 w 1359"/>
                <a:gd name="T1" fmla="*/ 0 h 1035"/>
                <a:gd name="T2" fmla="*/ 125 w 1359"/>
                <a:gd name="T3" fmla="*/ 29 h 1035"/>
                <a:gd name="T4" fmla="*/ 162 w 1359"/>
                <a:gd name="T5" fmla="*/ 68 h 1035"/>
                <a:gd name="T6" fmla="*/ 548 w 1359"/>
                <a:gd name="T7" fmla="*/ 229 h 1035"/>
                <a:gd name="T8" fmla="*/ 633 w 1359"/>
                <a:gd name="T9" fmla="*/ 234 h 1035"/>
                <a:gd name="T10" fmla="*/ 701 w 1359"/>
                <a:gd name="T11" fmla="*/ 283 h 1035"/>
                <a:gd name="T12" fmla="*/ 725 w 1359"/>
                <a:gd name="T13" fmla="*/ 291 h 1035"/>
                <a:gd name="T14" fmla="*/ 1014 w 1359"/>
                <a:gd name="T15" fmla="*/ 359 h 1035"/>
                <a:gd name="T16" fmla="*/ 1014 w 1359"/>
                <a:gd name="T17" fmla="*/ 379 h 1035"/>
                <a:gd name="T18" fmla="*/ 810 w 1359"/>
                <a:gd name="T19" fmla="*/ 332 h 1035"/>
                <a:gd name="T20" fmla="*/ 786 w 1359"/>
                <a:gd name="T21" fmla="*/ 330 h 1035"/>
                <a:gd name="T22" fmla="*/ 767 w 1359"/>
                <a:gd name="T23" fmla="*/ 344 h 1035"/>
                <a:gd name="T24" fmla="*/ 758 w 1359"/>
                <a:gd name="T25" fmla="*/ 369 h 1035"/>
                <a:gd name="T26" fmla="*/ 817 w 1359"/>
                <a:gd name="T27" fmla="*/ 453 h 1035"/>
                <a:gd name="T28" fmla="*/ 849 w 1359"/>
                <a:gd name="T29" fmla="*/ 461 h 1035"/>
                <a:gd name="T30" fmla="*/ 1014 w 1359"/>
                <a:gd name="T31" fmla="*/ 431 h 1035"/>
                <a:gd name="T32" fmla="*/ 1014 w 1359"/>
                <a:gd name="T33" fmla="*/ 449 h 1035"/>
                <a:gd name="T34" fmla="*/ 841 w 1359"/>
                <a:gd name="T35" fmla="*/ 490 h 1035"/>
                <a:gd name="T36" fmla="*/ 824 w 1359"/>
                <a:gd name="T37" fmla="*/ 478 h 1035"/>
                <a:gd name="T38" fmla="*/ 721 w 1359"/>
                <a:gd name="T39" fmla="*/ 505 h 1035"/>
                <a:gd name="T40" fmla="*/ 707 w 1359"/>
                <a:gd name="T41" fmla="*/ 479 h 1035"/>
                <a:gd name="T42" fmla="*/ 669 w 1359"/>
                <a:gd name="T43" fmla="*/ 518 h 1035"/>
                <a:gd name="T44" fmla="*/ 597 w 1359"/>
                <a:gd name="T45" fmla="*/ 535 h 1035"/>
                <a:gd name="T46" fmla="*/ 566 w 1359"/>
                <a:gd name="T47" fmla="*/ 524 h 1035"/>
                <a:gd name="T48" fmla="*/ 452 w 1359"/>
                <a:gd name="T49" fmla="*/ 568 h 1035"/>
                <a:gd name="T50" fmla="*/ 83 w 1359"/>
                <a:gd name="T51" fmla="*/ 654 h 1035"/>
                <a:gd name="T52" fmla="*/ 76 w 1359"/>
                <a:gd name="T53" fmla="*/ 676 h 1035"/>
                <a:gd name="T54" fmla="*/ 22 w 1359"/>
                <a:gd name="T55" fmla="*/ 707 h 1035"/>
                <a:gd name="T56" fmla="*/ 3 w 1359"/>
                <a:gd name="T57" fmla="*/ 683 h 1035"/>
                <a:gd name="T58" fmla="*/ 0 w 1359"/>
                <a:gd name="T59" fmla="*/ 654 h 1035"/>
                <a:gd name="T60" fmla="*/ 7 w 1359"/>
                <a:gd name="T61" fmla="*/ 625 h 1035"/>
                <a:gd name="T62" fmla="*/ 31 w 1359"/>
                <a:gd name="T63" fmla="*/ 600 h 1035"/>
                <a:gd name="T64" fmla="*/ 378 w 1359"/>
                <a:gd name="T65" fmla="*/ 521 h 1035"/>
                <a:gd name="T66" fmla="*/ 428 w 1359"/>
                <a:gd name="T67" fmla="*/ 478 h 1035"/>
                <a:gd name="T68" fmla="*/ 443 w 1359"/>
                <a:gd name="T69" fmla="*/ 302 h 1035"/>
                <a:gd name="T70" fmla="*/ 407 w 1359"/>
                <a:gd name="T71" fmla="*/ 244 h 1035"/>
                <a:gd name="T72" fmla="*/ 164 w 1359"/>
                <a:gd name="T73" fmla="*/ 139 h 1035"/>
                <a:gd name="T74" fmla="*/ 97 w 1359"/>
                <a:gd name="T75" fmla="*/ 113 h 1035"/>
                <a:gd name="T76" fmla="*/ 47 w 1359"/>
                <a:gd name="T77" fmla="*/ 54 h 1035"/>
                <a:gd name="T78" fmla="*/ 33 w 1359"/>
                <a:gd name="T79" fmla="*/ 23 h 1035"/>
                <a:gd name="T80" fmla="*/ 51 w 1359"/>
                <a:gd name="T81" fmla="*/ 3 h 1035"/>
                <a:gd name="T82" fmla="*/ 87 w 1359"/>
                <a:gd name="T83" fmla="*/ 0 h 10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59"/>
                <a:gd name="T127" fmla="*/ 0 h 1035"/>
                <a:gd name="T128" fmla="*/ 1359 w 1359"/>
                <a:gd name="T129" fmla="*/ 1035 h 10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59" h="1035">
                  <a:moveTo>
                    <a:pt x="117" y="0"/>
                  </a:moveTo>
                  <a:lnTo>
                    <a:pt x="168" y="42"/>
                  </a:lnTo>
                  <a:lnTo>
                    <a:pt x="216" y="99"/>
                  </a:lnTo>
                  <a:lnTo>
                    <a:pt x="735" y="336"/>
                  </a:lnTo>
                  <a:lnTo>
                    <a:pt x="849" y="342"/>
                  </a:lnTo>
                  <a:lnTo>
                    <a:pt x="939" y="414"/>
                  </a:lnTo>
                  <a:lnTo>
                    <a:pt x="972" y="426"/>
                  </a:lnTo>
                  <a:lnTo>
                    <a:pt x="1359" y="525"/>
                  </a:lnTo>
                  <a:lnTo>
                    <a:pt x="1359" y="555"/>
                  </a:lnTo>
                  <a:lnTo>
                    <a:pt x="1086" y="486"/>
                  </a:lnTo>
                  <a:lnTo>
                    <a:pt x="1053" y="483"/>
                  </a:lnTo>
                  <a:lnTo>
                    <a:pt x="1029" y="504"/>
                  </a:lnTo>
                  <a:lnTo>
                    <a:pt x="1017" y="541"/>
                  </a:lnTo>
                  <a:lnTo>
                    <a:pt x="1095" y="663"/>
                  </a:lnTo>
                  <a:lnTo>
                    <a:pt x="1137" y="675"/>
                  </a:lnTo>
                  <a:lnTo>
                    <a:pt x="1359" y="630"/>
                  </a:lnTo>
                  <a:lnTo>
                    <a:pt x="1359" y="657"/>
                  </a:lnTo>
                  <a:lnTo>
                    <a:pt x="1128" y="717"/>
                  </a:lnTo>
                  <a:lnTo>
                    <a:pt x="1104" y="699"/>
                  </a:lnTo>
                  <a:lnTo>
                    <a:pt x="966" y="738"/>
                  </a:lnTo>
                  <a:lnTo>
                    <a:pt x="948" y="702"/>
                  </a:lnTo>
                  <a:lnTo>
                    <a:pt x="897" y="759"/>
                  </a:lnTo>
                  <a:lnTo>
                    <a:pt x="801" y="783"/>
                  </a:lnTo>
                  <a:lnTo>
                    <a:pt x="759" y="765"/>
                  </a:lnTo>
                  <a:lnTo>
                    <a:pt x="606" y="831"/>
                  </a:lnTo>
                  <a:lnTo>
                    <a:pt x="111" y="957"/>
                  </a:lnTo>
                  <a:lnTo>
                    <a:pt x="102" y="990"/>
                  </a:lnTo>
                  <a:lnTo>
                    <a:pt x="30" y="1035"/>
                  </a:lnTo>
                  <a:lnTo>
                    <a:pt x="3" y="999"/>
                  </a:lnTo>
                  <a:lnTo>
                    <a:pt x="0" y="957"/>
                  </a:lnTo>
                  <a:lnTo>
                    <a:pt x="9" y="915"/>
                  </a:lnTo>
                  <a:lnTo>
                    <a:pt x="42" y="879"/>
                  </a:lnTo>
                  <a:lnTo>
                    <a:pt x="507" y="762"/>
                  </a:lnTo>
                  <a:lnTo>
                    <a:pt x="573" y="699"/>
                  </a:lnTo>
                  <a:lnTo>
                    <a:pt x="594" y="441"/>
                  </a:lnTo>
                  <a:lnTo>
                    <a:pt x="546" y="357"/>
                  </a:lnTo>
                  <a:lnTo>
                    <a:pt x="219" y="204"/>
                  </a:lnTo>
                  <a:lnTo>
                    <a:pt x="129" y="165"/>
                  </a:lnTo>
                  <a:lnTo>
                    <a:pt x="63" y="78"/>
                  </a:lnTo>
                  <a:lnTo>
                    <a:pt x="45" y="33"/>
                  </a:lnTo>
                  <a:lnTo>
                    <a:pt x="69" y="3"/>
                  </a:lnTo>
                  <a:lnTo>
                    <a:pt x="117" y="0"/>
                  </a:lnTo>
                  <a:close/>
                </a:path>
              </a:pathLst>
            </a:custGeom>
            <a:solidFill>
              <a:srgbClr val="EAEAEA"/>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18" name="Freeform 119"/>
            <p:cNvSpPr>
              <a:spLocks/>
            </p:cNvSpPr>
            <p:nvPr/>
          </p:nvSpPr>
          <p:spPr bwMode="auto">
            <a:xfrm rot="-3840000">
              <a:off x="876" y="3469"/>
              <a:ext cx="568" cy="602"/>
            </a:xfrm>
            <a:custGeom>
              <a:avLst/>
              <a:gdLst>
                <a:gd name="T0" fmla="*/ 115 w 610"/>
                <a:gd name="T1" fmla="*/ 0 h 646"/>
                <a:gd name="T2" fmla="*/ 69 w 610"/>
                <a:gd name="T3" fmla="*/ 21 h 646"/>
                <a:gd name="T4" fmla="*/ 42 w 610"/>
                <a:gd name="T5" fmla="*/ 58 h 646"/>
                <a:gd name="T6" fmla="*/ 10 w 610"/>
                <a:gd name="T7" fmla="*/ 176 h 646"/>
                <a:gd name="T8" fmla="*/ 0 w 610"/>
                <a:gd name="T9" fmla="*/ 271 h 646"/>
                <a:gd name="T10" fmla="*/ 2 w 610"/>
                <a:gd name="T11" fmla="*/ 330 h 646"/>
                <a:gd name="T12" fmla="*/ 14 w 610"/>
                <a:gd name="T13" fmla="*/ 405 h 646"/>
                <a:gd name="T14" fmla="*/ 38 w 610"/>
                <a:gd name="T15" fmla="*/ 454 h 646"/>
                <a:gd name="T16" fmla="*/ 78 w 610"/>
                <a:gd name="T17" fmla="*/ 484 h 646"/>
                <a:gd name="T18" fmla="*/ 134 w 610"/>
                <a:gd name="T19" fmla="*/ 487 h 646"/>
                <a:gd name="T20" fmla="*/ 399 w 610"/>
                <a:gd name="T21" fmla="*/ 417 h 646"/>
                <a:gd name="T22" fmla="*/ 438 w 610"/>
                <a:gd name="T23" fmla="*/ 375 h 646"/>
                <a:gd name="T24" fmla="*/ 443 w 610"/>
                <a:gd name="T25" fmla="*/ 348 h 646"/>
                <a:gd name="T26" fmla="*/ 459 w 610"/>
                <a:gd name="T27" fmla="*/ 188 h 646"/>
                <a:gd name="T28" fmla="*/ 443 w 610"/>
                <a:gd name="T29" fmla="*/ 138 h 646"/>
                <a:gd name="T30" fmla="*/ 410 w 610"/>
                <a:gd name="T31" fmla="*/ 110 h 646"/>
                <a:gd name="T32" fmla="*/ 324 w 610"/>
                <a:gd name="T33" fmla="*/ 70 h 646"/>
                <a:gd name="T34" fmla="*/ 170 w 610"/>
                <a:gd name="T35" fmla="*/ 6 h 646"/>
                <a:gd name="T36" fmla="*/ 115 w 610"/>
                <a:gd name="T37" fmla="*/ 0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0"/>
                <a:gd name="T58" fmla="*/ 0 h 646"/>
                <a:gd name="T59" fmla="*/ 610 w 610"/>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0" h="646">
                  <a:moveTo>
                    <a:pt x="152" y="0"/>
                  </a:moveTo>
                  <a:lnTo>
                    <a:pt x="92" y="28"/>
                  </a:lnTo>
                  <a:lnTo>
                    <a:pt x="56" y="76"/>
                  </a:lnTo>
                  <a:lnTo>
                    <a:pt x="14" y="234"/>
                  </a:lnTo>
                  <a:lnTo>
                    <a:pt x="0" y="360"/>
                  </a:lnTo>
                  <a:lnTo>
                    <a:pt x="2" y="438"/>
                  </a:lnTo>
                  <a:lnTo>
                    <a:pt x="18" y="538"/>
                  </a:lnTo>
                  <a:lnTo>
                    <a:pt x="50" y="602"/>
                  </a:lnTo>
                  <a:lnTo>
                    <a:pt x="104" y="642"/>
                  </a:lnTo>
                  <a:lnTo>
                    <a:pt x="178" y="646"/>
                  </a:lnTo>
                  <a:lnTo>
                    <a:pt x="532" y="554"/>
                  </a:lnTo>
                  <a:lnTo>
                    <a:pt x="582" y="496"/>
                  </a:lnTo>
                  <a:lnTo>
                    <a:pt x="590" y="460"/>
                  </a:lnTo>
                  <a:lnTo>
                    <a:pt x="610" y="250"/>
                  </a:lnTo>
                  <a:lnTo>
                    <a:pt x="590" y="184"/>
                  </a:lnTo>
                  <a:lnTo>
                    <a:pt x="546" y="146"/>
                  </a:lnTo>
                  <a:lnTo>
                    <a:pt x="432" y="92"/>
                  </a:lnTo>
                  <a:lnTo>
                    <a:pt x="228" y="6"/>
                  </a:lnTo>
                  <a:lnTo>
                    <a:pt x="152" y="0"/>
                  </a:lnTo>
                  <a:close/>
                </a:path>
              </a:pathLst>
            </a:custGeom>
            <a:solidFill>
              <a:srgbClr val="FF9900"/>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19" name="Oval 120"/>
            <p:cNvSpPr>
              <a:spLocks noChangeArrowheads="1"/>
            </p:cNvSpPr>
            <p:nvPr/>
          </p:nvSpPr>
          <p:spPr bwMode="auto">
            <a:xfrm rot="-3840000">
              <a:off x="1258" y="3228"/>
              <a:ext cx="290" cy="284"/>
            </a:xfrm>
            <a:prstGeom prst="ellipse">
              <a:avLst/>
            </a:prstGeom>
            <a:solidFill>
              <a:srgbClr val="000000"/>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0" name="Oval 121"/>
            <p:cNvSpPr>
              <a:spLocks noChangeArrowheads="1"/>
            </p:cNvSpPr>
            <p:nvPr/>
          </p:nvSpPr>
          <p:spPr bwMode="auto">
            <a:xfrm rot="-3840000">
              <a:off x="1315" y="3283"/>
              <a:ext cx="173" cy="171"/>
            </a:xfrm>
            <a:prstGeom prst="ellipse">
              <a:avLst/>
            </a:prstGeom>
            <a:solidFill>
              <a:srgbClr val="B2B2B2"/>
            </a:solidFill>
            <a:ln w="9525">
              <a:solidFill>
                <a:srgbClr val="80808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1" name="Freeform 122"/>
            <p:cNvSpPr>
              <a:spLocks/>
            </p:cNvSpPr>
            <p:nvPr/>
          </p:nvSpPr>
          <p:spPr bwMode="auto">
            <a:xfrm rot="-3840000">
              <a:off x="964" y="3588"/>
              <a:ext cx="361" cy="389"/>
            </a:xfrm>
            <a:custGeom>
              <a:avLst/>
              <a:gdLst>
                <a:gd name="T0" fmla="*/ 54 w 388"/>
                <a:gd name="T1" fmla="*/ 0 h 428"/>
                <a:gd name="T2" fmla="*/ 44 w 388"/>
                <a:gd name="T3" fmla="*/ 2 h 428"/>
                <a:gd name="T4" fmla="*/ 18 w 388"/>
                <a:gd name="T5" fmla="*/ 68 h 428"/>
                <a:gd name="T6" fmla="*/ 6 w 388"/>
                <a:gd name="T7" fmla="*/ 128 h 428"/>
                <a:gd name="T8" fmla="*/ 0 w 388"/>
                <a:gd name="T9" fmla="*/ 205 h 428"/>
                <a:gd name="T10" fmla="*/ 16 w 388"/>
                <a:gd name="T11" fmla="*/ 285 h 428"/>
                <a:gd name="T12" fmla="*/ 26 w 388"/>
                <a:gd name="T13" fmla="*/ 293 h 428"/>
                <a:gd name="T14" fmla="*/ 279 w 388"/>
                <a:gd name="T15" fmla="*/ 235 h 428"/>
                <a:gd name="T16" fmla="*/ 280 w 388"/>
                <a:gd name="T17" fmla="*/ 225 h 428"/>
                <a:gd name="T18" fmla="*/ 291 w 388"/>
                <a:gd name="T19" fmla="*/ 102 h 428"/>
                <a:gd name="T20" fmla="*/ 286 w 388"/>
                <a:gd name="T21" fmla="*/ 86 h 428"/>
                <a:gd name="T22" fmla="*/ 64 w 388"/>
                <a:gd name="T23" fmla="*/ 4 h 428"/>
                <a:gd name="T24" fmla="*/ 54 w 388"/>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8"/>
                <a:gd name="T40" fmla="*/ 0 h 428"/>
                <a:gd name="T41" fmla="*/ 388 w 388"/>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8" h="428">
                  <a:moveTo>
                    <a:pt x="72" y="0"/>
                  </a:moveTo>
                  <a:lnTo>
                    <a:pt x="58" y="2"/>
                  </a:lnTo>
                  <a:lnTo>
                    <a:pt x="24" y="100"/>
                  </a:lnTo>
                  <a:lnTo>
                    <a:pt x="6" y="188"/>
                  </a:lnTo>
                  <a:lnTo>
                    <a:pt x="0" y="302"/>
                  </a:lnTo>
                  <a:lnTo>
                    <a:pt x="20" y="418"/>
                  </a:lnTo>
                  <a:lnTo>
                    <a:pt x="34" y="428"/>
                  </a:lnTo>
                  <a:lnTo>
                    <a:pt x="372" y="346"/>
                  </a:lnTo>
                  <a:lnTo>
                    <a:pt x="374" y="330"/>
                  </a:lnTo>
                  <a:lnTo>
                    <a:pt x="388" y="148"/>
                  </a:lnTo>
                  <a:lnTo>
                    <a:pt x="382" y="128"/>
                  </a:lnTo>
                  <a:lnTo>
                    <a:pt x="86" y="4"/>
                  </a:lnTo>
                  <a:lnTo>
                    <a:pt x="72" y="0"/>
                  </a:lnTo>
                  <a:close/>
                </a:path>
              </a:pathLst>
            </a:custGeom>
            <a:solidFill>
              <a:srgbClr val="000066"/>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2" name="Freeform 123"/>
            <p:cNvSpPr>
              <a:spLocks/>
            </p:cNvSpPr>
            <p:nvPr/>
          </p:nvSpPr>
          <p:spPr bwMode="auto">
            <a:xfrm rot="-1440000">
              <a:off x="1534" y="2665"/>
              <a:ext cx="292" cy="275"/>
            </a:xfrm>
            <a:custGeom>
              <a:avLst/>
              <a:gdLst>
                <a:gd name="T0" fmla="*/ 26 w 292"/>
                <a:gd name="T1" fmla="*/ 205 h 275"/>
                <a:gd name="T2" fmla="*/ 24 w 292"/>
                <a:gd name="T3" fmla="*/ 203 h 275"/>
                <a:gd name="T4" fmla="*/ 54 w 292"/>
                <a:gd name="T5" fmla="*/ 191 h 275"/>
                <a:gd name="T6" fmla="*/ 72 w 292"/>
                <a:gd name="T7" fmla="*/ 201 h 275"/>
                <a:gd name="T8" fmla="*/ 82 w 292"/>
                <a:gd name="T9" fmla="*/ 219 h 275"/>
                <a:gd name="T10" fmla="*/ 84 w 292"/>
                <a:gd name="T11" fmla="*/ 231 h 275"/>
                <a:gd name="T12" fmla="*/ 72 w 292"/>
                <a:gd name="T13" fmla="*/ 259 h 275"/>
                <a:gd name="T14" fmla="*/ 90 w 292"/>
                <a:gd name="T15" fmla="*/ 275 h 275"/>
                <a:gd name="T16" fmla="*/ 157 w 292"/>
                <a:gd name="T17" fmla="*/ 195 h 275"/>
                <a:gd name="T18" fmla="*/ 161 w 292"/>
                <a:gd name="T19" fmla="*/ 180 h 275"/>
                <a:gd name="T20" fmla="*/ 288 w 292"/>
                <a:gd name="T21" fmla="*/ 66 h 275"/>
                <a:gd name="T22" fmla="*/ 278 w 292"/>
                <a:gd name="T23" fmla="*/ 57 h 275"/>
                <a:gd name="T24" fmla="*/ 292 w 292"/>
                <a:gd name="T25" fmla="*/ 44 h 275"/>
                <a:gd name="T26" fmla="*/ 284 w 292"/>
                <a:gd name="T27" fmla="*/ 31 h 275"/>
                <a:gd name="T28" fmla="*/ 271 w 292"/>
                <a:gd name="T29" fmla="*/ 47 h 275"/>
                <a:gd name="T30" fmla="*/ 253 w 292"/>
                <a:gd name="T31" fmla="*/ 25 h 275"/>
                <a:gd name="T32" fmla="*/ 268 w 292"/>
                <a:gd name="T33" fmla="*/ 12 h 275"/>
                <a:gd name="T34" fmla="*/ 259 w 292"/>
                <a:gd name="T35" fmla="*/ 0 h 275"/>
                <a:gd name="T36" fmla="*/ 243 w 292"/>
                <a:gd name="T37" fmla="*/ 16 h 275"/>
                <a:gd name="T38" fmla="*/ 236 w 292"/>
                <a:gd name="T39" fmla="*/ 5 h 275"/>
                <a:gd name="T40" fmla="*/ 93 w 292"/>
                <a:gd name="T41" fmla="*/ 122 h 275"/>
                <a:gd name="T42" fmla="*/ 72 w 292"/>
                <a:gd name="T43" fmla="*/ 135 h 275"/>
                <a:gd name="T44" fmla="*/ 0 w 292"/>
                <a:gd name="T45" fmla="*/ 185 h 2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2"/>
                <a:gd name="T70" fmla="*/ 0 h 275"/>
                <a:gd name="T71" fmla="*/ 292 w 292"/>
                <a:gd name="T72" fmla="*/ 275 h 2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2" h="275">
                  <a:moveTo>
                    <a:pt x="26" y="205"/>
                  </a:moveTo>
                  <a:lnTo>
                    <a:pt x="24" y="203"/>
                  </a:lnTo>
                  <a:lnTo>
                    <a:pt x="54" y="191"/>
                  </a:lnTo>
                  <a:lnTo>
                    <a:pt x="72" y="201"/>
                  </a:lnTo>
                  <a:lnTo>
                    <a:pt x="82" y="219"/>
                  </a:lnTo>
                  <a:lnTo>
                    <a:pt x="84" y="231"/>
                  </a:lnTo>
                  <a:lnTo>
                    <a:pt x="72" y="259"/>
                  </a:lnTo>
                  <a:lnTo>
                    <a:pt x="90" y="275"/>
                  </a:lnTo>
                  <a:lnTo>
                    <a:pt x="157" y="195"/>
                  </a:lnTo>
                  <a:lnTo>
                    <a:pt x="161" y="180"/>
                  </a:lnTo>
                  <a:lnTo>
                    <a:pt x="288" y="66"/>
                  </a:lnTo>
                  <a:lnTo>
                    <a:pt x="278" y="57"/>
                  </a:lnTo>
                  <a:lnTo>
                    <a:pt x="292" y="44"/>
                  </a:lnTo>
                  <a:lnTo>
                    <a:pt x="284" y="31"/>
                  </a:lnTo>
                  <a:lnTo>
                    <a:pt x="271" y="47"/>
                  </a:lnTo>
                  <a:lnTo>
                    <a:pt x="253" y="25"/>
                  </a:lnTo>
                  <a:lnTo>
                    <a:pt x="268" y="12"/>
                  </a:lnTo>
                  <a:lnTo>
                    <a:pt x="259" y="0"/>
                  </a:lnTo>
                  <a:lnTo>
                    <a:pt x="243" y="16"/>
                  </a:lnTo>
                  <a:lnTo>
                    <a:pt x="236" y="5"/>
                  </a:lnTo>
                  <a:lnTo>
                    <a:pt x="93" y="122"/>
                  </a:lnTo>
                  <a:lnTo>
                    <a:pt x="72" y="135"/>
                  </a:lnTo>
                  <a:lnTo>
                    <a:pt x="0" y="185"/>
                  </a:lnTo>
                </a:path>
              </a:pathLst>
            </a:custGeom>
            <a:solidFill>
              <a:srgbClr val="EAEAEA"/>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3" name="Freeform 124"/>
            <p:cNvSpPr>
              <a:spLocks/>
            </p:cNvSpPr>
            <p:nvPr/>
          </p:nvSpPr>
          <p:spPr bwMode="auto">
            <a:xfrm rot="-3840000">
              <a:off x="1697" y="2514"/>
              <a:ext cx="206" cy="80"/>
            </a:xfrm>
            <a:custGeom>
              <a:avLst/>
              <a:gdLst>
                <a:gd name="T0" fmla="*/ 2 w 222"/>
                <a:gd name="T1" fmla="*/ 0 h 88"/>
                <a:gd name="T2" fmla="*/ 0 w 222"/>
                <a:gd name="T3" fmla="*/ 60 h 88"/>
                <a:gd name="T4" fmla="*/ 164 w 222"/>
                <a:gd name="T5" fmla="*/ 46 h 88"/>
                <a:gd name="T6" fmla="*/ 164 w 222"/>
                <a:gd name="T7" fmla="*/ 16 h 88"/>
                <a:gd name="T8" fmla="*/ 2 w 222"/>
                <a:gd name="T9" fmla="*/ 0 h 88"/>
                <a:gd name="T10" fmla="*/ 0 60000 65536"/>
                <a:gd name="T11" fmla="*/ 0 60000 65536"/>
                <a:gd name="T12" fmla="*/ 0 60000 65536"/>
                <a:gd name="T13" fmla="*/ 0 60000 65536"/>
                <a:gd name="T14" fmla="*/ 0 60000 65536"/>
                <a:gd name="T15" fmla="*/ 0 w 222"/>
                <a:gd name="T16" fmla="*/ 0 h 88"/>
                <a:gd name="T17" fmla="*/ 222 w 222"/>
                <a:gd name="T18" fmla="*/ 88 h 88"/>
              </a:gdLst>
              <a:ahLst/>
              <a:cxnLst>
                <a:cxn ang="T10">
                  <a:pos x="T0" y="T1"/>
                </a:cxn>
                <a:cxn ang="T11">
                  <a:pos x="T2" y="T3"/>
                </a:cxn>
                <a:cxn ang="T12">
                  <a:pos x="T4" y="T5"/>
                </a:cxn>
                <a:cxn ang="T13">
                  <a:pos x="T6" y="T7"/>
                </a:cxn>
                <a:cxn ang="T14">
                  <a:pos x="T8" y="T9"/>
                </a:cxn>
              </a:cxnLst>
              <a:rect l="T15" t="T16" r="T17" b="T18"/>
              <a:pathLst>
                <a:path w="222" h="88">
                  <a:moveTo>
                    <a:pt x="2" y="0"/>
                  </a:moveTo>
                  <a:lnTo>
                    <a:pt x="0" y="88"/>
                  </a:lnTo>
                  <a:lnTo>
                    <a:pt x="222" y="68"/>
                  </a:lnTo>
                  <a:lnTo>
                    <a:pt x="222" y="24"/>
                  </a:lnTo>
                  <a:lnTo>
                    <a:pt x="2" y="0"/>
                  </a:lnTo>
                  <a:close/>
                </a:path>
              </a:pathLst>
            </a:custGeom>
            <a:solidFill>
              <a:srgbClr val="EAEAEA"/>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4" name="Rectangle 125"/>
            <p:cNvSpPr>
              <a:spLocks noChangeArrowheads="1"/>
            </p:cNvSpPr>
            <p:nvPr/>
          </p:nvSpPr>
          <p:spPr bwMode="auto">
            <a:xfrm rot="-3840000">
              <a:off x="1799" y="2460"/>
              <a:ext cx="62" cy="71"/>
            </a:xfrm>
            <a:prstGeom prst="rect">
              <a:avLst/>
            </a:prstGeom>
            <a:solidFill>
              <a:srgbClr val="FF0000"/>
            </a:solidFill>
            <a:ln w="9525">
              <a:solidFill>
                <a:srgbClr val="000000"/>
              </a:solidFill>
              <a:miter lim="800000"/>
              <a:headEnd/>
              <a:tailEnd/>
            </a:ln>
          </p:spPr>
          <p:txBody>
            <a:bodyPr wrap="square" anchor="ctr">
              <a:noAutofit/>
            </a:bodyPr>
            <a:lstStyle/>
            <a:p>
              <a:pPr fontAlgn="ctr"/>
              <a:endParaRPr lang="en-US" altLang="zh-CN" sz="1200" dirty="0">
                <a:latin typeface="Huawei Sans" panose="020C0503030203020204" pitchFamily="34" charset="0"/>
              </a:endParaRPr>
            </a:p>
          </p:txBody>
        </p:sp>
      </p:grpSp>
      <p:pic>
        <p:nvPicPr>
          <p:cNvPr id="125" name="Picture 126" descr="npo0000a9"/>
          <p:cNvPicPr>
            <a:picLocks noChangeAspect="1" noChangeArrowheads="1"/>
          </p:cNvPicPr>
          <p:nvPr/>
        </p:nvPicPr>
        <p:blipFill>
          <a:blip r:embed="rId6" cstate="print"/>
          <a:srcRect/>
          <a:stretch>
            <a:fillRect/>
          </a:stretch>
        </p:blipFill>
        <p:spPr bwMode="auto">
          <a:xfrm>
            <a:off x="4666795" y="4392558"/>
            <a:ext cx="494475" cy="576036"/>
          </a:xfrm>
          <a:prstGeom prst="rect">
            <a:avLst/>
          </a:prstGeom>
          <a:noFill/>
          <a:ln w="9525" algn="ctr">
            <a:noFill/>
            <a:miter lim="800000"/>
            <a:headEnd/>
            <a:tailEnd/>
          </a:ln>
        </p:spPr>
      </p:pic>
      <p:sp>
        <p:nvSpPr>
          <p:cNvPr id="126" name="AutoShape 127"/>
          <p:cNvSpPr>
            <a:spLocks noChangeArrowheads="1"/>
          </p:cNvSpPr>
          <p:nvPr/>
        </p:nvSpPr>
        <p:spPr bwMode="auto">
          <a:xfrm>
            <a:off x="943588" y="3233824"/>
            <a:ext cx="2448864" cy="660421"/>
          </a:xfrm>
          <a:prstGeom prst="roundRect">
            <a:avLst>
              <a:gd name="adj" fmla="val 50000"/>
            </a:avLst>
          </a:prstGeom>
          <a:noFill/>
          <a:ln w="38100" algn="ctr">
            <a:noFill/>
            <a:round/>
            <a:headEnd/>
            <a:tailEnd/>
          </a:ln>
        </p:spPr>
        <p:txBody>
          <a:bodyPr wrap="square" lIns="91434" tIns="45717" rIns="91434" bIns="45717" anchor="ctr">
            <a:noAutofit/>
          </a:bodyPr>
          <a:lstStyle/>
          <a:p>
            <a:pPr defTabSz="914163" eaLnBrk="0" fontAlgn="ctr" hangingPunct="0"/>
            <a:r>
              <a:rPr lang="ru-RU" sz="1400" dirty="0">
                <a:solidFill>
                  <a:schemeClr val="tx1"/>
                </a:solidFill>
                <a:latin typeface="Huawei Sans" panose="020C0503030203020204" pitchFamily="34" charset="0"/>
              </a:rPr>
              <a:t>Время поиска</a:t>
            </a:r>
          </a:p>
          <a:p>
            <a:pPr defTabSz="914163" eaLnBrk="0" fontAlgn="ctr" hangingPunct="0"/>
            <a:r>
              <a:rPr lang="ru-RU" sz="1400" dirty="0">
                <a:latin typeface="Huawei Sans" panose="020C0503030203020204" pitchFamily="34" charset="0"/>
              </a:rPr>
              <a:t>Механическая задержка</a:t>
            </a:r>
          </a:p>
        </p:txBody>
      </p:sp>
      <p:grpSp>
        <p:nvGrpSpPr>
          <p:cNvPr id="127" name="Group 128"/>
          <p:cNvGrpSpPr>
            <a:grpSpLocks/>
          </p:cNvGrpSpPr>
          <p:nvPr/>
        </p:nvGrpSpPr>
        <p:grpSpPr bwMode="gray">
          <a:xfrm>
            <a:off x="3225998" y="2550766"/>
            <a:ext cx="305211" cy="485495"/>
            <a:chOff x="3901" y="2535"/>
            <a:chExt cx="143" cy="236"/>
          </a:xfrm>
        </p:grpSpPr>
        <p:sp>
          <p:nvSpPr>
            <p:cNvPr id="128" name="Oval 129"/>
            <p:cNvSpPr>
              <a:spLocks noChangeArrowheads="1"/>
            </p:cNvSpPr>
            <p:nvPr/>
          </p:nvSpPr>
          <p:spPr bwMode="gray">
            <a:xfrm>
              <a:off x="3901" y="2535"/>
              <a:ext cx="143" cy="236"/>
            </a:xfrm>
            <a:prstGeom prst="ellipse">
              <a:avLst/>
            </a:prstGeom>
            <a:solidFill>
              <a:srgbClr val="FF0000"/>
            </a:solidFill>
            <a:ln w="9525" algn="ctr">
              <a:noFill/>
              <a:round/>
              <a:headEnd/>
              <a:tailEnd/>
            </a:ln>
          </p:spPr>
          <p:txBody>
            <a:bodyPr wrap="square" lIns="79200" tIns="79200" rIns="79200" bIns="79200" anchor="ctr">
              <a:noAutofit/>
            </a:bodyPr>
            <a:lstStyle/>
            <a:p>
              <a:pPr fontAlgn="ctr"/>
              <a:endParaRPr lang="en-US" altLang="zh-CN" sz="1200" dirty="0">
                <a:latin typeface="Huawei Sans" panose="020C0503030203020204" pitchFamily="34" charset="0"/>
              </a:endParaRPr>
            </a:p>
          </p:txBody>
        </p:sp>
        <p:sp>
          <p:nvSpPr>
            <p:cNvPr id="129" name="Text Box 130"/>
            <p:cNvSpPr txBox="1">
              <a:spLocks noChangeArrowheads="1"/>
            </p:cNvSpPr>
            <p:nvPr/>
          </p:nvSpPr>
          <p:spPr bwMode="gray">
            <a:xfrm>
              <a:off x="3910" y="2613"/>
              <a:ext cx="125" cy="90"/>
            </a:xfrm>
            <a:prstGeom prst="rect">
              <a:avLst/>
            </a:prstGeom>
            <a:noFill/>
            <a:ln w="9525" algn="ctr">
              <a:noFill/>
              <a:miter lim="800000"/>
              <a:headEnd/>
              <a:tailEnd/>
            </a:ln>
          </p:spPr>
          <p:txBody>
            <a:bodyPr wrap="square" lIns="0" tIns="0" rIns="0" bIns="0" anchor="ctr">
              <a:noAutofit/>
            </a:bodyPr>
            <a:lstStyle/>
            <a:p>
              <a:pPr algn="ctr" defTabSz="801161" fontAlgn="ctr">
                <a:spcBef>
                  <a:spcPct val="50000"/>
                </a:spcBef>
              </a:pPr>
              <a:r>
                <a:rPr lang="ru-RU" sz="1200" b="1">
                  <a:solidFill>
                    <a:schemeClr val="bg1"/>
                  </a:solidFill>
                  <a:latin typeface="Huawei Sans" panose="020C0503030203020204" pitchFamily="34" charset="0"/>
                </a:rPr>
                <a:t>I/O</a:t>
              </a:r>
            </a:p>
          </p:txBody>
        </p:sp>
      </p:grpSp>
      <p:grpSp>
        <p:nvGrpSpPr>
          <p:cNvPr id="130" name="Group 131"/>
          <p:cNvGrpSpPr>
            <a:grpSpLocks/>
          </p:cNvGrpSpPr>
          <p:nvPr/>
        </p:nvGrpSpPr>
        <p:grpSpPr bwMode="gray">
          <a:xfrm>
            <a:off x="3749459" y="2550766"/>
            <a:ext cx="306915" cy="485495"/>
            <a:chOff x="3901" y="2535"/>
            <a:chExt cx="143" cy="236"/>
          </a:xfrm>
        </p:grpSpPr>
        <p:sp>
          <p:nvSpPr>
            <p:cNvPr id="131" name="Oval 132"/>
            <p:cNvSpPr>
              <a:spLocks noChangeArrowheads="1"/>
            </p:cNvSpPr>
            <p:nvPr/>
          </p:nvSpPr>
          <p:spPr bwMode="gray">
            <a:xfrm>
              <a:off x="3901" y="2535"/>
              <a:ext cx="143" cy="236"/>
            </a:xfrm>
            <a:prstGeom prst="ellipse">
              <a:avLst/>
            </a:prstGeom>
            <a:solidFill>
              <a:srgbClr val="333399"/>
            </a:solidFill>
            <a:ln w="9525" algn="ctr">
              <a:noFill/>
              <a:round/>
              <a:headEnd/>
              <a:tailEnd/>
            </a:ln>
          </p:spPr>
          <p:txBody>
            <a:bodyPr wrap="square" lIns="79200" tIns="79200" rIns="79200" bIns="79200" anchor="ctr">
              <a:noAutofit/>
            </a:bodyPr>
            <a:lstStyle/>
            <a:p>
              <a:pPr fontAlgn="ctr"/>
              <a:endParaRPr lang="en-US" altLang="zh-CN" sz="1200" dirty="0">
                <a:latin typeface="Huawei Sans" panose="020C0503030203020204" pitchFamily="34" charset="0"/>
              </a:endParaRPr>
            </a:p>
          </p:txBody>
        </p:sp>
        <p:sp>
          <p:nvSpPr>
            <p:cNvPr id="132" name="Text Box 133"/>
            <p:cNvSpPr txBox="1">
              <a:spLocks noChangeArrowheads="1"/>
            </p:cNvSpPr>
            <p:nvPr/>
          </p:nvSpPr>
          <p:spPr bwMode="gray">
            <a:xfrm>
              <a:off x="3915" y="2613"/>
              <a:ext cx="125" cy="90"/>
            </a:xfrm>
            <a:prstGeom prst="rect">
              <a:avLst/>
            </a:prstGeom>
            <a:noFill/>
            <a:ln w="9525" algn="ctr">
              <a:noFill/>
              <a:miter lim="800000"/>
              <a:headEnd/>
              <a:tailEnd/>
            </a:ln>
          </p:spPr>
          <p:txBody>
            <a:bodyPr wrap="square" lIns="0" tIns="0" rIns="0" bIns="0" anchor="ctr">
              <a:noAutofit/>
            </a:bodyPr>
            <a:lstStyle/>
            <a:p>
              <a:pPr algn="ctr" defTabSz="801161" fontAlgn="ctr">
                <a:spcBef>
                  <a:spcPct val="50000"/>
                </a:spcBef>
              </a:pPr>
              <a:r>
                <a:rPr lang="ru-RU" sz="1200" b="1">
                  <a:solidFill>
                    <a:schemeClr val="bg1"/>
                  </a:solidFill>
                  <a:latin typeface="Huawei Sans" panose="020C0503030203020204" pitchFamily="34" charset="0"/>
                </a:rPr>
                <a:t>I/O</a:t>
              </a:r>
            </a:p>
          </p:txBody>
        </p:sp>
      </p:grpSp>
      <p:sp>
        <p:nvSpPr>
          <p:cNvPr id="133" name="Text Box 6"/>
          <p:cNvSpPr txBox="1">
            <a:spLocks noChangeArrowheads="1"/>
          </p:cNvSpPr>
          <p:nvPr/>
        </p:nvSpPr>
        <p:spPr bwMode="auto">
          <a:xfrm>
            <a:off x="7015323" y="3667919"/>
            <a:ext cx="817840" cy="338548"/>
          </a:xfrm>
          <a:prstGeom prst="rect">
            <a:avLst/>
          </a:prstGeom>
          <a:noFill/>
          <a:ln w="9525">
            <a:noFill/>
            <a:miter lim="800000"/>
            <a:headEnd/>
            <a:tailEnd/>
          </a:ln>
        </p:spPr>
        <p:txBody>
          <a:bodyPr wrap="square" lIns="91434" tIns="45717" rIns="91434" bIns="45717">
            <a:noAutofit/>
          </a:bodyPr>
          <a:lstStyle/>
          <a:p>
            <a:pPr defTabSz="914163" fontAlgn="ctr"/>
            <a:r>
              <a:rPr lang="ru-RU" sz="1600">
                <a:solidFill>
                  <a:schemeClr val="tx1"/>
                </a:solidFill>
                <a:latin typeface="Huawei Sans" panose="020C0503030203020204" pitchFamily="34" charset="0"/>
              </a:rPr>
              <a:t>2 SSD</a:t>
            </a:r>
          </a:p>
        </p:txBody>
      </p:sp>
      <p:sp>
        <p:nvSpPr>
          <p:cNvPr id="134" name="Text Box 7"/>
          <p:cNvSpPr txBox="1">
            <a:spLocks noChangeArrowheads="1"/>
          </p:cNvSpPr>
          <p:nvPr/>
        </p:nvSpPr>
        <p:spPr bwMode="auto">
          <a:xfrm>
            <a:off x="8783074" y="3681525"/>
            <a:ext cx="1135235" cy="338548"/>
          </a:xfrm>
          <a:prstGeom prst="rect">
            <a:avLst/>
          </a:prstGeom>
          <a:noFill/>
          <a:ln w="9525" algn="ctr">
            <a:noFill/>
            <a:miter lim="800000"/>
            <a:headEnd/>
            <a:tailEnd/>
          </a:ln>
        </p:spPr>
        <p:txBody>
          <a:bodyPr wrap="square" lIns="91434" tIns="45717" rIns="91434" bIns="45717">
            <a:noAutofit/>
          </a:bodyPr>
          <a:lstStyle/>
          <a:p>
            <a:pPr defTabSz="914163" fontAlgn="ctr"/>
            <a:r>
              <a:rPr lang="ru-RU" sz="1600">
                <a:solidFill>
                  <a:schemeClr val="tx1"/>
                </a:solidFill>
                <a:latin typeface="Huawei Sans" panose="020C0503030203020204" pitchFamily="34" charset="0"/>
              </a:rPr>
              <a:t>250 HDD</a:t>
            </a:r>
          </a:p>
        </p:txBody>
      </p:sp>
      <p:grpSp>
        <p:nvGrpSpPr>
          <p:cNvPr id="135" name="Group 11"/>
          <p:cNvGrpSpPr>
            <a:grpSpLocks noChangeAspect="1"/>
          </p:cNvGrpSpPr>
          <p:nvPr/>
        </p:nvGrpSpPr>
        <p:grpSpPr bwMode="auto">
          <a:xfrm>
            <a:off x="8570579" y="1844562"/>
            <a:ext cx="1425897" cy="1827892"/>
            <a:chOff x="4377" y="1434"/>
            <a:chExt cx="998" cy="1280"/>
          </a:xfrm>
        </p:grpSpPr>
        <p:grpSp>
          <p:nvGrpSpPr>
            <p:cNvPr id="136" name="Group 12"/>
            <p:cNvGrpSpPr>
              <a:grpSpLocks noChangeAspect="1"/>
            </p:cNvGrpSpPr>
            <p:nvPr/>
          </p:nvGrpSpPr>
          <p:grpSpPr bwMode="auto">
            <a:xfrm>
              <a:off x="4377" y="1434"/>
              <a:ext cx="998" cy="463"/>
              <a:chOff x="4286" y="2241"/>
              <a:chExt cx="998" cy="463"/>
            </a:xfrm>
          </p:grpSpPr>
          <p:pic>
            <p:nvPicPr>
              <p:cNvPr id="197" name="Picture 1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98" name="Picture 1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99" name="Picture 1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200" name="Picture 1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201" name="Picture 1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202" name="Picture 1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203" name="Picture 1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204" name="Picture 2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205" name="Picture 2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37" name="Group 22"/>
            <p:cNvGrpSpPr>
              <a:grpSpLocks noChangeAspect="1"/>
            </p:cNvGrpSpPr>
            <p:nvPr/>
          </p:nvGrpSpPr>
          <p:grpSpPr bwMode="auto">
            <a:xfrm>
              <a:off x="4377" y="1570"/>
              <a:ext cx="998" cy="463"/>
              <a:chOff x="4286" y="2241"/>
              <a:chExt cx="998" cy="463"/>
            </a:xfrm>
          </p:grpSpPr>
          <p:pic>
            <p:nvPicPr>
              <p:cNvPr id="188" name="Picture 2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89" name="Picture 2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90" name="Picture 2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91" name="Picture 2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92" name="Picture 2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93" name="Picture 2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94" name="Picture 2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95" name="Picture 3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96" name="Picture 3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38" name="Group 32"/>
            <p:cNvGrpSpPr>
              <a:grpSpLocks noChangeAspect="1"/>
            </p:cNvGrpSpPr>
            <p:nvPr/>
          </p:nvGrpSpPr>
          <p:grpSpPr bwMode="auto">
            <a:xfrm>
              <a:off x="4377" y="1707"/>
              <a:ext cx="998" cy="463"/>
              <a:chOff x="4286" y="2241"/>
              <a:chExt cx="998" cy="463"/>
            </a:xfrm>
          </p:grpSpPr>
          <p:pic>
            <p:nvPicPr>
              <p:cNvPr id="179" name="Picture 3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80" name="Picture 3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81" name="Picture 3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82" name="Picture 3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83" name="Picture 3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84" name="Picture 3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85" name="Picture 3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86" name="Picture 4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87" name="Picture 4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39" name="Group 42"/>
            <p:cNvGrpSpPr>
              <a:grpSpLocks noChangeAspect="1"/>
            </p:cNvGrpSpPr>
            <p:nvPr/>
          </p:nvGrpSpPr>
          <p:grpSpPr bwMode="auto">
            <a:xfrm>
              <a:off x="4377" y="1842"/>
              <a:ext cx="998" cy="463"/>
              <a:chOff x="4286" y="2241"/>
              <a:chExt cx="998" cy="463"/>
            </a:xfrm>
          </p:grpSpPr>
          <p:pic>
            <p:nvPicPr>
              <p:cNvPr id="170" name="Picture 4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71" name="Picture 4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72" name="Picture 4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73" name="Picture 4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74" name="Picture 4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75" name="Picture 4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76" name="Picture 4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77" name="Picture 5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78" name="Picture 5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40" name="Group 52"/>
            <p:cNvGrpSpPr>
              <a:grpSpLocks noChangeAspect="1"/>
            </p:cNvGrpSpPr>
            <p:nvPr/>
          </p:nvGrpSpPr>
          <p:grpSpPr bwMode="auto">
            <a:xfrm>
              <a:off x="4377" y="1978"/>
              <a:ext cx="998" cy="463"/>
              <a:chOff x="4286" y="2241"/>
              <a:chExt cx="998" cy="463"/>
            </a:xfrm>
          </p:grpSpPr>
          <p:pic>
            <p:nvPicPr>
              <p:cNvPr id="161" name="Picture 5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62" name="Picture 5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63" name="Picture 5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64" name="Picture 5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65" name="Picture 5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66" name="Picture 5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67" name="Picture 5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68" name="Picture 6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69" name="Picture 6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41" name="Group 62"/>
            <p:cNvGrpSpPr>
              <a:grpSpLocks noChangeAspect="1"/>
            </p:cNvGrpSpPr>
            <p:nvPr/>
          </p:nvGrpSpPr>
          <p:grpSpPr bwMode="auto">
            <a:xfrm>
              <a:off x="4377" y="2115"/>
              <a:ext cx="998" cy="463"/>
              <a:chOff x="4286" y="2241"/>
              <a:chExt cx="998" cy="463"/>
            </a:xfrm>
          </p:grpSpPr>
          <p:pic>
            <p:nvPicPr>
              <p:cNvPr id="152" name="Picture 6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53" name="Picture 6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54" name="Picture 6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55" name="Picture 6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56" name="Picture 6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57" name="Picture 6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58" name="Picture 6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59" name="Picture 7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60" name="Picture 7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42" name="Group 72"/>
            <p:cNvGrpSpPr>
              <a:grpSpLocks noChangeAspect="1"/>
            </p:cNvGrpSpPr>
            <p:nvPr/>
          </p:nvGrpSpPr>
          <p:grpSpPr bwMode="auto">
            <a:xfrm>
              <a:off x="4377" y="2251"/>
              <a:ext cx="998" cy="463"/>
              <a:chOff x="4286" y="2241"/>
              <a:chExt cx="998" cy="463"/>
            </a:xfrm>
          </p:grpSpPr>
          <p:pic>
            <p:nvPicPr>
              <p:cNvPr id="143" name="Picture 7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44" name="Picture 7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45" name="Picture 7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46" name="Picture 7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47" name="Picture 7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48" name="Picture 7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49" name="Picture 7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50" name="Picture 8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51" name="Picture 8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sp>
        <p:nvSpPr>
          <p:cNvPr id="206" name="Line 88"/>
          <p:cNvSpPr>
            <a:spLocks noChangeShapeType="1"/>
          </p:cNvSpPr>
          <p:nvPr/>
        </p:nvSpPr>
        <p:spPr bwMode="auto">
          <a:xfrm>
            <a:off x="7275331" y="4347972"/>
            <a:ext cx="0" cy="1162655"/>
          </a:xfrm>
          <a:prstGeom prst="line">
            <a:avLst/>
          </a:prstGeom>
          <a:noFill/>
          <a:ln w="31750">
            <a:solidFill>
              <a:schemeClr val="tx1"/>
            </a:solidFill>
            <a:round/>
            <a:headEnd type="triangle" w="med" len="med"/>
            <a:tailEn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07" name="Line 89"/>
          <p:cNvSpPr>
            <a:spLocks noChangeShapeType="1"/>
          </p:cNvSpPr>
          <p:nvPr/>
        </p:nvSpPr>
        <p:spPr bwMode="auto">
          <a:xfrm flipV="1">
            <a:off x="7285165" y="5480693"/>
            <a:ext cx="2797004" cy="16631"/>
          </a:xfrm>
          <a:prstGeom prst="line">
            <a:avLst/>
          </a:prstGeom>
          <a:noFill/>
          <a:ln w="31750">
            <a:solidFill>
              <a:schemeClr val="tx1"/>
            </a:solidFill>
            <a:round/>
            <a:headEnd/>
            <a:tailEnd type="triangle" w="med" len="me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08" name="Line 90"/>
          <p:cNvSpPr>
            <a:spLocks noChangeShapeType="1"/>
          </p:cNvSpPr>
          <p:nvPr/>
        </p:nvSpPr>
        <p:spPr bwMode="auto">
          <a:xfrm>
            <a:off x="7285165" y="5105740"/>
            <a:ext cx="2546946" cy="15119"/>
          </a:xfrm>
          <a:prstGeom prst="line">
            <a:avLst/>
          </a:prstGeom>
          <a:noFill/>
          <a:ln w="15875">
            <a:solidFill>
              <a:srgbClr val="808080"/>
            </a:solidFill>
            <a:round/>
            <a:headEnd/>
            <a:tailEn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09" name="Text Box 91"/>
          <p:cNvSpPr txBox="1">
            <a:spLocks noChangeArrowheads="1"/>
          </p:cNvSpPr>
          <p:nvPr/>
        </p:nvSpPr>
        <p:spPr bwMode="auto">
          <a:xfrm>
            <a:off x="6765756" y="4946991"/>
            <a:ext cx="562960" cy="274092"/>
          </a:xfrm>
          <a:prstGeom prst="rect">
            <a:avLst/>
          </a:prstGeom>
          <a:noFill/>
          <a:ln w="9525">
            <a:noFill/>
            <a:miter lim="800000"/>
            <a:headEnd/>
            <a:tailEnd/>
          </a:ln>
        </p:spPr>
        <p:txBody>
          <a:bodyPr wrap="square" lIns="91434" tIns="45717" rIns="91434" bIns="45717">
            <a:noAutofit/>
          </a:bodyPr>
          <a:lstStyle/>
          <a:p>
            <a:pPr defTabSz="914163" fontAlgn="ctr"/>
            <a:r>
              <a:rPr lang="ru-RU" sz="1200" dirty="0">
                <a:solidFill>
                  <a:schemeClr val="tx1"/>
                </a:solidFill>
                <a:latin typeface="Huawei Sans" panose="020C0503030203020204" pitchFamily="34" charset="0"/>
              </a:rPr>
              <a:t>2000</a:t>
            </a:r>
          </a:p>
        </p:txBody>
      </p:sp>
      <p:sp>
        <p:nvSpPr>
          <p:cNvPr id="210" name="Text Box 92"/>
          <p:cNvSpPr txBox="1">
            <a:spLocks noChangeArrowheads="1"/>
          </p:cNvSpPr>
          <p:nvPr/>
        </p:nvSpPr>
        <p:spPr bwMode="auto">
          <a:xfrm>
            <a:off x="6765756" y="4547848"/>
            <a:ext cx="540360" cy="267607"/>
          </a:xfrm>
          <a:prstGeom prst="rect">
            <a:avLst/>
          </a:prstGeom>
          <a:noFill/>
          <a:ln w="9525">
            <a:noFill/>
            <a:miter lim="800000"/>
            <a:headEnd/>
            <a:tailEnd/>
          </a:ln>
        </p:spPr>
        <p:txBody>
          <a:bodyPr wrap="square" lIns="91434" tIns="45717" rIns="91434" bIns="45717">
            <a:noAutofit/>
          </a:bodyPr>
          <a:lstStyle/>
          <a:p>
            <a:pPr defTabSz="914163" fontAlgn="ctr"/>
            <a:r>
              <a:rPr lang="ru-RU" sz="1200">
                <a:solidFill>
                  <a:schemeClr val="tx1"/>
                </a:solidFill>
                <a:latin typeface="Huawei Sans" panose="020C0503030203020204" pitchFamily="34" charset="0"/>
              </a:rPr>
              <a:t>4000</a:t>
            </a:r>
          </a:p>
        </p:txBody>
      </p:sp>
      <p:sp>
        <p:nvSpPr>
          <p:cNvPr id="211" name="Line 93"/>
          <p:cNvSpPr>
            <a:spLocks noChangeShapeType="1"/>
          </p:cNvSpPr>
          <p:nvPr/>
        </p:nvSpPr>
        <p:spPr bwMode="auto">
          <a:xfrm flipV="1">
            <a:off x="7285165" y="4724740"/>
            <a:ext cx="2546946" cy="1512"/>
          </a:xfrm>
          <a:prstGeom prst="line">
            <a:avLst/>
          </a:prstGeom>
          <a:noFill/>
          <a:ln w="15875">
            <a:solidFill>
              <a:srgbClr val="808080"/>
            </a:solidFill>
            <a:round/>
            <a:headEnd/>
            <a:tailEn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12" name="Rectangle 94"/>
          <p:cNvSpPr>
            <a:spLocks noChangeArrowheads="1"/>
          </p:cNvSpPr>
          <p:nvPr/>
        </p:nvSpPr>
        <p:spPr bwMode="auto">
          <a:xfrm>
            <a:off x="7878001" y="5411144"/>
            <a:ext cx="592836" cy="74084"/>
          </a:xfrm>
          <a:prstGeom prst="rect">
            <a:avLst/>
          </a:prstGeom>
          <a:solidFill>
            <a:srgbClr val="E2E2E2"/>
          </a:solidFill>
          <a:ln w="9525">
            <a:solidFill>
              <a:srgbClr val="808080"/>
            </a:solidFill>
            <a:miter lim="800000"/>
            <a:headEnd/>
            <a:tailEnd/>
          </a:ln>
        </p:spPr>
        <p:txBody>
          <a:bodyPr wrap="square" lIns="83448" tIns="41724" rIns="83448" bIns="41724" anchor="ctr">
            <a:noAutofit/>
          </a:bodyPr>
          <a:lstStyle/>
          <a:p>
            <a:pPr fontAlgn="ctr"/>
            <a:endParaRPr lang="en-US" altLang="zh-CN" dirty="0">
              <a:solidFill>
                <a:schemeClr val="tx1"/>
              </a:solidFill>
              <a:latin typeface="Huawei Sans" panose="020C0503030203020204" pitchFamily="34" charset="0"/>
            </a:endParaRPr>
          </a:p>
        </p:txBody>
      </p:sp>
      <p:sp>
        <p:nvSpPr>
          <p:cNvPr id="213" name="Rectangle 95"/>
          <p:cNvSpPr>
            <a:spLocks noChangeArrowheads="1"/>
          </p:cNvSpPr>
          <p:nvPr/>
        </p:nvSpPr>
        <p:spPr bwMode="auto">
          <a:xfrm>
            <a:off x="9062267" y="4534240"/>
            <a:ext cx="592836" cy="938893"/>
          </a:xfrm>
          <a:prstGeom prst="rect">
            <a:avLst/>
          </a:prstGeom>
          <a:solidFill>
            <a:srgbClr val="808080"/>
          </a:solidFill>
          <a:ln w="9525">
            <a:noFill/>
            <a:miter lim="800000"/>
            <a:headEnd/>
            <a:tailEnd/>
          </a:ln>
        </p:spPr>
        <p:txBody>
          <a:bodyPr wrap="square" lIns="83448" tIns="41724" rIns="83448" bIns="41724" anchor="ctr">
            <a:noAutofit/>
          </a:bodyPr>
          <a:lstStyle/>
          <a:p>
            <a:pPr fontAlgn="ctr"/>
            <a:endParaRPr lang="en-US" altLang="zh-CN" dirty="0">
              <a:solidFill>
                <a:schemeClr val="tx1"/>
              </a:solidFill>
              <a:latin typeface="Huawei Sans" panose="020C0503030203020204" pitchFamily="34" charset="0"/>
            </a:endParaRPr>
          </a:p>
        </p:txBody>
      </p:sp>
      <p:sp>
        <p:nvSpPr>
          <p:cNvPr id="214" name="Text Box 96"/>
          <p:cNvSpPr txBox="1">
            <a:spLocks noChangeArrowheads="1"/>
          </p:cNvSpPr>
          <p:nvPr/>
        </p:nvSpPr>
        <p:spPr bwMode="auto">
          <a:xfrm>
            <a:off x="7705142" y="5575943"/>
            <a:ext cx="662789" cy="326453"/>
          </a:xfrm>
          <a:prstGeom prst="rect">
            <a:avLst/>
          </a:prstGeom>
          <a:noFill/>
          <a:ln w="9525">
            <a:noFill/>
            <a:miter lim="800000"/>
            <a:headEnd/>
            <a:tailEnd/>
          </a:ln>
        </p:spPr>
        <p:txBody>
          <a:bodyPr wrap="square" lIns="91434" tIns="45717" rIns="91434" bIns="45717">
            <a:noAutofit/>
          </a:bodyPr>
          <a:lstStyle/>
          <a:p>
            <a:pPr defTabSz="914163" fontAlgn="ctr"/>
            <a:r>
              <a:rPr lang="ru-RU" sz="1600">
                <a:solidFill>
                  <a:schemeClr val="tx1"/>
                </a:solidFill>
                <a:latin typeface="Huawei Sans" panose="020C0503030203020204" pitchFamily="34" charset="0"/>
              </a:rPr>
              <a:t>SSD</a:t>
            </a:r>
          </a:p>
        </p:txBody>
      </p:sp>
      <p:sp>
        <p:nvSpPr>
          <p:cNvPr id="215" name="Text Box 97"/>
          <p:cNvSpPr txBox="1">
            <a:spLocks noChangeArrowheads="1"/>
          </p:cNvSpPr>
          <p:nvPr/>
        </p:nvSpPr>
        <p:spPr bwMode="auto">
          <a:xfrm>
            <a:off x="8926000" y="5563848"/>
            <a:ext cx="1033950" cy="338548"/>
          </a:xfrm>
          <a:prstGeom prst="rect">
            <a:avLst/>
          </a:prstGeom>
          <a:noFill/>
          <a:ln w="9525">
            <a:noFill/>
            <a:miter lim="800000"/>
            <a:headEnd/>
            <a:tailEnd/>
          </a:ln>
        </p:spPr>
        <p:txBody>
          <a:bodyPr wrap="square" lIns="91434" tIns="45717" rIns="91434" bIns="45717">
            <a:noAutofit/>
          </a:bodyPr>
          <a:lstStyle/>
          <a:p>
            <a:pPr defTabSz="914163" fontAlgn="ctr"/>
            <a:r>
              <a:rPr lang="ru-RU" sz="1600">
                <a:solidFill>
                  <a:schemeClr val="tx1"/>
                </a:solidFill>
                <a:latin typeface="Huawei Sans" panose="020C0503030203020204" pitchFamily="34" charset="0"/>
              </a:rPr>
              <a:t>FC HDD</a:t>
            </a:r>
          </a:p>
        </p:txBody>
      </p:sp>
      <p:sp>
        <p:nvSpPr>
          <p:cNvPr id="216" name="Text Box 100"/>
          <p:cNvSpPr txBox="1">
            <a:spLocks noChangeArrowheads="1"/>
          </p:cNvSpPr>
          <p:nvPr/>
        </p:nvSpPr>
        <p:spPr bwMode="auto">
          <a:xfrm>
            <a:off x="8229600" y="4700550"/>
            <a:ext cx="839362" cy="338548"/>
          </a:xfrm>
          <a:prstGeom prst="rect">
            <a:avLst/>
          </a:prstGeom>
          <a:noFill/>
          <a:ln w="9525">
            <a:noFill/>
            <a:miter lim="800000"/>
            <a:headEnd/>
            <a:tailEnd/>
          </a:ln>
        </p:spPr>
        <p:txBody>
          <a:bodyPr wrap="square" lIns="91434" tIns="45717" rIns="91434" bIns="45717">
            <a:noAutofit/>
          </a:bodyPr>
          <a:lstStyle/>
          <a:p>
            <a:pPr defTabSz="914163" fontAlgn="ctr"/>
            <a:r>
              <a:rPr lang="ru-RU" sz="1600">
                <a:latin typeface="Huawei Sans" panose="020C0503030203020204" pitchFamily="34" charset="0"/>
              </a:rPr>
              <a:t>≈ 400x</a:t>
            </a:r>
          </a:p>
        </p:txBody>
      </p:sp>
      <p:grpSp>
        <p:nvGrpSpPr>
          <p:cNvPr id="217" name="组合 105"/>
          <p:cNvGrpSpPr>
            <a:grpSpLocks/>
          </p:cNvGrpSpPr>
          <p:nvPr/>
        </p:nvGrpSpPr>
        <p:grpSpPr bwMode="auto">
          <a:xfrm>
            <a:off x="7094110" y="2656454"/>
            <a:ext cx="660267" cy="355298"/>
            <a:chOff x="6021388" y="2518350"/>
            <a:chExt cx="746125" cy="372488"/>
          </a:xfrm>
        </p:grpSpPr>
        <p:pic>
          <p:nvPicPr>
            <p:cNvPr id="218" name="Picture 104"/>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021388" y="2578835"/>
              <a:ext cx="746125" cy="312003"/>
            </a:xfrm>
            <a:prstGeom prst="rect">
              <a:avLst/>
            </a:prstGeom>
            <a:noFill/>
            <a:ln w="9525">
              <a:noFill/>
              <a:miter lim="800000"/>
              <a:headEnd/>
              <a:tailEnd/>
            </a:ln>
          </p:spPr>
        </p:pic>
        <p:pic>
          <p:nvPicPr>
            <p:cNvPr id="219" name="Picture 105"/>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021388" y="2518350"/>
              <a:ext cx="746125" cy="312003"/>
            </a:xfrm>
            <a:prstGeom prst="rect">
              <a:avLst/>
            </a:prstGeom>
            <a:noFill/>
            <a:ln w="9525">
              <a:noFill/>
              <a:miter lim="800000"/>
              <a:headEnd/>
              <a:tailEnd/>
            </a:ln>
          </p:spPr>
        </p:pic>
      </p:grpSp>
      <p:sp>
        <p:nvSpPr>
          <p:cNvPr id="220" name="Text Box 109"/>
          <p:cNvSpPr txBox="1">
            <a:spLocks noChangeArrowheads="1"/>
          </p:cNvSpPr>
          <p:nvPr/>
        </p:nvSpPr>
        <p:spPr bwMode="auto">
          <a:xfrm>
            <a:off x="6240186" y="1127073"/>
            <a:ext cx="4473950" cy="425691"/>
          </a:xfrm>
          <a:prstGeom prst="rect">
            <a:avLst/>
          </a:prstGeom>
          <a:solidFill>
            <a:srgbClr val="800000"/>
          </a:solidFill>
          <a:ln w="9525" algn="ctr">
            <a:solidFill>
              <a:srgbClr val="DDDDDD"/>
            </a:solidFill>
            <a:miter lim="800000"/>
            <a:headEnd/>
            <a:tailEnd/>
          </a:ln>
        </p:spPr>
        <p:txBody>
          <a:bodyPr wrap="square" lIns="78309" tIns="39155" rIns="78309" bIns="39155" anchor="ctr">
            <a:noAutofit/>
          </a:bodyPr>
          <a:lstStyle/>
          <a:p>
            <a:pPr algn="ctr" defTabSz="686709" fontAlgn="ctr">
              <a:spcBef>
                <a:spcPct val="50000"/>
              </a:spcBef>
            </a:pPr>
            <a:r>
              <a:rPr lang="ru-RU" sz="1400" b="1" dirty="0">
                <a:solidFill>
                  <a:schemeClr val="bg1"/>
                </a:solidFill>
                <a:latin typeface="Huawei Sans" panose="020C0503030203020204" pitchFamily="34" charset="0"/>
              </a:rPr>
              <a:t>Энергопотребление при 100000 операций ввода-вывода в секунду при чтении</a:t>
            </a:r>
          </a:p>
        </p:txBody>
      </p:sp>
      <p:sp>
        <p:nvSpPr>
          <p:cNvPr id="221" name="Line 115"/>
          <p:cNvSpPr>
            <a:spLocks noChangeShapeType="1"/>
          </p:cNvSpPr>
          <p:nvPr/>
        </p:nvSpPr>
        <p:spPr bwMode="auto">
          <a:xfrm flipV="1">
            <a:off x="9000455" y="4547847"/>
            <a:ext cx="0" cy="863297"/>
          </a:xfrm>
          <a:prstGeom prst="line">
            <a:avLst/>
          </a:prstGeom>
          <a:noFill/>
          <a:ln w="9525">
            <a:solidFill>
              <a:srgbClr val="800000"/>
            </a:solidFill>
            <a:round/>
            <a:headEnd/>
            <a:tailEnd type="triangle" w="med" len="med"/>
          </a:ln>
        </p:spPr>
        <p:txBody>
          <a:bodyPr wrap="square" lIns="80082" tIns="40041" rIns="80082" bIns="40041" anchor="ctr">
            <a:noAutofit/>
          </a:bodyPr>
          <a:lstStyle/>
          <a:p>
            <a:pPr fontAlgn="ctr"/>
            <a:endParaRPr lang="en-US" altLang="zh-CN" dirty="0">
              <a:solidFill>
                <a:schemeClr val="tx1"/>
              </a:solidFill>
              <a:latin typeface="Huawei Sans" panose="020C0503030203020204" pitchFamily="34" charset="0"/>
            </a:endParaRPr>
          </a:p>
        </p:txBody>
      </p:sp>
      <p:sp>
        <p:nvSpPr>
          <p:cNvPr id="222" name="Line 116"/>
          <p:cNvSpPr>
            <a:spLocks noChangeShapeType="1"/>
          </p:cNvSpPr>
          <p:nvPr/>
        </p:nvSpPr>
        <p:spPr bwMode="auto">
          <a:xfrm>
            <a:off x="8470837" y="5411144"/>
            <a:ext cx="591430" cy="0"/>
          </a:xfrm>
          <a:prstGeom prst="line">
            <a:avLst/>
          </a:prstGeom>
          <a:noFill/>
          <a:ln w="12700">
            <a:solidFill>
              <a:srgbClr val="800000"/>
            </a:solidFill>
            <a:prstDash val="lgDash"/>
            <a:round/>
            <a:headEnd/>
            <a:tailEnd/>
          </a:ln>
        </p:spPr>
        <p:txBody>
          <a:bodyPr wrap="square" lIns="80082" tIns="40041" rIns="80082" bIns="40041" anchor="ctr">
            <a:noAutofit/>
          </a:bodyPr>
          <a:lstStyle/>
          <a:p>
            <a:pPr fontAlgn="ctr"/>
            <a:endParaRPr lang="en-US" altLang="zh-CN" dirty="0">
              <a:solidFill>
                <a:schemeClr val="tx1"/>
              </a:solidFill>
              <a:latin typeface="Huawei Sans" panose="020C0503030203020204" pitchFamily="34" charset="0"/>
            </a:endParaRPr>
          </a:p>
        </p:txBody>
      </p:sp>
      <p:sp>
        <p:nvSpPr>
          <p:cNvPr id="223" name="Text Box 96"/>
          <p:cNvSpPr txBox="1">
            <a:spLocks noChangeArrowheads="1"/>
          </p:cNvSpPr>
          <p:nvPr/>
        </p:nvSpPr>
        <p:spPr bwMode="auto">
          <a:xfrm>
            <a:off x="6470074" y="4115442"/>
            <a:ext cx="1235068" cy="277116"/>
          </a:xfrm>
          <a:prstGeom prst="rect">
            <a:avLst/>
          </a:prstGeom>
          <a:noFill/>
          <a:ln w="9525">
            <a:noFill/>
            <a:miter lim="800000"/>
            <a:headEnd/>
            <a:tailEnd/>
          </a:ln>
        </p:spPr>
        <p:txBody>
          <a:bodyPr wrap="square" lIns="91434" tIns="45717" rIns="91434" bIns="45717">
            <a:noAutofit/>
          </a:bodyPr>
          <a:lstStyle/>
          <a:p>
            <a:pPr defTabSz="914163" fontAlgn="ctr"/>
            <a:r>
              <a:rPr lang="ru-RU" sz="1300" dirty="0">
                <a:solidFill>
                  <a:schemeClr val="tx1"/>
                </a:solidFill>
                <a:latin typeface="Huawei Sans" panose="020C0503030203020204" pitchFamily="34" charset="0"/>
              </a:rPr>
              <a:t>Мощность (Вт)</a:t>
            </a:r>
          </a:p>
        </p:txBody>
      </p:sp>
      <p:grpSp>
        <p:nvGrpSpPr>
          <p:cNvPr id="224" name="组合 1002"/>
          <p:cNvGrpSpPr>
            <a:grpSpLocks/>
          </p:cNvGrpSpPr>
          <p:nvPr/>
        </p:nvGrpSpPr>
        <p:grpSpPr bwMode="auto">
          <a:xfrm>
            <a:off x="2544988" y="1659430"/>
            <a:ext cx="339725" cy="642938"/>
            <a:chOff x="7356475" y="2392363"/>
            <a:chExt cx="339725" cy="641350"/>
          </a:xfrm>
        </p:grpSpPr>
        <p:sp>
          <p:nvSpPr>
            <p:cNvPr id="225"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6"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7"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8"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9"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0"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1"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2"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3"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4"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5"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6"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7"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grpSp>
        <p:nvGrpSpPr>
          <p:cNvPr id="238" name="组合 1002"/>
          <p:cNvGrpSpPr>
            <a:grpSpLocks/>
          </p:cNvGrpSpPr>
          <p:nvPr/>
        </p:nvGrpSpPr>
        <p:grpSpPr bwMode="auto">
          <a:xfrm>
            <a:off x="3089358" y="1670778"/>
            <a:ext cx="339725" cy="642938"/>
            <a:chOff x="7356475" y="2392363"/>
            <a:chExt cx="339725" cy="641350"/>
          </a:xfrm>
        </p:grpSpPr>
        <p:sp>
          <p:nvSpPr>
            <p:cNvPr id="239"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0"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1"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2"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3"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4"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5"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6"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7"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8"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9"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0"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1"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grpSp>
        <p:nvGrpSpPr>
          <p:cNvPr id="252" name="组合 1002"/>
          <p:cNvGrpSpPr>
            <a:grpSpLocks/>
          </p:cNvGrpSpPr>
          <p:nvPr/>
        </p:nvGrpSpPr>
        <p:grpSpPr bwMode="auto">
          <a:xfrm>
            <a:off x="3733053" y="1670778"/>
            <a:ext cx="339725" cy="642938"/>
            <a:chOff x="7356475" y="2392363"/>
            <a:chExt cx="339725" cy="641350"/>
          </a:xfrm>
        </p:grpSpPr>
        <p:sp>
          <p:nvSpPr>
            <p:cNvPr id="253"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4"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5"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6"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7"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8"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9"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0"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1"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2"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3"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4"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5"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grpSp>
        <p:nvGrpSpPr>
          <p:cNvPr id="266" name="组合 1002"/>
          <p:cNvGrpSpPr>
            <a:grpSpLocks/>
          </p:cNvGrpSpPr>
          <p:nvPr/>
        </p:nvGrpSpPr>
        <p:grpSpPr bwMode="auto">
          <a:xfrm>
            <a:off x="4295375" y="1670778"/>
            <a:ext cx="339725" cy="642938"/>
            <a:chOff x="7356475" y="2392363"/>
            <a:chExt cx="339725" cy="641350"/>
          </a:xfrm>
        </p:grpSpPr>
        <p:sp>
          <p:nvSpPr>
            <p:cNvPr id="267"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8"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9"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0"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1"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2"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3"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4"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5"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6"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7"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8"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9"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32253059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Использование SSD в системах хранения</a:t>
            </a:r>
          </a:p>
        </p:txBody>
      </p:sp>
      <p:sp>
        <p:nvSpPr>
          <p:cNvPr id="3" name="文本占位符 2"/>
          <p:cNvSpPr>
            <a:spLocks noGrp="1"/>
          </p:cNvSpPr>
          <p:nvPr>
            <p:ph type="body" sz="quarter" idx="10"/>
          </p:nvPr>
        </p:nvSpPr>
        <p:spPr/>
        <p:txBody>
          <a:bodyPr wrap="square">
            <a:noAutofit/>
          </a:bodyPr>
          <a:lstStyle/>
          <a:p>
            <a:pPr algn="l"/>
            <a:r>
              <a:rPr lang="ru-RU" sz="1400" dirty="0">
                <a:latin typeface="Huawei Sans" panose="020C0503030203020204" pitchFamily="34" charset="0"/>
              </a:rPr>
              <a:t>Приложения класса A: приложения с высоким уровнем параллелизма со случайными операциями чтения и записи, такие как базы </a:t>
            </a:r>
            <a:r>
              <a:rPr lang="ru-RU" sz="1400" dirty="0" smtClean="0">
                <a:latin typeface="Huawei Sans" panose="020C0503030203020204" pitchFamily="34" charset="0"/>
              </a:rPr>
              <a:t>данных.</a:t>
            </a:r>
            <a:endParaRPr lang="ru-RU" sz="1400" dirty="0">
              <a:latin typeface="Huawei Sans" panose="020C0503030203020204" pitchFamily="34" charset="0"/>
            </a:endParaRPr>
          </a:p>
          <a:p>
            <a:pPr algn="l"/>
            <a:r>
              <a:rPr lang="ru-RU" sz="1400" dirty="0">
                <a:latin typeface="Huawei Sans" panose="020C0503030203020204" pitchFamily="34" charset="0"/>
              </a:rPr>
              <a:t>Приложения класса B: большие файлы, изображения и потоковое мультимедиа с последовательными операциями </a:t>
            </a:r>
            <a:r>
              <a:rPr lang="ru-RU" sz="1400" dirty="0" smtClean="0">
                <a:latin typeface="Huawei Sans" panose="020C0503030203020204" pitchFamily="34" charset="0"/>
              </a:rPr>
              <a:t>чтения </a:t>
            </a:r>
            <a:r>
              <a:rPr lang="ru-RU" sz="1400" dirty="0">
                <a:latin typeface="Huawei Sans" panose="020C0503030203020204" pitchFamily="34" charset="0"/>
              </a:rPr>
              <a:t>и </a:t>
            </a:r>
            <a:r>
              <a:rPr lang="ru-RU" sz="1400" dirty="0" smtClean="0">
                <a:latin typeface="Huawei Sans" panose="020C0503030203020204" pitchFamily="34" charset="0"/>
              </a:rPr>
              <a:t>записи.</a:t>
            </a:r>
            <a:endParaRPr lang="ru-RU" sz="1400" dirty="0">
              <a:latin typeface="Huawei Sans" panose="020C0503030203020204" pitchFamily="34" charset="0"/>
            </a:endParaRPr>
          </a:p>
          <a:p>
            <a:pPr algn="l"/>
            <a:r>
              <a:rPr lang="ru-RU" sz="1400" dirty="0">
                <a:latin typeface="Huawei Sans" panose="020C0503030203020204" pitchFamily="34" charset="0"/>
              </a:rPr>
              <a:t>Приложения класса C: резервное копирование данных или редко используемые </a:t>
            </a:r>
            <a:r>
              <a:rPr lang="ru-RU" sz="1400" dirty="0" smtClean="0">
                <a:latin typeface="Huawei Sans" panose="020C0503030203020204" pitchFamily="34" charset="0"/>
              </a:rPr>
              <a:t>приложения.</a:t>
            </a:r>
            <a:endParaRPr lang="ru-RU" sz="1400" dirty="0">
              <a:latin typeface="Huawei Sans" panose="020C0503030203020204" pitchFamily="34" charset="0"/>
            </a:endParaRPr>
          </a:p>
          <a:p>
            <a:pPr algn="l"/>
            <a:endParaRPr lang="en-US" altLang="zh-CN" sz="1400" dirty="0">
              <a:latin typeface="Huawei Sans" panose="020C0503030203020204" pitchFamily="34" charset="0"/>
            </a:endParaRPr>
          </a:p>
        </p:txBody>
      </p:sp>
      <p:grpSp>
        <p:nvGrpSpPr>
          <p:cNvPr id="21" name="组合 20"/>
          <p:cNvGrpSpPr/>
          <p:nvPr/>
        </p:nvGrpSpPr>
        <p:grpSpPr>
          <a:xfrm>
            <a:off x="3110222" y="2953352"/>
            <a:ext cx="7787758" cy="3006103"/>
            <a:chOff x="2460840" y="2500102"/>
            <a:chExt cx="8136485" cy="3140712"/>
          </a:xfrm>
        </p:grpSpPr>
        <p:sp>
          <p:nvSpPr>
            <p:cNvPr id="4" name="Rectangle 3"/>
            <p:cNvSpPr>
              <a:spLocks noChangeArrowheads="1"/>
            </p:cNvSpPr>
            <p:nvPr/>
          </p:nvSpPr>
          <p:spPr bwMode="gray">
            <a:xfrm>
              <a:off x="4034322" y="4801927"/>
              <a:ext cx="5577258" cy="462024"/>
            </a:xfrm>
            <a:prstGeom prst="rect">
              <a:avLst/>
            </a:prstGeom>
            <a:solidFill>
              <a:srgbClr val="FEFEB4"/>
            </a:solidFill>
            <a:ln w="9525" algn="ctr">
              <a:noFill/>
              <a:miter lim="800000"/>
              <a:headEnd/>
              <a:tailEnd/>
            </a:ln>
          </p:spPr>
          <p:txBody>
            <a:bodyPr wrap="square" lIns="91434" tIns="45717" rIns="91434" bIns="45717" anchor="ctr">
              <a:noAutofit/>
            </a:bodyPr>
            <a:lstStyle/>
            <a:p>
              <a:pPr algn="ctr" fontAlgn="ctr"/>
              <a:endParaRPr lang="en-US" altLang="zh-CN" dirty="0">
                <a:solidFill>
                  <a:schemeClr val="bg2"/>
                </a:solidFill>
                <a:latin typeface="Huawei Sans" panose="020C0503030203020204" pitchFamily="34" charset="0"/>
              </a:endParaRPr>
            </a:p>
          </p:txBody>
        </p:sp>
        <p:sp>
          <p:nvSpPr>
            <p:cNvPr id="5" name="Rectangle 9"/>
            <p:cNvSpPr>
              <a:spLocks noChangeArrowheads="1"/>
            </p:cNvSpPr>
            <p:nvPr/>
          </p:nvSpPr>
          <p:spPr bwMode="auto">
            <a:xfrm>
              <a:off x="3006001" y="4074899"/>
              <a:ext cx="1028321" cy="1189053"/>
            </a:xfrm>
            <a:prstGeom prst="rect">
              <a:avLst/>
            </a:prstGeom>
            <a:solidFill>
              <a:srgbClr val="FBC37B"/>
            </a:solidFill>
            <a:ln w="9525">
              <a:noFill/>
              <a:miter lim="800000"/>
              <a:headEnd/>
              <a:tailEnd/>
            </a:ln>
          </p:spPr>
          <p:txBody>
            <a:bodyPr wrap="square" lIns="83480" tIns="41740" rIns="83480" bIns="41740" anchor="ctr">
              <a:noAutofit/>
            </a:bodyPr>
            <a:lstStyle/>
            <a:p>
              <a:pPr algn="ctr" fontAlgn="ctr"/>
              <a:endParaRPr lang="en-US" altLang="zh-CN" dirty="0">
                <a:solidFill>
                  <a:schemeClr val="hlink"/>
                </a:solidFill>
                <a:latin typeface="Huawei Sans" panose="020C0503030203020204" pitchFamily="34" charset="0"/>
              </a:endParaRPr>
            </a:p>
          </p:txBody>
        </p:sp>
        <p:sp>
          <p:nvSpPr>
            <p:cNvPr id="6" name="Rectangle 10"/>
            <p:cNvSpPr>
              <a:spLocks noChangeArrowheads="1"/>
            </p:cNvSpPr>
            <p:nvPr/>
          </p:nvSpPr>
          <p:spPr bwMode="auto">
            <a:xfrm>
              <a:off x="2601048" y="2819249"/>
              <a:ext cx="404954" cy="2444702"/>
            </a:xfrm>
            <a:prstGeom prst="rect">
              <a:avLst/>
            </a:prstGeom>
            <a:solidFill>
              <a:srgbClr val="800000"/>
            </a:solidFill>
            <a:ln w="9525">
              <a:noFill/>
              <a:miter lim="800000"/>
              <a:headEnd/>
              <a:tailEnd/>
            </a:ln>
          </p:spPr>
          <p:txBody>
            <a:bodyPr wrap="square" lIns="83448" tIns="41724" rIns="83448" bIns="41724" anchor="ctr">
              <a:noAutofit/>
            </a:bodyPr>
            <a:lstStyle/>
            <a:p>
              <a:pPr fontAlgn="ctr"/>
              <a:endParaRPr lang="en-US" altLang="zh-CN" dirty="0">
                <a:latin typeface="Huawei Sans" panose="020C0503030203020204" pitchFamily="34" charset="0"/>
              </a:endParaRPr>
            </a:p>
          </p:txBody>
        </p:sp>
        <p:sp>
          <p:nvSpPr>
            <p:cNvPr id="7" name="Line 11"/>
            <p:cNvSpPr>
              <a:spLocks noChangeShapeType="1"/>
            </p:cNvSpPr>
            <p:nvPr/>
          </p:nvSpPr>
          <p:spPr bwMode="auto">
            <a:xfrm>
              <a:off x="2593962" y="5263953"/>
              <a:ext cx="7181647" cy="0"/>
            </a:xfrm>
            <a:prstGeom prst="line">
              <a:avLst/>
            </a:prstGeom>
            <a:noFill/>
            <a:ln w="22225">
              <a:solidFill>
                <a:schemeClr val="tx1"/>
              </a:solidFill>
              <a:round/>
              <a:headEnd/>
              <a:tailEnd type="triangle" w="med" len="med"/>
            </a:ln>
          </p:spPr>
          <p:txBody>
            <a:bodyPr wrap="square" lIns="83448" tIns="41724" rIns="83448" bIns="41724">
              <a:noAutofit/>
            </a:bodyPr>
            <a:lstStyle/>
            <a:p>
              <a:pPr fontAlgn="ctr"/>
              <a:endParaRPr lang="en-US" altLang="zh-CN" dirty="0">
                <a:latin typeface="Huawei Sans" panose="020C0503030203020204" pitchFamily="34" charset="0"/>
              </a:endParaRPr>
            </a:p>
          </p:txBody>
        </p:sp>
        <p:sp>
          <p:nvSpPr>
            <p:cNvPr id="8" name="Line 12"/>
            <p:cNvSpPr>
              <a:spLocks noChangeShapeType="1"/>
            </p:cNvSpPr>
            <p:nvPr/>
          </p:nvSpPr>
          <p:spPr bwMode="auto">
            <a:xfrm flipV="1">
              <a:off x="2593963" y="2622229"/>
              <a:ext cx="0" cy="2641722"/>
            </a:xfrm>
            <a:prstGeom prst="line">
              <a:avLst/>
            </a:prstGeom>
            <a:noFill/>
            <a:ln w="22225">
              <a:solidFill>
                <a:schemeClr val="tx1"/>
              </a:solidFill>
              <a:round/>
              <a:headEnd/>
              <a:tailEnd type="triangle" w="med" len="med"/>
            </a:ln>
          </p:spPr>
          <p:txBody>
            <a:bodyPr wrap="square" lIns="83448" tIns="41724" rIns="83448" bIns="41724">
              <a:noAutofit/>
            </a:bodyPr>
            <a:lstStyle/>
            <a:p>
              <a:pPr fontAlgn="ctr"/>
              <a:endParaRPr lang="en-US" altLang="zh-CN" dirty="0">
                <a:latin typeface="Huawei Sans" panose="020C0503030203020204" pitchFamily="34" charset="0"/>
              </a:endParaRPr>
            </a:p>
          </p:txBody>
        </p:sp>
        <p:sp>
          <p:nvSpPr>
            <p:cNvPr id="9" name="Text Box 14"/>
            <p:cNvSpPr txBox="1">
              <a:spLocks noChangeArrowheads="1"/>
            </p:cNvSpPr>
            <p:nvPr/>
          </p:nvSpPr>
          <p:spPr bwMode="auto">
            <a:xfrm>
              <a:off x="2460840" y="2500102"/>
              <a:ext cx="2118641" cy="319147"/>
            </a:xfrm>
            <a:prstGeom prst="rect">
              <a:avLst/>
            </a:prstGeom>
            <a:noFill/>
            <a:ln w="9525">
              <a:noFill/>
              <a:miter lim="800000"/>
              <a:headEnd/>
              <a:tailEnd/>
            </a:ln>
          </p:spPr>
          <p:txBody>
            <a:bodyPr wrap="square" lIns="83480" tIns="41740" rIns="83480" bIns="41740">
              <a:noAutofit/>
            </a:bodyPr>
            <a:lstStyle/>
            <a:p>
              <a:pPr algn="ctr" fontAlgn="ctr">
                <a:spcBef>
                  <a:spcPct val="50000"/>
                </a:spcBef>
              </a:pPr>
              <a:r>
                <a:rPr lang="ru-RU" sz="1600" dirty="0">
                  <a:solidFill>
                    <a:schemeClr val="tx1"/>
                  </a:solidFill>
                  <a:latin typeface="Huawei Sans" panose="020C0503030203020204" pitchFamily="34" charset="0"/>
                </a:rPr>
                <a:t>Частота доступа</a:t>
              </a:r>
            </a:p>
          </p:txBody>
        </p:sp>
        <p:sp>
          <p:nvSpPr>
            <p:cNvPr id="10" name="Text Box 15"/>
            <p:cNvSpPr txBox="1">
              <a:spLocks noChangeArrowheads="1"/>
            </p:cNvSpPr>
            <p:nvPr/>
          </p:nvSpPr>
          <p:spPr bwMode="auto">
            <a:xfrm>
              <a:off x="8655375" y="5278365"/>
              <a:ext cx="1941950" cy="362449"/>
            </a:xfrm>
            <a:prstGeom prst="rect">
              <a:avLst/>
            </a:prstGeom>
            <a:noFill/>
            <a:ln w="9525">
              <a:noFill/>
              <a:miter lim="800000"/>
              <a:headEnd/>
              <a:tailEnd/>
            </a:ln>
          </p:spPr>
          <p:txBody>
            <a:bodyPr wrap="square" lIns="83480" tIns="41740" rIns="83480" bIns="41740">
              <a:noAutofit/>
            </a:bodyPr>
            <a:lstStyle/>
            <a:p>
              <a:pPr algn="ctr" fontAlgn="ctr">
                <a:spcBef>
                  <a:spcPct val="50000"/>
                </a:spcBef>
              </a:pPr>
              <a:r>
                <a:rPr lang="ru-RU" sz="1600">
                  <a:solidFill>
                    <a:schemeClr val="tx1"/>
                  </a:solidFill>
                  <a:latin typeface="Huawei Sans" panose="020C0503030203020204" pitchFamily="34" charset="0"/>
                </a:rPr>
                <a:t>Распределение данных</a:t>
              </a:r>
            </a:p>
          </p:txBody>
        </p:sp>
        <p:sp>
          <p:nvSpPr>
            <p:cNvPr id="11" name="Text Box 16"/>
            <p:cNvSpPr txBox="1">
              <a:spLocks noChangeArrowheads="1"/>
            </p:cNvSpPr>
            <p:nvPr/>
          </p:nvSpPr>
          <p:spPr bwMode="gray">
            <a:xfrm>
              <a:off x="2644731" y="2885847"/>
              <a:ext cx="301058" cy="392072"/>
            </a:xfrm>
            <a:prstGeom prst="rect">
              <a:avLst/>
            </a:prstGeom>
            <a:noFill/>
            <a:ln w="9525">
              <a:noFill/>
              <a:miter lim="800000"/>
              <a:headEnd/>
              <a:tailEnd/>
            </a:ln>
          </p:spPr>
          <p:txBody>
            <a:bodyPr wrap="square" lIns="83480" tIns="41740" rIns="83480" bIns="41740">
              <a:noAutofit/>
            </a:bodyPr>
            <a:lstStyle/>
            <a:p>
              <a:pPr algn="l" fontAlgn="ctr">
                <a:spcBef>
                  <a:spcPct val="50000"/>
                </a:spcBef>
              </a:pPr>
              <a:r>
                <a:rPr lang="ru-RU">
                  <a:solidFill>
                    <a:schemeClr val="bg1"/>
                  </a:solidFill>
                  <a:latin typeface="Huawei Sans" panose="020C0503030203020204" pitchFamily="34" charset="0"/>
                </a:rPr>
                <a:t>A</a:t>
              </a:r>
            </a:p>
          </p:txBody>
        </p:sp>
        <p:sp>
          <p:nvSpPr>
            <p:cNvPr id="12" name="Rectangle 17"/>
            <p:cNvSpPr>
              <a:spLocks noChangeArrowheads="1"/>
            </p:cNvSpPr>
            <p:nvPr/>
          </p:nvSpPr>
          <p:spPr bwMode="auto">
            <a:xfrm rot="10800000" flipV="1">
              <a:off x="6405011" y="4837596"/>
              <a:ext cx="424202" cy="392072"/>
            </a:xfrm>
            <a:prstGeom prst="rect">
              <a:avLst/>
            </a:prstGeom>
            <a:noFill/>
            <a:ln w="9525" algn="ctr">
              <a:noFill/>
              <a:miter lim="800000"/>
              <a:headEnd/>
              <a:tailEnd/>
            </a:ln>
          </p:spPr>
          <p:txBody>
            <a:bodyPr wrap="square" lIns="83480" tIns="41740" rIns="83480" bIns="41740">
              <a:noAutofit/>
            </a:bodyPr>
            <a:lstStyle/>
            <a:p>
              <a:pPr algn="l" fontAlgn="ctr">
                <a:spcBef>
                  <a:spcPct val="50000"/>
                </a:spcBef>
              </a:pPr>
              <a:r>
                <a:rPr lang="ru-RU">
                  <a:latin typeface="Huawei Sans" panose="020C0503030203020204" pitchFamily="34" charset="0"/>
                </a:rPr>
                <a:t>C</a:t>
              </a:r>
            </a:p>
          </p:txBody>
        </p:sp>
        <p:sp>
          <p:nvSpPr>
            <p:cNvPr id="13" name="Rectangle 18"/>
            <p:cNvSpPr>
              <a:spLocks noChangeArrowheads="1"/>
            </p:cNvSpPr>
            <p:nvPr/>
          </p:nvSpPr>
          <p:spPr bwMode="auto">
            <a:xfrm>
              <a:off x="3205526" y="4341290"/>
              <a:ext cx="430729" cy="392072"/>
            </a:xfrm>
            <a:prstGeom prst="rect">
              <a:avLst/>
            </a:prstGeom>
            <a:noFill/>
            <a:ln w="9525" algn="ctr">
              <a:noFill/>
              <a:miter lim="800000"/>
              <a:headEnd/>
              <a:tailEnd/>
            </a:ln>
          </p:spPr>
          <p:txBody>
            <a:bodyPr wrap="square" lIns="83480" tIns="41740" rIns="83480" bIns="41740">
              <a:noAutofit/>
            </a:bodyPr>
            <a:lstStyle/>
            <a:p>
              <a:pPr algn="l" fontAlgn="ctr">
                <a:spcBef>
                  <a:spcPct val="50000"/>
                </a:spcBef>
              </a:pPr>
              <a:r>
                <a:rPr lang="ru-RU">
                  <a:latin typeface="Huawei Sans" panose="020C0503030203020204" pitchFamily="34" charset="0"/>
                </a:rPr>
                <a:t>B</a:t>
              </a:r>
            </a:p>
          </p:txBody>
        </p:sp>
        <p:grpSp>
          <p:nvGrpSpPr>
            <p:cNvPr id="20" name="组合 19"/>
            <p:cNvGrpSpPr/>
            <p:nvPr/>
          </p:nvGrpSpPr>
          <p:grpSpPr>
            <a:xfrm>
              <a:off x="7664229" y="2970144"/>
              <a:ext cx="2650788" cy="1200181"/>
              <a:chOff x="7664229" y="2970144"/>
              <a:chExt cx="2650788" cy="1200181"/>
            </a:xfrm>
          </p:grpSpPr>
          <p:sp>
            <p:nvSpPr>
              <p:cNvPr id="14" name="Rectangle 19"/>
              <p:cNvSpPr>
                <a:spLocks noChangeArrowheads="1"/>
              </p:cNvSpPr>
              <p:nvPr/>
            </p:nvSpPr>
            <p:spPr bwMode="auto">
              <a:xfrm>
                <a:off x="7664229" y="3051588"/>
                <a:ext cx="362451" cy="198407"/>
              </a:xfrm>
              <a:prstGeom prst="rect">
                <a:avLst/>
              </a:prstGeom>
              <a:solidFill>
                <a:srgbClr val="800000"/>
              </a:solidFill>
              <a:ln w="9525" algn="ctr">
                <a:noFill/>
                <a:miter lim="800000"/>
                <a:headEnd/>
                <a:tailEnd/>
              </a:ln>
            </p:spPr>
            <p:txBody>
              <a:bodyPr wrap="square" lIns="83448" tIns="41724" rIns="83448" bIns="41724" anchor="ctr">
                <a:noAutofit/>
              </a:bodyPr>
              <a:lstStyle/>
              <a:p>
                <a:pPr fontAlgn="ctr"/>
                <a:endParaRPr lang="en-US" altLang="zh-CN" dirty="0">
                  <a:latin typeface="Huawei Sans" panose="020C0503030203020204" pitchFamily="34" charset="0"/>
                </a:endParaRPr>
              </a:p>
            </p:txBody>
          </p:sp>
          <p:sp>
            <p:nvSpPr>
              <p:cNvPr id="15" name="Rectangle 20"/>
              <p:cNvSpPr>
                <a:spLocks noChangeArrowheads="1"/>
              </p:cNvSpPr>
              <p:nvPr/>
            </p:nvSpPr>
            <p:spPr bwMode="auto">
              <a:xfrm>
                <a:off x="7664229" y="3471031"/>
                <a:ext cx="362451" cy="198407"/>
              </a:xfrm>
              <a:prstGeom prst="rect">
                <a:avLst/>
              </a:prstGeom>
              <a:solidFill>
                <a:srgbClr val="FBC37B"/>
              </a:solidFill>
              <a:ln w="9525" algn="ctr">
                <a:noFill/>
                <a:miter lim="800000"/>
                <a:headEnd/>
                <a:tailEnd/>
              </a:ln>
            </p:spPr>
            <p:txBody>
              <a:bodyPr wrap="square" lIns="76188" tIns="38094" rIns="76188" bIns="38094" anchor="ctr">
                <a:noAutofit/>
              </a:bodyPr>
              <a:lstStyle/>
              <a:p>
                <a:pPr fontAlgn="ctr"/>
                <a:endParaRPr lang="en-US" altLang="zh-CN" dirty="0">
                  <a:latin typeface="Huawei Sans" panose="020C0503030203020204" pitchFamily="34" charset="0"/>
                </a:endParaRPr>
              </a:p>
            </p:txBody>
          </p:sp>
          <p:sp>
            <p:nvSpPr>
              <p:cNvPr id="16" name="Rectangle 21"/>
              <p:cNvSpPr>
                <a:spLocks noChangeArrowheads="1"/>
              </p:cNvSpPr>
              <p:nvPr/>
            </p:nvSpPr>
            <p:spPr bwMode="gray">
              <a:xfrm>
                <a:off x="7664229" y="3890475"/>
                <a:ext cx="363632" cy="198407"/>
              </a:xfrm>
              <a:prstGeom prst="rect">
                <a:avLst/>
              </a:prstGeom>
              <a:solidFill>
                <a:srgbClr val="FEFEB4"/>
              </a:solidFill>
              <a:ln w="9525" algn="ctr">
                <a:noFill/>
                <a:miter lim="800000"/>
                <a:headEnd/>
                <a:tailEnd/>
              </a:ln>
            </p:spPr>
            <p:txBody>
              <a:bodyPr wrap="square" lIns="83448" tIns="41724" rIns="83448" bIns="41724" anchor="ctr">
                <a:noAutofit/>
              </a:bodyPr>
              <a:lstStyle/>
              <a:p>
                <a:pPr fontAlgn="ctr"/>
                <a:endParaRPr lang="en-US" altLang="zh-CN" dirty="0">
                  <a:latin typeface="Huawei Sans" panose="020C0503030203020204" pitchFamily="34" charset="0"/>
                </a:endParaRPr>
              </a:p>
            </p:txBody>
          </p:sp>
          <p:sp>
            <p:nvSpPr>
              <p:cNvPr id="17" name="Text Box 22"/>
              <p:cNvSpPr txBox="1">
                <a:spLocks noChangeArrowheads="1"/>
              </p:cNvSpPr>
              <p:nvPr/>
            </p:nvSpPr>
            <p:spPr bwMode="auto">
              <a:xfrm>
                <a:off x="8040135" y="2970144"/>
                <a:ext cx="2274882" cy="361294"/>
              </a:xfrm>
              <a:prstGeom prst="rect">
                <a:avLst/>
              </a:prstGeom>
              <a:noFill/>
              <a:ln w="9525">
                <a:noFill/>
                <a:miter lim="800000"/>
                <a:headEnd/>
                <a:tailEnd/>
              </a:ln>
            </p:spPr>
            <p:txBody>
              <a:bodyPr wrap="square" lIns="83480" tIns="41740" rIns="83480" bIns="41740">
                <a:noAutofit/>
              </a:bodyPr>
              <a:lstStyle/>
              <a:p>
                <a:pPr fontAlgn="ctr">
                  <a:spcBef>
                    <a:spcPct val="50000"/>
                  </a:spcBef>
                </a:pPr>
                <a:r>
                  <a:rPr lang="ru-RU" sz="1600">
                    <a:solidFill>
                      <a:schemeClr val="tx1"/>
                    </a:solidFill>
                    <a:latin typeface="Huawei Sans" panose="020C0503030203020204" pitchFamily="34" charset="0"/>
                  </a:rPr>
                  <a:t>Носитель SSD</a:t>
                </a:r>
              </a:p>
            </p:txBody>
          </p:sp>
          <p:sp>
            <p:nvSpPr>
              <p:cNvPr id="18" name="Text Box 23"/>
              <p:cNvSpPr txBox="1">
                <a:spLocks noChangeArrowheads="1"/>
              </p:cNvSpPr>
              <p:nvPr/>
            </p:nvSpPr>
            <p:spPr bwMode="auto">
              <a:xfrm>
                <a:off x="8040135" y="3389587"/>
                <a:ext cx="2274882" cy="361294"/>
              </a:xfrm>
              <a:prstGeom prst="rect">
                <a:avLst/>
              </a:prstGeom>
              <a:noFill/>
              <a:ln w="9525">
                <a:noFill/>
                <a:miter lim="800000"/>
                <a:headEnd/>
                <a:tailEnd/>
              </a:ln>
            </p:spPr>
            <p:txBody>
              <a:bodyPr wrap="square" lIns="83480" tIns="41740" rIns="83480" bIns="41740">
                <a:noAutofit/>
              </a:bodyPr>
              <a:lstStyle/>
              <a:p>
                <a:pPr fontAlgn="ctr">
                  <a:spcBef>
                    <a:spcPct val="50000"/>
                  </a:spcBef>
                </a:pPr>
                <a:r>
                  <a:rPr lang="ru-RU" sz="1600">
                    <a:solidFill>
                      <a:schemeClr val="tx1"/>
                    </a:solidFill>
                    <a:latin typeface="Huawei Sans" panose="020C0503030203020204" pitchFamily="34" charset="0"/>
                  </a:rPr>
                  <a:t>Диск FC/SAS</a:t>
                </a:r>
              </a:p>
            </p:txBody>
          </p:sp>
          <p:sp>
            <p:nvSpPr>
              <p:cNvPr id="19" name="Text Box 24"/>
              <p:cNvSpPr txBox="1">
                <a:spLocks noChangeArrowheads="1"/>
              </p:cNvSpPr>
              <p:nvPr/>
            </p:nvSpPr>
            <p:spPr bwMode="auto">
              <a:xfrm>
                <a:off x="8040135" y="3809031"/>
                <a:ext cx="2274882" cy="361294"/>
              </a:xfrm>
              <a:prstGeom prst="rect">
                <a:avLst/>
              </a:prstGeom>
              <a:noFill/>
              <a:ln w="9525">
                <a:noFill/>
                <a:miter lim="800000"/>
                <a:headEnd/>
                <a:tailEnd/>
              </a:ln>
            </p:spPr>
            <p:txBody>
              <a:bodyPr wrap="square" lIns="83480" tIns="41740" rIns="83480" bIns="41740">
                <a:noAutofit/>
              </a:bodyPr>
              <a:lstStyle/>
              <a:p>
                <a:pPr fontAlgn="ctr">
                  <a:spcBef>
                    <a:spcPct val="50000"/>
                  </a:spcBef>
                </a:pPr>
                <a:r>
                  <a:rPr lang="ru-RU" sz="1600">
                    <a:latin typeface="Huawei Sans" panose="020C0503030203020204" pitchFamily="34" charset="0"/>
                  </a:rPr>
                  <a:t>SATA/NL-SAS/Лента</a:t>
                </a:r>
              </a:p>
            </p:txBody>
          </p:sp>
        </p:grpSp>
      </p:grpSp>
    </p:spTree>
    <p:extLst>
      <p:ext uri="{BB962C8B-B14F-4D97-AF65-F5344CB8AC3E}">
        <p14:creationId xmlns:p14="http://schemas.microsoft.com/office/powerpoint/2010/main" val="177720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ru-RU">
                <a:solidFill>
                  <a:schemeClr val="bg1">
                    <a:lumMod val="50000"/>
                  </a:schemeClr>
                </a:solidFill>
                <a:latin typeface="Huawei Sans" panose="020C0503030203020204" pitchFamily="34" charset="0"/>
              </a:rPr>
              <a:t>Контроллерные полки</a:t>
            </a:r>
          </a:p>
          <a:p>
            <a:r>
              <a:rPr lang="ru-RU">
                <a:solidFill>
                  <a:schemeClr val="bg1">
                    <a:lumMod val="50000"/>
                  </a:schemeClr>
                </a:solidFill>
                <a:latin typeface="Huawei Sans" panose="020C0503030203020204" pitchFamily="34" charset="0"/>
              </a:rPr>
              <a:t>Дисковые полки</a:t>
            </a:r>
          </a:p>
          <a:p>
            <a:r>
              <a:rPr lang="ru-RU">
                <a:solidFill>
                  <a:schemeClr val="bg1">
                    <a:lumMod val="50000"/>
                  </a:schemeClr>
                </a:solidFill>
                <a:latin typeface="Huawei Sans" panose="020C0503030203020204" pitchFamily="34" charset="0"/>
              </a:rPr>
              <a:t>Модули расширения</a:t>
            </a:r>
          </a:p>
          <a:p>
            <a:r>
              <a:rPr lang="ru-RU">
                <a:solidFill>
                  <a:schemeClr val="bg1">
                    <a:lumMod val="50000"/>
                  </a:schemeClr>
                </a:solidFill>
                <a:latin typeface="Huawei Sans" panose="020C0503030203020204" pitchFamily="34" charset="0"/>
              </a:rPr>
              <a:t>Диски</a:t>
            </a:r>
          </a:p>
          <a:p>
            <a:r>
              <a:rPr lang="ru-RU" b="1">
                <a:latin typeface="Huawei Sans" panose="020C0503030203020204" pitchFamily="34" charset="0"/>
              </a:rPr>
              <a:t>Интерфейсные модули</a:t>
            </a: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1154907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Модули интерфейса GE</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0421" r="44198"/>
          <a:stretch/>
        </p:blipFill>
        <p:spPr>
          <a:xfrm>
            <a:off x="1920813" y="1255836"/>
            <a:ext cx="860612" cy="3668711"/>
          </a:xfrm>
          <a:prstGeom prst="rect">
            <a:avLst/>
          </a:prstGeom>
        </p:spPr>
      </p:pic>
      <p:sp>
        <p:nvSpPr>
          <p:cNvPr id="4" name="文本框 3"/>
          <p:cNvSpPr txBox="1"/>
          <p:nvPr/>
        </p:nvSpPr>
        <p:spPr>
          <a:xfrm>
            <a:off x="815448" y="5065212"/>
            <a:ext cx="3345788" cy="369332"/>
          </a:xfrm>
          <a:prstGeom prst="rect">
            <a:avLst/>
          </a:prstGeom>
          <a:noFill/>
        </p:spPr>
        <p:txBody>
          <a:bodyPr wrap="square" rtlCol="0">
            <a:noAutofit/>
          </a:bodyPr>
          <a:lstStyle/>
          <a:p>
            <a:pPr fontAlgn="ctr"/>
            <a:r>
              <a:rPr lang="ru-RU" dirty="0">
                <a:latin typeface="Huawei Sans" panose="020C0503030203020204" pitchFamily="34" charset="0"/>
              </a:rPr>
              <a:t>Модуль электрического интерфейса GE</a:t>
            </a:r>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41766" r="28826"/>
          <a:stretch/>
        </p:blipFill>
        <p:spPr>
          <a:xfrm>
            <a:off x="5647764" y="1255836"/>
            <a:ext cx="896472" cy="3668711"/>
          </a:xfrm>
          <a:prstGeom prst="rect">
            <a:avLst/>
          </a:prstGeom>
        </p:spPr>
      </p:pic>
      <p:sp>
        <p:nvSpPr>
          <p:cNvPr id="6" name="文本框 5"/>
          <p:cNvSpPr txBox="1"/>
          <p:nvPr/>
        </p:nvSpPr>
        <p:spPr>
          <a:xfrm>
            <a:off x="4890055" y="5051154"/>
            <a:ext cx="3353400" cy="383390"/>
          </a:xfrm>
          <a:prstGeom prst="rect">
            <a:avLst/>
          </a:prstGeom>
          <a:noFill/>
        </p:spPr>
        <p:txBody>
          <a:bodyPr wrap="square" rtlCol="0">
            <a:noAutofit/>
          </a:bodyPr>
          <a:lstStyle/>
          <a:p>
            <a:pPr fontAlgn="ctr"/>
            <a:r>
              <a:rPr lang="ru-RU" dirty="0">
                <a:latin typeface="Huawei Sans" panose="020C0503030203020204" pitchFamily="34" charset="0"/>
              </a:rPr>
              <a:t>Модуль интерфейса 40GE</a:t>
            </a: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41696" r="29998"/>
          <a:stretch/>
        </p:blipFill>
        <p:spPr>
          <a:xfrm>
            <a:off x="9576671" y="1255836"/>
            <a:ext cx="914401" cy="3668711"/>
          </a:xfrm>
          <a:prstGeom prst="rect">
            <a:avLst/>
          </a:prstGeom>
        </p:spPr>
      </p:pic>
      <p:sp>
        <p:nvSpPr>
          <p:cNvPr id="8" name="文本框 7"/>
          <p:cNvSpPr txBox="1"/>
          <p:nvPr/>
        </p:nvSpPr>
        <p:spPr>
          <a:xfrm>
            <a:off x="8465127" y="5000680"/>
            <a:ext cx="3435928" cy="433864"/>
          </a:xfrm>
          <a:prstGeom prst="rect">
            <a:avLst/>
          </a:prstGeom>
          <a:noFill/>
        </p:spPr>
        <p:txBody>
          <a:bodyPr wrap="square" rtlCol="0">
            <a:noAutofit/>
          </a:bodyPr>
          <a:lstStyle/>
          <a:p>
            <a:pPr fontAlgn="ctr"/>
            <a:r>
              <a:rPr lang="ru-RU" dirty="0">
                <a:latin typeface="Huawei Sans" panose="020C0503030203020204" pitchFamily="34" charset="0"/>
              </a:rPr>
              <a:t>Модуль интерфейса 100GE</a:t>
            </a:r>
          </a:p>
        </p:txBody>
      </p:sp>
    </p:spTree>
    <p:extLst>
      <p:ext uri="{BB962C8B-B14F-4D97-AF65-F5344CB8AC3E}">
        <p14:creationId xmlns:p14="http://schemas.microsoft.com/office/powerpoint/2010/main" val="23368528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9126" y="447468"/>
            <a:ext cx="11132354" cy="497095"/>
          </a:xfrm>
        </p:spPr>
        <p:txBody>
          <a:bodyPr wrap="square">
            <a:noAutofit/>
          </a:bodyPr>
          <a:lstStyle/>
          <a:p>
            <a:r>
              <a:rPr lang="ru-RU" dirty="0">
                <a:latin typeface="Huawei Sans" panose="020C0503030203020204" pitchFamily="34" charset="0"/>
              </a:rPr>
              <a:t>Модуль расширения SAS и модуль интерфейса RDMA</a:t>
            </a: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41528" r="29034"/>
          <a:stretch/>
        </p:blipFill>
        <p:spPr>
          <a:xfrm>
            <a:off x="1841948" y="1254118"/>
            <a:ext cx="932330" cy="4007902"/>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43809" r="29976"/>
          <a:stretch/>
        </p:blipFill>
        <p:spPr>
          <a:xfrm>
            <a:off x="9157156" y="1214069"/>
            <a:ext cx="932330" cy="400790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42392" r="30198"/>
          <a:stretch/>
        </p:blipFill>
        <p:spPr>
          <a:xfrm>
            <a:off x="5589195" y="1250581"/>
            <a:ext cx="968189" cy="4011439"/>
          </a:xfrm>
          <a:prstGeom prst="rect">
            <a:avLst/>
          </a:prstGeom>
        </p:spPr>
      </p:pic>
      <p:sp>
        <p:nvSpPr>
          <p:cNvPr id="7" name="文本框 6"/>
          <p:cNvSpPr txBox="1"/>
          <p:nvPr/>
        </p:nvSpPr>
        <p:spPr>
          <a:xfrm>
            <a:off x="1023210" y="5290456"/>
            <a:ext cx="2706281" cy="369332"/>
          </a:xfrm>
          <a:prstGeom prst="rect">
            <a:avLst/>
          </a:prstGeom>
          <a:noFill/>
        </p:spPr>
        <p:txBody>
          <a:bodyPr wrap="square" rtlCol="0">
            <a:noAutofit/>
          </a:bodyPr>
          <a:lstStyle/>
          <a:p>
            <a:pPr algn="ctr" fontAlgn="ctr"/>
            <a:r>
              <a:rPr lang="ru-RU">
                <a:latin typeface="Huawei Sans" panose="020C0503030203020204" pitchFamily="34" charset="0"/>
              </a:rPr>
              <a:t>Модуль интерфейса RDMA 25 Гбит/с</a:t>
            </a:r>
          </a:p>
        </p:txBody>
      </p:sp>
      <p:sp>
        <p:nvSpPr>
          <p:cNvPr id="8" name="文本框 7"/>
          <p:cNvSpPr txBox="1"/>
          <p:nvPr/>
        </p:nvSpPr>
        <p:spPr>
          <a:xfrm>
            <a:off x="4700183" y="5290456"/>
            <a:ext cx="2800032" cy="369332"/>
          </a:xfrm>
          <a:prstGeom prst="rect">
            <a:avLst/>
          </a:prstGeom>
          <a:noFill/>
        </p:spPr>
        <p:txBody>
          <a:bodyPr wrap="square" rtlCol="0">
            <a:noAutofit/>
          </a:bodyPr>
          <a:lstStyle/>
          <a:p>
            <a:pPr algn="ctr" fontAlgn="ctr"/>
            <a:r>
              <a:rPr lang="ru-RU">
                <a:latin typeface="Huawei Sans" panose="020C0503030203020204" pitchFamily="34" charset="0"/>
              </a:rPr>
              <a:t>Модуль интерфейса RDMA 100 Гбит/с</a:t>
            </a:r>
          </a:p>
        </p:txBody>
      </p:sp>
      <p:sp>
        <p:nvSpPr>
          <p:cNvPr id="9" name="文本框 8"/>
          <p:cNvSpPr txBox="1"/>
          <p:nvPr/>
        </p:nvSpPr>
        <p:spPr>
          <a:xfrm>
            <a:off x="8321686" y="5256080"/>
            <a:ext cx="2603270" cy="369332"/>
          </a:xfrm>
          <a:prstGeom prst="rect">
            <a:avLst/>
          </a:prstGeom>
          <a:noFill/>
        </p:spPr>
        <p:txBody>
          <a:bodyPr wrap="square" rtlCol="0">
            <a:noAutofit/>
          </a:bodyPr>
          <a:lstStyle/>
          <a:p>
            <a:pPr algn="ctr" fontAlgn="ctr"/>
            <a:r>
              <a:rPr lang="ru-RU">
                <a:latin typeface="Huawei Sans" panose="020C0503030203020204" pitchFamily="34" charset="0"/>
              </a:rPr>
              <a:t>Модуль расширения SAS 12 Гбит/с</a:t>
            </a:r>
          </a:p>
        </p:txBody>
      </p:sp>
    </p:spTree>
    <p:extLst>
      <p:ext uri="{BB962C8B-B14F-4D97-AF65-F5344CB8AC3E}">
        <p14:creationId xmlns:p14="http://schemas.microsoft.com/office/powerpoint/2010/main" val="15610724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Модули интерфейса SmartIO</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42372" r="30901"/>
          <a:stretch/>
        </p:blipFill>
        <p:spPr>
          <a:xfrm>
            <a:off x="3527611" y="1339355"/>
            <a:ext cx="1004047" cy="4266285"/>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42575" r="30248"/>
          <a:stretch/>
        </p:blipFill>
        <p:spPr>
          <a:xfrm>
            <a:off x="7525872" y="1339355"/>
            <a:ext cx="1021976" cy="4270545"/>
          </a:xfrm>
          <a:prstGeom prst="rect">
            <a:avLst/>
          </a:prstGeom>
        </p:spPr>
      </p:pic>
    </p:spTree>
    <p:extLst>
      <p:ext uri="{BB962C8B-B14F-4D97-AF65-F5344CB8AC3E}">
        <p14:creationId xmlns:p14="http://schemas.microsoft.com/office/powerpoint/2010/main" val="9171413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PCIe и модуль интерфейса IB 56 Гбит/с</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378" y="1257531"/>
            <a:ext cx="2623501" cy="4027904"/>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365" y="1257531"/>
            <a:ext cx="2727429" cy="3952381"/>
          </a:xfrm>
          <a:prstGeom prst="rect">
            <a:avLst/>
          </a:prstGeom>
        </p:spPr>
      </p:pic>
      <p:sp>
        <p:nvSpPr>
          <p:cNvPr id="5" name="文本框 4"/>
          <p:cNvSpPr txBox="1"/>
          <p:nvPr/>
        </p:nvSpPr>
        <p:spPr>
          <a:xfrm>
            <a:off x="1717964" y="5404973"/>
            <a:ext cx="3103418" cy="369332"/>
          </a:xfrm>
          <a:prstGeom prst="rect">
            <a:avLst/>
          </a:prstGeom>
          <a:noFill/>
        </p:spPr>
        <p:txBody>
          <a:bodyPr wrap="square" rtlCol="0">
            <a:noAutofit/>
          </a:bodyPr>
          <a:lstStyle/>
          <a:p>
            <a:pPr fontAlgn="ctr"/>
            <a:r>
              <a:rPr lang="ru-RU" dirty="0">
                <a:latin typeface="Huawei Sans" panose="020C0503030203020204" pitchFamily="34" charset="0"/>
              </a:rPr>
              <a:t>Модуль интерфейса </a:t>
            </a:r>
            <a:r>
              <a:rPr lang="ru-RU" dirty="0" err="1">
                <a:latin typeface="Huawei Sans" panose="020C0503030203020204" pitchFamily="34" charset="0"/>
              </a:rPr>
              <a:t>PCIe</a:t>
            </a:r>
            <a:endParaRPr lang="ru-RU" dirty="0">
              <a:latin typeface="Huawei Sans" panose="020C0503030203020204" pitchFamily="34" charset="0"/>
            </a:endParaRPr>
          </a:p>
        </p:txBody>
      </p:sp>
      <p:sp>
        <p:nvSpPr>
          <p:cNvPr id="6" name="文本框 5"/>
          <p:cNvSpPr txBox="1"/>
          <p:nvPr/>
        </p:nvSpPr>
        <p:spPr>
          <a:xfrm>
            <a:off x="6511636" y="5404973"/>
            <a:ext cx="4793673" cy="369332"/>
          </a:xfrm>
          <a:prstGeom prst="rect">
            <a:avLst/>
          </a:prstGeom>
          <a:noFill/>
        </p:spPr>
        <p:txBody>
          <a:bodyPr wrap="square" rtlCol="0">
            <a:noAutofit/>
          </a:bodyPr>
          <a:lstStyle/>
          <a:p>
            <a:pPr fontAlgn="ctr"/>
            <a:r>
              <a:rPr lang="ru-RU" dirty="0">
                <a:latin typeface="Huawei Sans" panose="020C0503030203020204" pitchFamily="34" charset="0"/>
              </a:rPr>
              <a:t>Модуль интерфейса </a:t>
            </a:r>
            <a:r>
              <a:rPr lang="ru-RU" dirty="0" err="1">
                <a:latin typeface="Huawei Sans" panose="020C0503030203020204" pitchFamily="34" charset="0"/>
              </a:rPr>
              <a:t>InfiniBand</a:t>
            </a:r>
            <a:r>
              <a:rPr lang="ru-RU" dirty="0">
                <a:latin typeface="Huawei Sans" panose="020C0503030203020204" pitchFamily="34" charset="0"/>
              </a:rPr>
              <a:t> 56 Гбит/с</a:t>
            </a:r>
          </a:p>
        </p:txBody>
      </p:sp>
    </p:spTree>
    <p:extLst>
      <p:ext uri="{BB962C8B-B14F-4D97-AF65-F5344CB8AC3E}">
        <p14:creationId xmlns:p14="http://schemas.microsoft.com/office/powerpoint/2010/main" val="32376262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Модули интерфейса Fibre Channel и FCoE</a:t>
            </a:r>
          </a:p>
        </p:txBody>
      </p:sp>
      <p:grpSp>
        <p:nvGrpSpPr>
          <p:cNvPr id="16" name="组合 15"/>
          <p:cNvGrpSpPr/>
          <p:nvPr/>
        </p:nvGrpSpPr>
        <p:grpSpPr>
          <a:xfrm>
            <a:off x="363752" y="1052992"/>
            <a:ext cx="5105947" cy="4442568"/>
            <a:chOff x="-16589" y="1464823"/>
            <a:chExt cx="5105947" cy="4442568"/>
          </a:xfrm>
        </p:grpSpPr>
        <p:pic>
          <p:nvPicPr>
            <p:cNvPr id="4" name="图片 3"/>
            <p:cNvPicPr>
              <a:picLocks noChangeAspect="1"/>
            </p:cNvPicPr>
            <p:nvPr/>
          </p:nvPicPr>
          <p:blipFill rotWithShape="1">
            <a:blip r:embed="rId3"/>
            <a:srcRect l="7342" r="6917"/>
            <a:stretch/>
          </p:blipFill>
          <p:spPr>
            <a:xfrm>
              <a:off x="2189747" y="1542435"/>
              <a:ext cx="1696453" cy="4364956"/>
            </a:xfrm>
            <a:prstGeom prst="rect">
              <a:avLst/>
            </a:prstGeom>
          </p:spPr>
        </p:pic>
        <p:sp>
          <p:nvSpPr>
            <p:cNvPr id="5" name="文本框 4"/>
            <p:cNvSpPr txBox="1"/>
            <p:nvPr/>
          </p:nvSpPr>
          <p:spPr>
            <a:xfrm>
              <a:off x="520204" y="1464823"/>
              <a:ext cx="1729164" cy="738664"/>
            </a:xfrm>
            <a:prstGeom prst="rect">
              <a:avLst/>
            </a:prstGeom>
            <a:noFill/>
          </p:spPr>
          <p:txBody>
            <a:bodyPr wrap="square" rtlCol="0">
              <a:noAutofit/>
            </a:bodyPr>
            <a:lstStyle/>
            <a:p>
              <a:pPr algn="ctr" fontAlgn="ctr"/>
              <a:r>
                <a:rPr lang="ru-RU" sz="1400" dirty="0">
                  <a:latin typeface="Huawei Sans" panose="020C0503030203020204" pitchFamily="34" charset="0"/>
                </a:rPr>
                <a:t>Индикатор питания/Кнопка горячей замены</a:t>
              </a:r>
            </a:p>
          </p:txBody>
        </p:sp>
        <p:sp>
          <p:nvSpPr>
            <p:cNvPr id="6" name="文本框 5"/>
            <p:cNvSpPr txBox="1"/>
            <p:nvPr/>
          </p:nvSpPr>
          <p:spPr>
            <a:xfrm>
              <a:off x="187695" y="2740190"/>
              <a:ext cx="2002052" cy="523220"/>
            </a:xfrm>
            <a:prstGeom prst="rect">
              <a:avLst/>
            </a:prstGeom>
            <a:noFill/>
          </p:spPr>
          <p:txBody>
            <a:bodyPr wrap="square" rtlCol="0">
              <a:noAutofit/>
            </a:bodyPr>
            <a:lstStyle/>
            <a:p>
              <a:pPr algn="ctr" fontAlgn="ctr"/>
              <a:r>
                <a:rPr lang="ru-RU" sz="1400" dirty="0">
                  <a:latin typeface="Huawei Sans" panose="020C0503030203020204" pitchFamily="34" charset="0"/>
                </a:rPr>
                <a:t>Порт </a:t>
              </a:r>
              <a:r>
                <a:rPr lang="ru-RU" sz="1400" dirty="0" err="1">
                  <a:latin typeface="Huawei Sans" panose="020C0503030203020204" pitchFamily="34" charset="0"/>
                </a:rPr>
                <a:t>Fibre</a:t>
              </a:r>
              <a:r>
                <a:rPr lang="ru-RU" sz="1400" dirty="0">
                  <a:latin typeface="Huawei Sans" panose="020C0503030203020204" pitchFamily="34" charset="0"/>
                </a:rPr>
                <a:t> </a:t>
              </a:r>
              <a:r>
                <a:rPr lang="ru-RU" sz="1400" dirty="0" err="1">
                  <a:latin typeface="Huawei Sans" panose="020C0503030203020204" pitchFamily="34" charset="0"/>
                </a:rPr>
                <a:t>Channel</a:t>
              </a:r>
              <a:r>
                <a:rPr lang="ru-RU" sz="1400" dirty="0">
                  <a:latin typeface="Huawei Sans" panose="020C0503030203020204" pitchFamily="34" charset="0"/>
                </a:rPr>
                <a:t> 16 Гбит/с</a:t>
              </a:r>
            </a:p>
          </p:txBody>
        </p:sp>
        <p:sp>
          <p:nvSpPr>
            <p:cNvPr id="7" name="文本框 6"/>
            <p:cNvSpPr txBox="1"/>
            <p:nvPr/>
          </p:nvSpPr>
          <p:spPr>
            <a:xfrm>
              <a:off x="-16589" y="3993453"/>
              <a:ext cx="2325577" cy="738664"/>
            </a:xfrm>
            <a:prstGeom prst="rect">
              <a:avLst/>
            </a:prstGeom>
            <a:noFill/>
          </p:spPr>
          <p:txBody>
            <a:bodyPr wrap="square" rtlCol="0">
              <a:noAutofit/>
            </a:bodyPr>
            <a:lstStyle/>
            <a:p>
              <a:pPr algn="ctr" fontAlgn="ctr"/>
              <a:r>
                <a:rPr lang="ru-RU" sz="1400" dirty="0">
                  <a:latin typeface="Huawei Sans" panose="020C0503030203020204" pitchFamily="34" charset="0"/>
                </a:rPr>
                <a:t>Индикатор соединения/скорости порта</a:t>
              </a:r>
            </a:p>
          </p:txBody>
        </p:sp>
        <p:sp>
          <p:nvSpPr>
            <p:cNvPr id="8" name="文本框 7"/>
            <p:cNvSpPr txBox="1"/>
            <p:nvPr/>
          </p:nvSpPr>
          <p:spPr>
            <a:xfrm>
              <a:off x="3975170" y="1766367"/>
              <a:ext cx="1114188" cy="307777"/>
            </a:xfrm>
            <a:prstGeom prst="rect">
              <a:avLst/>
            </a:prstGeom>
            <a:noFill/>
          </p:spPr>
          <p:txBody>
            <a:bodyPr wrap="square" rtlCol="0">
              <a:noAutofit/>
            </a:bodyPr>
            <a:lstStyle/>
            <a:p>
              <a:pPr fontAlgn="ctr"/>
              <a:r>
                <a:rPr lang="ru-RU" sz="1400">
                  <a:latin typeface="Huawei Sans" panose="020C0503030203020204" pitchFamily="34" charset="0"/>
                </a:rPr>
                <a:t>Рукоятка</a:t>
              </a:r>
            </a:p>
          </p:txBody>
        </p:sp>
      </p:grpSp>
      <p:grpSp>
        <p:nvGrpSpPr>
          <p:cNvPr id="17" name="组合 16"/>
          <p:cNvGrpSpPr/>
          <p:nvPr/>
        </p:nvGrpSpPr>
        <p:grpSpPr>
          <a:xfrm>
            <a:off x="5576922" y="1013948"/>
            <a:ext cx="6060895" cy="4605780"/>
            <a:chOff x="5275833" y="1503391"/>
            <a:chExt cx="6060895" cy="4605780"/>
          </a:xfrm>
        </p:grpSpPr>
        <p:pic>
          <p:nvPicPr>
            <p:cNvPr id="11" name="图片 10"/>
            <p:cNvPicPr>
              <a:picLocks noChangeAspect="1"/>
            </p:cNvPicPr>
            <p:nvPr/>
          </p:nvPicPr>
          <p:blipFill>
            <a:blip r:embed="rId4"/>
            <a:stretch>
              <a:fillRect/>
            </a:stretch>
          </p:blipFill>
          <p:spPr>
            <a:xfrm>
              <a:off x="7482768" y="1542435"/>
              <a:ext cx="2045273" cy="4566736"/>
            </a:xfrm>
            <a:prstGeom prst="rect">
              <a:avLst/>
            </a:prstGeom>
          </p:spPr>
        </p:pic>
        <p:sp>
          <p:nvSpPr>
            <p:cNvPr id="12" name="文本框 11"/>
            <p:cNvSpPr txBox="1"/>
            <p:nvPr/>
          </p:nvSpPr>
          <p:spPr>
            <a:xfrm>
              <a:off x="5845936" y="1503391"/>
              <a:ext cx="1755474" cy="738664"/>
            </a:xfrm>
            <a:prstGeom prst="rect">
              <a:avLst/>
            </a:prstGeom>
            <a:noFill/>
          </p:spPr>
          <p:txBody>
            <a:bodyPr wrap="square" rtlCol="0">
              <a:noAutofit/>
            </a:bodyPr>
            <a:lstStyle/>
            <a:p>
              <a:pPr algn="ctr" fontAlgn="ctr"/>
              <a:r>
                <a:rPr lang="ru-RU" sz="1400" dirty="0">
                  <a:latin typeface="Huawei Sans" panose="020C0503030203020204" pitchFamily="34" charset="0"/>
                </a:rPr>
                <a:t>Индикатор питания/Кнопка горячей замены</a:t>
              </a:r>
            </a:p>
          </p:txBody>
        </p:sp>
        <p:sp>
          <p:nvSpPr>
            <p:cNvPr id="13" name="文本框 12"/>
            <p:cNvSpPr txBox="1"/>
            <p:nvPr/>
          </p:nvSpPr>
          <p:spPr>
            <a:xfrm>
              <a:off x="5845937" y="3000139"/>
              <a:ext cx="1788222" cy="523220"/>
            </a:xfrm>
            <a:prstGeom prst="rect">
              <a:avLst/>
            </a:prstGeom>
            <a:noFill/>
          </p:spPr>
          <p:txBody>
            <a:bodyPr wrap="square" rtlCol="0">
              <a:noAutofit/>
            </a:bodyPr>
            <a:lstStyle/>
            <a:p>
              <a:pPr algn="ctr" fontAlgn="ctr"/>
              <a:r>
                <a:rPr lang="ru-RU" sz="1400" dirty="0">
                  <a:latin typeface="Huawei Sans" panose="020C0503030203020204" pitchFamily="34" charset="0"/>
                </a:rPr>
                <a:t>Порт </a:t>
              </a:r>
              <a:r>
                <a:rPr lang="ru-RU" sz="1400" dirty="0" err="1">
                  <a:latin typeface="Huawei Sans" panose="020C0503030203020204" pitchFamily="34" charset="0"/>
                </a:rPr>
                <a:t>FCoE</a:t>
              </a:r>
              <a:r>
                <a:rPr lang="ru-RU" sz="1400" dirty="0">
                  <a:latin typeface="Huawei Sans" panose="020C0503030203020204" pitchFamily="34" charset="0"/>
                </a:rPr>
                <a:t> 10 Гбит/с</a:t>
              </a:r>
            </a:p>
          </p:txBody>
        </p:sp>
        <p:sp>
          <p:nvSpPr>
            <p:cNvPr id="14" name="文本框 13"/>
            <p:cNvSpPr txBox="1"/>
            <p:nvPr/>
          </p:nvSpPr>
          <p:spPr>
            <a:xfrm>
              <a:off x="5275833" y="4504921"/>
              <a:ext cx="2219931" cy="738664"/>
            </a:xfrm>
            <a:prstGeom prst="rect">
              <a:avLst/>
            </a:prstGeom>
            <a:noFill/>
          </p:spPr>
          <p:txBody>
            <a:bodyPr wrap="square" rtlCol="0">
              <a:noAutofit/>
            </a:bodyPr>
            <a:lstStyle/>
            <a:p>
              <a:pPr algn="ctr" fontAlgn="ctr"/>
              <a:r>
                <a:rPr lang="ru-RU" sz="1400" dirty="0">
                  <a:latin typeface="Huawei Sans" panose="020C0503030203020204" pitchFamily="34" charset="0"/>
                </a:rPr>
                <a:t>Индикатор соединения/скорости порта </a:t>
              </a:r>
              <a:r>
                <a:rPr lang="ru-RU" sz="1400" dirty="0" err="1">
                  <a:latin typeface="Huawei Sans" panose="020C0503030203020204" pitchFamily="34" charset="0"/>
                </a:rPr>
                <a:t>FCoE</a:t>
              </a:r>
              <a:r>
                <a:rPr lang="ru-RU" sz="1400" dirty="0">
                  <a:latin typeface="Huawei Sans" panose="020C0503030203020204" pitchFamily="34" charset="0"/>
                </a:rPr>
                <a:t> 10 Гбит/с</a:t>
              </a:r>
            </a:p>
          </p:txBody>
        </p:sp>
        <p:sp>
          <p:nvSpPr>
            <p:cNvPr id="15" name="文本框 14"/>
            <p:cNvSpPr txBox="1"/>
            <p:nvPr/>
          </p:nvSpPr>
          <p:spPr>
            <a:xfrm>
              <a:off x="9649713" y="1766367"/>
              <a:ext cx="1687015" cy="307777"/>
            </a:xfrm>
            <a:prstGeom prst="rect">
              <a:avLst/>
            </a:prstGeom>
            <a:noFill/>
          </p:spPr>
          <p:txBody>
            <a:bodyPr wrap="square" rtlCol="0">
              <a:noAutofit/>
            </a:bodyPr>
            <a:lstStyle/>
            <a:p>
              <a:pPr fontAlgn="ctr"/>
              <a:r>
                <a:rPr lang="ru-RU" sz="1400" dirty="0" smtClean="0">
                  <a:latin typeface="Huawei Sans" panose="020C0503030203020204" pitchFamily="34" charset="0"/>
                </a:rPr>
                <a:t>Рукоятка </a:t>
              </a:r>
              <a:endParaRPr lang="ru-RU" sz="1400" dirty="0">
                <a:latin typeface="Huawei Sans" panose="020C0503030203020204" pitchFamily="34" charset="0"/>
              </a:endParaRPr>
            </a:p>
          </p:txBody>
        </p:sp>
      </p:grpSp>
      <p:sp>
        <p:nvSpPr>
          <p:cNvPr id="18" name="文本框 17"/>
          <p:cNvSpPr txBox="1"/>
          <p:nvPr/>
        </p:nvSpPr>
        <p:spPr>
          <a:xfrm>
            <a:off x="568037" y="5483628"/>
            <a:ext cx="5218872" cy="438865"/>
          </a:xfrm>
          <a:prstGeom prst="rect">
            <a:avLst/>
          </a:prstGeom>
          <a:noFill/>
        </p:spPr>
        <p:txBody>
          <a:bodyPr wrap="square" rtlCol="0">
            <a:noAutofit/>
          </a:bodyPr>
          <a:lstStyle/>
          <a:p>
            <a:pPr fontAlgn="ctr"/>
            <a:r>
              <a:rPr lang="ru-RU" dirty="0">
                <a:latin typeface="Huawei Sans" panose="020C0503030203020204" pitchFamily="34" charset="0"/>
              </a:rPr>
              <a:t>Модуль интерфейса </a:t>
            </a:r>
            <a:r>
              <a:rPr lang="ru-RU" dirty="0" err="1">
                <a:latin typeface="Huawei Sans" panose="020C0503030203020204" pitchFamily="34" charset="0"/>
              </a:rPr>
              <a:t>Fibre</a:t>
            </a:r>
            <a:r>
              <a:rPr lang="ru-RU" dirty="0">
                <a:latin typeface="Huawei Sans" panose="020C0503030203020204" pitchFamily="34" charset="0"/>
              </a:rPr>
              <a:t> </a:t>
            </a:r>
            <a:r>
              <a:rPr lang="ru-RU" dirty="0" err="1">
                <a:latin typeface="Huawei Sans" panose="020C0503030203020204" pitchFamily="34" charset="0"/>
              </a:rPr>
              <a:t>Channel</a:t>
            </a:r>
            <a:r>
              <a:rPr lang="ru-RU" dirty="0">
                <a:latin typeface="Huawei Sans" panose="020C0503030203020204" pitchFamily="34" charset="0"/>
              </a:rPr>
              <a:t> 16 Гбит/с</a:t>
            </a:r>
          </a:p>
        </p:txBody>
      </p:sp>
      <p:sp>
        <p:nvSpPr>
          <p:cNvPr id="19" name="文本框 18"/>
          <p:cNvSpPr txBox="1"/>
          <p:nvPr/>
        </p:nvSpPr>
        <p:spPr>
          <a:xfrm>
            <a:off x="6472877" y="5483629"/>
            <a:ext cx="4735450" cy="438864"/>
          </a:xfrm>
          <a:prstGeom prst="rect">
            <a:avLst/>
          </a:prstGeom>
          <a:noFill/>
        </p:spPr>
        <p:txBody>
          <a:bodyPr wrap="square" rtlCol="0">
            <a:noAutofit/>
          </a:bodyPr>
          <a:lstStyle/>
          <a:p>
            <a:pPr fontAlgn="ctr"/>
            <a:r>
              <a:rPr lang="ru-RU" dirty="0">
                <a:latin typeface="Huawei Sans" panose="020C0503030203020204" pitchFamily="34" charset="0"/>
              </a:rPr>
              <a:t>Модуль интерфейса </a:t>
            </a:r>
            <a:r>
              <a:rPr lang="ru-RU" dirty="0" err="1">
                <a:latin typeface="Huawei Sans" panose="020C0503030203020204" pitchFamily="34" charset="0"/>
              </a:rPr>
              <a:t>FCoE</a:t>
            </a:r>
            <a:r>
              <a:rPr lang="ru-RU" dirty="0">
                <a:latin typeface="Huawei Sans" panose="020C0503030203020204" pitchFamily="34" charset="0"/>
              </a:rPr>
              <a:t> 10 Гбит/с</a:t>
            </a:r>
          </a:p>
        </p:txBody>
      </p:sp>
    </p:spTree>
    <p:extLst>
      <p:ext uri="{BB962C8B-B14F-4D97-AF65-F5344CB8AC3E}">
        <p14:creationId xmlns:p14="http://schemas.microsoft.com/office/powerpoint/2010/main" val="21794601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ru-RU" sz="1600" dirty="0"/>
              <a:t>Что из перечисленного ниже является </a:t>
            </a:r>
            <a:r>
              <a:rPr lang="ru-RU" sz="1600" dirty="0" smtClean="0"/>
              <a:t>видом памяти для твердотельных накопителей?</a:t>
            </a:r>
            <a:endParaRPr lang="ru-RU" sz="1600" dirty="0"/>
          </a:p>
          <a:p>
            <a:pPr lvl="1"/>
            <a:r>
              <a:rPr lang="ru-RU" sz="1400" dirty="0"/>
              <a:t>SLC</a:t>
            </a:r>
          </a:p>
          <a:p>
            <a:pPr lvl="1"/>
            <a:r>
              <a:rPr lang="ru-RU" sz="1400" dirty="0"/>
              <a:t>MLC</a:t>
            </a:r>
          </a:p>
          <a:p>
            <a:pPr lvl="1"/>
            <a:r>
              <a:rPr lang="ru-RU" sz="1400" dirty="0"/>
              <a:t>TLC</a:t>
            </a:r>
          </a:p>
          <a:p>
            <a:pPr lvl="1"/>
            <a:r>
              <a:rPr lang="ru-RU" sz="1400" dirty="0"/>
              <a:t>QLC</a:t>
            </a:r>
          </a:p>
          <a:p>
            <a:r>
              <a:rPr lang="ru-RU" sz="1600" dirty="0"/>
              <a:t>Что из перечисленного влияет на производительность жесткого диска?</a:t>
            </a:r>
          </a:p>
          <a:p>
            <a:pPr lvl="1"/>
            <a:r>
              <a:rPr lang="ru-RU" sz="1400" dirty="0"/>
              <a:t>Емкость диска</a:t>
            </a:r>
          </a:p>
          <a:p>
            <a:pPr lvl="1"/>
            <a:r>
              <a:rPr lang="ru-RU" sz="1400" dirty="0"/>
              <a:t>Скорость вращения</a:t>
            </a:r>
          </a:p>
          <a:p>
            <a:pPr lvl="1"/>
            <a:r>
              <a:rPr lang="ru-RU" sz="1400" dirty="0"/>
              <a:t>Скорость передачи данных</a:t>
            </a:r>
          </a:p>
          <a:p>
            <a:pPr lvl="1"/>
            <a:r>
              <a:rPr lang="ru-RU" sz="1400" dirty="0"/>
              <a:t>Среднее время доступа</a:t>
            </a:r>
          </a:p>
          <a:p>
            <a:pPr lvl="1"/>
            <a:endParaRPr lang="en-US" altLang="zh-CN" sz="1400" dirty="0" smtClean="0"/>
          </a:p>
        </p:txBody>
      </p:sp>
    </p:spTree>
    <p:extLst>
      <p:ext uri="{BB962C8B-B14F-4D97-AF65-F5344CB8AC3E}">
        <p14:creationId xmlns:p14="http://schemas.microsoft.com/office/powerpoint/2010/main" val="2489579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Формы устройств хранения</a:t>
            </a:r>
          </a:p>
        </p:txBody>
      </p:sp>
      <p:grpSp>
        <p:nvGrpSpPr>
          <p:cNvPr id="12" name="组合 11"/>
          <p:cNvGrpSpPr/>
          <p:nvPr/>
        </p:nvGrpSpPr>
        <p:grpSpPr>
          <a:xfrm>
            <a:off x="822345" y="1725282"/>
            <a:ext cx="3089191" cy="2434282"/>
            <a:chOff x="755478" y="2277205"/>
            <a:chExt cx="3321595" cy="2617416"/>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755478" y="2277205"/>
              <a:ext cx="3303851" cy="600700"/>
            </a:xfrm>
            <a:prstGeom prst="rect">
              <a:avLst/>
            </a:prstGeom>
          </p:spPr>
        </p:pic>
        <p:pic>
          <p:nvPicPr>
            <p:cNvPr id="9" name="图片 8"/>
            <p:cNvPicPr>
              <a:picLocks noChangeAspect="1"/>
            </p:cNvPicPr>
            <p:nvPr/>
          </p:nvPicPr>
          <p:blipFill>
            <a:blip r:embed="rId4"/>
            <a:stretch>
              <a:fillRect/>
            </a:stretch>
          </p:blipFill>
          <p:spPr>
            <a:xfrm>
              <a:off x="764349" y="4229721"/>
              <a:ext cx="3303852" cy="6649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478" y="2905664"/>
              <a:ext cx="3303852" cy="597778"/>
            </a:xfrm>
            <a:prstGeom prst="rect">
              <a:avLst/>
            </a:prstGeom>
          </p:spPr>
        </p:pic>
        <p:pic>
          <p:nvPicPr>
            <p:cNvPr id="11" name="图片 10"/>
            <p:cNvPicPr>
              <a:picLocks noChangeAspect="1"/>
            </p:cNvPicPr>
            <p:nvPr/>
          </p:nvPicPr>
          <p:blipFill>
            <a:blip r:embed="rId6"/>
            <a:stretch>
              <a:fillRect/>
            </a:stretch>
          </p:blipFill>
          <p:spPr>
            <a:xfrm>
              <a:off x="755478" y="3528931"/>
              <a:ext cx="3321595" cy="673003"/>
            </a:xfrm>
            <a:prstGeom prst="rect">
              <a:avLst/>
            </a:prstGeom>
          </p:spPr>
        </p:pic>
      </p:grpSp>
      <p:sp>
        <p:nvSpPr>
          <p:cNvPr id="13" name="文本框 12"/>
          <p:cNvSpPr txBox="1"/>
          <p:nvPr/>
        </p:nvSpPr>
        <p:spPr>
          <a:xfrm>
            <a:off x="1188887" y="4304773"/>
            <a:ext cx="2580040" cy="369332"/>
          </a:xfrm>
          <a:prstGeom prst="rect">
            <a:avLst/>
          </a:prstGeom>
          <a:noFill/>
        </p:spPr>
        <p:txBody>
          <a:bodyPr wrap="square" rtlCol="0">
            <a:noAutofit/>
          </a:bodyPr>
          <a:lstStyle/>
          <a:p>
            <a:pPr algn="ctr" fontAlgn="ctr"/>
            <a:r>
              <a:rPr lang="ru-RU" dirty="0" smtClean="0">
                <a:latin typeface="Huawei Sans" panose="020C0503030203020204" pitchFamily="34" charset="0"/>
              </a:rPr>
              <a:t>2U</a:t>
            </a:r>
            <a:r>
              <a:rPr lang="ru-RU" dirty="0">
                <a:latin typeface="Huawei Sans" panose="020C0503030203020204" pitchFamily="34" charset="0"/>
              </a:rPr>
              <a:t>, интеграция диска и контроллера</a:t>
            </a:r>
          </a:p>
        </p:txBody>
      </p:sp>
      <p:sp>
        <p:nvSpPr>
          <p:cNvPr id="14" name="文本框 13"/>
          <p:cNvSpPr txBox="1"/>
          <p:nvPr/>
        </p:nvSpPr>
        <p:spPr>
          <a:xfrm>
            <a:off x="5007455" y="4304773"/>
            <a:ext cx="2545870" cy="369332"/>
          </a:xfrm>
          <a:prstGeom prst="rect">
            <a:avLst/>
          </a:prstGeom>
          <a:noFill/>
        </p:spPr>
        <p:txBody>
          <a:bodyPr wrap="square" rtlCol="0">
            <a:noAutofit/>
          </a:bodyPr>
          <a:lstStyle/>
          <a:p>
            <a:pPr algn="ctr" fontAlgn="ctr"/>
            <a:r>
              <a:rPr lang="ru-RU" dirty="0" smtClean="0">
                <a:latin typeface="Huawei Sans" panose="020C0503030203020204" pitchFamily="34" charset="0"/>
              </a:rPr>
              <a:t>4U</a:t>
            </a:r>
            <a:r>
              <a:rPr lang="ru-RU" dirty="0">
                <a:latin typeface="Huawei Sans" panose="020C0503030203020204" pitchFamily="34" charset="0"/>
              </a:rPr>
              <a:t>, разделение диска и контроллера</a:t>
            </a:r>
          </a:p>
        </p:txBody>
      </p:sp>
      <p:grpSp>
        <p:nvGrpSpPr>
          <p:cNvPr id="18" name="组合 17"/>
          <p:cNvGrpSpPr/>
          <p:nvPr/>
        </p:nvGrpSpPr>
        <p:grpSpPr>
          <a:xfrm>
            <a:off x="8558744" y="1667854"/>
            <a:ext cx="2692878" cy="2424232"/>
            <a:chOff x="8153635" y="2634310"/>
            <a:chExt cx="2692878" cy="2424232"/>
          </a:xfrm>
        </p:grpSpPr>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635" y="2958916"/>
              <a:ext cx="750582" cy="1775020"/>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2291" y="2863482"/>
              <a:ext cx="831292" cy="1965888"/>
            </a:xfrm>
            <a:prstGeom prst="rect">
              <a:avLst/>
            </a:prstGeom>
          </p:spPr>
        </p:pic>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3527" y="2751995"/>
              <a:ext cx="925576" cy="2188862"/>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21409" y="2634310"/>
              <a:ext cx="1025104" cy="2424232"/>
            </a:xfrm>
            <a:prstGeom prst="rect">
              <a:avLst/>
            </a:prstGeom>
          </p:spPr>
        </p:pic>
      </p:grpSp>
      <p:sp>
        <p:nvSpPr>
          <p:cNvPr id="19" name="文本框 18"/>
          <p:cNvSpPr txBox="1"/>
          <p:nvPr/>
        </p:nvSpPr>
        <p:spPr>
          <a:xfrm>
            <a:off x="9077400" y="4280631"/>
            <a:ext cx="2569770" cy="369332"/>
          </a:xfrm>
          <a:prstGeom prst="rect">
            <a:avLst/>
          </a:prstGeom>
          <a:noFill/>
        </p:spPr>
        <p:txBody>
          <a:bodyPr wrap="square" rtlCol="0">
            <a:noAutofit/>
          </a:bodyPr>
          <a:lstStyle/>
          <a:p>
            <a:pPr fontAlgn="ctr"/>
            <a:r>
              <a:rPr lang="ru-RU" dirty="0">
                <a:latin typeface="Huawei Sans" panose="020C0503030203020204" pitchFamily="34" charset="0"/>
              </a:rPr>
              <a:t>Интегрированный отсек</a:t>
            </a:r>
          </a:p>
        </p:txBody>
      </p:sp>
      <p:grpSp>
        <p:nvGrpSpPr>
          <p:cNvPr id="20" name="组合 19"/>
          <p:cNvGrpSpPr/>
          <p:nvPr/>
        </p:nvGrpSpPr>
        <p:grpSpPr>
          <a:xfrm>
            <a:off x="4639369" y="1725283"/>
            <a:ext cx="3310020" cy="2383608"/>
            <a:chOff x="7322643" y="1261254"/>
            <a:chExt cx="3854470" cy="2775677"/>
          </a:xfrm>
        </p:grpSpPr>
        <p:pic>
          <p:nvPicPr>
            <p:cNvPr id="21" name="图片 20"/>
            <p:cNvPicPr>
              <a:picLocks noChangeAspect="1"/>
            </p:cNvPicPr>
            <p:nvPr/>
          </p:nvPicPr>
          <p:blipFill>
            <a:blip r:embed="rId11"/>
            <a:stretch>
              <a:fillRect/>
            </a:stretch>
          </p:blipFill>
          <p:spPr>
            <a:xfrm>
              <a:off x="7322643" y="2640949"/>
              <a:ext cx="3854470" cy="1395982"/>
            </a:xfrm>
            <a:prstGeom prst="rect">
              <a:avLst/>
            </a:prstGeom>
            <a:noFill/>
            <a:ln>
              <a:noFill/>
            </a:ln>
          </p:spPr>
        </p:pic>
        <p:pic>
          <p:nvPicPr>
            <p:cNvPr id="22" name="图片 21"/>
            <p:cNvPicPr>
              <a:picLocks noChangeAspect="1"/>
            </p:cNvPicPr>
            <p:nvPr/>
          </p:nvPicPr>
          <p:blipFill>
            <a:blip r:embed="rId12"/>
            <a:stretch>
              <a:fillRect/>
            </a:stretch>
          </p:blipFill>
          <p:spPr>
            <a:xfrm>
              <a:off x="7322643" y="1261254"/>
              <a:ext cx="3854470" cy="1340208"/>
            </a:xfrm>
            <a:prstGeom prst="rect">
              <a:avLst/>
            </a:prstGeom>
            <a:noFill/>
            <a:ln>
              <a:noFill/>
            </a:ln>
          </p:spPr>
        </p:pic>
      </p:grpSp>
      <p:sp>
        <p:nvSpPr>
          <p:cNvPr id="3" name="文本框 2"/>
          <p:cNvSpPr txBox="1"/>
          <p:nvPr/>
        </p:nvSpPr>
        <p:spPr>
          <a:xfrm>
            <a:off x="731838" y="5378412"/>
            <a:ext cx="10296380" cy="369332"/>
          </a:xfrm>
          <a:prstGeom prst="rect">
            <a:avLst/>
          </a:prstGeom>
          <a:noFill/>
        </p:spPr>
        <p:txBody>
          <a:bodyPr wrap="square" rtlCol="0">
            <a:noAutofit/>
          </a:bodyPr>
          <a:lstStyle/>
          <a:p>
            <a:pPr fontAlgn="ctr"/>
            <a:r>
              <a:rPr lang="ru-RU" dirty="0">
                <a:latin typeface="Huawei Sans" panose="020C0503030203020204" pitchFamily="34" charset="0"/>
              </a:rPr>
              <a:t>Примечание: </a:t>
            </a:r>
            <a:r>
              <a:rPr lang="ru-RU" dirty="0" smtClean="0">
                <a:latin typeface="Huawei Sans" panose="020C0503030203020204" pitchFamily="34" charset="0"/>
              </a:rPr>
              <a:t>на </a:t>
            </a:r>
            <a:r>
              <a:rPr lang="ru-RU" dirty="0">
                <a:latin typeface="Huawei Sans" panose="020C0503030203020204" pitchFamily="34" charset="0"/>
              </a:rPr>
              <a:t>слайде </a:t>
            </a:r>
            <a:r>
              <a:rPr lang="ru-RU" dirty="0" smtClean="0">
                <a:latin typeface="Huawei Sans" panose="020C0503030203020204" pitchFamily="34" charset="0"/>
              </a:rPr>
              <a:t>показано оборудование </a:t>
            </a:r>
            <a:r>
              <a:rPr lang="ru-RU" dirty="0" err="1">
                <a:latin typeface="Huawei Sans" panose="020C0503030203020204" pitchFamily="34" charset="0"/>
              </a:rPr>
              <a:t>Huawei</a:t>
            </a:r>
            <a:r>
              <a:rPr lang="ru-RU" dirty="0">
                <a:latin typeface="Huawei Sans" panose="020C0503030203020204" pitchFamily="34" charset="0"/>
              </a:rPr>
              <a:t> </a:t>
            </a:r>
            <a:r>
              <a:rPr lang="ru-RU" dirty="0" err="1">
                <a:latin typeface="Huawei Sans" panose="020C0503030203020204" pitchFamily="34" charset="0"/>
              </a:rPr>
              <a:t>OceanStor</a:t>
            </a:r>
            <a:r>
              <a:rPr lang="ru-RU" dirty="0">
                <a:latin typeface="Huawei Sans" panose="020C0503030203020204" pitchFamily="34" charset="0"/>
              </a:rPr>
              <a:t> </a:t>
            </a:r>
            <a:r>
              <a:rPr lang="ru-RU" dirty="0" err="1">
                <a:latin typeface="Huawei Sans" panose="020C0503030203020204" pitchFamily="34" charset="0"/>
              </a:rPr>
              <a:t>Dorado</a:t>
            </a:r>
            <a:r>
              <a:rPr lang="ru-RU" dirty="0">
                <a:latin typeface="Huawei Sans" panose="020C0503030203020204" pitchFamily="34" charset="0"/>
              </a:rPr>
              <a:t> V6.</a:t>
            </a:r>
          </a:p>
        </p:txBody>
      </p:sp>
    </p:spTree>
    <p:extLst>
      <p:ext uri="{BB962C8B-B14F-4D97-AF65-F5344CB8AC3E}">
        <p14:creationId xmlns:p14="http://schemas.microsoft.com/office/powerpoint/2010/main" val="18129219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65515" y="1926770"/>
            <a:ext cx="8860971" cy="3883245"/>
            <a:chOff x="-2953537" y="957556"/>
            <a:chExt cx="6868693" cy="5010766"/>
          </a:xfrm>
        </p:grpSpPr>
        <p:sp>
          <p:nvSpPr>
            <p:cNvPr id="3" name="任意多边形 2"/>
            <p:cNvSpPr/>
            <p:nvPr/>
          </p:nvSpPr>
          <p:spPr>
            <a:xfrm>
              <a:off x="-349141" y="3835361"/>
              <a:ext cx="355358" cy="1862109"/>
            </a:xfrm>
            <a:custGeom>
              <a:avLst/>
              <a:gdLst>
                <a:gd name="connsiteX0" fmla="*/ 0 w 355358"/>
                <a:gd name="connsiteY0" fmla="*/ 0 h 1862109"/>
                <a:gd name="connsiteX1" fmla="*/ 177679 w 355358"/>
                <a:gd name="connsiteY1" fmla="*/ 0 h 1862109"/>
                <a:gd name="connsiteX2" fmla="*/ 177679 w 355358"/>
                <a:gd name="connsiteY2" fmla="*/ 1862109 h 1862109"/>
                <a:gd name="connsiteX3" fmla="*/ 355358 w 355358"/>
                <a:gd name="connsiteY3" fmla="*/ 1862109 h 1862109"/>
              </a:gdLst>
              <a:ahLst/>
              <a:cxnLst>
                <a:cxn ang="0">
                  <a:pos x="connsiteX0" y="connsiteY0"/>
                </a:cxn>
                <a:cxn ang="0">
                  <a:pos x="connsiteX1" y="connsiteY1"/>
                </a:cxn>
                <a:cxn ang="0">
                  <a:pos x="connsiteX2" y="connsiteY2"/>
                </a:cxn>
                <a:cxn ang="0">
                  <a:pos x="connsiteX3" y="connsiteY3"/>
                </a:cxn>
              </a:cxnLst>
              <a:rect l="l" t="t" r="r" b="b"/>
              <a:pathLst>
                <a:path w="355358" h="1862109">
                  <a:moveTo>
                    <a:pt x="0" y="0"/>
                  </a:moveTo>
                  <a:lnTo>
                    <a:pt x="177679" y="0"/>
                  </a:lnTo>
                  <a:lnTo>
                    <a:pt x="177679" y="1862109"/>
                  </a:lnTo>
                  <a:lnTo>
                    <a:pt x="355358" y="1862109"/>
                  </a:lnTo>
                </a:path>
              </a:pathLst>
            </a:custGeom>
            <a:noFill/>
            <a:ln w="19050">
              <a:solidFill>
                <a:srgbClr val="15151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883662" rIns="72000" bIns="883662" numCol="1" spcCol="1270" anchor="ctr" anchorCtr="0">
              <a:noAutofit/>
            </a:bodyPr>
            <a:lstStyle/>
            <a:p>
              <a:pPr lvl="0" algn="ctr" defTabSz="3111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4" name="任意多边形 3"/>
            <p:cNvSpPr/>
            <p:nvPr/>
          </p:nvSpPr>
          <p:spPr>
            <a:xfrm>
              <a:off x="1783008" y="5020340"/>
              <a:ext cx="355358" cy="338565"/>
            </a:xfrm>
            <a:custGeom>
              <a:avLst/>
              <a:gdLst>
                <a:gd name="connsiteX0" fmla="*/ 0 w 355358"/>
                <a:gd name="connsiteY0" fmla="*/ 0 h 338565"/>
                <a:gd name="connsiteX1" fmla="*/ 177679 w 355358"/>
                <a:gd name="connsiteY1" fmla="*/ 0 h 338565"/>
                <a:gd name="connsiteX2" fmla="*/ 177679 w 355358"/>
                <a:gd name="connsiteY2" fmla="*/ 338565 h 338565"/>
                <a:gd name="connsiteX3" fmla="*/ 355358 w 355358"/>
                <a:gd name="connsiteY3" fmla="*/ 338565 h 338565"/>
              </a:gdLst>
              <a:ahLst/>
              <a:cxnLst>
                <a:cxn ang="0">
                  <a:pos x="connsiteX0" y="connsiteY0"/>
                </a:cxn>
                <a:cxn ang="0">
                  <a:pos x="connsiteX1" y="connsiteY1"/>
                </a:cxn>
                <a:cxn ang="0">
                  <a:pos x="connsiteX2" y="connsiteY2"/>
                </a:cxn>
                <a:cxn ang="0">
                  <a:pos x="connsiteX3" y="connsiteY3"/>
                </a:cxn>
              </a:cxnLst>
              <a:rect l="l" t="t" r="r" b="b"/>
              <a:pathLst>
                <a:path w="355358" h="338565">
                  <a:moveTo>
                    <a:pt x="0" y="0"/>
                  </a:moveTo>
                  <a:lnTo>
                    <a:pt x="177679" y="0"/>
                  </a:lnTo>
                  <a:lnTo>
                    <a:pt x="177679" y="338565"/>
                  </a:lnTo>
                  <a:lnTo>
                    <a:pt x="355358" y="338565"/>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157012" rIns="72000" bIns="157012"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5" name="任意多边形 4"/>
            <p:cNvSpPr/>
            <p:nvPr/>
          </p:nvSpPr>
          <p:spPr>
            <a:xfrm>
              <a:off x="1783008" y="4681775"/>
              <a:ext cx="355358" cy="338565"/>
            </a:xfrm>
            <a:custGeom>
              <a:avLst/>
              <a:gdLst>
                <a:gd name="connsiteX0" fmla="*/ 0 w 355358"/>
                <a:gd name="connsiteY0" fmla="*/ 338565 h 338565"/>
                <a:gd name="connsiteX1" fmla="*/ 177679 w 355358"/>
                <a:gd name="connsiteY1" fmla="*/ 338565 h 338565"/>
                <a:gd name="connsiteX2" fmla="*/ 177679 w 355358"/>
                <a:gd name="connsiteY2" fmla="*/ 0 h 338565"/>
                <a:gd name="connsiteX3" fmla="*/ 355358 w 355358"/>
                <a:gd name="connsiteY3" fmla="*/ 0 h 338565"/>
              </a:gdLst>
              <a:ahLst/>
              <a:cxnLst>
                <a:cxn ang="0">
                  <a:pos x="connsiteX0" y="connsiteY0"/>
                </a:cxn>
                <a:cxn ang="0">
                  <a:pos x="connsiteX1" y="connsiteY1"/>
                </a:cxn>
                <a:cxn ang="0">
                  <a:pos x="connsiteX2" y="connsiteY2"/>
                </a:cxn>
                <a:cxn ang="0">
                  <a:pos x="connsiteX3" y="connsiteY3"/>
                </a:cxn>
              </a:cxnLst>
              <a:rect l="l" t="t" r="r" b="b"/>
              <a:pathLst>
                <a:path w="355358" h="338565">
                  <a:moveTo>
                    <a:pt x="0" y="338565"/>
                  </a:moveTo>
                  <a:lnTo>
                    <a:pt x="177679" y="338565"/>
                  </a:lnTo>
                  <a:lnTo>
                    <a:pt x="177679" y="0"/>
                  </a:lnTo>
                  <a:lnTo>
                    <a:pt x="355358" y="0"/>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157012" rIns="72000" bIns="157012"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8" name="任意多边形 7"/>
            <p:cNvSpPr/>
            <p:nvPr/>
          </p:nvSpPr>
          <p:spPr>
            <a:xfrm>
              <a:off x="1783008" y="3666079"/>
              <a:ext cx="355358" cy="338565"/>
            </a:xfrm>
            <a:custGeom>
              <a:avLst/>
              <a:gdLst>
                <a:gd name="connsiteX0" fmla="*/ 0 w 355358"/>
                <a:gd name="connsiteY0" fmla="*/ 0 h 338565"/>
                <a:gd name="connsiteX1" fmla="*/ 177679 w 355358"/>
                <a:gd name="connsiteY1" fmla="*/ 0 h 338565"/>
                <a:gd name="connsiteX2" fmla="*/ 177679 w 355358"/>
                <a:gd name="connsiteY2" fmla="*/ 338565 h 338565"/>
                <a:gd name="connsiteX3" fmla="*/ 355358 w 355358"/>
                <a:gd name="connsiteY3" fmla="*/ 338565 h 338565"/>
              </a:gdLst>
              <a:ahLst/>
              <a:cxnLst>
                <a:cxn ang="0">
                  <a:pos x="connsiteX0" y="connsiteY0"/>
                </a:cxn>
                <a:cxn ang="0">
                  <a:pos x="connsiteX1" y="connsiteY1"/>
                </a:cxn>
                <a:cxn ang="0">
                  <a:pos x="connsiteX2" y="connsiteY2"/>
                </a:cxn>
                <a:cxn ang="0">
                  <a:pos x="connsiteX3" y="connsiteY3"/>
                </a:cxn>
              </a:cxnLst>
              <a:rect l="l" t="t" r="r" b="b"/>
              <a:pathLst>
                <a:path w="355358" h="338565">
                  <a:moveTo>
                    <a:pt x="0" y="0"/>
                  </a:moveTo>
                  <a:lnTo>
                    <a:pt x="177679" y="0"/>
                  </a:lnTo>
                  <a:lnTo>
                    <a:pt x="177679" y="338565"/>
                  </a:lnTo>
                  <a:lnTo>
                    <a:pt x="355358" y="338565"/>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157012" rIns="72000" bIns="157012"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9" name="任意多边形 8"/>
            <p:cNvSpPr/>
            <p:nvPr/>
          </p:nvSpPr>
          <p:spPr>
            <a:xfrm>
              <a:off x="1783008" y="3327513"/>
              <a:ext cx="355358" cy="338565"/>
            </a:xfrm>
            <a:custGeom>
              <a:avLst/>
              <a:gdLst>
                <a:gd name="connsiteX0" fmla="*/ 0 w 355358"/>
                <a:gd name="connsiteY0" fmla="*/ 338565 h 338565"/>
                <a:gd name="connsiteX1" fmla="*/ 177679 w 355358"/>
                <a:gd name="connsiteY1" fmla="*/ 338565 h 338565"/>
                <a:gd name="connsiteX2" fmla="*/ 177679 w 355358"/>
                <a:gd name="connsiteY2" fmla="*/ 0 h 338565"/>
                <a:gd name="connsiteX3" fmla="*/ 355358 w 355358"/>
                <a:gd name="connsiteY3" fmla="*/ 0 h 338565"/>
              </a:gdLst>
              <a:ahLst/>
              <a:cxnLst>
                <a:cxn ang="0">
                  <a:pos x="connsiteX0" y="connsiteY0"/>
                </a:cxn>
                <a:cxn ang="0">
                  <a:pos x="connsiteX1" y="connsiteY1"/>
                </a:cxn>
                <a:cxn ang="0">
                  <a:pos x="connsiteX2" y="connsiteY2"/>
                </a:cxn>
                <a:cxn ang="0">
                  <a:pos x="connsiteX3" y="connsiteY3"/>
                </a:cxn>
              </a:cxnLst>
              <a:rect l="l" t="t" r="r" b="b"/>
              <a:pathLst>
                <a:path w="355358" h="338565">
                  <a:moveTo>
                    <a:pt x="0" y="338565"/>
                  </a:moveTo>
                  <a:lnTo>
                    <a:pt x="177679" y="338565"/>
                  </a:lnTo>
                  <a:lnTo>
                    <a:pt x="177679" y="0"/>
                  </a:lnTo>
                  <a:lnTo>
                    <a:pt x="355358" y="0"/>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157012" rIns="72000" bIns="157012"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12" name="任意多边形 11"/>
            <p:cNvSpPr/>
            <p:nvPr/>
          </p:nvSpPr>
          <p:spPr>
            <a:xfrm>
              <a:off x="1783008" y="1973252"/>
              <a:ext cx="355358" cy="677130"/>
            </a:xfrm>
            <a:custGeom>
              <a:avLst/>
              <a:gdLst>
                <a:gd name="connsiteX0" fmla="*/ 0 w 355358"/>
                <a:gd name="connsiteY0" fmla="*/ 0 h 677130"/>
                <a:gd name="connsiteX1" fmla="*/ 177679 w 355358"/>
                <a:gd name="connsiteY1" fmla="*/ 0 h 677130"/>
                <a:gd name="connsiteX2" fmla="*/ 177679 w 355358"/>
                <a:gd name="connsiteY2" fmla="*/ 677130 h 677130"/>
                <a:gd name="connsiteX3" fmla="*/ 355358 w 355358"/>
                <a:gd name="connsiteY3" fmla="*/ 677130 h 677130"/>
              </a:gdLst>
              <a:ahLst/>
              <a:cxnLst>
                <a:cxn ang="0">
                  <a:pos x="connsiteX0" y="connsiteY0"/>
                </a:cxn>
                <a:cxn ang="0">
                  <a:pos x="connsiteX1" y="connsiteY1"/>
                </a:cxn>
                <a:cxn ang="0">
                  <a:pos x="connsiteX2" y="connsiteY2"/>
                </a:cxn>
                <a:cxn ang="0">
                  <a:pos x="connsiteX3" y="connsiteY3"/>
                </a:cxn>
              </a:cxnLst>
              <a:rect l="l" t="t" r="r" b="b"/>
              <a:pathLst>
                <a:path w="355358" h="677130">
                  <a:moveTo>
                    <a:pt x="0" y="0"/>
                  </a:moveTo>
                  <a:lnTo>
                    <a:pt x="177679" y="0"/>
                  </a:lnTo>
                  <a:lnTo>
                    <a:pt x="177679" y="677130"/>
                  </a:lnTo>
                  <a:lnTo>
                    <a:pt x="355358" y="677130"/>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319448" rIns="72000" bIns="319447"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14" name="任意多边形 13"/>
            <p:cNvSpPr/>
            <p:nvPr/>
          </p:nvSpPr>
          <p:spPr>
            <a:xfrm>
              <a:off x="1783008" y="1296121"/>
              <a:ext cx="355358" cy="677130"/>
            </a:xfrm>
            <a:custGeom>
              <a:avLst/>
              <a:gdLst>
                <a:gd name="connsiteX0" fmla="*/ 0 w 355358"/>
                <a:gd name="connsiteY0" fmla="*/ 677130 h 677130"/>
                <a:gd name="connsiteX1" fmla="*/ 177679 w 355358"/>
                <a:gd name="connsiteY1" fmla="*/ 677130 h 677130"/>
                <a:gd name="connsiteX2" fmla="*/ 177679 w 355358"/>
                <a:gd name="connsiteY2" fmla="*/ 0 h 677130"/>
                <a:gd name="connsiteX3" fmla="*/ 355358 w 355358"/>
                <a:gd name="connsiteY3" fmla="*/ 0 h 677130"/>
              </a:gdLst>
              <a:ahLst/>
              <a:cxnLst>
                <a:cxn ang="0">
                  <a:pos x="connsiteX0" y="connsiteY0"/>
                </a:cxn>
                <a:cxn ang="0">
                  <a:pos x="connsiteX1" y="connsiteY1"/>
                </a:cxn>
                <a:cxn ang="0">
                  <a:pos x="connsiteX2" y="connsiteY2"/>
                </a:cxn>
                <a:cxn ang="0">
                  <a:pos x="connsiteX3" y="connsiteY3"/>
                </a:cxn>
              </a:cxnLst>
              <a:rect l="l" t="t" r="r" b="b"/>
              <a:pathLst>
                <a:path w="355358" h="677130">
                  <a:moveTo>
                    <a:pt x="0" y="677130"/>
                  </a:moveTo>
                  <a:lnTo>
                    <a:pt x="177679" y="677130"/>
                  </a:lnTo>
                  <a:lnTo>
                    <a:pt x="177679" y="0"/>
                  </a:lnTo>
                  <a:lnTo>
                    <a:pt x="355358" y="0"/>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319448" rIns="72000" bIns="319447"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15" name="任意多边形 14"/>
            <p:cNvSpPr/>
            <p:nvPr/>
          </p:nvSpPr>
          <p:spPr>
            <a:xfrm>
              <a:off x="-349141" y="1973252"/>
              <a:ext cx="355358" cy="1862109"/>
            </a:xfrm>
            <a:custGeom>
              <a:avLst/>
              <a:gdLst>
                <a:gd name="connsiteX0" fmla="*/ 0 w 355358"/>
                <a:gd name="connsiteY0" fmla="*/ 1862109 h 1862109"/>
                <a:gd name="connsiteX1" fmla="*/ 177679 w 355358"/>
                <a:gd name="connsiteY1" fmla="*/ 1862109 h 1862109"/>
                <a:gd name="connsiteX2" fmla="*/ 177679 w 355358"/>
                <a:gd name="connsiteY2" fmla="*/ 0 h 1862109"/>
                <a:gd name="connsiteX3" fmla="*/ 355358 w 355358"/>
                <a:gd name="connsiteY3" fmla="*/ 0 h 1862109"/>
              </a:gdLst>
              <a:ahLst/>
              <a:cxnLst>
                <a:cxn ang="0">
                  <a:pos x="connsiteX0" y="connsiteY0"/>
                </a:cxn>
                <a:cxn ang="0">
                  <a:pos x="connsiteX1" y="connsiteY1"/>
                </a:cxn>
                <a:cxn ang="0">
                  <a:pos x="connsiteX2" y="connsiteY2"/>
                </a:cxn>
                <a:cxn ang="0">
                  <a:pos x="connsiteX3" y="connsiteY3"/>
                </a:cxn>
              </a:cxnLst>
              <a:rect l="l" t="t" r="r" b="b"/>
              <a:pathLst>
                <a:path w="355358" h="1862109">
                  <a:moveTo>
                    <a:pt x="0" y="1862109"/>
                  </a:moveTo>
                  <a:lnTo>
                    <a:pt x="177679" y="1862109"/>
                  </a:lnTo>
                  <a:lnTo>
                    <a:pt x="177679" y="0"/>
                  </a:lnTo>
                  <a:lnTo>
                    <a:pt x="355358" y="0"/>
                  </a:lnTo>
                </a:path>
              </a:pathLst>
            </a:custGeom>
            <a:noFill/>
            <a:ln w="19050">
              <a:solidFill>
                <a:srgbClr val="15151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883662" rIns="72000" bIns="883662" numCol="1" spcCol="1270" anchor="ctr" anchorCtr="0">
              <a:noAutofit/>
            </a:bodyPr>
            <a:lstStyle/>
            <a:p>
              <a:pPr lvl="0" algn="ctr" defTabSz="3111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16" name="任意多边形 15"/>
            <p:cNvSpPr/>
            <p:nvPr/>
          </p:nvSpPr>
          <p:spPr>
            <a:xfrm rot="16200000">
              <a:off x="-1963654" y="2593270"/>
              <a:ext cx="624630" cy="2604396"/>
            </a:xfrm>
            <a:custGeom>
              <a:avLst/>
              <a:gdLst>
                <a:gd name="connsiteX0" fmla="*/ 0 w 504412"/>
                <a:gd name="connsiteY0" fmla="*/ 0 h 2604396"/>
                <a:gd name="connsiteX1" fmla="*/ 504412 w 504412"/>
                <a:gd name="connsiteY1" fmla="*/ 0 h 2604396"/>
                <a:gd name="connsiteX2" fmla="*/ 504412 w 504412"/>
                <a:gd name="connsiteY2" fmla="*/ 2604396 h 2604396"/>
                <a:gd name="connsiteX3" fmla="*/ 0 w 504412"/>
                <a:gd name="connsiteY3" fmla="*/ 2604396 h 2604396"/>
                <a:gd name="connsiteX4" fmla="*/ 0 w 504412"/>
                <a:gd name="connsiteY4" fmla="*/ 0 h 260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412" h="2604396">
                  <a:moveTo>
                    <a:pt x="0" y="0"/>
                  </a:moveTo>
                  <a:lnTo>
                    <a:pt x="504412" y="0"/>
                  </a:lnTo>
                  <a:lnTo>
                    <a:pt x="504412" y="2604396"/>
                  </a:lnTo>
                  <a:lnTo>
                    <a:pt x="0" y="2604396"/>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 wrap="square" lIns="72000" tIns="10795" rIns="72000" bIns="10795" numCol="1" spcCol="1270" anchor="ctr" anchorCtr="0">
              <a:noAutofit/>
            </a:bodyPr>
            <a:lstStyle/>
            <a:p>
              <a:pPr lvl="0" algn="ctr" defTabSz="755650">
                <a:spcBef>
                  <a:spcPct val="0"/>
                </a:spcBef>
                <a:spcAft>
                  <a:spcPct val="35000"/>
                </a:spcAft>
              </a:pPr>
              <a:r>
                <a:rPr lang="ru-RU" sz="1400" dirty="0">
                  <a:solidFill>
                    <a:schemeClr val="tx1"/>
                  </a:solidFill>
                  <a:latin typeface="Huawei Sans" panose="020C0503030203020204" pitchFamily="34" charset="0"/>
                  <a:cs typeface="Huawei Sans" panose="020C0503030203020204" pitchFamily="34" charset="0"/>
                </a:rPr>
                <a:t>Компоненты интеллектуальной системы </a:t>
              </a:r>
              <a:r>
                <a:rPr lang="ru-RU" sz="1400" dirty="0" smtClean="0">
                  <a:solidFill>
                    <a:schemeClr val="tx1"/>
                  </a:solidFill>
                  <a:latin typeface="Huawei Sans" panose="020C0503030203020204" pitchFamily="34" charset="0"/>
                  <a:cs typeface="Huawei Sans" panose="020C0503030203020204" pitchFamily="34" charset="0"/>
                </a:rPr>
                <a:t>хранения данных</a:t>
              </a:r>
              <a:endParaRPr lang="ru-RU" sz="1400" dirty="0">
                <a:solidFill>
                  <a:schemeClr val="tx1"/>
                </a:solidFill>
                <a:latin typeface="Huawei Sans" panose="020C0503030203020204" pitchFamily="34" charset="0"/>
                <a:cs typeface="Huawei Sans" panose="020C0503030203020204" pitchFamily="34" charset="0"/>
              </a:endParaRPr>
            </a:p>
          </p:txBody>
        </p:sp>
        <p:sp>
          <p:nvSpPr>
            <p:cNvPr id="17" name="任意多边形 16"/>
            <p:cNvSpPr/>
            <p:nvPr/>
          </p:nvSpPr>
          <p:spPr>
            <a:xfrm>
              <a:off x="6217" y="1702400"/>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Контроллерная полка</a:t>
              </a:r>
            </a:p>
          </p:txBody>
        </p:sp>
        <p:sp>
          <p:nvSpPr>
            <p:cNvPr id="21" name="任意多边形 20"/>
            <p:cNvSpPr/>
            <p:nvPr/>
          </p:nvSpPr>
          <p:spPr>
            <a:xfrm>
              <a:off x="6217" y="2379530"/>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Дисковая полка</a:t>
              </a:r>
            </a:p>
          </p:txBody>
        </p:sp>
        <p:sp>
          <p:nvSpPr>
            <p:cNvPr id="22" name="任意多边形 21"/>
            <p:cNvSpPr/>
            <p:nvPr/>
          </p:nvSpPr>
          <p:spPr>
            <a:xfrm>
              <a:off x="6217" y="3395226"/>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Модуль расширения</a:t>
              </a:r>
            </a:p>
          </p:txBody>
        </p:sp>
        <p:sp>
          <p:nvSpPr>
            <p:cNvPr id="25" name="任意多边形 24"/>
            <p:cNvSpPr/>
            <p:nvPr/>
          </p:nvSpPr>
          <p:spPr>
            <a:xfrm>
              <a:off x="6217" y="4749488"/>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Диск</a:t>
              </a:r>
            </a:p>
          </p:txBody>
        </p:sp>
        <p:sp>
          <p:nvSpPr>
            <p:cNvPr id="26" name="任意多边形 25"/>
            <p:cNvSpPr/>
            <p:nvPr/>
          </p:nvSpPr>
          <p:spPr>
            <a:xfrm>
              <a:off x="2138366" y="4410922"/>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HDD</a:t>
              </a:r>
            </a:p>
          </p:txBody>
        </p:sp>
        <p:sp>
          <p:nvSpPr>
            <p:cNvPr id="27" name="任意多边形 26"/>
            <p:cNvSpPr/>
            <p:nvPr/>
          </p:nvSpPr>
          <p:spPr>
            <a:xfrm>
              <a:off x="2138366" y="5088053"/>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SSD</a:t>
              </a:r>
            </a:p>
          </p:txBody>
        </p:sp>
        <p:sp>
          <p:nvSpPr>
            <p:cNvPr id="28" name="任意多边形 27"/>
            <p:cNvSpPr/>
            <p:nvPr/>
          </p:nvSpPr>
          <p:spPr>
            <a:xfrm>
              <a:off x="6217" y="5426618"/>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Интерфейсный модуль</a:t>
              </a:r>
            </a:p>
          </p:txBody>
        </p:sp>
        <p:sp>
          <p:nvSpPr>
            <p:cNvPr id="29" name="任意多边形 28"/>
            <p:cNvSpPr/>
            <p:nvPr/>
          </p:nvSpPr>
          <p:spPr>
            <a:xfrm>
              <a:off x="2138366" y="957556"/>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Контроллер</a:t>
              </a:r>
            </a:p>
          </p:txBody>
        </p:sp>
        <p:sp>
          <p:nvSpPr>
            <p:cNvPr id="30" name="任意多边形 29"/>
            <p:cNvSpPr/>
            <p:nvPr/>
          </p:nvSpPr>
          <p:spPr>
            <a:xfrm>
              <a:off x="2138366" y="1634687"/>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Коффер-диск</a:t>
              </a:r>
            </a:p>
          </p:txBody>
        </p:sp>
        <p:sp>
          <p:nvSpPr>
            <p:cNvPr id="31" name="任意多边形 30"/>
            <p:cNvSpPr/>
            <p:nvPr/>
          </p:nvSpPr>
          <p:spPr>
            <a:xfrm>
              <a:off x="2138366" y="2311817"/>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BBU</a:t>
              </a:r>
            </a:p>
          </p:txBody>
        </p:sp>
        <p:sp>
          <p:nvSpPr>
            <p:cNvPr id="32" name="任意多边形 31"/>
            <p:cNvSpPr/>
            <p:nvPr/>
          </p:nvSpPr>
          <p:spPr>
            <a:xfrm>
              <a:off x="2138366" y="2988948"/>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Модуль расширения</a:t>
              </a:r>
            </a:p>
          </p:txBody>
        </p:sp>
        <p:sp>
          <p:nvSpPr>
            <p:cNvPr id="33" name="任意多边形 32"/>
            <p:cNvSpPr/>
            <p:nvPr/>
          </p:nvSpPr>
          <p:spPr>
            <a:xfrm>
              <a:off x="2138366" y="3666079"/>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lang="ru-RU" sz="1400">
                  <a:solidFill>
                    <a:schemeClr val="tx1"/>
                  </a:solidFill>
                  <a:latin typeface="Huawei Sans" panose="020C0503030203020204" pitchFamily="34" charset="0"/>
                  <a:cs typeface="Huawei Sans" panose="020C0503030203020204" pitchFamily="34" charset="0"/>
                </a:rPr>
                <a:t>Кабели для устройств</a:t>
              </a:r>
            </a:p>
          </p:txBody>
        </p:sp>
      </p:grpSp>
    </p:spTree>
    <p:extLst>
      <p:ext uri="{BB962C8B-B14F-4D97-AF65-F5344CB8AC3E}">
        <p14:creationId xmlns:p14="http://schemas.microsoft.com/office/powerpoint/2010/main" val="1305807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xmlns="" id="{2C3E1400-CBB3-4C18-9B3A-F07CE69B01B7}"/>
              </a:ext>
            </a:extLst>
          </p:cNvPr>
          <p:cNvGrpSpPr/>
          <p:nvPr/>
        </p:nvGrpSpPr>
        <p:grpSpPr>
          <a:xfrm>
            <a:off x="3507383" y="1948181"/>
            <a:ext cx="5177235" cy="2520000"/>
            <a:chOff x="3427015" y="1948181"/>
            <a:chExt cx="5177235" cy="2520000"/>
          </a:xfrm>
        </p:grpSpPr>
        <p:pic>
          <p:nvPicPr>
            <p:cNvPr id="16" name="图片 15">
              <a:extLst>
                <a:ext uri="{FF2B5EF4-FFF2-40B4-BE49-F238E27FC236}">
                  <a16:creationId xmlns:a16="http://schemas.microsoft.com/office/drawing/2014/main" xmlns="" id="{5AA13BF6-30FC-4CE7-92A8-F7EDBB270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15" y="1948181"/>
              <a:ext cx="2520000" cy="2520000"/>
            </a:xfrm>
            <a:prstGeom prst="rect">
              <a:avLst/>
            </a:prstGeom>
          </p:spPr>
        </p:pic>
        <p:pic>
          <p:nvPicPr>
            <p:cNvPr id="17" name="图片 16">
              <a:extLst>
                <a:ext uri="{FF2B5EF4-FFF2-40B4-BE49-F238E27FC236}">
                  <a16:creationId xmlns:a16="http://schemas.microsoft.com/office/drawing/2014/main" xmlns="" id="{E1BB73AF-7917-463E-9DE8-FD69630FB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250" y="1948181"/>
              <a:ext cx="2520000" cy="2520000"/>
            </a:xfrm>
            <a:prstGeom prst="rect">
              <a:avLst/>
            </a:prstGeom>
          </p:spPr>
        </p:pic>
        <p:sp>
          <p:nvSpPr>
            <p:cNvPr id="18" name="矩形 17">
              <a:extLst>
                <a:ext uri="{FF2B5EF4-FFF2-40B4-BE49-F238E27FC236}">
                  <a16:creationId xmlns:a16="http://schemas.microsoft.com/office/drawing/2014/main" xmlns="" id="{9BABD157-ECCC-4194-ADE5-234A95F2A814}"/>
                </a:ext>
              </a:extLst>
            </p:cNvPr>
            <p:cNvSpPr/>
            <p:nvPr/>
          </p:nvSpPr>
          <p:spPr>
            <a:xfrm>
              <a:off x="6727330" y="4090181"/>
              <a:ext cx="1343749" cy="276999"/>
            </a:xfrm>
            <a:prstGeom prst="rect">
              <a:avLst/>
            </a:prstGeom>
            <a:noFill/>
            <a:ln>
              <a:noFill/>
            </a:ln>
          </p:spPr>
          <p:txBody>
            <a:bodyPr wrap="square">
              <a:noAutofit/>
            </a:bodyPr>
            <a:lstStyle/>
            <a:p>
              <a:pPr algn="ctr" fontAlgn="ctr"/>
              <a:r>
                <a:rPr lang="ru-RU" sz="1200" b="1">
                  <a:solidFill>
                    <a:srgbClr val="000000"/>
                  </a:solidFill>
                  <a:latin typeface="Huawei Sans" panose="020C0503030203020204" pitchFamily="34" charset="0"/>
                  <a:ea typeface="微软雅黑" panose="020B0503020204020204" pitchFamily="34" charset="-122"/>
                  <a:cs typeface="Huawei Sans" panose="020C0503030203020204" pitchFamily="34" charset="0"/>
                </a:rPr>
                <a:t>Сервисное приложение подразделения Huawei Enterprise</a:t>
              </a:r>
            </a:p>
          </p:txBody>
        </p:sp>
        <p:sp>
          <p:nvSpPr>
            <p:cNvPr id="19" name="矩形 18">
              <a:extLst>
                <a:ext uri="{FF2B5EF4-FFF2-40B4-BE49-F238E27FC236}">
                  <a16:creationId xmlns:a16="http://schemas.microsoft.com/office/drawing/2014/main" xmlns="" id="{67A1AE1E-23DA-48D1-87C9-D26402CBE0DC}"/>
                </a:ext>
              </a:extLst>
            </p:cNvPr>
            <p:cNvSpPr/>
            <p:nvPr/>
          </p:nvSpPr>
          <p:spPr>
            <a:xfrm>
              <a:off x="3968431" y="4090181"/>
              <a:ext cx="1450161" cy="276999"/>
            </a:xfrm>
            <a:prstGeom prst="rect">
              <a:avLst/>
            </a:prstGeom>
            <a:noFill/>
            <a:ln>
              <a:noFill/>
            </a:ln>
          </p:spPr>
          <p:txBody>
            <a:bodyPr wrap="square">
              <a:noAutofit/>
            </a:bodyPr>
            <a:lstStyle/>
            <a:p>
              <a:pPr algn="ctr" fontAlgn="ctr"/>
              <a:r>
                <a:rPr lang="ru-RU" sz="1200" b="1">
                  <a:solidFill>
                    <a:srgbClr val="000000"/>
                  </a:solidFill>
                  <a:latin typeface="Huawei Sans" panose="020C0503030203020204" pitchFamily="34" charset="0"/>
                  <a:ea typeface="微软雅黑" panose="020B0503020204020204" pitchFamily="34" charset="-122"/>
                  <a:cs typeface="Huawei Sans" panose="020C0503030203020204" pitchFamily="34" charset="0"/>
                </a:rPr>
                <a:t>Приложение технической поддержки подразделения Enterprise</a:t>
              </a:r>
            </a:p>
          </p:txBody>
        </p:sp>
        <p:pic>
          <p:nvPicPr>
            <p:cNvPr id="22" name="图片 21" descr="屏幕剪辑">
              <a:extLst>
                <a:ext uri="{FF2B5EF4-FFF2-40B4-BE49-F238E27FC236}">
                  <a16:creationId xmlns:a16="http://schemas.microsoft.com/office/drawing/2014/main" xmlns="" id="{94EF2E64-506C-4AE2-B3EF-9ED9B3DC0D23}"/>
                </a:ext>
              </a:extLst>
            </p:cNvPr>
            <p:cNvPicPr/>
            <p:nvPr/>
          </p:nvPicPr>
          <p:blipFill>
            <a:blip r:embed="rId5">
              <a:extLst>
                <a:ext uri="{28A0092B-C50C-407E-A947-70E740481C1C}">
                  <a14:useLocalDpi xmlns:a14="http://schemas.microsoft.com/office/drawing/2010/main" val="0"/>
                </a:ext>
              </a:extLst>
            </a:blip>
            <a:stretch>
              <a:fillRect/>
            </a:stretch>
          </p:blipFill>
          <p:spPr>
            <a:xfrm>
              <a:off x="6480333" y="2326181"/>
              <a:ext cx="1764000" cy="1764000"/>
            </a:xfrm>
            <a:prstGeom prst="rect">
              <a:avLst/>
            </a:prstGeom>
          </p:spPr>
        </p:pic>
        <p:pic>
          <p:nvPicPr>
            <p:cNvPr id="23" name="图片 22" descr="屏幕剪辑">
              <a:extLst>
                <a:ext uri="{FF2B5EF4-FFF2-40B4-BE49-F238E27FC236}">
                  <a16:creationId xmlns:a16="http://schemas.microsoft.com/office/drawing/2014/main" xmlns="" id="{A89346DD-A6D1-4AE8-8F9F-E314DE086161}"/>
                </a:ext>
              </a:extLst>
            </p:cNvPr>
            <p:cNvPicPr/>
            <p:nvPr/>
          </p:nvPicPr>
          <p:blipFill>
            <a:blip r:embed="rId6">
              <a:extLst>
                <a:ext uri="{28A0092B-C50C-407E-A947-70E740481C1C}">
                  <a14:useLocalDpi xmlns:a14="http://schemas.microsoft.com/office/drawing/2010/main" val="0"/>
                </a:ext>
              </a:extLst>
            </a:blip>
            <a:stretch>
              <a:fillRect/>
            </a:stretch>
          </p:blipFill>
          <p:spPr>
            <a:xfrm>
              <a:off x="3805015" y="2326181"/>
              <a:ext cx="1764000" cy="1764000"/>
            </a:xfrm>
            <a:prstGeom prst="rect">
              <a:avLst/>
            </a:prstGeom>
          </p:spPr>
        </p:pic>
      </p:grpSp>
    </p:spTree>
    <p:extLst>
      <p:ext uri="{BB962C8B-B14F-4D97-AF65-F5344CB8AC3E}">
        <p14:creationId xmlns:p14="http://schemas.microsoft.com/office/powerpoint/2010/main" val="28010264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019175" y="1595293"/>
            <a:ext cx="10153650" cy="4082880"/>
          </a:xfrm>
        </p:spPr>
        <p:txBody>
          <a:bodyPr/>
          <a:lstStyle/>
          <a:p>
            <a:pPr algn="l"/>
            <a:r>
              <a:rPr lang="ru-RU" dirty="0"/>
              <a:t>Официальные сайты </a:t>
            </a:r>
            <a:r>
              <a:rPr lang="ru-RU" dirty="0" err="1"/>
              <a:t>Huawei</a:t>
            </a:r>
            <a:endParaRPr lang="ru-RU" dirty="0"/>
          </a:p>
          <a:p>
            <a:pPr lvl="1"/>
            <a:r>
              <a:rPr lang="ru-RU" dirty="0" err="1">
                <a:latin typeface="Huawei Sans" panose="020C0503030203020204" pitchFamily="34" charset="0"/>
                <a:ea typeface="微软雅黑" panose="020B0503020204020204" pitchFamily="34" charset="-122"/>
                <a:cs typeface="Huawei Sans" panose="020C0503030203020204" pitchFamily="34" charset="0"/>
              </a:rPr>
              <a:t>Enterprise</a:t>
            </a:r>
            <a:r>
              <a:rPr lang="ru-RU" dirty="0">
                <a:latin typeface="Huawei Sans" panose="020C0503030203020204" pitchFamily="34" charset="0"/>
                <a:ea typeface="微软雅黑" panose="020B0503020204020204" pitchFamily="34" charset="-122"/>
                <a:cs typeface="Huawei Sans" panose="020C0503030203020204" pitchFamily="34" charset="0"/>
              </a:rPr>
              <a:t> </a:t>
            </a:r>
            <a:r>
              <a:rPr lang="ru-RU" dirty="0" err="1">
                <a:latin typeface="Huawei Sans" panose="020C0503030203020204" pitchFamily="34" charset="0"/>
                <a:ea typeface="微软雅黑" panose="020B0503020204020204" pitchFamily="34" charset="-122"/>
                <a:cs typeface="Huawei Sans" panose="020C0503030203020204" pitchFamily="34" charset="0"/>
              </a:rPr>
              <a:t>business</a:t>
            </a:r>
            <a:r>
              <a:rPr lang="ru-RU" dirty="0">
                <a:latin typeface="Huawei Sans" panose="020C0503030203020204" pitchFamily="34" charset="0"/>
                <a:ea typeface="微软雅黑" panose="020B0503020204020204" pitchFamily="34" charset="-122"/>
                <a:cs typeface="Huawei Sans" panose="020C0503030203020204" pitchFamily="34" charset="0"/>
              </a:rPr>
              <a:t>: </a:t>
            </a:r>
            <a:r>
              <a:rPr lang="ru-RU" dirty="0">
                <a:latin typeface="Huawei Sans" panose="020C0503030203020204" pitchFamily="34" charset="0"/>
                <a:ea typeface="微软雅黑" panose="020B0503020204020204" pitchFamily="34" charset="-122"/>
                <a:cs typeface="Huawei Sans" panose="020C0503030203020204" pitchFamily="34" charset="0"/>
                <a:hlinkClick r:id="rId3"/>
              </a:rPr>
              <a:t>https://e.huawei.com/en/</a:t>
            </a:r>
          </a:p>
          <a:p>
            <a:pPr lvl="1"/>
            <a:r>
              <a:rPr lang="ru-RU" dirty="0">
                <a:latin typeface="Huawei Sans" panose="020C0503030203020204" pitchFamily="34" charset="0"/>
                <a:ea typeface="微软雅黑" panose="020B0503020204020204" pitchFamily="34" charset="-122"/>
                <a:cs typeface="Huawei Sans" panose="020C0503030203020204" pitchFamily="34" charset="0"/>
              </a:rPr>
              <a:t>Техническая поддержка: </a:t>
            </a:r>
            <a:r>
              <a:rPr lang="ru-RU" dirty="0">
                <a:latin typeface="Huawei Sans" panose="020C0503030203020204" pitchFamily="34" charset="0"/>
                <a:ea typeface="微软雅黑" panose="020B0503020204020204" pitchFamily="34" charset="-122"/>
                <a:cs typeface="Huawei Sans" panose="020C0503030203020204" pitchFamily="34" charset="0"/>
                <a:hlinkClick r:id="rId4"/>
              </a:rPr>
              <a:t>https://support.huawei.com/enterprise/en/index.html</a:t>
            </a:r>
            <a:r>
              <a:rPr lang="ru-RU" dirty="0">
                <a:latin typeface="Huawei Sans" panose="020C0503030203020204" pitchFamily="34" charset="0"/>
                <a:ea typeface="微软雅黑" panose="020B0503020204020204" pitchFamily="34" charset="-122"/>
                <a:cs typeface="Huawei Sans" panose="020C0503030203020204" pitchFamily="34" charset="0"/>
              </a:rPr>
              <a:t> </a:t>
            </a:r>
          </a:p>
          <a:p>
            <a:pPr lvl="1"/>
            <a:r>
              <a:rPr lang="ru-RU" dirty="0">
                <a:latin typeface="Huawei Sans" panose="020C0503030203020204" pitchFamily="34" charset="0"/>
                <a:ea typeface="微软雅黑" panose="020B0503020204020204" pitchFamily="34" charset="-122"/>
                <a:cs typeface="Huawei Sans" panose="020C0503030203020204" pitchFamily="34" charset="0"/>
              </a:rPr>
              <a:t>Онлайн-обучение: </a:t>
            </a:r>
            <a:r>
              <a:rPr lang="ru-RU" dirty="0">
                <a:latin typeface="Huawei Sans" panose="020C0503030203020204" pitchFamily="34" charset="0"/>
                <a:ea typeface="微软雅黑" panose="020B0503020204020204" pitchFamily="34" charset="-122"/>
                <a:cs typeface="Huawei Sans" panose="020C0503030203020204" pitchFamily="34" charset="0"/>
                <a:hlinkClick r:id="rId5"/>
              </a:rPr>
              <a:t>https://www.huawei.com/en/learning</a:t>
            </a:r>
          </a:p>
          <a:p>
            <a:r>
              <a:rPr lang="ru-RU" dirty="0"/>
              <a:t>Популярные инструменты</a:t>
            </a:r>
          </a:p>
          <a:p>
            <a:pPr lvl="1"/>
            <a:r>
              <a:rPr lang="ru-RU" dirty="0" err="1">
                <a:latin typeface="Huawei Sans" panose="020C0503030203020204" pitchFamily="34" charset="0"/>
                <a:ea typeface="微软雅黑" panose="020B0503020204020204" pitchFamily="34" charset="-122"/>
                <a:cs typeface="Huawei Sans" panose="020C0503030203020204" pitchFamily="34" charset="0"/>
              </a:rPr>
              <a:t>HedEx</a:t>
            </a:r>
            <a:r>
              <a:rPr lang="ru-RU" dirty="0">
                <a:latin typeface="Huawei Sans" panose="020C0503030203020204" pitchFamily="34" charset="0"/>
                <a:ea typeface="微软雅黑" panose="020B0503020204020204" pitchFamily="34" charset="-122"/>
                <a:cs typeface="Huawei Sans" panose="020C0503030203020204" pitchFamily="34" charset="0"/>
              </a:rPr>
              <a:t> </a:t>
            </a:r>
            <a:r>
              <a:rPr lang="ru-RU" dirty="0" err="1">
                <a:latin typeface="Huawei Sans" panose="020C0503030203020204" pitchFamily="34" charset="0"/>
                <a:ea typeface="微软雅黑" panose="020B0503020204020204" pitchFamily="34" charset="-122"/>
                <a:cs typeface="Huawei Sans" panose="020C0503030203020204" pitchFamily="34" charset="0"/>
              </a:rPr>
              <a:t>Lite</a:t>
            </a:r>
            <a:endParaRPr lang="ru-RU" dirty="0">
              <a:latin typeface="Huawei Sans" panose="020C0503030203020204" pitchFamily="34" charset="0"/>
              <a:ea typeface="微软雅黑" panose="020B0503020204020204" pitchFamily="34" charset="-122"/>
              <a:cs typeface="Huawei Sans" panose="020C0503030203020204" pitchFamily="34" charset="0"/>
            </a:endParaRPr>
          </a:p>
          <a:p>
            <a:pPr lvl="1"/>
            <a:r>
              <a:rPr lang="ru-RU" dirty="0">
                <a:latin typeface="Huawei Sans" panose="020C0503030203020204" pitchFamily="34" charset="0"/>
                <a:ea typeface="微软雅黑" panose="020B0503020204020204" pitchFamily="34" charset="-122"/>
                <a:cs typeface="Huawei Sans" panose="020C0503030203020204" pitchFamily="34" charset="0"/>
              </a:rPr>
              <a:t>Центр инструментов для ведения документации сети</a:t>
            </a:r>
          </a:p>
          <a:p>
            <a:pPr lvl="1"/>
            <a:r>
              <a:rPr lang="ru-RU" dirty="0">
                <a:latin typeface="Huawei Sans" panose="020C0503030203020204" pitchFamily="34" charset="0"/>
                <a:ea typeface="微软雅黑" panose="020B0503020204020204" pitchFamily="34" charset="-122"/>
                <a:cs typeface="Huawei Sans" panose="020C0503030203020204" pitchFamily="34" charset="0"/>
              </a:rPr>
              <a:t>Помощник для настройки информационных запросов</a:t>
            </a:r>
          </a:p>
          <a:p>
            <a:endParaRPr lang="zh-CN" altLang="en-US" dirty="0"/>
          </a:p>
        </p:txBody>
      </p:sp>
    </p:spTree>
    <p:extLst>
      <p:ext uri="{BB962C8B-B14F-4D97-AF65-F5344CB8AC3E}">
        <p14:creationId xmlns:p14="http://schemas.microsoft.com/office/powerpoint/2010/main" val="29963435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684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a:latin typeface="Huawei Sans" panose="020C0503030203020204" pitchFamily="34" charset="0"/>
              </a:rPr>
              <a:t>Контроллерная полка</a:t>
            </a:r>
          </a:p>
        </p:txBody>
      </p:sp>
      <p:sp>
        <p:nvSpPr>
          <p:cNvPr id="22" name="文本占位符 21"/>
          <p:cNvSpPr>
            <a:spLocks noGrp="1"/>
          </p:cNvSpPr>
          <p:nvPr>
            <p:ph type="body" sz="quarter" idx="10"/>
          </p:nvPr>
        </p:nvSpPr>
        <p:spPr/>
        <p:txBody>
          <a:bodyPr wrap="square">
            <a:noAutofit/>
          </a:bodyPr>
          <a:lstStyle/>
          <a:p>
            <a:r>
              <a:rPr lang="ru-RU" sz="1800" dirty="0"/>
              <a:t>Контроллерная полка имеет модульную конструкцию с </a:t>
            </a:r>
            <a:r>
              <a:rPr lang="ru-RU" sz="1800" dirty="0" smtClean="0"/>
              <a:t>системным </a:t>
            </a:r>
            <a:r>
              <a:rPr lang="ru-RU" sz="1800" dirty="0" err="1" smtClean="0"/>
              <a:t>блоко</a:t>
            </a:r>
            <a:r>
              <a:rPr lang="ru-RU" sz="1800" dirty="0" smtClean="0"/>
              <a:t>, </a:t>
            </a:r>
            <a:r>
              <a:rPr lang="ru-RU" sz="1800" dirty="0"/>
              <a:t>контроллерами (со встроенными модулями вентиляторов), BBU, модулями питания, модулями управления и интерфейсными модулями.</a:t>
            </a:r>
          </a:p>
          <a:p>
            <a:endParaRPr lang="en-US" altLang="zh-CN" sz="2000" dirty="0">
              <a:latin typeface="Huawei Sans" panose="020C0503030203020204" pitchFamily="34" charset="0"/>
            </a:endParaRPr>
          </a:p>
        </p:txBody>
      </p:sp>
      <p:grpSp>
        <p:nvGrpSpPr>
          <p:cNvPr id="5" name="组合 4"/>
          <p:cNvGrpSpPr/>
          <p:nvPr/>
        </p:nvGrpSpPr>
        <p:grpSpPr>
          <a:xfrm>
            <a:off x="2523066" y="2201333"/>
            <a:ext cx="6646332" cy="3726224"/>
            <a:chOff x="2961432" y="2122443"/>
            <a:chExt cx="6767492" cy="4095477"/>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2629" t="4775" r="2916" b="3887"/>
            <a:stretch/>
          </p:blipFill>
          <p:spPr>
            <a:xfrm>
              <a:off x="2961432" y="2367815"/>
              <a:ext cx="6112042" cy="3850105"/>
            </a:xfrm>
            <a:prstGeom prst="rect">
              <a:avLst/>
            </a:prstGeom>
          </p:spPr>
        </p:pic>
        <p:sp>
          <p:nvSpPr>
            <p:cNvPr id="15" name="文本框 14"/>
            <p:cNvSpPr txBox="1"/>
            <p:nvPr/>
          </p:nvSpPr>
          <p:spPr>
            <a:xfrm>
              <a:off x="3772049" y="4781729"/>
              <a:ext cx="1543351" cy="316906"/>
            </a:xfrm>
            <a:prstGeom prst="rect">
              <a:avLst/>
            </a:prstGeom>
            <a:solidFill>
              <a:schemeClr val="bg1"/>
            </a:solidFill>
            <a:ln w="12700">
              <a:solidFill>
                <a:srgbClr val="C00000"/>
              </a:solidFill>
            </a:ln>
          </p:spPr>
          <p:txBody>
            <a:bodyPr wrap="square" rtlCol="0">
              <a:noAutofit/>
            </a:bodyPr>
            <a:lstStyle/>
            <a:p>
              <a:pPr algn="ctr" fontAlgn="ctr"/>
              <a:r>
                <a:rPr lang="ru-RU" sz="1400" dirty="0">
                  <a:latin typeface="Huawei Sans" panose="020C0503030203020204" pitchFamily="34" charset="0"/>
                </a:rPr>
                <a:t>Контроллер</a:t>
              </a:r>
            </a:p>
          </p:txBody>
        </p:sp>
        <p:sp>
          <p:nvSpPr>
            <p:cNvPr id="16" name="文本框 15"/>
            <p:cNvSpPr txBox="1"/>
            <p:nvPr/>
          </p:nvSpPr>
          <p:spPr>
            <a:xfrm>
              <a:off x="6004871" y="3459552"/>
              <a:ext cx="1550776" cy="539846"/>
            </a:xfrm>
            <a:prstGeom prst="rect">
              <a:avLst/>
            </a:prstGeom>
            <a:solidFill>
              <a:schemeClr val="bg1"/>
            </a:solidFill>
            <a:ln w="12700">
              <a:solidFill>
                <a:srgbClr val="C00000"/>
              </a:solidFill>
            </a:ln>
          </p:spPr>
          <p:txBody>
            <a:bodyPr wrap="square" rtlCol="0">
              <a:noAutofit/>
            </a:bodyPr>
            <a:lstStyle/>
            <a:p>
              <a:pPr fontAlgn="ctr"/>
              <a:r>
                <a:rPr lang="ru-RU" sz="1400" dirty="0" smtClean="0">
                  <a:latin typeface="Huawei Sans" panose="020C0503030203020204" pitchFamily="34" charset="0"/>
                </a:rPr>
                <a:t>Системный блок</a:t>
              </a:r>
              <a:endParaRPr lang="ru-RU" sz="1400" dirty="0">
                <a:latin typeface="Huawei Sans" panose="020C0503030203020204" pitchFamily="34" charset="0"/>
              </a:endParaRPr>
            </a:p>
          </p:txBody>
        </p:sp>
        <p:sp>
          <p:nvSpPr>
            <p:cNvPr id="20" name="文本框 19"/>
            <p:cNvSpPr txBox="1"/>
            <p:nvPr/>
          </p:nvSpPr>
          <p:spPr>
            <a:xfrm>
              <a:off x="8409542" y="2122443"/>
              <a:ext cx="1319382" cy="546615"/>
            </a:xfrm>
            <a:prstGeom prst="rect">
              <a:avLst/>
            </a:prstGeom>
            <a:solidFill>
              <a:schemeClr val="bg1"/>
            </a:solidFill>
            <a:ln w="12700">
              <a:solidFill>
                <a:srgbClr val="C00000"/>
              </a:solidFill>
            </a:ln>
          </p:spPr>
          <p:txBody>
            <a:bodyPr wrap="square" rtlCol="0">
              <a:noAutofit/>
            </a:bodyPr>
            <a:lstStyle/>
            <a:p>
              <a:pPr algn="ctr" fontAlgn="ctr"/>
              <a:r>
                <a:rPr lang="ru-RU" sz="1400">
                  <a:latin typeface="Huawei Sans" panose="020C0503030203020204" pitchFamily="34" charset="0"/>
                </a:rPr>
                <a:t>Модуль управления</a:t>
              </a:r>
            </a:p>
          </p:txBody>
        </p:sp>
        <p:cxnSp>
          <p:nvCxnSpPr>
            <p:cNvPr id="21" name="直接连接符 20"/>
            <p:cNvCxnSpPr/>
            <p:nvPr/>
          </p:nvCxnSpPr>
          <p:spPr>
            <a:xfrm>
              <a:off x="7849674" y="2487441"/>
              <a:ext cx="55986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7860019" y="2731049"/>
              <a:ext cx="1621916" cy="527153"/>
            </a:xfrm>
            <a:prstGeom prst="rect">
              <a:avLst/>
            </a:prstGeom>
            <a:solidFill>
              <a:schemeClr val="bg1"/>
            </a:solidFill>
            <a:ln w="12700">
              <a:solidFill>
                <a:srgbClr val="C00000"/>
              </a:solidFill>
            </a:ln>
          </p:spPr>
          <p:txBody>
            <a:bodyPr wrap="square" rtlCol="0">
              <a:noAutofit/>
            </a:bodyPr>
            <a:lstStyle/>
            <a:p>
              <a:pPr algn="ctr" fontAlgn="ctr"/>
              <a:r>
                <a:rPr lang="ru-RU" sz="1400" dirty="0">
                  <a:latin typeface="Huawei Sans" panose="020C0503030203020204" pitchFamily="34" charset="0"/>
                </a:rPr>
                <a:t>Интерфейсный модуль</a:t>
              </a:r>
            </a:p>
          </p:txBody>
        </p:sp>
        <p:sp>
          <p:nvSpPr>
            <p:cNvPr id="24" name="文本框 23"/>
            <p:cNvSpPr txBox="1"/>
            <p:nvPr/>
          </p:nvSpPr>
          <p:spPr>
            <a:xfrm>
              <a:off x="5981325" y="2250729"/>
              <a:ext cx="1432189" cy="508671"/>
            </a:xfrm>
            <a:prstGeom prst="rect">
              <a:avLst/>
            </a:prstGeom>
            <a:solidFill>
              <a:schemeClr val="bg1"/>
            </a:solidFill>
            <a:ln w="12700">
              <a:solidFill>
                <a:srgbClr val="C00000"/>
              </a:solidFill>
            </a:ln>
          </p:spPr>
          <p:txBody>
            <a:bodyPr wrap="square" rtlCol="0">
              <a:noAutofit/>
            </a:bodyPr>
            <a:lstStyle/>
            <a:p>
              <a:pPr fontAlgn="ctr"/>
              <a:r>
                <a:rPr lang="ru-RU" sz="1400" dirty="0">
                  <a:latin typeface="Huawei Sans" panose="020C0503030203020204" pitchFamily="34" charset="0"/>
                </a:rPr>
                <a:t>Модуль питания</a:t>
              </a:r>
            </a:p>
          </p:txBody>
        </p:sp>
      </p:grpSp>
    </p:spTree>
    <p:extLst>
      <p:ext uri="{BB962C8B-B14F-4D97-AF65-F5344CB8AC3E}">
        <p14:creationId xmlns:p14="http://schemas.microsoft.com/office/powerpoint/2010/main" val="3461849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ru-RU" dirty="0"/>
              <a:t>Контроллерная полка: </a:t>
            </a:r>
            <a:r>
              <a:rPr lang="ru-RU" dirty="0" smtClean="0"/>
              <a:t>вид </a:t>
            </a:r>
            <a:r>
              <a:rPr lang="ru-RU" dirty="0"/>
              <a:t>спереди</a:t>
            </a:r>
          </a:p>
        </p:txBody>
      </p:sp>
      <p:pic>
        <p:nvPicPr>
          <p:cNvPr id="5" name="图片 4"/>
          <p:cNvPicPr>
            <a:picLocks noChangeAspect="1"/>
          </p:cNvPicPr>
          <p:nvPr/>
        </p:nvPicPr>
        <p:blipFill>
          <a:blip r:embed="rId3"/>
          <a:stretch>
            <a:fillRect/>
          </a:stretch>
        </p:blipFill>
        <p:spPr>
          <a:xfrm>
            <a:off x="1281545" y="1647995"/>
            <a:ext cx="4486874" cy="858668"/>
          </a:xfrm>
          <a:prstGeom prst="rect">
            <a:avLst/>
          </a:prstGeom>
        </p:spPr>
      </p:pic>
      <p:sp>
        <p:nvSpPr>
          <p:cNvPr id="6" name="文本框 5"/>
          <p:cNvSpPr txBox="1"/>
          <p:nvPr/>
        </p:nvSpPr>
        <p:spPr>
          <a:xfrm>
            <a:off x="666966" y="2564936"/>
            <a:ext cx="6282474" cy="369332"/>
          </a:xfrm>
          <a:prstGeom prst="rect">
            <a:avLst/>
          </a:prstGeom>
          <a:noFill/>
        </p:spPr>
        <p:txBody>
          <a:bodyPr wrap="square" rtlCol="0">
            <a:noAutofit/>
          </a:bodyPr>
          <a:lstStyle/>
          <a:p>
            <a:pPr fontAlgn="ctr"/>
            <a:r>
              <a:rPr lang="ru-RU">
                <a:latin typeface="Huawei Sans" panose="020C0503030203020204" pitchFamily="34" charset="0"/>
              </a:rPr>
              <a:t>Корпус контроллера 2U (интеграция диска и контроллера)</a:t>
            </a:r>
          </a:p>
        </p:txBody>
      </p:sp>
      <p:grpSp>
        <p:nvGrpSpPr>
          <p:cNvPr id="8" name="组合 7"/>
          <p:cNvGrpSpPr/>
          <p:nvPr/>
        </p:nvGrpSpPr>
        <p:grpSpPr>
          <a:xfrm>
            <a:off x="7237932" y="1152398"/>
            <a:ext cx="4031606" cy="4920637"/>
            <a:chOff x="3791744" y="2716439"/>
            <a:chExt cx="4031606" cy="4920637"/>
          </a:xfrm>
        </p:grpSpPr>
        <p:graphicFrame>
          <p:nvGraphicFramePr>
            <p:cNvPr id="9" name="内容占位符 5"/>
            <p:cNvGraphicFramePr>
              <a:graphicFrameLocks/>
            </p:cNvGraphicFramePr>
            <p:nvPr>
              <p:extLst>
                <p:ext uri="{D42A27DB-BD31-4B8C-83A1-F6EECF244321}">
                  <p14:modId xmlns:p14="http://schemas.microsoft.com/office/powerpoint/2010/main" val="2746413602"/>
                </p:ext>
              </p:extLst>
            </p:nvPr>
          </p:nvGraphicFramePr>
          <p:xfrm>
            <a:off x="3791744" y="2716439"/>
            <a:ext cx="4031606" cy="4920637"/>
          </p:xfrm>
          <a:graphic>
            <a:graphicData uri="http://schemas.openxmlformats.org/drawingml/2006/table">
              <a:tbl>
                <a:tblPr firstRow="1" bandRow="1"/>
                <a:tblGrid>
                  <a:gridCol w="950235"/>
                  <a:gridCol w="3081371"/>
                </a:tblGrid>
                <a:tr h="381765">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lang="ru-RU" sz="1400" dirty="0">
                            <a:solidFill>
                              <a:schemeClr val="tx1"/>
                            </a:solidFill>
                            <a:latin typeface="Huawei Sans" panose="020C0503030203020204" pitchFamily="34" charset="0"/>
                          </a:rPr>
                          <a:t>Значок</a:t>
                        </a:r>
                      </a:p>
                    </a:txBody>
                    <a:tcPr marL="121920" marR="121920" marT="60960" marB="6096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lang="ru-RU" sz="1400">
                            <a:solidFill>
                              <a:schemeClr val="tx1"/>
                            </a:solidFill>
                            <a:latin typeface="Huawei Sans" panose="020C0503030203020204" pitchFamily="34" charset="0"/>
                          </a:rPr>
                          <a:t>Описание</a:t>
                        </a:r>
                      </a:p>
                    </a:txBody>
                    <a:tcPr marL="121920" marR="121920" marT="60960" marB="6096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8126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rtl="0">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ru-RU" sz="1400">
                            <a:latin typeface="Huawei Sans" panose="020C0503030203020204" pitchFamily="34" charset="0"/>
                          </a:rPr>
                          <a:t>Индикатор идентификатора полки</a:t>
                        </a: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rtl="0">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ru-RU" sz="1400" dirty="0">
                            <a:latin typeface="Huawei Sans" panose="020C0503030203020204" pitchFamily="34" charset="0"/>
                          </a:rPr>
                          <a:t>Индикатор местоположения полки</a:t>
                        </a:r>
                      </a:p>
                      <a:p>
                        <a:pPr marL="228600" indent="-228600">
                          <a:lnSpc>
                            <a:spcPct val="100000"/>
                          </a:lnSpc>
                          <a:buFont typeface="+mj-lt"/>
                          <a:buAutoNum type="arabicPeriod"/>
                        </a:pPr>
                        <a:r>
                          <a:rPr lang="ru-RU" sz="1400" dirty="0">
                            <a:latin typeface="Huawei Sans" panose="020C0503030203020204" pitchFamily="34" charset="0"/>
                          </a:rPr>
                          <a:t>Мигает синим: </a:t>
                        </a:r>
                        <a:r>
                          <a:rPr lang="ru-RU" sz="1400" dirty="0" smtClean="0">
                            <a:latin typeface="Huawei Sans" panose="020C0503030203020204" pitchFamily="34" charset="0"/>
                          </a:rPr>
                          <a:t>выполняется </a:t>
                        </a:r>
                        <a:r>
                          <a:rPr lang="ru-RU" sz="1400" dirty="0">
                            <a:latin typeface="Huawei Sans" panose="020C0503030203020204" pitchFamily="34" charset="0"/>
                          </a:rPr>
                          <a:t>локализация контроллерной полки.</a:t>
                        </a:r>
                      </a:p>
                      <a:p>
                        <a:pPr marL="228600" indent="-228600">
                          <a:lnSpc>
                            <a:spcPct val="100000"/>
                          </a:lnSpc>
                          <a:buFont typeface="+mj-lt"/>
                          <a:buAutoNum type="arabicPeriod"/>
                        </a:pPr>
                        <a:r>
                          <a:rPr lang="ru-RU" sz="1400" dirty="0">
                            <a:latin typeface="Huawei Sans" panose="020C0503030203020204" pitchFamily="34" charset="0"/>
                          </a:rPr>
                          <a:t>Выключен: </a:t>
                        </a:r>
                        <a:r>
                          <a:rPr lang="ru-RU" sz="1400" dirty="0" smtClean="0">
                            <a:latin typeface="Huawei Sans" panose="020C0503030203020204" pitchFamily="34" charset="0"/>
                          </a:rPr>
                          <a:t>контроллерная </a:t>
                        </a:r>
                        <a:r>
                          <a:rPr lang="ru-RU" sz="1400" dirty="0">
                            <a:latin typeface="Huawei Sans" panose="020C0503030203020204" pitchFamily="34" charset="0"/>
                          </a:rPr>
                          <a:t>полка не найдена.</a:t>
                        </a: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rtl="0">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ru-RU" sz="1400" dirty="0">
                            <a:latin typeface="Huawei Sans" panose="020C0503030203020204" pitchFamily="34" charset="0"/>
                          </a:rPr>
                          <a:t>Индикатор аварийной сигнализации полки</a:t>
                        </a:r>
                      </a:p>
                      <a:p>
                        <a:pPr marL="228600" indent="-228600">
                          <a:lnSpc>
                            <a:spcPct val="100000"/>
                          </a:lnSpc>
                          <a:buFont typeface="+mj-lt"/>
                          <a:buAutoNum type="arabicPeriod"/>
                        </a:pPr>
                        <a:r>
                          <a:rPr lang="ru-RU" sz="1400" dirty="0">
                            <a:latin typeface="Huawei Sans" panose="020C0503030203020204" pitchFamily="34" charset="0"/>
                          </a:rPr>
                          <a:t>Постоянный желтый: </a:t>
                        </a:r>
                        <a:r>
                          <a:rPr lang="ru-RU" sz="1400" dirty="0" smtClean="0">
                            <a:latin typeface="Huawei Sans" panose="020C0503030203020204" pitchFamily="34" charset="0"/>
                          </a:rPr>
                          <a:t>контроллерная </a:t>
                        </a:r>
                        <a:r>
                          <a:rPr lang="ru-RU" sz="1400" dirty="0">
                            <a:latin typeface="Huawei Sans" panose="020C0503030203020204" pitchFamily="34" charset="0"/>
                          </a:rPr>
                          <a:t>полка передает аварийный сигнал.</a:t>
                        </a:r>
                      </a:p>
                      <a:p>
                        <a:pPr marL="228600" indent="-228600">
                          <a:lnSpc>
                            <a:spcPct val="100000"/>
                          </a:lnSpc>
                          <a:buFont typeface="+mj-lt"/>
                          <a:buAutoNum type="arabicPeriod"/>
                        </a:pPr>
                        <a:r>
                          <a:rPr lang="ru-RU" sz="1400" dirty="0">
                            <a:latin typeface="Huawei Sans" panose="020C0503030203020204" pitchFamily="34" charset="0"/>
                          </a:rPr>
                          <a:t>Выключен: </a:t>
                        </a:r>
                        <a:r>
                          <a:rPr lang="ru-RU" sz="1400" dirty="0" smtClean="0">
                            <a:latin typeface="Huawei Sans" panose="020C0503030203020204" pitchFamily="34" charset="0"/>
                          </a:rPr>
                          <a:t>контроллерная </a:t>
                        </a:r>
                        <a:r>
                          <a:rPr lang="ru-RU" sz="1400" dirty="0">
                            <a:latin typeface="Huawei Sans" panose="020C0503030203020204" pitchFamily="34" charset="0"/>
                          </a:rPr>
                          <a:t>полка работает нормально.</a:t>
                        </a: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93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rtl="0">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ru-RU" sz="1400">
                            <a:latin typeface="Huawei Sans" panose="020C0503030203020204" pitchFamily="34" charset="0"/>
                          </a:rPr>
                          <a:t>Индикатор питания / кнопка питания</a:t>
                        </a: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10" name="Picture 3"/>
            <p:cNvPicPr>
              <a:picLocks noChangeAspect="1" noChangeArrowheads="1"/>
            </p:cNvPicPr>
            <p:nvPr/>
          </p:nvPicPr>
          <p:blipFill>
            <a:blip r:embed="rId4" cstate="print"/>
            <a:srcRect/>
            <a:stretch>
              <a:fillRect/>
            </a:stretch>
          </p:blipFill>
          <p:spPr bwMode="auto">
            <a:xfrm>
              <a:off x="3971764" y="3144650"/>
              <a:ext cx="607220" cy="398483"/>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3941678" y="7004811"/>
              <a:ext cx="654565" cy="420347"/>
            </a:xfrm>
            <a:prstGeom prst="rect">
              <a:avLst/>
            </a:prstGeom>
            <a:noFill/>
            <a:ln w="9525">
              <a:noFill/>
              <a:miter lim="800000"/>
              <a:headEnd/>
              <a:tailEnd/>
            </a:ln>
          </p:spPr>
        </p:pic>
        <p:pic>
          <p:nvPicPr>
            <p:cNvPr id="12" name="Picture 7"/>
            <p:cNvPicPr>
              <a:picLocks noChangeAspect="1" noChangeArrowheads="1"/>
            </p:cNvPicPr>
            <p:nvPr/>
          </p:nvPicPr>
          <p:blipFill>
            <a:blip r:embed="rId6" cstate="print"/>
            <a:srcRect/>
            <a:stretch>
              <a:fillRect/>
            </a:stretch>
          </p:blipFill>
          <p:spPr bwMode="auto">
            <a:xfrm>
              <a:off x="3987713" y="3887223"/>
              <a:ext cx="550143" cy="453712"/>
            </a:xfrm>
            <a:prstGeom prst="rect">
              <a:avLst/>
            </a:prstGeom>
            <a:noFill/>
            <a:ln w="9525">
              <a:noFill/>
              <a:miter lim="800000"/>
              <a:headEnd/>
              <a:tailEnd/>
            </a:ln>
          </p:spPr>
        </p:pic>
        <p:pic>
          <p:nvPicPr>
            <p:cNvPr id="13" name="图片 12"/>
            <p:cNvPicPr>
              <a:picLocks noChangeAspect="1"/>
            </p:cNvPicPr>
            <p:nvPr/>
          </p:nvPicPr>
          <p:blipFill>
            <a:blip r:embed="rId7"/>
            <a:stretch>
              <a:fillRect/>
            </a:stretch>
          </p:blipFill>
          <p:spPr>
            <a:xfrm>
              <a:off x="3983274" y="5355681"/>
              <a:ext cx="584200" cy="281040"/>
            </a:xfrm>
            <a:prstGeom prst="rect">
              <a:avLst/>
            </a:prstGeom>
          </p:spPr>
        </p:pic>
      </p:grpSp>
      <p:pic>
        <p:nvPicPr>
          <p:cNvPr id="14" name="图片 13"/>
          <p:cNvPicPr>
            <a:picLocks noChangeAspect="1"/>
          </p:cNvPicPr>
          <p:nvPr/>
        </p:nvPicPr>
        <p:blipFill>
          <a:blip r:embed="rId8"/>
          <a:stretch>
            <a:fillRect/>
          </a:stretch>
        </p:blipFill>
        <p:spPr>
          <a:xfrm>
            <a:off x="1369615" y="3238248"/>
            <a:ext cx="4398804" cy="1529474"/>
          </a:xfrm>
          <a:prstGeom prst="rect">
            <a:avLst/>
          </a:prstGeom>
          <a:noFill/>
          <a:ln>
            <a:noFill/>
          </a:ln>
        </p:spPr>
      </p:pic>
      <p:sp>
        <p:nvSpPr>
          <p:cNvPr id="15" name="文本框 14"/>
          <p:cNvSpPr txBox="1"/>
          <p:nvPr/>
        </p:nvSpPr>
        <p:spPr>
          <a:xfrm>
            <a:off x="666966" y="4919694"/>
            <a:ext cx="6109365" cy="369332"/>
          </a:xfrm>
          <a:prstGeom prst="rect">
            <a:avLst/>
          </a:prstGeom>
          <a:noFill/>
        </p:spPr>
        <p:txBody>
          <a:bodyPr wrap="square" rtlCol="0">
            <a:noAutofit/>
          </a:bodyPr>
          <a:lstStyle/>
          <a:p>
            <a:pPr fontAlgn="ctr"/>
            <a:r>
              <a:rPr lang="ru-RU">
                <a:latin typeface="Huawei Sans" panose="020C0503030203020204" pitchFamily="34" charset="0"/>
              </a:rPr>
              <a:t>Контроллерная полка 4U (раздельные диск и контроллер)</a:t>
            </a:r>
          </a:p>
        </p:txBody>
      </p:sp>
      <p:sp>
        <p:nvSpPr>
          <p:cNvPr id="3" name="文本框 2"/>
          <p:cNvSpPr txBox="1"/>
          <p:nvPr/>
        </p:nvSpPr>
        <p:spPr>
          <a:xfrm>
            <a:off x="422910" y="5716631"/>
            <a:ext cx="7485141" cy="369332"/>
          </a:xfrm>
          <a:prstGeom prst="rect">
            <a:avLst/>
          </a:prstGeom>
          <a:noFill/>
        </p:spPr>
        <p:txBody>
          <a:bodyPr wrap="square" rtlCol="0">
            <a:noAutofit/>
          </a:bodyPr>
          <a:lstStyle/>
          <a:p>
            <a:pPr fontAlgn="ctr"/>
            <a:r>
              <a:rPr lang="ru-RU" dirty="0">
                <a:latin typeface="Huawei Sans" panose="020C0503030203020204" pitchFamily="34" charset="0"/>
              </a:rPr>
              <a:t>Примечание: </a:t>
            </a:r>
            <a:r>
              <a:rPr lang="ru-RU" dirty="0" smtClean="0">
                <a:latin typeface="Huawei Sans" panose="020C0503030203020204" pitchFamily="34" charset="0"/>
              </a:rPr>
              <a:t>на </a:t>
            </a:r>
            <a:r>
              <a:rPr lang="ru-RU" dirty="0">
                <a:latin typeface="Huawei Sans" panose="020C0503030203020204" pitchFamily="34" charset="0"/>
              </a:rPr>
              <a:t>слайде </a:t>
            </a:r>
            <a:r>
              <a:rPr lang="ru-RU" dirty="0" smtClean="0">
                <a:latin typeface="Huawei Sans" panose="020C0503030203020204" pitchFamily="34" charset="0"/>
              </a:rPr>
              <a:t>показано оборудование </a:t>
            </a:r>
            <a:r>
              <a:rPr lang="ru-RU" dirty="0" err="1">
                <a:latin typeface="Huawei Sans" panose="020C0503030203020204" pitchFamily="34" charset="0"/>
              </a:rPr>
              <a:t>Huawei</a:t>
            </a:r>
            <a:r>
              <a:rPr lang="ru-RU" dirty="0">
                <a:latin typeface="Huawei Sans" panose="020C0503030203020204" pitchFamily="34" charset="0"/>
              </a:rPr>
              <a:t> </a:t>
            </a:r>
            <a:r>
              <a:rPr lang="ru-RU" dirty="0" err="1">
                <a:latin typeface="Huawei Sans" panose="020C0503030203020204" pitchFamily="34" charset="0"/>
              </a:rPr>
              <a:t>OceanStor</a:t>
            </a:r>
            <a:r>
              <a:rPr lang="ru-RU" dirty="0">
                <a:latin typeface="Huawei Sans" panose="020C0503030203020204" pitchFamily="34" charset="0"/>
              </a:rPr>
              <a:t> </a:t>
            </a:r>
            <a:r>
              <a:rPr lang="ru-RU" dirty="0" err="1">
                <a:latin typeface="Huawei Sans" panose="020C0503030203020204" pitchFamily="34" charset="0"/>
              </a:rPr>
              <a:t>Dorado</a:t>
            </a:r>
            <a:r>
              <a:rPr lang="ru-RU" dirty="0">
                <a:latin typeface="Huawei Sans" panose="020C0503030203020204" pitchFamily="34" charset="0"/>
              </a:rPr>
              <a:t> V6.</a:t>
            </a:r>
          </a:p>
        </p:txBody>
      </p:sp>
    </p:spTree>
    <p:extLst>
      <p:ext uri="{BB962C8B-B14F-4D97-AF65-F5344CB8AC3E}">
        <p14:creationId xmlns:p14="http://schemas.microsoft.com/office/powerpoint/2010/main" val="4256659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wrap="square">
            <a:noAutofit/>
          </a:bodyPr>
          <a:lstStyle/>
          <a:p>
            <a:r>
              <a:rPr lang="ru-RU" dirty="0"/>
              <a:t>Контроллерная полка: </a:t>
            </a:r>
            <a:r>
              <a:rPr lang="ru-RU" dirty="0" smtClean="0"/>
              <a:t>вид </a:t>
            </a:r>
            <a:r>
              <a:rPr lang="ru-RU" dirty="0"/>
              <a:t>сзади</a:t>
            </a:r>
          </a:p>
        </p:txBody>
      </p:sp>
      <p:grpSp>
        <p:nvGrpSpPr>
          <p:cNvPr id="80" name="组合 79"/>
          <p:cNvGrpSpPr/>
          <p:nvPr/>
        </p:nvGrpSpPr>
        <p:grpSpPr>
          <a:xfrm>
            <a:off x="1294165" y="1276402"/>
            <a:ext cx="5665926" cy="1843113"/>
            <a:chOff x="1218337" y="1553406"/>
            <a:chExt cx="5665926" cy="1843113"/>
          </a:xfrm>
        </p:grpSpPr>
        <p:pic>
          <p:nvPicPr>
            <p:cNvPr id="6" name="图片 5"/>
            <p:cNvPicPr>
              <a:picLocks noChangeAspect="1"/>
            </p:cNvPicPr>
            <p:nvPr/>
          </p:nvPicPr>
          <p:blipFill>
            <a:blip r:embed="rId3"/>
            <a:stretch>
              <a:fillRect/>
            </a:stretch>
          </p:blipFill>
          <p:spPr>
            <a:xfrm>
              <a:off x="1218337" y="1968743"/>
              <a:ext cx="5665926" cy="1051408"/>
            </a:xfrm>
            <a:prstGeom prst="rect">
              <a:avLst/>
            </a:prstGeom>
            <a:solidFill>
              <a:schemeClr val="bg1"/>
            </a:solidFill>
            <a:ln>
              <a:noFill/>
            </a:ln>
          </p:spPr>
        </p:pic>
        <p:sp>
          <p:nvSpPr>
            <p:cNvPr id="8" name="矩形 7"/>
            <p:cNvSpPr/>
            <p:nvPr/>
          </p:nvSpPr>
          <p:spPr bwMode="auto">
            <a:xfrm>
              <a:off x="1739853" y="2517618"/>
              <a:ext cx="203021" cy="17191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0" name="矩形 9"/>
            <p:cNvSpPr/>
            <p:nvPr/>
          </p:nvSpPr>
          <p:spPr>
            <a:xfrm>
              <a:off x="1717913" y="1559999"/>
              <a:ext cx="264235" cy="277003"/>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1</a:t>
              </a:r>
            </a:p>
          </p:txBody>
        </p:sp>
        <p:cxnSp>
          <p:nvCxnSpPr>
            <p:cNvPr id="12" name="直接连接符 11"/>
            <p:cNvCxnSpPr>
              <a:stCxn id="10" idx="2"/>
              <a:endCxn id="8" idx="0"/>
            </p:cNvCxnSpPr>
            <p:nvPr/>
          </p:nvCxnSpPr>
          <p:spPr>
            <a:xfrm flipH="1">
              <a:off x="1841364" y="1837002"/>
              <a:ext cx="8667" cy="680616"/>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038178" y="1553406"/>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2</a:t>
              </a:r>
            </a:p>
          </p:txBody>
        </p:sp>
        <p:cxnSp>
          <p:nvCxnSpPr>
            <p:cNvPr id="14" name="直接连接符 13"/>
            <p:cNvCxnSpPr>
              <a:stCxn id="13" idx="2"/>
              <a:endCxn id="18" idx="0"/>
            </p:cNvCxnSpPr>
            <p:nvPr/>
          </p:nvCxnSpPr>
          <p:spPr>
            <a:xfrm flipH="1">
              <a:off x="2088790" y="1830410"/>
              <a:ext cx="87163" cy="687209"/>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bwMode="auto">
            <a:xfrm>
              <a:off x="1982148" y="2517619"/>
              <a:ext cx="213284" cy="17191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2" name="矩形 21"/>
            <p:cNvSpPr/>
            <p:nvPr/>
          </p:nvSpPr>
          <p:spPr bwMode="auto">
            <a:xfrm>
              <a:off x="2234706" y="2515976"/>
              <a:ext cx="158043" cy="17355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5" name="矩形 24"/>
            <p:cNvSpPr/>
            <p:nvPr/>
          </p:nvSpPr>
          <p:spPr bwMode="auto">
            <a:xfrm>
              <a:off x="2121386" y="2753842"/>
              <a:ext cx="311333" cy="17191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7" name="矩形 36"/>
            <p:cNvSpPr/>
            <p:nvPr/>
          </p:nvSpPr>
          <p:spPr>
            <a:xfrm>
              <a:off x="2391674" y="1553406"/>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3</a:t>
              </a:r>
            </a:p>
          </p:txBody>
        </p:sp>
        <p:cxnSp>
          <p:nvCxnSpPr>
            <p:cNvPr id="38" name="直接连接符 37"/>
            <p:cNvCxnSpPr>
              <a:stCxn id="37" idx="2"/>
              <a:endCxn id="22" idx="0"/>
            </p:cNvCxnSpPr>
            <p:nvPr/>
          </p:nvCxnSpPr>
          <p:spPr>
            <a:xfrm flipH="1">
              <a:off x="2313728" y="1830410"/>
              <a:ext cx="215721" cy="685566"/>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2139277" y="3119515"/>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6</a:t>
              </a:r>
            </a:p>
          </p:txBody>
        </p:sp>
        <p:cxnSp>
          <p:nvCxnSpPr>
            <p:cNvPr id="42" name="直接连接符 41"/>
            <p:cNvCxnSpPr>
              <a:stCxn id="25" idx="2"/>
              <a:endCxn id="41" idx="0"/>
            </p:cNvCxnSpPr>
            <p:nvPr/>
          </p:nvCxnSpPr>
          <p:spPr>
            <a:xfrm flipH="1">
              <a:off x="2277052" y="2925757"/>
              <a:ext cx="1" cy="193758"/>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882552" y="1553406"/>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4</a:t>
              </a:r>
            </a:p>
          </p:txBody>
        </p:sp>
        <p:cxnSp>
          <p:nvCxnSpPr>
            <p:cNvPr id="47" name="直接连接符 46"/>
            <p:cNvCxnSpPr>
              <a:stCxn id="48" idx="0"/>
              <a:endCxn id="46" idx="2"/>
            </p:cNvCxnSpPr>
            <p:nvPr/>
          </p:nvCxnSpPr>
          <p:spPr>
            <a:xfrm flipV="1">
              <a:off x="4020327" y="1830410"/>
              <a:ext cx="0" cy="691946"/>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8" name="矩形 47"/>
            <p:cNvSpPr/>
            <p:nvPr/>
          </p:nvSpPr>
          <p:spPr bwMode="auto">
            <a:xfrm>
              <a:off x="3618267" y="2522356"/>
              <a:ext cx="804120" cy="23148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2" name="矩形 51"/>
            <p:cNvSpPr/>
            <p:nvPr/>
          </p:nvSpPr>
          <p:spPr>
            <a:xfrm>
              <a:off x="5987577" y="1553406"/>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5</a:t>
              </a:r>
            </a:p>
          </p:txBody>
        </p:sp>
        <p:cxnSp>
          <p:nvCxnSpPr>
            <p:cNvPr id="53" name="直接连接符 52"/>
            <p:cNvCxnSpPr>
              <a:stCxn id="54" idx="0"/>
              <a:endCxn id="52" idx="2"/>
            </p:cNvCxnSpPr>
            <p:nvPr/>
          </p:nvCxnSpPr>
          <p:spPr>
            <a:xfrm flipV="1">
              <a:off x="6125352" y="1830410"/>
              <a:ext cx="0" cy="15240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4" name="矩形 53"/>
            <p:cNvSpPr/>
            <p:nvPr/>
          </p:nvSpPr>
          <p:spPr bwMode="auto">
            <a:xfrm>
              <a:off x="5599467" y="1982810"/>
              <a:ext cx="1051770" cy="53954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grpSp>
        <p:nvGrpSpPr>
          <p:cNvPr id="81" name="组合 80"/>
          <p:cNvGrpSpPr/>
          <p:nvPr/>
        </p:nvGrpSpPr>
        <p:grpSpPr>
          <a:xfrm>
            <a:off x="1294165" y="2816582"/>
            <a:ext cx="5665926" cy="2978668"/>
            <a:chOff x="1218337" y="3290380"/>
            <a:chExt cx="5665926" cy="2978668"/>
          </a:xfrm>
        </p:grpSpPr>
        <p:pic>
          <p:nvPicPr>
            <p:cNvPr id="7" name="图片 6"/>
            <p:cNvPicPr>
              <a:picLocks noChangeAspect="1"/>
            </p:cNvPicPr>
            <p:nvPr/>
          </p:nvPicPr>
          <p:blipFill>
            <a:blip r:embed="rId4"/>
            <a:stretch>
              <a:fillRect/>
            </a:stretch>
          </p:blipFill>
          <p:spPr>
            <a:xfrm>
              <a:off x="1218337" y="3805250"/>
              <a:ext cx="5665926" cy="2052041"/>
            </a:xfrm>
            <a:prstGeom prst="rect">
              <a:avLst/>
            </a:prstGeom>
            <a:noFill/>
            <a:ln>
              <a:noFill/>
            </a:ln>
          </p:spPr>
        </p:pic>
        <p:sp>
          <p:nvSpPr>
            <p:cNvPr id="58" name="矩形 57"/>
            <p:cNvSpPr/>
            <p:nvPr/>
          </p:nvSpPr>
          <p:spPr bwMode="auto">
            <a:xfrm>
              <a:off x="1509608" y="3835692"/>
              <a:ext cx="3772146" cy="19441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9" name="矩形 58"/>
            <p:cNvSpPr/>
            <p:nvPr/>
          </p:nvSpPr>
          <p:spPr>
            <a:xfrm>
              <a:off x="3257906" y="3290380"/>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7</a:t>
              </a:r>
            </a:p>
          </p:txBody>
        </p:sp>
        <p:cxnSp>
          <p:nvCxnSpPr>
            <p:cNvPr id="60" name="直接连接符 59"/>
            <p:cNvCxnSpPr>
              <a:stCxn id="58" idx="0"/>
              <a:endCxn id="59" idx="2"/>
            </p:cNvCxnSpPr>
            <p:nvPr/>
          </p:nvCxnSpPr>
          <p:spPr>
            <a:xfrm flipV="1">
              <a:off x="3395681" y="3567384"/>
              <a:ext cx="0" cy="268308"/>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5368727" y="5992044"/>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8</a:t>
              </a:r>
            </a:p>
          </p:txBody>
        </p:sp>
        <p:cxnSp>
          <p:nvCxnSpPr>
            <p:cNvPr id="66" name="直接连接符 65"/>
            <p:cNvCxnSpPr>
              <a:stCxn id="65" idx="0"/>
              <a:endCxn id="67" idx="2"/>
            </p:cNvCxnSpPr>
            <p:nvPr/>
          </p:nvCxnSpPr>
          <p:spPr>
            <a:xfrm flipV="1">
              <a:off x="5506502" y="5779867"/>
              <a:ext cx="9239" cy="212177"/>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7" name="矩形 66"/>
            <p:cNvSpPr/>
            <p:nvPr/>
          </p:nvSpPr>
          <p:spPr bwMode="auto">
            <a:xfrm>
              <a:off x="5368727" y="4831270"/>
              <a:ext cx="294027" cy="94859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1" name="矩形 70"/>
            <p:cNvSpPr/>
            <p:nvPr/>
          </p:nvSpPr>
          <p:spPr>
            <a:xfrm>
              <a:off x="6062707" y="5966643"/>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ru-RU">
                  <a:solidFill>
                    <a:schemeClr val="tx1"/>
                  </a:solidFill>
                  <a:latin typeface="Huawei Sans" panose="020C0503030203020204" pitchFamily="34" charset="0"/>
                </a:rPr>
                <a:t>9</a:t>
              </a:r>
            </a:p>
          </p:txBody>
        </p:sp>
        <p:cxnSp>
          <p:nvCxnSpPr>
            <p:cNvPr id="72" name="直接连接符 71"/>
            <p:cNvCxnSpPr>
              <a:stCxn id="71" idx="0"/>
              <a:endCxn id="73" idx="2"/>
            </p:cNvCxnSpPr>
            <p:nvPr/>
          </p:nvCxnSpPr>
          <p:spPr>
            <a:xfrm flipV="1">
              <a:off x="6200482" y="5779867"/>
              <a:ext cx="0" cy="186776"/>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3" name="矩形 72"/>
            <p:cNvSpPr/>
            <p:nvPr/>
          </p:nvSpPr>
          <p:spPr bwMode="auto">
            <a:xfrm>
              <a:off x="5749727" y="5314200"/>
              <a:ext cx="901510" cy="46566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graphicFrame>
        <p:nvGraphicFramePr>
          <p:cNvPr id="79" name="表格 78"/>
          <p:cNvGraphicFramePr>
            <a:graphicFrameLocks noGrp="1"/>
          </p:cNvGraphicFramePr>
          <p:nvPr>
            <p:extLst>
              <p:ext uri="{D42A27DB-BD31-4B8C-83A1-F6EECF244321}">
                <p14:modId xmlns:p14="http://schemas.microsoft.com/office/powerpoint/2010/main" val="1362778096"/>
              </p:ext>
            </p:extLst>
          </p:nvPr>
        </p:nvGraphicFramePr>
        <p:xfrm>
          <a:off x="7497819" y="1276402"/>
          <a:ext cx="3421108" cy="5053330"/>
        </p:xfrm>
        <a:graphic>
          <a:graphicData uri="http://schemas.openxmlformats.org/drawingml/2006/table">
            <a:tbl>
              <a:tblPr firstRow="1" bandRow="1"/>
              <a:tblGrid>
                <a:gridCol w="855133"/>
                <a:gridCol w="2565975"/>
              </a:tblGrid>
              <a:tr h="370840">
                <a:tc>
                  <a:txBody>
                    <a:bodyPr/>
                    <a:lstStyle/>
                    <a:p>
                      <a:pPr algn="l" fontAlgn="ctr"/>
                      <a:r>
                        <a:rPr lang="ru-RU" b="1" dirty="0">
                          <a:latin typeface="Huawei Sans" panose="020C0503030203020204" pitchFamily="34" charset="0"/>
                        </a:rPr>
                        <a:t>№</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l" fontAlgn="ctr"/>
                      <a:r>
                        <a:rPr lang="ru-RU" b="1">
                          <a:latin typeface="Huawei Sans" panose="020C0503030203020204" pitchFamily="34" charset="0"/>
                        </a:rPr>
                        <a:t>Описание</a:t>
                      </a: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tr>
              <a:tr h="370840">
                <a:tc>
                  <a:txBody>
                    <a:bodyPr/>
                    <a:lstStyle/>
                    <a:p>
                      <a:pPr algn="l" fontAlgn="ctr"/>
                      <a:r>
                        <a:rPr lang="ru-RU">
                          <a:latin typeface="Huawei Sans" panose="020C0503030203020204" pitchFamily="34" charset="0"/>
                        </a:rPr>
                        <a:t>1</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a:latin typeface="Huawei Sans" panose="020C0503030203020204" pitchFamily="34" charset="0"/>
                        </a:rPr>
                        <a:t>Порт управления</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a:latin typeface="Huawei Sans" panose="020C0503030203020204" pitchFamily="34" charset="0"/>
                        </a:rPr>
                        <a:t>2</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dirty="0">
                          <a:latin typeface="Huawei Sans" panose="020C0503030203020204" pitchFamily="34" charset="0"/>
                        </a:rPr>
                        <a:t>Порт обслуживания</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a:latin typeface="Huawei Sans" panose="020C0503030203020204" pitchFamily="34" charset="0"/>
                        </a:rPr>
                        <a:t>3</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a:latin typeface="Huawei Sans" panose="020C0503030203020204" pitchFamily="34" charset="0"/>
                        </a:rPr>
                        <a:t>Последовательный порт</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a:latin typeface="Huawei Sans" panose="020C0503030203020204" pitchFamily="34" charset="0"/>
                        </a:rPr>
                        <a:t>4</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a:latin typeface="Huawei Sans" panose="020C0503030203020204" pitchFamily="34" charset="0"/>
                        </a:rPr>
                        <a:t>Интерфейсный модуль</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a:latin typeface="Huawei Sans" panose="020C0503030203020204" pitchFamily="34" charset="0"/>
                        </a:rPr>
                        <a:t>5</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a:latin typeface="Huawei Sans" panose="020C0503030203020204" pitchFamily="34" charset="0"/>
                        </a:rPr>
                        <a:t>Модули питания BBU </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a:latin typeface="Huawei Sans" panose="020C0503030203020204" pitchFamily="34" charset="0"/>
                        </a:rPr>
                        <a:t>6</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a:latin typeface="Huawei Sans" panose="020C0503030203020204" pitchFamily="34" charset="0"/>
                        </a:rPr>
                        <a:t>Порт расширения SAS</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a:latin typeface="Huawei Sans" panose="020C0503030203020204" pitchFamily="34" charset="0"/>
                        </a:rPr>
                        <a:t>7</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a:latin typeface="Huawei Sans" panose="020C0503030203020204" pitchFamily="34" charset="0"/>
                        </a:rPr>
                        <a:t>Интерфейсный модуль</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a:latin typeface="Huawei Sans" panose="020C0503030203020204" pitchFamily="34" charset="0"/>
                        </a:rPr>
                        <a:t>8</a:t>
                      </a:r>
                    </a:p>
                  </a:txBody>
                  <a:tcPr anchor="ctr">
                    <a:lnL w="28575" cap="flat" cmpd="sng" algn="ctr">
                      <a:solidFill>
                        <a:schemeClr val="tx1"/>
                      </a:solidFill>
                      <a:prstDash val="solid"/>
                      <a:round/>
                      <a:headEnd type="none" w="med" len="med"/>
                      <a:tailEnd type="none" w="med" len="med"/>
                    </a:lnL>
                  </a:tcPr>
                </a:tc>
                <a:tc>
                  <a:txBody>
                    <a:bodyPr/>
                    <a:lstStyle/>
                    <a:p>
                      <a:pPr algn="l" fontAlgn="ctr"/>
                      <a:r>
                        <a:rPr lang="ru-RU">
                          <a:latin typeface="Huawei Sans" panose="020C0503030203020204" pitchFamily="34" charset="0"/>
                        </a:rPr>
                        <a:t>Модуль управления</a:t>
                      </a: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ru-RU">
                          <a:latin typeface="Huawei Sans" panose="020C0503030203020204" pitchFamily="34" charset="0"/>
                        </a:rPr>
                        <a:t>9</a:t>
                      </a: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l" fontAlgn="ctr"/>
                      <a:r>
                        <a:rPr lang="ru-RU" dirty="0">
                          <a:latin typeface="Huawei Sans" panose="020C0503030203020204" pitchFamily="34" charset="0"/>
                        </a:rPr>
                        <a:t>Модуль питания</a:t>
                      </a: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44519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标题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功能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方正+Huawei">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内容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方正+Huawei">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感谢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800" dirty="0"/>
        </a:defPPr>
      </a:lstStyle>
    </a:txDef>
  </a:objectDefaults>
  <a:extraClrSchemeLst/>
  <a:extLst>
    <a:ext uri="{05A4C25C-085E-4340-85A3-A5531E510DB2}">
      <thm15:themeFamily xmlns:thm15="http://schemas.microsoft.com/office/thememl/2012/main" name="演示文稿1" id="{5D7106B4-FD24-471A-B326-8B58E27A973B}" vid="{1AA013AF-7C2E-4A39-9796-86760F640C1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方正+Huawei">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333E8A2F07A74D848136A2C03778F8" ma:contentTypeVersion="1" ma:contentTypeDescription="Create a new document." ma:contentTypeScope="" ma:versionID="ee942d4b29dff8ac548774f72a0dae5e">
  <xsd:schema xmlns:xsd="http://www.w3.org/2001/XMLSchema" xmlns:xs="http://www.w3.org/2001/XMLSchema" xmlns:p="http://schemas.microsoft.com/office/2006/metadata/properties" xmlns:ns2="475f1e55-3009-46d8-9566-5d569a2b3a98" targetNamespace="http://schemas.microsoft.com/office/2006/metadata/properties" ma:root="true" ma:fieldsID="1d095aabec1d15598815726bd4b054a7" ns2:_="">
    <xsd:import namespace="475f1e55-3009-46d8-9566-5d569a2b3a9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f1e55-3009-46d8-9566-5d569a2b3a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0B88AF-0F87-422A-801E-ABE79877143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25D3ED6-DC18-4D26-B634-1552503850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5f1e55-3009-46d8-9566-5d569a2b3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C6E423-EEF5-4760-8DF6-0C1C834FD2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6635</TotalTime>
  <Words>7671</Words>
  <Application>Microsoft Office PowerPoint</Application>
  <PresentationFormat>Widescreen</PresentationFormat>
  <Paragraphs>943</Paragraphs>
  <Slides>63</Slides>
  <Notes>63</Notes>
  <HiddenSlides>1</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2</vt:i4>
      </vt:variant>
      <vt:variant>
        <vt:lpstr>Slide Titles</vt:lpstr>
      </vt:variant>
      <vt:variant>
        <vt:i4>63</vt:i4>
      </vt:variant>
    </vt:vector>
  </HeadingPairs>
  <TitlesOfParts>
    <vt:vector size="76" baseType="lpstr">
      <vt:lpstr>Microsoft YaHei</vt:lpstr>
      <vt:lpstr>Microsoft YaHei</vt:lpstr>
      <vt:lpstr>宋体</vt:lpstr>
      <vt:lpstr>Arial</vt:lpstr>
      <vt:lpstr>Huawei Sans</vt:lpstr>
      <vt:lpstr>Wingdings</vt:lpstr>
      <vt:lpstr>方正兰亭黑简体</vt:lpstr>
      <vt:lpstr>1_标题页模板</vt:lpstr>
      <vt:lpstr>2_自功能页模板</vt:lpstr>
      <vt:lpstr>3_内容页模板</vt:lpstr>
      <vt:lpstr>4_感谢页模板</vt:lpstr>
      <vt:lpstr>點陣圖影像</vt:lpstr>
      <vt:lpstr>位图图像</vt:lpstr>
      <vt:lpstr>PowerPoint Presentation</vt:lpstr>
      <vt:lpstr>Компоненты интеллектуальной системы хранения данных</vt:lpstr>
      <vt:lpstr>PowerPoint Presentation</vt:lpstr>
      <vt:lpstr>PowerPoint Presentation</vt:lpstr>
      <vt:lpstr>PowerPoint Presentation</vt:lpstr>
      <vt:lpstr>Формы устройств хранения</vt:lpstr>
      <vt:lpstr>Контроллерная полка</vt:lpstr>
      <vt:lpstr>Контроллерная полка: вид спереди</vt:lpstr>
      <vt:lpstr>Контроллерная полка: вид сзади</vt:lpstr>
      <vt:lpstr>Контроллер</vt:lpstr>
      <vt:lpstr>BBU и модуль вентиляторов</vt:lpstr>
      <vt:lpstr>Коффер-диск</vt:lpstr>
      <vt:lpstr>Модуль питания</vt:lpstr>
      <vt:lpstr>PowerPoint Presentation</vt:lpstr>
      <vt:lpstr>Дисковая полка</vt:lpstr>
      <vt:lpstr>Дисковая полка: вид спереди</vt:lpstr>
      <vt:lpstr>Дисковая полка: вид сзади</vt:lpstr>
      <vt:lpstr>PowerPoint Presentation</vt:lpstr>
      <vt:lpstr>Модуль расширения</vt:lpstr>
      <vt:lpstr>Коммутатор CE</vt:lpstr>
      <vt:lpstr>Коммутатор Fibre Channel</vt:lpstr>
      <vt:lpstr>Кабели для устройств</vt:lpstr>
      <vt:lpstr>PowerPoint Presentation</vt:lpstr>
      <vt:lpstr>Типы дисков</vt:lpstr>
      <vt:lpstr>Структура жесткого диска (HDD)</vt:lpstr>
      <vt:lpstr>Схема HDD</vt:lpstr>
      <vt:lpstr>Организация данных на диске</vt:lpstr>
      <vt:lpstr>Емкость диска и кэш</vt:lpstr>
      <vt:lpstr>Факторы, влияющие на производительности диска</vt:lpstr>
      <vt:lpstr>Среднее время доступа</vt:lpstr>
      <vt:lpstr>Скорость передачи данных</vt:lpstr>
      <vt:lpstr>Параметр IOPS и скорость передачи</vt:lpstr>
      <vt:lpstr>Параллельная и последовательная передача</vt:lpstr>
      <vt:lpstr>Дисковые порты</vt:lpstr>
      <vt:lpstr>Порт IDE</vt:lpstr>
      <vt:lpstr>Порт SATA</vt:lpstr>
      <vt:lpstr>Порт SCSI</vt:lpstr>
      <vt:lpstr>Порт SAS</vt:lpstr>
      <vt:lpstr>Порт Fibre Channel</vt:lpstr>
      <vt:lpstr>PowerPoint Presentation</vt:lpstr>
      <vt:lpstr>Обзор SSD</vt:lpstr>
      <vt:lpstr>Архитектура SSD</vt:lpstr>
      <vt:lpstr>Флэш-память NAND</vt:lpstr>
      <vt:lpstr>SLC, MLC, TLC и QLC</vt:lpstr>
      <vt:lpstr>Схема микросхемы флэш-памяти</vt:lpstr>
      <vt:lpstr>Управление сопоставлением адресов</vt:lpstr>
      <vt:lpstr>FTL</vt:lpstr>
      <vt:lpstr>Процесс записи SSD (1)</vt:lpstr>
      <vt:lpstr>Процесс записи SSD (2)</vt:lpstr>
      <vt:lpstr>Процесс чтения SSD</vt:lpstr>
      <vt:lpstr>Преимущества в отношении производительности SSD</vt:lpstr>
      <vt:lpstr>Использование SSD в системах хранения</vt:lpstr>
      <vt:lpstr>PowerPoint Presentation</vt:lpstr>
      <vt:lpstr>Модули интерфейса GE</vt:lpstr>
      <vt:lpstr>Модуль расширения SAS и модуль интерфейса RDMA</vt:lpstr>
      <vt:lpstr>Модули интерфейса SmartIO</vt:lpstr>
      <vt:lpstr>PCIe и модуль интерфейса IB 56 Гбит/с</vt:lpstr>
      <vt:lpstr>Модули интерфейса Fibre Channel и FCoE</vt:lpstr>
      <vt:lpstr>PowerPoint Presentation</vt:lpstr>
      <vt:lpstr>PowerPoint Presentation</vt:lpstr>
      <vt:lpstr>PowerPoint Presentation</vt:lpstr>
      <vt:lpstr>PowerPoint Presentation</vt:lpstr>
      <vt:lpstr>PowerPoint Presentation</vt:lpstr>
    </vt:vector>
  </TitlesOfParts>
  <Company>Huawei Technologies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fanyan (A)</dc:creator>
  <cp:lastModifiedBy>Diana Talypova</cp:lastModifiedBy>
  <cp:revision>333</cp:revision>
  <dcterms:created xsi:type="dcterms:W3CDTF">2018-11-29T10:16:29Z</dcterms:created>
  <dcterms:modified xsi:type="dcterms:W3CDTF">2021-03-24T12:20:38Z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(3)Yo5E8DXPbzpBMqgEXP7+WAi9AqH41RT43o4DpsMRNmshAUKpTSmmCpn5KT9G5eOZX3X3FKf/
XN58CiPGNWOop8HIatmHonlon7RtBf7jcKQALp33ZZhlqR5Tr3m18qMDeugFQWpNEY9f8FZE
01P8pbmTZmcuQkuXEHkJVTglxibBp2wcn4BkiRR8JRAAHQabAo4OZ95y1Zymq7Nhk9GCxy96
3WC6g32/1kkGKMf/sA</vt:lpwstr>
  </property>
  <property fmtid="{D5CDD505-2E9C-101B-9397-08002B2CF9AE}" pid="3" name="_2015_ms_pID_7253431">
    <vt:lpwstr>jdyc5MOVqkLWIXj7gKd8UecH0wUBwfbrvfRPe3OLc7EbT8POO8Yc6h
rNeMpZX2mumb4e7NPdxDU0PlC+RQpLXOeDEiQzu+YVEqPxRflficXIQLeA4DX5GFhBKOFWTM
JyWIPpCKxfD6mSLZaOmJdXk7QfXfoHtFU2NG/2noT7lIYAKRVJ1xNJRACi6uh+07I3Rxl5hE
TduNSqDHKsNItYy70OYox7Br71o/y8lHndRX</vt:lpwstr>
  </property>
  <property fmtid="{D5CDD505-2E9C-101B-9397-08002B2CF9AE}" pid="4" name="_2015_ms_pID_7253432">
    <vt:lpwstr>OwDZmRVT7c71aAG9QF8XlRw=</vt:lpwstr>
  </property>
  <property fmtid="{D5CDD505-2E9C-101B-9397-08002B2CF9AE}" pid="5" name="ContentTypeId">
    <vt:lpwstr>0x01010077333E8A2F07A74D848136A2C03778F8</vt:lpwstr>
  </property>
  <property fmtid="{D5CDD505-2E9C-101B-9397-08002B2CF9AE}" pid="6" name="_readonly">
    <vt:lpwstr/>
  </property>
  <property fmtid="{D5CDD505-2E9C-101B-9397-08002B2CF9AE}" pid="7" name="_change">
    <vt:lpwstr/>
  </property>
  <property fmtid="{D5CDD505-2E9C-101B-9397-08002B2CF9AE}" pid="8" name="_full-control">
    <vt:lpwstr/>
  </property>
  <property fmtid="{D5CDD505-2E9C-101B-9397-08002B2CF9AE}" pid="9" name="sflag">
    <vt:lpwstr>1616398692</vt:lpwstr>
  </property>
</Properties>
</file>