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2"/>
  </p:notesMasterIdLst>
  <p:handoutMasterIdLst>
    <p:handoutMasterId r:id="rId13"/>
  </p:handoutMasterIdLst>
  <p:sldIdLst>
    <p:sldId id="265" r:id="rId2"/>
    <p:sldId id="324" r:id="rId3"/>
    <p:sldId id="332" r:id="rId4"/>
    <p:sldId id="344" r:id="rId5"/>
    <p:sldId id="335" r:id="rId6"/>
    <p:sldId id="345" r:id="rId7"/>
    <p:sldId id="346" r:id="rId8"/>
    <p:sldId id="347" r:id="rId9"/>
    <p:sldId id="342" r:id="rId10"/>
    <p:sldId id="263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94" autoAdjust="0"/>
    <p:restoredTop sz="94674" autoAdjust="0"/>
  </p:normalViewPr>
  <p:slideViewPr>
    <p:cSldViewPr snapToGrid="0" snapToObjects="1" showGuides="1">
      <p:cViewPr varScale="1">
        <p:scale>
          <a:sx n="66" d="100"/>
          <a:sy n="66" d="100"/>
        </p:scale>
        <p:origin x="101" y="658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3155447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>
                <a:solidFill>
                  <a:schemeClr val="bg1"/>
                </a:solidFill>
              </a:rPr>
              <a:t>Память </a:t>
            </a:r>
            <a:r>
              <a:rPr lang="en" sz="1800" dirty="0">
                <a:solidFill>
                  <a:schemeClr val="bg1"/>
                </a:solidFill>
              </a:rPr>
              <a:t>MRAM</a:t>
            </a:r>
            <a:r>
              <a:rPr lang="ru-RU" sz="1800" dirty="0">
                <a:solidFill>
                  <a:schemeClr val="bg1"/>
                </a:solidFill>
              </a:rPr>
              <a:t/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Выполнил </a:t>
            </a:r>
            <a:r>
              <a:rPr lang="ru-RU" sz="1800" dirty="0" err="1">
                <a:solidFill>
                  <a:schemeClr val="bg1"/>
                </a:solidFill>
              </a:rPr>
              <a:t>Желыгин</a:t>
            </a:r>
            <a:r>
              <a:rPr lang="ru-RU" sz="1800" dirty="0">
                <a:solidFill>
                  <a:schemeClr val="bg1"/>
                </a:solidFill>
              </a:rPr>
              <a:t> Даниил Юрьевич, студент </a:t>
            </a:r>
            <a:r>
              <a:rPr lang="en-US" sz="1800" dirty="0">
                <a:solidFill>
                  <a:schemeClr val="bg1"/>
                </a:solidFill>
              </a:rPr>
              <a:t>K4113c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ru-RU" sz="5400" dirty="0">
                <a:solidFill>
                  <a:schemeClr val="bg1"/>
                </a:solidFill>
              </a:rPr>
              <a:t/>
            </a:r>
            <a:br>
              <a:rPr lang="ru-RU" sz="5400" dirty="0">
                <a:solidFill>
                  <a:schemeClr val="bg1"/>
                </a:solidFill>
              </a:rPr>
            </a:b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F98E7-1468-3048-AB36-CB8740FD00BE}"/>
              </a:ext>
            </a:extLst>
          </p:cNvPr>
          <p:cNvSpPr txBox="1"/>
          <p:nvPr/>
        </p:nvSpPr>
        <p:spPr>
          <a:xfrm>
            <a:off x="8710048" y="46572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D56639-4653-1341-9815-DDCC6A062638}"/>
              </a:ext>
            </a:extLst>
          </p:cNvPr>
          <p:cNvSpPr txBox="1"/>
          <p:nvPr/>
        </p:nvSpPr>
        <p:spPr>
          <a:xfrm>
            <a:off x="8686800" y="4649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554289-4094-2E47-8CA6-6D5B83CA4238}"/>
              </a:ext>
            </a:extLst>
          </p:cNvPr>
          <p:cNvSpPr txBox="1"/>
          <p:nvPr/>
        </p:nvSpPr>
        <p:spPr>
          <a:xfrm>
            <a:off x="6052746" y="4339526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email: </a:t>
            </a:r>
            <a:r>
              <a:rPr lang="en-US" dirty="0" err="1">
                <a:solidFill>
                  <a:schemeClr val="bg1"/>
                </a:solidFill>
              </a:rPr>
              <a:t>dakynking@mail.ru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113" y="1233715"/>
            <a:ext cx="4242355" cy="341085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/>
              <a:t>MRAM (</a:t>
            </a:r>
            <a:r>
              <a:rPr lang="en" dirty="0" err="1"/>
              <a:t>Magnetoresistive</a:t>
            </a:r>
            <a:r>
              <a:rPr lang="en" dirty="0"/>
              <a:t> Random Access Memory) — </a:t>
            </a:r>
            <a:r>
              <a:rPr lang="ru-RU" dirty="0"/>
              <a:t>это форма оперативной памяти, основанная на использовании магнитного эффекта для хранения данных.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Это объединение уникальных свойств </a:t>
            </a:r>
            <a:r>
              <a:rPr lang="ru-RU" dirty="0" err="1"/>
              <a:t>магнитизма</a:t>
            </a:r>
            <a:r>
              <a:rPr lang="ru-RU" dirty="0"/>
              <a:t> и резистивного эффекта для создания быстрой и </a:t>
            </a:r>
            <a:r>
              <a:rPr lang="ru-RU" dirty="0" err="1"/>
              <a:t>энергоэффективной</a:t>
            </a:r>
            <a:r>
              <a:rPr lang="ru-RU" dirty="0"/>
              <a:t> памяти.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Что такое </a:t>
            </a:r>
            <a:r>
              <a:rPr lang="en" dirty="0"/>
              <a:t>MRAM?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CE1188-86B3-4040-984A-F13A08F1E4D2}"/>
              </a:ext>
            </a:extLst>
          </p:cNvPr>
          <p:cNvSpPr txBox="1"/>
          <p:nvPr/>
        </p:nvSpPr>
        <p:spPr>
          <a:xfrm>
            <a:off x="8779790" y="47150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E13C6BE-67AA-204F-A51F-30D385724E83}" type="slidenum">
              <a:rPr lang="ru-RU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2DE463-B26F-324D-921D-A92F6AA73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655" y="1233715"/>
            <a:ext cx="1909193" cy="190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5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Принцип Работы </a:t>
            </a:r>
            <a:r>
              <a:rPr lang="en" dirty="0"/>
              <a:t>MRAM</a:t>
            </a:r>
            <a:endParaRPr lang="ru-RU" sz="2600" dirty="0"/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7617B0F7-957C-4542-9CF3-6F25C945E0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9304" y="1205435"/>
            <a:ext cx="3902696" cy="3410856"/>
          </a:xfrm>
        </p:spPr>
        <p:txBody>
          <a:bodyPr>
            <a:normAutofit/>
          </a:bodyPr>
          <a:lstStyle/>
          <a:p>
            <a:r>
              <a:rPr lang="ru-RU" b="1" dirty="0"/>
              <a:t>Магнитные биты:</a:t>
            </a:r>
            <a:r>
              <a:rPr lang="ru-RU" dirty="0"/>
              <a:t> Данные хранятся в виде магнитных битов, ориентация которых представляет логические 0 и 1.</a:t>
            </a:r>
          </a:p>
          <a:p>
            <a:r>
              <a:rPr lang="ru-RU" b="1" dirty="0"/>
              <a:t>Резистивный эффект:</a:t>
            </a:r>
            <a:r>
              <a:rPr lang="ru-RU" dirty="0"/>
              <a:t> Изменение электрического сопротивления в зависимости от магнитного состояния бита.</a:t>
            </a:r>
          </a:p>
          <a:p>
            <a:pPr algn="just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20042B-4ED4-2547-AED2-6EC2597F30A3}"/>
              </a:ext>
            </a:extLst>
          </p:cNvPr>
          <p:cNvSpPr txBox="1"/>
          <p:nvPr/>
        </p:nvSpPr>
        <p:spPr>
          <a:xfrm>
            <a:off x="8779789" y="46959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E9BB774-40C2-0541-9DD2-E0039B4C9E11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8A5A19-4717-964F-9A3D-527EC0CDE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991" y="1564017"/>
            <a:ext cx="40894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1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00" y="1368000"/>
            <a:ext cx="7448550" cy="33909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0" dirty="0"/>
              <a:t>Структура и принцип работы ячейки MRAM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9986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57B6F-769A-2346-9E80-E32C3C276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Преимущества </a:t>
            </a:r>
            <a:r>
              <a:rPr lang="en" dirty="0"/>
              <a:t>MRAM</a:t>
            </a:r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23D3D8-BE45-5A41-8CDB-EB45B765CFF7}"/>
              </a:ext>
            </a:extLst>
          </p:cNvPr>
          <p:cNvSpPr txBox="1"/>
          <p:nvPr/>
        </p:nvSpPr>
        <p:spPr>
          <a:xfrm>
            <a:off x="8787539" y="47037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633BD74E-F83B-2D4B-9701-12B2D4FD26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125" y="1102027"/>
            <a:ext cx="8389257" cy="37350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/>
              <a:t>Быстродействие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/>
              <a:t>Долговечность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err="1"/>
              <a:t>Энергоэффективность</a:t>
            </a:r>
            <a:endParaRPr lang="ru-RU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/>
              <a:t>Устойчивость к радиации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/>
              <a:t>Отсутствие необходимости обновления данных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/>
              <a:t>Широкий диапазон рабочих температур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508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STT-MRAM (Spin-transfer torque RAM</a:t>
            </a:r>
            <a:r>
              <a:rPr lang="en-US" sz="2400" dirty="0" smtClean="0"/>
              <a:t>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 err="1"/>
              <a:t>Spin-transfer</a:t>
            </a:r>
            <a:r>
              <a:rPr lang="ru-RU" b="1" dirty="0"/>
              <a:t> </a:t>
            </a:r>
            <a:r>
              <a:rPr lang="ru-RU" b="1" dirty="0" err="1"/>
              <a:t>Torque</a:t>
            </a:r>
            <a:r>
              <a:rPr lang="ru-RU" b="1" dirty="0"/>
              <a:t> RAM (STT-MRAM):</a:t>
            </a:r>
            <a:r>
              <a:rPr lang="ru-RU" dirty="0"/>
              <a:t> Это тип оперативной памяти, использующий для записи и чтения данных направление спина электронов с использованием эффекта </a:t>
            </a:r>
            <a:r>
              <a:rPr lang="ru-RU" dirty="0" err="1"/>
              <a:t>spin-transfer</a:t>
            </a:r>
            <a:r>
              <a:rPr lang="ru-RU" dirty="0"/>
              <a:t> </a:t>
            </a:r>
            <a:r>
              <a:rPr lang="ru-RU" dirty="0" err="1"/>
              <a:t>torque</a:t>
            </a:r>
            <a:r>
              <a:rPr lang="ru-RU" dirty="0"/>
              <a:t>.</a:t>
            </a:r>
          </a:p>
          <a:p>
            <a:r>
              <a:rPr lang="ru-RU" b="1" dirty="0"/>
              <a:t>Принцип работы:</a:t>
            </a:r>
            <a:r>
              <a:rPr lang="ru-RU" dirty="0"/>
              <a:t> Инвертирование магнитного момента электрона с помощью крутящего момента, передаваемого током.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Принцип </a:t>
            </a:r>
            <a:r>
              <a:rPr lang="ru-RU" dirty="0" smtClean="0"/>
              <a:t>работы </a:t>
            </a:r>
            <a:r>
              <a:rPr lang="en-US" dirty="0"/>
              <a:t>STT-MRAM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00" y="1406291"/>
            <a:ext cx="5839312" cy="30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2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b="1" dirty="0"/>
              <a:t>Скорость доступа:</a:t>
            </a:r>
            <a:r>
              <a:rPr lang="ru-RU" dirty="0"/>
              <a:t> Очень быстрый доступ к данным, сравнимый с кэш-памятью.</a:t>
            </a:r>
          </a:p>
          <a:p>
            <a:r>
              <a:rPr lang="ru-RU" b="1" dirty="0"/>
              <a:t>Энергосбережение:</a:t>
            </a:r>
            <a:r>
              <a:rPr lang="ru-RU" dirty="0"/>
              <a:t> Снижение энергопотребления благодаря использованию эффекта </a:t>
            </a:r>
            <a:r>
              <a:rPr lang="ru-RU" dirty="0" err="1"/>
              <a:t>spin-transfer</a:t>
            </a:r>
            <a:r>
              <a:rPr lang="ru-RU" dirty="0"/>
              <a:t> </a:t>
            </a:r>
            <a:r>
              <a:rPr lang="ru-RU" dirty="0" err="1"/>
              <a:t>torque</a:t>
            </a:r>
            <a:r>
              <a:rPr lang="ru-RU" dirty="0"/>
              <a:t>.</a:t>
            </a:r>
          </a:p>
          <a:p>
            <a:r>
              <a:rPr lang="ru-RU" b="1" dirty="0"/>
              <a:t>Надежность:</a:t>
            </a:r>
            <a:r>
              <a:rPr lang="ru-RU" dirty="0"/>
              <a:t> Отсутствие физического износа, что повышает долговечность.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Преимущества </a:t>
            </a:r>
            <a:r>
              <a:rPr lang="en-US" dirty="0"/>
              <a:t>STT-</a:t>
            </a:r>
            <a:r>
              <a:rPr lang="en" dirty="0" smtClean="0"/>
              <a:t>MRAM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0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8D1C41C-E804-9644-9DEB-AD5B0EB20E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В заключение, </a:t>
            </a:r>
            <a:r>
              <a:rPr lang="en" sz="1800" dirty="0"/>
              <a:t>MRAM </a:t>
            </a:r>
            <a:r>
              <a:rPr lang="ru-RU" sz="1800" dirty="0"/>
              <a:t>представляет собой </a:t>
            </a:r>
            <a:r>
              <a:rPr lang="ru-RU" sz="1800" dirty="0" smtClean="0"/>
              <a:t>инновацию </a:t>
            </a:r>
            <a:r>
              <a:rPr lang="ru-RU" sz="1800" dirty="0"/>
              <a:t>в мире памяти, объединяя высокую производительность, </a:t>
            </a:r>
            <a:r>
              <a:rPr lang="ru-RU" sz="1800" dirty="0" err="1"/>
              <a:t>энергоэффективность</a:t>
            </a:r>
            <a:r>
              <a:rPr lang="ru-RU" sz="1800" dirty="0"/>
              <a:t> и долговечность. </a:t>
            </a:r>
            <a:r>
              <a:rPr lang="ru-RU" sz="1800" dirty="0" smtClean="0"/>
              <a:t>Эта технология может с легкостью изменить, </a:t>
            </a:r>
            <a:r>
              <a:rPr lang="ru-RU" sz="1800" dirty="0"/>
              <a:t>парадигмы в области хранения данных.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CCAAD1-561C-4D4F-B66A-1C9C49E7F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Заключение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C69024-64F5-614E-86A8-2E2CA239935D}"/>
              </a:ext>
            </a:extLst>
          </p:cNvPr>
          <p:cNvSpPr txBox="1"/>
          <p:nvPr/>
        </p:nvSpPr>
        <p:spPr>
          <a:xfrm>
            <a:off x="8880529" y="47114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976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6279</TotalTime>
  <Words>226</Words>
  <Application>Microsoft Office PowerPoint</Application>
  <PresentationFormat>Экран (16:9)</PresentationFormat>
  <Paragraphs>33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ALS Gorizont Bold Expanded</vt:lpstr>
      <vt:lpstr>Arial</vt:lpstr>
      <vt:lpstr>Calibri</vt:lpstr>
      <vt:lpstr>Golos Text</vt:lpstr>
      <vt:lpstr>Golos Text DemiBold</vt:lpstr>
      <vt:lpstr>Тема1</vt:lpstr>
      <vt:lpstr> Память MRAM Выполнил Желыгин Даниил Юрьевич, студент K4113c  </vt:lpstr>
      <vt:lpstr>Что такое MRAM?</vt:lpstr>
      <vt:lpstr>Принцип Работы MRAM</vt:lpstr>
      <vt:lpstr>Структура и принцип работы ячейки MRAM</vt:lpstr>
      <vt:lpstr>Преимущества MRAM</vt:lpstr>
      <vt:lpstr>STT-MRAM (Spin-transfer torque RAM)</vt:lpstr>
      <vt:lpstr>Принцип работы STT-MRAM</vt:lpstr>
      <vt:lpstr>Преимущества STT-MRAM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Asus</cp:lastModifiedBy>
  <cp:revision>115</cp:revision>
  <dcterms:created xsi:type="dcterms:W3CDTF">2014-06-27T12:30:22Z</dcterms:created>
  <dcterms:modified xsi:type="dcterms:W3CDTF">2023-11-17T12:14:17Z</dcterms:modified>
</cp:coreProperties>
</file>