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Golos Text"/>
      <p:regular r:id="rId17"/>
      <p:bold r:id="rId18"/>
    </p:embeddedFont>
    <p:embeddedFont>
      <p:font typeface="Golos Text SemiBo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15a4F4t/u041apUnWIzRur6J+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olosTextSemiBold-regular.fntdata"/><Relationship Id="rId6" Type="http://schemas.openxmlformats.org/officeDocument/2006/relationships/slide" Target="slides/slide1.xml"/><Relationship Id="rId18" Type="http://schemas.openxmlformats.org/officeDocument/2006/relationships/font" Target="fonts/GolosTex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e9f0afef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9e9f0afef6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0c6090f4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230c6090f4a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e9f0afe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9e9f0afef6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e9f0afef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9e9f0afef6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e9f0afef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9e9f0afef6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e9f0afe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9e9f0afef6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e9f0afef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9e9f0afef6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e9f0afef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9e9f0afef6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e9f0afef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9e9f0afef6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3" name="Google Shape;63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4" name="Google Shape;64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70" name="Google Shape;70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71" name="Google Shape;71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72" name="Google Shape;72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9" name="Google Shape;79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80" name="Google Shape;80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81" name="Google Shape;81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5" name="Google Shape;85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6" name="Google Shape;86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7" name="Google Shape;47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3" name="Google Shape;53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447275" y="2442525"/>
            <a:ext cx="82917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Linux LVM</a:t>
            </a:r>
            <a:br>
              <a:rPr lang="ru-RU" sz="4400">
                <a:solidFill>
                  <a:schemeClr val="lt1"/>
                </a:solidFill>
              </a:rPr>
            </a:br>
            <a:r>
              <a:rPr lang="ru-RU" sz="4400">
                <a:solidFill>
                  <a:schemeClr val="lt1"/>
                </a:solidFill>
              </a:rPr>
              <a:t>Logical Volume Management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e9f0afef6_0_44"/>
          <p:cNvSpPr txBox="1"/>
          <p:nvPr>
            <p:ph idx="1" type="body"/>
          </p:nvPr>
        </p:nvSpPr>
        <p:spPr>
          <a:xfrm>
            <a:off x="618975" y="1109650"/>
            <a:ext cx="61299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Создать физические разделы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pvcreate /dev/hda5 </a:t>
            </a:r>
            <a:r>
              <a:rPr b="1" lang="ru-RU" sz="1400"/>
              <a:t>/dev/hdc1</a:t>
            </a:r>
            <a:endParaRPr b="1"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Создать группы разделов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vgcreate vg </a:t>
            </a:r>
            <a:r>
              <a:rPr b="1" lang="ru-RU" sz="1400"/>
              <a:t>/dev/hda5 /dev/hdc1</a:t>
            </a:r>
            <a:endParaRPr b="1"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Создать логические тома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lvcreate -L 8G -n usrlv vg </a:t>
            </a:r>
            <a:endParaRPr b="1"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lvcreate -L 8G -n homelv </a:t>
            </a:r>
            <a:r>
              <a:rPr b="1" lang="ru-RU" sz="1400"/>
              <a:t>vg </a:t>
            </a:r>
            <a:endParaRPr b="1"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lvcreate -L 8G -n varlv </a:t>
            </a:r>
            <a:r>
              <a:rPr b="1" lang="ru-RU" sz="1400"/>
              <a:t>vg </a:t>
            </a:r>
            <a:endParaRPr b="1"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отформатировать, смонтировать, пользоваться…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mkfs.ext4 /dev/vg /usrlv </a:t>
            </a:r>
            <a:endParaRPr b="1"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/>
              <a:t>mount /dev/vg /usrlv  /mnt</a:t>
            </a:r>
            <a:endParaRPr sz="1400"/>
          </a:p>
        </p:txBody>
      </p:sp>
      <p:sp>
        <p:nvSpPr>
          <p:cNvPr id="202" name="Google Shape;202;g29e9f0afef6_0_44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пример настройки, lvm2</a:t>
            </a:r>
            <a:endParaRPr sz="2680"/>
          </a:p>
        </p:txBody>
      </p:sp>
      <p:pic>
        <p:nvPicPr>
          <p:cNvPr id="203" name="Google Shape;203;g29e9f0afef6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525" y="1853938"/>
            <a:ext cx="2090325" cy="19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457200" y="1801813"/>
            <a:ext cx="8229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09" name="Google Shape;209;p12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Чернигин Иван </a:t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к34113с</a:t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c6090f4a_0_42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Жесткий диск в современной системе можно рассматривать как один непрерывный ряд логических блоков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Чтобы сохранить данные на диске, эту строку необходимо разделить на разделы (partitions)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sz="1400"/>
              <a:t>один огромный раздел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sz="1400"/>
              <a:t>несколько маленьких разделов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sz="1400"/>
              <a:t>комбинация нескольких дисков (raid)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Один раздел должен представлять собой один непрерывный блок блоков</a:t>
            </a:r>
            <a:endParaRPr/>
          </a:p>
        </p:txBody>
      </p:sp>
      <p:sp>
        <p:nvSpPr>
          <p:cNvPr id="142" name="Google Shape;142;g230c6090f4a_0_4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Вступление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e9f0afef6_0_8"/>
          <p:cNvSpPr txBox="1"/>
          <p:nvPr>
            <p:ph idx="1" type="body"/>
          </p:nvPr>
        </p:nvSpPr>
        <p:spPr>
          <a:xfrm>
            <a:off x="628150" y="1375575"/>
            <a:ext cx="48975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7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8"/>
              <a:buChar char="●"/>
            </a:pPr>
            <a:r>
              <a:rPr lang="ru-RU" sz="1908"/>
              <a:t>файлы/директории</a:t>
            </a:r>
            <a:endParaRPr sz="1908"/>
          </a:p>
          <a:p>
            <a:pPr indent="-3497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8"/>
              <a:buChar char="●"/>
            </a:pPr>
            <a:r>
              <a:rPr lang="ru-RU" sz="1908"/>
              <a:t>файловые системы (Ext2,Ext3,Ext4)</a:t>
            </a:r>
            <a:endParaRPr sz="1908"/>
          </a:p>
          <a:p>
            <a:pPr indent="-3497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8"/>
              <a:buChar char="●"/>
            </a:pPr>
            <a:r>
              <a:rPr lang="ru-RU" sz="1908"/>
              <a:t>разделы (C:, D:, )</a:t>
            </a:r>
            <a:endParaRPr sz="1908"/>
          </a:p>
          <a:p>
            <a:pPr indent="-3497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8"/>
              <a:buChar char="●"/>
            </a:pPr>
            <a:r>
              <a:rPr lang="ru-RU" sz="1908"/>
              <a:t>физический диск (hda, sda)</a:t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29e9f0afef6_0_8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С</a:t>
            </a:r>
            <a:r>
              <a:rPr lang="ru-RU" sz="2680"/>
              <a:t>лои до LVM</a:t>
            </a:r>
            <a:endParaRPr sz="2680"/>
          </a:p>
        </p:txBody>
      </p:sp>
      <p:pic>
        <p:nvPicPr>
          <p:cNvPr id="149" name="Google Shape;149;g29e9f0afef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400" y="1472875"/>
            <a:ext cx="1958525" cy="280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e9f0afef6_0_66"/>
          <p:cNvSpPr txBox="1"/>
          <p:nvPr>
            <p:ph idx="1" type="body"/>
          </p:nvPr>
        </p:nvSpPr>
        <p:spPr>
          <a:xfrm>
            <a:off x="628150" y="1375575"/>
            <a:ext cx="48975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8"/>
              <a:t>LVM или Logical Volume Manager - это еще один программный уровень абстракции над физическими разделами жесткого диска, который позволяет создавать логические тома для хранения данных без непосредственной переразметки жесткого диска на одном или нескольких жестких дисках.</a:t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g29e9f0afef6_0_66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</a:t>
            </a:r>
            <a:endParaRPr sz="2680"/>
          </a:p>
        </p:txBody>
      </p:sp>
      <p:pic>
        <p:nvPicPr>
          <p:cNvPr id="156" name="Google Shape;156;g29e9f0afef6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400" y="1472875"/>
            <a:ext cx="1958525" cy="280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9e9f0afef6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400" y="1472875"/>
            <a:ext cx="1931600" cy="27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e9f0afef6_0_29"/>
          <p:cNvSpPr txBox="1"/>
          <p:nvPr>
            <p:ph idx="1" type="body"/>
          </p:nvPr>
        </p:nvSpPr>
        <p:spPr>
          <a:xfrm>
            <a:off x="619050" y="1472875"/>
            <a:ext cx="40287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3159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908"/>
              <a:t>LVM = управление логическими томами</a:t>
            </a:r>
            <a:endParaRPr sz="1908"/>
          </a:p>
          <a:p>
            <a:pPr indent="-33159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908"/>
              <a:t>Реализация управления томами в Linux</a:t>
            </a:r>
            <a:endParaRPr sz="1908"/>
          </a:p>
          <a:p>
            <a:pPr indent="-33159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908"/>
              <a:t>Находится между физическими томами и файловой системой</a:t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g29e9f0afef6_0_29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- Logical Volume Management</a:t>
            </a:r>
            <a:endParaRPr sz="2680"/>
          </a:p>
        </p:txBody>
      </p:sp>
      <p:pic>
        <p:nvPicPr>
          <p:cNvPr id="164" name="Google Shape;164;g29e9f0afef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5" y="1803513"/>
            <a:ext cx="4226823" cy="23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e9f0afef6_0_15"/>
          <p:cNvSpPr txBox="1"/>
          <p:nvPr>
            <p:ph idx="1" type="body"/>
          </p:nvPr>
        </p:nvSpPr>
        <p:spPr>
          <a:xfrm>
            <a:off x="619050" y="1472875"/>
            <a:ext cx="40287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7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8"/>
              <a:buChar char="●"/>
            </a:pPr>
            <a:r>
              <a:rPr lang="ru-RU" sz="1708"/>
              <a:t>Много дисков, требуется упрощение</a:t>
            </a:r>
            <a:endParaRPr sz="1708"/>
          </a:p>
          <a:p>
            <a:pPr indent="-337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8"/>
              <a:buChar char="●"/>
            </a:pPr>
            <a:r>
              <a:rPr lang="ru-RU" sz="1708"/>
              <a:t>Требуется гибкость администрирования файловой системы</a:t>
            </a:r>
            <a:endParaRPr sz="17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g29e9f0afef6_0_15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зачем</a:t>
            </a:r>
            <a:endParaRPr sz="2680"/>
          </a:p>
        </p:txBody>
      </p:sp>
      <p:pic>
        <p:nvPicPr>
          <p:cNvPr id="171" name="Google Shape;171;g29e9f0afef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5" y="1803513"/>
            <a:ext cx="4226823" cy="23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e9f0afef6_0_35"/>
          <p:cNvSpPr txBox="1"/>
          <p:nvPr>
            <p:ph idx="1" type="body"/>
          </p:nvPr>
        </p:nvSpPr>
        <p:spPr>
          <a:xfrm>
            <a:off x="619050" y="1472875"/>
            <a:ext cx="39435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b="1" lang="ru-RU" sz="1608"/>
              <a:t>Physical Volumes</a:t>
            </a:r>
            <a:r>
              <a:rPr lang="ru-RU" sz="1608"/>
              <a:t> PV - совокупность существующих томов</a:t>
            </a:r>
            <a:endParaRPr sz="1608"/>
          </a:p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b="1" lang="ru-RU" sz="1608"/>
              <a:t>Volume Group</a:t>
            </a:r>
            <a:r>
              <a:rPr lang="ru-RU" sz="1608"/>
              <a:t> VG - общий </a:t>
            </a:r>
            <a:r>
              <a:rPr lang="ru-RU" sz="1608"/>
              <a:t>виртуальный</a:t>
            </a:r>
            <a:r>
              <a:rPr lang="ru-RU" sz="1608"/>
              <a:t> диск</a:t>
            </a:r>
            <a:endParaRPr sz="1608"/>
          </a:p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b="1" lang="ru-RU" sz="1608"/>
              <a:t>Logical Volumes</a:t>
            </a:r>
            <a:r>
              <a:rPr lang="ru-RU" sz="1608"/>
              <a:t> LV - разделение на логические тома</a:t>
            </a:r>
            <a:endParaRPr sz="16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9e9f0afef6_0_35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термины</a:t>
            </a:r>
            <a:endParaRPr sz="2680"/>
          </a:p>
        </p:txBody>
      </p:sp>
      <p:pic>
        <p:nvPicPr>
          <p:cNvPr id="178" name="Google Shape;178;g29e9f0afef6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5" y="1803513"/>
            <a:ext cx="4226823" cy="23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e9f0afef6_0_61"/>
          <p:cNvSpPr txBox="1"/>
          <p:nvPr>
            <p:ph idx="1" type="body"/>
          </p:nvPr>
        </p:nvSpPr>
        <p:spPr>
          <a:xfrm>
            <a:off x="618975" y="1468325"/>
            <a:ext cx="61299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ru-RU" sz="1608"/>
              <a:t>LVM собирает все в 1 исковое пространство и формирует 1 общий VG</a:t>
            </a:r>
            <a:endParaRPr sz="1608"/>
          </a:p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ru-RU" sz="1608"/>
              <a:t>Затем из этой группы томов выделяются LV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AutoNum type="alphaLcPeriod"/>
            </a:pPr>
            <a:r>
              <a:rPr lang="ru-RU" sz="1608"/>
              <a:t>На этот момент LV никак не привязан к физическим дискам</a:t>
            </a:r>
            <a:endParaRPr sz="1608"/>
          </a:p>
          <a:p>
            <a:pPr indent="-3307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ru-RU" sz="1608"/>
              <a:t>Конечная цель LVM собрать все задействованные LV блоки так, чтоб для следующего уровня все выглядело как обычный диск </a:t>
            </a:r>
            <a:endParaRPr sz="16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29e9f0afef6_0_61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как работает</a:t>
            </a:r>
            <a:endParaRPr sz="26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e9f0afef6_0_50"/>
          <p:cNvSpPr txBox="1"/>
          <p:nvPr>
            <p:ph idx="1" type="body"/>
          </p:nvPr>
        </p:nvSpPr>
        <p:spPr>
          <a:xfrm>
            <a:off x="618975" y="1468325"/>
            <a:ext cx="61299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29e9f0afef6_0_50"/>
          <p:cNvSpPr txBox="1"/>
          <p:nvPr>
            <p:ph type="title"/>
          </p:nvPr>
        </p:nvSpPr>
        <p:spPr>
          <a:xfrm>
            <a:off x="457200" y="306425"/>
            <a:ext cx="7256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680"/>
              <a:t>LVM пример</a:t>
            </a:r>
            <a:endParaRPr sz="2680"/>
          </a:p>
        </p:txBody>
      </p:sp>
      <p:pic>
        <p:nvPicPr>
          <p:cNvPr id="191" name="Google Shape;191;g29e9f0afef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00" y="1468325"/>
            <a:ext cx="1931600" cy="27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9e9f0afef6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150" y="1775038"/>
            <a:ext cx="2090325" cy="20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9e9f0afef6_0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525" y="1853938"/>
            <a:ext cx="2090325" cy="192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9e9f0afef6_0_50"/>
          <p:cNvSpPr txBox="1"/>
          <p:nvPr/>
        </p:nvSpPr>
        <p:spPr>
          <a:xfrm>
            <a:off x="808200" y="4279425"/>
            <a:ext cx="2056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логические слои</a:t>
            </a:r>
            <a:endParaRPr sz="17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5" name="Google Shape;195;g29e9f0afef6_0_50"/>
          <p:cNvSpPr txBox="1"/>
          <p:nvPr/>
        </p:nvSpPr>
        <p:spPr>
          <a:xfrm>
            <a:off x="3424488" y="4256550"/>
            <a:ext cx="20904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LVM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6" name="Google Shape;196;g29e9f0afef6_0_50"/>
          <p:cNvSpPr txBox="1"/>
          <p:nvPr/>
        </p:nvSpPr>
        <p:spPr>
          <a:xfrm>
            <a:off x="6137275" y="4183650"/>
            <a:ext cx="20904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пример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