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BA9C6-34E4-0E38-3070-1576F3413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38D6D8-5020-D5BB-0276-24F2B96D6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CEB8-4FD0-D78E-907F-C505C332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01FA-6A62-D7D1-01CE-33E79227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7260D-708E-1B9F-27BF-6A19F40F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1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A65CC-E9B0-7479-A4EE-110C024A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33263A-592D-90F4-9733-D7A06E8E2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BF4B2-9AA4-8A68-BC13-8C2F9E74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4D126-44C8-038B-8FF3-E1B260A1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76154-8D6C-FED3-7D6F-C6E99695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0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22955-49C2-93D5-FB05-3A83CBB61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5C4157-85A2-08B3-D924-D444F92B1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F79E3-4F7F-7D7D-4452-C7AF2D27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543CBA-B2DE-987D-C1B8-E97227D4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12A6D7-2318-523C-23F3-F40FB110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6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5DB99-5ECF-0667-70CC-379A787E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EE263D-8618-B7DF-04F8-FB252E127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919B9-C503-CEDC-A113-E6BA693E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613A7-9656-164F-75BB-FCE366B6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D0B6A5-4152-1C33-22D3-E4AF3812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4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40299-947C-769D-4523-DA5EDEE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7E9E5A-3345-AB76-6533-C6EC729FB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A1083-6EB5-1CFA-F85D-248153AA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046D6-EA75-F358-35DF-A991191C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00C0D-5F78-C758-25D8-5FC3220B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3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3D7F3-1A91-54B0-15F4-CE73FF31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F5298-6AD1-DF2F-C1D1-A5C20EB57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831ED9-A113-EEE7-A0ED-EB5B4CD2B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FED1A7-B1C5-21D0-FED6-08C13ADB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DE9A8B-C1D2-3BEB-21EE-03813B3F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51ACD8-734E-D3BC-4196-A79B23DF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3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108A5-F66B-32ED-B0A7-7425E570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B6E059-3DC7-202E-4986-7115097AB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00F11B-5E33-F0B3-FABC-9D2ADF051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EE2A9C-1E1D-E569-A0B7-172F3BD81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FD573E-1415-5A3D-77B1-EF462152D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2B47FA-69AB-EB91-405E-3992D90D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ADD4A3-E22E-E472-5005-34754CD7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B83B88-C7D3-2730-5723-16D68841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5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450F9-8A87-8483-48B5-0A341F51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ECBB1F-BA63-C079-6314-D1D4A3EE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5B6EBD-A63F-8DD9-DB03-AF7C662A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E56768-BEDE-3EA7-04F1-4EEA8A81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CD56FD-30F7-5523-5318-8186D06E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BB9DE6-A79F-BB6F-49AF-07D4568C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5E35E-768D-5FFA-3810-2AE4928D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FBCB-CF8A-C814-71F4-3A7F96C4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CFA2A-68DC-40CC-29CE-59C8ADA1C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B56E29-3441-9FF6-8E11-39D810289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19862C-BC79-9C34-947A-E14AE483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47E7E1-347C-9450-0972-ABEC46A4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6B4B8-0C6C-33E9-3F48-302C9159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7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A8BF9-57D8-384C-36D5-772E319E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BF4994-1E0C-6202-C4D3-ED3B9B582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8CA534-3E4F-8267-3A12-489E5201D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E3ABD6-ED7C-6255-F827-B58A47E9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5F2CF1-DB1E-581A-6055-2A306B0C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34D62E-D840-FD1A-3342-EEBE2497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2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B29ED-F674-5E0E-943B-F6C53AE9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64B7E-8F34-845C-501C-AAB5F4C7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79024-5B94-5D72-0BAF-DCFCB88EE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2C1A-E37E-B84D-A8C0-DE31FC92A27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D2C9A1-15E5-6ED8-03B2-66AB22E80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A3CF36-F49A-9974-B72F-437D10987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D2584-4BED-264D-A1E4-09448FC5F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9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B8320-5227-FEA9-ED15-42D4D8570A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Эволюция носителей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FE1F9-292A-1B32-30B5-A1FDF5BA8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Мхитарян</a:t>
            </a:r>
            <a:r>
              <a:rPr lang="ru-RU" dirty="0"/>
              <a:t> Серей</a:t>
            </a:r>
          </a:p>
        </p:txBody>
      </p:sp>
    </p:spTree>
    <p:extLst>
      <p:ext uri="{BB962C8B-B14F-4D97-AF65-F5344CB8AC3E}">
        <p14:creationId xmlns:p14="http://schemas.microsoft.com/office/powerpoint/2010/main" val="41013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C5C68-6E2B-F084-2ECB-1FDB73FF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Аналоговое прошлое</a:t>
            </a:r>
          </a:p>
        </p:txBody>
      </p:sp>
      <p:pic>
        <p:nvPicPr>
          <p:cNvPr id="1026" name="Picture 2" descr="Древние цивилизации высекли из глины иероглифические таблички с шумерской  письменностью. | Премиум Фото">
            <a:extLst>
              <a:ext uri="{FF2B5EF4-FFF2-40B4-BE49-F238E27FC236}">
                <a16:creationId xmlns:a16="http://schemas.microsoft.com/office/drawing/2014/main" id="{AD96F56B-7F35-97DB-33BB-F1B9AF45CC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94" y="1690688"/>
            <a:ext cx="24846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806EB7-FB16-A90E-1961-8882843CBCCD}"/>
              </a:ext>
            </a:extLst>
          </p:cNvPr>
          <p:cNvSpPr txBox="1"/>
          <p:nvPr/>
        </p:nvSpPr>
        <p:spPr>
          <a:xfrm>
            <a:off x="838200" y="1690688"/>
            <a:ext cx="59650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Первым носителем информации стали глиняные таблички</a:t>
            </a:r>
            <a:r>
              <a:rPr lang="en-GB" dirty="0"/>
              <a:t>,</a:t>
            </a:r>
            <a:r>
              <a:rPr lang="ru-RU" dirty="0"/>
              <a:t> которые позволяли не только получать</a:t>
            </a:r>
            <a:r>
              <a:rPr lang="en-GB" dirty="0"/>
              <a:t>,</a:t>
            </a:r>
            <a:r>
              <a:rPr lang="ru-RU" dirty="0"/>
              <a:t> но и обрабатывать информацию</a:t>
            </a:r>
            <a:r>
              <a:rPr lang="en-GB" dirty="0"/>
              <a:t>.</a:t>
            </a:r>
            <a:r>
              <a:rPr lang="ru-RU" dirty="0"/>
              <a:t> За тысячи лет концепция хранения передачи данных практически не изменилась</a:t>
            </a:r>
            <a:r>
              <a:rPr lang="en-GB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Емкость данного носителя зависит от размеров самого холста</a:t>
            </a:r>
            <a:r>
              <a:rPr lang="en-GB" dirty="0"/>
              <a:t>,</a:t>
            </a:r>
            <a:r>
              <a:rPr lang="ru-RU" dirty="0"/>
              <a:t> давайте за стандарт возьмем лист формата А4</a:t>
            </a:r>
            <a:r>
              <a:rPr lang="en-GB" dirty="0"/>
              <a:t>,</a:t>
            </a:r>
            <a:r>
              <a:rPr lang="ru-RU" dirty="0"/>
              <a:t> который в среднем умещает до 1800 символов</a:t>
            </a:r>
            <a:r>
              <a:rPr lang="en-GB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В таком случае одна сторона листа может уместить </a:t>
            </a:r>
            <a:r>
              <a:rPr lang="en-GB" dirty="0"/>
              <a:t>:</a:t>
            </a:r>
          </a:p>
          <a:p>
            <a:r>
              <a:rPr lang="en-GB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V = n * I = 1800 * 1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байт = 1800 байт = 1.76 кбайт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11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C5C68-6E2B-F084-2ECB-1FDB73FF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Индустриальный скачок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06EB7-FB16-A90E-1961-8882843CBCCD}"/>
              </a:ext>
            </a:extLst>
          </p:cNvPr>
          <p:cNvSpPr txBox="1"/>
          <p:nvPr/>
        </p:nvSpPr>
        <p:spPr>
          <a:xfrm>
            <a:off x="838200" y="1690688"/>
            <a:ext cx="51382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Изобретение фонографа Томасом Эдисоном породило существование сначала цилиндров, с нанесенными на них бороздами, а в скором и пластинок — первых прообразов оптических дисков.</a:t>
            </a:r>
          </a:p>
          <a:p>
            <a:r>
              <a:rPr lang="ru-RU" dirty="0">
                <a:solidFill>
                  <a:srgbClr val="333333"/>
                </a:solidFill>
                <a:latin typeface="-apple-system"/>
              </a:rPr>
              <a:t>Холстом в таком случае выступала виниловая пластинка</a:t>
            </a:r>
            <a:r>
              <a:rPr lang="en-GB" dirty="0">
                <a:solidFill>
                  <a:srgbClr val="333333"/>
                </a:solidFill>
                <a:latin typeface="-apple-system"/>
              </a:rPr>
              <a:t>,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а запись происходила посредством резца</a:t>
            </a:r>
            <a:r>
              <a:rPr lang="en-GB" dirty="0">
                <a:solidFill>
                  <a:srgbClr val="333333"/>
                </a:solidFill>
                <a:latin typeface="-apple-system"/>
              </a:rPr>
              <a:t>,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который вырезал канавки на пластинке, реагируя на внешние вибрации</a:t>
            </a:r>
            <a:r>
              <a:rPr lang="en-GB" dirty="0">
                <a:solidFill>
                  <a:srgbClr val="333333"/>
                </a:solidFill>
                <a:latin typeface="-apple-system"/>
              </a:rPr>
              <a:t>.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Таким образом информация записывалась</a:t>
            </a:r>
            <a:r>
              <a:rPr lang="en-GB" dirty="0">
                <a:solidFill>
                  <a:srgbClr val="333333"/>
                </a:solidFill>
                <a:latin typeface="-apple-system"/>
              </a:rPr>
              <a:t>,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и могла считываться</a:t>
            </a:r>
            <a:r>
              <a:rPr lang="en-GB" dirty="0">
                <a:solidFill>
                  <a:srgbClr val="333333"/>
                </a:solidFill>
                <a:latin typeface="-apple-system"/>
              </a:rPr>
              <a:t>.</a:t>
            </a:r>
            <a:endParaRPr lang="ru-RU" dirty="0">
              <a:solidFill>
                <a:srgbClr val="333333"/>
              </a:solidFill>
              <a:latin typeface="-apple-system"/>
            </a:endParaRPr>
          </a:p>
          <a:p>
            <a:r>
              <a:rPr lang="ru-RU" dirty="0">
                <a:solidFill>
                  <a:srgbClr val="333333"/>
                </a:solidFill>
                <a:latin typeface="-apple-system"/>
              </a:rPr>
              <a:t>За минимальную глубину звука возьмем 16 бит</a:t>
            </a:r>
            <a:r>
              <a:rPr lang="en-GB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Дискретность колебаний возьмем за 44</a:t>
            </a:r>
            <a:r>
              <a:rPr lang="en-GB" dirty="0">
                <a:solidFill>
                  <a:srgbClr val="333333"/>
                </a:solidFill>
                <a:latin typeface="-apple-system"/>
              </a:rPr>
              <a:t>.1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кГц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2F6B0E-9922-F696-B0C9-42E3557E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22" y="1690688"/>
            <a:ext cx="5725959" cy="321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5F838E-5D01-EF61-885B-F633CCF6B075}"/>
              </a:ext>
            </a:extLst>
          </p:cNvPr>
          <p:cNvSpPr txBox="1"/>
          <p:nvPr/>
        </p:nvSpPr>
        <p:spPr>
          <a:xfrm>
            <a:off x="8312425" y="4982646"/>
            <a:ext cx="15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Томас Эдисон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C3C57-7D8F-41F7-3584-FDDBC532628B}"/>
              </a:ext>
            </a:extLst>
          </p:cNvPr>
          <p:cNvSpPr txBox="1"/>
          <p:nvPr/>
        </p:nvSpPr>
        <p:spPr>
          <a:xfrm>
            <a:off x="838200" y="5609566"/>
            <a:ext cx="9302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V = f * I = 44100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Герц * 16 бит = 705600 бит/сек / 8 = 8820 байт/сек / 1024 = 86.13 кбайт/сек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8B7FE-555F-42A9-7203-11F5EABF967C}"/>
              </a:ext>
            </a:extLst>
          </p:cNvPr>
          <p:cNvSpPr txBox="1"/>
          <p:nvPr/>
        </p:nvSpPr>
        <p:spPr>
          <a:xfrm>
            <a:off x="838200" y="6113278"/>
            <a:ext cx="8120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-apple-system"/>
              </a:rPr>
              <a:t>Vv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 = V * t = 86.13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кбайт/сек * 60 сек * 30 = 155034 кбайт / 1024 = 151.40 </a:t>
            </a:r>
            <a:r>
              <a:rPr lang="ru-RU" b="0" i="0" u="none" strike="noStrike" dirty="0" err="1">
                <a:solidFill>
                  <a:srgbClr val="333333"/>
                </a:solidFill>
                <a:effectLst/>
                <a:latin typeface="-apple-system"/>
              </a:rPr>
              <a:t>мбайт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6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3B5B2-4753-2733-7EAB-381770B3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Магнитная лента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6EE395-E159-593E-AAF3-7436CC57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17" y="1528281"/>
            <a:ext cx="4381632" cy="30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93E49E-3304-FAD4-B494-A56FD1420983}"/>
              </a:ext>
            </a:extLst>
          </p:cNvPr>
          <p:cNvSpPr txBox="1"/>
          <p:nvPr/>
        </p:nvSpPr>
        <p:spPr>
          <a:xfrm>
            <a:off x="838199" y="1528281"/>
            <a:ext cx="62787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Одним из наиболее широко используемых форматов стала лента, состоящая из гибкой основы, на которую наносилась одна из окисей метала (железо, хром, кобальт). Ширина ленты, использующаяся в бытовых аудио магнитофонах, обычно была одно дюймовая (2.54 см), толщина ленты начиналась от 10 мкм, что касается протяженности ленты, то она существенно варьировалась в разных мотках и чаще всего составляла от сотен метров до тысячи. Для примера на бобину диаметром в 30 см могло вместится около 1000 м ленты.</a:t>
            </a:r>
          </a:p>
          <a:p>
            <a:endParaRPr lang="ru-RU" dirty="0">
              <a:solidFill>
                <a:srgbClr val="333333"/>
              </a:solidFill>
              <a:latin typeface="-apple-system"/>
            </a:endParaRPr>
          </a:p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В квадратном сантиметре подобного носителя разместится:</a:t>
            </a:r>
            <a:br>
              <a:rPr lang="ru-RU" dirty="0"/>
            </a:br>
            <a:r>
              <a:rPr lang="en-GB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Vo = V / ( S * n ) = 86.13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кбайт/сек / ( 2.54 см * 1 см * 19 ) = 1.78 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K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байт/см2</a:t>
            </a:r>
            <a:br>
              <a:rPr lang="ru-RU" dirty="0"/>
            </a:br>
            <a:br>
              <a:rPr lang="ru-RU" dirty="0"/>
            </a:b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Общий объем катушки с 1000 метрами пленки:</a:t>
            </a:r>
            <a:br>
              <a:rPr lang="ru-RU" dirty="0"/>
            </a:b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-apple-system"/>
              </a:rPr>
              <a:t>Vh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 = V * t = 86.13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кбайт/сек * 60 сек * 90 = 465102 кбайт / 1024 = 454.20 Мбайт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28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13268-767E-C9CC-BD7D-E1A416C3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Перфокарта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DBF00B0-4EC9-AD8B-3B74-48E8177C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11" y="1608846"/>
            <a:ext cx="5050605" cy="22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ED4FE-CCFE-9124-278A-7D1BE2552904}"/>
              </a:ext>
            </a:extLst>
          </p:cNvPr>
          <p:cNvSpPr txBox="1"/>
          <p:nvPr/>
        </p:nvSpPr>
        <p:spPr>
          <a:xfrm>
            <a:off x="838200" y="1690688"/>
            <a:ext cx="60977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Перфокарты стали, пожалуй, первой ступенькой на пути взаимодействия ЭВМ и человека. Такое общение длилось довольно долго, порою даже сейчас этот носитель можно встретить в специфических НИИ раскиданных на просторах СНГ.</a:t>
            </a:r>
          </a:p>
          <a:p>
            <a:endParaRPr lang="ru-RU" dirty="0">
              <a:solidFill>
                <a:srgbClr val="333333"/>
              </a:solidFill>
              <a:latin typeface="-apple-system"/>
            </a:endParaRPr>
          </a:p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Одним из самых распространенных форматом перфокарт, был формат 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IBM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введен еще в 1928 году. Этот формат стал базовым и для советской </a:t>
            </a:r>
            <a:r>
              <a:rPr lang="ru-RU" b="0" i="0" u="none" strike="noStrike" dirty="0" err="1">
                <a:solidFill>
                  <a:srgbClr val="333333"/>
                </a:solidFill>
                <a:effectLst/>
                <a:latin typeface="-apple-system"/>
              </a:rPr>
              <a:t>промышлености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. Габариты такой перфокарты по ГОСТу составляли 18.74 х 8.25 см. Вмещалось на перфокарту не более 80 байт, на 1 см2 приходилось всего 0.52 байта. В таком исчислении, для примера, 1 Гигабайт данных был бы равен примерно 861.52 Гектарам перфокарт, а вес одного такого Гигабайта составлял чуть менее 22 тонн.</a:t>
            </a:r>
          </a:p>
        </p:txBody>
      </p:sp>
    </p:spTree>
    <p:extLst>
      <p:ext uri="{BB962C8B-B14F-4D97-AF65-F5344CB8AC3E}">
        <p14:creationId xmlns:p14="http://schemas.microsoft.com/office/powerpoint/2010/main" val="418300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8213B-15B1-408E-F070-A1C197EE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Винчестер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68364-554D-4ED6-7F06-C482D4BC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Первый винчестер был представлен компанией </a:t>
            </a:r>
            <a:r>
              <a:rPr lang="en-GB" sz="2000" dirty="0"/>
              <a:t>IBM </a:t>
            </a:r>
            <a:r>
              <a:rPr lang="ru-RU" sz="2000" dirty="0"/>
              <a:t>в 1956 году, модель </a:t>
            </a:r>
            <a:r>
              <a:rPr lang="en-GB" sz="2000" dirty="0"/>
              <a:t>IBM 350 </a:t>
            </a:r>
            <a:r>
              <a:rPr lang="ru-RU" sz="2000" dirty="0"/>
              <a:t>шла в комплекте с первым массовым компьютером компании. Общий вес такого «жесткого диска» составлял 971 кг. По габаритам он был сродни шкафу. Располагалось в нем 50 дисков, диаметр которых составлял 61 см. Общий объем информации, который мог разместиться на этом «винчестере» равнялся скромным 3.5 мегабайтам. Последние поколения винчестеров уже отличались существенной компактностью и объемом памяти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CFE8571-BC20-C19F-ECD8-A53FCAD1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42" y="1690688"/>
            <a:ext cx="5257800" cy="39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6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56A12-5929-4DC5-619E-EF2D7466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Оптические диски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5545C1F-8285-F0D7-54F3-987DE1C3CA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60" y="1690688"/>
            <a:ext cx="5559114" cy="293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14A241-20BF-628F-FDD6-45137C9CBBE5}"/>
              </a:ext>
            </a:extLst>
          </p:cNvPr>
          <p:cNvSpPr txBox="1"/>
          <p:nvPr/>
        </p:nvSpPr>
        <p:spPr>
          <a:xfrm>
            <a:off x="838201" y="1770857"/>
            <a:ext cx="525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Технология процесса нанесения и считывания информации весьма проста. На зеркальной поверхности диска выжигаются углубления, которые при считке информации, оптическим способом, однозначно регистрируются как 1 / 0.</a:t>
            </a:r>
          </a:p>
          <a:p>
            <a:endParaRPr lang="ru-RU" b="0" i="0" u="none" strike="noStrike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Технология оптических носителей также процветает и в нашем 2015 году. Технология известная нам как 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Blu-ray disc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с четырех </a:t>
            </a:r>
            <a:r>
              <a:rPr lang="ru-RU" b="0" i="0" u="none" strike="noStrike" dirty="0" err="1">
                <a:solidFill>
                  <a:srgbClr val="333333"/>
                </a:solidFill>
                <a:effectLst/>
                <a:latin typeface="-apple-system"/>
              </a:rPr>
              <a:t>слойной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 записью вмещает на своей поверхности около 111.7 Гигабайт данных, при своей не слишком высокой цене, являясь идеальными носителями для весьма «емких» фильмов повышенной разрешающей способности с глубокой передачей цветов.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09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56A12-5929-4DC5-619E-EF2D7466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SSD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4A241-20BF-628F-FDD6-45137C9CBBE5}"/>
              </a:ext>
            </a:extLst>
          </p:cNvPr>
          <p:cNvSpPr txBox="1"/>
          <p:nvPr/>
        </p:nvSpPr>
        <p:spPr>
          <a:xfrm>
            <a:off x="838201" y="1770857"/>
            <a:ext cx="525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 dirty="0">
                <a:effectLst/>
                <a:latin typeface="YS Text"/>
              </a:rPr>
              <a:t>SSD (Solid State Drive) </a:t>
            </a:r>
            <a:r>
              <a:rPr lang="ru-RU" b="0" i="0" u="none" strike="noStrike" dirty="0">
                <a:effectLst/>
                <a:latin typeface="YS Text"/>
              </a:rPr>
              <a:t>состоит из нескольких основных компонентов: контроллера, памяти, прошивки и корпуса. Контроллер отвечает за управление всеми операциями с данными, памятью и интерфейсом подключения. Память состоит из ячеек, которые хранят информацию. Прошивка - это программное обеспечение, которое управляет работой </a:t>
            </a:r>
            <a:r>
              <a:rPr lang="en-GB" b="0" i="0" u="none" strike="noStrike" dirty="0">
                <a:effectLst/>
                <a:latin typeface="YS Text"/>
              </a:rPr>
              <a:t>SSD </a:t>
            </a:r>
            <a:r>
              <a:rPr lang="ru-RU" b="0" i="0" u="none" strike="noStrike" dirty="0">
                <a:effectLst/>
                <a:latin typeface="YS Text"/>
              </a:rPr>
              <a:t>и обеспечивает взаимодействие с операционной системой. Корпус защищает компоненты </a:t>
            </a:r>
            <a:r>
              <a:rPr lang="en-GB" b="0" i="0" u="none" strike="noStrike" dirty="0">
                <a:effectLst/>
                <a:latin typeface="YS Text"/>
              </a:rPr>
              <a:t>SSD </a:t>
            </a:r>
            <a:r>
              <a:rPr lang="ru-RU" b="0" i="0" u="none" strike="noStrike" dirty="0">
                <a:effectLst/>
                <a:latin typeface="YS Text"/>
              </a:rPr>
              <a:t>от внешних воздействий.</a:t>
            </a:r>
            <a:endParaRPr lang="ru-RU" dirty="0"/>
          </a:p>
        </p:txBody>
      </p:sp>
      <p:pic>
        <p:nvPicPr>
          <p:cNvPr id="9220" name="Picture 4" descr="SSD накопитель Samsung 870 EVO 2.5&quot; 500 ГБ (MZ-77E500BW) - купить в Москве,  цены в интернет-магазинах Мегамаркет">
            <a:extLst>
              <a:ext uri="{FF2B5EF4-FFF2-40B4-BE49-F238E27FC236}">
                <a16:creationId xmlns:a16="http://schemas.microsoft.com/office/drawing/2014/main" id="{E2969C31-B98A-5E0C-CD43-00C816F6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23" y="365125"/>
            <a:ext cx="4594260" cy="33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SD накопитель KINGSPEC NE-256 256ГБ, M.2 2280, PCIe 3.0 x4, NVMe – купить  в Ситилинк | 1742062">
            <a:extLst>
              <a:ext uri="{FF2B5EF4-FFF2-40B4-BE49-F238E27FC236}">
                <a16:creationId xmlns:a16="http://schemas.microsoft.com/office/drawing/2014/main" id="{B6E26511-CA85-FF26-B4AA-6CB897A2B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34" y="3799794"/>
            <a:ext cx="3578831" cy="199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70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734</Words>
  <Application>Microsoft Macintosh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YS Text</vt:lpstr>
      <vt:lpstr>Тема Office</vt:lpstr>
      <vt:lpstr>Эволюция носителей данных</vt:lpstr>
      <vt:lpstr>Аналоговое прошлое</vt:lpstr>
      <vt:lpstr>Индустриальный скачок</vt:lpstr>
      <vt:lpstr>Магнитная лента</vt:lpstr>
      <vt:lpstr>Перфокарта</vt:lpstr>
      <vt:lpstr>Винчестер</vt:lpstr>
      <vt:lpstr>Оптические диски</vt:lpstr>
      <vt:lpstr>SSD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носителей данных</dc:title>
  <dc:creator>Sergey.Mkhitaryan</dc:creator>
  <cp:lastModifiedBy>Sergey.Mkhitaryan</cp:lastModifiedBy>
  <cp:revision>1</cp:revision>
  <dcterms:created xsi:type="dcterms:W3CDTF">2023-12-01T08:30:19Z</dcterms:created>
  <dcterms:modified xsi:type="dcterms:W3CDTF">2023-12-01T12:24:39Z</dcterms:modified>
</cp:coreProperties>
</file>