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4"/>
  </p:sldMasterIdLst>
  <p:notesMasterIdLst>
    <p:notesMasterId r:id="rId22"/>
  </p:notesMasterIdLst>
  <p:handoutMasterIdLst>
    <p:handoutMasterId r:id="rId23"/>
  </p:handoutMasterIdLst>
  <p:sldIdLst>
    <p:sldId id="265" r:id="rId5"/>
    <p:sldId id="318" r:id="rId6"/>
    <p:sldId id="316" r:id="rId7"/>
    <p:sldId id="319" r:id="rId8"/>
    <p:sldId id="320" r:id="rId9"/>
    <p:sldId id="321" r:id="rId10"/>
    <p:sldId id="317" r:id="rId11"/>
    <p:sldId id="322" r:id="rId12"/>
    <p:sldId id="323" r:id="rId13"/>
    <p:sldId id="326" r:id="rId14"/>
    <p:sldId id="325" r:id="rId15"/>
    <p:sldId id="333" r:id="rId16"/>
    <p:sldId id="334" r:id="rId17"/>
    <p:sldId id="330" r:id="rId18"/>
    <p:sldId id="337" r:id="rId19"/>
    <p:sldId id="335" r:id="rId20"/>
    <p:sldId id="263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72B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38" d="100"/>
          <a:sy n="138" d="100"/>
        </p:scale>
        <p:origin x="852" y="10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D3BE55-009F-4825-8415-30B37CBC49D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8FFECA-B9EB-42C0-AA14-0C0D09E07750}">
      <dgm:prSet phldrT="[Текст]"/>
      <dgm:spPr/>
      <dgm:t>
        <a:bodyPr/>
        <a:lstStyle/>
        <a:p>
          <a:r>
            <a:rPr lang="ru-RU" dirty="0"/>
            <a:t>Версии </a:t>
          </a:r>
          <a:r>
            <a:rPr lang="en-US" dirty="0"/>
            <a:t>CXL</a:t>
          </a:r>
          <a:endParaRPr lang="ru-RU" dirty="0"/>
        </a:p>
      </dgm:t>
    </dgm:pt>
    <dgm:pt modelId="{052A3D11-8DE8-425C-ABC2-4BD1E076797E}" type="parTrans" cxnId="{3BB3FCC8-AEC0-4CCF-A838-9CB460F36535}">
      <dgm:prSet/>
      <dgm:spPr/>
      <dgm:t>
        <a:bodyPr/>
        <a:lstStyle/>
        <a:p>
          <a:endParaRPr lang="ru-RU"/>
        </a:p>
      </dgm:t>
    </dgm:pt>
    <dgm:pt modelId="{0DC8E7EB-CD81-4AEE-BE5F-72AFA5F3AAF8}" type="sibTrans" cxnId="{3BB3FCC8-AEC0-4CCF-A838-9CB460F36535}">
      <dgm:prSet/>
      <dgm:spPr/>
      <dgm:t>
        <a:bodyPr/>
        <a:lstStyle/>
        <a:p>
          <a:endParaRPr lang="ru-RU"/>
        </a:p>
      </dgm:t>
    </dgm:pt>
    <dgm:pt modelId="{0DA9A573-F967-4DD2-81F9-EEFF168726E2}">
      <dgm:prSet phldrT="[Текст]"/>
      <dgm:spPr/>
      <dgm:t>
        <a:bodyPr/>
        <a:lstStyle/>
        <a:p>
          <a:r>
            <a:rPr lang="en-US" dirty="0"/>
            <a:t>CXL 1.1</a:t>
          </a:r>
          <a:endParaRPr lang="ru-RU" dirty="0"/>
        </a:p>
      </dgm:t>
    </dgm:pt>
    <dgm:pt modelId="{0630A507-0958-4818-8EB9-61DE1A7375B3}" type="parTrans" cxnId="{2C1D439C-EB36-495E-A541-5F0574022CF4}">
      <dgm:prSet/>
      <dgm:spPr/>
      <dgm:t>
        <a:bodyPr/>
        <a:lstStyle/>
        <a:p>
          <a:endParaRPr lang="ru-RU"/>
        </a:p>
      </dgm:t>
    </dgm:pt>
    <dgm:pt modelId="{81BC6ED1-79ED-4A4C-801B-B8484BB5E2DC}" type="sibTrans" cxnId="{2C1D439C-EB36-495E-A541-5F0574022CF4}">
      <dgm:prSet/>
      <dgm:spPr/>
      <dgm:t>
        <a:bodyPr/>
        <a:lstStyle/>
        <a:p>
          <a:endParaRPr lang="ru-RU"/>
        </a:p>
      </dgm:t>
    </dgm:pt>
    <dgm:pt modelId="{3A588D68-6ECD-4795-9CE1-6F7B5163E092}">
      <dgm:prSet phldrT="[Текст]"/>
      <dgm:spPr/>
      <dgm:t>
        <a:bodyPr/>
        <a:lstStyle/>
        <a:p>
          <a:r>
            <a:rPr lang="en-US" dirty="0"/>
            <a:t>CXL 3.0</a:t>
          </a:r>
          <a:endParaRPr lang="ru-RU" dirty="0"/>
        </a:p>
      </dgm:t>
    </dgm:pt>
    <dgm:pt modelId="{DD6277F0-0FE2-478F-BCF2-5D53AD1DE96B}" type="parTrans" cxnId="{7022A534-E25F-40FF-B88C-79EB38AE352B}">
      <dgm:prSet/>
      <dgm:spPr/>
      <dgm:t>
        <a:bodyPr/>
        <a:lstStyle/>
        <a:p>
          <a:endParaRPr lang="ru-RU"/>
        </a:p>
      </dgm:t>
    </dgm:pt>
    <dgm:pt modelId="{3A1FDB6B-96BC-4F98-BA57-B21293D6249E}" type="sibTrans" cxnId="{7022A534-E25F-40FF-B88C-79EB38AE352B}">
      <dgm:prSet/>
      <dgm:spPr/>
      <dgm:t>
        <a:bodyPr/>
        <a:lstStyle/>
        <a:p>
          <a:endParaRPr lang="ru-RU"/>
        </a:p>
      </dgm:t>
    </dgm:pt>
    <dgm:pt modelId="{47B086EB-C546-4C93-9313-A96282A0BE74}">
      <dgm:prSet phldrT="[Текст]"/>
      <dgm:spPr/>
      <dgm:t>
        <a:bodyPr/>
        <a:lstStyle/>
        <a:p>
          <a:r>
            <a:rPr lang="en-US" dirty="0"/>
            <a:t>CXL 2.0</a:t>
          </a:r>
          <a:endParaRPr lang="ru-RU" dirty="0"/>
        </a:p>
      </dgm:t>
    </dgm:pt>
    <dgm:pt modelId="{ED77C7B6-9BD3-4169-ABAD-B6E60FFF8638}" type="parTrans" cxnId="{5AB13DBF-C7F0-454B-A96D-CAF9FFD48FD5}">
      <dgm:prSet/>
      <dgm:spPr/>
      <dgm:t>
        <a:bodyPr/>
        <a:lstStyle/>
        <a:p>
          <a:endParaRPr lang="ru-RU"/>
        </a:p>
      </dgm:t>
    </dgm:pt>
    <dgm:pt modelId="{BC37F3C8-0D98-4996-A17F-D274BAFB29B6}" type="sibTrans" cxnId="{5AB13DBF-C7F0-454B-A96D-CAF9FFD48FD5}">
      <dgm:prSet/>
      <dgm:spPr/>
      <dgm:t>
        <a:bodyPr/>
        <a:lstStyle/>
        <a:p>
          <a:endParaRPr lang="ru-RU"/>
        </a:p>
      </dgm:t>
    </dgm:pt>
    <dgm:pt modelId="{20A8A9C9-764F-43CA-85A1-085BC443E9F6}" type="pres">
      <dgm:prSet presAssocID="{BBD3BE55-009F-4825-8415-30B37CBC49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9324EA-13AB-4EFD-AD54-8EAD961A35C2}" type="pres">
      <dgm:prSet presAssocID="{DE8FFECA-B9EB-42C0-AA14-0C0D09E07750}" presName="root" presStyleCnt="0"/>
      <dgm:spPr/>
    </dgm:pt>
    <dgm:pt modelId="{B29C7E74-081F-4ECC-B8E1-F48B47421331}" type="pres">
      <dgm:prSet presAssocID="{DE8FFECA-B9EB-42C0-AA14-0C0D09E07750}" presName="rootComposite" presStyleCnt="0"/>
      <dgm:spPr/>
    </dgm:pt>
    <dgm:pt modelId="{5E01AFD0-D293-4CDF-A9C7-1A712D3AB85A}" type="pres">
      <dgm:prSet presAssocID="{DE8FFECA-B9EB-42C0-AA14-0C0D09E07750}" presName="rootText" presStyleLbl="node1" presStyleIdx="0" presStyleCnt="1" custScaleX="141296" custLinFactX="-53704" custLinFactNeighborX="-100000" custLinFactNeighborY="-96"/>
      <dgm:spPr/>
    </dgm:pt>
    <dgm:pt modelId="{7CBBD994-363A-4056-A4F7-D5353AFEFB69}" type="pres">
      <dgm:prSet presAssocID="{DE8FFECA-B9EB-42C0-AA14-0C0D09E07750}" presName="rootConnector" presStyleLbl="node1" presStyleIdx="0" presStyleCnt="1"/>
      <dgm:spPr/>
    </dgm:pt>
    <dgm:pt modelId="{116E301D-66B4-4CFD-8517-38E6F7EBAAE9}" type="pres">
      <dgm:prSet presAssocID="{DE8FFECA-B9EB-42C0-AA14-0C0D09E07750}" presName="childShape" presStyleCnt="0"/>
      <dgm:spPr/>
    </dgm:pt>
    <dgm:pt modelId="{59B4F145-9DA7-4C80-AF9B-F3888E4FAF4B}" type="pres">
      <dgm:prSet presAssocID="{0630A507-0958-4818-8EB9-61DE1A7375B3}" presName="Name13" presStyleLbl="parChTrans1D2" presStyleIdx="0" presStyleCnt="3"/>
      <dgm:spPr/>
    </dgm:pt>
    <dgm:pt modelId="{04F743C8-A527-4F73-921C-CF7C61E387A2}" type="pres">
      <dgm:prSet presAssocID="{0DA9A573-F967-4DD2-81F9-EEFF168726E2}" presName="childText" presStyleLbl="bgAcc1" presStyleIdx="0" presStyleCnt="3" custScaleX="115201" custLinFactNeighborX="-1650" custLinFactNeighborY="-6057">
        <dgm:presLayoutVars>
          <dgm:bulletEnabled val="1"/>
        </dgm:presLayoutVars>
      </dgm:prSet>
      <dgm:spPr/>
    </dgm:pt>
    <dgm:pt modelId="{F9406B75-37E9-470D-8E28-A2134705871D}" type="pres">
      <dgm:prSet presAssocID="{ED77C7B6-9BD3-4169-ABAD-B6E60FFF8638}" presName="Name13" presStyleLbl="parChTrans1D2" presStyleIdx="1" presStyleCnt="3"/>
      <dgm:spPr/>
    </dgm:pt>
    <dgm:pt modelId="{1B6E6C07-12BB-407A-BC74-CB70430B3238}" type="pres">
      <dgm:prSet presAssocID="{47B086EB-C546-4C93-9313-A96282A0BE74}" presName="childText" presStyleLbl="bgAcc1" presStyleIdx="1" presStyleCnt="3" custScaleX="111412">
        <dgm:presLayoutVars>
          <dgm:bulletEnabled val="1"/>
        </dgm:presLayoutVars>
      </dgm:prSet>
      <dgm:spPr/>
    </dgm:pt>
    <dgm:pt modelId="{337D75DD-3515-492F-86C4-2830CB8128BD}" type="pres">
      <dgm:prSet presAssocID="{DD6277F0-0FE2-478F-BCF2-5D53AD1DE96B}" presName="Name13" presStyleLbl="parChTrans1D2" presStyleIdx="2" presStyleCnt="3"/>
      <dgm:spPr/>
    </dgm:pt>
    <dgm:pt modelId="{923A28DB-6AD1-4B1B-8DEF-2E888379CA46}" type="pres">
      <dgm:prSet presAssocID="{3A588D68-6ECD-4795-9CE1-6F7B5163E092}" presName="childText" presStyleLbl="bgAcc1" presStyleIdx="2" presStyleCnt="3" custScaleX="111412">
        <dgm:presLayoutVars>
          <dgm:bulletEnabled val="1"/>
        </dgm:presLayoutVars>
      </dgm:prSet>
      <dgm:spPr/>
    </dgm:pt>
  </dgm:ptLst>
  <dgm:cxnLst>
    <dgm:cxn modelId="{FC283803-A03E-496D-8BD7-775B213A1674}" type="presOf" srcId="{BBD3BE55-009F-4825-8415-30B37CBC49D5}" destId="{20A8A9C9-764F-43CA-85A1-085BC443E9F6}" srcOrd="0" destOrd="0" presId="urn:microsoft.com/office/officeart/2005/8/layout/hierarchy3"/>
    <dgm:cxn modelId="{BE196F04-CB12-4D4F-B581-8F32F0494C43}" type="presOf" srcId="{DE8FFECA-B9EB-42C0-AA14-0C0D09E07750}" destId="{5E01AFD0-D293-4CDF-A9C7-1A712D3AB85A}" srcOrd="0" destOrd="0" presId="urn:microsoft.com/office/officeart/2005/8/layout/hierarchy3"/>
    <dgm:cxn modelId="{9CE8F60D-11F4-4CD5-A3E0-9E8FD0C854A8}" type="presOf" srcId="{3A588D68-6ECD-4795-9CE1-6F7B5163E092}" destId="{923A28DB-6AD1-4B1B-8DEF-2E888379CA46}" srcOrd="0" destOrd="0" presId="urn:microsoft.com/office/officeart/2005/8/layout/hierarchy3"/>
    <dgm:cxn modelId="{01661731-DDE4-46B2-8537-FBF7AD680C60}" type="presOf" srcId="{DE8FFECA-B9EB-42C0-AA14-0C0D09E07750}" destId="{7CBBD994-363A-4056-A4F7-D5353AFEFB69}" srcOrd="1" destOrd="0" presId="urn:microsoft.com/office/officeart/2005/8/layout/hierarchy3"/>
    <dgm:cxn modelId="{7022A534-E25F-40FF-B88C-79EB38AE352B}" srcId="{DE8FFECA-B9EB-42C0-AA14-0C0D09E07750}" destId="{3A588D68-6ECD-4795-9CE1-6F7B5163E092}" srcOrd="2" destOrd="0" parTransId="{DD6277F0-0FE2-478F-BCF2-5D53AD1DE96B}" sibTransId="{3A1FDB6B-96BC-4F98-BA57-B21293D6249E}"/>
    <dgm:cxn modelId="{2BC88F37-D5D3-494B-8C89-4AE68A70565D}" type="presOf" srcId="{0DA9A573-F967-4DD2-81F9-EEFF168726E2}" destId="{04F743C8-A527-4F73-921C-CF7C61E387A2}" srcOrd="0" destOrd="0" presId="urn:microsoft.com/office/officeart/2005/8/layout/hierarchy3"/>
    <dgm:cxn modelId="{A3B39083-87C3-48D5-8E8E-B50373AF5766}" type="presOf" srcId="{0630A507-0958-4818-8EB9-61DE1A7375B3}" destId="{59B4F145-9DA7-4C80-AF9B-F3888E4FAF4B}" srcOrd="0" destOrd="0" presId="urn:microsoft.com/office/officeart/2005/8/layout/hierarchy3"/>
    <dgm:cxn modelId="{C0E2F28F-2430-4311-9BE2-BB3BB3587472}" type="presOf" srcId="{47B086EB-C546-4C93-9313-A96282A0BE74}" destId="{1B6E6C07-12BB-407A-BC74-CB70430B3238}" srcOrd="0" destOrd="0" presId="urn:microsoft.com/office/officeart/2005/8/layout/hierarchy3"/>
    <dgm:cxn modelId="{2C1D439C-EB36-495E-A541-5F0574022CF4}" srcId="{DE8FFECA-B9EB-42C0-AA14-0C0D09E07750}" destId="{0DA9A573-F967-4DD2-81F9-EEFF168726E2}" srcOrd="0" destOrd="0" parTransId="{0630A507-0958-4818-8EB9-61DE1A7375B3}" sibTransId="{81BC6ED1-79ED-4A4C-801B-B8484BB5E2DC}"/>
    <dgm:cxn modelId="{5AB13DBF-C7F0-454B-A96D-CAF9FFD48FD5}" srcId="{DE8FFECA-B9EB-42C0-AA14-0C0D09E07750}" destId="{47B086EB-C546-4C93-9313-A96282A0BE74}" srcOrd="1" destOrd="0" parTransId="{ED77C7B6-9BD3-4169-ABAD-B6E60FFF8638}" sibTransId="{BC37F3C8-0D98-4996-A17F-D274BAFB29B6}"/>
    <dgm:cxn modelId="{B42FB1C6-A676-4D9B-ABDE-FEE5E22BCF97}" type="presOf" srcId="{ED77C7B6-9BD3-4169-ABAD-B6E60FFF8638}" destId="{F9406B75-37E9-470D-8E28-A2134705871D}" srcOrd="0" destOrd="0" presId="urn:microsoft.com/office/officeart/2005/8/layout/hierarchy3"/>
    <dgm:cxn modelId="{3BB3FCC8-AEC0-4CCF-A838-9CB460F36535}" srcId="{BBD3BE55-009F-4825-8415-30B37CBC49D5}" destId="{DE8FFECA-B9EB-42C0-AA14-0C0D09E07750}" srcOrd="0" destOrd="0" parTransId="{052A3D11-8DE8-425C-ABC2-4BD1E076797E}" sibTransId="{0DC8E7EB-CD81-4AEE-BE5F-72AFA5F3AAF8}"/>
    <dgm:cxn modelId="{EE5DD2D7-FEEB-47D6-B90F-B9E6286E5893}" type="presOf" srcId="{DD6277F0-0FE2-478F-BCF2-5D53AD1DE96B}" destId="{337D75DD-3515-492F-86C4-2830CB8128BD}" srcOrd="0" destOrd="0" presId="urn:microsoft.com/office/officeart/2005/8/layout/hierarchy3"/>
    <dgm:cxn modelId="{850975BB-D707-4818-9090-54C05DF12A16}" type="presParOf" srcId="{20A8A9C9-764F-43CA-85A1-085BC443E9F6}" destId="{DE9324EA-13AB-4EFD-AD54-8EAD961A35C2}" srcOrd="0" destOrd="0" presId="urn:microsoft.com/office/officeart/2005/8/layout/hierarchy3"/>
    <dgm:cxn modelId="{8D7AB53E-E2E8-4022-B87E-50B125CDE669}" type="presParOf" srcId="{DE9324EA-13AB-4EFD-AD54-8EAD961A35C2}" destId="{B29C7E74-081F-4ECC-B8E1-F48B47421331}" srcOrd="0" destOrd="0" presId="urn:microsoft.com/office/officeart/2005/8/layout/hierarchy3"/>
    <dgm:cxn modelId="{E2E7A8AC-584C-40A3-888A-4385DA0C907B}" type="presParOf" srcId="{B29C7E74-081F-4ECC-B8E1-F48B47421331}" destId="{5E01AFD0-D293-4CDF-A9C7-1A712D3AB85A}" srcOrd="0" destOrd="0" presId="urn:microsoft.com/office/officeart/2005/8/layout/hierarchy3"/>
    <dgm:cxn modelId="{DDD4C14F-DF02-4CC5-BE47-D7A203447DDC}" type="presParOf" srcId="{B29C7E74-081F-4ECC-B8E1-F48B47421331}" destId="{7CBBD994-363A-4056-A4F7-D5353AFEFB69}" srcOrd="1" destOrd="0" presId="urn:microsoft.com/office/officeart/2005/8/layout/hierarchy3"/>
    <dgm:cxn modelId="{973C2E8C-8C25-45D4-A163-06227D1E2BCA}" type="presParOf" srcId="{DE9324EA-13AB-4EFD-AD54-8EAD961A35C2}" destId="{116E301D-66B4-4CFD-8517-38E6F7EBAAE9}" srcOrd="1" destOrd="0" presId="urn:microsoft.com/office/officeart/2005/8/layout/hierarchy3"/>
    <dgm:cxn modelId="{5544F9B4-0564-4F06-AB9D-57B4FE1BBD33}" type="presParOf" srcId="{116E301D-66B4-4CFD-8517-38E6F7EBAAE9}" destId="{59B4F145-9DA7-4C80-AF9B-F3888E4FAF4B}" srcOrd="0" destOrd="0" presId="urn:microsoft.com/office/officeart/2005/8/layout/hierarchy3"/>
    <dgm:cxn modelId="{86E7A606-9C68-427C-A8B6-966A41DD9AA1}" type="presParOf" srcId="{116E301D-66B4-4CFD-8517-38E6F7EBAAE9}" destId="{04F743C8-A527-4F73-921C-CF7C61E387A2}" srcOrd="1" destOrd="0" presId="urn:microsoft.com/office/officeart/2005/8/layout/hierarchy3"/>
    <dgm:cxn modelId="{98C3E0D2-871B-4E8B-A1A5-7113421060BF}" type="presParOf" srcId="{116E301D-66B4-4CFD-8517-38E6F7EBAAE9}" destId="{F9406B75-37E9-470D-8E28-A2134705871D}" srcOrd="2" destOrd="0" presId="urn:microsoft.com/office/officeart/2005/8/layout/hierarchy3"/>
    <dgm:cxn modelId="{E21F6BC2-4E19-4B5A-94F7-4429FDF9C465}" type="presParOf" srcId="{116E301D-66B4-4CFD-8517-38E6F7EBAAE9}" destId="{1B6E6C07-12BB-407A-BC74-CB70430B3238}" srcOrd="3" destOrd="0" presId="urn:microsoft.com/office/officeart/2005/8/layout/hierarchy3"/>
    <dgm:cxn modelId="{00761396-898A-476B-BF40-8CBF055F0606}" type="presParOf" srcId="{116E301D-66B4-4CFD-8517-38E6F7EBAAE9}" destId="{337D75DD-3515-492F-86C4-2830CB8128BD}" srcOrd="4" destOrd="0" presId="urn:microsoft.com/office/officeart/2005/8/layout/hierarchy3"/>
    <dgm:cxn modelId="{D7C79E85-48CC-4548-8CA6-3A08D47A33BE}" type="presParOf" srcId="{116E301D-66B4-4CFD-8517-38E6F7EBAAE9}" destId="{923A28DB-6AD1-4B1B-8DEF-2E888379CA4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1AFD0-D293-4CDF-A9C7-1A712D3AB85A}">
      <dsp:nvSpPr>
        <dsp:cNvPr id="0" name=""/>
        <dsp:cNvSpPr/>
      </dsp:nvSpPr>
      <dsp:spPr>
        <a:xfrm>
          <a:off x="0" y="0"/>
          <a:ext cx="1914625" cy="677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Версии </a:t>
          </a:r>
          <a:r>
            <a:rPr lang="en-US" sz="2900" kern="1200" dirty="0"/>
            <a:t>CXL</a:t>
          </a:r>
          <a:endParaRPr lang="ru-RU" sz="2900" kern="1200" dirty="0"/>
        </a:p>
      </dsp:txBody>
      <dsp:txXfrm>
        <a:off x="19844" y="19844"/>
        <a:ext cx="1874937" cy="637835"/>
      </dsp:txXfrm>
    </dsp:sp>
    <dsp:sp modelId="{59B4F145-9DA7-4C80-AF9B-F3888E4FAF4B}">
      <dsp:nvSpPr>
        <dsp:cNvPr id="0" name=""/>
        <dsp:cNvSpPr/>
      </dsp:nvSpPr>
      <dsp:spPr>
        <a:xfrm>
          <a:off x="191462" y="677523"/>
          <a:ext cx="896126" cy="46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207"/>
              </a:lnTo>
              <a:lnTo>
                <a:pt x="896126" y="467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743C8-A527-4F73-921C-CF7C61E387A2}">
      <dsp:nvSpPr>
        <dsp:cNvPr id="0" name=""/>
        <dsp:cNvSpPr/>
      </dsp:nvSpPr>
      <dsp:spPr>
        <a:xfrm>
          <a:off x="1087589" y="805968"/>
          <a:ext cx="1248821" cy="677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CXL 1.1</a:t>
          </a:r>
          <a:endParaRPr lang="ru-RU" sz="2800" kern="1200" dirty="0"/>
        </a:p>
      </dsp:txBody>
      <dsp:txXfrm>
        <a:off x="1107433" y="825812"/>
        <a:ext cx="1209133" cy="637835"/>
      </dsp:txXfrm>
    </dsp:sp>
    <dsp:sp modelId="{F9406B75-37E9-470D-8E28-A2134705871D}">
      <dsp:nvSpPr>
        <dsp:cNvPr id="0" name=""/>
        <dsp:cNvSpPr/>
      </dsp:nvSpPr>
      <dsp:spPr>
        <a:xfrm>
          <a:off x="191462" y="677523"/>
          <a:ext cx="914013" cy="1355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148"/>
              </a:lnTo>
              <a:lnTo>
                <a:pt x="914013" y="1355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6E6C07-12BB-407A-BC74-CB70430B3238}">
      <dsp:nvSpPr>
        <dsp:cNvPr id="0" name=""/>
        <dsp:cNvSpPr/>
      </dsp:nvSpPr>
      <dsp:spPr>
        <a:xfrm>
          <a:off x="1105475" y="1693910"/>
          <a:ext cx="1207747" cy="677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CXL 2.0</a:t>
          </a:r>
          <a:endParaRPr lang="ru-RU" sz="2800" kern="1200" dirty="0"/>
        </a:p>
      </dsp:txBody>
      <dsp:txXfrm>
        <a:off x="1125319" y="1713754"/>
        <a:ext cx="1168059" cy="637835"/>
      </dsp:txXfrm>
    </dsp:sp>
    <dsp:sp modelId="{337D75DD-3515-492F-86C4-2830CB8128BD}">
      <dsp:nvSpPr>
        <dsp:cNvPr id="0" name=""/>
        <dsp:cNvSpPr/>
      </dsp:nvSpPr>
      <dsp:spPr>
        <a:xfrm>
          <a:off x="191462" y="677523"/>
          <a:ext cx="914013" cy="220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2052"/>
              </a:lnTo>
              <a:lnTo>
                <a:pt x="914013" y="22020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A28DB-6AD1-4B1B-8DEF-2E888379CA46}">
      <dsp:nvSpPr>
        <dsp:cNvPr id="0" name=""/>
        <dsp:cNvSpPr/>
      </dsp:nvSpPr>
      <dsp:spPr>
        <a:xfrm>
          <a:off x="1105475" y="2540814"/>
          <a:ext cx="1207747" cy="677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CXL 3.0</a:t>
          </a:r>
          <a:endParaRPr lang="ru-RU" sz="2800" kern="1200" dirty="0"/>
        </a:p>
      </dsp:txBody>
      <dsp:txXfrm>
        <a:off x="1125319" y="2560658"/>
        <a:ext cx="1168059" cy="637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1531" y="2442525"/>
            <a:ext cx="7665243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Compute Express Link</a:t>
            </a:r>
            <a:r>
              <a:rPr lang="ru-RU" sz="4400" dirty="0">
                <a:solidFill>
                  <a:schemeClr val="bg1"/>
                </a:solidFill>
              </a:rPr>
              <a:t>(</a:t>
            </a:r>
            <a:r>
              <a:rPr lang="en-US" sz="4400" dirty="0">
                <a:solidFill>
                  <a:schemeClr val="bg1"/>
                </a:solidFill>
              </a:rPr>
              <a:t>CXL</a:t>
            </a:r>
            <a:r>
              <a:rPr lang="ru-RU" sz="4400" dirty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190D0A-F228-4807-C5C8-C502C2C123D5}"/>
              </a:ext>
            </a:extLst>
          </p:cNvPr>
          <p:cNvSpPr txBox="1"/>
          <p:nvPr/>
        </p:nvSpPr>
        <p:spPr>
          <a:xfrm>
            <a:off x="5667935" y="4146468"/>
            <a:ext cx="29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Николаев Владислав К4210с</a:t>
            </a:r>
          </a:p>
          <a:p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Орел Даниил К4212с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</a:t>
            </a:r>
            <a:r>
              <a:rPr lang="en-US" dirty="0"/>
              <a:t>CXL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38D74F-0F7B-0855-B2C1-9389B2337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48692"/>
            <a:ext cx="7772400" cy="2369126"/>
          </a:xfrm>
        </p:spPr>
        <p:txBody>
          <a:bodyPr>
            <a:no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Golos Text" panose="020B0503020202020204"/>
              </a:rPr>
              <a:t>Обеспечение высокой пропускной способности, низких задержек и когерентности памяти 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olos Text" panose="020B0503020202020204"/>
              </a:rPr>
              <a:t>Обеспечение дополнительной емкости и пропускной способности сверх того, что могут предоставить слоты DIMM</a:t>
            </a:r>
          </a:p>
          <a:p>
            <a:pPr marL="285750" indent="-285750" rtl="0" fontAlgn="base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olos Text" panose="020B0503020202020204"/>
              </a:rPr>
              <a:t>Добавление дополнительной памяти в CPU через подключенное устройство CXL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olos Text" panose="020B0503020202020204"/>
              </a:rPr>
              <a:t>Использование дополнительной памяти в сочетании с памятью DRAM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38495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E9382-C2B9-06A6-77BF-90B30BD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Версии </a:t>
            </a:r>
            <a:r>
              <a:rPr lang="en-US" dirty="0"/>
              <a:t>CXL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93155F5-B7ED-843D-108F-9F20CE937C4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4510773"/>
              </p:ext>
            </p:extLst>
          </p:nvPr>
        </p:nvGraphicFramePr>
        <p:xfrm>
          <a:off x="928254" y="1364673"/>
          <a:ext cx="3359727" cy="3218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DC56722-4C01-7CD8-C5D4-4A219612CACC}"/>
              </a:ext>
            </a:extLst>
          </p:cNvPr>
          <p:cNvCxnSpPr>
            <a:cxnSpLocks/>
          </p:cNvCxnSpPr>
          <p:nvPr/>
        </p:nvCxnSpPr>
        <p:spPr>
          <a:xfrm flipH="1">
            <a:off x="3456709" y="2571750"/>
            <a:ext cx="162098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A760F0-CE78-7A90-529E-19DEC6545B8F}"/>
              </a:ext>
            </a:extLst>
          </p:cNvPr>
          <p:cNvSpPr txBox="1"/>
          <p:nvPr/>
        </p:nvSpPr>
        <p:spPr>
          <a:xfrm>
            <a:off x="5181600" y="2387084"/>
            <a:ext cx="189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Текущая версия</a:t>
            </a:r>
          </a:p>
        </p:txBody>
      </p:sp>
      <p:pic>
        <p:nvPicPr>
          <p:cNvPr id="3" name="Picture 2" descr="What is Compute Express Link">
            <a:extLst>
              <a:ext uri="{FF2B5EF4-FFF2-40B4-BE49-F238E27FC236}">
                <a16:creationId xmlns:a16="http://schemas.microsoft.com/office/drawing/2014/main" id="{71761ED4-587D-F16F-90C5-F236ABA7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1" y="1184653"/>
            <a:ext cx="7798878" cy="350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9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E9382-C2B9-06A6-77BF-90B30BD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CXL 2.0 - Switching</a:t>
            </a:r>
            <a:endParaRPr lang="ru-RU" dirty="0"/>
          </a:p>
        </p:txBody>
      </p:sp>
      <p:pic>
        <p:nvPicPr>
          <p:cNvPr id="4" name="Рисунок 3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53AFB9B-CBF5-9BA4-DF4A-4355E611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06" y="1148676"/>
            <a:ext cx="6544588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E9382-C2B9-06A6-77BF-90B30BD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CXL 2.0 - Memory Pooling</a:t>
            </a:r>
            <a:endParaRPr lang="ru-RU" dirty="0"/>
          </a:p>
        </p:txBody>
      </p:sp>
      <p:pic>
        <p:nvPicPr>
          <p:cNvPr id="5" name="Рисунок 4" descr="Изображение выглядит как текст, снимок экра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1E28C3C-0D0B-87DA-87CD-6F48FDD3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53" y="1134812"/>
            <a:ext cx="6554693" cy="34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3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CXL 2.0 - Integrity and Data Encryption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38D74F-0F7B-0855-B2C1-9389B23376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18116" y="1497744"/>
            <a:ext cx="2917809" cy="2686050"/>
          </a:xfrm>
        </p:spPr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sz="1600" dirty="0"/>
              <a:t>Повышенная уязвимость к кибератакам</a:t>
            </a:r>
          </a:p>
          <a:p>
            <a:pPr marL="228600" indent="-228600">
              <a:buAutoNum type="arabicPeriod"/>
            </a:pPr>
            <a:r>
              <a:rPr lang="ru-RU" sz="1600" dirty="0"/>
              <a:t>Целостность и шифрование данных (IDE)</a:t>
            </a:r>
          </a:p>
          <a:p>
            <a:pPr marL="228600" indent="-228600">
              <a:buAutoNum type="arabicPeriod"/>
            </a:pPr>
            <a:r>
              <a:rPr lang="ru-RU" sz="1600" dirty="0"/>
              <a:t>Аппаратный корень доверия</a:t>
            </a:r>
          </a:p>
        </p:txBody>
      </p:sp>
      <p:pic>
        <p:nvPicPr>
          <p:cNvPr id="4" name="Рисунок 3" descr="Изображение выглядит как текст, Графика, снимок экран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942E0D0-77F4-3588-1981-5A3EB4559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1343025"/>
            <a:ext cx="47752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29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E9382-C2B9-06A6-77BF-90B30BD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CXL </a:t>
            </a:r>
            <a:r>
              <a:rPr lang="ru-RU" dirty="0"/>
              <a:t>3</a:t>
            </a:r>
            <a:r>
              <a:rPr lang="en-US" dirty="0"/>
              <a:t>.0</a:t>
            </a:r>
            <a:endParaRPr lang="ru-RU" dirty="0"/>
          </a:p>
        </p:txBody>
      </p:sp>
      <p:pic>
        <p:nvPicPr>
          <p:cNvPr id="4" name="Рисунок 3" descr="Изображение выглядит как текст, снимок экрана, диаграм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A835CC9-04F0-712C-0B96-2F94A54F1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85" y="1022405"/>
            <a:ext cx="6587230" cy="370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94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E9382-C2B9-06A6-77BF-90B30BD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84B06657-FB9A-9A4A-DD0A-D9053AEDED54}"/>
              </a:ext>
            </a:extLst>
          </p:cNvPr>
          <p:cNvSpPr txBox="1">
            <a:spLocks/>
          </p:cNvSpPr>
          <p:nvPr/>
        </p:nvSpPr>
        <p:spPr>
          <a:xfrm>
            <a:off x="4437968" y="1600200"/>
            <a:ext cx="3983182" cy="28911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sz="1600" dirty="0"/>
              <a:t>CXL имеет большие перспективы в обеспечении центров обработки данных 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sz="1600" dirty="0"/>
              <a:t>Протоколы и устройства CXL работают вместе для улучшения связи и снижения задержек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sz="1600" dirty="0"/>
              <a:t>CXL помогает повысить производительность и снизить совокупную стоимость владения в режиме реального времени.</a:t>
            </a:r>
          </a:p>
        </p:txBody>
      </p:sp>
      <p:pic>
        <p:nvPicPr>
          <p:cNvPr id="1026" name="Picture 2" descr="Samsung Electronics Introduces Industry's First 512GB CXL Memory Module –  Samsung Global Newsroom">
            <a:extLst>
              <a:ext uri="{FF2B5EF4-FFF2-40B4-BE49-F238E27FC236}">
                <a16:creationId xmlns:a16="http://schemas.microsoft.com/office/drawing/2014/main" id="{D00AC615-1002-9297-13EC-DBBD63A50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99" y="1496291"/>
            <a:ext cx="3924060" cy="27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267CA-34AD-6F20-DC0D-2AE3D2FE7D92}"/>
              </a:ext>
            </a:extLst>
          </p:cNvPr>
          <p:cNvSpPr txBox="1"/>
          <p:nvPr/>
        </p:nvSpPr>
        <p:spPr>
          <a:xfrm>
            <a:off x="457200" y="4306651"/>
            <a:ext cx="50049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Samsung CXL memory expansion box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val="78413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284FA-8F97-1306-DB34-6984B3A6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 Express Link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13709B-3D21-D7ED-ED87-D76F6CEED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449" y="1572491"/>
            <a:ext cx="7377545" cy="1125682"/>
          </a:xfrm>
        </p:spPr>
        <p:txBody>
          <a:bodyPr>
            <a:normAutofit/>
          </a:bodyPr>
          <a:lstStyle/>
          <a:p>
            <a:r>
              <a:rPr lang="en-US" sz="1600" b="1" dirty="0"/>
              <a:t>Compute Express Link (</a:t>
            </a:r>
            <a:r>
              <a:rPr lang="ru-RU" sz="1600" b="1" dirty="0"/>
              <a:t>CXL</a:t>
            </a:r>
            <a:r>
              <a:rPr lang="en-US" sz="1600" b="1" dirty="0"/>
              <a:t>)</a:t>
            </a:r>
            <a:r>
              <a:rPr lang="ru-RU" sz="1600" b="1" dirty="0"/>
              <a:t> </a:t>
            </a:r>
            <a:r>
              <a:rPr lang="ru-RU" sz="1600" dirty="0"/>
              <a:t>- это соединение открытого стандарта, построенное на базе </a:t>
            </a:r>
            <a:r>
              <a:rPr lang="ru-RU" sz="1600" dirty="0" err="1"/>
              <a:t>PCIe</a:t>
            </a:r>
            <a:r>
              <a:rPr lang="ru-RU" sz="1600" dirty="0"/>
              <a:t> и обеспечивающее единое пространство памяти и высокоскоростную связь между процессором</a:t>
            </a:r>
            <a:r>
              <a:rPr lang="en-US" sz="1600" dirty="0"/>
              <a:t> </a:t>
            </a:r>
            <a:r>
              <a:rPr lang="ru-RU" sz="1600" dirty="0"/>
              <a:t>и подключенными к нему устройствами-ускорителями.</a:t>
            </a:r>
            <a:endParaRPr lang="en-US" sz="1600" dirty="0"/>
          </a:p>
          <a:p>
            <a:endParaRPr lang="ru-RU" dirty="0"/>
          </a:p>
        </p:txBody>
      </p:sp>
      <p:pic>
        <p:nvPicPr>
          <p:cNvPr id="4" name="Picture 2" descr="⚡Samsung представляет первый модуль памяти Compute Express Link |  Оперативная память | Новости | Клуб DNS">
            <a:extLst>
              <a:ext uri="{FF2B5EF4-FFF2-40B4-BE49-F238E27FC236}">
                <a16:creationId xmlns:a16="http://schemas.microsoft.com/office/drawing/2014/main" id="{99C74B56-7883-1ED0-A78D-FA7DCAFA1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25640" r="5220" b="28313"/>
          <a:stretch/>
        </p:blipFill>
        <p:spPr bwMode="auto">
          <a:xfrm>
            <a:off x="1811480" y="2691245"/>
            <a:ext cx="5031485" cy="13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1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Принцип работы </a:t>
            </a:r>
            <a:r>
              <a:rPr lang="en-US" dirty="0"/>
              <a:t>CXL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38D74F-0F7B-0855-B2C1-9389B23376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18117" y="1161245"/>
            <a:ext cx="3337956" cy="3484748"/>
          </a:xfrm>
        </p:spPr>
        <p:txBody>
          <a:bodyPr>
            <a:normAutofit/>
          </a:bodyPr>
          <a:lstStyle/>
          <a:p>
            <a:r>
              <a:rPr lang="ru-RU" sz="1600" b="1" dirty="0"/>
              <a:t>Алгоритм работы:</a:t>
            </a:r>
            <a:endParaRPr lang="en-US" sz="1600" b="1" dirty="0"/>
          </a:p>
          <a:p>
            <a:pPr marL="228600" indent="-228600">
              <a:buAutoNum type="arabicPeriod"/>
            </a:pPr>
            <a:r>
              <a:rPr lang="ru-RU" sz="1600" dirty="0"/>
              <a:t>Процессор получает задачу</a:t>
            </a:r>
          </a:p>
          <a:p>
            <a:pPr marL="228600" indent="-228600">
              <a:buAutoNum type="arabicPeriod"/>
            </a:pPr>
            <a:r>
              <a:rPr lang="ru-RU" sz="1600" dirty="0"/>
              <a:t>Процессор передает задачу через интерфейс </a:t>
            </a:r>
            <a:r>
              <a:rPr lang="en-US" sz="1600" dirty="0"/>
              <a:t>CXL</a:t>
            </a:r>
            <a:r>
              <a:rPr lang="ru-RU" sz="1600" dirty="0"/>
              <a:t> устройству-ускорителю</a:t>
            </a:r>
          </a:p>
          <a:p>
            <a:pPr marL="228600" indent="-228600">
              <a:buAutoNum type="arabicPeriod"/>
            </a:pPr>
            <a:r>
              <a:rPr lang="ru-RU" sz="1600" dirty="0"/>
              <a:t>Устройство-ускоритель извлекает данные из памяти/хранилища и выполняет задачу</a:t>
            </a:r>
          </a:p>
          <a:p>
            <a:pPr marL="228600" indent="-228600">
              <a:buAutoNum type="arabicPeriod"/>
            </a:pPr>
            <a:r>
              <a:rPr lang="ru-RU" sz="1600" dirty="0"/>
              <a:t>Устройство-ускоритель отправляет результат обратно процессору через </a:t>
            </a:r>
            <a:r>
              <a:rPr lang="en-US" sz="1600" dirty="0"/>
              <a:t>CXL</a:t>
            </a: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5CA76A-BE6A-3BAD-8482-195EA09F4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82" y="890588"/>
            <a:ext cx="3097330" cy="378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9297F-E656-EB65-F050-5AA170DB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Зачем нужен </a:t>
            </a:r>
            <a:r>
              <a:rPr lang="en-US" dirty="0"/>
              <a:t>CXL</a:t>
            </a:r>
            <a:r>
              <a:rPr lang="ru-RU" dirty="0"/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6DC66E-3C3C-05E8-2D28-B361619FF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57186"/>
            <a:ext cx="7820891" cy="235560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800" b="1" dirty="0"/>
              <a:t>Разделение памяти и вычислений</a:t>
            </a:r>
            <a:br>
              <a:rPr lang="ru-RU" sz="1800" b="1" dirty="0"/>
            </a:br>
            <a:r>
              <a:rPr lang="ru-RU" sz="1800" dirty="0"/>
              <a:t>- масштабирование памяти независимо от вычислений</a:t>
            </a:r>
            <a:endParaRPr lang="ru-RU" sz="1800" b="1" dirty="0"/>
          </a:p>
          <a:p>
            <a:pPr marL="342900" indent="-342900">
              <a:buAutoNum type="arabicPeriod"/>
            </a:pPr>
            <a:r>
              <a:rPr lang="ru-RU" sz="1800" b="1" dirty="0"/>
              <a:t>Обеспечение сверхмалой задержки</a:t>
            </a:r>
            <a:br>
              <a:rPr lang="ru-RU" sz="1800" b="1" dirty="0"/>
            </a:br>
            <a:r>
              <a:rPr lang="ru-RU" sz="1800" dirty="0"/>
              <a:t>- быстрое взаимодействие серверов с общей памятью</a:t>
            </a:r>
            <a:br>
              <a:rPr lang="ru-RU" sz="1800" dirty="0"/>
            </a:br>
            <a:r>
              <a:rPr lang="ru-RU" sz="1800" dirty="0"/>
              <a:t>- создание новых архитектур, ориентированных на память</a:t>
            </a:r>
            <a:endParaRPr lang="ru-RU" sz="1800" b="1" dirty="0"/>
          </a:p>
          <a:p>
            <a:pPr marL="342900" indent="-342900">
              <a:buAutoNum type="arabicPeriod"/>
            </a:pPr>
            <a:r>
              <a:rPr lang="ru-RU" sz="1800" b="1" dirty="0"/>
              <a:t>Ускорение времени обучения и повышения эффективности ИИ/МО</a:t>
            </a:r>
            <a:r>
              <a:rPr lang="ru-RU" sz="1800" dirty="0"/>
              <a:t> </a:t>
            </a:r>
            <a:br>
              <a:rPr lang="ru-RU" sz="1800" b="1" dirty="0"/>
            </a:br>
            <a:endParaRPr lang="ru-RU" sz="1800" b="1" dirty="0"/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66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9297F-E656-EB65-F050-5AA170DB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Протоколы </a:t>
            </a:r>
            <a:r>
              <a:rPr lang="en-US" dirty="0"/>
              <a:t>CXL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00751A0-38E8-4185-D87F-3D4D2684BBB4}"/>
              </a:ext>
            </a:extLst>
          </p:cNvPr>
          <p:cNvSpPr/>
          <p:nvPr/>
        </p:nvSpPr>
        <p:spPr>
          <a:xfrm>
            <a:off x="3629891" y="1496292"/>
            <a:ext cx="1884218" cy="7412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Протоколы </a:t>
            </a:r>
            <a:r>
              <a:rPr lang="en-US" dirty="0"/>
              <a:t>CXL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EFB149-EF62-6584-F000-991ACAE4D449}"/>
              </a:ext>
            </a:extLst>
          </p:cNvPr>
          <p:cNvSpPr/>
          <p:nvPr/>
        </p:nvSpPr>
        <p:spPr>
          <a:xfrm>
            <a:off x="1025236" y="3089564"/>
            <a:ext cx="1884218" cy="7412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CXL.io</a:t>
            </a:r>
            <a:endParaRPr lang="ru-RU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A7DA4E-808C-53DB-E487-6851CDEE112B}"/>
              </a:ext>
            </a:extLst>
          </p:cNvPr>
          <p:cNvSpPr/>
          <p:nvPr/>
        </p:nvSpPr>
        <p:spPr>
          <a:xfrm>
            <a:off x="3629891" y="3089563"/>
            <a:ext cx="1884218" cy="7412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CXL.cache</a:t>
            </a:r>
            <a:endParaRPr lang="ru-RU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94BF1BC-9FED-5B65-17A8-B9E8F1E4F180}"/>
              </a:ext>
            </a:extLst>
          </p:cNvPr>
          <p:cNvSpPr/>
          <p:nvPr/>
        </p:nvSpPr>
        <p:spPr>
          <a:xfrm>
            <a:off x="6435436" y="3089562"/>
            <a:ext cx="1884218" cy="7412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CXL.memory</a:t>
            </a:r>
            <a:endParaRPr lang="ru-RU" b="1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6C3FE67-20EF-B709-2260-11730901E421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1967345" y="2237511"/>
            <a:ext cx="2604655" cy="852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BD0F5F1-4BAB-4288-13D1-C180647DB414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4572000" y="2237511"/>
            <a:ext cx="0" cy="8520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8331758-9CB2-4019-1103-4C8A5F68E3B2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4572000" y="2237511"/>
            <a:ext cx="2805545" cy="852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26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97458EA-346E-DBE2-73E7-8919B63AF8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999" y="1634836"/>
            <a:ext cx="3635830" cy="1731121"/>
          </a:xfrm>
        </p:spPr>
        <p:txBody>
          <a:bodyPr/>
          <a:lstStyle/>
          <a:p>
            <a:r>
              <a:rPr lang="ru-RU" dirty="0"/>
              <a:t>Протокол, используемый для инициализации, установления соединения, обнаружения и перечисления устройств, а также доступа к регистрам.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5AC569-12A8-58F2-7349-8F7358620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999" y="1182460"/>
            <a:ext cx="2960913" cy="355396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CXL.io</a:t>
            </a:r>
            <a:endParaRPr lang="ru-RU" sz="2000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731A99-0B1F-3C75-2F42-E05B254D06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170" y="2852159"/>
            <a:ext cx="3721265" cy="1825579"/>
          </a:xfrm>
        </p:spPr>
        <p:txBody>
          <a:bodyPr>
            <a:normAutofit lnSpcReduction="10000"/>
          </a:bodyPr>
          <a:lstStyle/>
          <a:p>
            <a:r>
              <a:rPr lang="ru-RU" sz="1600" dirty="0"/>
              <a:t>Протокол, определяющий взаимодействие между хостом и устройством</a:t>
            </a:r>
            <a:r>
              <a:rPr lang="en-US" sz="1600" dirty="0"/>
              <a:t>. </a:t>
            </a:r>
            <a:endParaRPr lang="ru-RU" sz="1600" dirty="0"/>
          </a:p>
          <a:p>
            <a:r>
              <a:rPr lang="ru-RU" sz="1600" dirty="0"/>
              <a:t>Позволяет устройствам CXL кэшировать память хоста с низкой задержкой благодаря безопасному использованию их локальной копии</a:t>
            </a:r>
            <a:endParaRPr lang="en-US" sz="16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6BA73E-0E78-1008-B1EE-DB12453801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171" y="2401659"/>
            <a:ext cx="2960913" cy="376177"/>
          </a:xfrm>
        </p:spPr>
        <p:txBody>
          <a:bodyPr>
            <a:normAutofit/>
          </a:bodyPr>
          <a:lstStyle/>
          <a:p>
            <a:r>
              <a:rPr lang="en-US" sz="1800" b="1" dirty="0"/>
              <a:t>CXL.cache</a:t>
            </a:r>
            <a:endParaRPr lang="ru-RU" sz="1800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277C9F0-37EB-C81C-15B7-67D31EF6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Протоколы </a:t>
            </a:r>
            <a:r>
              <a:rPr lang="en-US" dirty="0"/>
              <a:t>CXL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448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66F285F-4E67-0DAA-98E9-2795133D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Протоколы </a:t>
            </a:r>
            <a:r>
              <a:rPr lang="en-US" dirty="0"/>
              <a:t>CXL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734EAC-FA71-D09F-8237-3380E8C61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3806" y="1956094"/>
            <a:ext cx="2416629" cy="2990902"/>
          </a:xfrm>
        </p:spPr>
        <p:txBody>
          <a:bodyPr>
            <a:normAutofit/>
          </a:bodyPr>
          <a:lstStyle/>
          <a:p>
            <a:r>
              <a:rPr lang="ru-RU" sz="1600" dirty="0"/>
              <a:t>Протокол, который предоставляет процессору хоста прямой доступ к памяти подключенных устройств с помощью команд загрузки/сохранения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00C1A6DA-F600-C4F9-30C5-85FD27629B0B}"/>
              </a:ext>
            </a:extLst>
          </p:cNvPr>
          <p:cNvSpPr txBox="1">
            <a:spLocks/>
          </p:cNvSpPr>
          <p:nvPr/>
        </p:nvSpPr>
        <p:spPr>
          <a:xfrm>
            <a:off x="5923806" y="1579917"/>
            <a:ext cx="2960913" cy="376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 err="1"/>
              <a:t>CXL.memory</a:t>
            </a:r>
            <a:endParaRPr lang="ru-RU" sz="1800" b="1" u="sng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318AB6-5073-F720-1A59-DCA869CA9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3" y="1669473"/>
            <a:ext cx="5224812" cy="24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1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2A348-59B9-27BB-BD27-D4B83371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Типы </a:t>
            </a:r>
            <a:r>
              <a:rPr lang="en-US" dirty="0"/>
              <a:t>CXL-</a:t>
            </a:r>
            <a:r>
              <a:rPr lang="ru-RU" dirty="0"/>
              <a:t>устройств</a:t>
            </a:r>
          </a:p>
        </p:txBody>
      </p:sp>
      <p:pic>
        <p:nvPicPr>
          <p:cNvPr id="4" name="Picture 2" descr="What is Compute Express Link (CXL)? | VIAVI Solutions Inc.">
            <a:extLst>
              <a:ext uri="{FF2B5EF4-FFF2-40B4-BE49-F238E27FC236}">
                <a16:creationId xmlns:a16="http://schemas.microsoft.com/office/drawing/2014/main" id="{D326AB32-EDDF-FC52-18DF-6422441D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5" y="1235584"/>
            <a:ext cx="7195703" cy="33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589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6F812-3C19-2D24-E4FB-05951B66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PCIe 5.0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B90B4-2D0C-6235-49B5-10E7A3053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744" y="1274680"/>
            <a:ext cx="4087092" cy="333591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CXL использует функцию </a:t>
            </a:r>
            <a:r>
              <a:rPr lang="ru-RU" sz="1600" dirty="0" err="1"/>
              <a:t>PCIe</a:t>
            </a:r>
            <a:r>
              <a:rPr lang="ru-RU" sz="1600" dirty="0"/>
              <a:t> 5.0, которая позволяет альтернативным протоколам использовать физический уровень </a:t>
            </a:r>
            <a:r>
              <a:rPr lang="ru-RU" sz="1600" dirty="0" err="1"/>
              <a:t>PCIe</a:t>
            </a:r>
            <a:r>
              <a:rPr lang="ru-RU" sz="1600" dirty="0"/>
              <a:t>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Когда ускоритель с поддержкой CXL подключается к слоту x16, устройство ведет переговоры с портом главного процессора на скорости </a:t>
            </a:r>
            <a:r>
              <a:rPr lang="en-US" sz="1600" dirty="0"/>
              <a:t>PCIe 1.0 - </a:t>
            </a:r>
            <a:r>
              <a:rPr lang="ru-RU" sz="1600" dirty="0"/>
              <a:t>2,5 ГТ/с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Согласование с </a:t>
            </a:r>
            <a:r>
              <a:rPr lang="ru-RU" sz="1600" dirty="0" err="1"/>
              <a:t>PCIe</a:t>
            </a:r>
            <a:r>
              <a:rPr lang="ru-RU" sz="1600" dirty="0"/>
              <a:t> 5.0 означает, что оба класса устройств могут передавать данные со скоростью 32 ГТ/с, или до 64 ГБ/с в каждом направлении по 16-полосному каналу.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6" name="Рисунок 5" descr="Изображение выглядит как текст, снимок экрана, Шрифт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FE86DC8C-BC2B-D178-491D-4FE090F1F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836" y="1120067"/>
            <a:ext cx="3994011" cy="32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335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A6724A1EF03884AB8D9983674C253FC" ma:contentTypeVersion="5" ma:contentTypeDescription="Создание документа." ma:contentTypeScope="" ma:versionID="d364690a7fa37859596d5d8930acd92c">
  <xsd:schema xmlns:xsd="http://www.w3.org/2001/XMLSchema" xmlns:xs="http://www.w3.org/2001/XMLSchema" xmlns:p="http://schemas.microsoft.com/office/2006/metadata/properties" xmlns:ns3="b3278f79-32f3-4843-afe5-c8c7373864a3" targetNamespace="http://schemas.microsoft.com/office/2006/metadata/properties" ma:root="true" ma:fieldsID="8f9b89af982fb82b6d2ba1004b12da1a" ns3:_="">
    <xsd:import namespace="b3278f79-32f3-4843-afe5-c8c7373864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78f79-32f3-4843-afe5-c8c7373864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D9439F-AC64-4E62-8842-989B34F928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278f79-32f3-4843-afe5-c8c7373864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2AD6EF-A2B4-40FB-A7BA-1EF79BCCD8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430D3E-4869-4865-A35C-877BE21106D8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b3278f79-32f3-4843-afe5-c8c7373864a3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6202</TotalTime>
  <Words>426</Words>
  <Application>Microsoft Office PowerPoint</Application>
  <PresentationFormat>Экран (16:9)</PresentationFormat>
  <Paragraphs>58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ALS Gorizont Bold Expanded</vt:lpstr>
      <vt:lpstr>Arial</vt:lpstr>
      <vt:lpstr>Calibri</vt:lpstr>
      <vt:lpstr>Golos Text</vt:lpstr>
      <vt:lpstr>Golos Text DemiBold</vt:lpstr>
      <vt:lpstr>Verdana</vt:lpstr>
      <vt:lpstr>Тема1</vt:lpstr>
      <vt:lpstr>Compute Express Link(CXL)</vt:lpstr>
      <vt:lpstr>Compute Express Link</vt:lpstr>
      <vt:lpstr>Принцип работы CXL</vt:lpstr>
      <vt:lpstr>Зачем нужен CXL?</vt:lpstr>
      <vt:lpstr>Протоколы CXL</vt:lpstr>
      <vt:lpstr>Протоколы CXL</vt:lpstr>
      <vt:lpstr>Протоколы CXL</vt:lpstr>
      <vt:lpstr>Типы CXL-устройств</vt:lpstr>
      <vt:lpstr>PCIe 5.0</vt:lpstr>
      <vt:lpstr>Преимущества CXL</vt:lpstr>
      <vt:lpstr>Версии CXL</vt:lpstr>
      <vt:lpstr>CXL 2.0 - Switching</vt:lpstr>
      <vt:lpstr>CXL 2.0 - Memory Pooling</vt:lpstr>
      <vt:lpstr>CXL 2.0 - Integrity and Data Encryption</vt:lpstr>
      <vt:lpstr>CXL 3.0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Орел Даниил Максимович</cp:lastModifiedBy>
  <cp:revision>116</cp:revision>
  <dcterms:created xsi:type="dcterms:W3CDTF">2014-06-27T12:30:22Z</dcterms:created>
  <dcterms:modified xsi:type="dcterms:W3CDTF">2023-12-01T12:47:41Z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0x0101003A6724A1EF03884AB8D9983674C253FC</vt:lpwstr>
  </property>
</Properties>
</file>