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43" r:id="rId5"/>
    <p:sldMasterId id="2147483854" r:id="rId6"/>
    <p:sldMasterId id="2147483858" r:id="rId7"/>
  </p:sldMasterIdLst>
  <p:notesMasterIdLst>
    <p:notesMasterId r:id="rId58"/>
  </p:notesMasterIdLst>
  <p:handoutMasterIdLst>
    <p:handoutMasterId r:id="rId59"/>
  </p:handoutMasterIdLst>
  <p:sldIdLst>
    <p:sldId id="33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4" r:id="rId54"/>
    <p:sldId id="338" r:id="rId55"/>
    <p:sldId id="339" r:id="rId56"/>
    <p:sldId id="285" r:id="rId57"/>
  </p:sldIdLst>
  <p:sldSz cx="12192000" cy="6858000"/>
  <p:notesSz cx="6797675" cy="9926638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shaoqiu" initials="t" lastIdx="5" clrIdx="0">
    <p:extLst>
      <p:ext uri="{19B8F6BF-5375-455C-9EA6-DF929625EA0E}">
        <p15:presenceInfo xmlns:p15="http://schemas.microsoft.com/office/powerpoint/2012/main" userId="S-1-5-21-147214757-305610072-1517763936-4613749" providerId="AD"/>
      </p:ext>
    </p:extLst>
  </p:cmAuthor>
  <p:cmAuthor id="2" name="董钰媛" initials="d" lastIdx="6" clrIdx="1">
    <p:extLst>
      <p:ext uri="{19B8F6BF-5375-455C-9EA6-DF929625EA0E}">
        <p15:presenceInfo xmlns:p15="http://schemas.microsoft.com/office/powerpoint/2012/main" userId="董钰媛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463"/>
    <a:srgbClr val="30B5C5"/>
    <a:srgbClr val="FEEEC1"/>
    <a:srgbClr val="FDE397"/>
    <a:srgbClr val="D0E8C4"/>
    <a:srgbClr val="81C15F"/>
    <a:srgbClr val="C7000B"/>
    <a:srgbClr val="56C4D2"/>
    <a:srgbClr val="D33941"/>
    <a:srgbClr val="BE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5405" autoAdjust="0"/>
  </p:normalViewPr>
  <p:slideViewPr>
    <p:cSldViewPr snapToGrid="0" snapToObjects="1">
      <p:cViewPr>
        <p:scale>
          <a:sx n="90" d="100"/>
          <a:sy n="90" d="100"/>
        </p:scale>
        <p:origin x="53" y="-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02" y="48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40B61-FF23-4096-B02E-BD73F027F5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C2B3DB6-E5F2-403B-AF63-4A3BEE33994D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Управление O&amp;M СХД</a:t>
          </a:r>
        </a:p>
      </dgm:t>
    </dgm:pt>
    <dgm:pt modelId="{787F818A-6C37-4D27-BC4B-A1C23E1E0E9E}" type="parTrans" cxnId="{81C75A80-509C-4F2D-984B-88C722489F54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5BF10833-2B3E-431D-8CFC-5893EC289297}" type="sibTrans" cxnId="{81C75A80-509C-4F2D-984B-88C722489F54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9B2E7EB7-D31E-489B-A944-0AF1BCDC6C16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Обзор O&amp;M</a:t>
          </a:r>
        </a:p>
      </dgm:t>
    </dgm:pt>
    <dgm:pt modelId="{2D015C7B-F056-4288-8D0A-8C53C8CB48D3}" type="parTrans" cxnId="{068CDDFD-2C2F-4BDC-8DD9-B2168705F6DB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A82BAEFB-EAB7-4499-A25A-F82419802BD6}" type="sibTrans" cxnId="{068CDDFD-2C2F-4BDC-8DD9-B2168705F6DB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61DBC4C8-530D-4D69-9E72-CEDC2550D175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Понятия O&amp;M</a:t>
          </a:r>
        </a:p>
      </dgm:t>
    </dgm:pt>
    <dgm:pt modelId="{19D24E88-A188-4308-B329-E2B862B10C6F}" type="parTrans" cxnId="{14FCBB61-B5E9-42CF-AFE8-228C8A0FA309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8405AE38-92A9-412A-B503-A52763A2C61F}" type="sibTrans" cxnId="{14FCBB61-B5E9-42CF-AFE8-228C8A0FA309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820C5890-0576-4E4F-B79F-3CCD9C58EE51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Процесс выполнения O&amp;M</a:t>
          </a:r>
        </a:p>
      </dgm:t>
    </dgm:pt>
    <dgm:pt modelId="{E64771E0-471A-4891-9DCF-2F0DDB5DE029}" type="parTrans" cxnId="{0630399F-CCB1-489B-AF07-E35E66382DD2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7F776BF7-2CCC-4982-999E-0C333DD717CE}" type="sibTrans" cxnId="{0630399F-CCB1-489B-AF07-E35E66382DD2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15349256-85DF-4B08-8C73-BA912261A998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Инструменты O&amp;M</a:t>
          </a:r>
        </a:p>
      </dgm:t>
    </dgm:pt>
    <dgm:pt modelId="{A12BFFA1-2135-4E7B-987A-B9F22A13F408}" type="parTrans" cxnId="{ECAA6982-0E30-4B77-8FBE-7485BFDF43FD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ED14323C-2F67-4E6C-8769-B803529BEEAC}" type="sibTrans" cxnId="{ECAA6982-0E30-4B77-8FBE-7485BFDF43FD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6455656B-1D51-4FFA-8541-00A6F18697F7}">
      <dgm:prSet phldrT="[文本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DeviceManager</a:t>
          </a:r>
        </a:p>
      </dgm:t>
    </dgm:pt>
    <dgm:pt modelId="{1C29CFF5-8FD3-462B-98CC-8066941614F0}" type="parTrans" cxnId="{018C5C5C-72F4-4CE9-884E-3D52F585AB9D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3A78CFB7-CC65-44A9-AF4A-B78C50B359E7}" type="sibTrans" cxnId="{018C5C5C-72F4-4CE9-884E-3D52F585AB9D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EC513282-0959-4D52-A016-00F7770B950F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Стандартные сценарии O&amp;M</a:t>
          </a:r>
        </a:p>
      </dgm:t>
    </dgm:pt>
    <dgm:pt modelId="{06F45F0C-4303-43A2-A24E-E3F64B53EC88}" type="parTrans" cxnId="{4A64925F-21FC-42C1-80CC-FFD19143B638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1C12AA37-4784-4374-AE55-B4AB618496BC}" type="sibTrans" cxnId="{4A64925F-21FC-42C1-80CC-FFD19143B638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DFEC8FAD-D212-416C-9FA9-DEDBA308D2A1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SmartKit</a:t>
          </a:r>
        </a:p>
      </dgm:t>
    </dgm:pt>
    <dgm:pt modelId="{F0C919BD-2ADB-462F-A65D-756E3D7DA88C}" type="parTrans" cxnId="{D9E9C730-9CCC-4857-8892-0FF6F47118EE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6CCA8885-5DD3-4BDE-A607-39B5462B3D79}" type="sibTrans" cxnId="{D9E9C730-9CCC-4857-8892-0FF6F47118EE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F0A948CC-6784-485B-B568-8ADEDFDD880A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eSight</a:t>
          </a:r>
        </a:p>
      </dgm:t>
    </dgm:pt>
    <dgm:pt modelId="{16C4051A-BFFE-4EEA-B0C8-1CE995CB61A3}" type="parTrans" cxnId="{AAC2E8BB-259A-40E6-8D67-A6A105E70FEA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7F8E5054-D5D2-4C5D-8150-BCF28626A07E}" type="sibTrans" cxnId="{AAC2E8BB-259A-40E6-8D67-A6A105E70FEA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4B278BCB-5ACA-4786-AC1B-A2A66F52AF69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DME</a:t>
          </a:r>
        </a:p>
      </dgm:t>
    </dgm:pt>
    <dgm:pt modelId="{C3A6162F-C50B-41AE-A8D1-4D9E38FF314A}" type="parTrans" cxnId="{718010BC-B62E-40D6-AE6F-208F8C19DC99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30DF28AE-6E33-4570-8C1C-6D98769E9732}" type="sibTrans" cxnId="{718010BC-B62E-40D6-AE6F-208F8C19DC99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64B3C718-0BD9-4C48-B74A-60668E987DAB}">
      <dgm:prSet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eService</a:t>
          </a:r>
        </a:p>
      </dgm:t>
    </dgm:pt>
    <dgm:pt modelId="{C1467221-C22E-46DD-9EE4-311FB9BE6565}" type="parTrans" cxnId="{C83C573C-EE93-4442-8ABE-8E90245BBEB4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89F6C60B-F526-4F6D-9D1A-AED890FAE61C}" type="sibTrans" cxnId="{C83C573C-EE93-4442-8ABE-8E90245BBEB4}">
      <dgm:prSet/>
      <dgm:spPr/>
      <dgm:t>
        <a:bodyPr/>
        <a:lstStyle/>
        <a:p>
          <a:endParaRPr lang="zh-CN" altLang="en-US" sz="1400">
            <a:solidFill>
              <a:schemeClr val="tx1"/>
            </a:solidFill>
          </a:endParaRPr>
        </a:p>
      </dgm:t>
    </dgm:pt>
    <dgm:pt modelId="{F779B31E-1C83-4D8B-8C74-ED91CEDE50FA}" type="pres">
      <dgm:prSet presAssocID="{74140B61-FF23-4096-B02E-BD73F027F5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2786411-ECE5-43E6-BD51-70C0005BFF8B}" type="pres">
      <dgm:prSet presAssocID="{CC2B3DB6-E5F2-403B-AF63-4A3BEE33994D}" presName="hierRoot1" presStyleCnt="0">
        <dgm:presLayoutVars>
          <dgm:hierBranch val="init"/>
        </dgm:presLayoutVars>
      </dgm:prSet>
      <dgm:spPr/>
    </dgm:pt>
    <dgm:pt modelId="{3B7B0AEE-AD8A-44D6-9B28-4D838C6C57D3}" type="pres">
      <dgm:prSet presAssocID="{CC2B3DB6-E5F2-403B-AF63-4A3BEE33994D}" presName="rootComposite1" presStyleCnt="0"/>
      <dgm:spPr/>
    </dgm:pt>
    <dgm:pt modelId="{4B66E416-C0EE-4703-8BDE-9E4F1061B92E}" type="pres">
      <dgm:prSet presAssocID="{CC2B3DB6-E5F2-403B-AF63-4A3BEE33994D}" presName="rootText1" presStyleLbl="node0" presStyleIdx="0" presStyleCnt="1" custScaleX="225529" custScaleY="1205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287306-EE0E-465C-9328-C37B93E6B7CE}" type="pres">
      <dgm:prSet presAssocID="{CC2B3DB6-E5F2-403B-AF63-4A3BEE33994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41FE80D-88B5-409A-8876-093BEAA93888}" type="pres">
      <dgm:prSet presAssocID="{CC2B3DB6-E5F2-403B-AF63-4A3BEE33994D}" presName="hierChild2" presStyleCnt="0"/>
      <dgm:spPr/>
    </dgm:pt>
    <dgm:pt modelId="{EB649E2A-F76B-419B-A73E-25CF17FF4705}" type="pres">
      <dgm:prSet presAssocID="{2D015C7B-F056-4288-8D0A-8C53C8CB48D3}" presName="Name64" presStyleLbl="parChTrans1D2" presStyleIdx="0" presStyleCnt="3"/>
      <dgm:spPr/>
      <dgm:t>
        <a:bodyPr/>
        <a:lstStyle/>
        <a:p>
          <a:endParaRPr lang="zh-CN" altLang="en-US"/>
        </a:p>
      </dgm:t>
    </dgm:pt>
    <dgm:pt modelId="{376F1335-1930-461D-88A6-D62E276C8282}" type="pres">
      <dgm:prSet presAssocID="{9B2E7EB7-D31E-489B-A944-0AF1BCDC6C16}" presName="hierRoot2" presStyleCnt="0">
        <dgm:presLayoutVars>
          <dgm:hierBranch val="init"/>
        </dgm:presLayoutVars>
      </dgm:prSet>
      <dgm:spPr/>
    </dgm:pt>
    <dgm:pt modelId="{43F0752A-5269-4861-B4FC-7A02B99429EE}" type="pres">
      <dgm:prSet presAssocID="{9B2E7EB7-D31E-489B-A944-0AF1BCDC6C16}" presName="rootComposite" presStyleCnt="0"/>
      <dgm:spPr/>
    </dgm:pt>
    <dgm:pt modelId="{0A262155-848D-4172-BA32-7576A502F23A}" type="pres">
      <dgm:prSet presAssocID="{9B2E7EB7-D31E-489B-A944-0AF1BCDC6C16}" presName="rootText" presStyleLbl="node2" presStyleIdx="0" presStyleCnt="3" custScaleX="1422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6A8D9F-F3FC-45F4-9C7B-BCA163A8B937}" type="pres">
      <dgm:prSet presAssocID="{9B2E7EB7-D31E-489B-A944-0AF1BCDC6C16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A89C1CCD-FC0A-42A8-B18C-B119E68BAB93}" type="pres">
      <dgm:prSet presAssocID="{9B2E7EB7-D31E-489B-A944-0AF1BCDC6C16}" presName="hierChild4" presStyleCnt="0"/>
      <dgm:spPr/>
    </dgm:pt>
    <dgm:pt modelId="{F5E0A907-02DF-4161-B2C6-7DA61140EDCB}" type="pres">
      <dgm:prSet presAssocID="{19D24E88-A188-4308-B329-E2B862B10C6F}" presName="Name64" presStyleLbl="parChTrans1D3" presStyleIdx="0" presStyleCnt="7"/>
      <dgm:spPr/>
      <dgm:t>
        <a:bodyPr/>
        <a:lstStyle/>
        <a:p>
          <a:endParaRPr lang="zh-CN" altLang="en-US"/>
        </a:p>
      </dgm:t>
    </dgm:pt>
    <dgm:pt modelId="{B1FAE52E-BDCC-43F2-B28B-05050C4DF966}" type="pres">
      <dgm:prSet presAssocID="{61DBC4C8-530D-4D69-9E72-CEDC2550D175}" presName="hierRoot2" presStyleCnt="0">
        <dgm:presLayoutVars>
          <dgm:hierBranch val="init"/>
        </dgm:presLayoutVars>
      </dgm:prSet>
      <dgm:spPr/>
    </dgm:pt>
    <dgm:pt modelId="{1430F5DB-0325-446B-BF1C-AD5EB0444DAE}" type="pres">
      <dgm:prSet presAssocID="{61DBC4C8-530D-4D69-9E72-CEDC2550D175}" presName="rootComposite" presStyleCnt="0"/>
      <dgm:spPr/>
    </dgm:pt>
    <dgm:pt modelId="{99D31179-6444-453E-A972-01A2DBB176CC}" type="pres">
      <dgm:prSet presAssocID="{61DBC4C8-530D-4D69-9E72-CEDC2550D175}" presName="rootText" presStyleLbl="node3" presStyleIdx="0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623447-138F-4A2D-9807-DA89E6D83377}" type="pres">
      <dgm:prSet presAssocID="{61DBC4C8-530D-4D69-9E72-CEDC2550D175}" presName="rootConnector" presStyleLbl="node3" presStyleIdx="0" presStyleCnt="7"/>
      <dgm:spPr/>
      <dgm:t>
        <a:bodyPr/>
        <a:lstStyle/>
        <a:p>
          <a:endParaRPr lang="zh-CN" altLang="en-US"/>
        </a:p>
      </dgm:t>
    </dgm:pt>
    <dgm:pt modelId="{91CFFB06-F5CF-4A6D-AB59-1916435D2D9A}" type="pres">
      <dgm:prSet presAssocID="{61DBC4C8-530D-4D69-9E72-CEDC2550D175}" presName="hierChild4" presStyleCnt="0"/>
      <dgm:spPr/>
    </dgm:pt>
    <dgm:pt modelId="{D09B39F6-FA8A-4213-B692-A71F49D346CF}" type="pres">
      <dgm:prSet presAssocID="{61DBC4C8-530D-4D69-9E72-CEDC2550D175}" presName="hierChild5" presStyleCnt="0"/>
      <dgm:spPr/>
    </dgm:pt>
    <dgm:pt modelId="{49BAFD31-E3CB-4FA8-99AB-96E7EB0E984E}" type="pres">
      <dgm:prSet presAssocID="{E64771E0-471A-4891-9DCF-2F0DDB5DE029}" presName="Name64" presStyleLbl="parChTrans1D3" presStyleIdx="1" presStyleCnt="7"/>
      <dgm:spPr/>
      <dgm:t>
        <a:bodyPr/>
        <a:lstStyle/>
        <a:p>
          <a:endParaRPr lang="zh-CN" altLang="en-US"/>
        </a:p>
      </dgm:t>
    </dgm:pt>
    <dgm:pt modelId="{AEB11F16-22FC-497E-9F11-F56875711E32}" type="pres">
      <dgm:prSet presAssocID="{820C5890-0576-4E4F-B79F-3CCD9C58EE51}" presName="hierRoot2" presStyleCnt="0">
        <dgm:presLayoutVars>
          <dgm:hierBranch val="init"/>
        </dgm:presLayoutVars>
      </dgm:prSet>
      <dgm:spPr/>
    </dgm:pt>
    <dgm:pt modelId="{F26F2A54-1D81-4707-A4AE-769941F6555B}" type="pres">
      <dgm:prSet presAssocID="{820C5890-0576-4E4F-B79F-3CCD9C58EE51}" presName="rootComposite" presStyleCnt="0"/>
      <dgm:spPr/>
    </dgm:pt>
    <dgm:pt modelId="{E0E9933C-7E8C-4927-A205-62357E448A24}" type="pres">
      <dgm:prSet presAssocID="{820C5890-0576-4E4F-B79F-3CCD9C58EE51}" presName="rootText" presStyleLbl="node3" presStyleIdx="1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D9AA02-9640-4852-B846-3C5525966BEA}" type="pres">
      <dgm:prSet presAssocID="{820C5890-0576-4E4F-B79F-3CCD9C58EE51}" presName="rootConnector" presStyleLbl="node3" presStyleIdx="1" presStyleCnt="7"/>
      <dgm:spPr/>
      <dgm:t>
        <a:bodyPr/>
        <a:lstStyle/>
        <a:p>
          <a:endParaRPr lang="zh-CN" altLang="en-US"/>
        </a:p>
      </dgm:t>
    </dgm:pt>
    <dgm:pt modelId="{94216D73-2A0A-4A76-BFE4-EFCC9C8E9646}" type="pres">
      <dgm:prSet presAssocID="{820C5890-0576-4E4F-B79F-3CCD9C58EE51}" presName="hierChild4" presStyleCnt="0"/>
      <dgm:spPr/>
    </dgm:pt>
    <dgm:pt modelId="{2A85CCD0-A395-4AEB-A701-0ECF613E7774}" type="pres">
      <dgm:prSet presAssocID="{820C5890-0576-4E4F-B79F-3CCD9C58EE51}" presName="hierChild5" presStyleCnt="0"/>
      <dgm:spPr/>
    </dgm:pt>
    <dgm:pt modelId="{C9A8E5E6-3324-4B2D-A8D1-3CCE1929BC85}" type="pres">
      <dgm:prSet presAssocID="{9B2E7EB7-D31E-489B-A944-0AF1BCDC6C16}" presName="hierChild5" presStyleCnt="0"/>
      <dgm:spPr/>
    </dgm:pt>
    <dgm:pt modelId="{FC176796-EF49-46FD-8633-42D164B9CB73}" type="pres">
      <dgm:prSet presAssocID="{A12BFFA1-2135-4E7B-987A-B9F22A13F408}" presName="Name64" presStyleLbl="parChTrans1D2" presStyleIdx="1" presStyleCnt="3"/>
      <dgm:spPr/>
      <dgm:t>
        <a:bodyPr/>
        <a:lstStyle/>
        <a:p>
          <a:endParaRPr lang="zh-CN" altLang="en-US"/>
        </a:p>
      </dgm:t>
    </dgm:pt>
    <dgm:pt modelId="{61E25FDA-BC7C-49F4-B274-A44259FF9435}" type="pres">
      <dgm:prSet presAssocID="{15349256-85DF-4B08-8C73-BA912261A998}" presName="hierRoot2" presStyleCnt="0">
        <dgm:presLayoutVars>
          <dgm:hierBranch val="init"/>
        </dgm:presLayoutVars>
      </dgm:prSet>
      <dgm:spPr/>
    </dgm:pt>
    <dgm:pt modelId="{F50BD9AB-D87E-40B9-A6D3-1A4CEB4E7624}" type="pres">
      <dgm:prSet presAssocID="{15349256-85DF-4B08-8C73-BA912261A998}" presName="rootComposite" presStyleCnt="0"/>
      <dgm:spPr/>
    </dgm:pt>
    <dgm:pt modelId="{527A97A3-E7A2-404D-9272-65B505DFA0FC}" type="pres">
      <dgm:prSet presAssocID="{15349256-85DF-4B08-8C73-BA912261A998}" presName="rootText" presStyleLbl="node2" presStyleIdx="1" presStyleCnt="3" custScaleX="1422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5E0641-860D-438F-A208-635C5598272D}" type="pres">
      <dgm:prSet presAssocID="{15349256-85DF-4B08-8C73-BA912261A998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3A43C7F4-C28C-4F6B-AD4A-7C9A5E7085FF}" type="pres">
      <dgm:prSet presAssocID="{15349256-85DF-4B08-8C73-BA912261A998}" presName="hierChild4" presStyleCnt="0"/>
      <dgm:spPr/>
    </dgm:pt>
    <dgm:pt modelId="{32EDFCE1-3009-4FE4-8D8F-E5A18E83F49F}" type="pres">
      <dgm:prSet presAssocID="{1C29CFF5-8FD3-462B-98CC-8066941614F0}" presName="Name64" presStyleLbl="parChTrans1D3" presStyleIdx="2" presStyleCnt="7"/>
      <dgm:spPr/>
      <dgm:t>
        <a:bodyPr/>
        <a:lstStyle/>
        <a:p>
          <a:endParaRPr lang="zh-CN" altLang="en-US"/>
        </a:p>
      </dgm:t>
    </dgm:pt>
    <dgm:pt modelId="{514CD267-11E7-4D93-B1A7-A6DCE2BA09FA}" type="pres">
      <dgm:prSet presAssocID="{6455656B-1D51-4FFA-8541-00A6F18697F7}" presName="hierRoot2" presStyleCnt="0">
        <dgm:presLayoutVars>
          <dgm:hierBranch val="init"/>
        </dgm:presLayoutVars>
      </dgm:prSet>
      <dgm:spPr/>
    </dgm:pt>
    <dgm:pt modelId="{72FD0490-5A53-423D-ABF5-C2E4F7BFD14D}" type="pres">
      <dgm:prSet presAssocID="{6455656B-1D51-4FFA-8541-00A6F18697F7}" presName="rootComposite" presStyleCnt="0"/>
      <dgm:spPr/>
    </dgm:pt>
    <dgm:pt modelId="{9AB85AC8-E0BF-4D4A-9D96-3D63EE9AAD51}" type="pres">
      <dgm:prSet presAssocID="{6455656B-1D51-4FFA-8541-00A6F18697F7}" presName="rootText" presStyleLbl="node3" presStyleIdx="2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229713-EF98-4C18-B3DE-9A937AE7B4D5}" type="pres">
      <dgm:prSet presAssocID="{6455656B-1D51-4FFA-8541-00A6F18697F7}" presName="rootConnector" presStyleLbl="node3" presStyleIdx="2" presStyleCnt="7"/>
      <dgm:spPr/>
      <dgm:t>
        <a:bodyPr/>
        <a:lstStyle/>
        <a:p>
          <a:endParaRPr lang="zh-CN" altLang="en-US"/>
        </a:p>
      </dgm:t>
    </dgm:pt>
    <dgm:pt modelId="{1BE6B6D2-3887-4361-BB6D-E2842CD191FF}" type="pres">
      <dgm:prSet presAssocID="{6455656B-1D51-4FFA-8541-00A6F18697F7}" presName="hierChild4" presStyleCnt="0"/>
      <dgm:spPr/>
    </dgm:pt>
    <dgm:pt modelId="{E86A21E6-0884-4D19-AFD1-78966013FC9B}" type="pres">
      <dgm:prSet presAssocID="{6455656B-1D51-4FFA-8541-00A6F18697F7}" presName="hierChild5" presStyleCnt="0"/>
      <dgm:spPr/>
    </dgm:pt>
    <dgm:pt modelId="{2EB94877-3A59-4077-B9A1-15EB6B3769B1}" type="pres">
      <dgm:prSet presAssocID="{F0C919BD-2ADB-462F-A65D-756E3D7DA88C}" presName="Name64" presStyleLbl="parChTrans1D3" presStyleIdx="3" presStyleCnt="7"/>
      <dgm:spPr/>
      <dgm:t>
        <a:bodyPr/>
        <a:lstStyle/>
        <a:p>
          <a:endParaRPr lang="zh-CN" altLang="en-US"/>
        </a:p>
      </dgm:t>
    </dgm:pt>
    <dgm:pt modelId="{A1063A6D-B7BE-493F-A92C-A10BCC554B7A}" type="pres">
      <dgm:prSet presAssocID="{DFEC8FAD-D212-416C-9FA9-DEDBA308D2A1}" presName="hierRoot2" presStyleCnt="0">
        <dgm:presLayoutVars>
          <dgm:hierBranch val="init"/>
        </dgm:presLayoutVars>
      </dgm:prSet>
      <dgm:spPr/>
    </dgm:pt>
    <dgm:pt modelId="{B363AFF1-F9DB-4762-A906-299E68F16730}" type="pres">
      <dgm:prSet presAssocID="{DFEC8FAD-D212-416C-9FA9-DEDBA308D2A1}" presName="rootComposite" presStyleCnt="0"/>
      <dgm:spPr/>
    </dgm:pt>
    <dgm:pt modelId="{5B4D14B9-CC68-436E-91EA-D77F2444F1FC}" type="pres">
      <dgm:prSet presAssocID="{DFEC8FAD-D212-416C-9FA9-DEDBA308D2A1}" presName="rootText" presStyleLbl="node3" presStyleIdx="3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B1AECBA-454D-459F-BC8D-B380E8CEF356}" type="pres">
      <dgm:prSet presAssocID="{DFEC8FAD-D212-416C-9FA9-DEDBA308D2A1}" presName="rootConnector" presStyleLbl="node3" presStyleIdx="3" presStyleCnt="7"/>
      <dgm:spPr/>
      <dgm:t>
        <a:bodyPr/>
        <a:lstStyle/>
        <a:p>
          <a:endParaRPr lang="zh-CN" altLang="en-US"/>
        </a:p>
      </dgm:t>
    </dgm:pt>
    <dgm:pt modelId="{9152E4F6-CAC3-4C20-BDD5-2C45F056AB1C}" type="pres">
      <dgm:prSet presAssocID="{DFEC8FAD-D212-416C-9FA9-DEDBA308D2A1}" presName="hierChild4" presStyleCnt="0"/>
      <dgm:spPr/>
    </dgm:pt>
    <dgm:pt modelId="{1F80A7CB-EA61-4B22-B51E-51A59FEC8129}" type="pres">
      <dgm:prSet presAssocID="{DFEC8FAD-D212-416C-9FA9-DEDBA308D2A1}" presName="hierChild5" presStyleCnt="0"/>
      <dgm:spPr/>
    </dgm:pt>
    <dgm:pt modelId="{6C37434B-863E-4B29-BCFE-36A53E5DFAB5}" type="pres">
      <dgm:prSet presAssocID="{16C4051A-BFFE-4EEA-B0C8-1CE995CB61A3}" presName="Name64" presStyleLbl="parChTrans1D3" presStyleIdx="4" presStyleCnt="7"/>
      <dgm:spPr/>
      <dgm:t>
        <a:bodyPr/>
        <a:lstStyle/>
        <a:p>
          <a:endParaRPr lang="zh-CN" altLang="en-US"/>
        </a:p>
      </dgm:t>
    </dgm:pt>
    <dgm:pt modelId="{46565812-5C34-437B-A9D1-4A2AB191FC21}" type="pres">
      <dgm:prSet presAssocID="{F0A948CC-6784-485B-B568-8ADEDFDD880A}" presName="hierRoot2" presStyleCnt="0">
        <dgm:presLayoutVars>
          <dgm:hierBranch val="init"/>
        </dgm:presLayoutVars>
      </dgm:prSet>
      <dgm:spPr/>
    </dgm:pt>
    <dgm:pt modelId="{F4F0F0FA-59C2-4109-9A91-76738CA5F9E4}" type="pres">
      <dgm:prSet presAssocID="{F0A948CC-6784-485B-B568-8ADEDFDD880A}" presName="rootComposite" presStyleCnt="0"/>
      <dgm:spPr/>
    </dgm:pt>
    <dgm:pt modelId="{22671444-1F7C-4DF1-9285-D60FC6109B41}" type="pres">
      <dgm:prSet presAssocID="{F0A948CC-6784-485B-B568-8ADEDFDD880A}" presName="rootText" presStyleLbl="node3" presStyleIdx="4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172C931-9FE9-49F6-A051-293D43BAED69}" type="pres">
      <dgm:prSet presAssocID="{F0A948CC-6784-485B-B568-8ADEDFDD880A}" presName="rootConnector" presStyleLbl="node3" presStyleIdx="4" presStyleCnt="7"/>
      <dgm:spPr/>
      <dgm:t>
        <a:bodyPr/>
        <a:lstStyle/>
        <a:p>
          <a:endParaRPr lang="zh-CN" altLang="en-US"/>
        </a:p>
      </dgm:t>
    </dgm:pt>
    <dgm:pt modelId="{80D65B55-A319-4385-8C2B-EA5C038B15C0}" type="pres">
      <dgm:prSet presAssocID="{F0A948CC-6784-485B-B568-8ADEDFDD880A}" presName="hierChild4" presStyleCnt="0"/>
      <dgm:spPr/>
    </dgm:pt>
    <dgm:pt modelId="{78E072EA-8727-4616-9104-505FD3D804FC}" type="pres">
      <dgm:prSet presAssocID="{F0A948CC-6784-485B-B568-8ADEDFDD880A}" presName="hierChild5" presStyleCnt="0"/>
      <dgm:spPr/>
    </dgm:pt>
    <dgm:pt modelId="{51E74190-A8E1-4B9B-A68F-9E3FB8DE4E7B}" type="pres">
      <dgm:prSet presAssocID="{C3A6162F-C50B-41AE-A8D1-4D9E38FF314A}" presName="Name64" presStyleLbl="parChTrans1D3" presStyleIdx="5" presStyleCnt="7"/>
      <dgm:spPr/>
      <dgm:t>
        <a:bodyPr/>
        <a:lstStyle/>
        <a:p>
          <a:endParaRPr lang="zh-CN" altLang="en-US"/>
        </a:p>
      </dgm:t>
    </dgm:pt>
    <dgm:pt modelId="{C8769C12-0AFC-4848-B109-12687F901410}" type="pres">
      <dgm:prSet presAssocID="{4B278BCB-5ACA-4786-AC1B-A2A66F52AF69}" presName="hierRoot2" presStyleCnt="0">
        <dgm:presLayoutVars>
          <dgm:hierBranch val="init"/>
        </dgm:presLayoutVars>
      </dgm:prSet>
      <dgm:spPr/>
    </dgm:pt>
    <dgm:pt modelId="{20DFADA7-1259-4C2B-8CFA-3415737D616D}" type="pres">
      <dgm:prSet presAssocID="{4B278BCB-5ACA-4786-AC1B-A2A66F52AF69}" presName="rootComposite" presStyleCnt="0"/>
      <dgm:spPr/>
    </dgm:pt>
    <dgm:pt modelId="{DB3044F8-8814-4BE6-97EF-3784BFD838C3}" type="pres">
      <dgm:prSet presAssocID="{4B278BCB-5ACA-4786-AC1B-A2A66F52AF69}" presName="rootText" presStyleLbl="node3" presStyleIdx="5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EC1E61-DC4F-45F3-83AB-1C56C54D0059}" type="pres">
      <dgm:prSet presAssocID="{4B278BCB-5ACA-4786-AC1B-A2A66F52AF69}" presName="rootConnector" presStyleLbl="node3" presStyleIdx="5" presStyleCnt="7"/>
      <dgm:spPr/>
      <dgm:t>
        <a:bodyPr/>
        <a:lstStyle/>
        <a:p>
          <a:endParaRPr lang="zh-CN" altLang="en-US"/>
        </a:p>
      </dgm:t>
    </dgm:pt>
    <dgm:pt modelId="{690491D6-8D62-44AE-A5BC-632FF6EAA141}" type="pres">
      <dgm:prSet presAssocID="{4B278BCB-5ACA-4786-AC1B-A2A66F52AF69}" presName="hierChild4" presStyleCnt="0"/>
      <dgm:spPr/>
    </dgm:pt>
    <dgm:pt modelId="{B29D7A74-FED1-46E6-A66C-271D62EB9454}" type="pres">
      <dgm:prSet presAssocID="{4B278BCB-5ACA-4786-AC1B-A2A66F52AF69}" presName="hierChild5" presStyleCnt="0"/>
      <dgm:spPr/>
    </dgm:pt>
    <dgm:pt modelId="{D07E165C-3DDF-43E8-BDF1-5818EE82F587}" type="pres">
      <dgm:prSet presAssocID="{C1467221-C22E-46DD-9EE4-311FB9BE6565}" presName="Name64" presStyleLbl="parChTrans1D3" presStyleIdx="6" presStyleCnt="7"/>
      <dgm:spPr/>
      <dgm:t>
        <a:bodyPr/>
        <a:lstStyle/>
        <a:p>
          <a:endParaRPr lang="zh-CN" altLang="en-US"/>
        </a:p>
      </dgm:t>
    </dgm:pt>
    <dgm:pt modelId="{23D2DEFF-07CB-4A62-846A-11B59F2D66E6}" type="pres">
      <dgm:prSet presAssocID="{64B3C718-0BD9-4C48-B74A-60668E987DAB}" presName="hierRoot2" presStyleCnt="0">
        <dgm:presLayoutVars>
          <dgm:hierBranch val="init"/>
        </dgm:presLayoutVars>
      </dgm:prSet>
      <dgm:spPr/>
    </dgm:pt>
    <dgm:pt modelId="{1F2FB88F-D70D-436E-B228-7F6AC4448CFE}" type="pres">
      <dgm:prSet presAssocID="{64B3C718-0BD9-4C48-B74A-60668E987DAB}" presName="rootComposite" presStyleCnt="0"/>
      <dgm:spPr/>
    </dgm:pt>
    <dgm:pt modelId="{9E18164C-A6A6-44BE-9572-26D67D6E1914}" type="pres">
      <dgm:prSet presAssocID="{64B3C718-0BD9-4C48-B74A-60668E987DAB}" presName="rootText" presStyleLbl="node3" presStyleIdx="6" presStyleCnt="7" custScaleX="140885" custScaleY="917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100372-9DAC-4521-A362-9BB65610EF76}" type="pres">
      <dgm:prSet presAssocID="{64B3C718-0BD9-4C48-B74A-60668E987DAB}" presName="rootConnector" presStyleLbl="node3" presStyleIdx="6" presStyleCnt="7"/>
      <dgm:spPr/>
      <dgm:t>
        <a:bodyPr/>
        <a:lstStyle/>
        <a:p>
          <a:endParaRPr lang="zh-CN" altLang="en-US"/>
        </a:p>
      </dgm:t>
    </dgm:pt>
    <dgm:pt modelId="{64481E3F-2B57-4059-97D7-573E364B8B6A}" type="pres">
      <dgm:prSet presAssocID="{64B3C718-0BD9-4C48-B74A-60668E987DAB}" presName="hierChild4" presStyleCnt="0"/>
      <dgm:spPr/>
    </dgm:pt>
    <dgm:pt modelId="{83CF87E8-0BC5-41B9-A195-D8FE3592E3BD}" type="pres">
      <dgm:prSet presAssocID="{64B3C718-0BD9-4C48-B74A-60668E987DAB}" presName="hierChild5" presStyleCnt="0"/>
      <dgm:spPr/>
    </dgm:pt>
    <dgm:pt modelId="{E7D67CAE-76EB-467E-8612-E5B50EEB0C98}" type="pres">
      <dgm:prSet presAssocID="{15349256-85DF-4B08-8C73-BA912261A998}" presName="hierChild5" presStyleCnt="0"/>
      <dgm:spPr/>
    </dgm:pt>
    <dgm:pt modelId="{ACDD0AE5-D7C5-499C-9CA3-8401FF87C2DF}" type="pres">
      <dgm:prSet presAssocID="{06F45F0C-4303-43A2-A24E-E3F64B53EC88}" presName="Name64" presStyleLbl="parChTrans1D2" presStyleIdx="2" presStyleCnt="3"/>
      <dgm:spPr/>
      <dgm:t>
        <a:bodyPr/>
        <a:lstStyle/>
        <a:p>
          <a:endParaRPr lang="zh-CN" altLang="en-US"/>
        </a:p>
      </dgm:t>
    </dgm:pt>
    <dgm:pt modelId="{1A8463DA-8DAF-410A-9B18-9F3E19CD931C}" type="pres">
      <dgm:prSet presAssocID="{EC513282-0959-4D52-A016-00F7770B950F}" presName="hierRoot2" presStyleCnt="0">
        <dgm:presLayoutVars>
          <dgm:hierBranch val="init"/>
        </dgm:presLayoutVars>
      </dgm:prSet>
      <dgm:spPr/>
    </dgm:pt>
    <dgm:pt modelId="{1EBFC583-8A23-4297-AAA1-AFB75FA57104}" type="pres">
      <dgm:prSet presAssocID="{EC513282-0959-4D52-A016-00F7770B950F}" presName="rootComposite" presStyleCnt="0"/>
      <dgm:spPr/>
    </dgm:pt>
    <dgm:pt modelId="{C772420A-039D-4285-8CFD-043F1F423905}" type="pres">
      <dgm:prSet presAssocID="{EC513282-0959-4D52-A016-00F7770B950F}" presName="rootText" presStyleLbl="node2" presStyleIdx="2" presStyleCnt="3" custScaleX="1422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07A310F-FCFB-4829-9262-F9415D64F383}" type="pres">
      <dgm:prSet presAssocID="{EC513282-0959-4D52-A016-00F7770B950F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0EF12678-AB24-4DC8-B9F9-D7AFFEFB6946}" type="pres">
      <dgm:prSet presAssocID="{EC513282-0959-4D52-A016-00F7770B950F}" presName="hierChild4" presStyleCnt="0"/>
      <dgm:spPr/>
    </dgm:pt>
    <dgm:pt modelId="{7429AE6B-2F21-4F76-AC3D-AA64B5B963A4}" type="pres">
      <dgm:prSet presAssocID="{EC513282-0959-4D52-A016-00F7770B950F}" presName="hierChild5" presStyleCnt="0"/>
      <dgm:spPr/>
    </dgm:pt>
    <dgm:pt modelId="{DFB02E10-D3B3-4F75-9B6F-99E6179DA117}" type="pres">
      <dgm:prSet presAssocID="{CC2B3DB6-E5F2-403B-AF63-4A3BEE33994D}" presName="hierChild3" presStyleCnt="0"/>
      <dgm:spPr/>
    </dgm:pt>
  </dgm:ptLst>
  <dgm:cxnLst>
    <dgm:cxn modelId="{08414FD4-93C9-45ED-A849-F0BECFE57E71}" type="presOf" srcId="{F0A948CC-6784-485B-B568-8ADEDFDD880A}" destId="{B172C931-9FE9-49F6-A051-293D43BAED69}" srcOrd="1" destOrd="0" presId="urn:microsoft.com/office/officeart/2009/3/layout/HorizontalOrganizationChart"/>
    <dgm:cxn modelId="{A073E173-BBE3-4683-A460-A83C5641D2A7}" type="presOf" srcId="{74140B61-FF23-4096-B02E-BD73F027F591}" destId="{F779B31E-1C83-4D8B-8C74-ED91CEDE50FA}" srcOrd="0" destOrd="0" presId="urn:microsoft.com/office/officeart/2009/3/layout/HorizontalOrganizationChart"/>
    <dgm:cxn modelId="{0D31CA6C-D4E2-4E3B-AD1E-04223AD9228D}" type="presOf" srcId="{DFEC8FAD-D212-416C-9FA9-DEDBA308D2A1}" destId="{5B4D14B9-CC68-436E-91EA-D77F2444F1FC}" srcOrd="0" destOrd="0" presId="urn:microsoft.com/office/officeart/2009/3/layout/HorizontalOrganizationChart"/>
    <dgm:cxn modelId="{90EA4D22-8A85-418B-825E-08F5FE310C86}" type="presOf" srcId="{06F45F0C-4303-43A2-A24E-E3F64B53EC88}" destId="{ACDD0AE5-D7C5-499C-9CA3-8401FF87C2DF}" srcOrd="0" destOrd="0" presId="urn:microsoft.com/office/officeart/2009/3/layout/HorizontalOrganizationChart"/>
    <dgm:cxn modelId="{E91A1336-C4AF-45E8-A1B4-B3843786DA72}" type="presOf" srcId="{64B3C718-0BD9-4C48-B74A-60668E987DAB}" destId="{3C100372-9DAC-4521-A362-9BB65610EF76}" srcOrd="1" destOrd="0" presId="urn:microsoft.com/office/officeart/2009/3/layout/HorizontalOrganizationChart"/>
    <dgm:cxn modelId="{D7BF88BC-F9A0-4271-9BAF-A46D6DA72F28}" type="presOf" srcId="{F0A948CC-6784-485B-B568-8ADEDFDD880A}" destId="{22671444-1F7C-4DF1-9285-D60FC6109B41}" srcOrd="0" destOrd="0" presId="urn:microsoft.com/office/officeart/2009/3/layout/HorizontalOrganizationChart"/>
    <dgm:cxn modelId="{834A79C0-81BC-488B-A770-9AB7CDB4EFB6}" type="presOf" srcId="{4B278BCB-5ACA-4786-AC1B-A2A66F52AF69}" destId="{DB3044F8-8814-4BE6-97EF-3784BFD838C3}" srcOrd="0" destOrd="0" presId="urn:microsoft.com/office/officeart/2009/3/layout/HorizontalOrganizationChart"/>
    <dgm:cxn modelId="{4A64925F-21FC-42C1-80CC-FFD19143B638}" srcId="{CC2B3DB6-E5F2-403B-AF63-4A3BEE33994D}" destId="{EC513282-0959-4D52-A016-00F7770B950F}" srcOrd="2" destOrd="0" parTransId="{06F45F0C-4303-43A2-A24E-E3F64B53EC88}" sibTransId="{1C12AA37-4784-4374-AE55-B4AB618496BC}"/>
    <dgm:cxn modelId="{D9E9C730-9CCC-4857-8892-0FF6F47118EE}" srcId="{15349256-85DF-4B08-8C73-BA912261A998}" destId="{DFEC8FAD-D212-416C-9FA9-DEDBA308D2A1}" srcOrd="1" destOrd="0" parTransId="{F0C919BD-2ADB-462F-A65D-756E3D7DA88C}" sibTransId="{6CCA8885-5DD3-4BDE-A607-39B5462B3D79}"/>
    <dgm:cxn modelId="{5B233D0E-85A8-466A-88FF-6316DD014C53}" type="presOf" srcId="{6455656B-1D51-4FFA-8541-00A6F18697F7}" destId="{9AB85AC8-E0BF-4D4A-9D96-3D63EE9AAD51}" srcOrd="0" destOrd="0" presId="urn:microsoft.com/office/officeart/2009/3/layout/HorizontalOrganizationChart"/>
    <dgm:cxn modelId="{62A04CA0-91F7-468E-B77C-F74A2093B4A5}" type="presOf" srcId="{E64771E0-471A-4891-9DCF-2F0DDB5DE029}" destId="{49BAFD31-E3CB-4FA8-99AB-96E7EB0E984E}" srcOrd="0" destOrd="0" presId="urn:microsoft.com/office/officeart/2009/3/layout/HorizontalOrganizationChart"/>
    <dgm:cxn modelId="{018C5C5C-72F4-4CE9-884E-3D52F585AB9D}" srcId="{15349256-85DF-4B08-8C73-BA912261A998}" destId="{6455656B-1D51-4FFA-8541-00A6F18697F7}" srcOrd="0" destOrd="0" parTransId="{1C29CFF5-8FD3-462B-98CC-8066941614F0}" sibTransId="{3A78CFB7-CC65-44A9-AF4A-B78C50B359E7}"/>
    <dgm:cxn modelId="{81C75A80-509C-4F2D-984B-88C722489F54}" srcId="{74140B61-FF23-4096-B02E-BD73F027F591}" destId="{CC2B3DB6-E5F2-403B-AF63-4A3BEE33994D}" srcOrd="0" destOrd="0" parTransId="{787F818A-6C37-4D27-BC4B-A1C23E1E0E9E}" sibTransId="{5BF10833-2B3E-431D-8CFC-5893EC289297}"/>
    <dgm:cxn modelId="{AAC2E8BB-259A-40E6-8D67-A6A105E70FEA}" srcId="{15349256-85DF-4B08-8C73-BA912261A998}" destId="{F0A948CC-6784-485B-B568-8ADEDFDD880A}" srcOrd="2" destOrd="0" parTransId="{16C4051A-BFFE-4EEA-B0C8-1CE995CB61A3}" sibTransId="{7F8E5054-D5D2-4C5D-8150-BCF28626A07E}"/>
    <dgm:cxn modelId="{673D5549-995A-43DD-994E-2E96E081794D}" type="presOf" srcId="{15349256-85DF-4B08-8C73-BA912261A998}" destId="{527A97A3-E7A2-404D-9272-65B505DFA0FC}" srcOrd="0" destOrd="0" presId="urn:microsoft.com/office/officeart/2009/3/layout/HorizontalOrganizationChart"/>
    <dgm:cxn modelId="{F3D3A264-0F1A-43F6-A2F6-1A769D8FD61B}" type="presOf" srcId="{16C4051A-BFFE-4EEA-B0C8-1CE995CB61A3}" destId="{6C37434B-863E-4B29-BCFE-36A53E5DFAB5}" srcOrd="0" destOrd="0" presId="urn:microsoft.com/office/officeart/2009/3/layout/HorizontalOrganizationChart"/>
    <dgm:cxn modelId="{068CDDFD-2C2F-4BDC-8DD9-B2168705F6DB}" srcId="{CC2B3DB6-E5F2-403B-AF63-4A3BEE33994D}" destId="{9B2E7EB7-D31E-489B-A944-0AF1BCDC6C16}" srcOrd="0" destOrd="0" parTransId="{2D015C7B-F056-4288-8D0A-8C53C8CB48D3}" sibTransId="{A82BAEFB-EAB7-4499-A25A-F82419802BD6}"/>
    <dgm:cxn modelId="{2D4F0C05-7A72-4CB6-897C-2C144FA8F63B}" type="presOf" srcId="{2D015C7B-F056-4288-8D0A-8C53C8CB48D3}" destId="{EB649E2A-F76B-419B-A73E-25CF17FF4705}" srcOrd="0" destOrd="0" presId="urn:microsoft.com/office/officeart/2009/3/layout/HorizontalOrganizationChart"/>
    <dgm:cxn modelId="{881B4F87-7AA1-46A6-B76B-2461FAEA46B8}" type="presOf" srcId="{C1467221-C22E-46DD-9EE4-311FB9BE6565}" destId="{D07E165C-3DDF-43E8-BDF1-5818EE82F587}" srcOrd="0" destOrd="0" presId="urn:microsoft.com/office/officeart/2009/3/layout/HorizontalOrganizationChart"/>
    <dgm:cxn modelId="{30EF9A13-1A52-4534-BD45-B7926FCD6B82}" type="presOf" srcId="{DFEC8FAD-D212-416C-9FA9-DEDBA308D2A1}" destId="{CB1AECBA-454D-459F-BC8D-B380E8CEF356}" srcOrd="1" destOrd="0" presId="urn:microsoft.com/office/officeart/2009/3/layout/HorizontalOrganizationChart"/>
    <dgm:cxn modelId="{2D2B5422-61FD-4CFC-83DC-2DD1667D3304}" type="presOf" srcId="{61DBC4C8-530D-4D69-9E72-CEDC2550D175}" destId="{7E623447-138F-4A2D-9807-DA89E6D83377}" srcOrd="1" destOrd="0" presId="urn:microsoft.com/office/officeart/2009/3/layout/HorizontalOrganizationChart"/>
    <dgm:cxn modelId="{588B9822-8C04-453C-9120-C5DEFF081510}" type="presOf" srcId="{61DBC4C8-530D-4D69-9E72-CEDC2550D175}" destId="{99D31179-6444-453E-A972-01A2DBB176CC}" srcOrd="0" destOrd="0" presId="urn:microsoft.com/office/officeart/2009/3/layout/HorizontalOrganizationChart"/>
    <dgm:cxn modelId="{47CB62B3-BC8F-4A25-AEDB-B4076A461998}" type="presOf" srcId="{6455656B-1D51-4FFA-8541-00A6F18697F7}" destId="{4A229713-EF98-4C18-B3DE-9A937AE7B4D5}" srcOrd="1" destOrd="0" presId="urn:microsoft.com/office/officeart/2009/3/layout/HorizontalOrganizationChart"/>
    <dgm:cxn modelId="{4F761DAA-520D-4133-A4EA-886733B0791E}" type="presOf" srcId="{1C29CFF5-8FD3-462B-98CC-8066941614F0}" destId="{32EDFCE1-3009-4FE4-8D8F-E5A18E83F49F}" srcOrd="0" destOrd="0" presId="urn:microsoft.com/office/officeart/2009/3/layout/HorizontalOrganizationChart"/>
    <dgm:cxn modelId="{F6068F08-962E-440C-AFDA-EF9AD4B38697}" type="presOf" srcId="{A12BFFA1-2135-4E7B-987A-B9F22A13F408}" destId="{FC176796-EF49-46FD-8633-42D164B9CB73}" srcOrd="0" destOrd="0" presId="urn:microsoft.com/office/officeart/2009/3/layout/HorizontalOrganizationChart"/>
    <dgm:cxn modelId="{34A5106C-F9B6-436B-8F08-0F68B6D71E6C}" type="presOf" srcId="{C3A6162F-C50B-41AE-A8D1-4D9E38FF314A}" destId="{51E74190-A8E1-4B9B-A68F-9E3FB8DE4E7B}" srcOrd="0" destOrd="0" presId="urn:microsoft.com/office/officeart/2009/3/layout/HorizontalOrganizationChart"/>
    <dgm:cxn modelId="{6EBAACEE-7D9D-4A0E-9159-AFC51DCB7C09}" type="presOf" srcId="{64B3C718-0BD9-4C48-B74A-60668E987DAB}" destId="{9E18164C-A6A6-44BE-9572-26D67D6E1914}" srcOrd="0" destOrd="0" presId="urn:microsoft.com/office/officeart/2009/3/layout/HorizontalOrganizationChart"/>
    <dgm:cxn modelId="{ECAA6982-0E30-4B77-8FBE-7485BFDF43FD}" srcId="{CC2B3DB6-E5F2-403B-AF63-4A3BEE33994D}" destId="{15349256-85DF-4B08-8C73-BA912261A998}" srcOrd="1" destOrd="0" parTransId="{A12BFFA1-2135-4E7B-987A-B9F22A13F408}" sibTransId="{ED14323C-2F67-4E6C-8769-B803529BEEAC}"/>
    <dgm:cxn modelId="{9AC5BEF6-5AE5-405A-BAD4-6B4CC8BEF532}" type="presOf" srcId="{19D24E88-A188-4308-B329-E2B862B10C6F}" destId="{F5E0A907-02DF-4161-B2C6-7DA61140EDCB}" srcOrd="0" destOrd="0" presId="urn:microsoft.com/office/officeart/2009/3/layout/HorizontalOrganizationChart"/>
    <dgm:cxn modelId="{A3A8AEB1-4607-427B-8677-895A006E3E6D}" type="presOf" srcId="{820C5890-0576-4E4F-B79F-3CCD9C58EE51}" destId="{4AD9AA02-9640-4852-B846-3C5525966BEA}" srcOrd="1" destOrd="0" presId="urn:microsoft.com/office/officeart/2009/3/layout/HorizontalOrganizationChart"/>
    <dgm:cxn modelId="{58493DD5-DE1D-496F-8E3D-48EA713B8872}" type="presOf" srcId="{9B2E7EB7-D31E-489B-A944-0AF1BCDC6C16}" destId="{176A8D9F-F3FC-45F4-9C7B-BCA163A8B937}" srcOrd="1" destOrd="0" presId="urn:microsoft.com/office/officeart/2009/3/layout/HorizontalOrganizationChart"/>
    <dgm:cxn modelId="{0630399F-CCB1-489B-AF07-E35E66382DD2}" srcId="{9B2E7EB7-D31E-489B-A944-0AF1BCDC6C16}" destId="{820C5890-0576-4E4F-B79F-3CCD9C58EE51}" srcOrd="1" destOrd="0" parTransId="{E64771E0-471A-4891-9DCF-2F0DDB5DE029}" sibTransId="{7F776BF7-2CCC-4982-999E-0C333DD717CE}"/>
    <dgm:cxn modelId="{60331F1F-8CC5-4AC4-8F36-AA44A91E19D4}" type="presOf" srcId="{EC513282-0959-4D52-A016-00F7770B950F}" destId="{407A310F-FCFB-4829-9262-F9415D64F383}" srcOrd="1" destOrd="0" presId="urn:microsoft.com/office/officeart/2009/3/layout/HorizontalOrganizationChart"/>
    <dgm:cxn modelId="{F549CE91-BDAA-42B3-9DCD-F6BD34CC34A3}" type="presOf" srcId="{820C5890-0576-4E4F-B79F-3CCD9C58EE51}" destId="{E0E9933C-7E8C-4927-A205-62357E448A24}" srcOrd="0" destOrd="0" presId="urn:microsoft.com/office/officeart/2009/3/layout/HorizontalOrganizationChart"/>
    <dgm:cxn modelId="{C83C573C-EE93-4442-8ABE-8E90245BBEB4}" srcId="{15349256-85DF-4B08-8C73-BA912261A998}" destId="{64B3C718-0BD9-4C48-B74A-60668E987DAB}" srcOrd="4" destOrd="0" parTransId="{C1467221-C22E-46DD-9EE4-311FB9BE6565}" sibTransId="{89F6C60B-F526-4F6D-9D1A-AED890FAE61C}"/>
    <dgm:cxn modelId="{6F2C06DD-776B-41A5-9F49-97827ADA030D}" type="presOf" srcId="{CC2B3DB6-E5F2-403B-AF63-4A3BEE33994D}" destId="{EC287306-EE0E-465C-9328-C37B93E6B7CE}" srcOrd="1" destOrd="0" presId="urn:microsoft.com/office/officeart/2009/3/layout/HorizontalOrganizationChart"/>
    <dgm:cxn modelId="{C356A6CA-31FD-4495-A25B-93FB18042FFF}" type="presOf" srcId="{4B278BCB-5ACA-4786-AC1B-A2A66F52AF69}" destId="{FEEC1E61-DC4F-45F3-83AB-1C56C54D0059}" srcOrd="1" destOrd="0" presId="urn:microsoft.com/office/officeart/2009/3/layout/HorizontalOrganizationChart"/>
    <dgm:cxn modelId="{14FCBB61-B5E9-42CF-AFE8-228C8A0FA309}" srcId="{9B2E7EB7-D31E-489B-A944-0AF1BCDC6C16}" destId="{61DBC4C8-530D-4D69-9E72-CEDC2550D175}" srcOrd="0" destOrd="0" parTransId="{19D24E88-A188-4308-B329-E2B862B10C6F}" sibTransId="{8405AE38-92A9-412A-B503-A52763A2C61F}"/>
    <dgm:cxn modelId="{718010BC-B62E-40D6-AE6F-208F8C19DC99}" srcId="{15349256-85DF-4B08-8C73-BA912261A998}" destId="{4B278BCB-5ACA-4786-AC1B-A2A66F52AF69}" srcOrd="3" destOrd="0" parTransId="{C3A6162F-C50B-41AE-A8D1-4D9E38FF314A}" sibTransId="{30DF28AE-6E33-4570-8C1C-6D98769E9732}"/>
    <dgm:cxn modelId="{87789F58-4780-4474-8010-7C8CE1D61448}" type="presOf" srcId="{CC2B3DB6-E5F2-403B-AF63-4A3BEE33994D}" destId="{4B66E416-C0EE-4703-8BDE-9E4F1061B92E}" srcOrd="0" destOrd="0" presId="urn:microsoft.com/office/officeart/2009/3/layout/HorizontalOrganizationChart"/>
    <dgm:cxn modelId="{FA4BC73B-2B14-445E-A797-783FC6C68011}" type="presOf" srcId="{15349256-85DF-4B08-8C73-BA912261A998}" destId="{BF5E0641-860D-438F-A208-635C5598272D}" srcOrd="1" destOrd="0" presId="urn:microsoft.com/office/officeart/2009/3/layout/HorizontalOrganizationChart"/>
    <dgm:cxn modelId="{E7D05104-8E72-4C80-81F7-654D35357492}" type="presOf" srcId="{F0C919BD-2ADB-462F-A65D-756E3D7DA88C}" destId="{2EB94877-3A59-4077-B9A1-15EB6B3769B1}" srcOrd="0" destOrd="0" presId="urn:microsoft.com/office/officeart/2009/3/layout/HorizontalOrganizationChart"/>
    <dgm:cxn modelId="{74EA924E-1FFE-4584-BD3D-BA6DF0BB8AE6}" type="presOf" srcId="{EC513282-0959-4D52-A016-00F7770B950F}" destId="{C772420A-039D-4285-8CFD-043F1F423905}" srcOrd="0" destOrd="0" presId="urn:microsoft.com/office/officeart/2009/3/layout/HorizontalOrganizationChart"/>
    <dgm:cxn modelId="{39D902D7-1ABD-41C4-8699-68A814B31223}" type="presOf" srcId="{9B2E7EB7-D31E-489B-A944-0AF1BCDC6C16}" destId="{0A262155-848D-4172-BA32-7576A502F23A}" srcOrd="0" destOrd="0" presId="urn:microsoft.com/office/officeart/2009/3/layout/HorizontalOrganizationChart"/>
    <dgm:cxn modelId="{9E65622C-DD2B-41D5-9E29-3448072DF12A}" type="presParOf" srcId="{F779B31E-1C83-4D8B-8C74-ED91CEDE50FA}" destId="{02786411-ECE5-43E6-BD51-70C0005BFF8B}" srcOrd="0" destOrd="0" presId="urn:microsoft.com/office/officeart/2009/3/layout/HorizontalOrganizationChart"/>
    <dgm:cxn modelId="{3AFFF805-B6DB-4904-9CF7-B33D96DD5308}" type="presParOf" srcId="{02786411-ECE5-43E6-BD51-70C0005BFF8B}" destId="{3B7B0AEE-AD8A-44D6-9B28-4D838C6C57D3}" srcOrd="0" destOrd="0" presId="urn:microsoft.com/office/officeart/2009/3/layout/HorizontalOrganizationChart"/>
    <dgm:cxn modelId="{7031EDF4-0390-4956-ACE3-BF33D4F13F63}" type="presParOf" srcId="{3B7B0AEE-AD8A-44D6-9B28-4D838C6C57D3}" destId="{4B66E416-C0EE-4703-8BDE-9E4F1061B92E}" srcOrd="0" destOrd="0" presId="urn:microsoft.com/office/officeart/2009/3/layout/HorizontalOrganizationChart"/>
    <dgm:cxn modelId="{AB2B1CD7-E41C-416A-A449-FA31B5C67298}" type="presParOf" srcId="{3B7B0AEE-AD8A-44D6-9B28-4D838C6C57D3}" destId="{EC287306-EE0E-465C-9328-C37B93E6B7CE}" srcOrd="1" destOrd="0" presId="urn:microsoft.com/office/officeart/2009/3/layout/HorizontalOrganizationChart"/>
    <dgm:cxn modelId="{01FD2C4B-619A-483C-B84E-E1302BAC98D7}" type="presParOf" srcId="{02786411-ECE5-43E6-BD51-70C0005BFF8B}" destId="{741FE80D-88B5-409A-8876-093BEAA93888}" srcOrd="1" destOrd="0" presId="urn:microsoft.com/office/officeart/2009/3/layout/HorizontalOrganizationChart"/>
    <dgm:cxn modelId="{F6FDD4C6-63ED-46C1-94C6-2109D6F53A44}" type="presParOf" srcId="{741FE80D-88B5-409A-8876-093BEAA93888}" destId="{EB649E2A-F76B-419B-A73E-25CF17FF4705}" srcOrd="0" destOrd="0" presId="urn:microsoft.com/office/officeart/2009/3/layout/HorizontalOrganizationChart"/>
    <dgm:cxn modelId="{E0C45B75-355D-45B8-B995-4A26F5200CCC}" type="presParOf" srcId="{741FE80D-88B5-409A-8876-093BEAA93888}" destId="{376F1335-1930-461D-88A6-D62E276C8282}" srcOrd="1" destOrd="0" presId="urn:microsoft.com/office/officeart/2009/3/layout/HorizontalOrganizationChart"/>
    <dgm:cxn modelId="{3BE59AA2-3EBC-4301-8396-C5E3223A68FE}" type="presParOf" srcId="{376F1335-1930-461D-88A6-D62E276C8282}" destId="{43F0752A-5269-4861-B4FC-7A02B99429EE}" srcOrd="0" destOrd="0" presId="urn:microsoft.com/office/officeart/2009/3/layout/HorizontalOrganizationChart"/>
    <dgm:cxn modelId="{6E71830A-4867-4A50-A021-E52BDB4D6ECC}" type="presParOf" srcId="{43F0752A-5269-4861-B4FC-7A02B99429EE}" destId="{0A262155-848D-4172-BA32-7576A502F23A}" srcOrd="0" destOrd="0" presId="urn:microsoft.com/office/officeart/2009/3/layout/HorizontalOrganizationChart"/>
    <dgm:cxn modelId="{EA30F1AA-A0BD-4107-9920-4541E6312CD3}" type="presParOf" srcId="{43F0752A-5269-4861-B4FC-7A02B99429EE}" destId="{176A8D9F-F3FC-45F4-9C7B-BCA163A8B937}" srcOrd="1" destOrd="0" presId="urn:microsoft.com/office/officeart/2009/3/layout/HorizontalOrganizationChart"/>
    <dgm:cxn modelId="{4647296E-7470-45C7-952F-8B2D23AA5D9B}" type="presParOf" srcId="{376F1335-1930-461D-88A6-D62E276C8282}" destId="{A89C1CCD-FC0A-42A8-B18C-B119E68BAB93}" srcOrd="1" destOrd="0" presId="urn:microsoft.com/office/officeart/2009/3/layout/HorizontalOrganizationChart"/>
    <dgm:cxn modelId="{7DD0E204-0656-4B58-8955-DFB1C06D76D8}" type="presParOf" srcId="{A89C1CCD-FC0A-42A8-B18C-B119E68BAB93}" destId="{F5E0A907-02DF-4161-B2C6-7DA61140EDCB}" srcOrd="0" destOrd="0" presId="urn:microsoft.com/office/officeart/2009/3/layout/HorizontalOrganizationChart"/>
    <dgm:cxn modelId="{FA58A4A3-59BC-4097-8686-F2FE2B5A7E28}" type="presParOf" srcId="{A89C1CCD-FC0A-42A8-B18C-B119E68BAB93}" destId="{B1FAE52E-BDCC-43F2-B28B-05050C4DF966}" srcOrd="1" destOrd="0" presId="urn:microsoft.com/office/officeart/2009/3/layout/HorizontalOrganizationChart"/>
    <dgm:cxn modelId="{89B32E06-680D-48E7-9F65-C36A7435C8D5}" type="presParOf" srcId="{B1FAE52E-BDCC-43F2-B28B-05050C4DF966}" destId="{1430F5DB-0325-446B-BF1C-AD5EB0444DAE}" srcOrd="0" destOrd="0" presId="urn:microsoft.com/office/officeart/2009/3/layout/HorizontalOrganizationChart"/>
    <dgm:cxn modelId="{06F8DAE1-7E6C-4EAA-B6D7-EDE8A0D5B54B}" type="presParOf" srcId="{1430F5DB-0325-446B-BF1C-AD5EB0444DAE}" destId="{99D31179-6444-453E-A972-01A2DBB176CC}" srcOrd="0" destOrd="0" presId="urn:microsoft.com/office/officeart/2009/3/layout/HorizontalOrganizationChart"/>
    <dgm:cxn modelId="{AE298CA9-FB5E-4444-BDED-0782ECDFA8DB}" type="presParOf" srcId="{1430F5DB-0325-446B-BF1C-AD5EB0444DAE}" destId="{7E623447-138F-4A2D-9807-DA89E6D83377}" srcOrd="1" destOrd="0" presId="urn:microsoft.com/office/officeart/2009/3/layout/HorizontalOrganizationChart"/>
    <dgm:cxn modelId="{745AF886-7074-4133-8CED-1F0B45A2627A}" type="presParOf" srcId="{B1FAE52E-BDCC-43F2-B28B-05050C4DF966}" destId="{91CFFB06-F5CF-4A6D-AB59-1916435D2D9A}" srcOrd="1" destOrd="0" presId="urn:microsoft.com/office/officeart/2009/3/layout/HorizontalOrganizationChart"/>
    <dgm:cxn modelId="{CB39FFDC-9660-4775-A3A0-4D4EFA1509F0}" type="presParOf" srcId="{B1FAE52E-BDCC-43F2-B28B-05050C4DF966}" destId="{D09B39F6-FA8A-4213-B692-A71F49D346CF}" srcOrd="2" destOrd="0" presId="urn:microsoft.com/office/officeart/2009/3/layout/HorizontalOrganizationChart"/>
    <dgm:cxn modelId="{9AF00896-A5CE-4E96-AB86-37ED054FF4D2}" type="presParOf" srcId="{A89C1CCD-FC0A-42A8-B18C-B119E68BAB93}" destId="{49BAFD31-E3CB-4FA8-99AB-96E7EB0E984E}" srcOrd="2" destOrd="0" presId="urn:microsoft.com/office/officeart/2009/3/layout/HorizontalOrganizationChart"/>
    <dgm:cxn modelId="{B8A2D37D-99C5-4FEF-8437-4EAF35DE6678}" type="presParOf" srcId="{A89C1CCD-FC0A-42A8-B18C-B119E68BAB93}" destId="{AEB11F16-22FC-497E-9F11-F56875711E32}" srcOrd="3" destOrd="0" presId="urn:microsoft.com/office/officeart/2009/3/layout/HorizontalOrganizationChart"/>
    <dgm:cxn modelId="{ECC7D065-D91B-414C-A8CB-7E0569D364CE}" type="presParOf" srcId="{AEB11F16-22FC-497E-9F11-F56875711E32}" destId="{F26F2A54-1D81-4707-A4AE-769941F6555B}" srcOrd="0" destOrd="0" presId="urn:microsoft.com/office/officeart/2009/3/layout/HorizontalOrganizationChart"/>
    <dgm:cxn modelId="{03825C32-C9CD-4CD3-92EE-DF3F2E370899}" type="presParOf" srcId="{F26F2A54-1D81-4707-A4AE-769941F6555B}" destId="{E0E9933C-7E8C-4927-A205-62357E448A24}" srcOrd="0" destOrd="0" presId="urn:microsoft.com/office/officeart/2009/3/layout/HorizontalOrganizationChart"/>
    <dgm:cxn modelId="{721D6607-B213-47AB-9691-3C67EDDDC8D5}" type="presParOf" srcId="{F26F2A54-1D81-4707-A4AE-769941F6555B}" destId="{4AD9AA02-9640-4852-B846-3C5525966BEA}" srcOrd="1" destOrd="0" presId="urn:microsoft.com/office/officeart/2009/3/layout/HorizontalOrganizationChart"/>
    <dgm:cxn modelId="{09DD9CC3-7EA2-4240-9923-2E14DE5ADBE8}" type="presParOf" srcId="{AEB11F16-22FC-497E-9F11-F56875711E32}" destId="{94216D73-2A0A-4A76-BFE4-EFCC9C8E9646}" srcOrd="1" destOrd="0" presId="urn:microsoft.com/office/officeart/2009/3/layout/HorizontalOrganizationChart"/>
    <dgm:cxn modelId="{F76F0D4F-83B0-465A-99D8-514387278AF7}" type="presParOf" srcId="{AEB11F16-22FC-497E-9F11-F56875711E32}" destId="{2A85CCD0-A395-4AEB-A701-0ECF613E7774}" srcOrd="2" destOrd="0" presId="urn:microsoft.com/office/officeart/2009/3/layout/HorizontalOrganizationChart"/>
    <dgm:cxn modelId="{C7C08C58-C984-42DA-935E-99E83E823263}" type="presParOf" srcId="{376F1335-1930-461D-88A6-D62E276C8282}" destId="{C9A8E5E6-3324-4B2D-A8D1-3CCE1929BC85}" srcOrd="2" destOrd="0" presId="urn:microsoft.com/office/officeart/2009/3/layout/HorizontalOrganizationChart"/>
    <dgm:cxn modelId="{7BB7D2DF-72D8-45E4-B384-E8979EA4A1CA}" type="presParOf" srcId="{741FE80D-88B5-409A-8876-093BEAA93888}" destId="{FC176796-EF49-46FD-8633-42D164B9CB73}" srcOrd="2" destOrd="0" presId="urn:microsoft.com/office/officeart/2009/3/layout/HorizontalOrganizationChart"/>
    <dgm:cxn modelId="{9F26AD72-3761-43F6-9F32-DBBBF617501B}" type="presParOf" srcId="{741FE80D-88B5-409A-8876-093BEAA93888}" destId="{61E25FDA-BC7C-49F4-B274-A44259FF9435}" srcOrd="3" destOrd="0" presId="urn:microsoft.com/office/officeart/2009/3/layout/HorizontalOrganizationChart"/>
    <dgm:cxn modelId="{7D51EB7D-EEB9-4311-BB20-21E3A6A77174}" type="presParOf" srcId="{61E25FDA-BC7C-49F4-B274-A44259FF9435}" destId="{F50BD9AB-D87E-40B9-A6D3-1A4CEB4E7624}" srcOrd="0" destOrd="0" presId="urn:microsoft.com/office/officeart/2009/3/layout/HorizontalOrganizationChart"/>
    <dgm:cxn modelId="{2D7E827F-E177-408B-8339-EACDEEE0BBA6}" type="presParOf" srcId="{F50BD9AB-D87E-40B9-A6D3-1A4CEB4E7624}" destId="{527A97A3-E7A2-404D-9272-65B505DFA0FC}" srcOrd="0" destOrd="0" presId="urn:microsoft.com/office/officeart/2009/3/layout/HorizontalOrganizationChart"/>
    <dgm:cxn modelId="{6476111B-C97E-4C92-B753-5078FB35C42F}" type="presParOf" srcId="{F50BD9AB-D87E-40B9-A6D3-1A4CEB4E7624}" destId="{BF5E0641-860D-438F-A208-635C5598272D}" srcOrd="1" destOrd="0" presId="urn:microsoft.com/office/officeart/2009/3/layout/HorizontalOrganizationChart"/>
    <dgm:cxn modelId="{0942DEAC-EADA-46EF-B612-73B2BC8019BC}" type="presParOf" srcId="{61E25FDA-BC7C-49F4-B274-A44259FF9435}" destId="{3A43C7F4-C28C-4F6B-AD4A-7C9A5E7085FF}" srcOrd="1" destOrd="0" presId="urn:microsoft.com/office/officeart/2009/3/layout/HorizontalOrganizationChart"/>
    <dgm:cxn modelId="{6FCB0FA0-EF27-4F53-831B-93F5D1677CCE}" type="presParOf" srcId="{3A43C7F4-C28C-4F6B-AD4A-7C9A5E7085FF}" destId="{32EDFCE1-3009-4FE4-8D8F-E5A18E83F49F}" srcOrd="0" destOrd="0" presId="urn:microsoft.com/office/officeart/2009/3/layout/HorizontalOrganizationChart"/>
    <dgm:cxn modelId="{0195FAD9-CB90-4A69-82F1-746347B99C9E}" type="presParOf" srcId="{3A43C7F4-C28C-4F6B-AD4A-7C9A5E7085FF}" destId="{514CD267-11E7-4D93-B1A7-A6DCE2BA09FA}" srcOrd="1" destOrd="0" presId="urn:microsoft.com/office/officeart/2009/3/layout/HorizontalOrganizationChart"/>
    <dgm:cxn modelId="{D3B9FA94-0EA2-4227-B5BA-974BD5492BEC}" type="presParOf" srcId="{514CD267-11E7-4D93-B1A7-A6DCE2BA09FA}" destId="{72FD0490-5A53-423D-ABF5-C2E4F7BFD14D}" srcOrd="0" destOrd="0" presId="urn:microsoft.com/office/officeart/2009/3/layout/HorizontalOrganizationChart"/>
    <dgm:cxn modelId="{F549A12F-8A8D-4C40-9829-B8AA2F0C9A18}" type="presParOf" srcId="{72FD0490-5A53-423D-ABF5-C2E4F7BFD14D}" destId="{9AB85AC8-E0BF-4D4A-9D96-3D63EE9AAD51}" srcOrd="0" destOrd="0" presId="urn:microsoft.com/office/officeart/2009/3/layout/HorizontalOrganizationChart"/>
    <dgm:cxn modelId="{EC8C72C4-8E87-4F9A-B9C9-E030E9AC69DA}" type="presParOf" srcId="{72FD0490-5A53-423D-ABF5-C2E4F7BFD14D}" destId="{4A229713-EF98-4C18-B3DE-9A937AE7B4D5}" srcOrd="1" destOrd="0" presId="urn:microsoft.com/office/officeart/2009/3/layout/HorizontalOrganizationChart"/>
    <dgm:cxn modelId="{879D6761-7325-4569-BBFB-C9676568C5A0}" type="presParOf" srcId="{514CD267-11E7-4D93-B1A7-A6DCE2BA09FA}" destId="{1BE6B6D2-3887-4361-BB6D-E2842CD191FF}" srcOrd="1" destOrd="0" presId="urn:microsoft.com/office/officeart/2009/3/layout/HorizontalOrganizationChart"/>
    <dgm:cxn modelId="{1CD3BBE3-4BCB-4AA1-9B1A-1DA58A2E5290}" type="presParOf" srcId="{514CD267-11E7-4D93-B1A7-A6DCE2BA09FA}" destId="{E86A21E6-0884-4D19-AFD1-78966013FC9B}" srcOrd="2" destOrd="0" presId="urn:microsoft.com/office/officeart/2009/3/layout/HorizontalOrganizationChart"/>
    <dgm:cxn modelId="{C1EDA290-ACC1-44E2-A1E8-F9404105FF8E}" type="presParOf" srcId="{3A43C7F4-C28C-4F6B-AD4A-7C9A5E7085FF}" destId="{2EB94877-3A59-4077-B9A1-15EB6B3769B1}" srcOrd="2" destOrd="0" presId="urn:microsoft.com/office/officeart/2009/3/layout/HorizontalOrganizationChart"/>
    <dgm:cxn modelId="{57A4D139-64A1-424C-8549-1F651D083362}" type="presParOf" srcId="{3A43C7F4-C28C-4F6B-AD4A-7C9A5E7085FF}" destId="{A1063A6D-B7BE-493F-A92C-A10BCC554B7A}" srcOrd="3" destOrd="0" presId="urn:microsoft.com/office/officeart/2009/3/layout/HorizontalOrganizationChart"/>
    <dgm:cxn modelId="{AC3DC238-2410-40B3-8047-C90C3C4AB712}" type="presParOf" srcId="{A1063A6D-B7BE-493F-A92C-A10BCC554B7A}" destId="{B363AFF1-F9DB-4762-A906-299E68F16730}" srcOrd="0" destOrd="0" presId="urn:microsoft.com/office/officeart/2009/3/layout/HorizontalOrganizationChart"/>
    <dgm:cxn modelId="{A067302B-57D8-41FC-A4FD-D1F9D82FE231}" type="presParOf" srcId="{B363AFF1-F9DB-4762-A906-299E68F16730}" destId="{5B4D14B9-CC68-436E-91EA-D77F2444F1FC}" srcOrd="0" destOrd="0" presId="urn:microsoft.com/office/officeart/2009/3/layout/HorizontalOrganizationChart"/>
    <dgm:cxn modelId="{20DE294B-7913-4B2D-AF13-2B2DF62FA8C8}" type="presParOf" srcId="{B363AFF1-F9DB-4762-A906-299E68F16730}" destId="{CB1AECBA-454D-459F-BC8D-B380E8CEF356}" srcOrd="1" destOrd="0" presId="urn:microsoft.com/office/officeart/2009/3/layout/HorizontalOrganizationChart"/>
    <dgm:cxn modelId="{08306531-4B40-4C2D-A29D-81382B18C7BF}" type="presParOf" srcId="{A1063A6D-B7BE-493F-A92C-A10BCC554B7A}" destId="{9152E4F6-CAC3-4C20-BDD5-2C45F056AB1C}" srcOrd="1" destOrd="0" presId="urn:microsoft.com/office/officeart/2009/3/layout/HorizontalOrganizationChart"/>
    <dgm:cxn modelId="{AC75BBC5-3812-41C0-B1BD-F95BECC67E24}" type="presParOf" srcId="{A1063A6D-B7BE-493F-A92C-A10BCC554B7A}" destId="{1F80A7CB-EA61-4B22-B51E-51A59FEC8129}" srcOrd="2" destOrd="0" presId="urn:microsoft.com/office/officeart/2009/3/layout/HorizontalOrganizationChart"/>
    <dgm:cxn modelId="{A9EFE337-E5CA-4706-89D7-043028346126}" type="presParOf" srcId="{3A43C7F4-C28C-4F6B-AD4A-7C9A5E7085FF}" destId="{6C37434B-863E-4B29-BCFE-36A53E5DFAB5}" srcOrd="4" destOrd="0" presId="urn:microsoft.com/office/officeart/2009/3/layout/HorizontalOrganizationChart"/>
    <dgm:cxn modelId="{CD8EACF5-EC47-4FF9-925E-5FF38B2E9A89}" type="presParOf" srcId="{3A43C7F4-C28C-4F6B-AD4A-7C9A5E7085FF}" destId="{46565812-5C34-437B-A9D1-4A2AB191FC21}" srcOrd="5" destOrd="0" presId="urn:microsoft.com/office/officeart/2009/3/layout/HorizontalOrganizationChart"/>
    <dgm:cxn modelId="{B55F5816-BC46-4496-8FCF-8B37E0BBA64F}" type="presParOf" srcId="{46565812-5C34-437B-A9D1-4A2AB191FC21}" destId="{F4F0F0FA-59C2-4109-9A91-76738CA5F9E4}" srcOrd="0" destOrd="0" presId="urn:microsoft.com/office/officeart/2009/3/layout/HorizontalOrganizationChart"/>
    <dgm:cxn modelId="{E7F9858B-AE99-4369-A4B1-376AB931065F}" type="presParOf" srcId="{F4F0F0FA-59C2-4109-9A91-76738CA5F9E4}" destId="{22671444-1F7C-4DF1-9285-D60FC6109B41}" srcOrd="0" destOrd="0" presId="urn:microsoft.com/office/officeart/2009/3/layout/HorizontalOrganizationChart"/>
    <dgm:cxn modelId="{0D6952D1-DBD0-417D-912C-DE76A7F52AE5}" type="presParOf" srcId="{F4F0F0FA-59C2-4109-9A91-76738CA5F9E4}" destId="{B172C931-9FE9-49F6-A051-293D43BAED69}" srcOrd="1" destOrd="0" presId="urn:microsoft.com/office/officeart/2009/3/layout/HorizontalOrganizationChart"/>
    <dgm:cxn modelId="{DDB38B8C-696B-4DB4-8AD6-17EEF95E47FB}" type="presParOf" srcId="{46565812-5C34-437B-A9D1-4A2AB191FC21}" destId="{80D65B55-A319-4385-8C2B-EA5C038B15C0}" srcOrd="1" destOrd="0" presId="urn:microsoft.com/office/officeart/2009/3/layout/HorizontalOrganizationChart"/>
    <dgm:cxn modelId="{7167EA89-B868-4A3D-98F2-D6241034CDB3}" type="presParOf" srcId="{46565812-5C34-437B-A9D1-4A2AB191FC21}" destId="{78E072EA-8727-4616-9104-505FD3D804FC}" srcOrd="2" destOrd="0" presId="urn:microsoft.com/office/officeart/2009/3/layout/HorizontalOrganizationChart"/>
    <dgm:cxn modelId="{0A3D79D3-F504-468E-ADDA-FAECD3988B71}" type="presParOf" srcId="{3A43C7F4-C28C-4F6B-AD4A-7C9A5E7085FF}" destId="{51E74190-A8E1-4B9B-A68F-9E3FB8DE4E7B}" srcOrd="6" destOrd="0" presId="urn:microsoft.com/office/officeart/2009/3/layout/HorizontalOrganizationChart"/>
    <dgm:cxn modelId="{72199026-6115-4D7B-98B5-A453A58B55A2}" type="presParOf" srcId="{3A43C7F4-C28C-4F6B-AD4A-7C9A5E7085FF}" destId="{C8769C12-0AFC-4848-B109-12687F901410}" srcOrd="7" destOrd="0" presId="urn:microsoft.com/office/officeart/2009/3/layout/HorizontalOrganizationChart"/>
    <dgm:cxn modelId="{041AD7F6-2CDA-494A-8A52-04DA340AA8E9}" type="presParOf" srcId="{C8769C12-0AFC-4848-B109-12687F901410}" destId="{20DFADA7-1259-4C2B-8CFA-3415737D616D}" srcOrd="0" destOrd="0" presId="urn:microsoft.com/office/officeart/2009/3/layout/HorizontalOrganizationChart"/>
    <dgm:cxn modelId="{CCEC16FD-AF33-47A2-A7C6-8B32C33A2BC0}" type="presParOf" srcId="{20DFADA7-1259-4C2B-8CFA-3415737D616D}" destId="{DB3044F8-8814-4BE6-97EF-3784BFD838C3}" srcOrd="0" destOrd="0" presId="urn:microsoft.com/office/officeart/2009/3/layout/HorizontalOrganizationChart"/>
    <dgm:cxn modelId="{F2C78AFF-5EF5-4797-8C37-9249B3DF3469}" type="presParOf" srcId="{20DFADA7-1259-4C2B-8CFA-3415737D616D}" destId="{FEEC1E61-DC4F-45F3-83AB-1C56C54D0059}" srcOrd="1" destOrd="0" presId="urn:microsoft.com/office/officeart/2009/3/layout/HorizontalOrganizationChart"/>
    <dgm:cxn modelId="{97CEBF59-D42B-485A-AAD1-3FA220EAE963}" type="presParOf" srcId="{C8769C12-0AFC-4848-B109-12687F901410}" destId="{690491D6-8D62-44AE-A5BC-632FF6EAA141}" srcOrd="1" destOrd="0" presId="urn:microsoft.com/office/officeart/2009/3/layout/HorizontalOrganizationChart"/>
    <dgm:cxn modelId="{4CCF07DA-7E43-4774-ADEA-D4DA776329C9}" type="presParOf" srcId="{C8769C12-0AFC-4848-B109-12687F901410}" destId="{B29D7A74-FED1-46E6-A66C-271D62EB9454}" srcOrd="2" destOrd="0" presId="urn:microsoft.com/office/officeart/2009/3/layout/HorizontalOrganizationChart"/>
    <dgm:cxn modelId="{51CC3529-3979-4C55-A6FF-637BD0502741}" type="presParOf" srcId="{3A43C7F4-C28C-4F6B-AD4A-7C9A5E7085FF}" destId="{D07E165C-3DDF-43E8-BDF1-5818EE82F587}" srcOrd="8" destOrd="0" presId="urn:microsoft.com/office/officeart/2009/3/layout/HorizontalOrganizationChart"/>
    <dgm:cxn modelId="{A0CB22B3-8F42-401F-9EB6-D6C350E8D7E9}" type="presParOf" srcId="{3A43C7F4-C28C-4F6B-AD4A-7C9A5E7085FF}" destId="{23D2DEFF-07CB-4A62-846A-11B59F2D66E6}" srcOrd="9" destOrd="0" presId="urn:microsoft.com/office/officeart/2009/3/layout/HorizontalOrganizationChart"/>
    <dgm:cxn modelId="{714B16EF-69F3-44B8-8246-6910D5B73F1E}" type="presParOf" srcId="{23D2DEFF-07CB-4A62-846A-11B59F2D66E6}" destId="{1F2FB88F-D70D-436E-B228-7F6AC4448CFE}" srcOrd="0" destOrd="0" presId="urn:microsoft.com/office/officeart/2009/3/layout/HorizontalOrganizationChart"/>
    <dgm:cxn modelId="{298EBDDC-062F-4C8E-9427-E23EA4762C9D}" type="presParOf" srcId="{1F2FB88F-D70D-436E-B228-7F6AC4448CFE}" destId="{9E18164C-A6A6-44BE-9572-26D67D6E1914}" srcOrd="0" destOrd="0" presId="urn:microsoft.com/office/officeart/2009/3/layout/HorizontalOrganizationChart"/>
    <dgm:cxn modelId="{DBBB94D8-6BA5-42B6-A705-4D9AFD2ECBE3}" type="presParOf" srcId="{1F2FB88F-D70D-436E-B228-7F6AC4448CFE}" destId="{3C100372-9DAC-4521-A362-9BB65610EF76}" srcOrd="1" destOrd="0" presId="urn:microsoft.com/office/officeart/2009/3/layout/HorizontalOrganizationChart"/>
    <dgm:cxn modelId="{FB376581-9E30-4C7D-8A91-EFE839D6EF09}" type="presParOf" srcId="{23D2DEFF-07CB-4A62-846A-11B59F2D66E6}" destId="{64481E3F-2B57-4059-97D7-573E364B8B6A}" srcOrd="1" destOrd="0" presId="urn:microsoft.com/office/officeart/2009/3/layout/HorizontalOrganizationChart"/>
    <dgm:cxn modelId="{A4DF5984-87EB-4F0B-84C3-EF4599CB98E4}" type="presParOf" srcId="{23D2DEFF-07CB-4A62-846A-11B59F2D66E6}" destId="{83CF87E8-0BC5-41B9-A195-D8FE3592E3BD}" srcOrd="2" destOrd="0" presId="urn:microsoft.com/office/officeart/2009/3/layout/HorizontalOrganizationChart"/>
    <dgm:cxn modelId="{2C59D186-3A17-4EC8-93A4-7CDA1E17C0AD}" type="presParOf" srcId="{61E25FDA-BC7C-49F4-B274-A44259FF9435}" destId="{E7D67CAE-76EB-467E-8612-E5B50EEB0C98}" srcOrd="2" destOrd="0" presId="urn:microsoft.com/office/officeart/2009/3/layout/HorizontalOrganizationChart"/>
    <dgm:cxn modelId="{EB3FCEE3-94D1-43B6-9342-178303D3BFE4}" type="presParOf" srcId="{741FE80D-88B5-409A-8876-093BEAA93888}" destId="{ACDD0AE5-D7C5-499C-9CA3-8401FF87C2DF}" srcOrd="4" destOrd="0" presId="urn:microsoft.com/office/officeart/2009/3/layout/HorizontalOrganizationChart"/>
    <dgm:cxn modelId="{6F4D46C7-415A-4A13-863A-047C18CDD27B}" type="presParOf" srcId="{741FE80D-88B5-409A-8876-093BEAA93888}" destId="{1A8463DA-8DAF-410A-9B18-9F3E19CD931C}" srcOrd="5" destOrd="0" presId="urn:microsoft.com/office/officeart/2009/3/layout/HorizontalOrganizationChart"/>
    <dgm:cxn modelId="{C69E8107-FB04-47CD-B6B2-B21B1E35A573}" type="presParOf" srcId="{1A8463DA-8DAF-410A-9B18-9F3E19CD931C}" destId="{1EBFC583-8A23-4297-AAA1-AFB75FA57104}" srcOrd="0" destOrd="0" presId="urn:microsoft.com/office/officeart/2009/3/layout/HorizontalOrganizationChart"/>
    <dgm:cxn modelId="{B7699596-57A0-4B69-9238-04CF74248058}" type="presParOf" srcId="{1EBFC583-8A23-4297-AAA1-AFB75FA57104}" destId="{C772420A-039D-4285-8CFD-043F1F423905}" srcOrd="0" destOrd="0" presId="urn:microsoft.com/office/officeart/2009/3/layout/HorizontalOrganizationChart"/>
    <dgm:cxn modelId="{77D94AE7-05BE-4976-B20B-904F4C16095D}" type="presParOf" srcId="{1EBFC583-8A23-4297-AAA1-AFB75FA57104}" destId="{407A310F-FCFB-4829-9262-F9415D64F383}" srcOrd="1" destOrd="0" presId="urn:microsoft.com/office/officeart/2009/3/layout/HorizontalOrganizationChart"/>
    <dgm:cxn modelId="{F5963549-2A62-4BD6-BEA2-F55FCB136317}" type="presParOf" srcId="{1A8463DA-8DAF-410A-9B18-9F3E19CD931C}" destId="{0EF12678-AB24-4DC8-B9F9-D7AFFEFB6946}" srcOrd="1" destOrd="0" presId="urn:microsoft.com/office/officeart/2009/3/layout/HorizontalOrganizationChart"/>
    <dgm:cxn modelId="{ADFCF916-780F-4DEC-8B67-2117BC14FEEE}" type="presParOf" srcId="{1A8463DA-8DAF-410A-9B18-9F3E19CD931C}" destId="{7429AE6B-2F21-4F76-AC3D-AA64B5B963A4}" srcOrd="2" destOrd="0" presId="urn:microsoft.com/office/officeart/2009/3/layout/HorizontalOrganizationChart"/>
    <dgm:cxn modelId="{935C0013-3E85-4176-BE81-825844C85CB3}" type="presParOf" srcId="{02786411-ECE5-43E6-BD51-70C0005BFF8B}" destId="{DFB02E10-D3B3-4F75-9B6F-99E6179DA11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D0AE5-D7C5-499C-9CA3-8401FF87C2DF}">
      <dsp:nvSpPr>
        <dsp:cNvPr id="0" name=""/>
        <dsp:cNvSpPr/>
      </dsp:nvSpPr>
      <dsp:spPr>
        <a:xfrm>
          <a:off x="3705002" y="1879906"/>
          <a:ext cx="296867" cy="1370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33" y="0"/>
              </a:lnTo>
              <a:lnTo>
                <a:pt x="148433" y="1370504"/>
              </a:lnTo>
              <a:lnTo>
                <a:pt x="296867" y="137050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E165C-3DDF-43E8-BDF1-5818EE82F587}">
      <dsp:nvSpPr>
        <dsp:cNvPr id="0" name=""/>
        <dsp:cNvSpPr/>
      </dsp:nvSpPr>
      <dsp:spPr>
        <a:xfrm>
          <a:off x="6114052" y="2612146"/>
          <a:ext cx="296867" cy="120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33" y="0"/>
              </a:lnTo>
              <a:lnTo>
                <a:pt x="148433" y="1201568"/>
              </a:lnTo>
              <a:lnTo>
                <a:pt x="296867" y="12015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74190-A8E1-4B9B-A68F-9E3FB8DE4E7B}">
      <dsp:nvSpPr>
        <dsp:cNvPr id="0" name=""/>
        <dsp:cNvSpPr/>
      </dsp:nvSpPr>
      <dsp:spPr>
        <a:xfrm>
          <a:off x="6114052" y="2612146"/>
          <a:ext cx="296867" cy="60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33" y="0"/>
              </a:lnTo>
              <a:lnTo>
                <a:pt x="148433" y="600784"/>
              </a:lnTo>
              <a:lnTo>
                <a:pt x="296867" y="60078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434B-863E-4B29-BCFE-36A53E5DFAB5}">
      <dsp:nvSpPr>
        <dsp:cNvPr id="0" name=""/>
        <dsp:cNvSpPr/>
      </dsp:nvSpPr>
      <dsp:spPr>
        <a:xfrm>
          <a:off x="6114052" y="2566426"/>
          <a:ext cx="2968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867" y="457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4877-3A59-4077-B9A1-15EB6B3769B1}">
      <dsp:nvSpPr>
        <dsp:cNvPr id="0" name=""/>
        <dsp:cNvSpPr/>
      </dsp:nvSpPr>
      <dsp:spPr>
        <a:xfrm>
          <a:off x="6114052" y="2011362"/>
          <a:ext cx="296867" cy="600784"/>
        </a:xfrm>
        <a:custGeom>
          <a:avLst/>
          <a:gdLst/>
          <a:ahLst/>
          <a:cxnLst/>
          <a:rect l="0" t="0" r="0" b="0"/>
          <a:pathLst>
            <a:path>
              <a:moveTo>
                <a:pt x="0" y="600784"/>
              </a:moveTo>
              <a:lnTo>
                <a:pt x="148433" y="600784"/>
              </a:lnTo>
              <a:lnTo>
                <a:pt x="148433" y="0"/>
              </a:lnTo>
              <a:lnTo>
                <a:pt x="296867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FCE1-3009-4FE4-8D8F-E5A18E83F49F}">
      <dsp:nvSpPr>
        <dsp:cNvPr id="0" name=""/>
        <dsp:cNvSpPr/>
      </dsp:nvSpPr>
      <dsp:spPr>
        <a:xfrm>
          <a:off x="6114052" y="1410578"/>
          <a:ext cx="296867" cy="1201568"/>
        </a:xfrm>
        <a:custGeom>
          <a:avLst/>
          <a:gdLst/>
          <a:ahLst/>
          <a:cxnLst/>
          <a:rect l="0" t="0" r="0" b="0"/>
          <a:pathLst>
            <a:path>
              <a:moveTo>
                <a:pt x="0" y="1201568"/>
              </a:moveTo>
              <a:lnTo>
                <a:pt x="148433" y="1201568"/>
              </a:lnTo>
              <a:lnTo>
                <a:pt x="148433" y="0"/>
              </a:lnTo>
              <a:lnTo>
                <a:pt x="296867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76796-EF49-46FD-8633-42D164B9CB73}">
      <dsp:nvSpPr>
        <dsp:cNvPr id="0" name=""/>
        <dsp:cNvSpPr/>
      </dsp:nvSpPr>
      <dsp:spPr>
        <a:xfrm>
          <a:off x="3705002" y="1879906"/>
          <a:ext cx="296867" cy="732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33" y="0"/>
              </a:lnTo>
              <a:lnTo>
                <a:pt x="148433" y="732239"/>
              </a:lnTo>
              <a:lnTo>
                <a:pt x="296867" y="73223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AFD31-E3CB-4FA8-99AB-96E7EB0E984E}">
      <dsp:nvSpPr>
        <dsp:cNvPr id="0" name=""/>
        <dsp:cNvSpPr/>
      </dsp:nvSpPr>
      <dsp:spPr>
        <a:xfrm>
          <a:off x="6114052" y="509402"/>
          <a:ext cx="296867" cy="300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33" y="0"/>
              </a:lnTo>
              <a:lnTo>
                <a:pt x="148433" y="300392"/>
              </a:lnTo>
              <a:lnTo>
                <a:pt x="296867" y="30039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0A907-02DF-4161-B2C6-7DA61140EDCB}">
      <dsp:nvSpPr>
        <dsp:cNvPr id="0" name=""/>
        <dsp:cNvSpPr/>
      </dsp:nvSpPr>
      <dsp:spPr>
        <a:xfrm>
          <a:off x="6114052" y="209010"/>
          <a:ext cx="296867" cy="300392"/>
        </a:xfrm>
        <a:custGeom>
          <a:avLst/>
          <a:gdLst/>
          <a:ahLst/>
          <a:cxnLst/>
          <a:rect l="0" t="0" r="0" b="0"/>
          <a:pathLst>
            <a:path>
              <a:moveTo>
                <a:pt x="0" y="300392"/>
              </a:moveTo>
              <a:lnTo>
                <a:pt x="148433" y="300392"/>
              </a:lnTo>
              <a:lnTo>
                <a:pt x="148433" y="0"/>
              </a:lnTo>
              <a:lnTo>
                <a:pt x="296867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9E2A-F76B-419B-A73E-25CF17FF4705}">
      <dsp:nvSpPr>
        <dsp:cNvPr id="0" name=""/>
        <dsp:cNvSpPr/>
      </dsp:nvSpPr>
      <dsp:spPr>
        <a:xfrm>
          <a:off x="3705002" y="509402"/>
          <a:ext cx="296867" cy="1370504"/>
        </a:xfrm>
        <a:custGeom>
          <a:avLst/>
          <a:gdLst/>
          <a:ahLst/>
          <a:cxnLst/>
          <a:rect l="0" t="0" r="0" b="0"/>
          <a:pathLst>
            <a:path>
              <a:moveTo>
                <a:pt x="0" y="1370504"/>
              </a:moveTo>
              <a:lnTo>
                <a:pt x="148433" y="1370504"/>
              </a:lnTo>
              <a:lnTo>
                <a:pt x="148433" y="0"/>
              </a:lnTo>
              <a:lnTo>
                <a:pt x="296867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6E416-C0EE-4703-8BDE-9E4F1061B92E}">
      <dsp:nvSpPr>
        <dsp:cNvPr id="0" name=""/>
        <dsp:cNvSpPr/>
      </dsp:nvSpPr>
      <dsp:spPr>
        <a:xfrm>
          <a:off x="357391" y="1606953"/>
          <a:ext cx="3347611" cy="545906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Управление O&amp;M СХД</a:t>
          </a:r>
        </a:p>
      </dsp:txBody>
      <dsp:txXfrm>
        <a:off x="357391" y="1606953"/>
        <a:ext cx="3347611" cy="545906"/>
      </dsp:txXfrm>
    </dsp:sp>
    <dsp:sp modelId="{0A262155-848D-4172-BA32-7576A502F23A}">
      <dsp:nvSpPr>
        <dsp:cNvPr id="0" name=""/>
        <dsp:cNvSpPr/>
      </dsp:nvSpPr>
      <dsp:spPr>
        <a:xfrm>
          <a:off x="4001870" y="283040"/>
          <a:ext cx="2112182" cy="4527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Обзор O&amp;M</a:t>
          </a:r>
        </a:p>
      </dsp:txBody>
      <dsp:txXfrm>
        <a:off x="4001870" y="283040"/>
        <a:ext cx="2112182" cy="452722"/>
      </dsp:txXfrm>
    </dsp:sp>
    <dsp:sp modelId="{99D31179-6444-453E-A972-01A2DBB176CC}">
      <dsp:nvSpPr>
        <dsp:cNvPr id="0" name=""/>
        <dsp:cNvSpPr/>
      </dsp:nvSpPr>
      <dsp:spPr>
        <a:xfrm>
          <a:off x="6410919" y="1389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Понятия O&amp;M</a:t>
          </a:r>
        </a:p>
      </dsp:txBody>
      <dsp:txXfrm>
        <a:off x="6410919" y="1389"/>
        <a:ext cx="2091208" cy="415241"/>
      </dsp:txXfrm>
    </dsp:sp>
    <dsp:sp modelId="{E0E9933C-7E8C-4927-A205-62357E448A24}">
      <dsp:nvSpPr>
        <dsp:cNvPr id="0" name=""/>
        <dsp:cNvSpPr/>
      </dsp:nvSpPr>
      <dsp:spPr>
        <a:xfrm>
          <a:off x="6410919" y="602173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Процесс выполнения O&amp;M</a:t>
          </a:r>
        </a:p>
      </dsp:txBody>
      <dsp:txXfrm>
        <a:off x="6410919" y="602173"/>
        <a:ext cx="2091208" cy="415241"/>
      </dsp:txXfrm>
    </dsp:sp>
    <dsp:sp modelId="{527A97A3-E7A2-404D-9272-65B505DFA0FC}">
      <dsp:nvSpPr>
        <dsp:cNvPr id="0" name=""/>
        <dsp:cNvSpPr/>
      </dsp:nvSpPr>
      <dsp:spPr>
        <a:xfrm>
          <a:off x="4001870" y="2385785"/>
          <a:ext cx="2112182" cy="4527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Инструменты O&amp;M</a:t>
          </a:r>
        </a:p>
      </dsp:txBody>
      <dsp:txXfrm>
        <a:off x="4001870" y="2385785"/>
        <a:ext cx="2112182" cy="452722"/>
      </dsp:txXfrm>
    </dsp:sp>
    <dsp:sp modelId="{9AB85AC8-E0BF-4D4A-9D96-3D63EE9AAD51}">
      <dsp:nvSpPr>
        <dsp:cNvPr id="0" name=""/>
        <dsp:cNvSpPr/>
      </dsp:nvSpPr>
      <dsp:spPr>
        <a:xfrm>
          <a:off x="6410919" y="1202957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DeviceManager</a:t>
          </a:r>
        </a:p>
      </dsp:txBody>
      <dsp:txXfrm>
        <a:off x="6410919" y="1202957"/>
        <a:ext cx="2091208" cy="415241"/>
      </dsp:txXfrm>
    </dsp:sp>
    <dsp:sp modelId="{5B4D14B9-CC68-436E-91EA-D77F2444F1FC}">
      <dsp:nvSpPr>
        <dsp:cNvPr id="0" name=""/>
        <dsp:cNvSpPr/>
      </dsp:nvSpPr>
      <dsp:spPr>
        <a:xfrm>
          <a:off x="6410919" y="1803741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SmartKit</a:t>
          </a:r>
        </a:p>
      </dsp:txBody>
      <dsp:txXfrm>
        <a:off x="6410919" y="1803741"/>
        <a:ext cx="2091208" cy="415241"/>
      </dsp:txXfrm>
    </dsp:sp>
    <dsp:sp modelId="{22671444-1F7C-4DF1-9285-D60FC6109B41}">
      <dsp:nvSpPr>
        <dsp:cNvPr id="0" name=""/>
        <dsp:cNvSpPr/>
      </dsp:nvSpPr>
      <dsp:spPr>
        <a:xfrm>
          <a:off x="6410919" y="2404525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eSight</a:t>
          </a:r>
        </a:p>
      </dsp:txBody>
      <dsp:txXfrm>
        <a:off x="6410919" y="2404525"/>
        <a:ext cx="2091208" cy="415241"/>
      </dsp:txXfrm>
    </dsp:sp>
    <dsp:sp modelId="{DB3044F8-8814-4BE6-97EF-3784BFD838C3}">
      <dsp:nvSpPr>
        <dsp:cNvPr id="0" name=""/>
        <dsp:cNvSpPr/>
      </dsp:nvSpPr>
      <dsp:spPr>
        <a:xfrm>
          <a:off x="6410919" y="3005309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DME</a:t>
          </a:r>
        </a:p>
      </dsp:txBody>
      <dsp:txXfrm>
        <a:off x="6410919" y="3005309"/>
        <a:ext cx="2091208" cy="415241"/>
      </dsp:txXfrm>
    </dsp:sp>
    <dsp:sp modelId="{9E18164C-A6A6-44BE-9572-26D67D6E1914}">
      <dsp:nvSpPr>
        <dsp:cNvPr id="0" name=""/>
        <dsp:cNvSpPr/>
      </dsp:nvSpPr>
      <dsp:spPr>
        <a:xfrm>
          <a:off x="6410919" y="3606093"/>
          <a:ext cx="2091208" cy="41524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eService</a:t>
          </a:r>
        </a:p>
      </dsp:txBody>
      <dsp:txXfrm>
        <a:off x="6410919" y="3606093"/>
        <a:ext cx="2091208" cy="415241"/>
      </dsp:txXfrm>
    </dsp:sp>
    <dsp:sp modelId="{C772420A-039D-4285-8CFD-043F1F423905}">
      <dsp:nvSpPr>
        <dsp:cNvPr id="0" name=""/>
        <dsp:cNvSpPr/>
      </dsp:nvSpPr>
      <dsp:spPr>
        <a:xfrm>
          <a:off x="4001870" y="3024050"/>
          <a:ext cx="2112182" cy="4527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Huawei Sans" panose="020C0503030203020204" pitchFamily="34" charset="0"/>
              <a:cs typeface="Huawei Sans" panose="020C0503030203020204" pitchFamily="34" charset="0"/>
            </a:rPr>
            <a:t>Стандартные сценарии O&amp;M</a:t>
          </a:r>
        </a:p>
      </dsp:txBody>
      <dsp:txXfrm>
        <a:off x="4001870" y="3024050"/>
        <a:ext cx="2112182" cy="45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4/9/2021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43151"/>
            <a:ext cx="5580062" cy="31176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7" y="4300483"/>
            <a:ext cx="5580063" cy="5418958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pos="220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233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34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Запрос на изменение (</a:t>
            </a:r>
            <a:r>
              <a:rPr lang="ru-RU" dirty="0" err="1"/>
              <a:t>Request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Change</a:t>
            </a:r>
            <a:r>
              <a:rPr lang="ru-RU" dirty="0"/>
              <a:t>, RFC)</a:t>
            </a:r>
          </a:p>
          <a:p>
            <a:pPr lvl="0"/>
            <a:r>
              <a:rPr lang="ru-RU" dirty="0"/>
              <a:t>Проверка после реализации (</a:t>
            </a:r>
            <a:r>
              <a:rPr lang="ru-RU" dirty="0" err="1"/>
              <a:t>Post</a:t>
            </a:r>
            <a:r>
              <a:rPr lang="ru-RU" dirty="0"/>
              <a:t> </a:t>
            </a:r>
            <a:r>
              <a:rPr lang="ru-RU" dirty="0" err="1"/>
              <a:t>Implementation</a:t>
            </a:r>
            <a:r>
              <a:rPr lang="ru-RU" dirty="0"/>
              <a:t> </a:t>
            </a:r>
            <a:r>
              <a:rPr lang="ru-RU" dirty="0" err="1"/>
              <a:t>Review</a:t>
            </a:r>
            <a:r>
              <a:rPr lang="ru-RU" dirty="0"/>
              <a:t>, PIR)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02189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Элемент конфигурации (</a:t>
            </a:r>
            <a:r>
              <a:rPr lang="ru-RU" dirty="0" err="1"/>
              <a:t>Configuration</a:t>
            </a:r>
            <a:r>
              <a:rPr lang="ru-RU" dirty="0"/>
              <a:t> </a:t>
            </a:r>
            <a:r>
              <a:rPr lang="ru-RU" dirty="0" err="1"/>
              <a:t>Item</a:t>
            </a:r>
            <a:r>
              <a:rPr lang="ru-RU" dirty="0"/>
              <a:t>, CI)</a:t>
            </a:r>
          </a:p>
          <a:p>
            <a:pPr lvl="0"/>
            <a:r>
              <a:rPr lang="ru-RU" dirty="0"/>
              <a:t>Перспективный план изменений (</a:t>
            </a:r>
            <a:r>
              <a:rPr lang="ru-RU" dirty="0" err="1"/>
              <a:t>Forward</a:t>
            </a:r>
            <a:r>
              <a:rPr lang="ru-RU" dirty="0"/>
              <a:t> </a:t>
            </a:r>
            <a:r>
              <a:rPr lang="ru-RU" dirty="0" err="1"/>
              <a:t>Schedule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Changes</a:t>
            </a:r>
            <a:r>
              <a:rPr lang="ru-RU" dirty="0"/>
              <a:t>, FSC)</a:t>
            </a:r>
          </a:p>
          <a:p>
            <a:pPr lvl="0"/>
            <a:r>
              <a:rPr lang="ru-RU" dirty="0"/>
              <a:t>Комитет по изменениям (</a:t>
            </a:r>
            <a:r>
              <a:rPr lang="ru-RU" dirty="0" err="1"/>
              <a:t>Change</a:t>
            </a:r>
            <a:r>
              <a:rPr lang="ru-RU" dirty="0"/>
              <a:t> </a:t>
            </a:r>
            <a:r>
              <a:rPr lang="ru-RU" dirty="0" err="1"/>
              <a:t>Advisory</a:t>
            </a:r>
            <a:r>
              <a:rPr lang="ru-RU" dirty="0"/>
              <a:t> </a:t>
            </a:r>
            <a:r>
              <a:rPr lang="ru-RU" dirty="0" err="1"/>
              <a:t>Board</a:t>
            </a:r>
            <a:r>
              <a:rPr lang="ru-RU" dirty="0"/>
              <a:t>, CAB)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561324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11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Информация о конфигурации инфраструктуры, предоставляемая в процессе управления конфигурацией, обеспечивает поддержку других процессов управления сервисами. Например, данная информация помогает персоналу по управлению инцидентами и проблемами изучать и анализировать инциденты и проблемы. Персонал по управлению возможностями и доступностью анализирует и оценивает возможности обслуживания и потенциальную доступность инфраструктуры на основе информации о конфигурации.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управлении конфигурацией основной единицей информации является элемент конфигурации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Configuration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Item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CI). Элементами конфигурации могут называться все программные и аппаратные средства, а также документы, включая запросы на внесение изменений, сервисы, серверы, среды, устройства, сетевые объекты, настольные компьютеры, мобильные устройства, прикладные системы, протоколы и телекоммуникационные услуги.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CMDB хранит не только информацию о конфигурации конкретных компонентов ИТ-инфраструктуры, но и взаимосвязь между элементами конфигурации.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Управление конфигурацией отличается от управления ИТ-ресурсами. Управление ИТ-ресурсами представляет собой процесс измерения, используемый для контроля и управления износом активов, превышающим определенную стоимость. В ходе этого процесса регистрируется время приобретения, цена, период амортизации, метод расчета амортизации, а также статус и местонахождение актива. Управление конфигурацией отслеживает не только информацию об элементах конфигурации, но также взаимосвязь между элементами конфигурации и информацию о стандартах и авторизации элементов конфигурации. Управление конфигурацией также фиксирует текущий статус и изменения в элементах конфигурации.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88892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4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81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3158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43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DeviceManager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программное обеспечение для эксплуатации и технического обслуживания одного устройства.</a:t>
            </a:r>
          </a:p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SmartKit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профессиональный инструмент для специалистов техподдержки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Предоставляет такие возможности, как оценка совместимости, планирование и проектирование, сбор информации о неисправностях «в один клик», проверка, обновление и замена FRU.</a:t>
            </a:r>
          </a:p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eSight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программный пакет для техобслуживания нескольких устройств, предоставляемый заказчикам. Упрощает мониторинг неисправностей и обеспечивает визуализацию O&amp;M.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DME: предназначен для заказчиков. Инструмент предлагает возможности унифицированного управления программным обеспечением ресурсов хранения, оркестровки каталога сервисов, предоставления услуг хранения по требованию и приложений передачи данных.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Клиент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развертывается в аппаратном зале заказчика. Позволяет в режиме реального времени обнаруживать нештатные ситуации с устройствами хранения и передавать отчеты о них в центр обслуживания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Облачный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развертывается в центре техобслуживания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Позволяет в режиме реального времени отслеживать устройства в сети, преобразуя пассивное техобслуживание в активное. Инструмент способен даже проводить техническое обслуживание для заказчиков.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05261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19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774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2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SmartKit</a:t>
            </a:r>
            <a:r>
              <a:rPr lang="ru-RU" dirty="0"/>
              <a:t> — унифицированная платформа управления настольными компьютерами для всех ИТ-инструментов. Она объединяет различные инструменты, необходимые для развертывания, техобслуживания и обновления ИТ-устройств, помогая специалистам техподдержки повышать эффективность работы путем выполнения точных операций.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575517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Устройство: добавление устройств, которым требуется техобслуживание</a:t>
            </a:r>
          </a:p>
          <a:p>
            <a:pPr lvl="1"/>
            <a:r>
              <a:rPr lang="ru-RU" sz="900" dirty="0"/>
              <a:t>Добавленные устройства могут использоваться в нескольких инструментах и сценариях.</a:t>
            </a:r>
          </a:p>
          <a:p>
            <a:pPr lvl="1"/>
            <a:r>
              <a:rPr lang="ru-RU" sz="900" dirty="0"/>
              <a:t>Поддерживается импорт и экспорт устройств в пакетном режиме. Вводить информацию вручную каждый раз не требуется.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Типичные сценарии применения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SmartKit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Поставка и реализация объекта (установка и развертывание): стандартизированные операции для проверки развертывания с целью обеспечения нормальной работы оборудования после развертывания.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Плановое техобслуживание: выполнение плановых проверок и технического обслуживания с помощью Мастера.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Установка обновлений/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патчей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обновление устройств и установка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патчей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с помощью технологического руководства для повышения эффективности.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Расширение емкости: повышение производительности устройства или увеличение емкости системы.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Замена компонентов: замена неисправных FRU с помощью Мастера.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Устранение неисправностей: локализация и решение типичных проблем, а также устранение неисправностей устройств хранения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230731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37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773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Адаптация устройств от разных производителей для реализации унифицированного управления устройствами в масштабах сети</a:t>
            </a:r>
          </a:p>
          <a:p>
            <a:pPr lvl="1"/>
            <a:r>
              <a:rPr lang="ru-RU" sz="900" dirty="0"/>
              <a:t>Платформа </a:t>
            </a:r>
            <a:r>
              <a:rPr lang="ru-RU" sz="900" dirty="0" err="1"/>
              <a:t>eSight</a:t>
            </a:r>
            <a:r>
              <a:rPr lang="ru-RU" sz="900" dirty="0"/>
              <a:t> обеспечивает унифицированное управление оборудованием производства компании </a:t>
            </a:r>
            <a:r>
              <a:rPr lang="ru-RU" sz="900" dirty="0" err="1"/>
              <a:t>Huawei</a:t>
            </a:r>
            <a:r>
              <a:rPr lang="ru-RU" sz="900" dirty="0"/>
              <a:t>, включая серверы, устройства хранения и виртуализации, коммутаторы, маршрутизаторы, устройства WLAN и PON, межсетевые экраны, устройства </a:t>
            </a:r>
            <a:r>
              <a:rPr lang="ru-RU" sz="900" dirty="0" err="1"/>
              <a:t>eLTE</a:t>
            </a:r>
            <a:r>
              <a:rPr lang="ru-RU" sz="900" dirty="0"/>
              <a:t>, устройства унифицированных коммуникаций, устройства </a:t>
            </a:r>
            <a:r>
              <a:rPr lang="ru-RU" sz="900" dirty="0" err="1"/>
              <a:t>телеприсутствия</a:t>
            </a:r>
            <a:r>
              <a:rPr lang="ru-RU" sz="900" dirty="0"/>
              <a:t> и видеонаблюдения, системы приложений и другое оборудование в аппаратных залах.</a:t>
            </a:r>
            <a:r>
              <a:rPr lang="ru-RU" sz="900" baseline="0" dirty="0"/>
              <a:t> </a:t>
            </a:r>
            <a:r>
              <a:rPr lang="ru-RU" sz="900" dirty="0"/>
              <a:t>Кроме того, она предоставляет интегрированные возможности для управления устройствами основных сторонних производителей, таких как HP, </a:t>
            </a:r>
            <a:r>
              <a:rPr lang="ru-RU" sz="900" dirty="0" err="1"/>
              <a:t>Cisco</a:t>
            </a:r>
            <a:r>
              <a:rPr lang="ru-RU" sz="900" dirty="0"/>
              <a:t> и H3C.</a:t>
            </a:r>
          </a:p>
          <a:p>
            <a:r>
              <a:rPr lang="ru-RU" sz="900" dirty="0"/>
              <a:t>Компонентная архитектура для создания корпоративных платформ O&amp;M по требованию</a:t>
            </a:r>
          </a:p>
          <a:p>
            <a:pPr lvl="1"/>
            <a:r>
              <a:rPr lang="ru-RU" sz="900" dirty="0"/>
              <a:t>Благодаря компонентной архитектуре </a:t>
            </a:r>
            <a:r>
              <a:rPr lang="ru-RU" sz="900" dirty="0" err="1"/>
              <a:t>eSight</a:t>
            </a:r>
            <a:r>
              <a:rPr lang="ru-RU" sz="900" dirty="0"/>
              <a:t> предоставляет различные компоненты для создания унифицированной платформы управления </a:t>
            </a:r>
            <a:r>
              <a:rPr lang="ru-RU" sz="900" dirty="0" err="1"/>
              <a:t>eSight</a:t>
            </a:r>
            <a:r>
              <a:rPr lang="ru-RU" sz="900" dirty="0"/>
              <a:t>. Заказчики могут выбирать компоненты в зависимости от требований своего объекта.</a:t>
            </a:r>
          </a:p>
          <a:p>
            <a:r>
              <a:rPr lang="ru-RU" sz="900" dirty="0"/>
              <a:t>Упрощенный веб-клиент для снижения затрат на техобслуживание и обновление системы</a:t>
            </a:r>
          </a:p>
          <a:p>
            <a:pPr lvl="1"/>
            <a:r>
              <a:rPr lang="ru-RU" sz="900" dirty="0" err="1"/>
              <a:t>eSight</a:t>
            </a:r>
            <a:r>
              <a:rPr lang="ru-RU" sz="900" dirty="0"/>
              <a:t> использует архитектуру браузер/сервер (B/S), которая позволяет пользователям получать доступ к клиенту </a:t>
            </a:r>
            <a:r>
              <a:rPr lang="ru-RU" sz="900" dirty="0" err="1"/>
              <a:t>eSight</a:t>
            </a:r>
            <a:r>
              <a:rPr lang="ru-RU" sz="900" dirty="0"/>
              <a:t> в любое время и в любом месте без установки каких-либо плагинов. Чтобы выполнить обновление или техобслуживание системы, пользователю достаточно только обновить программное обеспечение сервера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395941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385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 мере того, как многие ИТ-продукты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такие как устройства хранения, серверы и продукты облачных вычислений, вводятся в эксплуатацию, заказчики предъявляют все более высокие требования к эффективности процесса устранения неисправностей. Как правило, процесс технической поддержки реализуется на местах специалистами вручную. Однако такие меры не могут обеспечить своевременное обнаружение неисправности и корректную передачу информации. Интеллектуальная облачная система управления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(сокращенно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 предоставляет такие функции, как облачное управление, удаленное техобслуживание, автоматическое создание заявок на обслуживание (SR), прогнозирование и предотвращение рисков, которые расширяют возможности пользователей в плане O&amp;M, а также обеспечивают выполнение процедур планового техобслуживания для предотвращения потенциальных рисков.</a:t>
            </a:r>
          </a:p>
          <a:p>
            <a:pPr lvl="1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предоставляет систему самообслуживания O&amp;M для заказчиков, которым требуются точные информационные услуги.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Основанная на HUAWEI CLOUD, облачная система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выполняет операции по эксплуатации и техническому обслуживанию с использованием аналитики больших данных и искусственного интеллекта (ИИ), что позволяет заблаговременно выявлять неисправности, упрощая процесс O&amp;M и повышая его эффективность.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Для безопасной передачи выполняется шифрование данных. Доступ к системе заказчика с платформы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может получить только после авторизации у заказчика.</a:t>
            </a:r>
          </a:p>
          <a:p>
            <a:pPr lvl="1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предоставляет безопасные, надежные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проактивные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сервисы по эксплуатации и техническому обслуживанию в режиме 24/7. Поддерживается автоматическое создание заявок на обслуживание (SR).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Для проверки информации об устройстве заказчики могут использовать любой ПК для доступа к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 любое время и в любом месте.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561462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позволяет клиенту работать в облачной системе.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Клиент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развертывается на стороне заказчика.</a:t>
            </a:r>
          </a:p>
          <a:p>
            <a:pPr marL="720000" lvl="2" indent="0">
              <a:buNone/>
            </a:pP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Он обеспечивает сбор аварийных сигналов с устройств заказчиков и отправку этих данных в облачную систему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для удаленного техобслуживания.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Облачная система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развертывается в центре технической поддержки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marL="360000" marR="0" lvl="1" indent="0" algn="l" defTabSz="1219304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None/>
              <a:tabLst/>
              <a:defRPr/>
            </a:pP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       Облачная система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получает аварийные сигналы устройств от клиента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eService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 режиме 24/7, автоматически оповещает о них персонал службы технической поддержки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для своевременной обработки аварийных сигналов, выполняет автоматические проверки и сбор информации из журналов устройств на стороне клиента.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3413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00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42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Для того, чтобы лучше оценить условия эксплуатации и состояние устройства, системный администратор может составить план проведения проверок техобслуживания. Это поможет ему своевременно обрабатывать и обслуживать устройства, чтобы в случае возникновения нештатной ситуации система хранения продолжала работать правильно.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зависимости от периодичности и необходимости проверок плановое обслуживание подразделяется на следующие категории: первоначальное ТО, ежедневное ТО и еженедельное ТО.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707690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131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1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Проверка с помощью инструментов:</a:t>
            </a:r>
          </a:p>
          <a:p>
            <a:pPr lvl="1"/>
            <a:r>
              <a:rPr lang="ru-RU" sz="900" dirty="0"/>
              <a:t>Для проверки устройств хранения можно использовать инструмент </a:t>
            </a:r>
            <a:r>
              <a:rPr lang="ru-RU" sz="900" dirty="0" err="1"/>
              <a:t>SmartKit</a:t>
            </a:r>
            <a:r>
              <a:rPr lang="ru-RU" sz="900" dirty="0"/>
              <a:t> или </a:t>
            </a:r>
            <a:r>
              <a:rPr lang="ru-RU" sz="900" dirty="0" err="1"/>
              <a:t>DeviceManager</a:t>
            </a:r>
            <a:r>
              <a:rPr lang="ru-RU" sz="900" dirty="0"/>
              <a:t>.</a:t>
            </a:r>
          </a:p>
          <a:p>
            <a:pPr lvl="1"/>
            <a:r>
              <a:rPr lang="ru-RU" sz="900" dirty="0"/>
              <a:t>Если </a:t>
            </a:r>
            <a:r>
              <a:rPr lang="ru-RU" sz="900" dirty="0" err="1"/>
              <a:t>SmartKit</a:t>
            </a:r>
            <a:r>
              <a:rPr lang="ru-RU" sz="900" dirty="0"/>
              <a:t> не установлен, то вместо него для проверки состояния работоспособности устройств хранения и коммутатора можно воспользоваться интерфейсом командной строки (CLI).</a:t>
            </a:r>
          </a:p>
          <a:p>
            <a:r>
              <a:rPr lang="ru-RU" sz="900" dirty="0"/>
              <a:t>Ручная проверка: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Для проверки условий окружающей среды и среды внутри шкафа, а также показаний индикаторов устройств специалисты по техническому обслуживанию проводят плановое ТО на местах. </a:t>
            </a:r>
            <a:r>
              <a:rPr lang="ru-RU" sz="900" dirty="0"/>
              <a:t>Это позволяет заблаговременно оценить рабочее состояние устройства и обнаружить исключения.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2373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76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99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Для измерения производительности систем хранения данных используются следующие показатели:</a:t>
            </a:r>
          </a:p>
          <a:p>
            <a:pPr lvl="1"/>
            <a:r>
              <a:rPr lang="ru-RU" sz="900" dirty="0"/>
              <a:t>IOPS — количество операций ввода-вывода (I/O), обрабатываемых в секунду. Показатель позволяет оценить возможности обработки операций ввода-вывода в системе хранения. Это основной показатель производительности для сервисов, использующих обработку транзакций в реальном времени (OLTP).</a:t>
            </a:r>
          </a:p>
          <a:p>
            <a:pPr lvl="1"/>
            <a:r>
              <a:rPr lang="ru-RU" sz="900" dirty="0"/>
              <a:t>Пропускная способность — количество данных, обрабатываемых в секунду. Базовая единица измерения — МБ/с или ГБ/с. Показатель позволяет оценить пропускную способность системы хранения данных. Это основной показатель производительности для аналитической обработки в реальном времени (OLAP), </a:t>
            </a:r>
            <a:r>
              <a:rPr lang="ru-RU" sz="900" dirty="0" err="1"/>
              <a:t>медиаресурсов</a:t>
            </a:r>
            <a:r>
              <a:rPr lang="ru-RU" sz="900" dirty="0"/>
              <a:t> и сервисов видеонаблюдения.</a:t>
            </a:r>
          </a:p>
          <a:p>
            <a:pPr lvl="1"/>
            <a:r>
              <a:rPr lang="ru-RU" sz="900" dirty="0"/>
              <a:t>Задержка — промежуток времени от инициирования запроса ввода-вывода до завершения обработки запроса ввода-вывода.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Базовая единица измерения —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мс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К общим показателям относятся среднее время отклика и максимальное время отклика. Например, задержка для сервисов OLTP должна быть менее 10 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мс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а задержка для инфраструктуры виртуального рабочего стола (VDI) — менее 30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мс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</a:t>
            </a:r>
            <a:r>
              <a:rPr lang="ru-RU" sz="900" dirty="0"/>
              <a:t>Требования к задержке для </a:t>
            </a:r>
            <a:r>
              <a:rPr lang="ru-RU" sz="900" dirty="0" err="1"/>
              <a:t>видеосервисов</a:t>
            </a:r>
            <a:r>
              <a:rPr lang="ru-RU" sz="900" dirty="0"/>
              <a:t> по запросу (VOD) и услуг видеонаблюдения зависят от скорости передачи данных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80315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0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00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166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48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Сменные модули (</a:t>
            </a:r>
            <a:r>
              <a:rPr lang="ru-RU" sz="900" dirty="0" err="1"/>
              <a:t>Field</a:t>
            </a:r>
            <a:r>
              <a:rPr lang="ru-RU" sz="900" dirty="0"/>
              <a:t> </a:t>
            </a:r>
            <a:r>
              <a:rPr lang="ru-RU" sz="900" dirty="0" err="1"/>
              <a:t>Replaceable</a:t>
            </a:r>
            <a:r>
              <a:rPr lang="ru-RU" sz="900" dirty="0"/>
              <a:t> </a:t>
            </a:r>
            <a:r>
              <a:rPr lang="ru-RU" sz="900" dirty="0" err="1"/>
              <a:t>Unit</a:t>
            </a:r>
            <a:r>
              <a:rPr lang="ru-RU" sz="900" dirty="0"/>
              <a:t>, FRU) — это компоненты, которые инженеры могут заменить на месте развертывания, воспользовавшись руководством по эксплуатации.</a:t>
            </a:r>
          </a:p>
          <a:p>
            <a:r>
              <a:rPr lang="ru-RU" sz="900" dirty="0"/>
              <a:t>Модули, заменяемые пользователем (</a:t>
            </a:r>
            <a:r>
              <a:rPr lang="ru-RU" sz="900" dirty="0" err="1"/>
              <a:t>Customer</a:t>
            </a:r>
            <a:r>
              <a:rPr lang="ru-RU" sz="900" dirty="0"/>
              <a:t> </a:t>
            </a:r>
            <a:r>
              <a:rPr lang="ru-RU" sz="900" dirty="0" err="1"/>
              <a:t>Replaceable</a:t>
            </a:r>
            <a:r>
              <a:rPr lang="ru-RU" sz="900" dirty="0"/>
              <a:t> </a:t>
            </a:r>
            <a:r>
              <a:rPr lang="ru-RU" sz="900" dirty="0" err="1"/>
              <a:t>Unit</a:t>
            </a:r>
            <a:r>
              <a:rPr lang="ru-RU" sz="900" dirty="0"/>
              <a:t>, CRU) — это компоненты, которые заказчик может заменить на месте развертывания, воспользовавшись руководством по эксплуатации CRU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025227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60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506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9950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2927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Ответы:</a:t>
            </a:r>
          </a:p>
          <a:p>
            <a:pPr lvl="1"/>
            <a:r>
              <a:rPr lang="ru-RU" dirty="0"/>
              <a:t>ABCD</a:t>
            </a:r>
          </a:p>
          <a:p>
            <a:pPr lvl="1"/>
            <a:r>
              <a:rPr lang="ru-RU" dirty="0"/>
              <a:t>Верно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224981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6055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Обучающее приложение </a:t>
            </a:r>
            <a:r>
              <a:rPr lang="ru-RU" dirty="0" err="1"/>
              <a:t>Huawei</a:t>
            </a:r>
            <a:endParaRPr lang="ru-RU" dirty="0"/>
          </a:p>
          <a:p>
            <a:pPr lvl="1"/>
            <a:r>
              <a:rPr lang="ru-RU" dirty="0"/>
              <a:t>Содержит огромную библиотеку сертифицированных обучающих видео </a:t>
            </a:r>
            <a:r>
              <a:rPr lang="ru-RU" dirty="0" err="1"/>
              <a:t>Huawei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Приложение техподдержки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Enterprise</a:t>
            </a:r>
            <a:endParaRPr lang="ru-RU" dirty="0"/>
          </a:p>
          <a:p>
            <a:pPr lvl="1"/>
            <a:r>
              <a:rPr lang="ru-RU" dirty="0"/>
              <a:t>Охватывает все популярные документы, примеры из практики применения и новости по продуктам </a:t>
            </a:r>
            <a:r>
              <a:rPr lang="ru-RU" dirty="0" err="1"/>
              <a:t>Huawei</a:t>
            </a:r>
            <a:r>
              <a:rPr lang="ru-RU" dirty="0"/>
              <a:t>. Пользователи могут быстро осуществлять запрос информации о командах, аварийных сигналах и запасных частях. Кроме того, отсканировав QR-код, пользователи могут использовать данное приложение для просмотра информации об устройстве. Простые и интуитивно понятные </a:t>
            </a:r>
            <a:r>
              <a:rPr lang="ru-RU" dirty="0" err="1"/>
              <a:t>видеоруководства</a:t>
            </a:r>
            <a:r>
              <a:rPr lang="ru-RU" dirty="0"/>
              <a:t> обеспечивают круглосуточную техническую поддержку корпоративным пользователям.</a:t>
            </a:r>
          </a:p>
          <a:p>
            <a:pPr lvl="0"/>
            <a:r>
              <a:rPr lang="ru-RU" dirty="0"/>
              <a:t>Сервисное приложение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Enterprise</a:t>
            </a:r>
            <a:endParaRPr lang="ru-RU" dirty="0"/>
          </a:p>
          <a:p>
            <a:pPr lvl="1"/>
            <a:r>
              <a:rPr lang="ru-RU" dirty="0"/>
              <a:t>Предоставляет универсальные мобильные ИКТ-порталы для клиентов и партнеров, обеспечивающие информацию о комплексных продуктах и решениях </a:t>
            </a:r>
            <a:r>
              <a:rPr lang="ru-RU" dirty="0" err="1"/>
              <a:t>Huawei</a:t>
            </a:r>
            <a:r>
              <a:rPr lang="ru-RU" dirty="0"/>
              <a:t> для корпоративных пользователей в любое время и в любом месте.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94533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Популярные инструменты</a:t>
            </a:r>
          </a:p>
          <a:p>
            <a:pPr lvl="1"/>
            <a:r>
              <a:rPr lang="ru-RU" dirty="0" err="1"/>
              <a:t>HedEx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 — инструмент </a:t>
            </a:r>
            <a:r>
              <a:rPr lang="ru-RU" dirty="0" err="1"/>
              <a:t>Huawei</a:t>
            </a:r>
            <a:r>
              <a:rPr lang="ru-RU" dirty="0"/>
              <a:t> для управления документацией по продуктам. Позволяет пользователям просматривать, осуществлять поиск, обновлять и управлять документацией по продуктам.</a:t>
            </a:r>
          </a:p>
          <a:p>
            <a:pPr lvl="1"/>
            <a:r>
              <a:rPr lang="ru-RU" dirty="0" err="1"/>
              <a:t>eStor</a:t>
            </a:r>
            <a:r>
              <a:rPr lang="ru-RU" dirty="0"/>
              <a:t> — платформа графического моделирования систем хранения данных. Платформа имитирует </a:t>
            </a:r>
            <a:r>
              <a:rPr lang="ru-RU" dirty="0" err="1"/>
              <a:t>флеш</a:t>
            </a:r>
            <a:r>
              <a:rPr lang="ru-RU" dirty="0"/>
              <a:t>-устройства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OceanStor</a:t>
            </a:r>
            <a:r>
              <a:rPr lang="ru-RU" dirty="0"/>
              <a:t>, чтобы помочь специалистам в области ИКТ и клиентам познакомиться с продуктами хранения </a:t>
            </a:r>
            <a:r>
              <a:rPr lang="ru-RU" dirty="0" err="1"/>
              <a:t>Huawei</a:t>
            </a:r>
            <a:r>
              <a:rPr lang="ru-RU" dirty="0"/>
              <a:t> и быстро освоить необходимые операции.</a:t>
            </a:r>
          </a:p>
          <a:p>
            <a:pPr lvl="1"/>
            <a:r>
              <a:rPr lang="ru-RU" dirty="0"/>
              <a:t>Центр инструментов сетевой документации — инструмент для подготовки документации по сетевым продуктам. Помогает при проведении тендеров, планировании сети, реализации проектов, модернизации и техническом обслуживании.</a:t>
            </a:r>
          </a:p>
          <a:p>
            <a:pPr lvl="1"/>
            <a:r>
              <a:rPr lang="ru-RU" dirty="0"/>
              <a:t>Помощник по информационным запросам позволяет запрашивать информацию о командах и аварийных сигналах для продуктов </a:t>
            </a:r>
            <a:r>
              <a:rPr lang="ru-RU" dirty="0" err="1"/>
              <a:t>Huawei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46950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5559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90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O&amp;M обеспечивает проверку технической пригодности продуктов для предоставления качественных сервисов. В разных компаниях определение процесса O&amp;M может отличаться в зависимости от уровня и масштаба компании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18403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5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Соглашение об уровне обслуживания (SLA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23309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База данных управления конфигурацией (</a:t>
            </a:r>
            <a:r>
              <a:rPr lang="ru-RU" dirty="0" err="1"/>
              <a:t>Configuration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, CMDB)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13823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More information for trainees</a:t>
            </a:r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817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876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24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Рекомендации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038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52514"/>
            <a:ext cx="10728326" cy="4875042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330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0" orient="horz" pos="6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1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5361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AF307D-40F4-EC4C-9108-79E948007529}"/>
              </a:ext>
            </a:extLst>
          </p:cNvPr>
          <p:cNvSpPr txBox="1"/>
          <p:nvPr userDrawn="1"/>
        </p:nvSpPr>
        <p:spPr>
          <a:xfrm>
            <a:off x="607485" y="2650761"/>
            <a:ext cx="7042011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940" dirty="0" smtClean="0">
                <a:solidFill>
                  <a:schemeClr val="tx1"/>
                </a:solidFill>
              </a:rPr>
              <a:t>Спасибо за внимание!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336859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6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97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0195710"/>
              </p:ext>
            </p:extLst>
          </p:nvPr>
        </p:nvGraphicFramePr>
        <p:xfrm>
          <a:off x="1007534" y="1383305"/>
          <a:ext cx="10165988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7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Продукт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  <a:cs typeface="+mn-cs"/>
                        </a:rPr>
                        <a:t>Версия курса</a:t>
                      </a:r>
                      <a:endParaRPr kumimoji="1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06799520"/>
              </p:ext>
            </p:extLst>
          </p:nvPr>
        </p:nvGraphicFramePr>
        <p:xfrm>
          <a:off x="1007533" y="2680416"/>
          <a:ext cx="1017714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3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Дата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Новый документ</a:t>
                      </a:r>
                      <a:r>
                        <a:rPr kumimoji="1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/>
                      </a:r>
                      <a:b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</a:b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99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954509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</a:p>
        </p:txBody>
      </p:sp>
      <p:sp>
        <p:nvSpPr>
          <p:cNvPr id="100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954509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</a:t>
            </a:r>
            <a:endParaRPr lang="en-US" altLang="zh-CN" dirty="0"/>
          </a:p>
        </p:txBody>
      </p:sp>
      <p:sp>
        <p:nvSpPr>
          <p:cNvPr id="101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954509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102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3" y="1954509"/>
            <a:ext cx="2089190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10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239574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0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23957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105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239574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0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239574"/>
            <a:ext cx="20107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107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75873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08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75873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109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75873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10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758738"/>
            <a:ext cx="201616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111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227621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12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227621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113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227621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14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227621"/>
            <a:ext cx="203980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115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731677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16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731677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117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731677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18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731677"/>
            <a:ext cx="200442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119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19972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20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19972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121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19972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22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199729"/>
            <a:ext cx="2016221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123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70378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24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70378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125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70378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126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703785"/>
            <a:ext cx="19932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19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49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626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sz="40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2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sz="400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7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2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algn="l" defTabSz="1001624" eaLnBrk="0" fontAlgn="ctr" hangingPunct="0"/>
            <a:r>
              <a:rPr lang="ru-RU" altLang="zh-CN" sz="4000" b="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4000" b="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0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568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595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2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marR="0" lvl="0" indent="-457200" algn="just" defTabSz="801688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</a:pPr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 smtClean="0"/>
          </a:p>
        </p:txBody>
      </p:sp>
      <p:cxnSp>
        <p:nvCxnSpPr>
          <p:cNvPr id="7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223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0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34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=""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123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284509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45" r:id="rId2"/>
    <p:sldLayoutId id="2147483846" r:id="rId3"/>
    <p:sldLayoutId id="2147483847" r:id="rId4"/>
    <p:sldLayoutId id="2147483848" r:id="rId5"/>
    <p:sldLayoutId id="2147483878" r:id="rId6"/>
    <p:sldLayoutId id="2147483850" r:id="rId7"/>
    <p:sldLayoutId id="2147483851" r:id="rId8"/>
    <p:sldLayoutId id="2147483852" r:id="rId9"/>
    <p:sldLayoutId id="2147483853" r:id="rId10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42">
          <p15:clr>
            <a:srgbClr val="F26B43"/>
          </p15:clr>
        </p15:guide>
        <p15:guide id="2" pos="7038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48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284509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76" r:id="rId2"/>
    <p:sldLayoutId id="2147483856" r:id="rId3"/>
    <p:sldLayoutId id="2147483877" r:id="rId4"/>
    <p:sldLayoutId id="2147483857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  <p:sp>
        <p:nvSpPr>
          <p:cNvPr id="75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6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87276" y="3003210"/>
            <a:ext cx="3595124" cy="22479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Авторские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права©Huawei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Technologies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Co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.,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Ltd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. 2020 г.</a:t>
            </a:r>
            <a:b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Все права защищены.</a:t>
            </a:r>
            <a:b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Информация, представленная в данном документе, может содержать прогностические высказывания, включая, в том числе, заявления о будущих результатах финансово-хозяйственной деятельности, будущих линейках продукции, новых технологиях и прочее. Существует ряд факторов, которые могут привести к тому, что фактические результаты и достижения будут отличаться от результатов, явно или косвенно описанных в указанных прогностических высказываниях. Следовательно, представленная информация носит справочный характер и не является офертой или акцептом. Компания </a:t>
            </a:r>
            <a:r>
              <a:rPr kumimoji="1" lang="ru-RU" altLang="zh-CN" sz="850" baseline="0" dirty="0" err="1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Huawei</a:t>
            </a: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 может вносить изменения в представленную информацию в любое время без предварительного уведомления.</a:t>
            </a: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72624"/>
            <a:ext cx="3473451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ru-RU" altLang="zh-CN" sz="120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Сделаем цифровые технологии доступными каждому человеку, каждому дому и каждой организации — построим полностью подключенный интеллектуальный мир.</a:t>
            </a:r>
          </a:p>
        </p:txBody>
      </p:sp>
    </p:spTree>
    <p:extLst>
      <p:ext uri="{BB962C8B-B14F-4D97-AF65-F5344CB8AC3E}">
        <p14:creationId xmlns:p14="http://schemas.microsoft.com/office/powerpoint/2010/main" val="1541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370">
          <p15:clr>
            <a:srgbClr val="F26B43"/>
          </p15:clr>
        </p15:guide>
        <p15:guide id="4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11" Type="http://schemas.openxmlformats.org/officeDocument/2006/relationships/slide" Target="slide22.xml"/><Relationship Id="rId5" Type="http://schemas.openxmlformats.org/officeDocument/2006/relationships/slide" Target="slide12.xml"/><Relationship Id="rId10" Type="http://schemas.openxmlformats.org/officeDocument/2006/relationships/slide" Target="slide21.xml"/><Relationship Id="rId4" Type="http://schemas.openxmlformats.org/officeDocument/2006/relationships/slide" Target="slide10.xml"/><Relationship Id="rId9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awei.com/en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huawei.com/en/learning" TargetMode="External"/><Relationship Id="rId4" Type="http://schemas.openxmlformats.org/officeDocument/2006/relationships/hyperlink" Target="https://support.huawei.com/enterprise/en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9"/>
          <p:cNvSpPr>
            <a:spLocks noGrp="1"/>
          </p:cNvSpPr>
          <p:nvPr>
            <p:ph type="body" sz="quarter" idx="4294967295"/>
          </p:nvPr>
        </p:nvSpPr>
        <p:spPr>
          <a:xfrm>
            <a:off x="1007533" y="3239574"/>
            <a:ext cx="3071784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/>
              <a:t>Ван </a:t>
            </a:r>
            <a:r>
              <a:rPr lang="ru-RU" sz="1600" dirty="0" err="1"/>
              <a:t>Пэн</a:t>
            </a:r>
            <a:r>
              <a:rPr lang="ru-RU" sz="1600" dirty="0"/>
              <a:t> (</a:t>
            </a:r>
            <a:r>
              <a:rPr lang="ru-RU" sz="1600" dirty="0" err="1"/>
              <a:t>Wang</a:t>
            </a:r>
            <a:r>
              <a:rPr lang="ru-RU" sz="1600" dirty="0"/>
              <a:t> </a:t>
            </a:r>
            <a:r>
              <a:rPr lang="ru-RU" sz="1600" dirty="0" err="1"/>
              <a:t>Peng</a:t>
            </a:r>
            <a:r>
              <a:rPr lang="ru-RU" sz="1600" dirty="0"/>
              <a:t>)/wwx690470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4294967295"/>
          </p:nvPr>
        </p:nvSpPr>
        <p:spPr>
          <a:xfrm>
            <a:off x="4079776" y="3239574"/>
            <a:ext cx="2160157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/>
              <a:t>04.06.2019</a:t>
            </a:r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4294967295"/>
          </p:nvPr>
        </p:nvSpPr>
        <p:spPr>
          <a:xfrm>
            <a:off x="9168341" y="3239574"/>
            <a:ext cx="2010757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Новый</a:t>
            </a:r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4294967295"/>
          </p:nvPr>
        </p:nvSpPr>
        <p:spPr>
          <a:xfrm>
            <a:off x="1031173" y="3732767"/>
            <a:ext cx="3071784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 err="1"/>
              <a:t>Ма</a:t>
            </a:r>
            <a:r>
              <a:rPr lang="ru-RU" sz="1600" dirty="0"/>
              <a:t> </a:t>
            </a:r>
            <a:r>
              <a:rPr lang="ru-RU" sz="1600" dirty="0" err="1"/>
              <a:t>Юйцин</a:t>
            </a:r>
            <a:r>
              <a:rPr lang="ru-RU" sz="1600" dirty="0"/>
              <a:t> (</a:t>
            </a:r>
            <a:r>
              <a:rPr lang="ru-RU" sz="1600" dirty="0" err="1"/>
              <a:t>Ma</a:t>
            </a:r>
            <a:r>
              <a:rPr lang="ru-RU" sz="1600" dirty="0"/>
              <a:t> </a:t>
            </a:r>
            <a:r>
              <a:rPr lang="ru-RU" sz="1600" dirty="0" err="1"/>
              <a:t>Yuqing</a:t>
            </a:r>
            <a:r>
              <a:rPr lang="ru-RU" sz="1600" dirty="0"/>
              <a:t>)/mwx408409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4294967295"/>
          </p:nvPr>
        </p:nvSpPr>
        <p:spPr>
          <a:xfrm>
            <a:off x="4091679" y="3758738"/>
            <a:ext cx="2160157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18.06.2020</a:t>
            </a:r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4294967295"/>
          </p:nvPr>
        </p:nvSpPr>
        <p:spPr>
          <a:xfrm>
            <a:off x="9180244" y="3758738"/>
            <a:ext cx="2016166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Обновление</a:t>
            </a:r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4294967295"/>
          </p:nvPr>
        </p:nvSpPr>
        <p:spPr>
          <a:xfrm>
            <a:off x="1008604" y="4223908"/>
            <a:ext cx="3071784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 err="1"/>
              <a:t>Лю</a:t>
            </a:r>
            <a:r>
              <a:rPr lang="ru-RU" sz="1600" dirty="0"/>
              <a:t> </a:t>
            </a:r>
            <a:r>
              <a:rPr lang="ru-RU" sz="1600" dirty="0" err="1"/>
              <a:t>Чао</a:t>
            </a:r>
            <a:r>
              <a:rPr lang="ru-RU" sz="1600" dirty="0"/>
              <a:t> (</a:t>
            </a:r>
            <a:r>
              <a:rPr lang="ru-RU" sz="1600" dirty="0" err="1"/>
              <a:t>Liu</a:t>
            </a:r>
            <a:r>
              <a:rPr lang="ru-RU" sz="1600" dirty="0"/>
              <a:t> </a:t>
            </a:r>
            <a:r>
              <a:rPr lang="ru-RU" sz="1600" dirty="0" err="1"/>
              <a:t>Chao</a:t>
            </a:r>
            <a:r>
              <a:rPr lang="ru-RU" sz="1600" dirty="0"/>
              <a:t>)/lwx769666</a:t>
            </a:r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4294967295"/>
          </p:nvPr>
        </p:nvSpPr>
        <p:spPr>
          <a:xfrm>
            <a:off x="4068039" y="4227621"/>
            <a:ext cx="2160157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01.07.2020</a:t>
            </a:r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4294967295"/>
          </p:nvPr>
        </p:nvSpPr>
        <p:spPr>
          <a:xfrm>
            <a:off x="9156604" y="4227621"/>
            <a:ext cx="2039806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Обновление</a:t>
            </a: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4294967295"/>
          </p:nvPr>
        </p:nvSpPr>
        <p:spPr>
          <a:xfrm>
            <a:off x="1042617" y="4713249"/>
            <a:ext cx="3071784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 err="1"/>
              <a:t>Дун</a:t>
            </a:r>
            <a:r>
              <a:rPr lang="ru-RU" sz="1600" dirty="0"/>
              <a:t> </a:t>
            </a:r>
            <a:r>
              <a:rPr lang="ru-RU" sz="1600" dirty="0" err="1"/>
              <a:t>Юйюань</a:t>
            </a:r>
            <a:r>
              <a:rPr lang="ru-RU" sz="1600" dirty="0"/>
              <a:t> (</a:t>
            </a:r>
            <a:r>
              <a:rPr lang="ru-RU" sz="1600" dirty="0" err="1"/>
              <a:t>Dong</a:t>
            </a:r>
            <a:r>
              <a:rPr lang="ru-RU" sz="1600" dirty="0"/>
              <a:t> </a:t>
            </a:r>
            <a:r>
              <a:rPr lang="ru-RU" sz="1600" dirty="0" err="1"/>
              <a:t>Yuyuan</a:t>
            </a:r>
            <a:r>
              <a:rPr lang="ru-RU" sz="1600" dirty="0"/>
              <a:t>)/dwx889475</a:t>
            </a:r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4294967295"/>
          </p:nvPr>
        </p:nvSpPr>
        <p:spPr>
          <a:xfrm>
            <a:off x="4091679" y="4731677"/>
            <a:ext cx="2160157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20.08.2020</a:t>
            </a: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4294967295"/>
          </p:nvPr>
        </p:nvSpPr>
        <p:spPr>
          <a:xfrm>
            <a:off x="9180244" y="4731677"/>
            <a:ext cx="2004429" cy="5048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/>
              <a:t>Обновление</a:t>
            </a:r>
          </a:p>
        </p:txBody>
      </p:sp>
    </p:spTree>
    <p:extLst>
      <p:ext uri="{BB962C8B-B14F-4D97-AF65-F5344CB8AC3E}">
        <p14:creationId xmlns:p14="http://schemas.microsoft.com/office/powerpoint/2010/main" val="11923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проблемами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60000" y="1260000"/>
            <a:ext cx="10034506" cy="1588407"/>
            <a:chOff x="1333425" y="1267292"/>
            <a:chExt cx="10034506" cy="1588407"/>
          </a:xfrm>
        </p:grpSpPr>
        <p:sp>
          <p:nvSpPr>
            <p:cNvPr id="3" name="MH_Other_1"/>
            <p:cNvSpPr/>
            <p:nvPr>
              <p:custDataLst>
                <p:tags r:id="rId15"/>
              </p:custDataLst>
            </p:nvPr>
          </p:nvSpPr>
          <p:spPr>
            <a:xfrm>
              <a:off x="1717600" y="1426949"/>
              <a:ext cx="357188" cy="355600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16"/>
              </p:custDataLst>
            </p:nvPr>
          </p:nvSpPr>
          <p:spPr>
            <a:xfrm>
              <a:off x="1717600" y="1831763"/>
              <a:ext cx="357188" cy="35718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7"/>
              </p:custDataLst>
            </p:nvPr>
          </p:nvSpPr>
          <p:spPr>
            <a:xfrm>
              <a:off x="1923975" y="1630149"/>
              <a:ext cx="355600" cy="3556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8"/>
              </p:custDataLst>
            </p:nvPr>
          </p:nvSpPr>
          <p:spPr>
            <a:xfrm>
              <a:off x="1333425" y="1298363"/>
              <a:ext cx="534988" cy="1019175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" name="MH_Other_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333425" y="1267292"/>
              <a:ext cx="509588" cy="1019175"/>
            </a:xfrm>
            <a:custGeom>
              <a:avLst/>
              <a:gdLst>
                <a:gd name="T0" fmla="*/ 36 w 1806862"/>
                <a:gd name="T1" fmla="*/ 0 h 3612822"/>
                <a:gd name="T2" fmla="*/ 143580 w 1806862"/>
                <a:gd name="T3" fmla="*/ 143580 h 3612822"/>
                <a:gd name="T4" fmla="*/ 36 w 1806862"/>
                <a:gd name="T5" fmla="*/ 287160 h 3612822"/>
                <a:gd name="T6" fmla="*/ 0 w 1806862"/>
                <a:gd name="T7" fmla="*/ 287124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chemeClr val="bg1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8" name="MH_Text_1"/>
            <p:cNvSpPr/>
            <p:nvPr>
              <p:custDataLst>
                <p:tags r:id="rId20"/>
              </p:custDataLst>
            </p:nvPr>
          </p:nvSpPr>
          <p:spPr>
            <a:xfrm>
              <a:off x="2325717" y="1807949"/>
              <a:ext cx="9042214" cy="10477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  <a:tabLst>
                  <a:tab pos="84138" algn="l"/>
                </a:tabLst>
              </a:pPr>
              <a:r>
                <a:rPr lang="ru-RU" sz="1200">
                  <a:latin typeface="Huawei Sans" panose="020C0503030203020204" pitchFamily="34" charset="0"/>
                </a:rPr>
                <a:t>Определение основной причины проблемы и принятие мер по устранению известных ошибок.</a:t>
              </a:r>
            </a:p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  <a:tabLst>
                  <a:tab pos="84138" algn="l"/>
                </a:tabLst>
              </a:pPr>
              <a:r>
                <a:rPr lang="ru-RU" sz="1200">
                  <a:latin typeface="Huawei Sans" panose="020C0503030203020204" pitchFamily="34" charset="0"/>
                </a:rPr>
                <a:t>Минимизация количества инцидентов, вызванных ошибками ИТ-инфраструктуры и негативным влиянием проблем. Предотвращение повторения аварий, связанных с ошибками.</a:t>
              </a:r>
            </a:p>
            <a:p>
              <a:pPr lvl="1" fontAlgn="ctr">
                <a:buSzPct val="50000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" name="MH_SubTitle_1"/>
            <p:cNvSpPr/>
            <p:nvPr>
              <p:custDataLst>
                <p:tags r:id="rId21"/>
              </p:custDataLst>
            </p:nvPr>
          </p:nvSpPr>
          <p:spPr>
            <a:xfrm>
              <a:off x="2279576" y="1298362"/>
              <a:ext cx="3503613" cy="538162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Цель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0000" y="4356240"/>
            <a:ext cx="6192339" cy="1531938"/>
            <a:chOff x="4494139" y="4490824"/>
            <a:chExt cx="6192339" cy="1531938"/>
          </a:xfrm>
        </p:grpSpPr>
        <p:sp>
          <p:nvSpPr>
            <p:cNvPr id="10" name="MH_Other_6"/>
            <p:cNvSpPr/>
            <p:nvPr>
              <p:custDataLst>
                <p:tags r:id="rId8"/>
              </p:custDataLst>
            </p:nvPr>
          </p:nvSpPr>
          <p:spPr>
            <a:xfrm>
              <a:off x="4906888" y="4617824"/>
              <a:ext cx="355600" cy="355600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9"/>
              </p:custDataLst>
            </p:nvPr>
          </p:nvSpPr>
          <p:spPr>
            <a:xfrm>
              <a:off x="4906888" y="5024224"/>
              <a:ext cx="355600" cy="355600"/>
            </a:xfrm>
            <a:prstGeom prst="diamond">
              <a:avLst/>
            </a:prstGeom>
            <a:solidFill>
              <a:srgbClr val="E7CCC7"/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10"/>
              </p:custDataLst>
            </p:nvPr>
          </p:nvSpPr>
          <p:spPr>
            <a:xfrm>
              <a:off x="5111675" y="4821024"/>
              <a:ext cx="355600" cy="35560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1"/>
              </p:custDataLst>
            </p:nvPr>
          </p:nvSpPr>
          <p:spPr>
            <a:xfrm>
              <a:off x="4521126" y="4490824"/>
              <a:ext cx="536575" cy="1017588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MH_Other_10"/>
            <p:cNvSpPr/>
            <p:nvPr>
              <p:custDataLst>
                <p:tags r:id="rId12"/>
              </p:custDataLst>
            </p:nvPr>
          </p:nvSpPr>
          <p:spPr>
            <a:xfrm>
              <a:off x="4494139" y="4490824"/>
              <a:ext cx="509587" cy="1017588"/>
            </a:xfrm>
            <a:custGeom>
              <a:avLst/>
              <a:gdLst>
                <a:gd name="connsiteX0" fmla="*/ 451 w 1806862"/>
                <a:gd name="connsiteY0" fmla="*/ 0 h 3612822"/>
                <a:gd name="connsiteX1" fmla="*/ 1806862 w 1806862"/>
                <a:gd name="connsiteY1" fmla="*/ 1806411 h 3612822"/>
                <a:gd name="connsiteX2" fmla="*/ 451 w 1806862"/>
                <a:gd name="connsiteY2" fmla="*/ 3612822 h 3612822"/>
                <a:gd name="connsiteX3" fmla="*/ 0 w 1806862"/>
                <a:gd name="connsiteY3" fmla="*/ 3612371 h 3612822"/>
                <a:gd name="connsiteX4" fmla="*/ 0 w 1806862"/>
                <a:gd name="connsiteY4" fmla="*/ 451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CC7"/>
            </a:solidFill>
          </p:spPr>
          <p:txBody>
            <a:bodyPr wrap="square" lIns="0" tIns="0" rIns="144000" bIns="0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C</a:t>
              </a:r>
            </a:p>
          </p:txBody>
        </p:sp>
        <p:sp>
          <p:nvSpPr>
            <p:cNvPr id="15" name="MH_Text_3"/>
            <p:cNvSpPr/>
            <p:nvPr>
              <p:custDataLst>
                <p:tags r:id="rId13"/>
              </p:custDataLst>
            </p:nvPr>
          </p:nvSpPr>
          <p:spPr>
            <a:xfrm>
              <a:off x="5521249" y="4973424"/>
              <a:ext cx="5165229" cy="10493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Контроль проблем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Контроль известных ошибок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Упреждающее управление проблемами</a:t>
              </a:r>
            </a:p>
            <a:p>
              <a:pPr marL="631825" lvl="1" indent="-273050" fontAlgn="ctr">
                <a:buSzPct val="50000"/>
                <a:buFont typeface="Wingdings" panose="05000000000000000000" pitchFamily="2" charset="2"/>
                <a:buChar char="n"/>
              </a:pPr>
              <a:r>
                <a:rPr lang="ru-RU" sz="1200" dirty="0">
                  <a:latin typeface="Huawei Sans" panose="020C0503030203020204" pitchFamily="34" charset="0"/>
                </a:rPr>
                <a:t>Анализ тенденций</a:t>
              </a:r>
            </a:p>
            <a:p>
              <a:pPr marL="631825" lvl="1" indent="-273050" fontAlgn="ctr">
                <a:buSzPct val="50000"/>
                <a:buFont typeface="Wingdings" panose="05000000000000000000" pitchFamily="2" charset="2"/>
                <a:buChar char="n"/>
              </a:pPr>
              <a:r>
                <a:rPr lang="ru-RU" sz="1200" dirty="0">
                  <a:latin typeface="Huawei Sans" panose="020C0503030203020204" pitchFamily="34" charset="0"/>
                </a:rPr>
                <a:t>Анализ основных проблем</a:t>
              </a:r>
            </a:p>
            <a:p>
              <a:pPr marL="171450" indent="-171450" fontAlgn="ctr">
                <a:buFont typeface="Wingdings" panose="05000000000000000000" pitchFamily="2" charset="2"/>
                <a:buChar char="p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" name="MH_SubTitle_3"/>
            <p:cNvSpPr/>
            <p:nvPr>
              <p:custDataLst>
                <p:tags r:id="rId14"/>
              </p:custDataLst>
            </p:nvPr>
          </p:nvSpPr>
          <p:spPr>
            <a:xfrm>
              <a:off x="5467275" y="4490825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Задачи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0000" y="2700000"/>
            <a:ext cx="8845625" cy="1500187"/>
            <a:chOff x="2900288" y="2914438"/>
            <a:chExt cx="8845625" cy="1500187"/>
          </a:xfrm>
        </p:grpSpPr>
        <p:sp>
          <p:nvSpPr>
            <p:cNvPr id="17" name="MH_Other_11"/>
            <p:cNvSpPr/>
            <p:nvPr>
              <p:custDataLst>
                <p:tags r:id="rId1"/>
              </p:custDataLst>
            </p:nvPr>
          </p:nvSpPr>
          <p:spPr>
            <a:xfrm>
              <a:off x="3313038" y="3041437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2"/>
              </p:custDataLst>
            </p:nvPr>
          </p:nvSpPr>
          <p:spPr>
            <a:xfrm>
              <a:off x="3313038" y="3447837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MH_Other_13"/>
            <p:cNvSpPr/>
            <p:nvPr>
              <p:custDataLst>
                <p:tags r:id="rId3"/>
              </p:custDataLst>
            </p:nvPr>
          </p:nvSpPr>
          <p:spPr>
            <a:xfrm>
              <a:off x="3517825" y="3244637"/>
              <a:ext cx="355600" cy="3556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" name="MH_Other_14"/>
            <p:cNvSpPr/>
            <p:nvPr>
              <p:custDataLst>
                <p:tags r:id="rId4"/>
              </p:custDataLst>
            </p:nvPr>
          </p:nvSpPr>
          <p:spPr>
            <a:xfrm>
              <a:off x="2927276" y="2914438"/>
              <a:ext cx="536575" cy="1017587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MH_Other_1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00288" y="2914438"/>
              <a:ext cx="508000" cy="1017587"/>
            </a:xfrm>
            <a:custGeom>
              <a:avLst/>
              <a:gdLst>
                <a:gd name="T0" fmla="*/ 36 w 1806862"/>
                <a:gd name="T1" fmla="*/ 0 h 3612822"/>
                <a:gd name="T2" fmla="*/ 143133 w 1806862"/>
                <a:gd name="T3" fmla="*/ 143356 h 3612822"/>
                <a:gd name="T4" fmla="*/ 36 w 1806862"/>
                <a:gd name="T5" fmla="*/ 286713 h 3612822"/>
                <a:gd name="T6" fmla="*/ 0 w 1806862"/>
                <a:gd name="T7" fmla="*/ 286677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B</a:t>
              </a:r>
            </a:p>
          </p:txBody>
        </p:sp>
        <p:sp>
          <p:nvSpPr>
            <p:cNvPr id="22" name="MH_Text_2"/>
            <p:cNvSpPr/>
            <p:nvPr>
              <p:custDataLst>
                <p:tags r:id="rId6"/>
              </p:custDataLst>
            </p:nvPr>
          </p:nvSpPr>
          <p:spPr>
            <a:xfrm>
              <a:off x="3873424" y="3397038"/>
              <a:ext cx="7872489" cy="101758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Проблема: сложная ситуация, сложившаяся в результате нескольких аварий с одинаковыми проявлениями или серьезного происшествия и свидетельствующая, что существует ошибка с неизвестной причиной.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Известные ошибки: основная причина проблемы, которая была успешно </a:t>
              </a:r>
              <a:r>
                <a:rPr lang="ru-RU" sz="1200" dirty="0" smtClean="0">
                  <a:latin typeface="Huawei Sans" panose="020C0503030203020204" pitchFamily="34" charset="0"/>
                </a:rPr>
                <a:t>обнаружена </a:t>
              </a:r>
              <a:r>
                <a:rPr lang="ru-RU" sz="1200" dirty="0">
                  <a:latin typeface="Huawei Sans" panose="020C0503030203020204" pitchFamily="34" charset="0"/>
                </a:rPr>
                <a:t>и для устранения которой было найдено решение.</a:t>
              </a:r>
            </a:p>
          </p:txBody>
        </p:sp>
        <p:sp>
          <p:nvSpPr>
            <p:cNvPr id="23" name="MH_SubTitle_2"/>
            <p:cNvSpPr/>
            <p:nvPr>
              <p:custDataLst>
                <p:tags r:id="rId7"/>
              </p:custDataLst>
            </p:nvPr>
          </p:nvSpPr>
          <p:spPr>
            <a:xfrm>
              <a:off x="3873425" y="2914438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Определение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2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Процесс управления проблемами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22402" y="2132730"/>
            <a:ext cx="8822262" cy="3098989"/>
            <a:chOff x="1422402" y="2132730"/>
            <a:chExt cx="8822262" cy="3098989"/>
          </a:xfrm>
        </p:grpSpPr>
        <p:sp>
          <p:nvSpPr>
            <p:cNvPr id="3" name="圆角矩形 2"/>
            <p:cNvSpPr/>
            <p:nvPr/>
          </p:nvSpPr>
          <p:spPr>
            <a:xfrm>
              <a:off x="1422402" y="2132730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инцидентами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063066" y="3673851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проблемами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3242734" y="2132731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конфигурациями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868336" y="2153603"/>
              <a:ext cx="193886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уровнем обслуживания</a:t>
              </a: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6883398" y="2158130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возможностями</a:t>
              </a: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8703730" y="2153415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доступностью</a:t>
              </a: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5075643" y="4791452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изменениями</a:t>
              </a:r>
            </a:p>
          </p:txBody>
        </p:sp>
        <p:sp>
          <p:nvSpPr>
            <p:cNvPr id="64" name="圆柱形 63"/>
            <p:cNvSpPr/>
            <p:nvPr/>
          </p:nvSpPr>
          <p:spPr>
            <a:xfrm>
              <a:off x="8863504" y="3378200"/>
              <a:ext cx="1270000" cy="905933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chemeClr val="tx1"/>
                  </a:solidFill>
                  <a:latin typeface="Huawei Sans" panose="020C0503030203020204" pitchFamily="34" charset="0"/>
                </a:rPr>
                <a:t>База данных проблем</a:t>
              </a:r>
            </a:p>
          </p:txBody>
        </p:sp>
        <p:cxnSp>
          <p:nvCxnSpPr>
            <p:cNvPr id="66" name="肘形连接符 65"/>
            <p:cNvCxnSpPr>
              <a:stCxn id="58" idx="1"/>
              <a:endCxn id="3" idx="2"/>
            </p:cNvCxnSpPr>
            <p:nvPr/>
          </p:nvCxnSpPr>
          <p:spPr>
            <a:xfrm rot="10800000">
              <a:off x="2192870" y="2572997"/>
              <a:ext cx="2870197" cy="132098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>
              <a:stCxn id="60" idx="2"/>
              <a:endCxn id="58" idx="0"/>
            </p:cNvCxnSpPr>
            <p:nvPr/>
          </p:nvCxnSpPr>
          <p:spPr>
            <a:xfrm flipH="1">
              <a:off x="5833533" y="2593870"/>
              <a:ext cx="4235" cy="10799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V="1">
              <a:off x="6633510" y="3831166"/>
              <a:ext cx="220048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 flipH="1">
              <a:off x="6604000" y="3910600"/>
              <a:ext cx="2229994" cy="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2463800" y="2852585"/>
              <a:ext cx="71204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63800" y="2593682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4013201" y="2598397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7679266" y="2593682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9584267" y="2598585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/>
            <p:nvPr/>
          </p:nvCxnSpPr>
          <p:spPr>
            <a:xfrm>
              <a:off x="5603844" y="4116285"/>
              <a:ext cx="8467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 flipV="1">
              <a:off x="6052580" y="4116285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2073033" y="3232794"/>
              <a:ext cx="300261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Соответствующая информация, экстренные меры и решение для быстрого восстановления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6883398" y="3574171"/>
              <a:ext cx="1164177" cy="25699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Регистрация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6868510" y="3910922"/>
              <a:ext cx="1276423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Информация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5867641" y="4249589"/>
              <a:ext cx="1994747" cy="6463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Проверка после реализации (PIR)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4088296" y="4253586"/>
              <a:ext cx="1598747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Запрос на изменение (RFC)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5878995" y="3115381"/>
              <a:ext cx="1328287" cy="2628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Информация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изменениями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60000" y="1260000"/>
            <a:ext cx="8671812" cy="1148181"/>
            <a:chOff x="1333425" y="1267292"/>
            <a:chExt cx="8671812" cy="1148181"/>
          </a:xfrm>
        </p:grpSpPr>
        <p:sp>
          <p:nvSpPr>
            <p:cNvPr id="3" name="MH_Other_1"/>
            <p:cNvSpPr/>
            <p:nvPr>
              <p:custDataLst>
                <p:tags r:id="rId15"/>
              </p:custDataLst>
            </p:nvPr>
          </p:nvSpPr>
          <p:spPr>
            <a:xfrm>
              <a:off x="1717600" y="1426949"/>
              <a:ext cx="357188" cy="355600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16"/>
              </p:custDataLst>
            </p:nvPr>
          </p:nvSpPr>
          <p:spPr>
            <a:xfrm>
              <a:off x="1717600" y="1831763"/>
              <a:ext cx="357188" cy="35718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7"/>
              </p:custDataLst>
            </p:nvPr>
          </p:nvSpPr>
          <p:spPr>
            <a:xfrm>
              <a:off x="1923975" y="1630149"/>
              <a:ext cx="355600" cy="3556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8"/>
              </p:custDataLst>
            </p:nvPr>
          </p:nvSpPr>
          <p:spPr>
            <a:xfrm>
              <a:off x="1333425" y="1298363"/>
              <a:ext cx="534988" cy="1019175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" name="MH_Other_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333425" y="1267292"/>
              <a:ext cx="509588" cy="1019175"/>
            </a:xfrm>
            <a:custGeom>
              <a:avLst/>
              <a:gdLst>
                <a:gd name="T0" fmla="*/ 36 w 1806862"/>
                <a:gd name="T1" fmla="*/ 0 h 3612822"/>
                <a:gd name="T2" fmla="*/ 143580 w 1806862"/>
                <a:gd name="T3" fmla="*/ 143580 h 3612822"/>
                <a:gd name="T4" fmla="*/ 36 w 1806862"/>
                <a:gd name="T5" fmla="*/ 287160 h 3612822"/>
                <a:gd name="T6" fmla="*/ 0 w 1806862"/>
                <a:gd name="T7" fmla="*/ 287124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chemeClr val="bg1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8" name="MH_Text_1"/>
            <p:cNvSpPr/>
            <p:nvPr>
              <p:custDataLst>
                <p:tags r:id="rId20"/>
              </p:custDataLst>
            </p:nvPr>
          </p:nvSpPr>
          <p:spPr>
            <a:xfrm>
              <a:off x="1868413" y="1807949"/>
              <a:ext cx="8136824" cy="6075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74299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Обеспечение эффективного управления всеми изменениями с помощью стандартизованных средств и процессов, а также внедрение утвержденных изменений с минимальным риском, высокой эффективностью и высокой рентабельностью.</a:t>
              </a:r>
            </a:p>
          </p:txBody>
        </p:sp>
        <p:sp>
          <p:nvSpPr>
            <p:cNvPr id="9" name="MH_SubTitle_1"/>
            <p:cNvSpPr/>
            <p:nvPr>
              <p:custDataLst>
                <p:tags r:id="rId21"/>
              </p:custDataLst>
            </p:nvPr>
          </p:nvSpPr>
          <p:spPr>
            <a:xfrm>
              <a:off x="2279576" y="1298362"/>
              <a:ext cx="3503613" cy="538162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Цель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20000" y="4320000"/>
            <a:ext cx="6808599" cy="1643151"/>
            <a:chOff x="4494139" y="4490824"/>
            <a:chExt cx="6808599" cy="1643151"/>
          </a:xfrm>
        </p:grpSpPr>
        <p:sp>
          <p:nvSpPr>
            <p:cNvPr id="10" name="MH_Other_6"/>
            <p:cNvSpPr/>
            <p:nvPr>
              <p:custDataLst>
                <p:tags r:id="rId8"/>
              </p:custDataLst>
            </p:nvPr>
          </p:nvSpPr>
          <p:spPr>
            <a:xfrm>
              <a:off x="4906888" y="4729037"/>
              <a:ext cx="355600" cy="355600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9"/>
              </p:custDataLst>
            </p:nvPr>
          </p:nvSpPr>
          <p:spPr>
            <a:xfrm>
              <a:off x="4906888" y="5135437"/>
              <a:ext cx="355600" cy="355600"/>
            </a:xfrm>
            <a:prstGeom prst="diamond">
              <a:avLst/>
            </a:prstGeom>
            <a:solidFill>
              <a:srgbClr val="E7CCC7"/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10"/>
              </p:custDataLst>
            </p:nvPr>
          </p:nvSpPr>
          <p:spPr>
            <a:xfrm>
              <a:off x="5111675" y="4932237"/>
              <a:ext cx="355600" cy="35560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1"/>
              </p:custDataLst>
            </p:nvPr>
          </p:nvSpPr>
          <p:spPr>
            <a:xfrm>
              <a:off x="4521126" y="4490824"/>
              <a:ext cx="536575" cy="1017588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MH_Other_10"/>
            <p:cNvSpPr/>
            <p:nvPr>
              <p:custDataLst>
                <p:tags r:id="rId12"/>
              </p:custDataLst>
            </p:nvPr>
          </p:nvSpPr>
          <p:spPr>
            <a:xfrm>
              <a:off x="4494139" y="4602037"/>
              <a:ext cx="509587" cy="1017588"/>
            </a:xfrm>
            <a:custGeom>
              <a:avLst/>
              <a:gdLst>
                <a:gd name="connsiteX0" fmla="*/ 451 w 1806862"/>
                <a:gd name="connsiteY0" fmla="*/ 0 h 3612822"/>
                <a:gd name="connsiteX1" fmla="*/ 1806862 w 1806862"/>
                <a:gd name="connsiteY1" fmla="*/ 1806411 h 3612822"/>
                <a:gd name="connsiteX2" fmla="*/ 451 w 1806862"/>
                <a:gd name="connsiteY2" fmla="*/ 3612822 h 3612822"/>
                <a:gd name="connsiteX3" fmla="*/ 0 w 1806862"/>
                <a:gd name="connsiteY3" fmla="*/ 3612371 h 3612822"/>
                <a:gd name="connsiteX4" fmla="*/ 0 w 1806862"/>
                <a:gd name="connsiteY4" fmla="*/ 451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CC7"/>
            </a:solidFill>
          </p:spPr>
          <p:txBody>
            <a:bodyPr wrap="square" lIns="0" tIns="0" rIns="144000" bIns="0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C</a:t>
              </a:r>
            </a:p>
          </p:txBody>
        </p:sp>
        <p:sp>
          <p:nvSpPr>
            <p:cNvPr id="15" name="MH_Text_3"/>
            <p:cNvSpPr/>
            <p:nvPr>
              <p:custDataLst>
                <p:tags r:id="rId13"/>
              </p:custDataLst>
            </p:nvPr>
          </p:nvSpPr>
          <p:spPr>
            <a:xfrm>
              <a:off x="5577038" y="5084637"/>
              <a:ext cx="5725700" cy="10493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Получение, регистрация, утверждение, планирование, проверка, внедрение и анализ запросов на изменения.</a:t>
              </a:r>
            </a:p>
            <a:p>
              <a:pPr marL="171450" indent="-1714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Предоставление отчетов об изменениях в ИТ-инфраструктуре.</a:t>
              </a:r>
            </a:p>
            <a:p>
              <a:pPr marL="171450" indent="-1714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Внесение изменений в CMDB.</a:t>
              </a:r>
            </a:p>
            <a:p>
              <a:pPr marL="171450" indent="-171450" fontAlgn="ctr">
                <a:buSzPct val="50000"/>
                <a:buFont typeface="Wingdings" panose="05000000000000000000" pitchFamily="2" charset="2"/>
                <a:buChar char="p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" name="MH_SubTitle_3"/>
            <p:cNvSpPr/>
            <p:nvPr>
              <p:custDataLst>
                <p:tags r:id="rId14"/>
              </p:custDataLst>
            </p:nvPr>
          </p:nvSpPr>
          <p:spPr>
            <a:xfrm>
              <a:off x="5467275" y="4540253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Задачи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0000" y="2628000"/>
            <a:ext cx="7694001" cy="1846182"/>
            <a:chOff x="2900288" y="2568442"/>
            <a:chExt cx="7694001" cy="1846182"/>
          </a:xfrm>
        </p:grpSpPr>
        <p:sp>
          <p:nvSpPr>
            <p:cNvPr id="17" name="MH_Other_11"/>
            <p:cNvSpPr/>
            <p:nvPr>
              <p:custDataLst>
                <p:tags r:id="rId1"/>
              </p:custDataLst>
            </p:nvPr>
          </p:nvSpPr>
          <p:spPr>
            <a:xfrm>
              <a:off x="3313038" y="2695441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2"/>
              </p:custDataLst>
            </p:nvPr>
          </p:nvSpPr>
          <p:spPr>
            <a:xfrm>
              <a:off x="3313038" y="3101841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MH_Other_13"/>
            <p:cNvSpPr/>
            <p:nvPr>
              <p:custDataLst>
                <p:tags r:id="rId3"/>
              </p:custDataLst>
            </p:nvPr>
          </p:nvSpPr>
          <p:spPr>
            <a:xfrm>
              <a:off x="3517825" y="2898641"/>
              <a:ext cx="355600" cy="3556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" name="MH_Other_14"/>
            <p:cNvSpPr/>
            <p:nvPr>
              <p:custDataLst>
                <p:tags r:id="rId4"/>
              </p:custDataLst>
            </p:nvPr>
          </p:nvSpPr>
          <p:spPr>
            <a:xfrm>
              <a:off x="2927276" y="2766154"/>
              <a:ext cx="536575" cy="1017587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MH_Other_1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00288" y="2568442"/>
              <a:ext cx="508000" cy="1017587"/>
            </a:xfrm>
            <a:custGeom>
              <a:avLst/>
              <a:gdLst>
                <a:gd name="T0" fmla="*/ 36 w 1806862"/>
                <a:gd name="T1" fmla="*/ 0 h 3612822"/>
                <a:gd name="T2" fmla="*/ 143133 w 1806862"/>
                <a:gd name="T3" fmla="*/ 143356 h 3612822"/>
                <a:gd name="T4" fmla="*/ 36 w 1806862"/>
                <a:gd name="T5" fmla="*/ 286713 h 3612822"/>
                <a:gd name="T6" fmla="*/ 0 w 1806862"/>
                <a:gd name="T7" fmla="*/ 286677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B</a:t>
              </a:r>
            </a:p>
          </p:txBody>
        </p:sp>
        <p:sp>
          <p:nvSpPr>
            <p:cNvPr id="22" name="MH_Text_2"/>
            <p:cNvSpPr/>
            <p:nvPr>
              <p:custDataLst>
                <p:tags r:id="rId6"/>
              </p:custDataLst>
            </p:nvPr>
          </p:nvSpPr>
          <p:spPr>
            <a:xfrm>
              <a:off x="3927399" y="3051042"/>
              <a:ext cx="6666890" cy="136358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Изменение: действие, в результате которого меняется статус одного или нескольких элементов конфигурации (CI) ИТ-инфраструктуры.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Стандартное изменение (утверждается заранее)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Запрос на изменение (Request for Change, RFC)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Перспективный план изменений (FSC)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Комитет по изменениям (CAB)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" name="MH_SubTitle_2"/>
            <p:cNvSpPr/>
            <p:nvPr>
              <p:custDataLst>
                <p:tags r:id="rId7"/>
              </p:custDataLst>
            </p:nvPr>
          </p:nvSpPr>
          <p:spPr>
            <a:xfrm>
              <a:off x="3873425" y="2568442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Определение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4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Процесс управления изменениями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/>
              <a:t>Информация на входе:</a:t>
            </a:r>
          </a:p>
          <a:p>
            <a:pPr lvl="1"/>
            <a:r>
              <a:rPr lang="ru-RU" sz="1200"/>
              <a:t>Запрос на внесение изменений</a:t>
            </a:r>
          </a:p>
          <a:p>
            <a:pPr lvl="1"/>
            <a:r>
              <a:rPr lang="ru-RU" sz="1200"/>
              <a:t>Данные, предоставляемые базой данных управления конфигурацией, главным образом информация о влиянии изменений</a:t>
            </a:r>
          </a:p>
          <a:p>
            <a:pPr lvl="1"/>
            <a:r>
              <a:rPr lang="ru-RU" sz="1200"/>
              <a:t>План внедрения изменений</a:t>
            </a:r>
          </a:p>
          <a:p>
            <a:pPr lvl="1"/>
            <a:r>
              <a:rPr lang="ru-RU" sz="1200"/>
              <a:t>База данных возможностей, предоставляемая управлением возможностями, и сведения о бюджете, предоставляемые процессом управления финансами</a:t>
            </a:r>
          </a:p>
          <a:p>
            <a:endParaRPr lang="zh-CN" altLang="en-US" sz="20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6040512" y="2877559"/>
            <a:ext cx="5190067" cy="2966451"/>
            <a:chOff x="5075643" y="2324655"/>
            <a:chExt cx="5190067" cy="2966451"/>
          </a:xfrm>
        </p:grpSpPr>
        <p:sp>
          <p:nvSpPr>
            <p:cNvPr id="6" name="圆角矩形 5"/>
            <p:cNvSpPr/>
            <p:nvPr/>
          </p:nvSpPr>
          <p:spPr>
            <a:xfrm>
              <a:off x="6883109" y="4850839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инцидентами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075643" y="3616729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проблемами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883109" y="2324655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изменениями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724776" y="3616729"/>
              <a:ext cx="1540934" cy="4402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релизами</a:t>
              </a:r>
            </a:p>
          </p:txBody>
        </p:sp>
        <p:cxnSp>
          <p:nvCxnSpPr>
            <p:cNvPr id="13" name="肘形连接符 12"/>
            <p:cNvCxnSpPr>
              <a:stCxn id="6" idx="1"/>
              <a:endCxn id="7" idx="2"/>
            </p:cNvCxnSpPr>
            <p:nvPr/>
          </p:nvCxnSpPr>
          <p:spPr>
            <a:xfrm rot="10800000">
              <a:off x="5846111" y="4056997"/>
              <a:ext cx="1036999" cy="1013977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7" idx="0"/>
              <a:endCxn id="8" idx="1"/>
            </p:cNvCxnSpPr>
            <p:nvPr/>
          </p:nvCxnSpPr>
          <p:spPr>
            <a:xfrm rot="5400000" flipH="1" flipV="1">
              <a:off x="5828639" y="2562260"/>
              <a:ext cx="1071940" cy="1036999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stCxn id="8" idx="3"/>
              <a:endCxn id="9" idx="0"/>
            </p:cNvCxnSpPr>
            <p:nvPr/>
          </p:nvCxnSpPr>
          <p:spPr>
            <a:xfrm>
              <a:off x="8424043" y="2544789"/>
              <a:ext cx="1071200" cy="107194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9" idx="2"/>
              <a:endCxn id="6" idx="3"/>
            </p:cNvCxnSpPr>
            <p:nvPr/>
          </p:nvCxnSpPr>
          <p:spPr>
            <a:xfrm rot="5400000">
              <a:off x="8452655" y="4028384"/>
              <a:ext cx="1013977" cy="107120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流程图: 联系 19"/>
            <p:cNvSpPr/>
            <p:nvPr/>
          </p:nvSpPr>
          <p:spPr>
            <a:xfrm>
              <a:off x="6998413" y="3468562"/>
              <a:ext cx="1310326" cy="736600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</a:t>
              </a: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/>
              </a:r>
              <a:b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конфигурациями</a:t>
              </a:r>
              <a:endParaRPr lang="ru-RU" sz="12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</p:txBody>
        </p:sp>
        <p:cxnSp>
          <p:nvCxnSpPr>
            <p:cNvPr id="23" name="直接箭头连接符 22"/>
            <p:cNvCxnSpPr>
              <a:stCxn id="9" idx="1"/>
              <a:endCxn id="20" idx="6"/>
            </p:cNvCxnSpPr>
            <p:nvPr/>
          </p:nvCxnSpPr>
          <p:spPr>
            <a:xfrm flipH="1" flipV="1">
              <a:off x="8308739" y="3836862"/>
              <a:ext cx="41603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8" idx="2"/>
              <a:endCxn id="20" idx="0"/>
            </p:cNvCxnSpPr>
            <p:nvPr/>
          </p:nvCxnSpPr>
          <p:spPr>
            <a:xfrm>
              <a:off x="7653576" y="2764922"/>
              <a:ext cx="0" cy="7036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20" idx="2"/>
              <a:endCxn id="7" idx="3"/>
            </p:cNvCxnSpPr>
            <p:nvPr/>
          </p:nvCxnSpPr>
          <p:spPr>
            <a:xfrm flipH="1">
              <a:off x="6616577" y="3836862"/>
              <a:ext cx="38183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20" idx="4"/>
              <a:endCxn id="6" idx="0"/>
            </p:cNvCxnSpPr>
            <p:nvPr/>
          </p:nvCxnSpPr>
          <p:spPr>
            <a:xfrm>
              <a:off x="7653576" y="4205162"/>
              <a:ext cx="0" cy="6456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占位符 10"/>
          <p:cNvSpPr txBox="1">
            <a:spLocks/>
          </p:cNvSpPr>
          <p:nvPr/>
        </p:nvSpPr>
        <p:spPr bwMode="auto">
          <a:xfrm>
            <a:off x="731838" y="3532881"/>
            <a:ext cx="5079089" cy="24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2279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buClrTx/>
              <a:buSzPct val="50000"/>
              <a:buFont typeface="Wingdings" panose="05000000000000000000" pitchFamily="2" charset="2"/>
              <a:buChar char="l"/>
              <a:defRPr sz="2199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algn="l" defTabSz="914034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1999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98" indent="-201519" algn="l" defTabSz="914034" rtl="0" eaLnBrk="1" fontAlgn="ctr" latinLnBrk="0" hangingPunct="1">
              <a:lnSpc>
                <a:spcPct val="140000"/>
              </a:lnSpc>
              <a:spcBef>
                <a:spcPts val="648"/>
              </a:spcBef>
              <a:buClrTx/>
              <a:buSzPct val="50000"/>
              <a:buFont typeface="Wingdings" panose="05000000000000000000" pitchFamily="2" charset="2"/>
              <a:buChar char="n"/>
              <a:defRPr sz="1799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840" indent="-197921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879" indent="-201519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/>
              <a:t>Информация на выходе:</a:t>
            </a:r>
          </a:p>
          <a:p>
            <a:pPr lvl="1"/>
            <a:r>
              <a:rPr lang="ru-RU" sz="1200"/>
              <a:t>Обновленный план внедрения изменений</a:t>
            </a:r>
          </a:p>
          <a:p>
            <a:pPr lvl="1"/>
            <a:r>
              <a:rPr lang="ru-RU" sz="1200"/>
              <a:t>Сигналы, запускающие управление конфигурацией и релизами</a:t>
            </a:r>
          </a:p>
          <a:p>
            <a:pPr lvl="1"/>
            <a:r>
              <a:rPr lang="ru-RU" sz="1200"/>
              <a:t>План мероприятий, протоколы и задачи для CAB</a:t>
            </a:r>
          </a:p>
          <a:p>
            <a:pPr lvl="1"/>
            <a:r>
              <a:rPr lang="ru-RU" sz="1200"/>
              <a:t>Отчет об управлении изменениями</a:t>
            </a:r>
          </a:p>
        </p:txBody>
      </p:sp>
    </p:spTree>
    <p:extLst>
      <p:ext uri="{BB962C8B-B14F-4D97-AF65-F5344CB8AC3E}">
        <p14:creationId xmlns:p14="http://schemas.microsoft.com/office/powerpoint/2010/main" val="4103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конфигурациями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60000" y="1107600"/>
            <a:ext cx="10617276" cy="1710981"/>
            <a:chOff x="1333425" y="1267292"/>
            <a:chExt cx="10617276" cy="1710981"/>
          </a:xfrm>
        </p:grpSpPr>
        <p:sp>
          <p:nvSpPr>
            <p:cNvPr id="3" name="MH_Other_1"/>
            <p:cNvSpPr/>
            <p:nvPr>
              <p:custDataLst>
                <p:tags r:id="rId15"/>
              </p:custDataLst>
            </p:nvPr>
          </p:nvSpPr>
          <p:spPr>
            <a:xfrm>
              <a:off x="1717600" y="1426949"/>
              <a:ext cx="357188" cy="355600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16"/>
              </p:custDataLst>
            </p:nvPr>
          </p:nvSpPr>
          <p:spPr>
            <a:xfrm>
              <a:off x="1717600" y="1831763"/>
              <a:ext cx="357188" cy="35718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7"/>
              </p:custDataLst>
            </p:nvPr>
          </p:nvSpPr>
          <p:spPr>
            <a:xfrm>
              <a:off x="1923975" y="1630149"/>
              <a:ext cx="355600" cy="3556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8"/>
              </p:custDataLst>
            </p:nvPr>
          </p:nvSpPr>
          <p:spPr>
            <a:xfrm>
              <a:off x="1333425" y="1298363"/>
              <a:ext cx="534988" cy="1019175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" name="MH_Other_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333425" y="1267292"/>
              <a:ext cx="509588" cy="1019175"/>
            </a:xfrm>
            <a:custGeom>
              <a:avLst/>
              <a:gdLst>
                <a:gd name="T0" fmla="*/ 36 w 1806862"/>
                <a:gd name="T1" fmla="*/ 0 h 3612822"/>
                <a:gd name="T2" fmla="*/ 143580 w 1806862"/>
                <a:gd name="T3" fmla="*/ 143580 h 3612822"/>
                <a:gd name="T4" fmla="*/ 36 w 1806862"/>
                <a:gd name="T5" fmla="*/ 287160 h 3612822"/>
                <a:gd name="T6" fmla="*/ 0 w 1806862"/>
                <a:gd name="T7" fmla="*/ 287124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chemeClr val="bg1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8" name="MH_Text_1"/>
            <p:cNvSpPr/>
            <p:nvPr>
              <p:custDataLst>
                <p:tags r:id="rId20"/>
              </p:custDataLst>
            </p:nvPr>
          </p:nvSpPr>
          <p:spPr>
            <a:xfrm>
              <a:off x="2335137" y="1807948"/>
              <a:ext cx="9615564" cy="11703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Измерение стоимости всех ИТ-ресурсов и элементов конфигурации, используемых в организациях и службах.</a:t>
              </a:r>
            </a:p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Предоставление точной информации о конфигурации ИТ-инфраструктуры для других процессов управления сервисами.</a:t>
              </a:r>
            </a:p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Поддержка операций, проводимых для управления инцидентами, проблемами, изменениями и релизами.</a:t>
              </a:r>
            </a:p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Проверка правильности регистрации данных конфигурации, связанных с ИТ-инфраструктурой, и корректировка обнаруженных ошибок.</a:t>
              </a:r>
            </a:p>
          </p:txBody>
        </p:sp>
        <p:sp>
          <p:nvSpPr>
            <p:cNvPr id="9" name="MH_SubTitle_1"/>
            <p:cNvSpPr/>
            <p:nvPr>
              <p:custDataLst>
                <p:tags r:id="rId21"/>
              </p:custDataLst>
            </p:nvPr>
          </p:nvSpPr>
          <p:spPr>
            <a:xfrm>
              <a:off x="2279576" y="1298362"/>
              <a:ext cx="3503613" cy="538162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Цель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0000" y="4500000"/>
            <a:ext cx="6987708" cy="1630794"/>
            <a:chOff x="4494139" y="4935668"/>
            <a:chExt cx="6987708" cy="1630794"/>
          </a:xfrm>
        </p:grpSpPr>
        <p:sp>
          <p:nvSpPr>
            <p:cNvPr id="10" name="MH_Other_6"/>
            <p:cNvSpPr/>
            <p:nvPr>
              <p:custDataLst>
                <p:tags r:id="rId8"/>
              </p:custDataLst>
            </p:nvPr>
          </p:nvSpPr>
          <p:spPr>
            <a:xfrm>
              <a:off x="4906888" y="5173881"/>
              <a:ext cx="355600" cy="355600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9"/>
              </p:custDataLst>
            </p:nvPr>
          </p:nvSpPr>
          <p:spPr>
            <a:xfrm>
              <a:off x="4906888" y="5580281"/>
              <a:ext cx="355600" cy="355600"/>
            </a:xfrm>
            <a:prstGeom prst="diamond">
              <a:avLst/>
            </a:prstGeom>
            <a:solidFill>
              <a:srgbClr val="E7CCC7"/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10"/>
              </p:custDataLst>
            </p:nvPr>
          </p:nvSpPr>
          <p:spPr>
            <a:xfrm>
              <a:off x="5111675" y="5377081"/>
              <a:ext cx="355600" cy="35560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1"/>
              </p:custDataLst>
            </p:nvPr>
          </p:nvSpPr>
          <p:spPr>
            <a:xfrm>
              <a:off x="4521126" y="4935668"/>
              <a:ext cx="536575" cy="1017588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MH_Other_10"/>
            <p:cNvSpPr/>
            <p:nvPr>
              <p:custDataLst>
                <p:tags r:id="rId12"/>
              </p:custDataLst>
            </p:nvPr>
          </p:nvSpPr>
          <p:spPr>
            <a:xfrm>
              <a:off x="4494139" y="5046881"/>
              <a:ext cx="509587" cy="1017588"/>
            </a:xfrm>
            <a:custGeom>
              <a:avLst/>
              <a:gdLst>
                <a:gd name="connsiteX0" fmla="*/ 451 w 1806862"/>
                <a:gd name="connsiteY0" fmla="*/ 0 h 3612822"/>
                <a:gd name="connsiteX1" fmla="*/ 1806862 w 1806862"/>
                <a:gd name="connsiteY1" fmla="*/ 1806411 h 3612822"/>
                <a:gd name="connsiteX2" fmla="*/ 451 w 1806862"/>
                <a:gd name="connsiteY2" fmla="*/ 3612822 h 3612822"/>
                <a:gd name="connsiteX3" fmla="*/ 0 w 1806862"/>
                <a:gd name="connsiteY3" fmla="*/ 3612371 h 3612822"/>
                <a:gd name="connsiteX4" fmla="*/ 0 w 1806862"/>
                <a:gd name="connsiteY4" fmla="*/ 451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CC7"/>
            </a:solidFill>
          </p:spPr>
          <p:txBody>
            <a:bodyPr wrap="square" lIns="0" tIns="0" rIns="144000" bIns="0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C</a:t>
              </a:r>
            </a:p>
          </p:txBody>
        </p:sp>
        <p:sp>
          <p:nvSpPr>
            <p:cNvPr id="15" name="MH_Text_3"/>
            <p:cNvSpPr/>
            <p:nvPr>
              <p:custDataLst>
                <p:tags r:id="rId13"/>
              </p:custDataLst>
            </p:nvPr>
          </p:nvSpPr>
          <p:spPr>
            <a:xfrm>
              <a:off x="5521249" y="5517124"/>
              <a:ext cx="5960598" cy="10493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Получение, регистрация, утверждение, планирование, проверка, внедрение и анализ запросов на изменения.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Предоставление отчетов об изменениях в ИТ-инфраструктуре.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Внесение изменений в CMDB.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" name="MH_SubTitle_3"/>
            <p:cNvSpPr/>
            <p:nvPr>
              <p:custDataLst>
                <p:tags r:id="rId14"/>
              </p:custDataLst>
            </p:nvPr>
          </p:nvSpPr>
          <p:spPr>
            <a:xfrm>
              <a:off x="5467275" y="4985097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Задачи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0000" y="2880000"/>
            <a:ext cx="6742530" cy="1542371"/>
            <a:chOff x="2900288" y="3000929"/>
            <a:chExt cx="6742530" cy="1542371"/>
          </a:xfrm>
        </p:grpSpPr>
        <p:sp>
          <p:nvSpPr>
            <p:cNvPr id="17" name="MH_Other_11"/>
            <p:cNvSpPr/>
            <p:nvPr>
              <p:custDataLst>
                <p:tags r:id="rId1"/>
              </p:custDataLst>
            </p:nvPr>
          </p:nvSpPr>
          <p:spPr>
            <a:xfrm>
              <a:off x="3313038" y="3140285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2"/>
              </p:custDataLst>
            </p:nvPr>
          </p:nvSpPr>
          <p:spPr>
            <a:xfrm>
              <a:off x="3313038" y="3546685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MH_Other_13"/>
            <p:cNvSpPr/>
            <p:nvPr>
              <p:custDataLst>
                <p:tags r:id="rId3"/>
              </p:custDataLst>
            </p:nvPr>
          </p:nvSpPr>
          <p:spPr>
            <a:xfrm>
              <a:off x="3517825" y="3343485"/>
              <a:ext cx="355600" cy="3556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" name="MH_Other_14"/>
            <p:cNvSpPr/>
            <p:nvPr>
              <p:custDataLst>
                <p:tags r:id="rId4"/>
              </p:custDataLst>
            </p:nvPr>
          </p:nvSpPr>
          <p:spPr>
            <a:xfrm>
              <a:off x="2927276" y="3210998"/>
              <a:ext cx="536575" cy="1017587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MH_Other_1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00288" y="3000929"/>
              <a:ext cx="508000" cy="1017587"/>
            </a:xfrm>
            <a:custGeom>
              <a:avLst/>
              <a:gdLst>
                <a:gd name="T0" fmla="*/ 36 w 1806862"/>
                <a:gd name="T1" fmla="*/ 0 h 3612822"/>
                <a:gd name="T2" fmla="*/ 143133 w 1806862"/>
                <a:gd name="T3" fmla="*/ 143356 h 3612822"/>
                <a:gd name="T4" fmla="*/ 36 w 1806862"/>
                <a:gd name="T5" fmla="*/ 286713 h 3612822"/>
                <a:gd name="T6" fmla="*/ 0 w 1806862"/>
                <a:gd name="T7" fmla="*/ 286677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B</a:t>
              </a:r>
            </a:p>
          </p:txBody>
        </p:sp>
        <p:sp>
          <p:nvSpPr>
            <p:cNvPr id="22" name="MH_Text_2"/>
            <p:cNvSpPr/>
            <p:nvPr>
              <p:custDataLst>
                <p:tags r:id="rId6"/>
              </p:custDataLst>
            </p:nvPr>
          </p:nvSpPr>
          <p:spPr>
            <a:xfrm>
              <a:off x="3927399" y="3495886"/>
              <a:ext cx="5715419" cy="104741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Идентификация и определение элементов конфигурации.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Планирование, определение и управление CMDB.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Периодическая проверка точности и целостности CMDB.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Подробная отчетность об ИТ-ресурсах.</a:t>
              </a:r>
            </a:p>
          </p:txBody>
        </p:sp>
        <p:sp>
          <p:nvSpPr>
            <p:cNvPr id="23" name="MH_SubTitle_2"/>
            <p:cNvSpPr/>
            <p:nvPr>
              <p:custDataLst>
                <p:tags r:id="rId7"/>
              </p:custDataLst>
            </p:nvPr>
          </p:nvSpPr>
          <p:spPr>
            <a:xfrm>
              <a:off x="3873425" y="3000929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Определение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21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Процесс управления конфигурацией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310640" y="1227427"/>
            <a:ext cx="9166474" cy="4391110"/>
            <a:chOff x="1008478" y="1510157"/>
            <a:chExt cx="9529891" cy="4482330"/>
          </a:xfrm>
        </p:grpSpPr>
        <p:sp>
          <p:nvSpPr>
            <p:cNvPr id="4" name="圆角矩形 3"/>
            <p:cNvSpPr/>
            <p:nvPr/>
          </p:nvSpPr>
          <p:spPr>
            <a:xfrm>
              <a:off x="1135230" y="2023537"/>
              <a:ext cx="1760367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Запрос на внесение изменений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35232" y="3412069"/>
              <a:ext cx="1760367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Релиз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35234" y="4106335"/>
              <a:ext cx="1760367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Реализация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135234" y="4800601"/>
              <a:ext cx="1760367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Комментирование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35233" y="5494867"/>
              <a:ext cx="1760367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Выполнение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35231" y="2717803"/>
              <a:ext cx="1760367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Классификация и планирование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584903" y="3894096"/>
              <a:ext cx="1769538" cy="8381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Выпуск и распространение оборудования и ПО для новой </a:t>
              </a: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версии</a:t>
              </a:r>
              <a:endParaRPr lang="ru-RU" sz="12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133696" y="2023537"/>
              <a:ext cx="2133605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Проверка информации о конфигурации и отчет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133695" y="2717803"/>
              <a:ext cx="2133605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Отчет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133696" y="3412069"/>
              <a:ext cx="2133605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Обновление информации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133700" y="4106334"/>
              <a:ext cx="2133605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Обновление CMDB и </a:t>
              </a: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DSL</a:t>
              </a:r>
              <a:endParaRPr lang="ru-RU" sz="12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133693" y="5500683"/>
              <a:ext cx="2133605" cy="40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Проверка выполнения обновления CMDB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514936" y="2023537"/>
              <a:ext cx="664234" cy="39689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rIns="180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Библиотека эталонного ПО (DSL)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862202" y="2023537"/>
              <a:ext cx="652734" cy="39689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rIns="180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База данных управления конфигурацией</a:t>
              </a:r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8945132" y="3839429"/>
              <a:ext cx="720301" cy="271982"/>
            </a:xfrm>
            <a:prstGeom prst="rect">
              <a:avLst/>
            </a:prstGeom>
          </p:spPr>
          <p:txBody>
            <a:bodyPr wrap="square" lIns="36000" rIns="3600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(CMDB)</a:t>
              </a:r>
            </a:p>
          </p:txBody>
        </p:sp>
        <p:cxnSp>
          <p:nvCxnSpPr>
            <p:cNvPr id="23" name="直接箭头连接符 22"/>
            <p:cNvCxnSpPr>
              <a:stCxn id="12" idx="1"/>
              <a:endCxn id="4" idx="3"/>
            </p:cNvCxnSpPr>
            <p:nvPr/>
          </p:nvCxnSpPr>
          <p:spPr>
            <a:xfrm flipH="1">
              <a:off x="2895597" y="2226737"/>
              <a:ext cx="32381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2895600" y="2921003"/>
              <a:ext cx="32381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2895593" y="3615269"/>
              <a:ext cx="32381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9" idx="3"/>
              <a:endCxn id="16" idx="1"/>
            </p:cNvCxnSpPr>
            <p:nvPr/>
          </p:nvCxnSpPr>
          <p:spPr>
            <a:xfrm>
              <a:off x="2895600" y="5698067"/>
              <a:ext cx="3238094" cy="58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7" idx="3"/>
              <a:endCxn id="11" idx="1"/>
            </p:cNvCxnSpPr>
            <p:nvPr/>
          </p:nvCxnSpPr>
          <p:spPr>
            <a:xfrm>
              <a:off x="2895601" y="4309535"/>
              <a:ext cx="689302" cy="36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11" idx="3"/>
              <a:endCxn id="15" idx="1"/>
            </p:cNvCxnSpPr>
            <p:nvPr/>
          </p:nvCxnSpPr>
          <p:spPr>
            <a:xfrm flipV="1">
              <a:off x="5354441" y="4309534"/>
              <a:ext cx="779259" cy="36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8282282" y="2240766"/>
              <a:ext cx="569672" cy="36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8267903" y="2926917"/>
              <a:ext cx="569672" cy="36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8287406" y="3629810"/>
              <a:ext cx="569672" cy="36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8280217" y="4276246"/>
              <a:ext cx="569672" cy="36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8287406" y="5694407"/>
              <a:ext cx="569672" cy="36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1008478" y="1510157"/>
              <a:ext cx="2102763" cy="405525"/>
            </a:xfrm>
            <a:prstGeom prst="rect">
              <a:avLst/>
            </a:prstGeom>
          </p:spPr>
          <p:txBody>
            <a:bodyPr wrap="square" lIns="36000" rIns="3600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Управление изменениями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171688" y="1510157"/>
              <a:ext cx="1866876" cy="267045"/>
            </a:xfrm>
            <a:prstGeom prst="rect">
              <a:avLst/>
            </a:prstGeom>
          </p:spPr>
          <p:txBody>
            <a:bodyPr wrap="square" lIns="36000" rIns="3600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Управление релизами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491504" y="1513623"/>
              <a:ext cx="2046865" cy="267045"/>
            </a:xfrm>
            <a:prstGeom prst="rect">
              <a:avLst/>
            </a:prstGeom>
          </p:spPr>
          <p:txBody>
            <a:bodyPr wrap="square" lIns="36000" rIns="3600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Управление конфигурациями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5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/>
              <a:t>Управление релизами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260000" y="1260000"/>
            <a:ext cx="7232506" cy="1050246"/>
            <a:chOff x="1333425" y="1267292"/>
            <a:chExt cx="7232506" cy="1050246"/>
          </a:xfrm>
        </p:grpSpPr>
        <p:sp>
          <p:nvSpPr>
            <p:cNvPr id="3" name="MH_Other_1"/>
            <p:cNvSpPr/>
            <p:nvPr>
              <p:custDataLst>
                <p:tags r:id="rId15"/>
              </p:custDataLst>
            </p:nvPr>
          </p:nvSpPr>
          <p:spPr>
            <a:xfrm>
              <a:off x="1717600" y="1426949"/>
              <a:ext cx="357188" cy="355600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16"/>
              </p:custDataLst>
            </p:nvPr>
          </p:nvSpPr>
          <p:spPr>
            <a:xfrm>
              <a:off x="1717600" y="1831763"/>
              <a:ext cx="357188" cy="35718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7"/>
              </p:custDataLst>
            </p:nvPr>
          </p:nvSpPr>
          <p:spPr>
            <a:xfrm>
              <a:off x="1923975" y="1630149"/>
              <a:ext cx="355600" cy="3556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8"/>
              </p:custDataLst>
            </p:nvPr>
          </p:nvSpPr>
          <p:spPr>
            <a:xfrm>
              <a:off x="1333425" y="1298363"/>
              <a:ext cx="534988" cy="1019175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" name="MH_Other_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333425" y="1267292"/>
              <a:ext cx="509588" cy="1019175"/>
            </a:xfrm>
            <a:custGeom>
              <a:avLst/>
              <a:gdLst>
                <a:gd name="T0" fmla="*/ 36 w 1806862"/>
                <a:gd name="T1" fmla="*/ 0 h 3612822"/>
                <a:gd name="T2" fmla="*/ 143580 w 1806862"/>
                <a:gd name="T3" fmla="*/ 143580 h 3612822"/>
                <a:gd name="T4" fmla="*/ 36 w 1806862"/>
                <a:gd name="T5" fmla="*/ 287160 h 3612822"/>
                <a:gd name="T6" fmla="*/ 0 w 1806862"/>
                <a:gd name="T7" fmla="*/ 287124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chemeClr val="bg1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8" name="MH_Text_1"/>
            <p:cNvSpPr/>
            <p:nvPr>
              <p:custDataLst>
                <p:tags r:id="rId20"/>
              </p:custDataLst>
            </p:nvPr>
          </p:nvSpPr>
          <p:spPr>
            <a:xfrm>
              <a:off x="2349504" y="1807949"/>
              <a:ext cx="6216427" cy="47851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Всесторонняя оценка изменений в ИТ-сервисах и подтверждение того, что в релизе учтены все аспекты (технические и нетехнические).</a:t>
              </a:r>
            </a:p>
          </p:txBody>
        </p:sp>
        <p:sp>
          <p:nvSpPr>
            <p:cNvPr id="9" name="MH_SubTitle_1"/>
            <p:cNvSpPr/>
            <p:nvPr>
              <p:custDataLst>
                <p:tags r:id="rId21"/>
              </p:custDataLst>
            </p:nvPr>
          </p:nvSpPr>
          <p:spPr>
            <a:xfrm>
              <a:off x="2279576" y="1298362"/>
              <a:ext cx="3503613" cy="538162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Цель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20000" y="4248000"/>
            <a:ext cx="6138364" cy="1643151"/>
            <a:chOff x="4753632" y="4490824"/>
            <a:chExt cx="6138364" cy="1643151"/>
          </a:xfrm>
        </p:grpSpPr>
        <p:sp>
          <p:nvSpPr>
            <p:cNvPr id="10" name="MH_Other_6"/>
            <p:cNvSpPr/>
            <p:nvPr>
              <p:custDataLst>
                <p:tags r:id="rId8"/>
              </p:custDataLst>
            </p:nvPr>
          </p:nvSpPr>
          <p:spPr>
            <a:xfrm>
              <a:off x="5166381" y="4729037"/>
              <a:ext cx="355600" cy="355600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9"/>
              </p:custDataLst>
            </p:nvPr>
          </p:nvSpPr>
          <p:spPr>
            <a:xfrm>
              <a:off x="5166381" y="5135437"/>
              <a:ext cx="355600" cy="355600"/>
            </a:xfrm>
            <a:prstGeom prst="diamond">
              <a:avLst/>
            </a:prstGeom>
            <a:solidFill>
              <a:srgbClr val="E7CCC7"/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10"/>
              </p:custDataLst>
            </p:nvPr>
          </p:nvSpPr>
          <p:spPr>
            <a:xfrm>
              <a:off x="5371168" y="4932237"/>
              <a:ext cx="355600" cy="35560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1"/>
              </p:custDataLst>
            </p:nvPr>
          </p:nvSpPr>
          <p:spPr>
            <a:xfrm>
              <a:off x="4780619" y="4490824"/>
              <a:ext cx="536575" cy="1017588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MH_Other_10"/>
            <p:cNvSpPr/>
            <p:nvPr>
              <p:custDataLst>
                <p:tags r:id="rId12"/>
              </p:custDataLst>
            </p:nvPr>
          </p:nvSpPr>
          <p:spPr>
            <a:xfrm>
              <a:off x="4753632" y="4602037"/>
              <a:ext cx="509587" cy="1017588"/>
            </a:xfrm>
            <a:custGeom>
              <a:avLst/>
              <a:gdLst>
                <a:gd name="connsiteX0" fmla="*/ 451 w 1806862"/>
                <a:gd name="connsiteY0" fmla="*/ 0 h 3612822"/>
                <a:gd name="connsiteX1" fmla="*/ 1806862 w 1806862"/>
                <a:gd name="connsiteY1" fmla="*/ 1806411 h 3612822"/>
                <a:gd name="connsiteX2" fmla="*/ 451 w 1806862"/>
                <a:gd name="connsiteY2" fmla="*/ 3612822 h 3612822"/>
                <a:gd name="connsiteX3" fmla="*/ 0 w 1806862"/>
                <a:gd name="connsiteY3" fmla="*/ 3612371 h 3612822"/>
                <a:gd name="connsiteX4" fmla="*/ 0 w 1806862"/>
                <a:gd name="connsiteY4" fmla="*/ 451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CC7"/>
            </a:solidFill>
          </p:spPr>
          <p:txBody>
            <a:bodyPr wrap="square" lIns="0" tIns="0" rIns="144000" bIns="0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C</a:t>
              </a:r>
            </a:p>
          </p:txBody>
        </p:sp>
        <p:sp>
          <p:nvSpPr>
            <p:cNvPr id="15" name="MH_Text_3"/>
            <p:cNvSpPr/>
            <p:nvPr>
              <p:custDataLst>
                <p:tags r:id="rId13"/>
              </p:custDataLst>
            </p:nvPr>
          </p:nvSpPr>
          <p:spPr>
            <a:xfrm>
              <a:off x="5726767" y="5084637"/>
              <a:ext cx="5165229" cy="10493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Планирование релизов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Проектирование, разработка и настройка релизов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Проверка релизов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Планирование развертывания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Передача информации, подготовка и обучение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Распределение и установка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" name="MH_SubTitle_3"/>
            <p:cNvSpPr/>
            <p:nvPr>
              <p:custDataLst>
                <p:tags r:id="rId14"/>
              </p:custDataLst>
            </p:nvPr>
          </p:nvSpPr>
          <p:spPr>
            <a:xfrm>
              <a:off x="5652630" y="4540253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Задачи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80000" y="2448000"/>
            <a:ext cx="7973658" cy="2194919"/>
            <a:chOff x="2900288" y="2432518"/>
            <a:chExt cx="7973658" cy="2194919"/>
          </a:xfrm>
        </p:grpSpPr>
        <p:sp>
          <p:nvSpPr>
            <p:cNvPr id="17" name="MH_Other_11"/>
            <p:cNvSpPr/>
            <p:nvPr>
              <p:custDataLst>
                <p:tags r:id="rId1"/>
              </p:custDataLst>
            </p:nvPr>
          </p:nvSpPr>
          <p:spPr>
            <a:xfrm>
              <a:off x="3313038" y="2559517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2"/>
              </p:custDataLst>
            </p:nvPr>
          </p:nvSpPr>
          <p:spPr>
            <a:xfrm>
              <a:off x="3313038" y="2965917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MH_Other_13"/>
            <p:cNvSpPr/>
            <p:nvPr>
              <p:custDataLst>
                <p:tags r:id="rId3"/>
              </p:custDataLst>
            </p:nvPr>
          </p:nvSpPr>
          <p:spPr>
            <a:xfrm>
              <a:off x="3542539" y="2750360"/>
              <a:ext cx="355600" cy="3556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" name="MH_Other_14"/>
            <p:cNvSpPr/>
            <p:nvPr>
              <p:custDataLst>
                <p:tags r:id="rId4"/>
              </p:custDataLst>
            </p:nvPr>
          </p:nvSpPr>
          <p:spPr>
            <a:xfrm>
              <a:off x="2927276" y="2630230"/>
              <a:ext cx="536575" cy="1017587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MH_Other_1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00288" y="2432518"/>
              <a:ext cx="508000" cy="1017587"/>
            </a:xfrm>
            <a:custGeom>
              <a:avLst/>
              <a:gdLst>
                <a:gd name="T0" fmla="*/ 36 w 1806862"/>
                <a:gd name="T1" fmla="*/ 0 h 3612822"/>
                <a:gd name="T2" fmla="*/ 143133 w 1806862"/>
                <a:gd name="T3" fmla="*/ 143356 h 3612822"/>
                <a:gd name="T4" fmla="*/ 36 w 1806862"/>
                <a:gd name="T5" fmla="*/ 286713 h 3612822"/>
                <a:gd name="T6" fmla="*/ 0 w 1806862"/>
                <a:gd name="T7" fmla="*/ 286677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B</a:t>
              </a:r>
            </a:p>
          </p:txBody>
        </p:sp>
        <p:sp>
          <p:nvSpPr>
            <p:cNvPr id="22" name="MH_Text_2"/>
            <p:cNvSpPr/>
            <p:nvPr>
              <p:custDataLst>
                <p:tags r:id="rId6"/>
              </p:custDataLst>
            </p:nvPr>
          </p:nvSpPr>
          <p:spPr>
            <a:xfrm>
              <a:off x="3873424" y="2927218"/>
              <a:ext cx="7000522" cy="170021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Релиз</a:t>
              </a:r>
            </a:p>
            <a:p>
              <a:pPr marL="536575" lvl="2" indent="-177800" fontAlgn="ctr">
                <a:buSzPct val="50000"/>
                <a:buFont typeface="Wingdings" panose="05000000000000000000" pitchFamily="2" charset="2"/>
                <a:buChar char="n"/>
                <a:tabLst>
                  <a:tab pos="442913" algn="l"/>
                </a:tabLst>
              </a:pPr>
              <a:r>
                <a:rPr lang="ru-RU" sz="1200">
                  <a:latin typeface="Huawei Sans" panose="020C0503030203020204" pitchFamily="34" charset="0"/>
                </a:rPr>
                <a:t>Частичный релиз (дельта-версия)</a:t>
              </a:r>
            </a:p>
            <a:p>
              <a:pPr marL="536575" lvl="2" indent="-177800" fontAlgn="ctr">
                <a:buSzPct val="50000"/>
                <a:buFont typeface="Wingdings" panose="05000000000000000000" pitchFamily="2" charset="2"/>
                <a:buChar char="n"/>
                <a:tabLst>
                  <a:tab pos="442913" algn="l"/>
                </a:tabLst>
              </a:pPr>
              <a:r>
                <a:rPr lang="ru-RU" sz="1200">
                  <a:latin typeface="Huawei Sans" panose="020C0503030203020204" pitchFamily="34" charset="0"/>
                </a:rPr>
                <a:t>Полный релиз</a:t>
              </a:r>
            </a:p>
            <a:p>
              <a:pPr marL="536575" lvl="2" indent="-177800" fontAlgn="ctr">
                <a:buSzPct val="50000"/>
                <a:buFont typeface="Wingdings" panose="05000000000000000000" pitchFamily="2" charset="2"/>
                <a:buChar char="n"/>
                <a:tabLst>
                  <a:tab pos="442913" algn="l"/>
                </a:tabLst>
              </a:pPr>
              <a:r>
                <a:rPr lang="ru-RU" sz="1200">
                  <a:latin typeface="Huawei Sans" panose="020C0503030203020204" pitchFamily="34" charset="0"/>
                </a:rPr>
                <a:t>Пакетный релиз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Аварийный релиз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Политика выпуска релизов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" name="MH_SubTitle_2"/>
            <p:cNvSpPr/>
            <p:nvPr>
              <p:custDataLst>
                <p:tags r:id="rId7"/>
              </p:custDataLst>
            </p:nvPr>
          </p:nvSpPr>
          <p:spPr>
            <a:xfrm>
              <a:off x="3849613" y="2456673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Определение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Процесс управления релизами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90853" y="1082369"/>
            <a:ext cx="8737599" cy="4910473"/>
            <a:chOff x="1890853" y="1082369"/>
            <a:chExt cx="8737599" cy="4910473"/>
          </a:xfrm>
        </p:grpSpPr>
        <p:sp>
          <p:nvSpPr>
            <p:cNvPr id="5" name="矩形 4"/>
            <p:cNvSpPr/>
            <p:nvPr/>
          </p:nvSpPr>
          <p:spPr>
            <a:xfrm>
              <a:off x="1890853" y="1082369"/>
              <a:ext cx="8737599" cy="4910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890853" y="1082369"/>
              <a:ext cx="2912533" cy="772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Проектирование и разработка среды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803386" y="1082369"/>
              <a:ext cx="2912533" cy="772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Контролируемая тестовая среда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715919" y="1082369"/>
              <a:ext cx="2912533" cy="772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</a:rPr>
                <a:t>Производственная среда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094053" y="1977023"/>
              <a:ext cx="8415867" cy="16658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265533" y="2344668"/>
              <a:ext cx="516467" cy="11845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Политика выпуска релизов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864505" y="2344668"/>
              <a:ext cx="516467" cy="11845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Планирование релизов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545982" y="2344668"/>
              <a:ext cx="1079499" cy="11845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Разработка, создание и настройка релизов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57774" y="2355978"/>
              <a:ext cx="1349977" cy="11732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Создание и настройка релиза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434870" y="2355978"/>
              <a:ext cx="1259263" cy="11732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Тестирование и приемка релиза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8033243" y="2355978"/>
              <a:ext cx="673106" cy="11845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Предварит. </a:t>
              </a:r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планирование запуска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8938642" y="2355977"/>
              <a:ext cx="607478" cy="11845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Передача информации и обучение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9749320" y="2351349"/>
              <a:ext cx="595590" cy="11845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36000" tIns="0" rIns="36000" bIns="0" rtlCol="0" anchor="ctr">
              <a:noAutofit/>
            </a:bodyPr>
            <a:lstStyle/>
            <a:p>
              <a:pPr algn="ctr" fontAlgn="ctr"/>
              <a:r>
                <a:rPr lang="ru-RU" sz="1200" dirty="0" err="1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Распростра</a:t>
              </a: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-</a:t>
              </a:r>
              <a:b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</a:br>
              <a:r>
                <a:rPr lang="ru-RU" sz="1200" dirty="0" err="1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нение</a:t>
              </a:r>
              <a:endParaRPr lang="ru-RU" sz="12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Установка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797449" y="1953051"/>
              <a:ext cx="2824812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>
                  <a:latin typeface="Huawei Sans" panose="020C0503030203020204" pitchFamily="34" charset="0"/>
                </a:rPr>
                <a:t>Управление релизами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956389" y="4867244"/>
              <a:ext cx="8629531" cy="9936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 fontAlgn="ctr"/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База данных управления конфигурацией </a:t>
              </a:r>
              <a:r>
                <a:rPr lang="ru-RU" sz="16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/>
              </a:r>
              <a:br>
                <a:rPr lang="ru-RU" sz="16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</a:br>
              <a:r>
                <a:rPr lang="ru-RU" sz="16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(</a:t>
              </a:r>
              <a:r>
                <a:rPr lang="ru-RU" sz="16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Configuration</a:t>
              </a:r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management</a:t>
              </a:r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database</a:t>
              </a:r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, CMDB)</a:t>
              </a:r>
            </a:p>
            <a:p>
              <a:pPr algn="ctr" fontAlgn="ctr"/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Библиотека эталонного ПО (</a:t>
              </a:r>
              <a:r>
                <a:rPr lang="ru-RU" sz="16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Definitive</a:t>
              </a:r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Software</a:t>
              </a:r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Library</a:t>
              </a:r>
              <a:r>
                <a:rPr lang="ru-RU" sz="16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, DSL)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2527291" y="3719931"/>
              <a:ext cx="8626" cy="14406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3114504" y="3729893"/>
              <a:ext cx="7842" cy="13096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4085731" y="3722106"/>
              <a:ext cx="7842" cy="1190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5665743" y="3655275"/>
              <a:ext cx="7842" cy="1190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6974619" y="3655274"/>
              <a:ext cx="7842" cy="1190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8371822" y="3698294"/>
              <a:ext cx="7842" cy="1190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9234539" y="3690219"/>
              <a:ext cx="7842" cy="13096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10047115" y="3729893"/>
              <a:ext cx="8626" cy="14406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O&amp;M</a:t>
            </a:r>
          </a:p>
          <a:p>
            <a:r>
              <a:rPr lang="ru-RU" b="1">
                <a:latin typeface="Huawei Sans" panose="020C0503030203020204" pitchFamily="34" charset="0"/>
              </a:rPr>
              <a:t>Инструменты O&amp;M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Сценарии O&amp;M</a:t>
            </a:r>
          </a:p>
        </p:txBody>
      </p:sp>
    </p:spTree>
    <p:extLst>
      <p:ext uri="{BB962C8B-B14F-4D97-AF65-F5344CB8AC3E}">
        <p14:creationId xmlns:p14="http://schemas.microsoft.com/office/powerpoint/2010/main" val="19181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31838" y="349494"/>
            <a:ext cx="11002962" cy="497095"/>
          </a:xfrm>
        </p:spPr>
        <p:txBody>
          <a:bodyPr wrap="square">
            <a:noAutofit/>
          </a:bodyPr>
          <a:lstStyle/>
          <a:p>
            <a:r>
              <a:rPr lang="ru-RU">
                <a:latin typeface="+mj-lt"/>
              </a:rPr>
              <a:t>Компоненты платформы O&amp;M СХД Huawei Enterprise</a:t>
            </a:r>
          </a:p>
        </p:txBody>
      </p:sp>
      <p:grpSp>
        <p:nvGrpSpPr>
          <p:cNvPr id="2342" name="组合 2341"/>
          <p:cNvGrpSpPr/>
          <p:nvPr/>
        </p:nvGrpSpPr>
        <p:grpSpPr>
          <a:xfrm>
            <a:off x="115526" y="1012724"/>
            <a:ext cx="11506540" cy="4973155"/>
            <a:chOff x="115526" y="1061884"/>
            <a:chExt cx="11506540" cy="4973155"/>
          </a:xfrm>
        </p:grpSpPr>
        <p:sp>
          <p:nvSpPr>
            <p:cNvPr id="2164" name="圆角矩形 2163"/>
            <p:cNvSpPr/>
            <p:nvPr/>
          </p:nvSpPr>
          <p:spPr>
            <a:xfrm>
              <a:off x="8545105" y="1061885"/>
              <a:ext cx="2915058" cy="49731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ctr" fontAlgn="ctr"/>
              <a:r>
                <a:rPr lang="ru-RU" dirty="0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Центр технической поддержки </a:t>
              </a:r>
              <a:r>
                <a:rPr lang="ru-RU" dirty="0" err="1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Huawei</a:t>
              </a:r>
              <a:endParaRPr lang="ru-RU" dirty="0">
                <a:solidFill>
                  <a:schemeClr val="tx1"/>
                </a:solidFill>
                <a:latin typeface="+mj-lt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 fontAlgn="ctr"/>
              <a:endParaRPr lang="en-US" altLang="zh-CN" sz="1200" dirty="0" smtClean="0">
                <a:solidFill>
                  <a:schemeClr val="tx1"/>
                </a:solidFill>
                <a:latin typeface="+mj-lt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Отправка заявки на устранение неисправности</a:t>
              </a:r>
            </a:p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Дистанционная обработка</a:t>
              </a:r>
            </a:p>
          </p:txBody>
        </p:sp>
        <p:grpSp>
          <p:nvGrpSpPr>
            <p:cNvPr id="2163" name="组合 2162"/>
            <p:cNvGrpSpPr/>
            <p:nvPr/>
          </p:nvGrpSpPr>
          <p:grpSpPr>
            <a:xfrm>
              <a:off x="115526" y="1061884"/>
              <a:ext cx="8345080" cy="4973155"/>
              <a:chOff x="115526" y="1061884"/>
              <a:chExt cx="8345080" cy="4973155"/>
            </a:xfrm>
          </p:grpSpPr>
          <p:sp>
            <p:nvSpPr>
              <p:cNvPr id="2162" name="圆角矩形 2161"/>
              <p:cNvSpPr/>
              <p:nvPr/>
            </p:nvSpPr>
            <p:spPr>
              <a:xfrm>
                <a:off x="731838" y="1061884"/>
                <a:ext cx="6275354" cy="497315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fontAlgn="ctr"/>
                <a:r>
                  <a:rPr lang="ru-RU" dirty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Центр обработки данных 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Заказчика</a:t>
                </a:r>
                <a:endParaRPr lang="ru-RU" dirty="0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032" name="组合 1031"/>
              <p:cNvGrpSpPr/>
              <p:nvPr/>
            </p:nvGrpSpPr>
            <p:grpSpPr>
              <a:xfrm>
                <a:off x="833735" y="1838257"/>
                <a:ext cx="4279553" cy="751757"/>
                <a:chOff x="833735" y="1838257"/>
                <a:chExt cx="4279553" cy="751757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1471931" y="1838257"/>
                  <a:ext cx="3641357" cy="75175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ctr"/>
                  <a:endParaRPr lang="zh-CN" altLang="en-US" dirty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24" name="组合 1023"/>
                <p:cNvGrpSpPr/>
                <p:nvPr/>
              </p:nvGrpSpPr>
              <p:grpSpPr>
                <a:xfrm>
                  <a:off x="2177678" y="1892666"/>
                  <a:ext cx="2229863" cy="642938"/>
                  <a:chOff x="2071818" y="1890046"/>
                  <a:chExt cx="2229863" cy="642938"/>
                </a:xfrm>
              </p:grpSpPr>
              <p:grpSp>
                <p:nvGrpSpPr>
                  <p:cNvPr id="576" name="组合 1002"/>
                  <p:cNvGrpSpPr>
                    <a:grpSpLocks/>
                  </p:cNvGrpSpPr>
                  <p:nvPr/>
                </p:nvGrpSpPr>
                <p:grpSpPr bwMode="auto">
                  <a:xfrm>
                    <a:off x="2071818" y="1890046"/>
                    <a:ext cx="339725" cy="642938"/>
                    <a:chOff x="7356475" y="2392363"/>
                    <a:chExt cx="339725" cy="641350"/>
                  </a:xfrm>
                </p:grpSpPr>
                <p:sp>
                  <p:nvSpPr>
                    <p:cNvPr id="577" name="Freeform 980"/>
                    <p:cNvSpPr>
                      <a:spLocks/>
                    </p:cNvSpPr>
                    <p:nvPr/>
                  </p:nvSpPr>
                  <p:spPr bwMode="auto">
                    <a:xfrm>
                      <a:off x="7356475" y="2392363"/>
                      <a:ext cx="339725" cy="623888"/>
                    </a:xfrm>
                    <a:custGeom>
                      <a:avLst/>
                      <a:gdLst>
                        <a:gd name="T0" fmla="*/ 2147483646 w 720"/>
                        <a:gd name="T1" fmla="*/ 2147483646 h 1326"/>
                        <a:gd name="T2" fmla="*/ 2147483646 w 720"/>
                        <a:gd name="T3" fmla="*/ 2147483646 h 1326"/>
                        <a:gd name="T4" fmla="*/ 2147483646 w 720"/>
                        <a:gd name="T5" fmla="*/ 2147483646 h 1326"/>
                        <a:gd name="T6" fmla="*/ 2147483646 w 720"/>
                        <a:gd name="T7" fmla="*/ 2147483646 h 1326"/>
                        <a:gd name="T8" fmla="*/ 2147483646 w 720"/>
                        <a:gd name="T9" fmla="*/ 2147483646 h 1326"/>
                        <a:gd name="T10" fmla="*/ 2147483646 w 720"/>
                        <a:gd name="T11" fmla="*/ 2147483646 h 1326"/>
                        <a:gd name="T12" fmla="*/ 2147483646 w 720"/>
                        <a:gd name="T13" fmla="*/ 2147483646 h 1326"/>
                        <a:gd name="T14" fmla="*/ 2147483646 w 720"/>
                        <a:gd name="T15" fmla="*/ 2147483646 h 1326"/>
                        <a:gd name="T16" fmla="*/ 2147483646 w 720"/>
                        <a:gd name="T17" fmla="*/ 2147483646 h 1326"/>
                        <a:gd name="T18" fmla="*/ 2147483646 w 720"/>
                        <a:gd name="T19" fmla="*/ 2147483646 h 1326"/>
                        <a:gd name="T20" fmla="*/ 2147483646 w 720"/>
                        <a:gd name="T21" fmla="*/ 2147483646 h 1326"/>
                        <a:gd name="T22" fmla="*/ 0 w 720"/>
                        <a:gd name="T23" fmla="*/ 2147483646 h 1326"/>
                        <a:gd name="T24" fmla="*/ 0 w 720"/>
                        <a:gd name="T25" fmla="*/ 2147483646 h 1326"/>
                        <a:gd name="T26" fmla="*/ 2147483646 w 720"/>
                        <a:gd name="T27" fmla="*/ 0 h 1326"/>
                        <a:gd name="T28" fmla="*/ 2147483646 w 720"/>
                        <a:gd name="T29" fmla="*/ 0 h 1326"/>
                        <a:gd name="T30" fmla="*/ 2147483646 w 720"/>
                        <a:gd name="T31" fmla="*/ 2147483646 h 1326"/>
                        <a:gd name="T32" fmla="*/ 2147483646 w 720"/>
                        <a:gd name="T33" fmla="*/ 2147483646 h 1326"/>
                        <a:gd name="T34" fmla="*/ 2147483646 w 720"/>
                        <a:gd name="T35" fmla="*/ 2147483646 h 132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720"/>
                        <a:gd name="T55" fmla="*/ 0 h 1326"/>
                        <a:gd name="T56" fmla="*/ 720 w 720"/>
                        <a:gd name="T57" fmla="*/ 1326 h 132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720" h="1326">
                          <a:moveTo>
                            <a:pt x="687" y="1326"/>
                          </a:moveTo>
                          <a:lnTo>
                            <a:pt x="687" y="1326"/>
                          </a:lnTo>
                          <a:lnTo>
                            <a:pt x="534" y="1326"/>
                          </a:lnTo>
                          <a:lnTo>
                            <a:pt x="534" y="1260"/>
                          </a:lnTo>
                          <a:lnTo>
                            <a:pt x="654" y="1260"/>
                          </a:lnTo>
                          <a:lnTo>
                            <a:pt x="654" y="67"/>
                          </a:lnTo>
                          <a:lnTo>
                            <a:pt x="67" y="67"/>
                          </a:lnTo>
                          <a:lnTo>
                            <a:pt x="67" y="1260"/>
                          </a:lnTo>
                          <a:lnTo>
                            <a:pt x="307" y="1260"/>
                          </a:lnTo>
                          <a:lnTo>
                            <a:pt x="307" y="1326"/>
                          </a:lnTo>
                          <a:lnTo>
                            <a:pt x="34" y="1326"/>
                          </a:lnTo>
                          <a:cubicBezTo>
                            <a:pt x="15" y="1326"/>
                            <a:pt x="0" y="1311"/>
                            <a:pt x="0" y="1293"/>
                          </a:cubicBezTo>
                          <a:lnTo>
                            <a:pt x="0" y="34"/>
                          </a:lnTo>
                          <a:cubicBezTo>
                            <a:pt x="0" y="15"/>
                            <a:pt x="15" y="0"/>
                            <a:pt x="34" y="0"/>
                          </a:cubicBezTo>
                          <a:lnTo>
                            <a:pt x="687" y="0"/>
                          </a:lnTo>
                          <a:cubicBezTo>
                            <a:pt x="705" y="0"/>
                            <a:pt x="720" y="15"/>
                            <a:pt x="720" y="34"/>
                          </a:cubicBezTo>
                          <a:lnTo>
                            <a:pt x="720" y="1293"/>
                          </a:lnTo>
                          <a:cubicBezTo>
                            <a:pt x="720" y="1311"/>
                            <a:pt x="705" y="1326"/>
                            <a:pt x="687" y="132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78" name="Freeform 98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4574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8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8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0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0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79" name="Freeform 982"/>
                    <p:cNvSpPr>
                      <a:spLocks/>
                    </p:cNvSpPr>
                    <p:nvPr/>
                  </p:nvSpPr>
                  <p:spPr bwMode="auto">
                    <a:xfrm>
                      <a:off x="7448550" y="2870200"/>
                      <a:ext cx="153988" cy="26988"/>
                    </a:xfrm>
                    <a:custGeom>
                      <a:avLst/>
                      <a:gdLst>
                        <a:gd name="T0" fmla="*/ 2147483646 w 328"/>
                        <a:gd name="T1" fmla="*/ 2147483646 h 58"/>
                        <a:gd name="T2" fmla="*/ 2147483646 w 328"/>
                        <a:gd name="T3" fmla="*/ 2147483646 h 58"/>
                        <a:gd name="T4" fmla="*/ 2147483646 w 328"/>
                        <a:gd name="T5" fmla="*/ 2147483646 h 58"/>
                        <a:gd name="T6" fmla="*/ 2147483646 w 328"/>
                        <a:gd name="T7" fmla="*/ 2147483646 h 58"/>
                        <a:gd name="T8" fmla="*/ 0 w 328"/>
                        <a:gd name="T9" fmla="*/ 2147483646 h 58"/>
                        <a:gd name="T10" fmla="*/ 2147483646 w 328"/>
                        <a:gd name="T11" fmla="*/ 0 h 58"/>
                        <a:gd name="T12" fmla="*/ 2147483646 w 328"/>
                        <a:gd name="T13" fmla="*/ 0 h 58"/>
                        <a:gd name="T14" fmla="*/ 2147483646 w 328"/>
                        <a:gd name="T15" fmla="*/ 2147483646 h 5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8"/>
                        <a:gd name="T25" fmla="*/ 0 h 58"/>
                        <a:gd name="T26" fmla="*/ 328 w 328"/>
                        <a:gd name="T27" fmla="*/ 58 h 5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8" h="58">
                          <a:moveTo>
                            <a:pt x="328" y="29"/>
                          </a:moveTo>
                          <a:lnTo>
                            <a:pt x="328" y="29"/>
                          </a:lnTo>
                          <a:cubicBezTo>
                            <a:pt x="328" y="45"/>
                            <a:pt x="315" y="58"/>
                            <a:pt x="299" y="58"/>
                          </a:cubicBezTo>
                          <a:lnTo>
                            <a:pt x="28" y="58"/>
                          </a:lnTo>
                          <a:cubicBezTo>
                            <a:pt x="13" y="58"/>
                            <a:pt x="0" y="45"/>
                            <a:pt x="0" y="29"/>
                          </a:cubicBezTo>
                          <a:cubicBezTo>
                            <a:pt x="0" y="13"/>
                            <a:pt x="13" y="0"/>
                            <a:pt x="28" y="0"/>
                          </a:cubicBezTo>
                          <a:lnTo>
                            <a:pt x="299" y="0"/>
                          </a:lnTo>
                          <a:cubicBezTo>
                            <a:pt x="315" y="0"/>
                            <a:pt x="328" y="13"/>
                            <a:pt x="328" y="2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0" name="Freeform 98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5971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1" name="Freeform 98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728913"/>
                      <a:ext cx="146050" cy="84138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3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3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1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1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2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7373938" y="2570163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3" name="Freeform 986"/>
                    <p:cNvSpPr>
                      <a:spLocks/>
                    </p:cNvSpPr>
                    <p:nvPr/>
                  </p:nvSpPr>
                  <p:spPr bwMode="auto">
                    <a:xfrm>
                      <a:off x="7373938" y="2701925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4" name="Freeform 987"/>
                    <p:cNvSpPr>
                      <a:spLocks/>
                    </p:cNvSpPr>
                    <p:nvPr/>
                  </p:nvSpPr>
                  <p:spPr bwMode="auto">
                    <a:xfrm>
                      <a:off x="7373938" y="2838450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5" name="Freeform 988"/>
                    <p:cNvSpPr>
                      <a:spLocks/>
                    </p:cNvSpPr>
                    <p:nvPr/>
                  </p:nvSpPr>
                  <p:spPr bwMode="auto">
                    <a:xfrm>
                      <a:off x="7539038" y="2508250"/>
                      <a:ext cx="23813" cy="4763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6" name="Freeform 989"/>
                    <p:cNvSpPr>
                      <a:spLocks/>
                    </p:cNvSpPr>
                    <p:nvPr/>
                  </p:nvSpPr>
                  <p:spPr bwMode="auto">
                    <a:xfrm>
                      <a:off x="7539038" y="2646363"/>
                      <a:ext cx="23813" cy="6350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7" name="Freeform 990"/>
                    <p:cNvSpPr>
                      <a:spLocks/>
                    </p:cNvSpPr>
                    <p:nvPr/>
                  </p:nvSpPr>
                  <p:spPr bwMode="auto">
                    <a:xfrm>
                      <a:off x="7539038" y="2778125"/>
                      <a:ext cx="23813" cy="7938"/>
                    </a:xfrm>
                    <a:custGeom>
                      <a:avLst/>
                      <a:gdLst>
                        <a:gd name="T0" fmla="*/ 2147483646 w 50"/>
                        <a:gd name="T1" fmla="*/ 2147483646 h 14"/>
                        <a:gd name="T2" fmla="*/ 2147483646 w 50"/>
                        <a:gd name="T3" fmla="*/ 2147483646 h 14"/>
                        <a:gd name="T4" fmla="*/ 0 w 50"/>
                        <a:gd name="T5" fmla="*/ 2147483646 h 14"/>
                        <a:gd name="T6" fmla="*/ 0 w 50"/>
                        <a:gd name="T7" fmla="*/ 0 h 14"/>
                        <a:gd name="T8" fmla="*/ 2147483646 w 50"/>
                        <a:gd name="T9" fmla="*/ 0 h 14"/>
                        <a:gd name="T10" fmla="*/ 2147483646 w 50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4"/>
                        <a:gd name="T20" fmla="*/ 50 w 50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4">
                          <a:moveTo>
                            <a:pt x="50" y="14"/>
                          </a:moveTo>
                          <a:lnTo>
                            <a:pt x="5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8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7469188" y="2968625"/>
                      <a:ext cx="65088" cy="65088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1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1" y="0"/>
                            <a:pt x="69" y="0"/>
                          </a:cubicBezTo>
                          <a:cubicBezTo>
                            <a:pt x="107" y="0"/>
                            <a:pt x="139" y="31"/>
                            <a:pt x="139" y="69"/>
                          </a:cubicBezTo>
                          <a:cubicBezTo>
                            <a:pt x="139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589" name="Freeform 992"/>
                    <p:cNvSpPr>
                      <a:spLocks/>
                    </p:cNvSpPr>
                    <p:nvPr/>
                  </p:nvSpPr>
                  <p:spPr bwMode="auto">
                    <a:xfrm>
                      <a:off x="7569200" y="2968625"/>
                      <a:ext cx="65088" cy="65088"/>
                    </a:xfrm>
                    <a:custGeom>
                      <a:avLst/>
                      <a:gdLst>
                        <a:gd name="T0" fmla="*/ 2147483646 w 138"/>
                        <a:gd name="T1" fmla="*/ 2147483646 h 139"/>
                        <a:gd name="T2" fmla="*/ 2147483646 w 138"/>
                        <a:gd name="T3" fmla="*/ 2147483646 h 139"/>
                        <a:gd name="T4" fmla="*/ 0 w 138"/>
                        <a:gd name="T5" fmla="*/ 2147483646 h 139"/>
                        <a:gd name="T6" fmla="*/ 2147483646 w 138"/>
                        <a:gd name="T7" fmla="*/ 0 h 139"/>
                        <a:gd name="T8" fmla="*/ 2147483646 w 138"/>
                        <a:gd name="T9" fmla="*/ 2147483646 h 139"/>
                        <a:gd name="T10" fmla="*/ 2147483646 w 138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"/>
                        <a:gd name="T19" fmla="*/ 0 h 139"/>
                        <a:gd name="T20" fmla="*/ 138 w 138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8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8" y="31"/>
                            <a:pt x="138" y="69"/>
                          </a:cubicBezTo>
                          <a:cubicBezTo>
                            <a:pt x="138" y="108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621" name="组合 1002"/>
                  <p:cNvGrpSpPr>
                    <a:grpSpLocks/>
                  </p:cNvGrpSpPr>
                  <p:nvPr/>
                </p:nvGrpSpPr>
                <p:grpSpPr bwMode="auto">
                  <a:xfrm>
                    <a:off x="2701864" y="1890046"/>
                    <a:ext cx="339725" cy="642938"/>
                    <a:chOff x="7356475" y="2392363"/>
                    <a:chExt cx="339725" cy="641350"/>
                  </a:xfrm>
                </p:grpSpPr>
                <p:sp>
                  <p:nvSpPr>
                    <p:cNvPr id="622" name="Freeform 980"/>
                    <p:cNvSpPr>
                      <a:spLocks/>
                    </p:cNvSpPr>
                    <p:nvPr/>
                  </p:nvSpPr>
                  <p:spPr bwMode="auto">
                    <a:xfrm>
                      <a:off x="7356475" y="2392363"/>
                      <a:ext cx="339725" cy="623888"/>
                    </a:xfrm>
                    <a:custGeom>
                      <a:avLst/>
                      <a:gdLst>
                        <a:gd name="T0" fmla="*/ 2147483646 w 720"/>
                        <a:gd name="T1" fmla="*/ 2147483646 h 1326"/>
                        <a:gd name="T2" fmla="*/ 2147483646 w 720"/>
                        <a:gd name="T3" fmla="*/ 2147483646 h 1326"/>
                        <a:gd name="T4" fmla="*/ 2147483646 w 720"/>
                        <a:gd name="T5" fmla="*/ 2147483646 h 1326"/>
                        <a:gd name="T6" fmla="*/ 2147483646 w 720"/>
                        <a:gd name="T7" fmla="*/ 2147483646 h 1326"/>
                        <a:gd name="T8" fmla="*/ 2147483646 w 720"/>
                        <a:gd name="T9" fmla="*/ 2147483646 h 1326"/>
                        <a:gd name="T10" fmla="*/ 2147483646 w 720"/>
                        <a:gd name="T11" fmla="*/ 2147483646 h 1326"/>
                        <a:gd name="T12" fmla="*/ 2147483646 w 720"/>
                        <a:gd name="T13" fmla="*/ 2147483646 h 1326"/>
                        <a:gd name="T14" fmla="*/ 2147483646 w 720"/>
                        <a:gd name="T15" fmla="*/ 2147483646 h 1326"/>
                        <a:gd name="T16" fmla="*/ 2147483646 w 720"/>
                        <a:gd name="T17" fmla="*/ 2147483646 h 1326"/>
                        <a:gd name="T18" fmla="*/ 2147483646 w 720"/>
                        <a:gd name="T19" fmla="*/ 2147483646 h 1326"/>
                        <a:gd name="T20" fmla="*/ 2147483646 w 720"/>
                        <a:gd name="T21" fmla="*/ 2147483646 h 1326"/>
                        <a:gd name="T22" fmla="*/ 0 w 720"/>
                        <a:gd name="T23" fmla="*/ 2147483646 h 1326"/>
                        <a:gd name="T24" fmla="*/ 0 w 720"/>
                        <a:gd name="T25" fmla="*/ 2147483646 h 1326"/>
                        <a:gd name="T26" fmla="*/ 2147483646 w 720"/>
                        <a:gd name="T27" fmla="*/ 0 h 1326"/>
                        <a:gd name="T28" fmla="*/ 2147483646 w 720"/>
                        <a:gd name="T29" fmla="*/ 0 h 1326"/>
                        <a:gd name="T30" fmla="*/ 2147483646 w 720"/>
                        <a:gd name="T31" fmla="*/ 2147483646 h 1326"/>
                        <a:gd name="T32" fmla="*/ 2147483646 w 720"/>
                        <a:gd name="T33" fmla="*/ 2147483646 h 1326"/>
                        <a:gd name="T34" fmla="*/ 2147483646 w 720"/>
                        <a:gd name="T35" fmla="*/ 2147483646 h 132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720"/>
                        <a:gd name="T55" fmla="*/ 0 h 1326"/>
                        <a:gd name="T56" fmla="*/ 720 w 720"/>
                        <a:gd name="T57" fmla="*/ 1326 h 132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720" h="1326">
                          <a:moveTo>
                            <a:pt x="687" y="1326"/>
                          </a:moveTo>
                          <a:lnTo>
                            <a:pt x="687" y="1326"/>
                          </a:lnTo>
                          <a:lnTo>
                            <a:pt x="534" y="1326"/>
                          </a:lnTo>
                          <a:lnTo>
                            <a:pt x="534" y="1260"/>
                          </a:lnTo>
                          <a:lnTo>
                            <a:pt x="654" y="1260"/>
                          </a:lnTo>
                          <a:lnTo>
                            <a:pt x="654" y="67"/>
                          </a:lnTo>
                          <a:lnTo>
                            <a:pt x="67" y="67"/>
                          </a:lnTo>
                          <a:lnTo>
                            <a:pt x="67" y="1260"/>
                          </a:lnTo>
                          <a:lnTo>
                            <a:pt x="307" y="1260"/>
                          </a:lnTo>
                          <a:lnTo>
                            <a:pt x="307" y="1326"/>
                          </a:lnTo>
                          <a:lnTo>
                            <a:pt x="34" y="1326"/>
                          </a:lnTo>
                          <a:cubicBezTo>
                            <a:pt x="15" y="1326"/>
                            <a:pt x="0" y="1311"/>
                            <a:pt x="0" y="1293"/>
                          </a:cubicBezTo>
                          <a:lnTo>
                            <a:pt x="0" y="34"/>
                          </a:lnTo>
                          <a:cubicBezTo>
                            <a:pt x="0" y="15"/>
                            <a:pt x="15" y="0"/>
                            <a:pt x="34" y="0"/>
                          </a:cubicBezTo>
                          <a:lnTo>
                            <a:pt x="687" y="0"/>
                          </a:lnTo>
                          <a:cubicBezTo>
                            <a:pt x="705" y="0"/>
                            <a:pt x="720" y="15"/>
                            <a:pt x="720" y="34"/>
                          </a:cubicBezTo>
                          <a:lnTo>
                            <a:pt x="720" y="1293"/>
                          </a:lnTo>
                          <a:cubicBezTo>
                            <a:pt x="720" y="1311"/>
                            <a:pt x="705" y="1326"/>
                            <a:pt x="687" y="132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3" name="Freeform 98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4574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8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8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0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0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4" name="Freeform 982"/>
                    <p:cNvSpPr>
                      <a:spLocks/>
                    </p:cNvSpPr>
                    <p:nvPr/>
                  </p:nvSpPr>
                  <p:spPr bwMode="auto">
                    <a:xfrm>
                      <a:off x="7448550" y="2870200"/>
                      <a:ext cx="153988" cy="26988"/>
                    </a:xfrm>
                    <a:custGeom>
                      <a:avLst/>
                      <a:gdLst>
                        <a:gd name="T0" fmla="*/ 2147483646 w 328"/>
                        <a:gd name="T1" fmla="*/ 2147483646 h 58"/>
                        <a:gd name="T2" fmla="*/ 2147483646 w 328"/>
                        <a:gd name="T3" fmla="*/ 2147483646 h 58"/>
                        <a:gd name="T4" fmla="*/ 2147483646 w 328"/>
                        <a:gd name="T5" fmla="*/ 2147483646 h 58"/>
                        <a:gd name="T6" fmla="*/ 2147483646 w 328"/>
                        <a:gd name="T7" fmla="*/ 2147483646 h 58"/>
                        <a:gd name="T8" fmla="*/ 0 w 328"/>
                        <a:gd name="T9" fmla="*/ 2147483646 h 58"/>
                        <a:gd name="T10" fmla="*/ 2147483646 w 328"/>
                        <a:gd name="T11" fmla="*/ 0 h 58"/>
                        <a:gd name="T12" fmla="*/ 2147483646 w 328"/>
                        <a:gd name="T13" fmla="*/ 0 h 58"/>
                        <a:gd name="T14" fmla="*/ 2147483646 w 328"/>
                        <a:gd name="T15" fmla="*/ 2147483646 h 5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8"/>
                        <a:gd name="T25" fmla="*/ 0 h 58"/>
                        <a:gd name="T26" fmla="*/ 328 w 328"/>
                        <a:gd name="T27" fmla="*/ 58 h 5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8" h="58">
                          <a:moveTo>
                            <a:pt x="328" y="29"/>
                          </a:moveTo>
                          <a:lnTo>
                            <a:pt x="328" y="29"/>
                          </a:lnTo>
                          <a:cubicBezTo>
                            <a:pt x="328" y="45"/>
                            <a:pt x="315" y="58"/>
                            <a:pt x="299" y="58"/>
                          </a:cubicBezTo>
                          <a:lnTo>
                            <a:pt x="28" y="58"/>
                          </a:lnTo>
                          <a:cubicBezTo>
                            <a:pt x="13" y="58"/>
                            <a:pt x="0" y="45"/>
                            <a:pt x="0" y="29"/>
                          </a:cubicBezTo>
                          <a:cubicBezTo>
                            <a:pt x="0" y="13"/>
                            <a:pt x="13" y="0"/>
                            <a:pt x="28" y="0"/>
                          </a:cubicBezTo>
                          <a:lnTo>
                            <a:pt x="299" y="0"/>
                          </a:lnTo>
                          <a:cubicBezTo>
                            <a:pt x="315" y="0"/>
                            <a:pt x="328" y="13"/>
                            <a:pt x="328" y="2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5" name="Freeform 98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5971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6" name="Freeform 98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728913"/>
                      <a:ext cx="146050" cy="84138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3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3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1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1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7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7373938" y="2570163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8" name="Freeform 986"/>
                    <p:cNvSpPr>
                      <a:spLocks/>
                    </p:cNvSpPr>
                    <p:nvPr/>
                  </p:nvSpPr>
                  <p:spPr bwMode="auto">
                    <a:xfrm>
                      <a:off x="7373938" y="2701925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29" name="Freeform 987"/>
                    <p:cNvSpPr>
                      <a:spLocks/>
                    </p:cNvSpPr>
                    <p:nvPr/>
                  </p:nvSpPr>
                  <p:spPr bwMode="auto">
                    <a:xfrm>
                      <a:off x="7373938" y="2838450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0" name="Freeform 988"/>
                    <p:cNvSpPr>
                      <a:spLocks/>
                    </p:cNvSpPr>
                    <p:nvPr/>
                  </p:nvSpPr>
                  <p:spPr bwMode="auto">
                    <a:xfrm>
                      <a:off x="7539038" y="2508250"/>
                      <a:ext cx="23813" cy="4763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1" name="Freeform 989"/>
                    <p:cNvSpPr>
                      <a:spLocks/>
                    </p:cNvSpPr>
                    <p:nvPr/>
                  </p:nvSpPr>
                  <p:spPr bwMode="auto">
                    <a:xfrm>
                      <a:off x="7539038" y="2646363"/>
                      <a:ext cx="23813" cy="6350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2" name="Freeform 990"/>
                    <p:cNvSpPr>
                      <a:spLocks/>
                    </p:cNvSpPr>
                    <p:nvPr/>
                  </p:nvSpPr>
                  <p:spPr bwMode="auto">
                    <a:xfrm>
                      <a:off x="7539038" y="2778125"/>
                      <a:ext cx="23813" cy="7938"/>
                    </a:xfrm>
                    <a:custGeom>
                      <a:avLst/>
                      <a:gdLst>
                        <a:gd name="T0" fmla="*/ 2147483646 w 50"/>
                        <a:gd name="T1" fmla="*/ 2147483646 h 14"/>
                        <a:gd name="T2" fmla="*/ 2147483646 w 50"/>
                        <a:gd name="T3" fmla="*/ 2147483646 h 14"/>
                        <a:gd name="T4" fmla="*/ 0 w 50"/>
                        <a:gd name="T5" fmla="*/ 2147483646 h 14"/>
                        <a:gd name="T6" fmla="*/ 0 w 50"/>
                        <a:gd name="T7" fmla="*/ 0 h 14"/>
                        <a:gd name="T8" fmla="*/ 2147483646 w 50"/>
                        <a:gd name="T9" fmla="*/ 0 h 14"/>
                        <a:gd name="T10" fmla="*/ 2147483646 w 50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4"/>
                        <a:gd name="T20" fmla="*/ 50 w 50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4">
                          <a:moveTo>
                            <a:pt x="50" y="14"/>
                          </a:moveTo>
                          <a:lnTo>
                            <a:pt x="5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3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7469188" y="2968625"/>
                      <a:ext cx="65088" cy="65088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1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1" y="0"/>
                            <a:pt x="69" y="0"/>
                          </a:cubicBezTo>
                          <a:cubicBezTo>
                            <a:pt x="107" y="0"/>
                            <a:pt x="139" y="31"/>
                            <a:pt x="139" y="69"/>
                          </a:cubicBezTo>
                          <a:cubicBezTo>
                            <a:pt x="139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4" name="Freeform 992"/>
                    <p:cNvSpPr>
                      <a:spLocks/>
                    </p:cNvSpPr>
                    <p:nvPr/>
                  </p:nvSpPr>
                  <p:spPr bwMode="auto">
                    <a:xfrm>
                      <a:off x="7569200" y="2968625"/>
                      <a:ext cx="65088" cy="65088"/>
                    </a:xfrm>
                    <a:custGeom>
                      <a:avLst/>
                      <a:gdLst>
                        <a:gd name="T0" fmla="*/ 2147483646 w 138"/>
                        <a:gd name="T1" fmla="*/ 2147483646 h 139"/>
                        <a:gd name="T2" fmla="*/ 2147483646 w 138"/>
                        <a:gd name="T3" fmla="*/ 2147483646 h 139"/>
                        <a:gd name="T4" fmla="*/ 0 w 138"/>
                        <a:gd name="T5" fmla="*/ 2147483646 h 139"/>
                        <a:gd name="T6" fmla="*/ 2147483646 w 138"/>
                        <a:gd name="T7" fmla="*/ 0 h 139"/>
                        <a:gd name="T8" fmla="*/ 2147483646 w 138"/>
                        <a:gd name="T9" fmla="*/ 2147483646 h 139"/>
                        <a:gd name="T10" fmla="*/ 2147483646 w 138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"/>
                        <a:gd name="T19" fmla="*/ 0 h 139"/>
                        <a:gd name="T20" fmla="*/ 138 w 138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8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8" y="31"/>
                            <a:pt x="138" y="69"/>
                          </a:cubicBezTo>
                          <a:cubicBezTo>
                            <a:pt x="138" y="108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636" name="组合 1002"/>
                  <p:cNvGrpSpPr>
                    <a:grpSpLocks/>
                  </p:cNvGrpSpPr>
                  <p:nvPr/>
                </p:nvGrpSpPr>
                <p:grpSpPr bwMode="auto">
                  <a:xfrm>
                    <a:off x="3331910" y="1890046"/>
                    <a:ext cx="339725" cy="642938"/>
                    <a:chOff x="7356475" y="2392363"/>
                    <a:chExt cx="339725" cy="641350"/>
                  </a:xfrm>
                </p:grpSpPr>
                <p:sp>
                  <p:nvSpPr>
                    <p:cNvPr id="637" name="Freeform 980"/>
                    <p:cNvSpPr>
                      <a:spLocks/>
                    </p:cNvSpPr>
                    <p:nvPr/>
                  </p:nvSpPr>
                  <p:spPr bwMode="auto">
                    <a:xfrm>
                      <a:off x="7356475" y="2392363"/>
                      <a:ext cx="339725" cy="623888"/>
                    </a:xfrm>
                    <a:custGeom>
                      <a:avLst/>
                      <a:gdLst>
                        <a:gd name="T0" fmla="*/ 2147483646 w 720"/>
                        <a:gd name="T1" fmla="*/ 2147483646 h 1326"/>
                        <a:gd name="T2" fmla="*/ 2147483646 w 720"/>
                        <a:gd name="T3" fmla="*/ 2147483646 h 1326"/>
                        <a:gd name="T4" fmla="*/ 2147483646 w 720"/>
                        <a:gd name="T5" fmla="*/ 2147483646 h 1326"/>
                        <a:gd name="T6" fmla="*/ 2147483646 w 720"/>
                        <a:gd name="T7" fmla="*/ 2147483646 h 1326"/>
                        <a:gd name="T8" fmla="*/ 2147483646 w 720"/>
                        <a:gd name="T9" fmla="*/ 2147483646 h 1326"/>
                        <a:gd name="T10" fmla="*/ 2147483646 w 720"/>
                        <a:gd name="T11" fmla="*/ 2147483646 h 1326"/>
                        <a:gd name="T12" fmla="*/ 2147483646 w 720"/>
                        <a:gd name="T13" fmla="*/ 2147483646 h 1326"/>
                        <a:gd name="T14" fmla="*/ 2147483646 w 720"/>
                        <a:gd name="T15" fmla="*/ 2147483646 h 1326"/>
                        <a:gd name="T16" fmla="*/ 2147483646 w 720"/>
                        <a:gd name="T17" fmla="*/ 2147483646 h 1326"/>
                        <a:gd name="T18" fmla="*/ 2147483646 w 720"/>
                        <a:gd name="T19" fmla="*/ 2147483646 h 1326"/>
                        <a:gd name="T20" fmla="*/ 2147483646 w 720"/>
                        <a:gd name="T21" fmla="*/ 2147483646 h 1326"/>
                        <a:gd name="T22" fmla="*/ 0 w 720"/>
                        <a:gd name="T23" fmla="*/ 2147483646 h 1326"/>
                        <a:gd name="T24" fmla="*/ 0 w 720"/>
                        <a:gd name="T25" fmla="*/ 2147483646 h 1326"/>
                        <a:gd name="T26" fmla="*/ 2147483646 w 720"/>
                        <a:gd name="T27" fmla="*/ 0 h 1326"/>
                        <a:gd name="T28" fmla="*/ 2147483646 w 720"/>
                        <a:gd name="T29" fmla="*/ 0 h 1326"/>
                        <a:gd name="T30" fmla="*/ 2147483646 w 720"/>
                        <a:gd name="T31" fmla="*/ 2147483646 h 1326"/>
                        <a:gd name="T32" fmla="*/ 2147483646 w 720"/>
                        <a:gd name="T33" fmla="*/ 2147483646 h 1326"/>
                        <a:gd name="T34" fmla="*/ 2147483646 w 720"/>
                        <a:gd name="T35" fmla="*/ 2147483646 h 132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720"/>
                        <a:gd name="T55" fmla="*/ 0 h 1326"/>
                        <a:gd name="T56" fmla="*/ 720 w 720"/>
                        <a:gd name="T57" fmla="*/ 1326 h 132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720" h="1326">
                          <a:moveTo>
                            <a:pt x="687" y="1326"/>
                          </a:moveTo>
                          <a:lnTo>
                            <a:pt x="687" y="1326"/>
                          </a:lnTo>
                          <a:lnTo>
                            <a:pt x="534" y="1326"/>
                          </a:lnTo>
                          <a:lnTo>
                            <a:pt x="534" y="1260"/>
                          </a:lnTo>
                          <a:lnTo>
                            <a:pt x="654" y="1260"/>
                          </a:lnTo>
                          <a:lnTo>
                            <a:pt x="654" y="67"/>
                          </a:lnTo>
                          <a:lnTo>
                            <a:pt x="67" y="67"/>
                          </a:lnTo>
                          <a:lnTo>
                            <a:pt x="67" y="1260"/>
                          </a:lnTo>
                          <a:lnTo>
                            <a:pt x="307" y="1260"/>
                          </a:lnTo>
                          <a:lnTo>
                            <a:pt x="307" y="1326"/>
                          </a:lnTo>
                          <a:lnTo>
                            <a:pt x="34" y="1326"/>
                          </a:lnTo>
                          <a:cubicBezTo>
                            <a:pt x="15" y="1326"/>
                            <a:pt x="0" y="1311"/>
                            <a:pt x="0" y="1293"/>
                          </a:cubicBezTo>
                          <a:lnTo>
                            <a:pt x="0" y="34"/>
                          </a:lnTo>
                          <a:cubicBezTo>
                            <a:pt x="0" y="15"/>
                            <a:pt x="15" y="0"/>
                            <a:pt x="34" y="0"/>
                          </a:cubicBezTo>
                          <a:lnTo>
                            <a:pt x="687" y="0"/>
                          </a:lnTo>
                          <a:cubicBezTo>
                            <a:pt x="705" y="0"/>
                            <a:pt x="720" y="15"/>
                            <a:pt x="720" y="34"/>
                          </a:cubicBezTo>
                          <a:lnTo>
                            <a:pt x="720" y="1293"/>
                          </a:lnTo>
                          <a:cubicBezTo>
                            <a:pt x="720" y="1311"/>
                            <a:pt x="705" y="1326"/>
                            <a:pt x="687" y="132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8" name="Freeform 98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4574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8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8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0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0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39" name="Freeform 982"/>
                    <p:cNvSpPr>
                      <a:spLocks/>
                    </p:cNvSpPr>
                    <p:nvPr/>
                  </p:nvSpPr>
                  <p:spPr bwMode="auto">
                    <a:xfrm>
                      <a:off x="7448550" y="2870200"/>
                      <a:ext cx="153988" cy="26988"/>
                    </a:xfrm>
                    <a:custGeom>
                      <a:avLst/>
                      <a:gdLst>
                        <a:gd name="T0" fmla="*/ 2147483646 w 328"/>
                        <a:gd name="T1" fmla="*/ 2147483646 h 58"/>
                        <a:gd name="T2" fmla="*/ 2147483646 w 328"/>
                        <a:gd name="T3" fmla="*/ 2147483646 h 58"/>
                        <a:gd name="T4" fmla="*/ 2147483646 w 328"/>
                        <a:gd name="T5" fmla="*/ 2147483646 h 58"/>
                        <a:gd name="T6" fmla="*/ 2147483646 w 328"/>
                        <a:gd name="T7" fmla="*/ 2147483646 h 58"/>
                        <a:gd name="T8" fmla="*/ 0 w 328"/>
                        <a:gd name="T9" fmla="*/ 2147483646 h 58"/>
                        <a:gd name="T10" fmla="*/ 2147483646 w 328"/>
                        <a:gd name="T11" fmla="*/ 0 h 58"/>
                        <a:gd name="T12" fmla="*/ 2147483646 w 328"/>
                        <a:gd name="T13" fmla="*/ 0 h 58"/>
                        <a:gd name="T14" fmla="*/ 2147483646 w 328"/>
                        <a:gd name="T15" fmla="*/ 2147483646 h 5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8"/>
                        <a:gd name="T25" fmla="*/ 0 h 58"/>
                        <a:gd name="T26" fmla="*/ 328 w 328"/>
                        <a:gd name="T27" fmla="*/ 58 h 5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8" h="58">
                          <a:moveTo>
                            <a:pt x="328" y="29"/>
                          </a:moveTo>
                          <a:lnTo>
                            <a:pt x="328" y="29"/>
                          </a:lnTo>
                          <a:cubicBezTo>
                            <a:pt x="328" y="45"/>
                            <a:pt x="315" y="58"/>
                            <a:pt x="299" y="58"/>
                          </a:cubicBezTo>
                          <a:lnTo>
                            <a:pt x="28" y="58"/>
                          </a:lnTo>
                          <a:cubicBezTo>
                            <a:pt x="13" y="58"/>
                            <a:pt x="0" y="45"/>
                            <a:pt x="0" y="29"/>
                          </a:cubicBezTo>
                          <a:cubicBezTo>
                            <a:pt x="0" y="13"/>
                            <a:pt x="13" y="0"/>
                            <a:pt x="28" y="0"/>
                          </a:cubicBezTo>
                          <a:lnTo>
                            <a:pt x="299" y="0"/>
                          </a:lnTo>
                          <a:cubicBezTo>
                            <a:pt x="315" y="0"/>
                            <a:pt x="328" y="13"/>
                            <a:pt x="328" y="2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0" name="Freeform 98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5971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1" name="Freeform 98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728913"/>
                      <a:ext cx="146050" cy="84138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3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3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1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1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2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7373938" y="2570163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3" name="Freeform 986"/>
                    <p:cNvSpPr>
                      <a:spLocks/>
                    </p:cNvSpPr>
                    <p:nvPr/>
                  </p:nvSpPr>
                  <p:spPr bwMode="auto">
                    <a:xfrm>
                      <a:off x="7373938" y="2701925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4" name="Freeform 987"/>
                    <p:cNvSpPr>
                      <a:spLocks/>
                    </p:cNvSpPr>
                    <p:nvPr/>
                  </p:nvSpPr>
                  <p:spPr bwMode="auto">
                    <a:xfrm>
                      <a:off x="7373938" y="2838450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5" name="Freeform 988"/>
                    <p:cNvSpPr>
                      <a:spLocks/>
                    </p:cNvSpPr>
                    <p:nvPr/>
                  </p:nvSpPr>
                  <p:spPr bwMode="auto">
                    <a:xfrm>
                      <a:off x="7539038" y="2508250"/>
                      <a:ext cx="23813" cy="4763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6" name="Freeform 989"/>
                    <p:cNvSpPr>
                      <a:spLocks/>
                    </p:cNvSpPr>
                    <p:nvPr/>
                  </p:nvSpPr>
                  <p:spPr bwMode="auto">
                    <a:xfrm>
                      <a:off x="7539038" y="2646363"/>
                      <a:ext cx="23813" cy="6350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7" name="Freeform 990"/>
                    <p:cNvSpPr>
                      <a:spLocks/>
                    </p:cNvSpPr>
                    <p:nvPr/>
                  </p:nvSpPr>
                  <p:spPr bwMode="auto">
                    <a:xfrm>
                      <a:off x="7539038" y="2778125"/>
                      <a:ext cx="23813" cy="7938"/>
                    </a:xfrm>
                    <a:custGeom>
                      <a:avLst/>
                      <a:gdLst>
                        <a:gd name="T0" fmla="*/ 2147483646 w 50"/>
                        <a:gd name="T1" fmla="*/ 2147483646 h 14"/>
                        <a:gd name="T2" fmla="*/ 2147483646 w 50"/>
                        <a:gd name="T3" fmla="*/ 2147483646 h 14"/>
                        <a:gd name="T4" fmla="*/ 0 w 50"/>
                        <a:gd name="T5" fmla="*/ 2147483646 h 14"/>
                        <a:gd name="T6" fmla="*/ 0 w 50"/>
                        <a:gd name="T7" fmla="*/ 0 h 14"/>
                        <a:gd name="T8" fmla="*/ 2147483646 w 50"/>
                        <a:gd name="T9" fmla="*/ 0 h 14"/>
                        <a:gd name="T10" fmla="*/ 2147483646 w 50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4"/>
                        <a:gd name="T20" fmla="*/ 50 w 50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4">
                          <a:moveTo>
                            <a:pt x="50" y="14"/>
                          </a:moveTo>
                          <a:lnTo>
                            <a:pt x="5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8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7469188" y="2968625"/>
                      <a:ext cx="65088" cy="65088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1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1" y="0"/>
                            <a:pt x="69" y="0"/>
                          </a:cubicBezTo>
                          <a:cubicBezTo>
                            <a:pt x="107" y="0"/>
                            <a:pt x="139" y="31"/>
                            <a:pt x="139" y="69"/>
                          </a:cubicBezTo>
                          <a:cubicBezTo>
                            <a:pt x="139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49" name="Freeform 992"/>
                    <p:cNvSpPr>
                      <a:spLocks/>
                    </p:cNvSpPr>
                    <p:nvPr/>
                  </p:nvSpPr>
                  <p:spPr bwMode="auto">
                    <a:xfrm>
                      <a:off x="7569200" y="2968625"/>
                      <a:ext cx="65088" cy="65088"/>
                    </a:xfrm>
                    <a:custGeom>
                      <a:avLst/>
                      <a:gdLst>
                        <a:gd name="T0" fmla="*/ 2147483646 w 138"/>
                        <a:gd name="T1" fmla="*/ 2147483646 h 139"/>
                        <a:gd name="T2" fmla="*/ 2147483646 w 138"/>
                        <a:gd name="T3" fmla="*/ 2147483646 h 139"/>
                        <a:gd name="T4" fmla="*/ 0 w 138"/>
                        <a:gd name="T5" fmla="*/ 2147483646 h 139"/>
                        <a:gd name="T6" fmla="*/ 2147483646 w 138"/>
                        <a:gd name="T7" fmla="*/ 0 h 139"/>
                        <a:gd name="T8" fmla="*/ 2147483646 w 138"/>
                        <a:gd name="T9" fmla="*/ 2147483646 h 139"/>
                        <a:gd name="T10" fmla="*/ 2147483646 w 138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"/>
                        <a:gd name="T19" fmla="*/ 0 h 139"/>
                        <a:gd name="T20" fmla="*/ 138 w 138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8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8" y="31"/>
                            <a:pt x="138" y="69"/>
                          </a:cubicBezTo>
                          <a:cubicBezTo>
                            <a:pt x="138" y="108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650" name="组合 1002"/>
                  <p:cNvGrpSpPr>
                    <a:grpSpLocks/>
                  </p:cNvGrpSpPr>
                  <p:nvPr/>
                </p:nvGrpSpPr>
                <p:grpSpPr bwMode="auto">
                  <a:xfrm>
                    <a:off x="3961956" y="1890046"/>
                    <a:ext cx="339725" cy="642938"/>
                    <a:chOff x="7356475" y="2392363"/>
                    <a:chExt cx="339725" cy="641350"/>
                  </a:xfrm>
                </p:grpSpPr>
                <p:sp>
                  <p:nvSpPr>
                    <p:cNvPr id="651" name="Freeform 980"/>
                    <p:cNvSpPr>
                      <a:spLocks/>
                    </p:cNvSpPr>
                    <p:nvPr/>
                  </p:nvSpPr>
                  <p:spPr bwMode="auto">
                    <a:xfrm>
                      <a:off x="7356475" y="2392363"/>
                      <a:ext cx="339725" cy="623888"/>
                    </a:xfrm>
                    <a:custGeom>
                      <a:avLst/>
                      <a:gdLst>
                        <a:gd name="T0" fmla="*/ 2147483646 w 720"/>
                        <a:gd name="T1" fmla="*/ 2147483646 h 1326"/>
                        <a:gd name="T2" fmla="*/ 2147483646 w 720"/>
                        <a:gd name="T3" fmla="*/ 2147483646 h 1326"/>
                        <a:gd name="T4" fmla="*/ 2147483646 w 720"/>
                        <a:gd name="T5" fmla="*/ 2147483646 h 1326"/>
                        <a:gd name="T6" fmla="*/ 2147483646 w 720"/>
                        <a:gd name="T7" fmla="*/ 2147483646 h 1326"/>
                        <a:gd name="T8" fmla="*/ 2147483646 w 720"/>
                        <a:gd name="T9" fmla="*/ 2147483646 h 1326"/>
                        <a:gd name="T10" fmla="*/ 2147483646 w 720"/>
                        <a:gd name="T11" fmla="*/ 2147483646 h 1326"/>
                        <a:gd name="T12" fmla="*/ 2147483646 w 720"/>
                        <a:gd name="T13" fmla="*/ 2147483646 h 1326"/>
                        <a:gd name="T14" fmla="*/ 2147483646 w 720"/>
                        <a:gd name="T15" fmla="*/ 2147483646 h 1326"/>
                        <a:gd name="T16" fmla="*/ 2147483646 w 720"/>
                        <a:gd name="T17" fmla="*/ 2147483646 h 1326"/>
                        <a:gd name="T18" fmla="*/ 2147483646 w 720"/>
                        <a:gd name="T19" fmla="*/ 2147483646 h 1326"/>
                        <a:gd name="T20" fmla="*/ 2147483646 w 720"/>
                        <a:gd name="T21" fmla="*/ 2147483646 h 1326"/>
                        <a:gd name="T22" fmla="*/ 0 w 720"/>
                        <a:gd name="T23" fmla="*/ 2147483646 h 1326"/>
                        <a:gd name="T24" fmla="*/ 0 w 720"/>
                        <a:gd name="T25" fmla="*/ 2147483646 h 1326"/>
                        <a:gd name="T26" fmla="*/ 2147483646 w 720"/>
                        <a:gd name="T27" fmla="*/ 0 h 1326"/>
                        <a:gd name="T28" fmla="*/ 2147483646 w 720"/>
                        <a:gd name="T29" fmla="*/ 0 h 1326"/>
                        <a:gd name="T30" fmla="*/ 2147483646 w 720"/>
                        <a:gd name="T31" fmla="*/ 2147483646 h 1326"/>
                        <a:gd name="T32" fmla="*/ 2147483646 w 720"/>
                        <a:gd name="T33" fmla="*/ 2147483646 h 1326"/>
                        <a:gd name="T34" fmla="*/ 2147483646 w 720"/>
                        <a:gd name="T35" fmla="*/ 2147483646 h 132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720"/>
                        <a:gd name="T55" fmla="*/ 0 h 1326"/>
                        <a:gd name="T56" fmla="*/ 720 w 720"/>
                        <a:gd name="T57" fmla="*/ 1326 h 132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720" h="1326">
                          <a:moveTo>
                            <a:pt x="687" y="1326"/>
                          </a:moveTo>
                          <a:lnTo>
                            <a:pt x="687" y="1326"/>
                          </a:lnTo>
                          <a:lnTo>
                            <a:pt x="534" y="1326"/>
                          </a:lnTo>
                          <a:lnTo>
                            <a:pt x="534" y="1260"/>
                          </a:lnTo>
                          <a:lnTo>
                            <a:pt x="654" y="1260"/>
                          </a:lnTo>
                          <a:lnTo>
                            <a:pt x="654" y="67"/>
                          </a:lnTo>
                          <a:lnTo>
                            <a:pt x="67" y="67"/>
                          </a:lnTo>
                          <a:lnTo>
                            <a:pt x="67" y="1260"/>
                          </a:lnTo>
                          <a:lnTo>
                            <a:pt x="307" y="1260"/>
                          </a:lnTo>
                          <a:lnTo>
                            <a:pt x="307" y="1326"/>
                          </a:lnTo>
                          <a:lnTo>
                            <a:pt x="34" y="1326"/>
                          </a:lnTo>
                          <a:cubicBezTo>
                            <a:pt x="15" y="1326"/>
                            <a:pt x="0" y="1311"/>
                            <a:pt x="0" y="1293"/>
                          </a:cubicBezTo>
                          <a:lnTo>
                            <a:pt x="0" y="34"/>
                          </a:lnTo>
                          <a:cubicBezTo>
                            <a:pt x="0" y="15"/>
                            <a:pt x="15" y="0"/>
                            <a:pt x="34" y="0"/>
                          </a:cubicBezTo>
                          <a:lnTo>
                            <a:pt x="687" y="0"/>
                          </a:lnTo>
                          <a:cubicBezTo>
                            <a:pt x="705" y="0"/>
                            <a:pt x="720" y="15"/>
                            <a:pt x="720" y="34"/>
                          </a:cubicBezTo>
                          <a:lnTo>
                            <a:pt x="720" y="1293"/>
                          </a:lnTo>
                          <a:cubicBezTo>
                            <a:pt x="720" y="1311"/>
                            <a:pt x="705" y="1326"/>
                            <a:pt x="687" y="132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2" name="Freeform 98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4574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8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8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0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0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3" name="Freeform 982"/>
                    <p:cNvSpPr>
                      <a:spLocks/>
                    </p:cNvSpPr>
                    <p:nvPr/>
                  </p:nvSpPr>
                  <p:spPr bwMode="auto">
                    <a:xfrm>
                      <a:off x="7448550" y="2870200"/>
                      <a:ext cx="153988" cy="26988"/>
                    </a:xfrm>
                    <a:custGeom>
                      <a:avLst/>
                      <a:gdLst>
                        <a:gd name="T0" fmla="*/ 2147483646 w 328"/>
                        <a:gd name="T1" fmla="*/ 2147483646 h 58"/>
                        <a:gd name="T2" fmla="*/ 2147483646 w 328"/>
                        <a:gd name="T3" fmla="*/ 2147483646 h 58"/>
                        <a:gd name="T4" fmla="*/ 2147483646 w 328"/>
                        <a:gd name="T5" fmla="*/ 2147483646 h 58"/>
                        <a:gd name="T6" fmla="*/ 2147483646 w 328"/>
                        <a:gd name="T7" fmla="*/ 2147483646 h 58"/>
                        <a:gd name="T8" fmla="*/ 0 w 328"/>
                        <a:gd name="T9" fmla="*/ 2147483646 h 58"/>
                        <a:gd name="T10" fmla="*/ 2147483646 w 328"/>
                        <a:gd name="T11" fmla="*/ 0 h 58"/>
                        <a:gd name="T12" fmla="*/ 2147483646 w 328"/>
                        <a:gd name="T13" fmla="*/ 0 h 58"/>
                        <a:gd name="T14" fmla="*/ 2147483646 w 328"/>
                        <a:gd name="T15" fmla="*/ 2147483646 h 5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8"/>
                        <a:gd name="T25" fmla="*/ 0 h 58"/>
                        <a:gd name="T26" fmla="*/ 328 w 328"/>
                        <a:gd name="T27" fmla="*/ 58 h 5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8" h="58">
                          <a:moveTo>
                            <a:pt x="328" y="29"/>
                          </a:moveTo>
                          <a:lnTo>
                            <a:pt x="328" y="29"/>
                          </a:lnTo>
                          <a:cubicBezTo>
                            <a:pt x="328" y="45"/>
                            <a:pt x="315" y="58"/>
                            <a:pt x="299" y="58"/>
                          </a:cubicBezTo>
                          <a:lnTo>
                            <a:pt x="28" y="58"/>
                          </a:lnTo>
                          <a:cubicBezTo>
                            <a:pt x="13" y="58"/>
                            <a:pt x="0" y="45"/>
                            <a:pt x="0" y="29"/>
                          </a:cubicBezTo>
                          <a:cubicBezTo>
                            <a:pt x="0" y="13"/>
                            <a:pt x="13" y="0"/>
                            <a:pt x="28" y="0"/>
                          </a:cubicBezTo>
                          <a:lnTo>
                            <a:pt x="299" y="0"/>
                          </a:lnTo>
                          <a:cubicBezTo>
                            <a:pt x="315" y="0"/>
                            <a:pt x="328" y="13"/>
                            <a:pt x="328" y="2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4" name="Freeform 98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597150"/>
                      <a:ext cx="146050" cy="85725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2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2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0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0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5" name="Freeform 98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51725" y="2728913"/>
                      <a:ext cx="146050" cy="84138"/>
                    </a:xfrm>
                    <a:custGeom>
                      <a:avLst/>
                      <a:gdLst>
                        <a:gd name="T0" fmla="*/ 2147483646 w 312"/>
                        <a:gd name="T1" fmla="*/ 2147483646 h 181"/>
                        <a:gd name="T2" fmla="*/ 2147483646 w 312"/>
                        <a:gd name="T3" fmla="*/ 2147483646 h 181"/>
                        <a:gd name="T4" fmla="*/ 2147483646 w 312"/>
                        <a:gd name="T5" fmla="*/ 2147483646 h 181"/>
                        <a:gd name="T6" fmla="*/ 2147483646 w 312"/>
                        <a:gd name="T7" fmla="*/ 2147483646 h 181"/>
                        <a:gd name="T8" fmla="*/ 2147483646 w 312"/>
                        <a:gd name="T9" fmla="*/ 2147483646 h 181"/>
                        <a:gd name="T10" fmla="*/ 2147483646 w 312"/>
                        <a:gd name="T11" fmla="*/ 2147483646 h 181"/>
                        <a:gd name="T12" fmla="*/ 2147483646 w 312"/>
                        <a:gd name="T13" fmla="*/ 2147483646 h 181"/>
                        <a:gd name="T14" fmla="*/ 2147483646 w 312"/>
                        <a:gd name="T15" fmla="*/ 2147483646 h 181"/>
                        <a:gd name="T16" fmla="*/ 2147483646 w 312"/>
                        <a:gd name="T17" fmla="*/ 2147483646 h 181"/>
                        <a:gd name="T18" fmla="*/ 2147483646 w 312"/>
                        <a:gd name="T19" fmla="*/ 2147483646 h 181"/>
                        <a:gd name="T20" fmla="*/ 2147483646 w 312"/>
                        <a:gd name="T21" fmla="*/ 2147483646 h 181"/>
                        <a:gd name="T22" fmla="*/ 2147483646 w 312"/>
                        <a:gd name="T23" fmla="*/ 2147483646 h 181"/>
                        <a:gd name="T24" fmla="*/ 2147483646 w 312"/>
                        <a:gd name="T25" fmla="*/ 2147483646 h 181"/>
                        <a:gd name="T26" fmla="*/ 0 w 312"/>
                        <a:gd name="T27" fmla="*/ 2147483646 h 181"/>
                        <a:gd name="T28" fmla="*/ 0 w 312"/>
                        <a:gd name="T29" fmla="*/ 2147483646 h 181"/>
                        <a:gd name="T30" fmla="*/ 2147483646 w 312"/>
                        <a:gd name="T31" fmla="*/ 0 h 181"/>
                        <a:gd name="T32" fmla="*/ 2147483646 w 312"/>
                        <a:gd name="T33" fmla="*/ 0 h 181"/>
                        <a:gd name="T34" fmla="*/ 2147483646 w 312"/>
                        <a:gd name="T35" fmla="*/ 2147483646 h 181"/>
                        <a:gd name="T36" fmla="*/ 2147483646 w 312"/>
                        <a:gd name="T37" fmla="*/ 2147483646 h 181"/>
                        <a:gd name="T38" fmla="*/ 2147483646 w 312"/>
                        <a:gd name="T39" fmla="*/ 2147483646 h 18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12"/>
                        <a:gd name="T61" fmla="*/ 0 h 181"/>
                        <a:gd name="T62" fmla="*/ 312 w 312"/>
                        <a:gd name="T63" fmla="*/ 181 h 18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12" h="181">
                          <a:moveTo>
                            <a:pt x="46" y="40"/>
                          </a:moveTo>
                          <a:lnTo>
                            <a:pt x="46" y="40"/>
                          </a:lnTo>
                          <a:cubicBezTo>
                            <a:pt x="43" y="40"/>
                            <a:pt x="40" y="43"/>
                            <a:pt x="40" y="45"/>
                          </a:cubicBezTo>
                          <a:lnTo>
                            <a:pt x="40" y="136"/>
                          </a:lnTo>
                          <a:cubicBezTo>
                            <a:pt x="40" y="139"/>
                            <a:pt x="43" y="141"/>
                            <a:pt x="46" y="141"/>
                          </a:cubicBezTo>
                          <a:lnTo>
                            <a:pt x="267" y="141"/>
                          </a:lnTo>
                          <a:cubicBezTo>
                            <a:pt x="270" y="141"/>
                            <a:pt x="272" y="139"/>
                            <a:pt x="272" y="136"/>
                          </a:cubicBezTo>
                          <a:lnTo>
                            <a:pt x="272" y="45"/>
                          </a:lnTo>
                          <a:cubicBezTo>
                            <a:pt x="272" y="43"/>
                            <a:pt x="270" y="40"/>
                            <a:pt x="267" y="40"/>
                          </a:cubicBezTo>
                          <a:lnTo>
                            <a:pt x="46" y="40"/>
                          </a:lnTo>
                          <a:close/>
                          <a:moveTo>
                            <a:pt x="267" y="181"/>
                          </a:moveTo>
                          <a:lnTo>
                            <a:pt x="267" y="181"/>
                          </a:lnTo>
                          <a:lnTo>
                            <a:pt x="46" y="181"/>
                          </a:lnTo>
                          <a:cubicBezTo>
                            <a:pt x="21" y="181"/>
                            <a:pt x="0" y="161"/>
                            <a:pt x="0" y="136"/>
                          </a:cubicBezTo>
                          <a:lnTo>
                            <a:pt x="0" y="45"/>
                          </a:lnTo>
                          <a:cubicBezTo>
                            <a:pt x="0" y="21"/>
                            <a:pt x="21" y="0"/>
                            <a:pt x="46" y="0"/>
                          </a:cubicBezTo>
                          <a:lnTo>
                            <a:pt x="267" y="0"/>
                          </a:lnTo>
                          <a:cubicBezTo>
                            <a:pt x="292" y="0"/>
                            <a:pt x="312" y="21"/>
                            <a:pt x="312" y="45"/>
                          </a:cubicBezTo>
                          <a:lnTo>
                            <a:pt x="312" y="136"/>
                          </a:lnTo>
                          <a:cubicBezTo>
                            <a:pt x="312" y="161"/>
                            <a:pt x="292" y="181"/>
                            <a:pt x="267" y="18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6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7373938" y="2570163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7" name="Freeform 986"/>
                    <p:cNvSpPr>
                      <a:spLocks/>
                    </p:cNvSpPr>
                    <p:nvPr/>
                  </p:nvSpPr>
                  <p:spPr bwMode="auto">
                    <a:xfrm>
                      <a:off x="7373938" y="2701925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8" name="Freeform 987"/>
                    <p:cNvSpPr>
                      <a:spLocks/>
                    </p:cNvSpPr>
                    <p:nvPr/>
                  </p:nvSpPr>
                  <p:spPr bwMode="auto">
                    <a:xfrm>
                      <a:off x="7373938" y="2838450"/>
                      <a:ext cx="306388" cy="7938"/>
                    </a:xfrm>
                    <a:custGeom>
                      <a:avLst/>
                      <a:gdLst>
                        <a:gd name="T0" fmla="*/ 2147483646 w 653"/>
                        <a:gd name="T1" fmla="*/ 2147483646 h 14"/>
                        <a:gd name="T2" fmla="*/ 2147483646 w 653"/>
                        <a:gd name="T3" fmla="*/ 2147483646 h 14"/>
                        <a:gd name="T4" fmla="*/ 0 w 653"/>
                        <a:gd name="T5" fmla="*/ 2147483646 h 14"/>
                        <a:gd name="T6" fmla="*/ 0 w 653"/>
                        <a:gd name="T7" fmla="*/ 0 h 14"/>
                        <a:gd name="T8" fmla="*/ 2147483646 w 653"/>
                        <a:gd name="T9" fmla="*/ 0 h 14"/>
                        <a:gd name="T10" fmla="*/ 2147483646 w 653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3"/>
                        <a:gd name="T19" fmla="*/ 0 h 14"/>
                        <a:gd name="T20" fmla="*/ 653 w 65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3" h="14">
                          <a:moveTo>
                            <a:pt x="653" y="14"/>
                          </a:moveTo>
                          <a:lnTo>
                            <a:pt x="653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653" y="0"/>
                          </a:lnTo>
                          <a:lnTo>
                            <a:pt x="653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59" name="Freeform 988"/>
                    <p:cNvSpPr>
                      <a:spLocks/>
                    </p:cNvSpPr>
                    <p:nvPr/>
                  </p:nvSpPr>
                  <p:spPr bwMode="auto">
                    <a:xfrm>
                      <a:off x="7539038" y="2508250"/>
                      <a:ext cx="23813" cy="4763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60" name="Freeform 989"/>
                    <p:cNvSpPr>
                      <a:spLocks/>
                    </p:cNvSpPr>
                    <p:nvPr/>
                  </p:nvSpPr>
                  <p:spPr bwMode="auto">
                    <a:xfrm>
                      <a:off x="7539038" y="2646363"/>
                      <a:ext cx="23813" cy="6350"/>
                    </a:xfrm>
                    <a:custGeom>
                      <a:avLst/>
                      <a:gdLst>
                        <a:gd name="T0" fmla="*/ 2147483646 w 50"/>
                        <a:gd name="T1" fmla="*/ 2147483646 h 13"/>
                        <a:gd name="T2" fmla="*/ 2147483646 w 50"/>
                        <a:gd name="T3" fmla="*/ 2147483646 h 13"/>
                        <a:gd name="T4" fmla="*/ 0 w 50"/>
                        <a:gd name="T5" fmla="*/ 2147483646 h 13"/>
                        <a:gd name="T6" fmla="*/ 0 w 50"/>
                        <a:gd name="T7" fmla="*/ 0 h 13"/>
                        <a:gd name="T8" fmla="*/ 2147483646 w 50"/>
                        <a:gd name="T9" fmla="*/ 0 h 13"/>
                        <a:gd name="T10" fmla="*/ 2147483646 w 50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3"/>
                        <a:gd name="T20" fmla="*/ 50 w 50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3">
                          <a:moveTo>
                            <a:pt x="50" y="13"/>
                          </a:moveTo>
                          <a:lnTo>
                            <a:pt x="50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61" name="Freeform 990"/>
                    <p:cNvSpPr>
                      <a:spLocks/>
                    </p:cNvSpPr>
                    <p:nvPr/>
                  </p:nvSpPr>
                  <p:spPr bwMode="auto">
                    <a:xfrm>
                      <a:off x="7539038" y="2778125"/>
                      <a:ext cx="23813" cy="7938"/>
                    </a:xfrm>
                    <a:custGeom>
                      <a:avLst/>
                      <a:gdLst>
                        <a:gd name="T0" fmla="*/ 2147483646 w 50"/>
                        <a:gd name="T1" fmla="*/ 2147483646 h 14"/>
                        <a:gd name="T2" fmla="*/ 2147483646 w 50"/>
                        <a:gd name="T3" fmla="*/ 2147483646 h 14"/>
                        <a:gd name="T4" fmla="*/ 0 w 50"/>
                        <a:gd name="T5" fmla="*/ 2147483646 h 14"/>
                        <a:gd name="T6" fmla="*/ 0 w 50"/>
                        <a:gd name="T7" fmla="*/ 0 h 14"/>
                        <a:gd name="T8" fmla="*/ 2147483646 w 50"/>
                        <a:gd name="T9" fmla="*/ 0 h 14"/>
                        <a:gd name="T10" fmla="*/ 2147483646 w 50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14"/>
                        <a:gd name="T20" fmla="*/ 50 w 50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14">
                          <a:moveTo>
                            <a:pt x="50" y="14"/>
                          </a:moveTo>
                          <a:lnTo>
                            <a:pt x="5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lnTo>
                            <a:pt x="50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62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7469188" y="2968625"/>
                      <a:ext cx="65088" cy="65088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1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1" y="0"/>
                            <a:pt x="69" y="0"/>
                          </a:cubicBezTo>
                          <a:cubicBezTo>
                            <a:pt x="107" y="0"/>
                            <a:pt x="139" y="31"/>
                            <a:pt x="139" y="69"/>
                          </a:cubicBezTo>
                          <a:cubicBezTo>
                            <a:pt x="139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663" name="Freeform 992"/>
                    <p:cNvSpPr>
                      <a:spLocks/>
                    </p:cNvSpPr>
                    <p:nvPr/>
                  </p:nvSpPr>
                  <p:spPr bwMode="auto">
                    <a:xfrm>
                      <a:off x="7569200" y="2968625"/>
                      <a:ext cx="65088" cy="65088"/>
                    </a:xfrm>
                    <a:custGeom>
                      <a:avLst/>
                      <a:gdLst>
                        <a:gd name="T0" fmla="*/ 2147483646 w 138"/>
                        <a:gd name="T1" fmla="*/ 2147483646 h 139"/>
                        <a:gd name="T2" fmla="*/ 2147483646 w 138"/>
                        <a:gd name="T3" fmla="*/ 2147483646 h 139"/>
                        <a:gd name="T4" fmla="*/ 0 w 138"/>
                        <a:gd name="T5" fmla="*/ 2147483646 h 139"/>
                        <a:gd name="T6" fmla="*/ 2147483646 w 138"/>
                        <a:gd name="T7" fmla="*/ 0 h 139"/>
                        <a:gd name="T8" fmla="*/ 2147483646 w 138"/>
                        <a:gd name="T9" fmla="*/ 2147483646 h 139"/>
                        <a:gd name="T10" fmla="*/ 2147483646 w 138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"/>
                        <a:gd name="T19" fmla="*/ 0 h 139"/>
                        <a:gd name="T20" fmla="*/ 138 w 138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8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8" y="31"/>
                            <a:pt x="138" y="69"/>
                          </a:cubicBezTo>
                          <a:cubicBezTo>
                            <a:pt x="138" y="108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1025" name="文本框 1024"/>
                <p:cNvSpPr txBox="1"/>
                <p:nvPr/>
              </p:nvSpPr>
              <p:spPr>
                <a:xfrm>
                  <a:off x="833735" y="2060247"/>
                  <a:ext cx="6928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sz="1400" dirty="0">
                      <a:latin typeface="+mj-lt"/>
                    </a:rPr>
                    <a:t>Сервер</a:t>
                  </a:r>
                </a:p>
              </p:txBody>
            </p:sp>
          </p:grpSp>
          <p:grpSp>
            <p:nvGrpSpPr>
              <p:cNvPr id="1031" name="组合 1030"/>
              <p:cNvGrpSpPr/>
              <p:nvPr/>
            </p:nvGrpSpPr>
            <p:grpSpPr>
              <a:xfrm>
                <a:off x="115526" y="2792971"/>
                <a:ext cx="4997762" cy="624248"/>
                <a:chOff x="115526" y="2792971"/>
                <a:chExt cx="4997762" cy="624248"/>
              </a:xfrm>
            </p:grpSpPr>
            <p:grpSp>
              <p:nvGrpSpPr>
                <p:cNvPr id="575" name="组合 574"/>
                <p:cNvGrpSpPr/>
                <p:nvPr/>
              </p:nvGrpSpPr>
              <p:grpSpPr>
                <a:xfrm>
                  <a:off x="2023046" y="2958725"/>
                  <a:ext cx="2539127" cy="178324"/>
                  <a:chOff x="2235232" y="3109914"/>
                  <a:chExt cx="2539127" cy="178324"/>
                </a:xfrm>
              </p:grpSpPr>
              <p:grpSp>
                <p:nvGrpSpPr>
                  <p:cNvPr id="397" name="组合 315"/>
                  <p:cNvGrpSpPr>
                    <a:grpSpLocks/>
                  </p:cNvGrpSpPr>
                  <p:nvPr/>
                </p:nvGrpSpPr>
                <p:grpSpPr bwMode="auto">
                  <a:xfrm>
                    <a:off x="2235232" y="3109914"/>
                    <a:ext cx="808648" cy="178324"/>
                    <a:chOff x="2851150" y="1166813"/>
                    <a:chExt cx="923925" cy="203200"/>
                  </a:xfrm>
                </p:grpSpPr>
                <p:sp>
                  <p:nvSpPr>
                    <p:cNvPr id="398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2851150" y="1166813"/>
                      <a:ext cx="923925" cy="188913"/>
                    </a:xfrm>
                    <a:custGeom>
                      <a:avLst/>
                      <a:gdLst>
                        <a:gd name="T0" fmla="*/ 2147483646 w 2201"/>
                        <a:gd name="T1" fmla="*/ 2147483646 h 447"/>
                        <a:gd name="T2" fmla="*/ 2147483646 w 2201"/>
                        <a:gd name="T3" fmla="*/ 2147483646 h 447"/>
                        <a:gd name="T4" fmla="*/ 2147483646 w 2201"/>
                        <a:gd name="T5" fmla="*/ 2147483646 h 447"/>
                        <a:gd name="T6" fmla="*/ 2147483646 w 2201"/>
                        <a:gd name="T7" fmla="*/ 2147483646 h 447"/>
                        <a:gd name="T8" fmla="*/ 2147483646 w 2201"/>
                        <a:gd name="T9" fmla="*/ 2147483646 h 447"/>
                        <a:gd name="T10" fmla="*/ 2147483646 w 2201"/>
                        <a:gd name="T11" fmla="*/ 2147483646 h 447"/>
                        <a:gd name="T12" fmla="*/ 2147483646 w 2201"/>
                        <a:gd name="T13" fmla="*/ 2147483646 h 447"/>
                        <a:gd name="T14" fmla="*/ 2147483646 w 2201"/>
                        <a:gd name="T15" fmla="*/ 2147483646 h 447"/>
                        <a:gd name="T16" fmla="*/ 2147483646 w 2201"/>
                        <a:gd name="T17" fmla="*/ 2147483646 h 447"/>
                        <a:gd name="T18" fmla="*/ 2147483646 w 2201"/>
                        <a:gd name="T19" fmla="*/ 2147483646 h 447"/>
                        <a:gd name="T20" fmla="*/ 2147483646 w 2201"/>
                        <a:gd name="T21" fmla="*/ 2147483646 h 447"/>
                        <a:gd name="T22" fmla="*/ 2147483646 w 2201"/>
                        <a:gd name="T23" fmla="*/ 2147483646 h 447"/>
                        <a:gd name="T24" fmla="*/ 2147483646 w 2201"/>
                        <a:gd name="T25" fmla="*/ 2147483646 h 447"/>
                        <a:gd name="T26" fmla="*/ 2147483646 w 2201"/>
                        <a:gd name="T27" fmla="*/ 2147483646 h 447"/>
                        <a:gd name="T28" fmla="*/ 2147483646 w 2201"/>
                        <a:gd name="T29" fmla="*/ 2147483646 h 447"/>
                        <a:gd name="T30" fmla="*/ 2147483646 w 2201"/>
                        <a:gd name="T31" fmla="*/ 2147483646 h 447"/>
                        <a:gd name="T32" fmla="*/ 2147483646 w 2201"/>
                        <a:gd name="T33" fmla="*/ 2147483646 h 447"/>
                        <a:gd name="T34" fmla="*/ 0 w 2201"/>
                        <a:gd name="T35" fmla="*/ 2147483646 h 447"/>
                        <a:gd name="T36" fmla="*/ 0 w 2201"/>
                        <a:gd name="T37" fmla="*/ 2147483646 h 447"/>
                        <a:gd name="T38" fmla="*/ 2147483646 w 2201"/>
                        <a:gd name="T39" fmla="*/ 0 h 447"/>
                        <a:gd name="T40" fmla="*/ 2147483646 w 2201"/>
                        <a:gd name="T41" fmla="*/ 0 h 447"/>
                        <a:gd name="T42" fmla="*/ 2147483646 w 2201"/>
                        <a:gd name="T43" fmla="*/ 2147483646 h 447"/>
                        <a:gd name="T44" fmla="*/ 2147483646 w 2201"/>
                        <a:gd name="T45" fmla="*/ 2147483646 h 447"/>
                        <a:gd name="T46" fmla="*/ 2147483646 w 2201"/>
                        <a:gd name="T47" fmla="*/ 2147483646 h 4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201"/>
                        <a:gd name="T73" fmla="*/ 0 h 447"/>
                        <a:gd name="T74" fmla="*/ 2201 w 2201"/>
                        <a:gd name="T75" fmla="*/ 447 h 4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201" h="447">
                          <a:moveTo>
                            <a:pt x="2074" y="447"/>
                          </a:moveTo>
                          <a:lnTo>
                            <a:pt x="2074" y="447"/>
                          </a:lnTo>
                          <a:lnTo>
                            <a:pt x="1917" y="447"/>
                          </a:lnTo>
                          <a:cubicBezTo>
                            <a:pt x="1899" y="447"/>
                            <a:pt x="1884" y="432"/>
                            <a:pt x="1884" y="413"/>
                          </a:cubicBezTo>
                          <a:cubicBezTo>
                            <a:pt x="1884" y="395"/>
                            <a:pt x="1899" y="380"/>
                            <a:pt x="1917" y="380"/>
                          </a:cubicBezTo>
                          <a:lnTo>
                            <a:pt x="2074" y="380"/>
                          </a:lnTo>
                          <a:cubicBezTo>
                            <a:pt x="2107" y="380"/>
                            <a:pt x="2134" y="353"/>
                            <a:pt x="2134" y="319"/>
                          </a:cubicBezTo>
                          <a:lnTo>
                            <a:pt x="2134" y="127"/>
                          </a:lnTo>
                          <a:cubicBezTo>
                            <a:pt x="2134" y="94"/>
                            <a:pt x="2107" y="67"/>
                            <a:pt x="2074" y="67"/>
                          </a:cubicBezTo>
                          <a:lnTo>
                            <a:pt x="127" y="67"/>
                          </a:lnTo>
                          <a:cubicBezTo>
                            <a:pt x="94" y="67"/>
                            <a:pt x="67" y="94"/>
                            <a:pt x="67" y="127"/>
                          </a:cubicBezTo>
                          <a:lnTo>
                            <a:pt x="67" y="319"/>
                          </a:lnTo>
                          <a:cubicBezTo>
                            <a:pt x="67" y="353"/>
                            <a:pt x="94" y="380"/>
                            <a:pt x="127" y="380"/>
                          </a:cubicBezTo>
                          <a:lnTo>
                            <a:pt x="1729" y="380"/>
                          </a:lnTo>
                          <a:cubicBezTo>
                            <a:pt x="1748" y="380"/>
                            <a:pt x="1763" y="395"/>
                            <a:pt x="1763" y="413"/>
                          </a:cubicBezTo>
                          <a:cubicBezTo>
                            <a:pt x="1763" y="432"/>
                            <a:pt x="1748" y="447"/>
                            <a:pt x="1729" y="447"/>
                          </a:cubicBezTo>
                          <a:lnTo>
                            <a:pt x="127" y="447"/>
                          </a:lnTo>
                          <a:cubicBezTo>
                            <a:pt x="57" y="447"/>
                            <a:pt x="0" y="390"/>
                            <a:pt x="0" y="319"/>
                          </a:cubicBezTo>
                          <a:lnTo>
                            <a:pt x="0" y="127"/>
                          </a:lnTo>
                          <a:cubicBezTo>
                            <a:pt x="0" y="57"/>
                            <a:pt x="57" y="0"/>
                            <a:pt x="127" y="0"/>
                          </a:cubicBezTo>
                          <a:lnTo>
                            <a:pt x="2074" y="0"/>
                          </a:lnTo>
                          <a:cubicBezTo>
                            <a:pt x="2144" y="0"/>
                            <a:pt x="2201" y="57"/>
                            <a:pt x="2201" y="127"/>
                          </a:cubicBezTo>
                          <a:lnTo>
                            <a:pt x="2201" y="319"/>
                          </a:lnTo>
                          <a:cubicBezTo>
                            <a:pt x="2201" y="390"/>
                            <a:pt x="2144" y="447"/>
                            <a:pt x="2074" y="447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99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2940050" y="1230313"/>
                      <a:ext cx="68263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6" y="38"/>
                          </a:lnTo>
                          <a:lnTo>
                            <a:pt x="126" y="0"/>
                          </a:lnTo>
                          <a:lnTo>
                            <a:pt x="36" y="0"/>
                          </a:lnTo>
                          <a:lnTo>
                            <a:pt x="36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0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3041650" y="1230313"/>
                      <a:ext cx="68263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6" y="38"/>
                          </a:lnTo>
                          <a:lnTo>
                            <a:pt x="126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1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3143250" y="1230313"/>
                      <a:ext cx="68263" cy="50800"/>
                    </a:xfrm>
                    <a:custGeom>
                      <a:avLst/>
                      <a:gdLst>
                        <a:gd name="T0" fmla="*/ 0 w 160"/>
                        <a:gd name="T1" fmla="*/ 2147483646 h 123"/>
                        <a:gd name="T2" fmla="*/ 0 w 160"/>
                        <a:gd name="T3" fmla="*/ 2147483646 h 123"/>
                        <a:gd name="T4" fmla="*/ 2147483646 w 160"/>
                        <a:gd name="T5" fmla="*/ 2147483646 h 123"/>
                        <a:gd name="T6" fmla="*/ 2147483646 w 160"/>
                        <a:gd name="T7" fmla="*/ 2147483646 h 123"/>
                        <a:gd name="T8" fmla="*/ 2147483646 w 160"/>
                        <a:gd name="T9" fmla="*/ 2147483646 h 123"/>
                        <a:gd name="T10" fmla="*/ 2147483646 w 160"/>
                        <a:gd name="T11" fmla="*/ 0 h 123"/>
                        <a:gd name="T12" fmla="*/ 2147483646 w 160"/>
                        <a:gd name="T13" fmla="*/ 0 h 123"/>
                        <a:gd name="T14" fmla="*/ 2147483646 w 160"/>
                        <a:gd name="T15" fmla="*/ 2147483646 h 123"/>
                        <a:gd name="T16" fmla="*/ 0 w 160"/>
                        <a:gd name="T17" fmla="*/ 2147483646 h 123"/>
                        <a:gd name="T18" fmla="*/ 0 w 160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0"/>
                        <a:gd name="T31" fmla="*/ 0 h 123"/>
                        <a:gd name="T32" fmla="*/ 160 w 160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0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0" y="123"/>
                          </a:lnTo>
                          <a:lnTo>
                            <a:pt x="160" y="38"/>
                          </a:lnTo>
                          <a:lnTo>
                            <a:pt x="125" y="38"/>
                          </a:lnTo>
                          <a:lnTo>
                            <a:pt x="125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2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3244850" y="1230313"/>
                      <a:ext cx="66675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6" y="38"/>
                          </a:lnTo>
                          <a:lnTo>
                            <a:pt x="126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3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3346450" y="1230313"/>
                      <a:ext cx="66675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5" y="38"/>
                          </a:lnTo>
                          <a:lnTo>
                            <a:pt x="125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4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3522663" y="1219200"/>
                      <a:ext cx="127000" cy="30163"/>
                    </a:xfrm>
                    <a:custGeom>
                      <a:avLst/>
                      <a:gdLst>
                        <a:gd name="T0" fmla="*/ 2147483646 w 303"/>
                        <a:gd name="T1" fmla="*/ 2147483646 h 72"/>
                        <a:gd name="T2" fmla="*/ 2147483646 w 303"/>
                        <a:gd name="T3" fmla="*/ 2147483646 h 72"/>
                        <a:gd name="T4" fmla="*/ 0 w 303"/>
                        <a:gd name="T5" fmla="*/ 2147483646 h 72"/>
                        <a:gd name="T6" fmla="*/ 0 w 303"/>
                        <a:gd name="T7" fmla="*/ 0 h 72"/>
                        <a:gd name="T8" fmla="*/ 2147483646 w 303"/>
                        <a:gd name="T9" fmla="*/ 0 h 72"/>
                        <a:gd name="T10" fmla="*/ 2147483646 w 303"/>
                        <a:gd name="T11" fmla="*/ 2147483646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3"/>
                        <a:gd name="T19" fmla="*/ 0 h 72"/>
                        <a:gd name="T20" fmla="*/ 303 w 303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3" h="72">
                          <a:moveTo>
                            <a:pt x="303" y="72"/>
                          </a:moveTo>
                          <a:lnTo>
                            <a:pt x="303" y="72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  <a:lnTo>
                            <a:pt x="303" y="0"/>
                          </a:lnTo>
                          <a:lnTo>
                            <a:pt x="303" y="72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5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3544888" y="1311275"/>
                      <a:ext cx="58738" cy="58738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9" y="31"/>
                            <a:pt x="139" y="69"/>
                          </a:cubicBezTo>
                          <a:cubicBezTo>
                            <a:pt x="139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6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633788" y="1311275"/>
                      <a:ext cx="58738" cy="58738"/>
                    </a:xfrm>
                    <a:custGeom>
                      <a:avLst/>
                      <a:gdLst>
                        <a:gd name="T0" fmla="*/ 2147483646 w 138"/>
                        <a:gd name="T1" fmla="*/ 2147483646 h 139"/>
                        <a:gd name="T2" fmla="*/ 2147483646 w 138"/>
                        <a:gd name="T3" fmla="*/ 2147483646 h 139"/>
                        <a:gd name="T4" fmla="*/ 0 w 138"/>
                        <a:gd name="T5" fmla="*/ 2147483646 h 139"/>
                        <a:gd name="T6" fmla="*/ 2147483646 w 138"/>
                        <a:gd name="T7" fmla="*/ 0 h 139"/>
                        <a:gd name="T8" fmla="*/ 2147483646 w 138"/>
                        <a:gd name="T9" fmla="*/ 2147483646 h 139"/>
                        <a:gd name="T10" fmla="*/ 2147483646 w 138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"/>
                        <a:gd name="T19" fmla="*/ 0 h 139"/>
                        <a:gd name="T20" fmla="*/ 138 w 138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8" y="31"/>
                            <a:pt x="138" y="69"/>
                          </a:cubicBezTo>
                          <a:cubicBezTo>
                            <a:pt x="138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7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522663" y="1260475"/>
                      <a:ext cx="31750" cy="31750"/>
                    </a:xfrm>
                    <a:custGeom>
                      <a:avLst/>
                      <a:gdLst>
                        <a:gd name="T0" fmla="*/ 2147483646 w 73"/>
                        <a:gd name="T1" fmla="*/ 2147483646 h 73"/>
                        <a:gd name="T2" fmla="*/ 2147483646 w 73"/>
                        <a:gd name="T3" fmla="*/ 2147483646 h 73"/>
                        <a:gd name="T4" fmla="*/ 0 w 73"/>
                        <a:gd name="T5" fmla="*/ 2147483646 h 73"/>
                        <a:gd name="T6" fmla="*/ 0 w 73"/>
                        <a:gd name="T7" fmla="*/ 0 h 73"/>
                        <a:gd name="T8" fmla="*/ 2147483646 w 73"/>
                        <a:gd name="T9" fmla="*/ 0 h 73"/>
                        <a:gd name="T10" fmla="*/ 2147483646 w 73"/>
                        <a:gd name="T11" fmla="*/ 2147483646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3"/>
                        <a:gd name="T19" fmla="*/ 0 h 73"/>
                        <a:gd name="T20" fmla="*/ 73 w 73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3" h="73">
                          <a:moveTo>
                            <a:pt x="73" y="73"/>
                          </a:moveTo>
                          <a:lnTo>
                            <a:pt x="73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73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8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3571875" y="1260475"/>
                      <a:ext cx="30163" cy="31750"/>
                    </a:xfrm>
                    <a:custGeom>
                      <a:avLst/>
                      <a:gdLst>
                        <a:gd name="T0" fmla="*/ 2147483646 w 73"/>
                        <a:gd name="T1" fmla="*/ 2147483646 h 73"/>
                        <a:gd name="T2" fmla="*/ 2147483646 w 73"/>
                        <a:gd name="T3" fmla="*/ 2147483646 h 73"/>
                        <a:gd name="T4" fmla="*/ 0 w 73"/>
                        <a:gd name="T5" fmla="*/ 2147483646 h 73"/>
                        <a:gd name="T6" fmla="*/ 0 w 73"/>
                        <a:gd name="T7" fmla="*/ 0 h 73"/>
                        <a:gd name="T8" fmla="*/ 2147483646 w 73"/>
                        <a:gd name="T9" fmla="*/ 0 h 73"/>
                        <a:gd name="T10" fmla="*/ 2147483646 w 73"/>
                        <a:gd name="T11" fmla="*/ 2147483646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3"/>
                        <a:gd name="T19" fmla="*/ 0 h 73"/>
                        <a:gd name="T20" fmla="*/ 73 w 73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3" h="73">
                          <a:moveTo>
                            <a:pt x="73" y="73"/>
                          </a:moveTo>
                          <a:lnTo>
                            <a:pt x="73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73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09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3619500" y="1260475"/>
                      <a:ext cx="30163" cy="31750"/>
                    </a:xfrm>
                    <a:custGeom>
                      <a:avLst/>
                      <a:gdLst>
                        <a:gd name="T0" fmla="*/ 2147483646 w 73"/>
                        <a:gd name="T1" fmla="*/ 2147483646 h 73"/>
                        <a:gd name="T2" fmla="*/ 2147483646 w 73"/>
                        <a:gd name="T3" fmla="*/ 2147483646 h 73"/>
                        <a:gd name="T4" fmla="*/ 0 w 73"/>
                        <a:gd name="T5" fmla="*/ 2147483646 h 73"/>
                        <a:gd name="T6" fmla="*/ 0 w 73"/>
                        <a:gd name="T7" fmla="*/ 0 h 73"/>
                        <a:gd name="T8" fmla="*/ 2147483646 w 73"/>
                        <a:gd name="T9" fmla="*/ 0 h 73"/>
                        <a:gd name="T10" fmla="*/ 2147483646 w 73"/>
                        <a:gd name="T11" fmla="*/ 2147483646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3"/>
                        <a:gd name="T19" fmla="*/ 0 h 73"/>
                        <a:gd name="T20" fmla="*/ 73 w 73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3" h="73">
                          <a:moveTo>
                            <a:pt x="73" y="73"/>
                          </a:moveTo>
                          <a:lnTo>
                            <a:pt x="73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73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410" name="组合 315"/>
                  <p:cNvGrpSpPr>
                    <a:grpSpLocks/>
                  </p:cNvGrpSpPr>
                  <p:nvPr/>
                </p:nvGrpSpPr>
                <p:grpSpPr bwMode="auto">
                  <a:xfrm>
                    <a:off x="3965711" y="3109914"/>
                    <a:ext cx="808648" cy="178324"/>
                    <a:chOff x="2851150" y="1166813"/>
                    <a:chExt cx="923925" cy="203200"/>
                  </a:xfrm>
                </p:grpSpPr>
                <p:sp>
                  <p:nvSpPr>
                    <p:cNvPr id="411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2851150" y="1166813"/>
                      <a:ext cx="923925" cy="188913"/>
                    </a:xfrm>
                    <a:custGeom>
                      <a:avLst/>
                      <a:gdLst>
                        <a:gd name="T0" fmla="*/ 2147483646 w 2201"/>
                        <a:gd name="T1" fmla="*/ 2147483646 h 447"/>
                        <a:gd name="T2" fmla="*/ 2147483646 w 2201"/>
                        <a:gd name="T3" fmla="*/ 2147483646 h 447"/>
                        <a:gd name="T4" fmla="*/ 2147483646 w 2201"/>
                        <a:gd name="T5" fmla="*/ 2147483646 h 447"/>
                        <a:gd name="T6" fmla="*/ 2147483646 w 2201"/>
                        <a:gd name="T7" fmla="*/ 2147483646 h 447"/>
                        <a:gd name="T8" fmla="*/ 2147483646 w 2201"/>
                        <a:gd name="T9" fmla="*/ 2147483646 h 447"/>
                        <a:gd name="T10" fmla="*/ 2147483646 w 2201"/>
                        <a:gd name="T11" fmla="*/ 2147483646 h 447"/>
                        <a:gd name="T12" fmla="*/ 2147483646 w 2201"/>
                        <a:gd name="T13" fmla="*/ 2147483646 h 447"/>
                        <a:gd name="T14" fmla="*/ 2147483646 w 2201"/>
                        <a:gd name="T15" fmla="*/ 2147483646 h 447"/>
                        <a:gd name="T16" fmla="*/ 2147483646 w 2201"/>
                        <a:gd name="T17" fmla="*/ 2147483646 h 447"/>
                        <a:gd name="T18" fmla="*/ 2147483646 w 2201"/>
                        <a:gd name="T19" fmla="*/ 2147483646 h 447"/>
                        <a:gd name="T20" fmla="*/ 2147483646 w 2201"/>
                        <a:gd name="T21" fmla="*/ 2147483646 h 447"/>
                        <a:gd name="T22" fmla="*/ 2147483646 w 2201"/>
                        <a:gd name="T23" fmla="*/ 2147483646 h 447"/>
                        <a:gd name="T24" fmla="*/ 2147483646 w 2201"/>
                        <a:gd name="T25" fmla="*/ 2147483646 h 447"/>
                        <a:gd name="T26" fmla="*/ 2147483646 w 2201"/>
                        <a:gd name="T27" fmla="*/ 2147483646 h 447"/>
                        <a:gd name="T28" fmla="*/ 2147483646 w 2201"/>
                        <a:gd name="T29" fmla="*/ 2147483646 h 447"/>
                        <a:gd name="T30" fmla="*/ 2147483646 w 2201"/>
                        <a:gd name="T31" fmla="*/ 2147483646 h 447"/>
                        <a:gd name="T32" fmla="*/ 2147483646 w 2201"/>
                        <a:gd name="T33" fmla="*/ 2147483646 h 447"/>
                        <a:gd name="T34" fmla="*/ 0 w 2201"/>
                        <a:gd name="T35" fmla="*/ 2147483646 h 447"/>
                        <a:gd name="T36" fmla="*/ 0 w 2201"/>
                        <a:gd name="T37" fmla="*/ 2147483646 h 447"/>
                        <a:gd name="T38" fmla="*/ 2147483646 w 2201"/>
                        <a:gd name="T39" fmla="*/ 0 h 447"/>
                        <a:gd name="T40" fmla="*/ 2147483646 w 2201"/>
                        <a:gd name="T41" fmla="*/ 0 h 447"/>
                        <a:gd name="T42" fmla="*/ 2147483646 w 2201"/>
                        <a:gd name="T43" fmla="*/ 2147483646 h 447"/>
                        <a:gd name="T44" fmla="*/ 2147483646 w 2201"/>
                        <a:gd name="T45" fmla="*/ 2147483646 h 447"/>
                        <a:gd name="T46" fmla="*/ 2147483646 w 2201"/>
                        <a:gd name="T47" fmla="*/ 2147483646 h 4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201"/>
                        <a:gd name="T73" fmla="*/ 0 h 447"/>
                        <a:gd name="T74" fmla="*/ 2201 w 2201"/>
                        <a:gd name="T75" fmla="*/ 447 h 4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201" h="447">
                          <a:moveTo>
                            <a:pt x="2074" y="447"/>
                          </a:moveTo>
                          <a:lnTo>
                            <a:pt x="2074" y="447"/>
                          </a:lnTo>
                          <a:lnTo>
                            <a:pt x="1917" y="447"/>
                          </a:lnTo>
                          <a:cubicBezTo>
                            <a:pt x="1899" y="447"/>
                            <a:pt x="1884" y="432"/>
                            <a:pt x="1884" y="413"/>
                          </a:cubicBezTo>
                          <a:cubicBezTo>
                            <a:pt x="1884" y="395"/>
                            <a:pt x="1899" y="380"/>
                            <a:pt x="1917" y="380"/>
                          </a:cubicBezTo>
                          <a:lnTo>
                            <a:pt x="2074" y="380"/>
                          </a:lnTo>
                          <a:cubicBezTo>
                            <a:pt x="2107" y="380"/>
                            <a:pt x="2134" y="353"/>
                            <a:pt x="2134" y="319"/>
                          </a:cubicBezTo>
                          <a:lnTo>
                            <a:pt x="2134" y="127"/>
                          </a:lnTo>
                          <a:cubicBezTo>
                            <a:pt x="2134" y="94"/>
                            <a:pt x="2107" y="67"/>
                            <a:pt x="2074" y="67"/>
                          </a:cubicBezTo>
                          <a:lnTo>
                            <a:pt x="127" y="67"/>
                          </a:lnTo>
                          <a:cubicBezTo>
                            <a:pt x="94" y="67"/>
                            <a:pt x="67" y="94"/>
                            <a:pt x="67" y="127"/>
                          </a:cubicBezTo>
                          <a:lnTo>
                            <a:pt x="67" y="319"/>
                          </a:lnTo>
                          <a:cubicBezTo>
                            <a:pt x="67" y="353"/>
                            <a:pt x="94" y="380"/>
                            <a:pt x="127" y="380"/>
                          </a:cubicBezTo>
                          <a:lnTo>
                            <a:pt x="1729" y="380"/>
                          </a:lnTo>
                          <a:cubicBezTo>
                            <a:pt x="1748" y="380"/>
                            <a:pt x="1763" y="395"/>
                            <a:pt x="1763" y="413"/>
                          </a:cubicBezTo>
                          <a:cubicBezTo>
                            <a:pt x="1763" y="432"/>
                            <a:pt x="1748" y="447"/>
                            <a:pt x="1729" y="447"/>
                          </a:cubicBezTo>
                          <a:lnTo>
                            <a:pt x="127" y="447"/>
                          </a:lnTo>
                          <a:cubicBezTo>
                            <a:pt x="57" y="447"/>
                            <a:pt x="0" y="390"/>
                            <a:pt x="0" y="319"/>
                          </a:cubicBezTo>
                          <a:lnTo>
                            <a:pt x="0" y="127"/>
                          </a:lnTo>
                          <a:cubicBezTo>
                            <a:pt x="0" y="57"/>
                            <a:pt x="57" y="0"/>
                            <a:pt x="127" y="0"/>
                          </a:cubicBezTo>
                          <a:lnTo>
                            <a:pt x="2074" y="0"/>
                          </a:lnTo>
                          <a:cubicBezTo>
                            <a:pt x="2144" y="0"/>
                            <a:pt x="2201" y="57"/>
                            <a:pt x="2201" y="127"/>
                          </a:cubicBezTo>
                          <a:lnTo>
                            <a:pt x="2201" y="319"/>
                          </a:lnTo>
                          <a:cubicBezTo>
                            <a:pt x="2201" y="390"/>
                            <a:pt x="2144" y="447"/>
                            <a:pt x="2074" y="447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2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2940050" y="1230313"/>
                      <a:ext cx="68263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6" y="38"/>
                          </a:lnTo>
                          <a:lnTo>
                            <a:pt x="126" y="0"/>
                          </a:lnTo>
                          <a:lnTo>
                            <a:pt x="36" y="0"/>
                          </a:lnTo>
                          <a:lnTo>
                            <a:pt x="36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3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3041650" y="1230313"/>
                      <a:ext cx="68263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6" y="38"/>
                          </a:lnTo>
                          <a:lnTo>
                            <a:pt x="126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4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3143250" y="1230313"/>
                      <a:ext cx="68263" cy="50800"/>
                    </a:xfrm>
                    <a:custGeom>
                      <a:avLst/>
                      <a:gdLst>
                        <a:gd name="T0" fmla="*/ 0 w 160"/>
                        <a:gd name="T1" fmla="*/ 2147483646 h 123"/>
                        <a:gd name="T2" fmla="*/ 0 w 160"/>
                        <a:gd name="T3" fmla="*/ 2147483646 h 123"/>
                        <a:gd name="T4" fmla="*/ 2147483646 w 160"/>
                        <a:gd name="T5" fmla="*/ 2147483646 h 123"/>
                        <a:gd name="T6" fmla="*/ 2147483646 w 160"/>
                        <a:gd name="T7" fmla="*/ 2147483646 h 123"/>
                        <a:gd name="T8" fmla="*/ 2147483646 w 160"/>
                        <a:gd name="T9" fmla="*/ 2147483646 h 123"/>
                        <a:gd name="T10" fmla="*/ 2147483646 w 160"/>
                        <a:gd name="T11" fmla="*/ 0 h 123"/>
                        <a:gd name="T12" fmla="*/ 2147483646 w 160"/>
                        <a:gd name="T13" fmla="*/ 0 h 123"/>
                        <a:gd name="T14" fmla="*/ 2147483646 w 160"/>
                        <a:gd name="T15" fmla="*/ 2147483646 h 123"/>
                        <a:gd name="T16" fmla="*/ 0 w 160"/>
                        <a:gd name="T17" fmla="*/ 2147483646 h 123"/>
                        <a:gd name="T18" fmla="*/ 0 w 160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0"/>
                        <a:gd name="T31" fmla="*/ 0 h 123"/>
                        <a:gd name="T32" fmla="*/ 160 w 160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0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0" y="123"/>
                          </a:lnTo>
                          <a:lnTo>
                            <a:pt x="160" y="38"/>
                          </a:lnTo>
                          <a:lnTo>
                            <a:pt x="125" y="38"/>
                          </a:lnTo>
                          <a:lnTo>
                            <a:pt x="125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5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3244850" y="1230313"/>
                      <a:ext cx="66675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6" y="38"/>
                          </a:lnTo>
                          <a:lnTo>
                            <a:pt x="126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6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3346450" y="1230313"/>
                      <a:ext cx="66675" cy="50800"/>
                    </a:xfrm>
                    <a:custGeom>
                      <a:avLst/>
                      <a:gdLst>
                        <a:gd name="T0" fmla="*/ 0 w 161"/>
                        <a:gd name="T1" fmla="*/ 2147483646 h 123"/>
                        <a:gd name="T2" fmla="*/ 0 w 161"/>
                        <a:gd name="T3" fmla="*/ 2147483646 h 123"/>
                        <a:gd name="T4" fmla="*/ 2147483646 w 161"/>
                        <a:gd name="T5" fmla="*/ 2147483646 h 123"/>
                        <a:gd name="T6" fmla="*/ 2147483646 w 161"/>
                        <a:gd name="T7" fmla="*/ 2147483646 h 123"/>
                        <a:gd name="T8" fmla="*/ 2147483646 w 161"/>
                        <a:gd name="T9" fmla="*/ 2147483646 h 123"/>
                        <a:gd name="T10" fmla="*/ 2147483646 w 161"/>
                        <a:gd name="T11" fmla="*/ 0 h 123"/>
                        <a:gd name="T12" fmla="*/ 2147483646 w 161"/>
                        <a:gd name="T13" fmla="*/ 0 h 123"/>
                        <a:gd name="T14" fmla="*/ 2147483646 w 161"/>
                        <a:gd name="T15" fmla="*/ 2147483646 h 123"/>
                        <a:gd name="T16" fmla="*/ 0 w 161"/>
                        <a:gd name="T17" fmla="*/ 2147483646 h 123"/>
                        <a:gd name="T18" fmla="*/ 0 w 161"/>
                        <a:gd name="T19" fmla="*/ 2147483646 h 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1"/>
                        <a:gd name="T31" fmla="*/ 0 h 123"/>
                        <a:gd name="T32" fmla="*/ 161 w 161"/>
                        <a:gd name="T33" fmla="*/ 123 h 1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1" h="123">
                          <a:moveTo>
                            <a:pt x="0" y="123"/>
                          </a:moveTo>
                          <a:lnTo>
                            <a:pt x="0" y="123"/>
                          </a:lnTo>
                          <a:lnTo>
                            <a:pt x="161" y="123"/>
                          </a:lnTo>
                          <a:lnTo>
                            <a:pt x="161" y="38"/>
                          </a:lnTo>
                          <a:lnTo>
                            <a:pt x="125" y="38"/>
                          </a:lnTo>
                          <a:lnTo>
                            <a:pt x="125" y="0"/>
                          </a:lnTo>
                          <a:lnTo>
                            <a:pt x="35" y="0"/>
                          </a:lnTo>
                          <a:lnTo>
                            <a:pt x="35" y="38"/>
                          </a:lnTo>
                          <a:lnTo>
                            <a:pt x="0" y="38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7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3522663" y="1219200"/>
                      <a:ext cx="127000" cy="30163"/>
                    </a:xfrm>
                    <a:custGeom>
                      <a:avLst/>
                      <a:gdLst>
                        <a:gd name="T0" fmla="*/ 2147483646 w 303"/>
                        <a:gd name="T1" fmla="*/ 2147483646 h 72"/>
                        <a:gd name="T2" fmla="*/ 2147483646 w 303"/>
                        <a:gd name="T3" fmla="*/ 2147483646 h 72"/>
                        <a:gd name="T4" fmla="*/ 0 w 303"/>
                        <a:gd name="T5" fmla="*/ 2147483646 h 72"/>
                        <a:gd name="T6" fmla="*/ 0 w 303"/>
                        <a:gd name="T7" fmla="*/ 0 h 72"/>
                        <a:gd name="T8" fmla="*/ 2147483646 w 303"/>
                        <a:gd name="T9" fmla="*/ 0 h 72"/>
                        <a:gd name="T10" fmla="*/ 2147483646 w 303"/>
                        <a:gd name="T11" fmla="*/ 2147483646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3"/>
                        <a:gd name="T19" fmla="*/ 0 h 72"/>
                        <a:gd name="T20" fmla="*/ 303 w 303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3" h="72">
                          <a:moveTo>
                            <a:pt x="303" y="72"/>
                          </a:moveTo>
                          <a:lnTo>
                            <a:pt x="303" y="72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  <a:lnTo>
                            <a:pt x="303" y="0"/>
                          </a:lnTo>
                          <a:lnTo>
                            <a:pt x="303" y="72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8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3544888" y="1311275"/>
                      <a:ext cx="58738" cy="58738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9" y="31"/>
                            <a:pt x="139" y="69"/>
                          </a:cubicBezTo>
                          <a:cubicBezTo>
                            <a:pt x="139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9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633788" y="1311275"/>
                      <a:ext cx="58738" cy="58738"/>
                    </a:xfrm>
                    <a:custGeom>
                      <a:avLst/>
                      <a:gdLst>
                        <a:gd name="T0" fmla="*/ 2147483646 w 138"/>
                        <a:gd name="T1" fmla="*/ 2147483646 h 139"/>
                        <a:gd name="T2" fmla="*/ 2147483646 w 138"/>
                        <a:gd name="T3" fmla="*/ 2147483646 h 139"/>
                        <a:gd name="T4" fmla="*/ 0 w 138"/>
                        <a:gd name="T5" fmla="*/ 2147483646 h 139"/>
                        <a:gd name="T6" fmla="*/ 2147483646 w 138"/>
                        <a:gd name="T7" fmla="*/ 0 h 139"/>
                        <a:gd name="T8" fmla="*/ 2147483646 w 138"/>
                        <a:gd name="T9" fmla="*/ 2147483646 h 139"/>
                        <a:gd name="T10" fmla="*/ 2147483646 w 138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"/>
                        <a:gd name="T19" fmla="*/ 0 h 139"/>
                        <a:gd name="T20" fmla="*/ 138 w 138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" h="139">
                          <a:moveTo>
                            <a:pt x="69" y="139"/>
                          </a:moveTo>
                          <a:lnTo>
                            <a:pt x="69" y="139"/>
                          </a:lnTo>
                          <a:cubicBezTo>
                            <a:pt x="30" y="139"/>
                            <a:pt x="0" y="107"/>
                            <a:pt x="0" y="69"/>
                          </a:cubicBezTo>
                          <a:cubicBezTo>
                            <a:pt x="0" y="31"/>
                            <a:pt x="30" y="0"/>
                            <a:pt x="69" y="0"/>
                          </a:cubicBezTo>
                          <a:cubicBezTo>
                            <a:pt x="107" y="0"/>
                            <a:pt x="138" y="31"/>
                            <a:pt x="138" y="69"/>
                          </a:cubicBezTo>
                          <a:cubicBezTo>
                            <a:pt x="138" y="107"/>
                            <a:pt x="107" y="139"/>
                            <a:pt x="69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0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522663" y="1260475"/>
                      <a:ext cx="31750" cy="31750"/>
                    </a:xfrm>
                    <a:custGeom>
                      <a:avLst/>
                      <a:gdLst>
                        <a:gd name="T0" fmla="*/ 2147483646 w 73"/>
                        <a:gd name="T1" fmla="*/ 2147483646 h 73"/>
                        <a:gd name="T2" fmla="*/ 2147483646 w 73"/>
                        <a:gd name="T3" fmla="*/ 2147483646 h 73"/>
                        <a:gd name="T4" fmla="*/ 0 w 73"/>
                        <a:gd name="T5" fmla="*/ 2147483646 h 73"/>
                        <a:gd name="T6" fmla="*/ 0 w 73"/>
                        <a:gd name="T7" fmla="*/ 0 h 73"/>
                        <a:gd name="T8" fmla="*/ 2147483646 w 73"/>
                        <a:gd name="T9" fmla="*/ 0 h 73"/>
                        <a:gd name="T10" fmla="*/ 2147483646 w 73"/>
                        <a:gd name="T11" fmla="*/ 2147483646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3"/>
                        <a:gd name="T19" fmla="*/ 0 h 73"/>
                        <a:gd name="T20" fmla="*/ 73 w 73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3" h="73">
                          <a:moveTo>
                            <a:pt x="73" y="73"/>
                          </a:moveTo>
                          <a:lnTo>
                            <a:pt x="73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73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1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3571875" y="1260475"/>
                      <a:ext cx="30163" cy="31750"/>
                    </a:xfrm>
                    <a:custGeom>
                      <a:avLst/>
                      <a:gdLst>
                        <a:gd name="T0" fmla="*/ 2147483646 w 73"/>
                        <a:gd name="T1" fmla="*/ 2147483646 h 73"/>
                        <a:gd name="T2" fmla="*/ 2147483646 w 73"/>
                        <a:gd name="T3" fmla="*/ 2147483646 h 73"/>
                        <a:gd name="T4" fmla="*/ 0 w 73"/>
                        <a:gd name="T5" fmla="*/ 2147483646 h 73"/>
                        <a:gd name="T6" fmla="*/ 0 w 73"/>
                        <a:gd name="T7" fmla="*/ 0 h 73"/>
                        <a:gd name="T8" fmla="*/ 2147483646 w 73"/>
                        <a:gd name="T9" fmla="*/ 0 h 73"/>
                        <a:gd name="T10" fmla="*/ 2147483646 w 73"/>
                        <a:gd name="T11" fmla="*/ 2147483646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3"/>
                        <a:gd name="T19" fmla="*/ 0 h 73"/>
                        <a:gd name="T20" fmla="*/ 73 w 73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3" h="73">
                          <a:moveTo>
                            <a:pt x="73" y="73"/>
                          </a:moveTo>
                          <a:lnTo>
                            <a:pt x="73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73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2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3619500" y="1260475"/>
                      <a:ext cx="30163" cy="31750"/>
                    </a:xfrm>
                    <a:custGeom>
                      <a:avLst/>
                      <a:gdLst>
                        <a:gd name="T0" fmla="*/ 2147483646 w 73"/>
                        <a:gd name="T1" fmla="*/ 2147483646 h 73"/>
                        <a:gd name="T2" fmla="*/ 2147483646 w 73"/>
                        <a:gd name="T3" fmla="*/ 2147483646 h 73"/>
                        <a:gd name="T4" fmla="*/ 0 w 73"/>
                        <a:gd name="T5" fmla="*/ 2147483646 h 73"/>
                        <a:gd name="T6" fmla="*/ 0 w 73"/>
                        <a:gd name="T7" fmla="*/ 0 h 73"/>
                        <a:gd name="T8" fmla="*/ 2147483646 w 73"/>
                        <a:gd name="T9" fmla="*/ 0 h 73"/>
                        <a:gd name="T10" fmla="*/ 2147483646 w 73"/>
                        <a:gd name="T11" fmla="*/ 2147483646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3"/>
                        <a:gd name="T19" fmla="*/ 0 h 73"/>
                        <a:gd name="T20" fmla="*/ 73 w 73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3" h="73">
                          <a:moveTo>
                            <a:pt x="73" y="73"/>
                          </a:moveTo>
                          <a:lnTo>
                            <a:pt x="73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73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423" name="矩形 422"/>
                <p:cNvSpPr/>
                <p:nvPr/>
              </p:nvSpPr>
              <p:spPr>
                <a:xfrm>
                  <a:off x="1471931" y="2792971"/>
                  <a:ext cx="3641357" cy="5098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ctr"/>
                  <a:endParaRPr lang="zh-CN" altLang="en-US" dirty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69" name="文本框 668"/>
                <p:cNvSpPr txBox="1"/>
                <p:nvPr/>
              </p:nvSpPr>
              <p:spPr>
                <a:xfrm>
                  <a:off x="115526" y="2893999"/>
                  <a:ext cx="14110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sz="1400" dirty="0" smtClean="0">
                      <a:latin typeface="+mj-lt"/>
                    </a:rPr>
                    <a:t>Коммутаторы</a:t>
                  </a:r>
                  <a:r>
                    <a:rPr lang="en-US" sz="1400" dirty="0">
                      <a:latin typeface="+mj-lt"/>
                    </a:rPr>
                    <a:t/>
                  </a:r>
                  <a:br>
                    <a:rPr lang="en-US" sz="1400" dirty="0">
                      <a:latin typeface="+mj-lt"/>
                    </a:rPr>
                  </a:br>
                  <a:r>
                    <a:rPr lang="en-US" sz="1400" dirty="0" smtClean="0">
                      <a:latin typeface="+mj-lt"/>
                    </a:rPr>
                    <a:t>Fabric</a:t>
                  </a:r>
                  <a:endParaRPr lang="ru-RU" sz="1400" dirty="0">
                    <a:latin typeface="+mj-lt"/>
                  </a:endParaRPr>
                </a:p>
              </p:txBody>
            </p:sp>
          </p:grpSp>
          <p:grpSp>
            <p:nvGrpSpPr>
              <p:cNvPr id="677" name="组合 676"/>
              <p:cNvGrpSpPr/>
              <p:nvPr/>
            </p:nvGrpSpPr>
            <p:grpSpPr>
              <a:xfrm>
                <a:off x="711906" y="3535187"/>
                <a:ext cx="4401382" cy="1223079"/>
                <a:chOff x="711906" y="3535187"/>
                <a:chExt cx="4401382" cy="1223079"/>
              </a:xfrm>
            </p:grpSpPr>
            <p:sp>
              <p:nvSpPr>
                <p:cNvPr id="424" name="矩形 423"/>
                <p:cNvSpPr/>
                <p:nvPr/>
              </p:nvSpPr>
              <p:spPr>
                <a:xfrm>
                  <a:off x="1471931" y="3535187"/>
                  <a:ext cx="3641357" cy="122307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ctr"/>
                  <a:endParaRPr lang="zh-CN" altLang="en-US" dirty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72" name="文本框 671"/>
                <p:cNvSpPr txBox="1"/>
                <p:nvPr/>
              </p:nvSpPr>
              <p:spPr>
                <a:xfrm>
                  <a:off x="711906" y="3851623"/>
                  <a:ext cx="8146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sz="1400">
                      <a:latin typeface="+mj-lt"/>
                    </a:rPr>
                    <a:t>СХД</a:t>
                  </a:r>
                </a:p>
              </p:txBody>
            </p:sp>
          </p:grpSp>
          <p:cxnSp>
            <p:nvCxnSpPr>
              <p:cNvPr id="1034" name="直接连接符 1033"/>
              <p:cNvCxnSpPr/>
              <p:nvPr/>
            </p:nvCxnSpPr>
            <p:spPr>
              <a:xfrm>
                <a:off x="2423741" y="2510219"/>
                <a:ext cx="1490591" cy="4359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直接连接符 679"/>
              <p:cNvCxnSpPr/>
              <p:nvPr/>
            </p:nvCxnSpPr>
            <p:spPr>
              <a:xfrm>
                <a:off x="2423741" y="2519925"/>
                <a:ext cx="271789" cy="4324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接连接符 682"/>
              <p:cNvCxnSpPr/>
              <p:nvPr/>
            </p:nvCxnSpPr>
            <p:spPr>
              <a:xfrm flipH="1">
                <a:off x="2733739" y="2527203"/>
                <a:ext cx="288409" cy="418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直接连接符 685"/>
              <p:cNvCxnSpPr/>
              <p:nvPr/>
            </p:nvCxnSpPr>
            <p:spPr>
              <a:xfrm>
                <a:off x="3053788" y="2501803"/>
                <a:ext cx="917005" cy="444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直接连接符 688"/>
              <p:cNvCxnSpPr/>
              <p:nvPr/>
            </p:nvCxnSpPr>
            <p:spPr>
              <a:xfrm>
                <a:off x="3609083" y="2535604"/>
                <a:ext cx="386887" cy="4105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直接连接符 691"/>
              <p:cNvCxnSpPr/>
              <p:nvPr/>
            </p:nvCxnSpPr>
            <p:spPr>
              <a:xfrm flipH="1">
                <a:off x="2754742" y="2535604"/>
                <a:ext cx="830460" cy="4041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直接连接符 694"/>
              <p:cNvCxnSpPr/>
              <p:nvPr/>
            </p:nvCxnSpPr>
            <p:spPr>
              <a:xfrm flipH="1">
                <a:off x="4012757" y="2525615"/>
                <a:ext cx="196504" cy="414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直接连接符 697"/>
              <p:cNvCxnSpPr/>
              <p:nvPr/>
            </p:nvCxnSpPr>
            <p:spPr>
              <a:xfrm flipH="1">
                <a:off x="2789505" y="2527203"/>
                <a:ext cx="1404849" cy="412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直接连接符 1055"/>
              <p:cNvCxnSpPr/>
              <p:nvPr/>
            </p:nvCxnSpPr>
            <p:spPr>
              <a:xfrm flipH="1">
                <a:off x="2183779" y="3112760"/>
                <a:ext cx="480725" cy="5419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直接连接符 1057"/>
              <p:cNvCxnSpPr/>
              <p:nvPr/>
            </p:nvCxnSpPr>
            <p:spPr>
              <a:xfrm>
                <a:off x="2639147" y="3108590"/>
                <a:ext cx="566745" cy="734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直接连接符 1059"/>
              <p:cNvCxnSpPr/>
              <p:nvPr/>
            </p:nvCxnSpPr>
            <p:spPr>
              <a:xfrm>
                <a:off x="2675964" y="3124511"/>
                <a:ext cx="1744931" cy="5904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直接连接符 1061"/>
              <p:cNvCxnSpPr/>
              <p:nvPr/>
            </p:nvCxnSpPr>
            <p:spPr>
              <a:xfrm flipH="1">
                <a:off x="3218374" y="3114758"/>
                <a:ext cx="1175383" cy="7155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直接连接符 1063"/>
              <p:cNvCxnSpPr/>
              <p:nvPr/>
            </p:nvCxnSpPr>
            <p:spPr>
              <a:xfrm>
                <a:off x="4384326" y="3112760"/>
                <a:ext cx="54188" cy="835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6" name="组合 665"/>
              <p:cNvGrpSpPr/>
              <p:nvPr/>
            </p:nvGrpSpPr>
            <p:grpSpPr>
              <a:xfrm>
                <a:off x="1881593" y="3673655"/>
                <a:ext cx="2822032" cy="765440"/>
                <a:chOff x="1683461" y="3673655"/>
                <a:chExt cx="2822032" cy="765440"/>
              </a:xfrm>
            </p:grpSpPr>
            <p:grpSp>
              <p:nvGrpSpPr>
                <p:cNvPr id="11" name="组合 674"/>
                <p:cNvGrpSpPr>
                  <a:grpSpLocks/>
                </p:cNvGrpSpPr>
                <p:nvPr/>
              </p:nvGrpSpPr>
              <p:grpSpPr bwMode="auto">
                <a:xfrm>
                  <a:off x="1683461" y="3673655"/>
                  <a:ext cx="600075" cy="765440"/>
                  <a:chOff x="2536825" y="2174875"/>
                  <a:chExt cx="760413" cy="969963"/>
                </a:xfrm>
              </p:grpSpPr>
              <p:sp>
                <p:nvSpPr>
                  <p:cNvPr id="12" name="Freeform 530"/>
                  <p:cNvSpPr>
                    <a:spLocks/>
                  </p:cNvSpPr>
                  <p:nvPr/>
                </p:nvSpPr>
                <p:spPr bwMode="auto">
                  <a:xfrm>
                    <a:off x="2538413" y="2227263"/>
                    <a:ext cx="207963" cy="203200"/>
                  </a:xfrm>
                  <a:custGeom>
                    <a:avLst/>
                    <a:gdLst>
                      <a:gd name="T0" fmla="*/ 2147483646 w 444"/>
                      <a:gd name="T1" fmla="*/ 2147483646 h 434"/>
                      <a:gd name="T2" fmla="*/ 2147483646 w 444"/>
                      <a:gd name="T3" fmla="*/ 2147483646 h 434"/>
                      <a:gd name="T4" fmla="*/ 0 w 444"/>
                      <a:gd name="T5" fmla="*/ 2147483646 h 434"/>
                      <a:gd name="T6" fmla="*/ 0 w 444"/>
                      <a:gd name="T7" fmla="*/ 2147483646 h 434"/>
                      <a:gd name="T8" fmla="*/ 2147483646 w 444"/>
                      <a:gd name="T9" fmla="*/ 0 h 434"/>
                      <a:gd name="T10" fmla="*/ 2147483646 w 444"/>
                      <a:gd name="T11" fmla="*/ 0 h 434"/>
                      <a:gd name="T12" fmla="*/ 2147483646 w 444"/>
                      <a:gd name="T13" fmla="*/ 2147483646 h 434"/>
                      <a:gd name="T14" fmla="*/ 2147483646 w 444"/>
                      <a:gd name="T15" fmla="*/ 2147483646 h 434"/>
                      <a:gd name="T16" fmla="*/ 2147483646 w 444"/>
                      <a:gd name="T17" fmla="*/ 2147483646 h 434"/>
                      <a:gd name="T18" fmla="*/ 2147483646 w 444"/>
                      <a:gd name="T19" fmla="*/ 2147483646 h 434"/>
                      <a:gd name="T20" fmla="*/ 2147483646 w 444"/>
                      <a:gd name="T21" fmla="*/ 2147483646 h 4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4"/>
                      <a:gd name="T34" fmla="*/ 0 h 434"/>
                      <a:gd name="T35" fmla="*/ 444 w 444"/>
                      <a:gd name="T36" fmla="*/ 434 h 4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4" h="434">
                        <a:moveTo>
                          <a:pt x="27" y="434"/>
                        </a:moveTo>
                        <a:lnTo>
                          <a:pt x="27" y="434"/>
                        </a:lnTo>
                        <a:cubicBezTo>
                          <a:pt x="12" y="434"/>
                          <a:pt x="0" y="422"/>
                          <a:pt x="0" y="407"/>
                        </a:cubicBezTo>
                        <a:lnTo>
                          <a:pt x="0" y="27"/>
                        </a:lnTo>
                        <a:cubicBezTo>
                          <a:pt x="0" y="12"/>
                          <a:pt x="12" y="0"/>
                          <a:pt x="27" y="0"/>
                        </a:cubicBezTo>
                        <a:lnTo>
                          <a:pt x="417" y="0"/>
                        </a:lnTo>
                        <a:cubicBezTo>
                          <a:pt x="432" y="0"/>
                          <a:pt x="444" y="12"/>
                          <a:pt x="444" y="27"/>
                        </a:cubicBezTo>
                        <a:cubicBezTo>
                          <a:pt x="444" y="42"/>
                          <a:pt x="432" y="53"/>
                          <a:pt x="417" y="53"/>
                        </a:cubicBezTo>
                        <a:lnTo>
                          <a:pt x="54" y="53"/>
                        </a:lnTo>
                        <a:lnTo>
                          <a:pt x="54" y="407"/>
                        </a:lnTo>
                        <a:cubicBezTo>
                          <a:pt x="54" y="422"/>
                          <a:pt x="42" y="434"/>
                          <a:pt x="27" y="434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3" name="Freeform 531"/>
                  <p:cNvSpPr>
                    <a:spLocks/>
                  </p:cNvSpPr>
                  <p:nvPr/>
                </p:nvSpPr>
                <p:spPr bwMode="auto">
                  <a:xfrm>
                    <a:off x="2720975" y="2227263"/>
                    <a:ext cx="209550" cy="161925"/>
                  </a:xfrm>
                  <a:custGeom>
                    <a:avLst/>
                    <a:gdLst>
                      <a:gd name="T0" fmla="*/ 2147483646 w 443"/>
                      <a:gd name="T1" fmla="*/ 2147483646 h 346"/>
                      <a:gd name="T2" fmla="*/ 2147483646 w 443"/>
                      <a:gd name="T3" fmla="*/ 2147483646 h 346"/>
                      <a:gd name="T4" fmla="*/ 2147483646 w 443"/>
                      <a:gd name="T5" fmla="*/ 2147483646 h 346"/>
                      <a:gd name="T6" fmla="*/ 2147483646 w 443"/>
                      <a:gd name="T7" fmla="*/ 2147483646 h 346"/>
                      <a:gd name="T8" fmla="*/ 2147483646 w 443"/>
                      <a:gd name="T9" fmla="*/ 2147483646 h 346"/>
                      <a:gd name="T10" fmla="*/ 2147483646 w 443"/>
                      <a:gd name="T11" fmla="*/ 2147483646 h 346"/>
                      <a:gd name="T12" fmla="*/ 0 w 443"/>
                      <a:gd name="T13" fmla="*/ 2147483646 h 346"/>
                      <a:gd name="T14" fmla="*/ 0 w 443"/>
                      <a:gd name="T15" fmla="*/ 0 h 346"/>
                      <a:gd name="T16" fmla="*/ 2147483646 w 443"/>
                      <a:gd name="T17" fmla="*/ 0 h 346"/>
                      <a:gd name="T18" fmla="*/ 2147483646 w 443"/>
                      <a:gd name="T19" fmla="*/ 2147483646 h 3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43"/>
                      <a:gd name="T31" fmla="*/ 0 h 346"/>
                      <a:gd name="T32" fmla="*/ 443 w 443"/>
                      <a:gd name="T33" fmla="*/ 346 h 34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43" h="346">
                        <a:moveTo>
                          <a:pt x="443" y="346"/>
                        </a:moveTo>
                        <a:lnTo>
                          <a:pt x="443" y="346"/>
                        </a:lnTo>
                        <a:lnTo>
                          <a:pt x="390" y="346"/>
                        </a:lnTo>
                        <a:lnTo>
                          <a:pt x="390" y="53"/>
                        </a:lnTo>
                        <a:lnTo>
                          <a:pt x="53" y="53"/>
                        </a:lnTo>
                        <a:lnTo>
                          <a:pt x="53" y="346"/>
                        </a:lnTo>
                        <a:lnTo>
                          <a:pt x="0" y="346"/>
                        </a:lnTo>
                        <a:lnTo>
                          <a:pt x="0" y="0"/>
                        </a:lnTo>
                        <a:lnTo>
                          <a:pt x="443" y="0"/>
                        </a:lnTo>
                        <a:lnTo>
                          <a:pt x="443" y="34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4" name="Freeform 532"/>
                  <p:cNvSpPr>
                    <a:spLocks/>
                  </p:cNvSpPr>
                  <p:nvPr/>
                </p:nvSpPr>
                <p:spPr bwMode="auto">
                  <a:xfrm>
                    <a:off x="2905125" y="2227263"/>
                    <a:ext cx="207963" cy="161925"/>
                  </a:xfrm>
                  <a:custGeom>
                    <a:avLst/>
                    <a:gdLst>
                      <a:gd name="T0" fmla="*/ 2147483646 w 443"/>
                      <a:gd name="T1" fmla="*/ 2147483646 h 346"/>
                      <a:gd name="T2" fmla="*/ 2147483646 w 443"/>
                      <a:gd name="T3" fmla="*/ 2147483646 h 346"/>
                      <a:gd name="T4" fmla="*/ 2147483646 w 443"/>
                      <a:gd name="T5" fmla="*/ 2147483646 h 346"/>
                      <a:gd name="T6" fmla="*/ 2147483646 w 443"/>
                      <a:gd name="T7" fmla="*/ 2147483646 h 346"/>
                      <a:gd name="T8" fmla="*/ 2147483646 w 443"/>
                      <a:gd name="T9" fmla="*/ 2147483646 h 346"/>
                      <a:gd name="T10" fmla="*/ 2147483646 w 443"/>
                      <a:gd name="T11" fmla="*/ 2147483646 h 346"/>
                      <a:gd name="T12" fmla="*/ 0 w 443"/>
                      <a:gd name="T13" fmla="*/ 2147483646 h 346"/>
                      <a:gd name="T14" fmla="*/ 0 w 443"/>
                      <a:gd name="T15" fmla="*/ 0 h 346"/>
                      <a:gd name="T16" fmla="*/ 2147483646 w 443"/>
                      <a:gd name="T17" fmla="*/ 0 h 346"/>
                      <a:gd name="T18" fmla="*/ 2147483646 w 443"/>
                      <a:gd name="T19" fmla="*/ 2147483646 h 3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43"/>
                      <a:gd name="T31" fmla="*/ 0 h 346"/>
                      <a:gd name="T32" fmla="*/ 443 w 443"/>
                      <a:gd name="T33" fmla="*/ 346 h 34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43" h="346">
                        <a:moveTo>
                          <a:pt x="443" y="346"/>
                        </a:moveTo>
                        <a:lnTo>
                          <a:pt x="443" y="346"/>
                        </a:lnTo>
                        <a:lnTo>
                          <a:pt x="390" y="346"/>
                        </a:lnTo>
                        <a:lnTo>
                          <a:pt x="390" y="53"/>
                        </a:lnTo>
                        <a:lnTo>
                          <a:pt x="53" y="53"/>
                        </a:lnTo>
                        <a:lnTo>
                          <a:pt x="53" y="346"/>
                        </a:lnTo>
                        <a:lnTo>
                          <a:pt x="0" y="346"/>
                        </a:lnTo>
                        <a:lnTo>
                          <a:pt x="0" y="0"/>
                        </a:lnTo>
                        <a:lnTo>
                          <a:pt x="443" y="0"/>
                        </a:lnTo>
                        <a:lnTo>
                          <a:pt x="443" y="34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5" name="Freeform 533"/>
                  <p:cNvSpPr>
                    <a:spLocks/>
                  </p:cNvSpPr>
                  <p:nvPr/>
                </p:nvSpPr>
                <p:spPr bwMode="auto">
                  <a:xfrm>
                    <a:off x="3089275" y="2227263"/>
                    <a:ext cx="207963" cy="161925"/>
                  </a:xfrm>
                  <a:custGeom>
                    <a:avLst/>
                    <a:gdLst>
                      <a:gd name="T0" fmla="*/ 2147483646 w 443"/>
                      <a:gd name="T1" fmla="*/ 2147483646 h 346"/>
                      <a:gd name="T2" fmla="*/ 2147483646 w 443"/>
                      <a:gd name="T3" fmla="*/ 2147483646 h 346"/>
                      <a:gd name="T4" fmla="*/ 2147483646 w 443"/>
                      <a:gd name="T5" fmla="*/ 2147483646 h 346"/>
                      <a:gd name="T6" fmla="*/ 2147483646 w 443"/>
                      <a:gd name="T7" fmla="*/ 2147483646 h 346"/>
                      <a:gd name="T8" fmla="*/ 2147483646 w 443"/>
                      <a:gd name="T9" fmla="*/ 2147483646 h 346"/>
                      <a:gd name="T10" fmla="*/ 2147483646 w 443"/>
                      <a:gd name="T11" fmla="*/ 2147483646 h 346"/>
                      <a:gd name="T12" fmla="*/ 0 w 443"/>
                      <a:gd name="T13" fmla="*/ 2147483646 h 346"/>
                      <a:gd name="T14" fmla="*/ 0 w 443"/>
                      <a:gd name="T15" fmla="*/ 2147483646 h 346"/>
                      <a:gd name="T16" fmla="*/ 2147483646 w 443"/>
                      <a:gd name="T17" fmla="*/ 0 h 346"/>
                      <a:gd name="T18" fmla="*/ 2147483646 w 443"/>
                      <a:gd name="T19" fmla="*/ 0 h 346"/>
                      <a:gd name="T20" fmla="*/ 2147483646 w 443"/>
                      <a:gd name="T21" fmla="*/ 2147483646 h 346"/>
                      <a:gd name="T22" fmla="*/ 2147483646 w 443"/>
                      <a:gd name="T23" fmla="*/ 2147483646 h 3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3"/>
                      <a:gd name="T37" fmla="*/ 0 h 346"/>
                      <a:gd name="T38" fmla="*/ 443 w 443"/>
                      <a:gd name="T39" fmla="*/ 346 h 34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3" h="346">
                        <a:moveTo>
                          <a:pt x="443" y="346"/>
                        </a:moveTo>
                        <a:lnTo>
                          <a:pt x="443" y="346"/>
                        </a:lnTo>
                        <a:lnTo>
                          <a:pt x="390" y="346"/>
                        </a:lnTo>
                        <a:lnTo>
                          <a:pt x="390" y="53"/>
                        </a:lnTo>
                        <a:lnTo>
                          <a:pt x="53" y="53"/>
                        </a:lnTo>
                        <a:lnTo>
                          <a:pt x="53" y="346"/>
                        </a:lnTo>
                        <a:lnTo>
                          <a:pt x="0" y="346"/>
                        </a:lnTo>
                        <a:lnTo>
                          <a:pt x="0" y="27"/>
                        </a:lnTo>
                        <a:cubicBezTo>
                          <a:pt x="0" y="12"/>
                          <a:pt x="12" y="0"/>
                          <a:pt x="26" y="0"/>
                        </a:cubicBezTo>
                        <a:lnTo>
                          <a:pt x="416" y="0"/>
                        </a:lnTo>
                        <a:cubicBezTo>
                          <a:pt x="431" y="0"/>
                          <a:pt x="443" y="12"/>
                          <a:pt x="443" y="27"/>
                        </a:cubicBezTo>
                        <a:lnTo>
                          <a:pt x="443" y="34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6" name="Freeform 534"/>
                  <p:cNvSpPr>
                    <a:spLocks/>
                  </p:cNvSpPr>
                  <p:nvPr/>
                </p:nvSpPr>
                <p:spPr bwMode="auto">
                  <a:xfrm>
                    <a:off x="2538413" y="2408238"/>
                    <a:ext cx="25400" cy="596900"/>
                  </a:xfrm>
                  <a:custGeom>
                    <a:avLst/>
                    <a:gdLst>
                      <a:gd name="T0" fmla="*/ 2147483646 w 54"/>
                      <a:gd name="T1" fmla="*/ 2147483646 h 1268"/>
                      <a:gd name="T2" fmla="*/ 2147483646 w 54"/>
                      <a:gd name="T3" fmla="*/ 2147483646 h 1268"/>
                      <a:gd name="T4" fmla="*/ 0 w 54"/>
                      <a:gd name="T5" fmla="*/ 2147483646 h 1268"/>
                      <a:gd name="T6" fmla="*/ 0 w 54"/>
                      <a:gd name="T7" fmla="*/ 0 h 1268"/>
                      <a:gd name="T8" fmla="*/ 2147483646 w 54"/>
                      <a:gd name="T9" fmla="*/ 0 h 1268"/>
                      <a:gd name="T10" fmla="*/ 2147483646 w 54"/>
                      <a:gd name="T11" fmla="*/ 2147483646 h 12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4"/>
                      <a:gd name="T19" fmla="*/ 0 h 1268"/>
                      <a:gd name="T20" fmla="*/ 54 w 54"/>
                      <a:gd name="T21" fmla="*/ 1268 h 12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4" h="1268">
                        <a:moveTo>
                          <a:pt x="54" y="1268"/>
                        </a:moveTo>
                        <a:lnTo>
                          <a:pt x="54" y="1268"/>
                        </a:lnTo>
                        <a:lnTo>
                          <a:pt x="0" y="1268"/>
                        </a:lnTo>
                        <a:lnTo>
                          <a:pt x="0" y="0"/>
                        </a:lnTo>
                        <a:lnTo>
                          <a:pt x="54" y="0"/>
                        </a:lnTo>
                        <a:lnTo>
                          <a:pt x="54" y="1268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7" name="Freeform 535"/>
                  <p:cNvSpPr>
                    <a:spLocks/>
                  </p:cNvSpPr>
                  <p:nvPr/>
                </p:nvSpPr>
                <p:spPr bwMode="auto">
                  <a:xfrm>
                    <a:off x="2720975" y="2408238"/>
                    <a:ext cx="25400" cy="596900"/>
                  </a:xfrm>
                  <a:custGeom>
                    <a:avLst/>
                    <a:gdLst>
                      <a:gd name="T0" fmla="*/ 2147483646 w 53"/>
                      <a:gd name="T1" fmla="*/ 2147483646 h 1268"/>
                      <a:gd name="T2" fmla="*/ 2147483646 w 53"/>
                      <a:gd name="T3" fmla="*/ 2147483646 h 1268"/>
                      <a:gd name="T4" fmla="*/ 0 w 53"/>
                      <a:gd name="T5" fmla="*/ 2147483646 h 1268"/>
                      <a:gd name="T6" fmla="*/ 0 w 53"/>
                      <a:gd name="T7" fmla="*/ 0 h 1268"/>
                      <a:gd name="T8" fmla="*/ 2147483646 w 53"/>
                      <a:gd name="T9" fmla="*/ 0 h 1268"/>
                      <a:gd name="T10" fmla="*/ 2147483646 w 53"/>
                      <a:gd name="T11" fmla="*/ 2147483646 h 12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268"/>
                      <a:gd name="T20" fmla="*/ 53 w 53"/>
                      <a:gd name="T21" fmla="*/ 1268 h 12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268">
                        <a:moveTo>
                          <a:pt x="53" y="1268"/>
                        </a:moveTo>
                        <a:lnTo>
                          <a:pt x="53" y="1268"/>
                        </a:lnTo>
                        <a:lnTo>
                          <a:pt x="0" y="1268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268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8" name="Freeform 536"/>
                  <p:cNvSpPr>
                    <a:spLocks/>
                  </p:cNvSpPr>
                  <p:nvPr/>
                </p:nvSpPr>
                <p:spPr bwMode="auto">
                  <a:xfrm>
                    <a:off x="2538413" y="2395538"/>
                    <a:ext cx="25400" cy="728663"/>
                  </a:xfrm>
                  <a:custGeom>
                    <a:avLst/>
                    <a:gdLst>
                      <a:gd name="T0" fmla="*/ 2147483646 w 54"/>
                      <a:gd name="T1" fmla="*/ 2147483646 h 1546"/>
                      <a:gd name="T2" fmla="*/ 2147483646 w 54"/>
                      <a:gd name="T3" fmla="*/ 2147483646 h 1546"/>
                      <a:gd name="T4" fmla="*/ 0 w 54"/>
                      <a:gd name="T5" fmla="*/ 2147483646 h 1546"/>
                      <a:gd name="T6" fmla="*/ 0 w 54"/>
                      <a:gd name="T7" fmla="*/ 2147483646 h 1546"/>
                      <a:gd name="T8" fmla="*/ 2147483646 w 54"/>
                      <a:gd name="T9" fmla="*/ 0 h 1546"/>
                      <a:gd name="T10" fmla="*/ 2147483646 w 54"/>
                      <a:gd name="T11" fmla="*/ 2147483646 h 1546"/>
                      <a:gd name="T12" fmla="*/ 2147483646 w 54"/>
                      <a:gd name="T13" fmla="*/ 2147483646 h 1546"/>
                      <a:gd name="T14" fmla="*/ 2147483646 w 54"/>
                      <a:gd name="T15" fmla="*/ 2147483646 h 154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4"/>
                      <a:gd name="T25" fmla="*/ 0 h 1546"/>
                      <a:gd name="T26" fmla="*/ 54 w 54"/>
                      <a:gd name="T27" fmla="*/ 1546 h 154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4" h="1546">
                        <a:moveTo>
                          <a:pt x="27" y="1546"/>
                        </a:moveTo>
                        <a:lnTo>
                          <a:pt x="27" y="1546"/>
                        </a:lnTo>
                        <a:cubicBezTo>
                          <a:pt x="12" y="1546"/>
                          <a:pt x="0" y="1534"/>
                          <a:pt x="0" y="1519"/>
                        </a:cubicBezTo>
                        <a:lnTo>
                          <a:pt x="0" y="26"/>
                        </a:lnTo>
                        <a:cubicBezTo>
                          <a:pt x="0" y="11"/>
                          <a:pt x="12" y="0"/>
                          <a:pt x="27" y="0"/>
                        </a:cubicBezTo>
                        <a:cubicBezTo>
                          <a:pt x="42" y="0"/>
                          <a:pt x="54" y="11"/>
                          <a:pt x="54" y="26"/>
                        </a:cubicBezTo>
                        <a:lnTo>
                          <a:pt x="54" y="1519"/>
                        </a:lnTo>
                        <a:cubicBezTo>
                          <a:pt x="54" y="1534"/>
                          <a:pt x="42" y="1546"/>
                          <a:pt x="27" y="1546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9" name="Freeform 537"/>
                  <p:cNvSpPr>
                    <a:spLocks/>
                  </p:cNvSpPr>
                  <p:nvPr/>
                </p:nvSpPr>
                <p:spPr bwMode="auto">
                  <a:xfrm>
                    <a:off x="2905125" y="2408238"/>
                    <a:ext cx="25400" cy="596900"/>
                  </a:xfrm>
                  <a:custGeom>
                    <a:avLst/>
                    <a:gdLst>
                      <a:gd name="T0" fmla="*/ 2147483646 w 53"/>
                      <a:gd name="T1" fmla="*/ 2147483646 h 1268"/>
                      <a:gd name="T2" fmla="*/ 2147483646 w 53"/>
                      <a:gd name="T3" fmla="*/ 2147483646 h 1268"/>
                      <a:gd name="T4" fmla="*/ 0 w 53"/>
                      <a:gd name="T5" fmla="*/ 2147483646 h 1268"/>
                      <a:gd name="T6" fmla="*/ 0 w 53"/>
                      <a:gd name="T7" fmla="*/ 0 h 1268"/>
                      <a:gd name="T8" fmla="*/ 2147483646 w 53"/>
                      <a:gd name="T9" fmla="*/ 0 h 1268"/>
                      <a:gd name="T10" fmla="*/ 2147483646 w 53"/>
                      <a:gd name="T11" fmla="*/ 2147483646 h 12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268"/>
                      <a:gd name="T20" fmla="*/ 53 w 53"/>
                      <a:gd name="T21" fmla="*/ 1268 h 12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268">
                        <a:moveTo>
                          <a:pt x="53" y="1268"/>
                        </a:moveTo>
                        <a:lnTo>
                          <a:pt x="53" y="1268"/>
                        </a:lnTo>
                        <a:lnTo>
                          <a:pt x="0" y="1268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268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0" name="Freeform 538"/>
                  <p:cNvSpPr>
                    <a:spLocks/>
                  </p:cNvSpPr>
                  <p:nvPr/>
                </p:nvSpPr>
                <p:spPr bwMode="auto">
                  <a:xfrm>
                    <a:off x="2720975" y="2408238"/>
                    <a:ext cx="25400" cy="615950"/>
                  </a:xfrm>
                  <a:custGeom>
                    <a:avLst/>
                    <a:gdLst>
                      <a:gd name="T0" fmla="*/ 2147483646 w 53"/>
                      <a:gd name="T1" fmla="*/ 2147483646 h 1307"/>
                      <a:gd name="T2" fmla="*/ 2147483646 w 53"/>
                      <a:gd name="T3" fmla="*/ 2147483646 h 1307"/>
                      <a:gd name="T4" fmla="*/ 0 w 53"/>
                      <a:gd name="T5" fmla="*/ 2147483646 h 1307"/>
                      <a:gd name="T6" fmla="*/ 0 w 53"/>
                      <a:gd name="T7" fmla="*/ 0 h 1307"/>
                      <a:gd name="T8" fmla="*/ 2147483646 w 53"/>
                      <a:gd name="T9" fmla="*/ 0 h 1307"/>
                      <a:gd name="T10" fmla="*/ 2147483646 w 53"/>
                      <a:gd name="T11" fmla="*/ 2147483646 h 130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307"/>
                      <a:gd name="T20" fmla="*/ 53 w 53"/>
                      <a:gd name="T21" fmla="*/ 1307 h 130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307">
                        <a:moveTo>
                          <a:pt x="53" y="1307"/>
                        </a:moveTo>
                        <a:lnTo>
                          <a:pt x="53" y="1307"/>
                        </a:lnTo>
                        <a:lnTo>
                          <a:pt x="0" y="1307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307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1" name="Freeform 539"/>
                  <p:cNvSpPr>
                    <a:spLocks/>
                  </p:cNvSpPr>
                  <p:nvPr/>
                </p:nvSpPr>
                <p:spPr bwMode="auto">
                  <a:xfrm>
                    <a:off x="3089275" y="2408238"/>
                    <a:ext cx="23813" cy="596900"/>
                  </a:xfrm>
                  <a:custGeom>
                    <a:avLst/>
                    <a:gdLst>
                      <a:gd name="T0" fmla="*/ 2147483646 w 53"/>
                      <a:gd name="T1" fmla="*/ 2147483646 h 1268"/>
                      <a:gd name="T2" fmla="*/ 2147483646 w 53"/>
                      <a:gd name="T3" fmla="*/ 2147483646 h 1268"/>
                      <a:gd name="T4" fmla="*/ 0 w 53"/>
                      <a:gd name="T5" fmla="*/ 2147483646 h 1268"/>
                      <a:gd name="T6" fmla="*/ 0 w 53"/>
                      <a:gd name="T7" fmla="*/ 0 h 1268"/>
                      <a:gd name="T8" fmla="*/ 2147483646 w 53"/>
                      <a:gd name="T9" fmla="*/ 0 h 1268"/>
                      <a:gd name="T10" fmla="*/ 2147483646 w 53"/>
                      <a:gd name="T11" fmla="*/ 2147483646 h 12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268"/>
                      <a:gd name="T20" fmla="*/ 53 w 53"/>
                      <a:gd name="T21" fmla="*/ 1268 h 12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268">
                        <a:moveTo>
                          <a:pt x="53" y="1268"/>
                        </a:moveTo>
                        <a:lnTo>
                          <a:pt x="53" y="1268"/>
                        </a:lnTo>
                        <a:lnTo>
                          <a:pt x="0" y="1268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268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2" name="Freeform 540"/>
                  <p:cNvSpPr>
                    <a:spLocks/>
                  </p:cNvSpPr>
                  <p:nvPr/>
                </p:nvSpPr>
                <p:spPr bwMode="auto">
                  <a:xfrm>
                    <a:off x="2905125" y="2408238"/>
                    <a:ext cx="25400" cy="703263"/>
                  </a:xfrm>
                  <a:custGeom>
                    <a:avLst/>
                    <a:gdLst>
                      <a:gd name="T0" fmla="*/ 2147483646 w 53"/>
                      <a:gd name="T1" fmla="*/ 2147483646 h 1494"/>
                      <a:gd name="T2" fmla="*/ 2147483646 w 53"/>
                      <a:gd name="T3" fmla="*/ 2147483646 h 1494"/>
                      <a:gd name="T4" fmla="*/ 0 w 53"/>
                      <a:gd name="T5" fmla="*/ 2147483646 h 1494"/>
                      <a:gd name="T6" fmla="*/ 0 w 53"/>
                      <a:gd name="T7" fmla="*/ 0 h 1494"/>
                      <a:gd name="T8" fmla="*/ 2147483646 w 53"/>
                      <a:gd name="T9" fmla="*/ 0 h 1494"/>
                      <a:gd name="T10" fmla="*/ 2147483646 w 53"/>
                      <a:gd name="T11" fmla="*/ 2147483646 h 149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494"/>
                      <a:gd name="T20" fmla="*/ 53 w 53"/>
                      <a:gd name="T21" fmla="*/ 1494 h 149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494">
                        <a:moveTo>
                          <a:pt x="53" y="1494"/>
                        </a:moveTo>
                        <a:lnTo>
                          <a:pt x="53" y="1494"/>
                        </a:lnTo>
                        <a:lnTo>
                          <a:pt x="0" y="1494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494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3" name="Freeform 541"/>
                  <p:cNvSpPr>
                    <a:spLocks/>
                  </p:cNvSpPr>
                  <p:nvPr/>
                </p:nvSpPr>
                <p:spPr bwMode="auto">
                  <a:xfrm>
                    <a:off x="3271838" y="2389188"/>
                    <a:ext cx="25400" cy="722313"/>
                  </a:xfrm>
                  <a:custGeom>
                    <a:avLst/>
                    <a:gdLst>
                      <a:gd name="T0" fmla="*/ 2147483646 w 53"/>
                      <a:gd name="T1" fmla="*/ 2147483646 h 1533"/>
                      <a:gd name="T2" fmla="*/ 2147483646 w 53"/>
                      <a:gd name="T3" fmla="*/ 2147483646 h 1533"/>
                      <a:gd name="T4" fmla="*/ 0 w 53"/>
                      <a:gd name="T5" fmla="*/ 2147483646 h 1533"/>
                      <a:gd name="T6" fmla="*/ 0 w 53"/>
                      <a:gd name="T7" fmla="*/ 0 h 1533"/>
                      <a:gd name="T8" fmla="*/ 2147483646 w 53"/>
                      <a:gd name="T9" fmla="*/ 0 h 1533"/>
                      <a:gd name="T10" fmla="*/ 2147483646 w 53"/>
                      <a:gd name="T11" fmla="*/ 2147483646 h 153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533"/>
                      <a:gd name="T20" fmla="*/ 53 w 53"/>
                      <a:gd name="T21" fmla="*/ 1533 h 153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533">
                        <a:moveTo>
                          <a:pt x="53" y="1533"/>
                        </a:moveTo>
                        <a:lnTo>
                          <a:pt x="53" y="1533"/>
                        </a:lnTo>
                        <a:lnTo>
                          <a:pt x="0" y="1533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533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4" name="Freeform 542"/>
                  <p:cNvSpPr>
                    <a:spLocks/>
                  </p:cNvSpPr>
                  <p:nvPr/>
                </p:nvSpPr>
                <p:spPr bwMode="auto">
                  <a:xfrm>
                    <a:off x="3089275" y="2408238"/>
                    <a:ext cx="23813" cy="615950"/>
                  </a:xfrm>
                  <a:custGeom>
                    <a:avLst/>
                    <a:gdLst>
                      <a:gd name="T0" fmla="*/ 2147483646 w 53"/>
                      <a:gd name="T1" fmla="*/ 2147483646 h 1307"/>
                      <a:gd name="T2" fmla="*/ 2147483646 w 53"/>
                      <a:gd name="T3" fmla="*/ 2147483646 h 1307"/>
                      <a:gd name="T4" fmla="*/ 0 w 53"/>
                      <a:gd name="T5" fmla="*/ 2147483646 h 1307"/>
                      <a:gd name="T6" fmla="*/ 0 w 53"/>
                      <a:gd name="T7" fmla="*/ 0 h 1307"/>
                      <a:gd name="T8" fmla="*/ 2147483646 w 53"/>
                      <a:gd name="T9" fmla="*/ 0 h 1307"/>
                      <a:gd name="T10" fmla="*/ 2147483646 w 53"/>
                      <a:gd name="T11" fmla="*/ 2147483646 h 130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1307"/>
                      <a:gd name="T20" fmla="*/ 53 w 53"/>
                      <a:gd name="T21" fmla="*/ 1307 h 130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1307">
                        <a:moveTo>
                          <a:pt x="53" y="1307"/>
                        </a:moveTo>
                        <a:lnTo>
                          <a:pt x="53" y="1307"/>
                        </a:lnTo>
                        <a:lnTo>
                          <a:pt x="0" y="1307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1307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5" name="Freeform 543"/>
                  <p:cNvSpPr>
                    <a:spLocks/>
                  </p:cNvSpPr>
                  <p:nvPr/>
                </p:nvSpPr>
                <p:spPr bwMode="auto">
                  <a:xfrm>
                    <a:off x="2720975" y="3024188"/>
                    <a:ext cx="25400" cy="93663"/>
                  </a:xfrm>
                  <a:custGeom>
                    <a:avLst/>
                    <a:gdLst>
                      <a:gd name="T0" fmla="*/ 2147483646 w 53"/>
                      <a:gd name="T1" fmla="*/ 2147483646 h 200"/>
                      <a:gd name="T2" fmla="*/ 2147483646 w 53"/>
                      <a:gd name="T3" fmla="*/ 2147483646 h 200"/>
                      <a:gd name="T4" fmla="*/ 0 w 53"/>
                      <a:gd name="T5" fmla="*/ 2147483646 h 200"/>
                      <a:gd name="T6" fmla="*/ 0 w 53"/>
                      <a:gd name="T7" fmla="*/ 0 h 200"/>
                      <a:gd name="T8" fmla="*/ 2147483646 w 53"/>
                      <a:gd name="T9" fmla="*/ 0 h 200"/>
                      <a:gd name="T10" fmla="*/ 2147483646 w 53"/>
                      <a:gd name="T11" fmla="*/ 2147483646 h 2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200"/>
                      <a:gd name="T20" fmla="*/ 53 w 53"/>
                      <a:gd name="T21" fmla="*/ 200 h 2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200">
                        <a:moveTo>
                          <a:pt x="53" y="200"/>
                        </a:moveTo>
                        <a:lnTo>
                          <a:pt x="53" y="200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20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6" name="Freeform 544"/>
                  <p:cNvSpPr>
                    <a:spLocks/>
                  </p:cNvSpPr>
                  <p:nvPr/>
                </p:nvSpPr>
                <p:spPr bwMode="auto">
                  <a:xfrm>
                    <a:off x="2720975" y="3024188"/>
                    <a:ext cx="25400" cy="93663"/>
                  </a:xfrm>
                  <a:custGeom>
                    <a:avLst/>
                    <a:gdLst>
                      <a:gd name="T0" fmla="*/ 2147483646 w 53"/>
                      <a:gd name="T1" fmla="*/ 2147483646 h 200"/>
                      <a:gd name="T2" fmla="*/ 2147483646 w 53"/>
                      <a:gd name="T3" fmla="*/ 2147483646 h 200"/>
                      <a:gd name="T4" fmla="*/ 0 w 53"/>
                      <a:gd name="T5" fmla="*/ 2147483646 h 200"/>
                      <a:gd name="T6" fmla="*/ 0 w 53"/>
                      <a:gd name="T7" fmla="*/ 0 h 200"/>
                      <a:gd name="T8" fmla="*/ 2147483646 w 53"/>
                      <a:gd name="T9" fmla="*/ 0 h 200"/>
                      <a:gd name="T10" fmla="*/ 2147483646 w 53"/>
                      <a:gd name="T11" fmla="*/ 2147483646 h 2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200"/>
                      <a:gd name="T20" fmla="*/ 53 w 53"/>
                      <a:gd name="T21" fmla="*/ 200 h 2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200">
                        <a:moveTo>
                          <a:pt x="53" y="200"/>
                        </a:moveTo>
                        <a:lnTo>
                          <a:pt x="53" y="200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20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7" name="Freeform 545"/>
                  <p:cNvSpPr>
                    <a:spLocks/>
                  </p:cNvSpPr>
                  <p:nvPr/>
                </p:nvSpPr>
                <p:spPr bwMode="auto">
                  <a:xfrm>
                    <a:off x="3089275" y="3024188"/>
                    <a:ext cx="23813" cy="93663"/>
                  </a:xfrm>
                  <a:custGeom>
                    <a:avLst/>
                    <a:gdLst>
                      <a:gd name="T0" fmla="*/ 2147483646 w 53"/>
                      <a:gd name="T1" fmla="*/ 2147483646 h 200"/>
                      <a:gd name="T2" fmla="*/ 2147483646 w 53"/>
                      <a:gd name="T3" fmla="*/ 2147483646 h 200"/>
                      <a:gd name="T4" fmla="*/ 0 w 53"/>
                      <a:gd name="T5" fmla="*/ 2147483646 h 200"/>
                      <a:gd name="T6" fmla="*/ 0 w 53"/>
                      <a:gd name="T7" fmla="*/ 0 h 200"/>
                      <a:gd name="T8" fmla="*/ 2147483646 w 53"/>
                      <a:gd name="T9" fmla="*/ 0 h 200"/>
                      <a:gd name="T10" fmla="*/ 2147483646 w 53"/>
                      <a:gd name="T11" fmla="*/ 2147483646 h 2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200"/>
                      <a:gd name="T20" fmla="*/ 53 w 53"/>
                      <a:gd name="T21" fmla="*/ 200 h 2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200">
                        <a:moveTo>
                          <a:pt x="53" y="200"/>
                        </a:moveTo>
                        <a:lnTo>
                          <a:pt x="53" y="200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20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8" name="Freeform 546"/>
                  <p:cNvSpPr>
                    <a:spLocks/>
                  </p:cNvSpPr>
                  <p:nvPr/>
                </p:nvSpPr>
                <p:spPr bwMode="auto">
                  <a:xfrm>
                    <a:off x="3089275" y="3024188"/>
                    <a:ext cx="23813" cy="93663"/>
                  </a:xfrm>
                  <a:custGeom>
                    <a:avLst/>
                    <a:gdLst>
                      <a:gd name="T0" fmla="*/ 2147483646 w 53"/>
                      <a:gd name="T1" fmla="*/ 2147483646 h 200"/>
                      <a:gd name="T2" fmla="*/ 2147483646 w 53"/>
                      <a:gd name="T3" fmla="*/ 2147483646 h 200"/>
                      <a:gd name="T4" fmla="*/ 0 w 53"/>
                      <a:gd name="T5" fmla="*/ 2147483646 h 200"/>
                      <a:gd name="T6" fmla="*/ 0 w 53"/>
                      <a:gd name="T7" fmla="*/ 0 h 200"/>
                      <a:gd name="T8" fmla="*/ 2147483646 w 53"/>
                      <a:gd name="T9" fmla="*/ 0 h 200"/>
                      <a:gd name="T10" fmla="*/ 2147483646 w 53"/>
                      <a:gd name="T11" fmla="*/ 2147483646 h 2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"/>
                      <a:gd name="T19" fmla="*/ 0 h 200"/>
                      <a:gd name="T20" fmla="*/ 53 w 53"/>
                      <a:gd name="T21" fmla="*/ 200 h 2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" h="200">
                        <a:moveTo>
                          <a:pt x="53" y="200"/>
                        </a:moveTo>
                        <a:lnTo>
                          <a:pt x="53" y="200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  <a:lnTo>
                          <a:pt x="53" y="0"/>
                        </a:lnTo>
                        <a:lnTo>
                          <a:pt x="53" y="20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29" name="Freeform 547"/>
                  <p:cNvSpPr>
                    <a:spLocks noEditPoints="1"/>
                  </p:cNvSpPr>
                  <p:nvPr/>
                </p:nvSpPr>
                <p:spPr bwMode="auto">
                  <a:xfrm>
                    <a:off x="2536825" y="2174875"/>
                    <a:ext cx="250825" cy="76200"/>
                  </a:xfrm>
                  <a:custGeom>
                    <a:avLst/>
                    <a:gdLst>
                      <a:gd name="T0" fmla="*/ 2147483646 w 534"/>
                      <a:gd name="T1" fmla="*/ 2147483646 h 162"/>
                      <a:gd name="T2" fmla="*/ 2147483646 w 534"/>
                      <a:gd name="T3" fmla="*/ 2147483646 h 162"/>
                      <a:gd name="T4" fmla="*/ 2147483646 w 534"/>
                      <a:gd name="T5" fmla="*/ 2147483646 h 162"/>
                      <a:gd name="T6" fmla="*/ 2147483646 w 534"/>
                      <a:gd name="T7" fmla="*/ 2147483646 h 162"/>
                      <a:gd name="T8" fmla="*/ 2147483646 w 534"/>
                      <a:gd name="T9" fmla="*/ 2147483646 h 162"/>
                      <a:gd name="T10" fmla="*/ 2147483646 w 534"/>
                      <a:gd name="T11" fmla="*/ 2147483646 h 162"/>
                      <a:gd name="T12" fmla="*/ 2147483646 w 534"/>
                      <a:gd name="T13" fmla="*/ 2147483646 h 162"/>
                      <a:gd name="T14" fmla="*/ 2147483646 w 534"/>
                      <a:gd name="T15" fmla="*/ 2147483646 h 162"/>
                      <a:gd name="T16" fmla="*/ 2147483646 w 534"/>
                      <a:gd name="T17" fmla="*/ 2147483646 h 162"/>
                      <a:gd name="T18" fmla="*/ 2147483646 w 534"/>
                      <a:gd name="T19" fmla="*/ 2147483646 h 162"/>
                      <a:gd name="T20" fmla="*/ 2147483646 w 534"/>
                      <a:gd name="T21" fmla="*/ 2147483646 h 162"/>
                      <a:gd name="T22" fmla="*/ 2147483646 w 534"/>
                      <a:gd name="T23" fmla="*/ 2147483646 h 162"/>
                      <a:gd name="T24" fmla="*/ 2147483646 w 534"/>
                      <a:gd name="T25" fmla="*/ 0 h 162"/>
                      <a:gd name="T26" fmla="*/ 2147483646 w 534"/>
                      <a:gd name="T27" fmla="*/ 0 h 162"/>
                      <a:gd name="T28" fmla="*/ 2147483646 w 534"/>
                      <a:gd name="T29" fmla="*/ 2147483646 h 162"/>
                      <a:gd name="T30" fmla="*/ 2147483646 w 534"/>
                      <a:gd name="T31" fmla="*/ 2147483646 h 162"/>
                      <a:gd name="T32" fmla="*/ 2147483646 w 534"/>
                      <a:gd name="T33" fmla="*/ 2147483646 h 162"/>
                      <a:gd name="T34" fmla="*/ 2147483646 w 534"/>
                      <a:gd name="T35" fmla="*/ 2147483646 h 16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34"/>
                      <a:gd name="T55" fmla="*/ 0 h 162"/>
                      <a:gd name="T56" fmla="*/ 534 w 534"/>
                      <a:gd name="T57" fmla="*/ 162 h 16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34" h="162">
                        <a:moveTo>
                          <a:pt x="100" y="109"/>
                        </a:moveTo>
                        <a:lnTo>
                          <a:pt x="100" y="109"/>
                        </a:lnTo>
                        <a:lnTo>
                          <a:pt x="399" y="109"/>
                        </a:lnTo>
                        <a:lnTo>
                          <a:pt x="447" y="54"/>
                        </a:lnTo>
                        <a:lnTo>
                          <a:pt x="163" y="54"/>
                        </a:lnTo>
                        <a:lnTo>
                          <a:pt x="100" y="109"/>
                        </a:lnTo>
                        <a:close/>
                        <a:moveTo>
                          <a:pt x="411" y="162"/>
                        </a:moveTo>
                        <a:lnTo>
                          <a:pt x="411" y="162"/>
                        </a:lnTo>
                        <a:lnTo>
                          <a:pt x="29" y="162"/>
                        </a:lnTo>
                        <a:cubicBezTo>
                          <a:pt x="18" y="162"/>
                          <a:pt x="8" y="156"/>
                          <a:pt x="4" y="145"/>
                        </a:cubicBezTo>
                        <a:cubicBezTo>
                          <a:pt x="0" y="135"/>
                          <a:pt x="3" y="123"/>
                          <a:pt x="11" y="116"/>
                        </a:cubicBezTo>
                        <a:lnTo>
                          <a:pt x="135" y="7"/>
                        </a:lnTo>
                        <a:cubicBezTo>
                          <a:pt x="140" y="3"/>
                          <a:pt x="146" y="0"/>
                          <a:pt x="153" y="0"/>
                        </a:cubicBezTo>
                        <a:lnTo>
                          <a:pt x="506" y="0"/>
                        </a:lnTo>
                        <a:cubicBezTo>
                          <a:pt x="516" y="0"/>
                          <a:pt x="525" y="6"/>
                          <a:pt x="530" y="16"/>
                        </a:cubicBezTo>
                        <a:cubicBezTo>
                          <a:pt x="534" y="25"/>
                          <a:pt x="533" y="37"/>
                          <a:pt x="526" y="44"/>
                        </a:cubicBezTo>
                        <a:lnTo>
                          <a:pt x="431" y="153"/>
                        </a:lnTo>
                        <a:cubicBezTo>
                          <a:pt x="426" y="159"/>
                          <a:pt x="419" y="162"/>
                          <a:pt x="411" y="162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0" name="Freeform 548"/>
                  <p:cNvSpPr>
                    <a:spLocks noEditPoints="1"/>
                  </p:cNvSpPr>
                  <p:nvPr/>
                </p:nvSpPr>
                <p:spPr bwMode="auto">
                  <a:xfrm>
                    <a:off x="2720975" y="2174875"/>
                    <a:ext cx="228600" cy="76200"/>
                  </a:xfrm>
                  <a:custGeom>
                    <a:avLst/>
                    <a:gdLst>
                      <a:gd name="T0" fmla="*/ 2147483646 w 487"/>
                      <a:gd name="T1" fmla="*/ 2147483646 h 162"/>
                      <a:gd name="T2" fmla="*/ 2147483646 w 487"/>
                      <a:gd name="T3" fmla="*/ 2147483646 h 162"/>
                      <a:gd name="T4" fmla="*/ 2147483646 w 487"/>
                      <a:gd name="T5" fmla="*/ 2147483646 h 162"/>
                      <a:gd name="T6" fmla="*/ 2147483646 w 487"/>
                      <a:gd name="T7" fmla="*/ 2147483646 h 162"/>
                      <a:gd name="T8" fmla="*/ 2147483646 w 487"/>
                      <a:gd name="T9" fmla="*/ 2147483646 h 162"/>
                      <a:gd name="T10" fmla="*/ 2147483646 w 487"/>
                      <a:gd name="T11" fmla="*/ 2147483646 h 162"/>
                      <a:gd name="T12" fmla="*/ 2147483646 w 487"/>
                      <a:gd name="T13" fmla="*/ 2147483646 h 162"/>
                      <a:gd name="T14" fmla="*/ 2147483646 w 487"/>
                      <a:gd name="T15" fmla="*/ 2147483646 h 162"/>
                      <a:gd name="T16" fmla="*/ 2147483646 w 487"/>
                      <a:gd name="T17" fmla="*/ 2147483646 h 162"/>
                      <a:gd name="T18" fmla="*/ 2147483646 w 487"/>
                      <a:gd name="T19" fmla="*/ 2147483646 h 162"/>
                      <a:gd name="T20" fmla="*/ 2147483646 w 487"/>
                      <a:gd name="T21" fmla="*/ 2147483646 h 162"/>
                      <a:gd name="T22" fmla="*/ 2147483646 w 487"/>
                      <a:gd name="T23" fmla="*/ 2147483646 h 162"/>
                      <a:gd name="T24" fmla="*/ 2147483646 w 487"/>
                      <a:gd name="T25" fmla="*/ 0 h 162"/>
                      <a:gd name="T26" fmla="*/ 2147483646 w 487"/>
                      <a:gd name="T27" fmla="*/ 0 h 162"/>
                      <a:gd name="T28" fmla="*/ 2147483646 w 487"/>
                      <a:gd name="T29" fmla="*/ 2147483646 h 162"/>
                      <a:gd name="T30" fmla="*/ 2147483646 w 487"/>
                      <a:gd name="T31" fmla="*/ 2147483646 h 162"/>
                      <a:gd name="T32" fmla="*/ 2147483646 w 487"/>
                      <a:gd name="T33" fmla="*/ 2147483646 h 162"/>
                      <a:gd name="T34" fmla="*/ 2147483646 w 487"/>
                      <a:gd name="T35" fmla="*/ 2147483646 h 16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87"/>
                      <a:gd name="T55" fmla="*/ 0 h 162"/>
                      <a:gd name="T56" fmla="*/ 487 w 487"/>
                      <a:gd name="T57" fmla="*/ 162 h 16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87" h="162">
                        <a:moveTo>
                          <a:pt x="80" y="109"/>
                        </a:moveTo>
                        <a:lnTo>
                          <a:pt x="80" y="109"/>
                        </a:lnTo>
                        <a:lnTo>
                          <a:pt x="400" y="109"/>
                        </a:lnTo>
                        <a:lnTo>
                          <a:pt x="421" y="54"/>
                        </a:lnTo>
                        <a:lnTo>
                          <a:pt x="120" y="54"/>
                        </a:lnTo>
                        <a:lnTo>
                          <a:pt x="80" y="109"/>
                        </a:lnTo>
                        <a:close/>
                        <a:moveTo>
                          <a:pt x="418" y="162"/>
                        </a:moveTo>
                        <a:lnTo>
                          <a:pt x="418" y="162"/>
                        </a:lnTo>
                        <a:lnTo>
                          <a:pt x="28" y="162"/>
                        </a:lnTo>
                        <a:cubicBezTo>
                          <a:pt x="18" y="162"/>
                          <a:pt x="9" y="157"/>
                          <a:pt x="4" y="148"/>
                        </a:cubicBezTo>
                        <a:cubicBezTo>
                          <a:pt x="0" y="139"/>
                          <a:pt x="1" y="128"/>
                          <a:pt x="7" y="120"/>
                        </a:cubicBezTo>
                        <a:lnTo>
                          <a:pt x="85" y="11"/>
                        </a:lnTo>
                        <a:cubicBezTo>
                          <a:pt x="90" y="4"/>
                          <a:pt x="98" y="0"/>
                          <a:pt x="107" y="0"/>
                        </a:cubicBezTo>
                        <a:lnTo>
                          <a:pt x="459" y="0"/>
                        </a:lnTo>
                        <a:cubicBezTo>
                          <a:pt x="468" y="0"/>
                          <a:pt x="476" y="5"/>
                          <a:pt x="481" y="12"/>
                        </a:cubicBezTo>
                        <a:cubicBezTo>
                          <a:pt x="486" y="19"/>
                          <a:pt x="487" y="28"/>
                          <a:pt x="484" y="36"/>
                        </a:cubicBezTo>
                        <a:lnTo>
                          <a:pt x="443" y="145"/>
                        </a:lnTo>
                        <a:cubicBezTo>
                          <a:pt x="439" y="156"/>
                          <a:pt x="429" y="162"/>
                          <a:pt x="418" y="162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1" name="Freeform 549"/>
                  <p:cNvSpPr>
                    <a:spLocks noEditPoints="1"/>
                  </p:cNvSpPr>
                  <p:nvPr/>
                </p:nvSpPr>
                <p:spPr bwMode="auto">
                  <a:xfrm>
                    <a:off x="2903538" y="2174875"/>
                    <a:ext cx="209550" cy="76200"/>
                  </a:xfrm>
                  <a:custGeom>
                    <a:avLst/>
                    <a:gdLst>
                      <a:gd name="T0" fmla="*/ 2147483646 w 445"/>
                      <a:gd name="T1" fmla="*/ 2147483646 h 162"/>
                      <a:gd name="T2" fmla="*/ 2147483646 w 445"/>
                      <a:gd name="T3" fmla="*/ 2147483646 h 162"/>
                      <a:gd name="T4" fmla="*/ 2147483646 w 445"/>
                      <a:gd name="T5" fmla="*/ 2147483646 h 162"/>
                      <a:gd name="T6" fmla="*/ 2147483646 w 445"/>
                      <a:gd name="T7" fmla="*/ 2147483646 h 162"/>
                      <a:gd name="T8" fmla="*/ 2147483646 w 445"/>
                      <a:gd name="T9" fmla="*/ 2147483646 h 162"/>
                      <a:gd name="T10" fmla="*/ 2147483646 w 445"/>
                      <a:gd name="T11" fmla="*/ 2147483646 h 162"/>
                      <a:gd name="T12" fmla="*/ 2147483646 w 445"/>
                      <a:gd name="T13" fmla="*/ 2147483646 h 162"/>
                      <a:gd name="T14" fmla="*/ 2147483646 w 445"/>
                      <a:gd name="T15" fmla="*/ 2147483646 h 162"/>
                      <a:gd name="T16" fmla="*/ 2147483646 w 445"/>
                      <a:gd name="T17" fmla="*/ 2147483646 h 162"/>
                      <a:gd name="T18" fmla="*/ 2147483646 w 445"/>
                      <a:gd name="T19" fmla="*/ 2147483646 h 162"/>
                      <a:gd name="T20" fmla="*/ 2147483646 w 445"/>
                      <a:gd name="T21" fmla="*/ 2147483646 h 162"/>
                      <a:gd name="T22" fmla="*/ 2147483646 w 445"/>
                      <a:gd name="T23" fmla="*/ 2147483646 h 162"/>
                      <a:gd name="T24" fmla="*/ 2147483646 w 445"/>
                      <a:gd name="T25" fmla="*/ 2147483646 h 162"/>
                      <a:gd name="T26" fmla="*/ 2147483646 w 445"/>
                      <a:gd name="T27" fmla="*/ 0 h 162"/>
                      <a:gd name="T28" fmla="*/ 2147483646 w 445"/>
                      <a:gd name="T29" fmla="*/ 0 h 162"/>
                      <a:gd name="T30" fmla="*/ 2147483646 w 445"/>
                      <a:gd name="T31" fmla="*/ 2147483646 h 162"/>
                      <a:gd name="T32" fmla="*/ 2147483646 w 445"/>
                      <a:gd name="T33" fmla="*/ 2147483646 h 162"/>
                      <a:gd name="T34" fmla="*/ 2147483646 w 445"/>
                      <a:gd name="T35" fmla="*/ 2147483646 h 162"/>
                      <a:gd name="T36" fmla="*/ 2147483646 w 445"/>
                      <a:gd name="T37" fmla="*/ 2147483646 h 16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45"/>
                      <a:gd name="T58" fmla="*/ 0 h 162"/>
                      <a:gd name="T59" fmla="*/ 445 w 445"/>
                      <a:gd name="T60" fmla="*/ 162 h 16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45" h="162">
                        <a:moveTo>
                          <a:pt x="67" y="109"/>
                        </a:moveTo>
                        <a:lnTo>
                          <a:pt x="67" y="109"/>
                        </a:lnTo>
                        <a:lnTo>
                          <a:pt x="386" y="109"/>
                        </a:lnTo>
                        <a:lnTo>
                          <a:pt x="376" y="54"/>
                        </a:lnTo>
                        <a:lnTo>
                          <a:pt x="87" y="54"/>
                        </a:lnTo>
                        <a:lnTo>
                          <a:pt x="67" y="109"/>
                        </a:lnTo>
                        <a:close/>
                        <a:moveTo>
                          <a:pt x="419" y="162"/>
                        </a:moveTo>
                        <a:lnTo>
                          <a:pt x="419" y="162"/>
                        </a:lnTo>
                        <a:cubicBezTo>
                          <a:pt x="418" y="162"/>
                          <a:pt x="418" y="162"/>
                          <a:pt x="418" y="162"/>
                        </a:cubicBezTo>
                        <a:lnTo>
                          <a:pt x="28" y="162"/>
                        </a:lnTo>
                        <a:cubicBezTo>
                          <a:pt x="19" y="162"/>
                          <a:pt x="11" y="158"/>
                          <a:pt x="6" y="151"/>
                        </a:cubicBezTo>
                        <a:cubicBezTo>
                          <a:pt x="1" y="144"/>
                          <a:pt x="0" y="135"/>
                          <a:pt x="3" y="126"/>
                        </a:cubicBezTo>
                        <a:lnTo>
                          <a:pt x="44" y="18"/>
                        </a:lnTo>
                        <a:cubicBezTo>
                          <a:pt x="48" y="7"/>
                          <a:pt x="58" y="0"/>
                          <a:pt x="69" y="0"/>
                        </a:cubicBezTo>
                        <a:lnTo>
                          <a:pt x="398" y="0"/>
                        </a:lnTo>
                        <a:cubicBezTo>
                          <a:pt x="411" y="0"/>
                          <a:pt x="422" y="10"/>
                          <a:pt x="424" y="22"/>
                        </a:cubicBezTo>
                        <a:lnTo>
                          <a:pt x="444" y="127"/>
                        </a:lnTo>
                        <a:cubicBezTo>
                          <a:pt x="445" y="130"/>
                          <a:pt x="445" y="133"/>
                          <a:pt x="445" y="136"/>
                        </a:cubicBezTo>
                        <a:cubicBezTo>
                          <a:pt x="445" y="151"/>
                          <a:pt x="433" y="162"/>
                          <a:pt x="419" y="162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2" name="Freeform 550"/>
                  <p:cNvSpPr>
                    <a:spLocks noEditPoints="1"/>
                  </p:cNvSpPr>
                  <p:nvPr/>
                </p:nvSpPr>
                <p:spPr bwMode="auto">
                  <a:xfrm>
                    <a:off x="3078163" y="2174875"/>
                    <a:ext cx="219075" cy="76200"/>
                  </a:xfrm>
                  <a:custGeom>
                    <a:avLst/>
                    <a:gdLst>
                      <a:gd name="T0" fmla="*/ 2147483646 w 464"/>
                      <a:gd name="T1" fmla="*/ 2147483646 h 162"/>
                      <a:gd name="T2" fmla="*/ 2147483646 w 464"/>
                      <a:gd name="T3" fmla="*/ 2147483646 h 162"/>
                      <a:gd name="T4" fmla="*/ 2147483646 w 464"/>
                      <a:gd name="T5" fmla="*/ 2147483646 h 162"/>
                      <a:gd name="T6" fmla="*/ 2147483646 w 464"/>
                      <a:gd name="T7" fmla="*/ 2147483646 h 162"/>
                      <a:gd name="T8" fmla="*/ 2147483646 w 464"/>
                      <a:gd name="T9" fmla="*/ 2147483646 h 162"/>
                      <a:gd name="T10" fmla="*/ 2147483646 w 464"/>
                      <a:gd name="T11" fmla="*/ 2147483646 h 162"/>
                      <a:gd name="T12" fmla="*/ 2147483646 w 464"/>
                      <a:gd name="T13" fmla="*/ 2147483646 h 162"/>
                      <a:gd name="T14" fmla="*/ 2147483646 w 464"/>
                      <a:gd name="T15" fmla="*/ 2147483646 h 162"/>
                      <a:gd name="T16" fmla="*/ 2147483646 w 464"/>
                      <a:gd name="T17" fmla="*/ 2147483646 h 162"/>
                      <a:gd name="T18" fmla="*/ 2147483646 w 464"/>
                      <a:gd name="T19" fmla="*/ 2147483646 h 162"/>
                      <a:gd name="T20" fmla="*/ 2147483646 w 464"/>
                      <a:gd name="T21" fmla="*/ 2147483646 h 162"/>
                      <a:gd name="T22" fmla="*/ 2147483646 w 464"/>
                      <a:gd name="T23" fmla="*/ 2147483646 h 162"/>
                      <a:gd name="T24" fmla="*/ 2147483646 w 464"/>
                      <a:gd name="T25" fmla="*/ 2147483646 h 162"/>
                      <a:gd name="T26" fmla="*/ 2147483646 w 464"/>
                      <a:gd name="T27" fmla="*/ 0 h 162"/>
                      <a:gd name="T28" fmla="*/ 2147483646 w 464"/>
                      <a:gd name="T29" fmla="*/ 0 h 162"/>
                      <a:gd name="T30" fmla="*/ 2147483646 w 464"/>
                      <a:gd name="T31" fmla="*/ 2147483646 h 162"/>
                      <a:gd name="T32" fmla="*/ 2147483646 w 464"/>
                      <a:gd name="T33" fmla="*/ 2147483646 h 162"/>
                      <a:gd name="T34" fmla="*/ 2147483646 w 464"/>
                      <a:gd name="T35" fmla="*/ 2147483646 h 162"/>
                      <a:gd name="T36" fmla="*/ 2147483646 w 464"/>
                      <a:gd name="T37" fmla="*/ 2147483646 h 16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64"/>
                      <a:gd name="T58" fmla="*/ 0 h 162"/>
                      <a:gd name="T59" fmla="*/ 464 w 464"/>
                      <a:gd name="T60" fmla="*/ 162 h 16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64" h="162">
                        <a:moveTo>
                          <a:pt x="69" y="109"/>
                        </a:moveTo>
                        <a:lnTo>
                          <a:pt x="69" y="109"/>
                        </a:lnTo>
                        <a:lnTo>
                          <a:pt x="380" y="109"/>
                        </a:lnTo>
                        <a:lnTo>
                          <a:pt x="332" y="54"/>
                        </a:lnTo>
                        <a:lnTo>
                          <a:pt x="59" y="54"/>
                        </a:lnTo>
                        <a:lnTo>
                          <a:pt x="69" y="109"/>
                        </a:lnTo>
                        <a:close/>
                        <a:moveTo>
                          <a:pt x="438" y="162"/>
                        </a:moveTo>
                        <a:lnTo>
                          <a:pt x="438" y="162"/>
                        </a:lnTo>
                        <a:lnTo>
                          <a:pt x="437" y="162"/>
                        </a:lnTo>
                        <a:lnTo>
                          <a:pt x="47" y="162"/>
                        </a:lnTo>
                        <a:cubicBezTo>
                          <a:pt x="34" y="162"/>
                          <a:pt x="23" y="153"/>
                          <a:pt x="21" y="141"/>
                        </a:cubicBezTo>
                        <a:lnTo>
                          <a:pt x="1" y="32"/>
                        </a:lnTo>
                        <a:cubicBezTo>
                          <a:pt x="0" y="24"/>
                          <a:pt x="2" y="16"/>
                          <a:pt x="7" y="10"/>
                        </a:cubicBezTo>
                        <a:cubicBezTo>
                          <a:pt x="12" y="4"/>
                          <a:pt x="19" y="0"/>
                          <a:pt x="27" y="0"/>
                        </a:cubicBezTo>
                        <a:lnTo>
                          <a:pt x="345" y="0"/>
                        </a:lnTo>
                        <a:cubicBezTo>
                          <a:pt x="353" y="0"/>
                          <a:pt x="360" y="4"/>
                          <a:pt x="365" y="10"/>
                        </a:cubicBezTo>
                        <a:lnTo>
                          <a:pt x="456" y="116"/>
                        </a:lnTo>
                        <a:cubicBezTo>
                          <a:pt x="461" y="121"/>
                          <a:pt x="464" y="128"/>
                          <a:pt x="464" y="136"/>
                        </a:cubicBezTo>
                        <a:cubicBezTo>
                          <a:pt x="464" y="151"/>
                          <a:pt x="452" y="162"/>
                          <a:pt x="438" y="162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3" name="Freeform 551"/>
                  <p:cNvSpPr>
                    <a:spLocks/>
                  </p:cNvSpPr>
                  <p:nvPr/>
                </p:nvSpPr>
                <p:spPr bwMode="auto">
                  <a:xfrm>
                    <a:off x="2552700" y="2382838"/>
                    <a:ext cx="742950" cy="12700"/>
                  </a:xfrm>
                  <a:custGeom>
                    <a:avLst/>
                    <a:gdLst>
                      <a:gd name="T0" fmla="*/ 2147483646 w 1579"/>
                      <a:gd name="T1" fmla="*/ 2147483646 h 26"/>
                      <a:gd name="T2" fmla="*/ 2147483646 w 1579"/>
                      <a:gd name="T3" fmla="*/ 2147483646 h 26"/>
                      <a:gd name="T4" fmla="*/ 0 w 1579"/>
                      <a:gd name="T5" fmla="*/ 2147483646 h 26"/>
                      <a:gd name="T6" fmla="*/ 0 w 1579"/>
                      <a:gd name="T7" fmla="*/ 0 h 26"/>
                      <a:gd name="T8" fmla="*/ 2147483646 w 1579"/>
                      <a:gd name="T9" fmla="*/ 0 h 26"/>
                      <a:gd name="T10" fmla="*/ 2147483646 w 1579"/>
                      <a:gd name="T11" fmla="*/ 2147483646 h 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79"/>
                      <a:gd name="T19" fmla="*/ 0 h 26"/>
                      <a:gd name="T20" fmla="*/ 1579 w 1579"/>
                      <a:gd name="T21" fmla="*/ 26 h 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79" h="26">
                        <a:moveTo>
                          <a:pt x="1579" y="26"/>
                        </a:moveTo>
                        <a:lnTo>
                          <a:pt x="1579" y="2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  <a:lnTo>
                          <a:pt x="1579" y="0"/>
                        </a:lnTo>
                        <a:lnTo>
                          <a:pt x="1579" y="2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4" name="Freeform 552"/>
                  <p:cNvSpPr>
                    <a:spLocks/>
                  </p:cNvSpPr>
                  <p:nvPr/>
                </p:nvSpPr>
                <p:spPr bwMode="auto">
                  <a:xfrm>
                    <a:off x="2552700" y="2401888"/>
                    <a:ext cx="742950" cy="12700"/>
                  </a:xfrm>
                  <a:custGeom>
                    <a:avLst/>
                    <a:gdLst>
                      <a:gd name="T0" fmla="*/ 2147483646 w 1579"/>
                      <a:gd name="T1" fmla="*/ 2147483646 h 27"/>
                      <a:gd name="T2" fmla="*/ 2147483646 w 1579"/>
                      <a:gd name="T3" fmla="*/ 2147483646 h 27"/>
                      <a:gd name="T4" fmla="*/ 0 w 1579"/>
                      <a:gd name="T5" fmla="*/ 2147483646 h 27"/>
                      <a:gd name="T6" fmla="*/ 0 w 1579"/>
                      <a:gd name="T7" fmla="*/ 0 h 27"/>
                      <a:gd name="T8" fmla="*/ 2147483646 w 1579"/>
                      <a:gd name="T9" fmla="*/ 0 h 27"/>
                      <a:gd name="T10" fmla="*/ 2147483646 w 1579"/>
                      <a:gd name="T11" fmla="*/ 2147483646 h 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79"/>
                      <a:gd name="T19" fmla="*/ 0 h 27"/>
                      <a:gd name="T20" fmla="*/ 1579 w 1579"/>
                      <a:gd name="T21" fmla="*/ 27 h 2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79" h="27">
                        <a:moveTo>
                          <a:pt x="1579" y="27"/>
                        </a:moveTo>
                        <a:lnTo>
                          <a:pt x="1579" y="27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  <a:lnTo>
                          <a:pt x="1579" y="0"/>
                        </a:lnTo>
                        <a:lnTo>
                          <a:pt x="1579" y="27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5" name="Freeform 553"/>
                  <p:cNvSpPr>
                    <a:spLocks/>
                  </p:cNvSpPr>
                  <p:nvPr/>
                </p:nvSpPr>
                <p:spPr bwMode="auto">
                  <a:xfrm>
                    <a:off x="2552700" y="2927350"/>
                    <a:ext cx="742950" cy="11113"/>
                  </a:xfrm>
                  <a:custGeom>
                    <a:avLst/>
                    <a:gdLst>
                      <a:gd name="T0" fmla="*/ 2147483646 w 1579"/>
                      <a:gd name="T1" fmla="*/ 2147483646 h 26"/>
                      <a:gd name="T2" fmla="*/ 2147483646 w 1579"/>
                      <a:gd name="T3" fmla="*/ 2147483646 h 26"/>
                      <a:gd name="T4" fmla="*/ 0 w 1579"/>
                      <a:gd name="T5" fmla="*/ 2147483646 h 26"/>
                      <a:gd name="T6" fmla="*/ 0 w 1579"/>
                      <a:gd name="T7" fmla="*/ 0 h 26"/>
                      <a:gd name="T8" fmla="*/ 2147483646 w 1579"/>
                      <a:gd name="T9" fmla="*/ 0 h 26"/>
                      <a:gd name="T10" fmla="*/ 2147483646 w 1579"/>
                      <a:gd name="T11" fmla="*/ 2147483646 h 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79"/>
                      <a:gd name="T19" fmla="*/ 0 h 26"/>
                      <a:gd name="T20" fmla="*/ 1579 w 1579"/>
                      <a:gd name="T21" fmla="*/ 26 h 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79" h="26">
                        <a:moveTo>
                          <a:pt x="1579" y="26"/>
                        </a:moveTo>
                        <a:lnTo>
                          <a:pt x="1579" y="2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  <a:lnTo>
                          <a:pt x="1579" y="0"/>
                        </a:lnTo>
                        <a:lnTo>
                          <a:pt x="1579" y="2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6" name="Freeform 554"/>
                  <p:cNvSpPr>
                    <a:spLocks/>
                  </p:cNvSpPr>
                  <p:nvPr/>
                </p:nvSpPr>
                <p:spPr bwMode="auto">
                  <a:xfrm>
                    <a:off x="2552700" y="2944813"/>
                    <a:ext cx="742950" cy="12700"/>
                  </a:xfrm>
                  <a:custGeom>
                    <a:avLst/>
                    <a:gdLst>
                      <a:gd name="T0" fmla="*/ 2147483646 w 1579"/>
                      <a:gd name="T1" fmla="*/ 2147483646 h 27"/>
                      <a:gd name="T2" fmla="*/ 2147483646 w 1579"/>
                      <a:gd name="T3" fmla="*/ 2147483646 h 27"/>
                      <a:gd name="T4" fmla="*/ 0 w 1579"/>
                      <a:gd name="T5" fmla="*/ 2147483646 h 27"/>
                      <a:gd name="T6" fmla="*/ 0 w 1579"/>
                      <a:gd name="T7" fmla="*/ 0 h 27"/>
                      <a:gd name="T8" fmla="*/ 2147483646 w 1579"/>
                      <a:gd name="T9" fmla="*/ 0 h 27"/>
                      <a:gd name="T10" fmla="*/ 2147483646 w 1579"/>
                      <a:gd name="T11" fmla="*/ 2147483646 h 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79"/>
                      <a:gd name="T19" fmla="*/ 0 h 27"/>
                      <a:gd name="T20" fmla="*/ 1579 w 1579"/>
                      <a:gd name="T21" fmla="*/ 27 h 2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79" h="27">
                        <a:moveTo>
                          <a:pt x="1579" y="27"/>
                        </a:moveTo>
                        <a:lnTo>
                          <a:pt x="1579" y="27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  <a:lnTo>
                          <a:pt x="1579" y="0"/>
                        </a:lnTo>
                        <a:lnTo>
                          <a:pt x="1579" y="27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7" name="Freeform 555"/>
                  <p:cNvSpPr>
                    <a:spLocks/>
                  </p:cNvSpPr>
                  <p:nvPr/>
                </p:nvSpPr>
                <p:spPr bwMode="auto">
                  <a:xfrm>
                    <a:off x="3043238" y="3098800"/>
                    <a:ext cx="254000" cy="25400"/>
                  </a:xfrm>
                  <a:custGeom>
                    <a:avLst/>
                    <a:gdLst>
                      <a:gd name="T0" fmla="*/ 2147483646 w 539"/>
                      <a:gd name="T1" fmla="*/ 2147483646 h 53"/>
                      <a:gd name="T2" fmla="*/ 2147483646 w 539"/>
                      <a:gd name="T3" fmla="*/ 2147483646 h 53"/>
                      <a:gd name="T4" fmla="*/ 2147483646 w 539"/>
                      <a:gd name="T5" fmla="*/ 2147483646 h 53"/>
                      <a:gd name="T6" fmla="*/ 0 w 539"/>
                      <a:gd name="T7" fmla="*/ 2147483646 h 53"/>
                      <a:gd name="T8" fmla="*/ 2147483646 w 539"/>
                      <a:gd name="T9" fmla="*/ 0 h 53"/>
                      <a:gd name="T10" fmla="*/ 2147483646 w 539"/>
                      <a:gd name="T11" fmla="*/ 0 h 53"/>
                      <a:gd name="T12" fmla="*/ 2147483646 w 539"/>
                      <a:gd name="T13" fmla="*/ 2147483646 h 53"/>
                      <a:gd name="T14" fmla="*/ 2147483646 w 539"/>
                      <a:gd name="T15" fmla="*/ 2147483646 h 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39"/>
                      <a:gd name="T25" fmla="*/ 0 h 53"/>
                      <a:gd name="T26" fmla="*/ 539 w 539"/>
                      <a:gd name="T27" fmla="*/ 53 h 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39" h="53">
                        <a:moveTo>
                          <a:pt x="512" y="53"/>
                        </a:moveTo>
                        <a:lnTo>
                          <a:pt x="512" y="53"/>
                        </a:lnTo>
                        <a:lnTo>
                          <a:pt x="27" y="53"/>
                        </a:lnTo>
                        <a:cubicBezTo>
                          <a:pt x="12" y="53"/>
                          <a:pt x="0" y="41"/>
                          <a:pt x="0" y="26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lnTo>
                          <a:pt x="512" y="0"/>
                        </a:lnTo>
                        <a:cubicBezTo>
                          <a:pt x="527" y="0"/>
                          <a:pt x="539" y="12"/>
                          <a:pt x="539" y="26"/>
                        </a:cubicBezTo>
                        <a:cubicBezTo>
                          <a:pt x="539" y="41"/>
                          <a:pt x="527" y="53"/>
                          <a:pt x="512" y="53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8" name="Freeform 556"/>
                  <p:cNvSpPr>
                    <a:spLocks/>
                  </p:cNvSpPr>
                  <p:nvPr/>
                </p:nvSpPr>
                <p:spPr bwMode="auto">
                  <a:xfrm>
                    <a:off x="2538413" y="3098800"/>
                    <a:ext cx="425450" cy="25400"/>
                  </a:xfrm>
                  <a:custGeom>
                    <a:avLst/>
                    <a:gdLst>
                      <a:gd name="T0" fmla="*/ 2147483646 w 907"/>
                      <a:gd name="T1" fmla="*/ 2147483646 h 53"/>
                      <a:gd name="T2" fmla="*/ 2147483646 w 907"/>
                      <a:gd name="T3" fmla="*/ 2147483646 h 53"/>
                      <a:gd name="T4" fmla="*/ 2147483646 w 907"/>
                      <a:gd name="T5" fmla="*/ 2147483646 h 53"/>
                      <a:gd name="T6" fmla="*/ 0 w 907"/>
                      <a:gd name="T7" fmla="*/ 2147483646 h 53"/>
                      <a:gd name="T8" fmla="*/ 2147483646 w 907"/>
                      <a:gd name="T9" fmla="*/ 0 h 53"/>
                      <a:gd name="T10" fmla="*/ 2147483646 w 907"/>
                      <a:gd name="T11" fmla="*/ 0 h 53"/>
                      <a:gd name="T12" fmla="*/ 2147483646 w 907"/>
                      <a:gd name="T13" fmla="*/ 2147483646 h 53"/>
                      <a:gd name="T14" fmla="*/ 2147483646 w 907"/>
                      <a:gd name="T15" fmla="*/ 2147483646 h 5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07"/>
                      <a:gd name="T25" fmla="*/ 0 h 53"/>
                      <a:gd name="T26" fmla="*/ 907 w 907"/>
                      <a:gd name="T27" fmla="*/ 53 h 5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07" h="53">
                        <a:moveTo>
                          <a:pt x="881" y="53"/>
                        </a:moveTo>
                        <a:lnTo>
                          <a:pt x="881" y="53"/>
                        </a:lnTo>
                        <a:lnTo>
                          <a:pt x="27" y="53"/>
                        </a:lnTo>
                        <a:cubicBezTo>
                          <a:pt x="12" y="53"/>
                          <a:pt x="0" y="41"/>
                          <a:pt x="0" y="26"/>
                        </a:cubicBezTo>
                        <a:cubicBezTo>
                          <a:pt x="0" y="12"/>
                          <a:pt x="12" y="0"/>
                          <a:pt x="27" y="0"/>
                        </a:cubicBezTo>
                        <a:lnTo>
                          <a:pt x="881" y="0"/>
                        </a:lnTo>
                        <a:cubicBezTo>
                          <a:pt x="895" y="0"/>
                          <a:pt x="907" y="12"/>
                          <a:pt x="907" y="26"/>
                        </a:cubicBezTo>
                        <a:cubicBezTo>
                          <a:pt x="907" y="41"/>
                          <a:pt x="895" y="53"/>
                          <a:pt x="881" y="53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39" name="Freeform 557"/>
                  <p:cNvSpPr>
                    <a:spLocks/>
                  </p:cNvSpPr>
                  <p:nvPr/>
                </p:nvSpPr>
                <p:spPr bwMode="auto">
                  <a:xfrm>
                    <a:off x="2582863" y="2659063"/>
                    <a:ext cx="19050" cy="50800"/>
                  </a:xfrm>
                  <a:custGeom>
                    <a:avLst/>
                    <a:gdLst>
                      <a:gd name="T0" fmla="*/ 2147483646 w 40"/>
                      <a:gd name="T1" fmla="*/ 2147483646 h 108"/>
                      <a:gd name="T2" fmla="*/ 2147483646 w 40"/>
                      <a:gd name="T3" fmla="*/ 2147483646 h 108"/>
                      <a:gd name="T4" fmla="*/ 2147483646 w 40"/>
                      <a:gd name="T5" fmla="*/ 2147483646 h 108"/>
                      <a:gd name="T6" fmla="*/ 2147483646 w 40"/>
                      <a:gd name="T7" fmla="*/ 2147483646 h 108"/>
                      <a:gd name="T8" fmla="*/ 0 w 40"/>
                      <a:gd name="T9" fmla="*/ 2147483646 h 108"/>
                      <a:gd name="T10" fmla="*/ 0 w 40"/>
                      <a:gd name="T11" fmla="*/ 2147483646 h 108"/>
                      <a:gd name="T12" fmla="*/ 2147483646 w 40"/>
                      <a:gd name="T13" fmla="*/ 0 h 108"/>
                      <a:gd name="T14" fmla="*/ 2147483646 w 40"/>
                      <a:gd name="T15" fmla="*/ 0 h 108"/>
                      <a:gd name="T16" fmla="*/ 2147483646 w 40"/>
                      <a:gd name="T17" fmla="*/ 2147483646 h 108"/>
                      <a:gd name="T18" fmla="*/ 2147483646 w 40"/>
                      <a:gd name="T19" fmla="*/ 2147483646 h 10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0"/>
                      <a:gd name="T31" fmla="*/ 0 h 108"/>
                      <a:gd name="T32" fmla="*/ 40 w 40"/>
                      <a:gd name="T33" fmla="*/ 108 h 10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0" h="108">
                        <a:moveTo>
                          <a:pt x="40" y="96"/>
                        </a:moveTo>
                        <a:lnTo>
                          <a:pt x="40" y="96"/>
                        </a:lnTo>
                        <a:cubicBezTo>
                          <a:pt x="40" y="103"/>
                          <a:pt x="35" y="108"/>
                          <a:pt x="28" y="108"/>
                        </a:cubicBezTo>
                        <a:lnTo>
                          <a:pt x="12" y="108"/>
                        </a:lnTo>
                        <a:cubicBezTo>
                          <a:pt x="6" y="108"/>
                          <a:pt x="0" y="103"/>
                          <a:pt x="0" y="96"/>
                        </a:cubicBezTo>
                        <a:lnTo>
                          <a:pt x="0" y="12"/>
                        </a:lnTo>
                        <a:cubicBezTo>
                          <a:pt x="0" y="5"/>
                          <a:pt x="6" y="0"/>
                          <a:pt x="12" y="0"/>
                        </a:cubicBezTo>
                        <a:lnTo>
                          <a:pt x="28" y="0"/>
                        </a:lnTo>
                        <a:cubicBezTo>
                          <a:pt x="35" y="0"/>
                          <a:pt x="40" y="5"/>
                          <a:pt x="40" y="12"/>
                        </a:cubicBezTo>
                        <a:lnTo>
                          <a:pt x="40" y="9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0" name="Freeform 558"/>
                  <p:cNvSpPr>
                    <a:spLocks/>
                  </p:cNvSpPr>
                  <p:nvPr/>
                </p:nvSpPr>
                <p:spPr bwMode="auto">
                  <a:xfrm>
                    <a:off x="2767013" y="2659063"/>
                    <a:ext cx="19050" cy="50800"/>
                  </a:xfrm>
                  <a:custGeom>
                    <a:avLst/>
                    <a:gdLst>
                      <a:gd name="T0" fmla="*/ 2147483646 w 41"/>
                      <a:gd name="T1" fmla="*/ 2147483646 h 108"/>
                      <a:gd name="T2" fmla="*/ 2147483646 w 41"/>
                      <a:gd name="T3" fmla="*/ 2147483646 h 108"/>
                      <a:gd name="T4" fmla="*/ 2147483646 w 41"/>
                      <a:gd name="T5" fmla="*/ 2147483646 h 108"/>
                      <a:gd name="T6" fmla="*/ 2147483646 w 41"/>
                      <a:gd name="T7" fmla="*/ 2147483646 h 108"/>
                      <a:gd name="T8" fmla="*/ 0 w 41"/>
                      <a:gd name="T9" fmla="*/ 2147483646 h 108"/>
                      <a:gd name="T10" fmla="*/ 0 w 41"/>
                      <a:gd name="T11" fmla="*/ 2147483646 h 108"/>
                      <a:gd name="T12" fmla="*/ 2147483646 w 41"/>
                      <a:gd name="T13" fmla="*/ 0 h 108"/>
                      <a:gd name="T14" fmla="*/ 2147483646 w 41"/>
                      <a:gd name="T15" fmla="*/ 0 h 108"/>
                      <a:gd name="T16" fmla="*/ 2147483646 w 41"/>
                      <a:gd name="T17" fmla="*/ 2147483646 h 108"/>
                      <a:gd name="T18" fmla="*/ 2147483646 w 41"/>
                      <a:gd name="T19" fmla="*/ 2147483646 h 10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1"/>
                      <a:gd name="T31" fmla="*/ 0 h 108"/>
                      <a:gd name="T32" fmla="*/ 41 w 41"/>
                      <a:gd name="T33" fmla="*/ 108 h 10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1" h="108">
                        <a:moveTo>
                          <a:pt x="41" y="96"/>
                        </a:moveTo>
                        <a:lnTo>
                          <a:pt x="41" y="96"/>
                        </a:lnTo>
                        <a:cubicBezTo>
                          <a:pt x="41" y="103"/>
                          <a:pt x="35" y="108"/>
                          <a:pt x="29" y="108"/>
                        </a:cubicBezTo>
                        <a:lnTo>
                          <a:pt x="12" y="108"/>
                        </a:lnTo>
                        <a:cubicBezTo>
                          <a:pt x="6" y="108"/>
                          <a:pt x="0" y="103"/>
                          <a:pt x="0" y="96"/>
                        </a:cubicBezTo>
                        <a:lnTo>
                          <a:pt x="0" y="12"/>
                        </a:lnTo>
                        <a:cubicBezTo>
                          <a:pt x="0" y="5"/>
                          <a:pt x="6" y="0"/>
                          <a:pt x="12" y="0"/>
                        </a:cubicBezTo>
                        <a:lnTo>
                          <a:pt x="29" y="0"/>
                        </a:lnTo>
                        <a:cubicBezTo>
                          <a:pt x="35" y="0"/>
                          <a:pt x="41" y="5"/>
                          <a:pt x="41" y="12"/>
                        </a:cubicBezTo>
                        <a:lnTo>
                          <a:pt x="41" y="9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1" name="Freeform 559"/>
                  <p:cNvSpPr>
                    <a:spLocks/>
                  </p:cNvSpPr>
                  <p:nvPr/>
                </p:nvSpPr>
                <p:spPr bwMode="auto">
                  <a:xfrm>
                    <a:off x="2952750" y="2659063"/>
                    <a:ext cx="19050" cy="50800"/>
                  </a:xfrm>
                  <a:custGeom>
                    <a:avLst/>
                    <a:gdLst>
                      <a:gd name="T0" fmla="*/ 2147483646 w 40"/>
                      <a:gd name="T1" fmla="*/ 2147483646 h 108"/>
                      <a:gd name="T2" fmla="*/ 2147483646 w 40"/>
                      <a:gd name="T3" fmla="*/ 2147483646 h 108"/>
                      <a:gd name="T4" fmla="*/ 2147483646 w 40"/>
                      <a:gd name="T5" fmla="*/ 2147483646 h 108"/>
                      <a:gd name="T6" fmla="*/ 2147483646 w 40"/>
                      <a:gd name="T7" fmla="*/ 2147483646 h 108"/>
                      <a:gd name="T8" fmla="*/ 0 w 40"/>
                      <a:gd name="T9" fmla="*/ 2147483646 h 108"/>
                      <a:gd name="T10" fmla="*/ 0 w 40"/>
                      <a:gd name="T11" fmla="*/ 2147483646 h 108"/>
                      <a:gd name="T12" fmla="*/ 2147483646 w 40"/>
                      <a:gd name="T13" fmla="*/ 0 h 108"/>
                      <a:gd name="T14" fmla="*/ 2147483646 w 40"/>
                      <a:gd name="T15" fmla="*/ 0 h 108"/>
                      <a:gd name="T16" fmla="*/ 2147483646 w 40"/>
                      <a:gd name="T17" fmla="*/ 2147483646 h 108"/>
                      <a:gd name="T18" fmla="*/ 2147483646 w 40"/>
                      <a:gd name="T19" fmla="*/ 2147483646 h 10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0"/>
                      <a:gd name="T31" fmla="*/ 0 h 108"/>
                      <a:gd name="T32" fmla="*/ 40 w 40"/>
                      <a:gd name="T33" fmla="*/ 108 h 10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0" h="108">
                        <a:moveTo>
                          <a:pt x="40" y="96"/>
                        </a:moveTo>
                        <a:lnTo>
                          <a:pt x="40" y="96"/>
                        </a:lnTo>
                        <a:cubicBezTo>
                          <a:pt x="40" y="103"/>
                          <a:pt x="34" y="108"/>
                          <a:pt x="28" y="108"/>
                        </a:cubicBezTo>
                        <a:lnTo>
                          <a:pt x="12" y="108"/>
                        </a:lnTo>
                        <a:cubicBezTo>
                          <a:pt x="5" y="108"/>
                          <a:pt x="0" y="103"/>
                          <a:pt x="0" y="96"/>
                        </a:cubicBezTo>
                        <a:lnTo>
                          <a:pt x="0" y="12"/>
                        </a:lnTo>
                        <a:cubicBezTo>
                          <a:pt x="0" y="5"/>
                          <a:pt x="5" y="0"/>
                          <a:pt x="12" y="0"/>
                        </a:cubicBezTo>
                        <a:lnTo>
                          <a:pt x="28" y="0"/>
                        </a:lnTo>
                        <a:cubicBezTo>
                          <a:pt x="34" y="0"/>
                          <a:pt x="40" y="5"/>
                          <a:pt x="40" y="12"/>
                        </a:cubicBezTo>
                        <a:lnTo>
                          <a:pt x="40" y="9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2" name="Freeform 560"/>
                  <p:cNvSpPr>
                    <a:spLocks/>
                  </p:cNvSpPr>
                  <p:nvPr/>
                </p:nvSpPr>
                <p:spPr bwMode="auto">
                  <a:xfrm>
                    <a:off x="3136900" y="2659063"/>
                    <a:ext cx="19050" cy="50800"/>
                  </a:xfrm>
                  <a:custGeom>
                    <a:avLst/>
                    <a:gdLst>
                      <a:gd name="T0" fmla="*/ 2147483646 w 40"/>
                      <a:gd name="T1" fmla="*/ 2147483646 h 108"/>
                      <a:gd name="T2" fmla="*/ 2147483646 w 40"/>
                      <a:gd name="T3" fmla="*/ 2147483646 h 108"/>
                      <a:gd name="T4" fmla="*/ 2147483646 w 40"/>
                      <a:gd name="T5" fmla="*/ 2147483646 h 108"/>
                      <a:gd name="T6" fmla="*/ 2147483646 w 40"/>
                      <a:gd name="T7" fmla="*/ 2147483646 h 108"/>
                      <a:gd name="T8" fmla="*/ 0 w 40"/>
                      <a:gd name="T9" fmla="*/ 2147483646 h 108"/>
                      <a:gd name="T10" fmla="*/ 0 w 40"/>
                      <a:gd name="T11" fmla="*/ 2147483646 h 108"/>
                      <a:gd name="T12" fmla="*/ 2147483646 w 40"/>
                      <a:gd name="T13" fmla="*/ 0 h 108"/>
                      <a:gd name="T14" fmla="*/ 2147483646 w 40"/>
                      <a:gd name="T15" fmla="*/ 0 h 108"/>
                      <a:gd name="T16" fmla="*/ 2147483646 w 40"/>
                      <a:gd name="T17" fmla="*/ 2147483646 h 108"/>
                      <a:gd name="T18" fmla="*/ 2147483646 w 40"/>
                      <a:gd name="T19" fmla="*/ 2147483646 h 10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0"/>
                      <a:gd name="T31" fmla="*/ 0 h 108"/>
                      <a:gd name="T32" fmla="*/ 40 w 40"/>
                      <a:gd name="T33" fmla="*/ 108 h 10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0" h="108">
                        <a:moveTo>
                          <a:pt x="40" y="96"/>
                        </a:moveTo>
                        <a:lnTo>
                          <a:pt x="40" y="96"/>
                        </a:lnTo>
                        <a:cubicBezTo>
                          <a:pt x="40" y="103"/>
                          <a:pt x="35" y="108"/>
                          <a:pt x="28" y="108"/>
                        </a:cubicBezTo>
                        <a:lnTo>
                          <a:pt x="12" y="108"/>
                        </a:lnTo>
                        <a:cubicBezTo>
                          <a:pt x="5" y="108"/>
                          <a:pt x="0" y="103"/>
                          <a:pt x="0" y="96"/>
                        </a:cubicBezTo>
                        <a:lnTo>
                          <a:pt x="0" y="12"/>
                        </a:lnTo>
                        <a:cubicBezTo>
                          <a:pt x="0" y="5"/>
                          <a:pt x="5" y="0"/>
                          <a:pt x="12" y="0"/>
                        </a:cubicBezTo>
                        <a:lnTo>
                          <a:pt x="28" y="0"/>
                        </a:lnTo>
                        <a:cubicBezTo>
                          <a:pt x="35" y="0"/>
                          <a:pt x="40" y="5"/>
                          <a:pt x="40" y="12"/>
                        </a:cubicBezTo>
                        <a:lnTo>
                          <a:pt x="40" y="9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3" name="Freeform 561"/>
                  <p:cNvSpPr>
                    <a:spLocks/>
                  </p:cNvSpPr>
                  <p:nvPr/>
                </p:nvSpPr>
                <p:spPr bwMode="auto">
                  <a:xfrm>
                    <a:off x="2927350" y="3078163"/>
                    <a:ext cx="65088" cy="66675"/>
                  </a:xfrm>
                  <a:custGeom>
                    <a:avLst/>
                    <a:gdLst>
                      <a:gd name="T0" fmla="*/ 2147483646 w 139"/>
                      <a:gd name="T1" fmla="*/ 2147483646 h 139"/>
                      <a:gd name="T2" fmla="*/ 2147483646 w 139"/>
                      <a:gd name="T3" fmla="*/ 2147483646 h 139"/>
                      <a:gd name="T4" fmla="*/ 0 w 139"/>
                      <a:gd name="T5" fmla="*/ 2147483646 h 139"/>
                      <a:gd name="T6" fmla="*/ 2147483646 w 139"/>
                      <a:gd name="T7" fmla="*/ 0 h 139"/>
                      <a:gd name="T8" fmla="*/ 2147483646 w 139"/>
                      <a:gd name="T9" fmla="*/ 2147483646 h 139"/>
                      <a:gd name="T10" fmla="*/ 2147483646 w 139"/>
                      <a:gd name="T11" fmla="*/ 2147483646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9"/>
                      <a:gd name="T19" fmla="*/ 0 h 139"/>
                      <a:gd name="T20" fmla="*/ 139 w 139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9" h="139">
                        <a:moveTo>
                          <a:pt x="69" y="139"/>
                        </a:moveTo>
                        <a:lnTo>
                          <a:pt x="69" y="139"/>
                        </a:lnTo>
                        <a:cubicBezTo>
                          <a:pt x="31" y="139"/>
                          <a:pt x="0" y="108"/>
                          <a:pt x="0" y="70"/>
                        </a:cubicBezTo>
                        <a:cubicBezTo>
                          <a:pt x="0" y="31"/>
                          <a:pt x="31" y="0"/>
                          <a:pt x="69" y="0"/>
                        </a:cubicBezTo>
                        <a:cubicBezTo>
                          <a:pt x="107" y="0"/>
                          <a:pt x="139" y="31"/>
                          <a:pt x="139" y="70"/>
                        </a:cubicBezTo>
                        <a:cubicBezTo>
                          <a:pt x="139" y="108"/>
                          <a:pt x="107" y="139"/>
                          <a:pt x="69" y="13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4" name="Freeform 562"/>
                  <p:cNvSpPr>
                    <a:spLocks/>
                  </p:cNvSpPr>
                  <p:nvPr/>
                </p:nvSpPr>
                <p:spPr bwMode="auto">
                  <a:xfrm>
                    <a:off x="3027363" y="3078163"/>
                    <a:ext cx="65088" cy="66675"/>
                  </a:xfrm>
                  <a:custGeom>
                    <a:avLst/>
                    <a:gdLst>
                      <a:gd name="T0" fmla="*/ 2147483646 w 139"/>
                      <a:gd name="T1" fmla="*/ 2147483646 h 139"/>
                      <a:gd name="T2" fmla="*/ 2147483646 w 139"/>
                      <a:gd name="T3" fmla="*/ 2147483646 h 139"/>
                      <a:gd name="T4" fmla="*/ 0 w 139"/>
                      <a:gd name="T5" fmla="*/ 2147483646 h 139"/>
                      <a:gd name="T6" fmla="*/ 2147483646 w 139"/>
                      <a:gd name="T7" fmla="*/ 0 h 139"/>
                      <a:gd name="T8" fmla="*/ 2147483646 w 139"/>
                      <a:gd name="T9" fmla="*/ 2147483646 h 139"/>
                      <a:gd name="T10" fmla="*/ 2147483646 w 139"/>
                      <a:gd name="T11" fmla="*/ 2147483646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9"/>
                      <a:gd name="T19" fmla="*/ 0 h 139"/>
                      <a:gd name="T20" fmla="*/ 139 w 139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9" h="139">
                        <a:moveTo>
                          <a:pt x="69" y="139"/>
                        </a:moveTo>
                        <a:lnTo>
                          <a:pt x="69" y="139"/>
                        </a:lnTo>
                        <a:cubicBezTo>
                          <a:pt x="31" y="139"/>
                          <a:pt x="0" y="108"/>
                          <a:pt x="0" y="70"/>
                        </a:cubicBezTo>
                        <a:cubicBezTo>
                          <a:pt x="0" y="31"/>
                          <a:pt x="31" y="0"/>
                          <a:pt x="69" y="0"/>
                        </a:cubicBezTo>
                        <a:cubicBezTo>
                          <a:pt x="107" y="0"/>
                          <a:pt x="139" y="31"/>
                          <a:pt x="139" y="70"/>
                        </a:cubicBezTo>
                        <a:cubicBezTo>
                          <a:pt x="139" y="108"/>
                          <a:pt x="107" y="139"/>
                          <a:pt x="69" y="13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5" name="Freeform 563"/>
                  <p:cNvSpPr>
                    <a:spLocks/>
                  </p:cNvSpPr>
                  <p:nvPr/>
                </p:nvSpPr>
                <p:spPr bwMode="auto">
                  <a:xfrm>
                    <a:off x="2627313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0 h 22"/>
                      <a:gd name="T8" fmla="*/ 2147483646 w 20"/>
                      <a:gd name="T9" fmla="*/ 0 h 22"/>
                      <a:gd name="T10" fmla="*/ 2147483646 w 20"/>
                      <a:gd name="T11" fmla="*/ 2147483646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6" y="9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0" y="22"/>
                        </a:lnTo>
                        <a:lnTo>
                          <a:pt x="16" y="22"/>
                        </a:lnTo>
                        <a:lnTo>
                          <a:pt x="16" y="13"/>
                        </a:lnTo>
                        <a:lnTo>
                          <a:pt x="5" y="13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9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6" name="Freeform 564"/>
                  <p:cNvSpPr>
                    <a:spLocks/>
                  </p:cNvSpPr>
                  <p:nvPr/>
                </p:nvSpPr>
                <p:spPr bwMode="auto">
                  <a:xfrm>
                    <a:off x="2638425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2147483646 h 22"/>
                      <a:gd name="T8" fmla="*/ 2147483646 w 20"/>
                      <a:gd name="T9" fmla="*/ 0 h 22"/>
                      <a:gd name="T10" fmla="*/ 2147483646 w 20"/>
                      <a:gd name="T11" fmla="*/ 0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13"/>
                        </a:moveTo>
                        <a:lnTo>
                          <a:pt x="5" y="13"/>
                        </a:lnTo>
                        <a:cubicBezTo>
                          <a:pt x="5" y="17"/>
                          <a:pt x="6" y="18"/>
                          <a:pt x="10" y="18"/>
                        </a:cubicBezTo>
                        <a:cubicBezTo>
                          <a:pt x="14" y="18"/>
                          <a:pt x="15" y="17"/>
                          <a:pt x="15" y="13"/>
                        </a:cubicBezTo>
                        <a:lnTo>
                          <a:pt x="15" y="0"/>
                        </a:lnTo>
                        <a:lnTo>
                          <a:pt x="20" y="0"/>
                        </a:lnTo>
                        <a:lnTo>
                          <a:pt x="20" y="13"/>
                        </a:lnTo>
                        <a:cubicBezTo>
                          <a:pt x="20" y="16"/>
                          <a:pt x="20" y="18"/>
                          <a:pt x="19" y="19"/>
                        </a:cubicBezTo>
                        <a:cubicBezTo>
                          <a:pt x="17" y="21"/>
                          <a:pt x="14" y="22"/>
                          <a:pt x="10" y="22"/>
                        </a:cubicBezTo>
                        <a:cubicBezTo>
                          <a:pt x="6" y="22"/>
                          <a:pt x="4" y="21"/>
                          <a:pt x="2" y="19"/>
                        </a:cubicBezTo>
                        <a:cubicBezTo>
                          <a:pt x="1" y="18"/>
                          <a:pt x="0" y="16"/>
                          <a:pt x="0" y="13"/>
                        </a:cubicBez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13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7" name="Freeform 565"/>
                  <p:cNvSpPr>
                    <a:spLocks noEditPoints="1"/>
                  </p:cNvSpPr>
                  <p:nvPr/>
                </p:nvSpPr>
                <p:spPr bwMode="auto">
                  <a:xfrm>
                    <a:off x="2647950" y="2314575"/>
                    <a:ext cx="12700" cy="11113"/>
                  </a:xfrm>
                  <a:custGeom>
                    <a:avLst/>
                    <a:gdLst>
                      <a:gd name="T0" fmla="*/ 2147483646 w 25"/>
                      <a:gd name="T1" fmla="*/ 2147483646 h 22"/>
                      <a:gd name="T2" fmla="*/ 2147483646 w 25"/>
                      <a:gd name="T3" fmla="*/ 2147483646 h 22"/>
                      <a:gd name="T4" fmla="*/ 2147483646 w 25"/>
                      <a:gd name="T5" fmla="*/ 2147483646 h 22"/>
                      <a:gd name="T6" fmla="*/ 2147483646 w 25"/>
                      <a:gd name="T7" fmla="*/ 2147483646 h 22"/>
                      <a:gd name="T8" fmla="*/ 2147483646 w 25"/>
                      <a:gd name="T9" fmla="*/ 2147483646 h 22"/>
                      <a:gd name="T10" fmla="*/ 2147483646 w 25"/>
                      <a:gd name="T11" fmla="*/ 0 h 22"/>
                      <a:gd name="T12" fmla="*/ 2147483646 w 25"/>
                      <a:gd name="T13" fmla="*/ 0 h 22"/>
                      <a:gd name="T14" fmla="*/ 2147483646 w 25"/>
                      <a:gd name="T15" fmla="*/ 2147483646 h 22"/>
                      <a:gd name="T16" fmla="*/ 2147483646 w 25"/>
                      <a:gd name="T17" fmla="*/ 2147483646 h 22"/>
                      <a:gd name="T18" fmla="*/ 2147483646 w 25"/>
                      <a:gd name="T19" fmla="*/ 2147483646 h 22"/>
                      <a:gd name="T20" fmla="*/ 2147483646 w 25"/>
                      <a:gd name="T21" fmla="*/ 2147483646 h 22"/>
                      <a:gd name="T22" fmla="*/ 2147483646 w 25"/>
                      <a:gd name="T23" fmla="*/ 2147483646 h 22"/>
                      <a:gd name="T24" fmla="*/ 0 w 25"/>
                      <a:gd name="T25" fmla="*/ 2147483646 h 22"/>
                      <a:gd name="T26" fmla="*/ 2147483646 w 25"/>
                      <a:gd name="T27" fmla="*/ 0 h 22"/>
                      <a:gd name="T28" fmla="*/ 2147483646 w 25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5"/>
                      <a:gd name="T46" fmla="*/ 0 h 22"/>
                      <a:gd name="T47" fmla="*/ 25 w 25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5" h="22">
                        <a:moveTo>
                          <a:pt x="9" y="13"/>
                        </a:moveTo>
                        <a:lnTo>
                          <a:pt x="9" y="13"/>
                        </a:lnTo>
                        <a:lnTo>
                          <a:pt x="16" y="13"/>
                        </a:lnTo>
                        <a:lnTo>
                          <a:pt x="12" y="5"/>
                        </a:lnTo>
                        <a:lnTo>
                          <a:pt x="9" y="13"/>
                        </a:lnTo>
                        <a:close/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25" y="22"/>
                        </a:lnTo>
                        <a:lnTo>
                          <a:pt x="20" y="22"/>
                        </a:lnTo>
                        <a:lnTo>
                          <a:pt x="17" y="17"/>
                        </a:lnTo>
                        <a:lnTo>
                          <a:pt x="7" y="17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8" name="Freeform 566"/>
                  <p:cNvSpPr>
                    <a:spLocks/>
                  </p:cNvSpPr>
                  <p:nvPr/>
                </p:nvSpPr>
                <p:spPr bwMode="auto">
                  <a:xfrm>
                    <a:off x="2659063" y="2314575"/>
                    <a:ext cx="15875" cy="11113"/>
                  </a:xfrm>
                  <a:custGeom>
                    <a:avLst/>
                    <a:gdLst>
                      <a:gd name="T0" fmla="*/ 2147483646 w 36"/>
                      <a:gd name="T1" fmla="*/ 0 h 22"/>
                      <a:gd name="T2" fmla="*/ 2147483646 w 36"/>
                      <a:gd name="T3" fmla="*/ 0 h 22"/>
                      <a:gd name="T4" fmla="*/ 2147483646 w 36"/>
                      <a:gd name="T5" fmla="*/ 2147483646 h 22"/>
                      <a:gd name="T6" fmla="*/ 2147483646 w 36"/>
                      <a:gd name="T7" fmla="*/ 0 h 22"/>
                      <a:gd name="T8" fmla="*/ 2147483646 w 36"/>
                      <a:gd name="T9" fmla="*/ 0 h 22"/>
                      <a:gd name="T10" fmla="*/ 2147483646 w 36"/>
                      <a:gd name="T11" fmla="*/ 2147483646 h 22"/>
                      <a:gd name="T12" fmla="*/ 2147483646 w 36"/>
                      <a:gd name="T13" fmla="*/ 0 h 22"/>
                      <a:gd name="T14" fmla="*/ 2147483646 w 36"/>
                      <a:gd name="T15" fmla="*/ 0 h 22"/>
                      <a:gd name="T16" fmla="*/ 2147483646 w 36"/>
                      <a:gd name="T17" fmla="*/ 2147483646 h 22"/>
                      <a:gd name="T18" fmla="*/ 2147483646 w 36"/>
                      <a:gd name="T19" fmla="*/ 2147483646 h 22"/>
                      <a:gd name="T20" fmla="*/ 2147483646 w 36"/>
                      <a:gd name="T21" fmla="*/ 2147483646 h 22"/>
                      <a:gd name="T22" fmla="*/ 2147483646 w 36"/>
                      <a:gd name="T23" fmla="*/ 2147483646 h 22"/>
                      <a:gd name="T24" fmla="*/ 2147483646 w 36"/>
                      <a:gd name="T25" fmla="*/ 2147483646 h 22"/>
                      <a:gd name="T26" fmla="*/ 0 w 36"/>
                      <a:gd name="T27" fmla="*/ 0 h 22"/>
                      <a:gd name="T28" fmla="*/ 2147483646 w 36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6"/>
                      <a:gd name="T46" fmla="*/ 0 h 22"/>
                      <a:gd name="T47" fmla="*/ 36 w 36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6" h="2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0" y="17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6" y="17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29" y="22"/>
                        </a:lnTo>
                        <a:lnTo>
                          <a:pt x="23" y="22"/>
                        </a:lnTo>
                        <a:lnTo>
                          <a:pt x="18" y="6"/>
                        </a:lnTo>
                        <a:lnTo>
                          <a:pt x="14" y="22"/>
                        </a:lnTo>
                        <a:lnTo>
                          <a:pt x="8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49" name="Freeform 567"/>
                  <p:cNvSpPr>
                    <a:spLocks/>
                  </p:cNvSpPr>
                  <p:nvPr/>
                </p:nvSpPr>
                <p:spPr bwMode="auto">
                  <a:xfrm>
                    <a:off x="2676525" y="2314575"/>
                    <a:ext cx="7938" cy="1111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2147483646 h 22"/>
                      <a:gd name="T18" fmla="*/ 2147483646 w 19"/>
                      <a:gd name="T19" fmla="*/ 2147483646 h 22"/>
                      <a:gd name="T20" fmla="*/ 0 w 19"/>
                      <a:gd name="T21" fmla="*/ 2147483646 h 22"/>
                      <a:gd name="T22" fmla="*/ 2147483646 w 19"/>
                      <a:gd name="T23" fmla="*/ 0 h 22"/>
                      <a:gd name="T24" fmla="*/ 2147483646 w 19"/>
                      <a:gd name="T25" fmla="*/ 0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"/>
                      <a:gd name="T49" fmla="*/ 0 h 22"/>
                      <a:gd name="T50" fmla="*/ 19 w 19"/>
                      <a:gd name="T51" fmla="*/ 22 h 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9" y="9"/>
                        </a:lnTo>
                        <a:lnTo>
                          <a:pt x="19" y="13"/>
                        </a:lnTo>
                        <a:lnTo>
                          <a:pt x="5" y="13"/>
                        </a:lnTo>
                        <a:cubicBezTo>
                          <a:pt x="5" y="17"/>
                          <a:pt x="7" y="18"/>
                          <a:pt x="11" y="18"/>
                        </a:cubicBezTo>
                        <a:lnTo>
                          <a:pt x="19" y="18"/>
                        </a:lnTo>
                        <a:lnTo>
                          <a:pt x="19" y="22"/>
                        </a:lnTo>
                        <a:lnTo>
                          <a:pt x="11" y="22"/>
                        </a:lnTo>
                        <a:cubicBezTo>
                          <a:pt x="8" y="22"/>
                          <a:pt x="6" y="21"/>
                          <a:pt x="3" y="20"/>
                        </a:cubicBezTo>
                        <a:cubicBezTo>
                          <a:pt x="1" y="18"/>
                          <a:pt x="0" y="15"/>
                          <a:pt x="0" y="11"/>
                        </a:cubicBezTo>
                        <a:cubicBezTo>
                          <a:pt x="0" y="4"/>
                          <a:pt x="3" y="0"/>
                          <a:pt x="11" y="0"/>
                        </a:cubicBezTo>
                        <a:lnTo>
                          <a:pt x="19" y="0"/>
                        </a:lnTo>
                        <a:lnTo>
                          <a:pt x="19" y="4"/>
                        </a:lnTo>
                        <a:lnTo>
                          <a:pt x="11" y="4"/>
                        </a:lnTo>
                        <a:cubicBezTo>
                          <a:pt x="7" y="4"/>
                          <a:pt x="5" y="6"/>
                          <a:pt x="5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0" name="Freeform 568"/>
                  <p:cNvSpPr>
                    <a:spLocks/>
                  </p:cNvSpPr>
                  <p:nvPr/>
                </p:nvSpPr>
                <p:spPr bwMode="auto">
                  <a:xfrm>
                    <a:off x="2687638" y="2314575"/>
                    <a:ext cx="1588" cy="11113"/>
                  </a:xfrm>
                  <a:custGeom>
                    <a:avLst/>
                    <a:gdLst>
                      <a:gd name="T0" fmla="*/ 0 w 5"/>
                      <a:gd name="T1" fmla="*/ 0 h 22"/>
                      <a:gd name="T2" fmla="*/ 0 w 5"/>
                      <a:gd name="T3" fmla="*/ 0 h 22"/>
                      <a:gd name="T4" fmla="*/ 2147483646 w 5"/>
                      <a:gd name="T5" fmla="*/ 0 h 22"/>
                      <a:gd name="T6" fmla="*/ 2147483646 w 5"/>
                      <a:gd name="T7" fmla="*/ 2147483646 h 22"/>
                      <a:gd name="T8" fmla="*/ 0 w 5"/>
                      <a:gd name="T9" fmla="*/ 2147483646 h 22"/>
                      <a:gd name="T10" fmla="*/ 0 w 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2"/>
                      <a:gd name="T20" fmla="*/ 5 w 5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1" name="Freeform 569"/>
                  <p:cNvSpPr>
                    <a:spLocks/>
                  </p:cNvSpPr>
                  <p:nvPr/>
                </p:nvSpPr>
                <p:spPr bwMode="auto">
                  <a:xfrm>
                    <a:off x="2592388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2147483646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11"/>
                        </a:moveTo>
                        <a:lnTo>
                          <a:pt x="0" y="11"/>
                        </a:lnTo>
                        <a:cubicBezTo>
                          <a:pt x="1" y="15"/>
                          <a:pt x="4" y="18"/>
                          <a:pt x="4" y="18"/>
                        </a:cubicBezTo>
                        <a:cubicBezTo>
                          <a:pt x="9" y="23"/>
                          <a:pt x="21" y="29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16" y="13"/>
                          <a:pt x="6" y="0"/>
                          <a:pt x="6" y="0"/>
                        </a:cubicBezTo>
                        <a:cubicBezTo>
                          <a:pt x="6" y="0"/>
                          <a:pt x="0" y="5"/>
                          <a:pt x="0" y="1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2" name="Freeform 570"/>
                  <p:cNvSpPr>
                    <a:spLocks/>
                  </p:cNvSpPr>
                  <p:nvPr/>
                </p:nvSpPr>
                <p:spPr bwMode="auto">
                  <a:xfrm>
                    <a:off x="2592388" y="2325688"/>
                    <a:ext cx="9525" cy="3175"/>
                  </a:xfrm>
                  <a:custGeom>
                    <a:avLst/>
                    <a:gdLst>
                      <a:gd name="T0" fmla="*/ 0 w 20"/>
                      <a:gd name="T1" fmla="*/ 2147483646 h 8"/>
                      <a:gd name="T2" fmla="*/ 0 w 20"/>
                      <a:gd name="T3" fmla="*/ 2147483646 h 8"/>
                      <a:gd name="T4" fmla="*/ 2147483646 w 20"/>
                      <a:gd name="T5" fmla="*/ 2147483646 h 8"/>
                      <a:gd name="T6" fmla="*/ 2147483646 w 20"/>
                      <a:gd name="T7" fmla="*/ 2147483646 h 8"/>
                      <a:gd name="T8" fmla="*/ 2147483646 w 20"/>
                      <a:gd name="T9" fmla="*/ 2147483646 h 8"/>
                      <a:gd name="T10" fmla="*/ 2147483646 w 20"/>
                      <a:gd name="T11" fmla="*/ 0 h 8"/>
                      <a:gd name="T12" fmla="*/ 2147483646 w 20"/>
                      <a:gd name="T13" fmla="*/ 0 h 8"/>
                      <a:gd name="T14" fmla="*/ 0 w 20"/>
                      <a:gd name="T15" fmla="*/ 214748364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"/>
                      <a:gd name="T25" fmla="*/ 0 h 8"/>
                      <a:gd name="T26" fmla="*/ 20 w 20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" h="8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" y="5"/>
                          <a:pt x="5" y="8"/>
                          <a:pt x="9" y="7"/>
                        </a:cubicBezTo>
                        <a:cubicBezTo>
                          <a:pt x="12" y="6"/>
                          <a:pt x="18" y="2"/>
                          <a:pt x="20" y="1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3" name="Freeform 571"/>
                  <p:cNvSpPr>
                    <a:spLocks/>
                  </p:cNvSpPr>
                  <p:nvPr/>
                </p:nvSpPr>
                <p:spPr bwMode="auto">
                  <a:xfrm>
                    <a:off x="2589213" y="2317750"/>
                    <a:ext cx="12700" cy="7938"/>
                  </a:xfrm>
                  <a:custGeom>
                    <a:avLst/>
                    <a:gdLst>
                      <a:gd name="T0" fmla="*/ 2147483646 w 28"/>
                      <a:gd name="T1" fmla="*/ 2147483646 h 16"/>
                      <a:gd name="T2" fmla="*/ 2147483646 w 28"/>
                      <a:gd name="T3" fmla="*/ 2147483646 h 16"/>
                      <a:gd name="T4" fmla="*/ 2147483646 w 28"/>
                      <a:gd name="T5" fmla="*/ 2147483646 h 16"/>
                      <a:gd name="T6" fmla="*/ 2147483646 w 28"/>
                      <a:gd name="T7" fmla="*/ 2147483646 h 16"/>
                      <a:gd name="T8" fmla="*/ 2147483646 w 28"/>
                      <a:gd name="T9" fmla="*/ 2147483646 h 16"/>
                      <a:gd name="T10" fmla="*/ 2147483646 w 28"/>
                      <a:gd name="T11" fmla="*/ 2147483646 h 16"/>
                      <a:gd name="T12" fmla="*/ 2147483646 w 28"/>
                      <a:gd name="T13" fmla="*/ 2147483646 h 16"/>
                      <a:gd name="T14" fmla="*/ 2147483646 w 28"/>
                      <a:gd name="T15" fmla="*/ 0 h 16"/>
                      <a:gd name="T16" fmla="*/ 2147483646 w 28"/>
                      <a:gd name="T17" fmla="*/ 2147483646 h 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8"/>
                      <a:gd name="T28" fmla="*/ 0 h 16"/>
                      <a:gd name="T29" fmla="*/ 28 w 28"/>
                      <a:gd name="T30" fmla="*/ 16 h 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8" h="16">
                        <a:moveTo>
                          <a:pt x="2" y="9"/>
                        </a:moveTo>
                        <a:lnTo>
                          <a:pt x="2" y="9"/>
                        </a:lnTo>
                        <a:cubicBezTo>
                          <a:pt x="4" y="13"/>
                          <a:pt x="8" y="15"/>
                          <a:pt x="8" y="15"/>
                        </a:cubicBezTo>
                        <a:cubicBezTo>
                          <a:pt x="10" y="16"/>
                          <a:pt x="12" y="16"/>
                          <a:pt x="12" y="16"/>
                        </a:cubicBezTo>
                        <a:cubicBezTo>
                          <a:pt x="12" y="16"/>
                          <a:pt x="24" y="16"/>
                          <a:pt x="27" y="16"/>
                        </a:cubicBezTo>
                        <a:cubicBezTo>
                          <a:pt x="27" y="16"/>
                          <a:pt x="27" y="15"/>
                          <a:pt x="27" y="15"/>
                        </a:cubicBezTo>
                        <a:cubicBezTo>
                          <a:pt x="28" y="15"/>
                          <a:pt x="27" y="15"/>
                          <a:pt x="27" y="15"/>
                        </a:cubicBezTo>
                        <a:cubicBezTo>
                          <a:pt x="18" y="9"/>
                          <a:pt x="1" y="0"/>
                          <a:pt x="1" y="0"/>
                        </a:cubicBezTo>
                        <a:cubicBezTo>
                          <a:pt x="0" y="5"/>
                          <a:pt x="2" y="9"/>
                          <a:pt x="2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4" name="Freeform 572"/>
                  <p:cNvSpPr>
                    <a:spLocks/>
                  </p:cNvSpPr>
                  <p:nvPr/>
                </p:nvSpPr>
                <p:spPr bwMode="auto">
                  <a:xfrm>
                    <a:off x="2597150" y="2305050"/>
                    <a:ext cx="9525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0 h 38"/>
                      <a:gd name="T16" fmla="*/ 2147483646 w 17"/>
                      <a:gd name="T17" fmla="*/ 2147483646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38"/>
                      <a:gd name="T29" fmla="*/ 17 w 17"/>
                      <a:gd name="T30" fmla="*/ 38 h 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38">
                        <a:moveTo>
                          <a:pt x="8" y="1"/>
                        </a:moveTo>
                        <a:lnTo>
                          <a:pt x="8" y="1"/>
                        </a:lnTo>
                        <a:cubicBezTo>
                          <a:pt x="2" y="2"/>
                          <a:pt x="1" y="7"/>
                          <a:pt x="1" y="7"/>
                        </a:cubicBezTo>
                        <a:cubicBezTo>
                          <a:pt x="0" y="10"/>
                          <a:pt x="1" y="14"/>
                          <a:pt x="1" y="14"/>
                        </a:cubicBezTo>
                        <a:cubicBezTo>
                          <a:pt x="3" y="22"/>
                          <a:pt x="12" y="35"/>
                          <a:pt x="13" y="37"/>
                        </a:cubicBezTo>
                        <a:cubicBezTo>
                          <a:pt x="14" y="38"/>
                          <a:pt x="14" y="38"/>
                          <a:pt x="14" y="38"/>
                        </a:cubicBezTo>
                        <a:cubicBezTo>
                          <a:pt x="14" y="37"/>
                          <a:pt x="14" y="37"/>
                          <a:pt x="14" y="37"/>
                        </a:cubicBezTo>
                        <a:cubicBezTo>
                          <a:pt x="17" y="8"/>
                          <a:pt x="11" y="0"/>
                          <a:pt x="11" y="0"/>
                        </a:cubicBezTo>
                        <a:cubicBezTo>
                          <a:pt x="10" y="0"/>
                          <a:pt x="8" y="1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5" name="Freeform 573"/>
                  <p:cNvSpPr>
                    <a:spLocks/>
                  </p:cNvSpPr>
                  <p:nvPr/>
                </p:nvSpPr>
                <p:spPr bwMode="auto">
                  <a:xfrm>
                    <a:off x="2605088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2147483646 h 38"/>
                      <a:gd name="T16" fmla="*/ 2147483646 w 17"/>
                      <a:gd name="T17" fmla="*/ 0 h 38"/>
                      <a:gd name="T18" fmla="*/ 2147483646 w 17"/>
                      <a:gd name="T19" fmla="*/ 2147483646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38"/>
                      <a:gd name="T32" fmla="*/ 17 w 17"/>
                      <a:gd name="T33" fmla="*/ 38 h 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38">
                        <a:moveTo>
                          <a:pt x="3" y="37"/>
                        </a:moveTo>
                        <a:lnTo>
                          <a:pt x="3" y="37"/>
                        </a:lnTo>
                        <a:cubicBezTo>
                          <a:pt x="3" y="37"/>
                          <a:pt x="4" y="37"/>
                          <a:pt x="4" y="37"/>
                        </a:cubicBezTo>
                        <a:cubicBezTo>
                          <a:pt x="4" y="38"/>
                          <a:pt x="4" y="37"/>
                          <a:pt x="4" y="37"/>
                        </a:cubicBezTo>
                        <a:cubicBezTo>
                          <a:pt x="6" y="35"/>
                          <a:pt x="15" y="22"/>
                          <a:pt x="16" y="14"/>
                        </a:cubicBezTo>
                        <a:cubicBezTo>
                          <a:pt x="16" y="14"/>
                          <a:pt x="17" y="10"/>
                          <a:pt x="16" y="7"/>
                        </a:cubicBezTo>
                        <a:cubicBezTo>
                          <a:pt x="16" y="7"/>
                          <a:pt x="15" y="2"/>
                          <a:pt x="10" y="1"/>
                        </a:cubicBezTo>
                        <a:cubicBezTo>
                          <a:pt x="10" y="1"/>
                          <a:pt x="8" y="0"/>
                          <a:pt x="6" y="0"/>
                        </a:cubicBezTo>
                        <a:cubicBezTo>
                          <a:pt x="6" y="0"/>
                          <a:pt x="0" y="8"/>
                          <a:pt x="3" y="37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6" name="Freeform 574"/>
                  <p:cNvSpPr>
                    <a:spLocks/>
                  </p:cNvSpPr>
                  <p:nvPr/>
                </p:nvSpPr>
                <p:spPr bwMode="auto">
                  <a:xfrm>
                    <a:off x="2608263" y="2325688"/>
                    <a:ext cx="9525" cy="4763"/>
                  </a:xfrm>
                  <a:custGeom>
                    <a:avLst/>
                    <a:gdLst>
                      <a:gd name="T0" fmla="*/ 0 w 21"/>
                      <a:gd name="T1" fmla="*/ 0 h 9"/>
                      <a:gd name="T2" fmla="*/ 0 w 21"/>
                      <a:gd name="T3" fmla="*/ 0 h 9"/>
                      <a:gd name="T4" fmla="*/ 0 w 21"/>
                      <a:gd name="T5" fmla="*/ 2147483646 h 9"/>
                      <a:gd name="T6" fmla="*/ 2147483646 w 21"/>
                      <a:gd name="T7" fmla="*/ 2147483646 h 9"/>
                      <a:gd name="T8" fmla="*/ 2147483646 w 21"/>
                      <a:gd name="T9" fmla="*/ 2147483646 h 9"/>
                      <a:gd name="T10" fmla="*/ 0 w 21"/>
                      <a:gd name="T11" fmla="*/ 0 h 9"/>
                      <a:gd name="T12" fmla="*/ 0 w 21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9"/>
                      <a:gd name="T23" fmla="*/ 21 w 21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2" y="2"/>
                          <a:pt x="8" y="6"/>
                          <a:pt x="11" y="7"/>
                        </a:cubicBezTo>
                        <a:cubicBezTo>
                          <a:pt x="11" y="7"/>
                          <a:pt x="16" y="9"/>
                          <a:pt x="21" y="1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7" name="Freeform 575"/>
                  <p:cNvSpPr>
                    <a:spLocks/>
                  </p:cNvSpPr>
                  <p:nvPr/>
                </p:nvSpPr>
                <p:spPr bwMode="auto">
                  <a:xfrm>
                    <a:off x="2608263" y="2317750"/>
                    <a:ext cx="12700" cy="7938"/>
                  </a:xfrm>
                  <a:custGeom>
                    <a:avLst/>
                    <a:gdLst>
                      <a:gd name="T0" fmla="*/ 0 w 28"/>
                      <a:gd name="T1" fmla="*/ 2147483646 h 16"/>
                      <a:gd name="T2" fmla="*/ 0 w 28"/>
                      <a:gd name="T3" fmla="*/ 2147483646 h 16"/>
                      <a:gd name="T4" fmla="*/ 0 w 28"/>
                      <a:gd name="T5" fmla="*/ 2147483646 h 16"/>
                      <a:gd name="T6" fmla="*/ 0 w 28"/>
                      <a:gd name="T7" fmla="*/ 2147483646 h 16"/>
                      <a:gd name="T8" fmla="*/ 0 w 28"/>
                      <a:gd name="T9" fmla="*/ 2147483646 h 16"/>
                      <a:gd name="T10" fmla="*/ 2147483646 w 28"/>
                      <a:gd name="T11" fmla="*/ 2147483646 h 16"/>
                      <a:gd name="T12" fmla="*/ 2147483646 w 28"/>
                      <a:gd name="T13" fmla="*/ 2147483646 h 16"/>
                      <a:gd name="T14" fmla="*/ 2147483646 w 28"/>
                      <a:gd name="T15" fmla="*/ 2147483646 h 16"/>
                      <a:gd name="T16" fmla="*/ 2147483646 w 28"/>
                      <a:gd name="T17" fmla="*/ 0 h 16"/>
                      <a:gd name="T18" fmla="*/ 0 w 28"/>
                      <a:gd name="T19" fmla="*/ 214748364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16"/>
                      <a:gd name="T32" fmla="*/ 28 w 28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16">
                        <a:moveTo>
                          <a:pt x="0" y="15"/>
                        </a:moveTo>
                        <a:lnTo>
                          <a:pt x="0" y="15"/>
                        </a:ln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3" y="16"/>
                          <a:pt x="15" y="16"/>
                          <a:pt x="16" y="16"/>
                        </a:cubicBezTo>
                        <a:cubicBezTo>
                          <a:pt x="16" y="16"/>
                          <a:pt x="17" y="16"/>
                          <a:pt x="19" y="15"/>
                        </a:cubicBezTo>
                        <a:cubicBezTo>
                          <a:pt x="19" y="15"/>
                          <a:pt x="23" y="13"/>
                          <a:pt x="26" y="9"/>
                        </a:cubicBezTo>
                        <a:cubicBezTo>
                          <a:pt x="26" y="9"/>
                          <a:pt x="28" y="5"/>
                          <a:pt x="26" y="0"/>
                        </a:cubicBezTo>
                        <a:cubicBezTo>
                          <a:pt x="26" y="0"/>
                          <a:pt x="9" y="9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8" name="Freeform 576"/>
                  <p:cNvSpPr>
                    <a:spLocks/>
                  </p:cNvSpPr>
                  <p:nvPr/>
                </p:nvSpPr>
                <p:spPr bwMode="auto">
                  <a:xfrm>
                    <a:off x="2606675" y="2309813"/>
                    <a:ext cx="12700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0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30"/>
                        </a:moveTo>
                        <a:lnTo>
                          <a:pt x="0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1" y="30"/>
                        </a:cubicBezTo>
                        <a:cubicBezTo>
                          <a:pt x="3" y="29"/>
                          <a:pt x="16" y="23"/>
                          <a:pt x="21" y="18"/>
                        </a:cubicBezTo>
                        <a:cubicBezTo>
                          <a:pt x="21" y="18"/>
                          <a:pt x="24" y="15"/>
                          <a:pt x="24" y="11"/>
                        </a:cubicBezTo>
                        <a:cubicBezTo>
                          <a:pt x="24" y="5"/>
                          <a:pt x="19" y="0"/>
                          <a:pt x="19" y="0"/>
                        </a:cubicBezTo>
                        <a:cubicBezTo>
                          <a:pt x="19" y="0"/>
                          <a:pt x="8" y="13"/>
                          <a:pt x="0" y="3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59" name="Freeform 577"/>
                  <p:cNvSpPr>
                    <a:spLocks/>
                  </p:cNvSpPr>
                  <p:nvPr/>
                </p:nvSpPr>
                <p:spPr bwMode="auto">
                  <a:xfrm>
                    <a:off x="2813050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0 h 22"/>
                      <a:gd name="T8" fmla="*/ 2147483646 w 20"/>
                      <a:gd name="T9" fmla="*/ 0 h 22"/>
                      <a:gd name="T10" fmla="*/ 2147483646 w 20"/>
                      <a:gd name="T11" fmla="*/ 2147483646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20" y="0"/>
                        </a:lnTo>
                        <a:lnTo>
                          <a:pt x="20" y="22"/>
                        </a:lnTo>
                        <a:lnTo>
                          <a:pt x="15" y="22"/>
                        </a:lnTo>
                        <a:lnTo>
                          <a:pt x="15" y="13"/>
                        </a:lnTo>
                        <a:lnTo>
                          <a:pt x="5" y="13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9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0" name="Freeform 578"/>
                  <p:cNvSpPr>
                    <a:spLocks/>
                  </p:cNvSpPr>
                  <p:nvPr/>
                </p:nvSpPr>
                <p:spPr bwMode="auto">
                  <a:xfrm>
                    <a:off x="2824163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2147483646 h 22"/>
                      <a:gd name="T8" fmla="*/ 2147483646 w 20"/>
                      <a:gd name="T9" fmla="*/ 0 h 22"/>
                      <a:gd name="T10" fmla="*/ 2147483646 w 20"/>
                      <a:gd name="T11" fmla="*/ 0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13"/>
                        </a:moveTo>
                        <a:lnTo>
                          <a:pt x="5" y="13"/>
                        </a:lnTo>
                        <a:cubicBezTo>
                          <a:pt x="5" y="17"/>
                          <a:pt x="6" y="18"/>
                          <a:pt x="10" y="18"/>
                        </a:cubicBezTo>
                        <a:cubicBezTo>
                          <a:pt x="14" y="18"/>
                          <a:pt x="15" y="17"/>
                          <a:pt x="15" y="13"/>
                        </a:cubicBezTo>
                        <a:lnTo>
                          <a:pt x="15" y="0"/>
                        </a:lnTo>
                        <a:lnTo>
                          <a:pt x="20" y="0"/>
                        </a:lnTo>
                        <a:lnTo>
                          <a:pt x="20" y="13"/>
                        </a:lnTo>
                        <a:cubicBezTo>
                          <a:pt x="20" y="16"/>
                          <a:pt x="20" y="18"/>
                          <a:pt x="19" y="19"/>
                        </a:cubicBezTo>
                        <a:cubicBezTo>
                          <a:pt x="17" y="21"/>
                          <a:pt x="14" y="22"/>
                          <a:pt x="10" y="22"/>
                        </a:cubicBezTo>
                        <a:cubicBezTo>
                          <a:pt x="6" y="22"/>
                          <a:pt x="3" y="21"/>
                          <a:pt x="2" y="19"/>
                        </a:cubicBezTo>
                        <a:cubicBezTo>
                          <a:pt x="0" y="18"/>
                          <a:pt x="0" y="16"/>
                          <a:pt x="0" y="13"/>
                        </a:cubicBez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13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1" name="Freeform 579"/>
                  <p:cNvSpPr>
                    <a:spLocks noEditPoints="1"/>
                  </p:cNvSpPr>
                  <p:nvPr/>
                </p:nvSpPr>
                <p:spPr bwMode="auto">
                  <a:xfrm>
                    <a:off x="2835275" y="2314575"/>
                    <a:ext cx="11113" cy="11113"/>
                  </a:xfrm>
                  <a:custGeom>
                    <a:avLst/>
                    <a:gdLst>
                      <a:gd name="T0" fmla="*/ 2147483646 w 25"/>
                      <a:gd name="T1" fmla="*/ 2147483646 h 22"/>
                      <a:gd name="T2" fmla="*/ 2147483646 w 25"/>
                      <a:gd name="T3" fmla="*/ 2147483646 h 22"/>
                      <a:gd name="T4" fmla="*/ 2147483646 w 25"/>
                      <a:gd name="T5" fmla="*/ 2147483646 h 22"/>
                      <a:gd name="T6" fmla="*/ 2147483646 w 25"/>
                      <a:gd name="T7" fmla="*/ 2147483646 h 22"/>
                      <a:gd name="T8" fmla="*/ 2147483646 w 25"/>
                      <a:gd name="T9" fmla="*/ 2147483646 h 22"/>
                      <a:gd name="T10" fmla="*/ 2147483646 w 25"/>
                      <a:gd name="T11" fmla="*/ 0 h 22"/>
                      <a:gd name="T12" fmla="*/ 2147483646 w 25"/>
                      <a:gd name="T13" fmla="*/ 0 h 22"/>
                      <a:gd name="T14" fmla="*/ 2147483646 w 25"/>
                      <a:gd name="T15" fmla="*/ 2147483646 h 22"/>
                      <a:gd name="T16" fmla="*/ 2147483646 w 25"/>
                      <a:gd name="T17" fmla="*/ 2147483646 h 22"/>
                      <a:gd name="T18" fmla="*/ 2147483646 w 25"/>
                      <a:gd name="T19" fmla="*/ 2147483646 h 22"/>
                      <a:gd name="T20" fmla="*/ 2147483646 w 25"/>
                      <a:gd name="T21" fmla="*/ 2147483646 h 22"/>
                      <a:gd name="T22" fmla="*/ 2147483646 w 25"/>
                      <a:gd name="T23" fmla="*/ 2147483646 h 22"/>
                      <a:gd name="T24" fmla="*/ 0 w 25"/>
                      <a:gd name="T25" fmla="*/ 2147483646 h 22"/>
                      <a:gd name="T26" fmla="*/ 2147483646 w 25"/>
                      <a:gd name="T27" fmla="*/ 0 h 22"/>
                      <a:gd name="T28" fmla="*/ 2147483646 w 25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5"/>
                      <a:gd name="T46" fmla="*/ 0 h 22"/>
                      <a:gd name="T47" fmla="*/ 25 w 25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5" h="22">
                        <a:moveTo>
                          <a:pt x="9" y="13"/>
                        </a:moveTo>
                        <a:lnTo>
                          <a:pt x="9" y="13"/>
                        </a:lnTo>
                        <a:lnTo>
                          <a:pt x="16" y="13"/>
                        </a:lnTo>
                        <a:lnTo>
                          <a:pt x="12" y="5"/>
                        </a:lnTo>
                        <a:lnTo>
                          <a:pt x="9" y="13"/>
                        </a:lnTo>
                        <a:close/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25" y="22"/>
                        </a:lnTo>
                        <a:lnTo>
                          <a:pt x="19" y="22"/>
                        </a:lnTo>
                        <a:lnTo>
                          <a:pt x="17" y="17"/>
                        </a:lnTo>
                        <a:lnTo>
                          <a:pt x="7" y="17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2" name="Freeform 580"/>
                  <p:cNvSpPr>
                    <a:spLocks/>
                  </p:cNvSpPr>
                  <p:nvPr/>
                </p:nvSpPr>
                <p:spPr bwMode="auto">
                  <a:xfrm>
                    <a:off x="2844800" y="2314575"/>
                    <a:ext cx="17463" cy="11113"/>
                  </a:xfrm>
                  <a:custGeom>
                    <a:avLst/>
                    <a:gdLst>
                      <a:gd name="T0" fmla="*/ 2147483646 w 36"/>
                      <a:gd name="T1" fmla="*/ 0 h 22"/>
                      <a:gd name="T2" fmla="*/ 2147483646 w 36"/>
                      <a:gd name="T3" fmla="*/ 0 h 22"/>
                      <a:gd name="T4" fmla="*/ 2147483646 w 36"/>
                      <a:gd name="T5" fmla="*/ 2147483646 h 22"/>
                      <a:gd name="T6" fmla="*/ 2147483646 w 36"/>
                      <a:gd name="T7" fmla="*/ 0 h 22"/>
                      <a:gd name="T8" fmla="*/ 2147483646 w 36"/>
                      <a:gd name="T9" fmla="*/ 0 h 22"/>
                      <a:gd name="T10" fmla="*/ 2147483646 w 36"/>
                      <a:gd name="T11" fmla="*/ 2147483646 h 22"/>
                      <a:gd name="T12" fmla="*/ 2147483646 w 36"/>
                      <a:gd name="T13" fmla="*/ 0 h 22"/>
                      <a:gd name="T14" fmla="*/ 2147483646 w 36"/>
                      <a:gd name="T15" fmla="*/ 0 h 22"/>
                      <a:gd name="T16" fmla="*/ 2147483646 w 36"/>
                      <a:gd name="T17" fmla="*/ 2147483646 h 22"/>
                      <a:gd name="T18" fmla="*/ 2147483646 w 36"/>
                      <a:gd name="T19" fmla="*/ 2147483646 h 22"/>
                      <a:gd name="T20" fmla="*/ 2147483646 w 36"/>
                      <a:gd name="T21" fmla="*/ 2147483646 h 22"/>
                      <a:gd name="T22" fmla="*/ 2147483646 w 36"/>
                      <a:gd name="T23" fmla="*/ 2147483646 h 22"/>
                      <a:gd name="T24" fmla="*/ 2147483646 w 36"/>
                      <a:gd name="T25" fmla="*/ 2147483646 h 22"/>
                      <a:gd name="T26" fmla="*/ 0 w 36"/>
                      <a:gd name="T27" fmla="*/ 0 h 22"/>
                      <a:gd name="T28" fmla="*/ 2147483646 w 36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6"/>
                      <a:gd name="T46" fmla="*/ 0 h 22"/>
                      <a:gd name="T47" fmla="*/ 36 w 36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6" h="2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0" y="17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6" y="17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29" y="22"/>
                        </a:lnTo>
                        <a:lnTo>
                          <a:pt x="23" y="22"/>
                        </a:lnTo>
                        <a:lnTo>
                          <a:pt x="18" y="6"/>
                        </a:lnTo>
                        <a:lnTo>
                          <a:pt x="13" y="22"/>
                        </a:lnTo>
                        <a:lnTo>
                          <a:pt x="8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3" name="Freeform 581"/>
                  <p:cNvSpPr>
                    <a:spLocks/>
                  </p:cNvSpPr>
                  <p:nvPr/>
                </p:nvSpPr>
                <p:spPr bwMode="auto">
                  <a:xfrm>
                    <a:off x="2862263" y="2314575"/>
                    <a:ext cx="9525" cy="1111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2147483646 h 22"/>
                      <a:gd name="T18" fmla="*/ 2147483646 w 19"/>
                      <a:gd name="T19" fmla="*/ 2147483646 h 22"/>
                      <a:gd name="T20" fmla="*/ 0 w 19"/>
                      <a:gd name="T21" fmla="*/ 2147483646 h 22"/>
                      <a:gd name="T22" fmla="*/ 2147483646 w 19"/>
                      <a:gd name="T23" fmla="*/ 0 h 22"/>
                      <a:gd name="T24" fmla="*/ 2147483646 w 19"/>
                      <a:gd name="T25" fmla="*/ 0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"/>
                      <a:gd name="T49" fmla="*/ 0 h 22"/>
                      <a:gd name="T50" fmla="*/ 19 w 19"/>
                      <a:gd name="T51" fmla="*/ 22 h 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9" y="9"/>
                        </a:lnTo>
                        <a:lnTo>
                          <a:pt x="19" y="13"/>
                        </a:lnTo>
                        <a:lnTo>
                          <a:pt x="5" y="13"/>
                        </a:lnTo>
                        <a:cubicBezTo>
                          <a:pt x="5" y="17"/>
                          <a:pt x="7" y="18"/>
                          <a:pt x="11" y="18"/>
                        </a:cubicBezTo>
                        <a:lnTo>
                          <a:pt x="19" y="18"/>
                        </a:lnTo>
                        <a:lnTo>
                          <a:pt x="19" y="22"/>
                        </a:lnTo>
                        <a:lnTo>
                          <a:pt x="10" y="22"/>
                        </a:lnTo>
                        <a:cubicBezTo>
                          <a:pt x="8" y="22"/>
                          <a:pt x="5" y="21"/>
                          <a:pt x="3" y="20"/>
                        </a:cubicBezTo>
                        <a:cubicBezTo>
                          <a:pt x="1" y="18"/>
                          <a:pt x="0" y="15"/>
                          <a:pt x="0" y="11"/>
                        </a:cubicBezTo>
                        <a:cubicBezTo>
                          <a:pt x="0" y="4"/>
                          <a:pt x="3" y="0"/>
                          <a:pt x="11" y="0"/>
                        </a:cubicBezTo>
                        <a:lnTo>
                          <a:pt x="19" y="0"/>
                        </a:lnTo>
                        <a:lnTo>
                          <a:pt x="19" y="4"/>
                        </a:lnTo>
                        <a:lnTo>
                          <a:pt x="11" y="4"/>
                        </a:lnTo>
                        <a:cubicBezTo>
                          <a:pt x="7" y="4"/>
                          <a:pt x="5" y="6"/>
                          <a:pt x="5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4" name="Freeform 582"/>
                  <p:cNvSpPr>
                    <a:spLocks/>
                  </p:cNvSpPr>
                  <p:nvPr/>
                </p:nvSpPr>
                <p:spPr bwMode="auto">
                  <a:xfrm>
                    <a:off x="2873375" y="2314575"/>
                    <a:ext cx="1588" cy="11113"/>
                  </a:xfrm>
                  <a:custGeom>
                    <a:avLst/>
                    <a:gdLst>
                      <a:gd name="T0" fmla="*/ 0 w 5"/>
                      <a:gd name="T1" fmla="*/ 0 h 22"/>
                      <a:gd name="T2" fmla="*/ 0 w 5"/>
                      <a:gd name="T3" fmla="*/ 0 h 22"/>
                      <a:gd name="T4" fmla="*/ 2147483646 w 5"/>
                      <a:gd name="T5" fmla="*/ 0 h 22"/>
                      <a:gd name="T6" fmla="*/ 2147483646 w 5"/>
                      <a:gd name="T7" fmla="*/ 2147483646 h 22"/>
                      <a:gd name="T8" fmla="*/ 0 w 5"/>
                      <a:gd name="T9" fmla="*/ 2147483646 h 22"/>
                      <a:gd name="T10" fmla="*/ 0 w 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2"/>
                      <a:gd name="T20" fmla="*/ 5 w 5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5" name="Freeform 583"/>
                  <p:cNvSpPr>
                    <a:spLocks/>
                  </p:cNvSpPr>
                  <p:nvPr/>
                </p:nvSpPr>
                <p:spPr bwMode="auto">
                  <a:xfrm>
                    <a:off x="2778125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2147483646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11"/>
                        </a:moveTo>
                        <a:lnTo>
                          <a:pt x="0" y="11"/>
                        </a:lnTo>
                        <a:cubicBezTo>
                          <a:pt x="0" y="15"/>
                          <a:pt x="4" y="18"/>
                          <a:pt x="4" y="18"/>
                        </a:cubicBezTo>
                        <a:cubicBezTo>
                          <a:pt x="9" y="23"/>
                          <a:pt x="21" y="29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16" y="13"/>
                          <a:pt x="6" y="0"/>
                          <a:pt x="6" y="0"/>
                        </a:cubicBezTo>
                        <a:cubicBezTo>
                          <a:pt x="6" y="0"/>
                          <a:pt x="0" y="5"/>
                          <a:pt x="0" y="1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6" name="Freeform 584"/>
                  <p:cNvSpPr>
                    <a:spLocks/>
                  </p:cNvSpPr>
                  <p:nvPr/>
                </p:nvSpPr>
                <p:spPr bwMode="auto">
                  <a:xfrm>
                    <a:off x="2778125" y="2325688"/>
                    <a:ext cx="11113" cy="3175"/>
                  </a:xfrm>
                  <a:custGeom>
                    <a:avLst/>
                    <a:gdLst>
                      <a:gd name="T0" fmla="*/ 0 w 21"/>
                      <a:gd name="T1" fmla="*/ 2147483646 h 8"/>
                      <a:gd name="T2" fmla="*/ 0 w 21"/>
                      <a:gd name="T3" fmla="*/ 2147483646 h 8"/>
                      <a:gd name="T4" fmla="*/ 2147483646 w 21"/>
                      <a:gd name="T5" fmla="*/ 2147483646 h 8"/>
                      <a:gd name="T6" fmla="*/ 2147483646 w 21"/>
                      <a:gd name="T7" fmla="*/ 2147483646 h 8"/>
                      <a:gd name="T8" fmla="*/ 2147483646 w 21"/>
                      <a:gd name="T9" fmla="*/ 2147483646 h 8"/>
                      <a:gd name="T10" fmla="*/ 2147483646 w 21"/>
                      <a:gd name="T11" fmla="*/ 0 h 8"/>
                      <a:gd name="T12" fmla="*/ 2147483646 w 21"/>
                      <a:gd name="T13" fmla="*/ 0 h 8"/>
                      <a:gd name="T14" fmla="*/ 0 w 21"/>
                      <a:gd name="T15" fmla="*/ 214748364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"/>
                      <a:gd name="T25" fmla="*/ 0 h 8"/>
                      <a:gd name="T26" fmla="*/ 21 w 21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" h="8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" y="5"/>
                          <a:pt x="6" y="8"/>
                          <a:pt x="10" y="7"/>
                        </a:cubicBezTo>
                        <a:cubicBezTo>
                          <a:pt x="13" y="6"/>
                          <a:pt x="19" y="2"/>
                          <a:pt x="21" y="1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7" name="Freeform 585"/>
                  <p:cNvSpPr>
                    <a:spLocks/>
                  </p:cNvSpPr>
                  <p:nvPr/>
                </p:nvSpPr>
                <p:spPr bwMode="auto">
                  <a:xfrm>
                    <a:off x="2776538" y="2317750"/>
                    <a:ext cx="12700" cy="7938"/>
                  </a:xfrm>
                  <a:custGeom>
                    <a:avLst/>
                    <a:gdLst>
                      <a:gd name="T0" fmla="*/ 2147483646 w 27"/>
                      <a:gd name="T1" fmla="*/ 2147483646 h 16"/>
                      <a:gd name="T2" fmla="*/ 2147483646 w 27"/>
                      <a:gd name="T3" fmla="*/ 2147483646 h 16"/>
                      <a:gd name="T4" fmla="*/ 2147483646 w 27"/>
                      <a:gd name="T5" fmla="*/ 2147483646 h 16"/>
                      <a:gd name="T6" fmla="*/ 2147483646 w 27"/>
                      <a:gd name="T7" fmla="*/ 2147483646 h 16"/>
                      <a:gd name="T8" fmla="*/ 2147483646 w 27"/>
                      <a:gd name="T9" fmla="*/ 2147483646 h 16"/>
                      <a:gd name="T10" fmla="*/ 2147483646 w 27"/>
                      <a:gd name="T11" fmla="*/ 2147483646 h 16"/>
                      <a:gd name="T12" fmla="*/ 2147483646 w 27"/>
                      <a:gd name="T13" fmla="*/ 2147483646 h 16"/>
                      <a:gd name="T14" fmla="*/ 2147483646 w 27"/>
                      <a:gd name="T15" fmla="*/ 0 h 16"/>
                      <a:gd name="T16" fmla="*/ 2147483646 w 27"/>
                      <a:gd name="T17" fmla="*/ 2147483646 h 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7"/>
                      <a:gd name="T28" fmla="*/ 0 h 16"/>
                      <a:gd name="T29" fmla="*/ 27 w 27"/>
                      <a:gd name="T30" fmla="*/ 16 h 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7" h="16">
                        <a:moveTo>
                          <a:pt x="2" y="9"/>
                        </a:moveTo>
                        <a:lnTo>
                          <a:pt x="2" y="9"/>
                        </a:lnTo>
                        <a:cubicBezTo>
                          <a:pt x="4" y="13"/>
                          <a:pt x="8" y="15"/>
                          <a:pt x="8" y="15"/>
                        </a:cubicBezTo>
                        <a:cubicBezTo>
                          <a:pt x="10" y="16"/>
                          <a:pt x="12" y="16"/>
                          <a:pt x="12" y="16"/>
                        </a:cubicBezTo>
                        <a:cubicBezTo>
                          <a:pt x="12" y="16"/>
                          <a:pt x="24" y="16"/>
                          <a:pt x="27" y="16"/>
                        </a:cubicBezTo>
                        <a:cubicBezTo>
                          <a:pt x="27" y="16"/>
                          <a:pt x="27" y="15"/>
                          <a:pt x="27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18" y="9"/>
                          <a:pt x="1" y="0"/>
                          <a:pt x="1" y="0"/>
                        </a:cubicBezTo>
                        <a:cubicBezTo>
                          <a:pt x="0" y="5"/>
                          <a:pt x="2" y="9"/>
                          <a:pt x="2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8" name="Freeform 586"/>
                  <p:cNvSpPr>
                    <a:spLocks/>
                  </p:cNvSpPr>
                  <p:nvPr/>
                </p:nvSpPr>
                <p:spPr bwMode="auto">
                  <a:xfrm>
                    <a:off x="2784475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0 h 38"/>
                      <a:gd name="T16" fmla="*/ 2147483646 w 17"/>
                      <a:gd name="T17" fmla="*/ 2147483646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38"/>
                      <a:gd name="T29" fmla="*/ 17 w 17"/>
                      <a:gd name="T30" fmla="*/ 38 h 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38">
                        <a:moveTo>
                          <a:pt x="7" y="1"/>
                        </a:moveTo>
                        <a:lnTo>
                          <a:pt x="7" y="1"/>
                        </a:lnTo>
                        <a:cubicBezTo>
                          <a:pt x="2" y="2"/>
                          <a:pt x="1" y="7"/>
                          <a:pt x="1" y="7"/>
                        </a:cubicBezTo>
                        <a:cubicBezTo>
                          <a:pt x="0" y="10"/>
                          <a:pt x="1" y="14"/>
                          <a:pt x="1" y="14"/>
                        </a:cubicBezTo>
                        <a:cubicBezTo>
                          <a:pt x="3" y="22"/>
                          <a:pt x="11" y="35"/>
                          <a:pt x="13" y="37"/>
                        </a:cubicBezTo>
                        <a:cubicBezTo>
                          <a:pt x="13" y="38"/>
                          <a:pt x="14" y="38"/>
                          <a:pt x="14" y="38"/>
                        </a:cubicBezTo>
                        <a:cubicBezTo>
                          <a:pt x="14" y="37"/>
                          <a:pt x="14" y="37"/>
                          <a:pt x="14" y="37"/>
                        </a:cubicBezTo>
                        <a:cubicBezTo>
                          <a:pt x="17" y="8"/>
                          <a:pt x="11" y="0"/>
                          <a:pt x="11" y="0"/>
                        </a:cubicBezTo>
                        <a:cubicBezTo>
                          <a:pt x="10" y="0"/>
                          <a:pt x="7" y="1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9" name="Freeform 587"/>
                  <p:cNvSpPr>
                    <a:spLocks/>
                  </p:cNvSpPr>
                  <p:nvPr/>
                </p:nvSpPr>
                <p:spPr bwMode="auto">
                  <a:xfrm>
                    <a:off x="2790825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2147483646 h 38"/>
                      <a:gd name="T16" fmla="*/ 2147483646 w 17"/>
                      <a:gd name="T17" fmla="*/ 0 h 38"/>
                      <a:gd name="T18" fmla="*/ 2147483646 w 17"/>
                      <a:gd name="T19" fmla="*/ 2147483646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38"/>
                      <a:gd name="T32" fmla="*/ 17 w 17"/>
                      <a:gd name="T33" fmla="*/ 38 h 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38">
                        <a:moveTo>
                          <a:pt x="3" y="37"/>
                        </a:moveTo>
                        <a:lnTo>
                          <a:pt x="3" y="37"/>
                        </a:ln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4" y="38"/>
                          <a:pt x="4" y="37"/>
                          <a:pt x="4" y="37"/>
                        </a:cubicBezTo>
                        <a:cubicBezTo>
                          <a:pt x="6" y="35"/>
                          <a:pt x="14" y="22"/>
                          <a:pt x="16" y="14"/>
                        </a:cubicBezTo>
                        <a:cubicBezTo>
                          <a:pt x="16" y="14"/>
                          <a:pt x="17" y="10"/>
                          <a:pt x="16" y="7"/>
                        </a:cubicBezTo>
                        <a:cubicBezTo>
                          <a:pt x="16" y="7"/>
                          <a:pt x="15" y="2"/>
                          <a:pt x="10" y="1"/>
                        </a:cubicBezTo>
                        <a:cubicBezTo>
                          <a:pt x="10" y="1"/>
                          <a:pt x="8" y="0"/>
                          <a:pt x="6" y="0"/>
                        </a:cubicBezTo>
                        <a:cubicBezTo>
                          <a:pt x="6" y="0"/>
                          <a:pt x="0" y="8"/>
                          <a:pt x="3" y="37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0" name="Freeform 588"/>
                  <p:cNvSpPr>
                    <a:spLocks/>
                  </p:cNvSpPr>
                  <p:nvPr/>
                </p:nvSpPr>
                <p:spPr bwMode="auto">
                  <a:xfrm>
                    <a:off x="2794000" y="2325688"/>
                    <a:ext cx="11113" cy="4763"/>
                  </a:xfrm>
                  <a:custGeom>
                    <a:avLst/>
                    <a:gdLst>
                      <a:gd name="T0" fmla="*/ 0 w 21"/>
                      <a:gd name="T1" fmla="*/ 0 h 9"/>
                      <a:gd name="T2" fmla="*/ 0 w 21"/>
                      <a:gd name="T3" fmla="*/ 0 h 9"/>
                      <a:gd name="T4" fmla="*/ 0 w 21"/>
                      <a:gd name="T5" fmla="*/ 2147483646 h 9"/>
                      <a:gd name="T6" fmla="*/ 2147483646 w 21"/>
                      <a:gd name="T7" fmla="*/ 2147483646 h 9"/>
                      <a:gd name="T8" fmla="*/ 2147483646 w 21"/>
                      <a:gd name="T9" fmla="*/ 2147483646 h 9"/>
                      <a:gd name="T10" fmla="*/ 0 w 21"/>
                      <a:gd name="T11" fmla="*/ 0 h 9"/>
                      <a:gd name="T12" fmla="*/ 0 w 21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9"/>
                      <a:gd name="T23" fmla="*/ 21 w 21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2" y="2"/>
                          <a:pt x="8" y="6"/>
                          <a:pt x="11" y="7"/>
                        </a:cubicBezTo>
                        <a:cubicBezTo>
                          <a:pt x="11" y="7"/>
                          <a:pt x="16" y="9"/>
                          <a:pt x="21" y="1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1" name="Freeform 589"/>
                  <p:cNvSpPr>
                    <a:spLocks/>
                  </p:cNvSpPr>
                  <p:nvPr/>
                </p:nvSpPr>
                <p:spPr bwMode="auto">
                  <a:xfrm>
                    <a:off x="2794000" y="2317750"/>
                    <a:ext cx="12700" cy="7938"/>
                  </a:xfrm>
                  <a:custGeom>
                    <a:avLst/>
                    <a:gdLst>
                      <a:gd name="T0" fmla="*/ 0 w 27"/>
                      <a:gd name="T1" fmla="*/ 2147483646 h 16"/>
                      <a:gd name="T2" fmla="*/ 0 w 27"/>
                      <a:gd name="T3" fmla="*/ 2147483646 h 16"/>
                      <a:gd name="T4" fmla="*/ 0 w 27"/>
                      <a:gd name="T5" fmla="*/ 2147483646 h 16"/>
                      <a:gd name="T6" fmla="*/ 0 w 27"/>
                      <a:gd name="T7" fmla="*/ 2147483646 h 16"/>
                      <a:gd name="T8" fmla="*/ 0 w 27"/>
                      <a:gd name="T9" fmla="*/ 2147483646 h 16"/>
                      <a:gd name="T10" fmla="*/ 2147483646 w 27"/>
                      <a:gd name="T11" fmla="*/ 2147483646 h 16"/>
                      <a:gd name="T12" fmla="*/ 2147483646 w 27"/>
                      <a:gd name="T13" fmla="*/ 2147483646 h 16"/>
                      <a:gd name="T14" fmla="*/ 2147483646 w 27"/>
                      <a:gd name="T15" fmla="*/ 2147483646 h 16"/>
                      <a:gd name="T16" fmla="*/ 2147483646 w 27"/>
                      <a:gd name="T17" fmla="*/ 0 h 16"/>
                      <a:gd name="T18" fmla="*/ 0 w 27"/>
                      <a:gd name="T19" fmla="*/ 214748364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16"/>
                      <a:gd name="T32" fmla="*/ 27 w 27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16">
                        <a:moveTo>
                          <a:pt x="0" y="15"/>
                        </a:moveTo>
                        <a:lnTo>
                          <a:pt x="0" y="15"/>
                        </a:ln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3" y="16"/>
                          <a:pt x="15" y="16"/>
                          <a:pt x="15" y="16"/>
                        </a:cubicBezTo>
                        <a:cubicBezTo>
                          <a:pt x="15" y="16"/>
                          <a:pt x="17" y="16"/>
                          <a:pt x="19" y="15"/>
                        </a:cubicBezTo>
                        <a:cubicBezTo>
                          <a:pt x="19" y="15"/>
                          <a:pt x="23" y="13"/>
                          <a:pt x="26" y="9"/>
                        </a:cubicBezTo>
                        <a:cubicBezTo>
                          <a:pt x="26" y="9"/>
                          <a:pt x="27" y="5"/>
                          <a:pt x="26" y="0"/>
                        </a:cubicBezTo>
                        <a:cubicBezTo>
                          <a:pt x="26" y="0"/>
                          <a:pt x="9" y="9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2" name="Freeform 590"/>
                  <p:cNvSpPr>
                    <a:spLocks/>
                  </p:cNvSpPr>
                  <p:nvPr/>
                </p:nvSpPr>
                <p:spPr bwMode="auto">
                  <a:xfrm>
                    <a:off x="2794000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0 w 24"/>
                      <a:gd name="T5" fmla="*/ 2147483646 h 30"/>
                      <a:gd name="T6" fmla="*/ 0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30"/>
                        </a:moveTo>
                        <a:lnTo>
                          <a:pt x="0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3" y="29"/>
                          <a:pt x="15" y="23"/>
                          <a:pt x="20" y="18"/>
                        </a:cubicBezTo>
                        <a:cubicBezTo>
                          <a:pt x="20" y="18"/>
                          <a:pt x="24" y="15"/>
                          <a:pt x="24" y="11"/>
                        </a:cubicBezTo>
                        <a:cubicBezTo>
                          <a:pt x="24" y="5"/>
                          <a:pt x="18" y="0"/>
                          <a:pt x="18" y="0"/>
                        </a:cubicBezTo>
                        <a:cubicBezTo>
                          <a:pt x="18" y="0"/>
                          <a:pt x="8" y="13"/>
                          <a:pt x="0" y="3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3" name="Freeform 591"/>
                  <p:cNvSpPr>
                    <a:spLocks/>
                  </p:cNvSpPr>
                  <p:nvPr/>
                </p:nvSpPr>
                <p:spPr bwMode="auto">
                  <a:xfrm>
                    <a:off x="2997200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0 h 22"/>
                      <a:gd name="T8" fmla="*/ 2147483646 w 20"/>
                      <a:gd name="T9" fmla="*/ 0 h 22"/>
                      <a:gd name="T10" fmla="*/ 2147483646 w 20"/>
                      <a:gd name="T11" fmla="*/ 2147483646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20" y="0"/>
                        </a:lnTo>
                        <a:lnTo>
                          <a:pt x="20" y="22"/>
                        </a:lnTo>
                        <a:lnTo>
                          <a:pt x="15" y="22"/>
                        </a:lnTo>
                        <a:lnTo>
                          <a:pt x="15" y="13"/>
                        </a:lnTo>
                        <a:lnTo>
                          <a:pt x="5" y="13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9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4" name="Freeform 592"/>
                  <p:cNvSpPr>
                    <a:spLocks/>
                  </p:cNvSpPr>
                  <p:nvPr/>
                </p:nvSpPr>
                <p:spPr bwMode="auto">
                  <a:xfrm>
                    <a:off x="3008313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2147483646 h 22"/>
                      <a:gd name="T8" fmla="*/ 2147483646 w 20"/>
                      <a:gd name="T9" fmla="*/ 0 h 22"/>
                      <a:gd name="T10" fmla="*/ 2147483646 w 20"/>
                      <a:gd name="T11" fmla="*/ 0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13"/>
                        </a:moveTo>
                        <a:lnTo>
                          <a:pt x="5" y="13"/>
                        </a:lnTo>
                        <a:cubicBezTo>
                          <a:pt x="5" y="17"/>
                          <a:pt x="6" y="18"/>
                          <a:pt x="10" y="18"/>
                        </a:cubicBezTo>
                        <a:cubicBezTo>
                          <a:pt x="14" y="18"/>
                          <a:pt x="15" y="17"/>
                          <a:pt x="15" y="13"/>
                        </a:cubicBezTo>
                        <a:lnTo>
                          <a:pt x="15" y="0"/>
                        </a:lnTo>
                        <a:lnTo>
                          <a:pt x="20" y="0"/>
                        </a:lnTo>
                        <a:lnTo>
                          <a:pt x="20" y="13"/>
                        </a:lnTo>
                        <a:cubicBezTo>
                          <a:pt x="20" y="16"/>
                          <a:pt x="20" y="18"/>
                          <a:pt x="19" y="19"/>
                        </a:cubicBezTo>
                        <a:cubicBezTo>
                          <a:pt x="17" y="21"/>
                          <a:pt x="14" y="22"/>
                          <a:pt x="10" y="22"/>
                        </a:cubicBezTo>
                        <a:cubicBezTo>
                          <a:pt x="6" y="22"/>
                          <a:pt x="3" y="21"/>
                          <a:pt x="2" y="19"/>
                        </a:cubicBezTo>
                        <a:cubicBezTo>
                          <a:pt x="1" y="18"/>
                          <a:pt x="0" y="16"/>
                          <a:pt x="0" y="13"/>
                        </a:cubicBez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13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5" name="Freeform 593"/>
                  <p:cNvSpPr>
                    <a:spLocks noEditPoints="1"/>
                  </p:cNvSpPr>
                  <p:nvPr/>
                </p:nvSpPr>
                <p:spPr bwMode="auto">
                  <a:xfrm>
                    <a:off x="3017838" y="2314575"/>
                    <a:ext cx="12700" cy="11113"/>
                  </a:xfrm>
                  <a:custGeom>
                    <a:avLst/>
                    <a:gdLst>
                      <a:gd name="T0" fmla="*/ 2147483646 w 25"/>
                      <a:gd name="T1" fmla="*/ 2147483646 h 22"/>
                      <a:gd name="T2" fmla="*/ 2147483646 w 25"/>
                      <a:gd name="T3" fmla="*/ 2147483646 h 22"/>
                      <a:gd name="T4" fmla="*/ 2147483646 w 25"/>
                      <a:gd name="T5" fmla="*/ 2147483646 h 22"/>
                      <a:gd name="T6" fmla="*/ 2147483646 w 25"/>
                      <a:gd name="T7" fmla="*/ 2147483646 h 22"/>
                      <a:gd name="T8" fmla="*/ 2147483646 w 25"/>
                      <a:gd name="T9" fmla="*/ 2147483646 h 22"/>
                      <a:gd name="T10" fmla="*/ 2147483646 w 25"/>
                      <a:gd name="T11" fmla="*/ 0 h 22"/>
                      <a:gd name="T12" fmla="*/ 2147483646 w 25"/>
                      <a:gd name="T13" fmla="*/ 0 h 22"/>
                      <a:gd name="T14" fmla="*/ 2147483646 w 25"/>
                      <a:gd name="T15" fmla="*/ 2147483646 h 22"/>
                      <a:gd name="T16" fmla="*/ 2147483646 w 25"/>
                      <a:gd name="T17" fmla="*/ 2147483646 h 22"/>
                      <a:gd name="T18" fmla="*/ 2147483646 w 25"/>
                      <a:gd name="T19" fmla="*/ 2147483646 h 22"/>
                      <a:gd name="T20" fmla="*/ 2147483646 w 25"/>
                      <a:gd name="T21" fmla="*/ 2147483646 h 22"/>
                      <a:gd name="T22" fmla="*/ 2147483646 w 25"/>
                      <a:gd name="T23" fmla="*/ 2147483646 h 22"/>
                      <a:gd name="T24" fmla="*/ 0 w 25"/>
                      <a:gd name="T25" fmla="*/ 2147483646 h 22"/>
                      <a:gd name="T26" fmla="*/ 2147483646 w 25"/>
                      <a:gd name="T27" fmla="*/ 0 h 22"/>
                      <a:gd name="T28" fmla="*/ 2147483646 w 25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5"/>
                      <a:gd name="T46" fmla="*/ 0 h 22"/>
                      <a:gd name="T47" fmla="*/ 25 w 25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5" h="22">
                        <a:moveTo>
                          <a:pt x="9" y="13"/>
                        </a:moveTo>
                        <a:lnTo>
                          <a:pt x="9" y="13"/>
                        </a:lnTo>
                        <a:lnTo>
                          <a:pt x="16" y="13"/>
                        </a:lnTo>
                        <a:lnTo>
                          <a:pt x="12" y="5"/>
                        </a:lnTo>
                        <a:lnTo>
                          <a:pt x="9" y="13"/>
                        </a:lnTo>
                        <a:close/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25" y="22"/>
                        </a:lnTo>
                        <a:lnTo>
                          <a:pt x="20" y="22"/>
                        </a:lnTo>
                        <a:lnTo>
                          <a:pt x="17" y="17"/>
                        </a:lnTo>
                        <a:lnTo>
                          <a:pt x="7" y="17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6" name="Freeform 594"/>
                  <p:cNvSpPr>
                    <a:spLocks/>
                  </p:cNvSpPr>
                  <p:nvPr/>
                </p:nvSpPr>
                <p:spPr bwMode="auto">
                  <a:xfrm>
                    <a:off x="3028950" y="2314575"/>
                    <a:ext cx="15875" cy="11113"/>
                  </a:xfrm>
                  <a:custGeom>
                    <a:avLst/>
                    <a:gdLst>
                      <a:gd name="T0" fmla="*/ 2147483646 w 36"/>
                      <a:gd name="T1" fmla="*/ 0 h 22"/>
                      <a:gd name="T2" fmla="*/ 2147483646 w 36"/>
                      <a:gd name="T3" fmla="*/ 0 h 22"/>
                      <a:gd name="T4" fmla="*/ 2147483646 w 36"/>
                      <a:gd name="T5" fmla="*/ 2147483646 h 22"/>
                      <a:gd name="T6" fmla="*/ 2147483646 w 36"/>
                      <a:gd name="T7" fmla="*/ 0 h 22"/>
                      <a:gd name="T8" fmla="*/ 2147483646 w 36"/>
                      <a:gd name="T9" fmla="*/ 0 h 22"/>
                      <a:gd name="T10" fmla="*/ 2147483646 w 36"/>
                      <a:gd name="T11" fmla="*/ 2147483646 h 22"/>
                      <a:gd name="T12" fmla="*/ 2147483646 w 36"/>
                      <a:gd name="T13" fmla="*/ 0 h 22"/>
                      <a:gd name="T14" fmla="*/ 2147483646 w 36"/>
                      <a:gd name="T15" fmla="*/ 0 h 22"/>
                      <a:gd name="T16" fmla="*/ 2147483646 w 36"/>
                      <a:gd name="T17" fmla="*/ 2147483646 h 22"/>
                      <a:gd name="T18" fmla="*/ 2147483646 w 36"/>
                      <a:gd name="T19" fmla="*/ 2147483646 h 22"/>
                      <a:gd name="T20" fmla="*/ 2147483646 w 36"/>
                      <a:gd name="T21" fmla="*/ 2147483646 h 22"/>
                      <a:gd name="T22" fmla="*/ 2147483646 w 36"/>
                      <a:gd name="T23" fmla="*/ 2147483646 h 22"/>
                      <a:gd name="T24" fmla="*/ 2147483646 w 36"/>
                      <a:gd name="T25" fmla="*/ 2147483646 h 22"/>
                      <a:gd name="T26" fmla="*/ 0 w 36"/>
                      <a:gd name="T27" fmla="*/ 0 h 22"/>
                      <a:gd name="T28" fmla="*/ 2147483646 w 36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6"/>
                      <a:gd name="T46" fmla="*/ 0 h 22"/>
                      <a:gd name="T47" fmla="*/ 36 w 36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6" h="2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0" y="17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6" y="17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29" y="22"/>
                        </a:lnTo>
                        <a:lnTo>
                          <a:pt x="23" y="22"/>
                        </a:lnTo>
                        <a:lnTo>
                          <a:pt x="18" y="6"/>
                        </a:lnTo>
                        <a:lnTo>
                          <a:pt x="13" y="22"/>
                        </a:lnTo>
                        <a:lnTo>
                          <a:pt x="8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7" name="Freeform 595"/>
                  <p:cNvSpPr>
                    <a:spLocks/>
                  </p:cNvSpPr>
                  <p:nvPr/>
                </p:nvSpPr>
                <p:spPr bwMode="auto">
                  <a:xfrm>
                    <a:off x="3046413" y="2314575"/>
                    <a:ext cx="7938" cy="1111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2147483646 h 22"/>
                      <a:gd name="T18" fmla="*/ 2147483646 w 19"/>
                      <a:gd name="T19" fmla="*/ 2147483646 h 22"/>
                      <a:gd name="T20" fmla="*/ 0 w 19"/>
                      <a:gd name="T21" fmla="*/ 2147483646 h 22"/>
                      <a:gd name="T22" fmla="*/ 2147483646 w 19"/>
                      <a:gd name="T23" fmla="*/ 0 h 22"/>
                      <a:gd name="T24" fmla="*/ 2147483646 w 19"/>
                      <a:gd name="T25" fmla="*/ 0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"/>
                      <a:gd name="T49" fmla="*/ 0 h 22"/>
                      <a:gd name="T50" fmla="*/ 19 w 19"/>
                      <a:gd name="T51" fmla="*/ 22 h 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9" y="9"/>
                        </a:lnTo>
                        <a:lnTo>
                          <a:pt x="19" y="13"/>
                        </a:lnTo>
                        <a:lnTo>
                          <a:pt x="5" y="13"/>
                        </a:lnTo>
                        <a:cubicBezTo>
                          <a:pt x="5" y="17"/>
                          <a:pt x="7" y="18"/>
                          <a:pt x="11" y="18"/>
                        </a:cubicBezTo>
                        <a:lnTo>
                          <a:pt x="19" y="18"/>
                        </a:lnTo>
                        <a:lnTo>
                          <a:pt x="19" y="22"/>
                        </a:lnTo>
                        <a:lnTo>
                          <a:pt x="11" y="22"/>
                        </a:lnTo>
                        <a:cubicBezTo>
                          <a:pt x="8" y="22"/>
                          <a:pt x="6" y="21"/>
                          <a:pt x="3" y="20"/>
                        </a:cubicBezTo>
                        <a:cubicBezTo>
                          <a:pt x="1" y="18"/>
                          <a:pt x="0" y="15"/>
                          <a:pt x="0" y="11"/>
                        </a:cubicBezTo>
                        <a:cubicBezTo>
                          <a:pt x="0" y="4"/>
                          <a:pt x="3" y="0"/>
                          <a:pt x="11" y="0"/>
                        </a:cubicBezTo>
                        <a:lnTo>
                          <a:pt x="19" y="0"/>
                        </a:lnTo>
                        <a:lnTo>
                          <a:pt x="19" y="4"/>
                        </a:lnTo>
                        <a:lnTo>
                          <a:pt x="11" y="4"/>
                        </a:lnTo>
                        <a:cubicBezTo>
                          <a:pt x="7" y="4"/>
                          <a:pt x="5" y="6"/>
                          <a:pt x="5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8" name="Freeform 596"/>
                  <p:cNvSpPr>
                    <a:spLocks/>
                  </p:cNvSpPr>
                  <p:nvPr/>
                </p:nvSpPr>
                <p:spPr bwMode="auto">
                  <a:xfrm>
                    <a:off x="3055938" y="2314575"/>
                    <a:ext cx="3175" cy="11113"/>
                  </a:xfrm>
                  <a:custGeom>
                    <a:avLst/>
                    <a:gdLst>
                      <a:gd name="T0" fmla="*/ 0 w 5"/>
                      <a:gd name="T1" fmla="*/ 0 h 22"/>
                      <a:gd name="T2" fmla="*/ 0 w 5"/>
                      <a:gd name="T3" fmla="*/ 0 h 22"/>
                      <a:gd name="T4" fmla="*/ 2147483646 w 5"/>
                      <a:gd name="T5" fmla="*/ 0 h 22"/>
                      <a:gd name="T6" fmla="*/ 2147483646 w 5"/>
                      <a:gd name="T7" fmla="*/ 2147483646 h 22"/>
                      <a:gd name="T8" fmla="*/ 0 w 5"/>
                      <a:gd name="T9" fmla="*/ 2147483646 h 22"/>
                      <a:gd name="T10" fmla="*/ 0 w 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2"/>
                      <a:gd name="T20" fmla="*/ 5 w 5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79" name="Freeform 597"/>
                  <p:cNvSpPr>
                    <a:spLocks/>
                  </p:cNvSpPr>
                  <p:nvPr/>
                </p:nvSpPr>
                <p:spPr bwMode="auto">
                  <a:xfrm>
                    <a:off x="2962275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2147483646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11"/>
                        </a:moveTo>
                        <a:lnTo>
                          <a:pt x="0" y="11"/>
                        </a:lnTo>
                        <a:cubicBezTo>
                          <a:pt x="1" y="15"/>
                          <a:pt x="4" y="18"/>
                          <a:pt x="4" y="18"/>
                        </a:cubicBezTo>
                        <a:cubicBezTo>
                          <a:pt x="9" y="23"/>
                          <a:pt x="21" y="29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16" y="13"/>
                          <a:pt x="6" y="0"/>
                          <a:pt x="6" y="0"/>
                        </a:cubicBezTo>
                        <a:cubicBezTo>
                          <a:pt x="6" y="0"/>
                          <a:pt x="0" y="5"/>
                          <a:pt x="0" y="1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0" name="Freeform 598"/>
                  <p:cNvSpPr>
                    <a:spLocks/>
                  </p:cNvSpPr>
                  <p:nvPr/>
                </p:nvSpPr>
                <p:spPr bwMode="auto">
                  <a:xfrm>
                    <a:off x="2962275" y="2325688"/>
                    <a:ext cx="9525" cy="3175"/>
                  </a:xfrm>
                  <a:custGeom>
                    <a:avLst/>
                    <a:gdLst>
                      <a:gd name="T0" fmla="*/ 0 w 20"/>
                      <a:gd name="T1" fmla="*/ 2147483646 h 8"/>
                      <a:gd name="T2" fmla="*/ 0 w 20"/>
                      <a:gd name="T3" fmla="*/ 2147483646 h 8"/>
                      <a:gd name="T4" fmla="*/ 2147483646 w 20"/>
                      <a:gd name="T5" fmla="*/ 2147483646 h 8"/>
                      <a:gd name="T6" fmla="*/ 2147483646 w 20"/>
                      <a:gd name="T7" fmla="*/ 2147483646 h 8"/>
                      <a:gd name="T8" fmla="*/ 2147483646 w 20"/>
                      <a:gd name="T9" fmla="*/ 2147483646 h 8"/>
                      <a:gd name="T10" fmla="*/ 2147483646 w 20"/>
                      <a:gd name="T11" fmla="*/ 0 h 8"/>
                      <a:gd name="T12" fmla="*/ 2147483646 w 20"/>
                      <a:gd name="T13" fmla="*/ 0 h 8"/>
                      <a:gd name="T14" fmla="*/ 0 w 20"/>
                      <a:gd name="T15" fmla="*/ 214748364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"/>
                      <a:gd name="T25" fmla="*/ 0 h 8"/>
                      <a:gd name="T26" fmla="*/ 20 w 20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" h="8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" y="5"/>
                          <a:pt x="5" y="8"/>
                          <a:pt x="9" y="7"/>
                        </a:cubicBezTo>
                        <a:cubicBezTo>
                          <a:pt x="12" y="6"/>
                          <a:pt x="18" y="2"/>
                          <a:pt x="20" y="1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1" name="Freeform 599"/>
                  <p:cNvSpPr>
                    <a:spLocks/>
                  </p:cNvSpPr>
                  <p:nvPr/>
                </p:nvSpPr>
                <p:spPr bwMode="auto">
                  <a:xfrm>
                    <a:off x="2959100" y="2317750"/>
                    <a:ext cx="12700" cy="7938"/>
                  </a:xfrm>
                  <a:custGeom>
                    <a:avLst/>
                    <a:gdLst>
                      <a:gd name="T0" fmla="*/ 2147483646 w 28"/>
                      <a:gd name="T1" fmla="*/ 2147483646 h 16"/>
                      <a:gd name="T2" fmla="*/ 2147483646 w 28"/>
                      <a:gd name="T3" fmla="*/ 2147483646 h 16"/>
                      <a:gd name="T4" fmla="*/ 2147483646 w 28"/>
                      <a:gd name="T5" fmla="*/ 2147483646 h 16"/>
                      <a:gd name="T6" fmla="*/ 2147483646 w 28"/>
                      <a:gd name="T7" fmla="*/ 2147483646 h 16"/>
                      <a:gd name="T8" fmla="*/ 2147483646 w 28"/>
                      <a:gd name="T9" fmla="*/ 2147483646 h 16"/>
                      <a:gd name="T10" fmla="*/ 2147483646 w 28"/>
                      <a:gd name="T11" fmla="*/ 2147483646 h 16"/>
                      <a:gd name="T12" fmla="*/ 2147483646 w 28"/>
                      <a:gd name="T13" fmla="*/ 2147483646 h 16"/>
                      <a:gd name="T14" fmla="*/ 2147483646 w 28"/>
                      <a:gd name="T15" fmla="*/ 0 h 16"/>
                      <a:gd name="T16" fmla="*/ 2147483646 w 28"/>
                      <a:gd name="T17" fmla="*/ 2147483646 h 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8"/>
                      <a:gd name="T28" fmla="*/ 0 h 16"/>
                      <a:gd name="T29" fmla="*/ 28 w 28"/>
                      <a:gd name="T30" fmla="*/ 16 h 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8" h="16">
                        <a:moveTo>
                          <a:pt x="2" y="9"/>
                        </a:moveTo>
                        <a:lnTo>
                          <a:pt x="2" y="9"/>
                        </a:lnTo>
                        <a:cubicBezTo>
                          <a:pt x="4" y="13"/>
                          <a:pt x="8" y="15"/>
                          <a:pt x="8" y="15"/>
                        </a:cubicBezTo>
                        <a:cubicBezTo>
                          <a:pt x="10" y="16"/>
                          <a:pt x="12" y="16"/>
                          <a:pt x="12" y="16"/>
                        </a:cubicBezTo>
                        <a:cubicBezTo>
                          <a:pt x="12" y="16"/>
                          <a:pt x="24" y="16"/>
                          <a:pt x="27" y="16"/>
                        </a:cubicBezTo>
                        <a:cubicBezTo>
                          <a:pt x="27" y="16"/>
                          <a:pt x="27" y="15"/>
                          <a:pt x="27" y="15"/>
                        </a:cubicBezTo>
                        <a:cubicBezTo>
                          <a:pt x="28" y="15"/>
                          <a:pt x="27" y="15"/>
                          <a:pt x="27" y="15"/>
                        </a:cubicBezTo>
                        <a:cubicBezTo>
                          <a:pt x="18" y="9"/>
                          <a:pt x="1" y="0"/>
                          <a:pt x="1" y="0"/>
                        </a:cubicBezTo>
                        <a:cubicBezTo>
                          <a:pt x="0" y="5"/>
                          <a:pt x="2" y="9"/>
                          <a:pt x="2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2" name="Freeform 600"/>
                  <p:cNvSpPr>
                    <a:spLocks/>
                  </p:cNvSpPr>
                  <p:nvPr/>
                </p:nvSpPr>
                <p:spPr bwMode="auto">
                  <a:xfrm>
                    <a:off x="2967038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0 h 38"/>
                      <a:gd name="T16" fmla="*/ 2147483646 w 17"/>
                      <a:gd name="T17" fmla="*/ 2147483646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38"/>
                      <a:gd name="T29" fmla="*/ 17 w 17"/>
                      <a:gd name="T30" fmla="*/ 38 h 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38">
                        <a:moveTo>
                          <a:pt x="7" y="1"/>
                        </a:moveTo>
                        <a:lnTo>
                          <a:pt x="7" y="1"/>
                        </a:lnTo>
                        <a:cubicBezTo>
                          <a:pt x="2" y="2"/>
                          <a:pt x="1" y="7"/>
                          <a:pt x="1" y="7"/>
                        </a:cubicBezTo>
                        <a:cubicBezTo>
                          <a:pt x="0" y="10"/>
                          <a:pt x="1" y="14"/>
                          <a:pt x="1" y="14"/>
                        </a:cubicBezTo>
                        <a:cubicBezTo>
                          <a:pt x="3" y="22"/>
                          <a:pt x="11" y="35"/>
                          <a:pt x="13" y="37"/>
                        </a:cubicBezTo>
                        <a:cubicBezTo>
                          <a:pt x="13" y="38"/>
                          <a:pt x="14" y="38"/>
                          <a:pt x="14" y="38"/>
                        </a:cubicBezTo>
                        <a:cubicBezTo>
                          <a:pt x="14" y="37"/>
                          <a:pt x="14" y="37"/>
                          <a:pt x="14" y="37"/>
                        </a:cubicBezTo>
                        <a:cubicBezTo>
                          <a:pt x="17" y="8"/>
                          <a:pt x="11" y="0"/>
                          <a:pt x="11" y="0"/>
                        </a:cubicBezTo>
                        <a:cubicBezTo>
                          <a:pt x="10" y="0"/>
                          <a:pt x="7" y="1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3" name="Freeform 601"/>
                  <p:cNvSpPr>
                    <a:spLocks/>
                  </p:cNvSpPr>
                  <p:nvPr/>
                </p:nvSpPr>
                <p:spPr bwMode="auto">
                  <a:xfrm>
                    <a:off x="2974975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2147483646 h 38"/>
                      <a:gd name="T16" fmla="*/ 2147483646 w 17"/>
                      <a:gd name="T17" fmla="*/ 0 h 38"/>
                      <a:gd name="T18" fmla="*/ 2147483646 w 17"/>
                      <a:gd name="T19" fmla="*/ 2147483646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38"/>
                      <a:gd name="T32" fmla="*/ 17 w 17"/>
                      <a:gd name="T33" fmla="*/ 38 h 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38">
                        <a:moveTo>
                          <a:pt x="3" y="37"/>
                        </a:moveTo>
                        <a:lnTo>
                          <a:pt x="3" y="37"/>
                        </a:ln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4" y="38"/>
                          <a:pt x="4" y="37"/>
                          <a:pt x="4" y="37"/>
                        </a:cubicBezTo>
                        <a:cubicBezTo>
                          <a:pt x="6" y="35"/>
                          <a:pt x="14" y="22"/>
                          <a:pt x="16" y="14"/>
                        </a:cubicBezTo>
                        <a:cubicBezTo>
                          <a:pt x="16" y="14"/>
                          <a:pt x="17" y="10"/>
                          <a:pt x="16" y="7"/>
                        </a:cubicBezTo>
                        <a:cubicBezTo>
                          <a:pt x="16" y="7"/>
                          <a:pt x="15" y="2"/>
                          <a:pt x="10" y="1"/>
                        </a:cubicBezTo>
                        <a:cubicBezTo>
                          <a:pt x="10" y="1"/>
                          <a:pt x="8" y="0"/>
                          <a:pt x="6" y="0"/>
                        </a:cubicBezTo>
                        <a:cubicBezTo>
                          <a:pt x="6" y="0"/>
                          <a:pt x="0" y="8"/>
                          <a:pt x="3" y="37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4" name="Freeform 602"/>
                  <p:cNvSpPr>
                    <a:spLocks/>
                  </p:cNvSpPr>
                  <p:nvPr/>
                </p:nvSpPr>
                <p:spPr bwMode="auto">
                  <a:xfrm>
                    <a:off x="2978150" y="2325688"/>
                    <a:ext cx="9525" cy="4763"/>
                  </a:xfrm>
                  <a:custGeom>
                    <a:avLst/>
                    <a:gdLst>
                      <a:gd name="T0" fmla="*/ 0 w 21"/>
                      <a:gd name="T1" fmla="*/ 0 h 9"/>
                      <a:gd name="T2" fmla="*/ 0 w 21"/>
                      <a:gd name="T3" fmla="*/ 0 h 9"/>
                      <a:gd name="T4" fmla="*/ 0 w 21"/>
                      <a:gd name="T5" fmla="*/ 2147483646 h 9"/>
                      <a:gd name="T6" fmla="*/ 2147483646 w 21"/>
                      <a:gd name="T7" fmla="*/ 2147483646 h 9"/>
                      <a:gd name="T8" fmla="*/ 2147483646 w 21"/>
                      <a:gd name="T9" fmla="*/ 2147483646 h 9"/>
                      <a:gd name="T10" fmla="*/ 0 w 21"/>
                      <a:gd name="T11" fmla="*/ 0 h 9"/>
                      <a:gd name="T12" fmla="*/ 0 w 21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9"/>
                      <a:gd name="T23" fmla="*/ 21 w 21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2" y="2"/>
                          <a:pt x="8" y="6"/>
                          <a:pt x="11" y="7"/>
                        </a:cubicBezTo>
                        <a:cubicBezTo>
                          <a:pt x="11" y="7"/>
                          <a:pt x="16" y="9"/>
                          <a:pt x="21" y="1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5" name="Freeform 603"/>
                  <p:cNvSpPr>
                    <a:spLocks/>
                  </p:cNvSpPr>
                  <p:nvPr/>
                </p:nvSpPr>
                <p:spPr bwMode="auto">
                  <a:xfrm>
                    <a:off x="2978150" y="2317750"/>
                    <a:ext cx="12700" cy="7938"/>
                  </a:xfrm>
                  <a:custGeom>
                    <a:avLst/>
                    <a:gdLst>
                      <a:gd name="T0" fmla="*/ 0 w 28"/>
                      <a:gd name="T1" fmla="*/ 2147483646 h 16"/>
                      <a:gd name="T2" fmla="*/ 0 w 28"/>
                      <a:gd name="T3" fmla="*/ 2147483646 h 16"/>
                      <a:gd name="T4" fmla="*/ 0 w 28"/>
                      <a:gd name="T5" fmla="*/ 2147483646 h 16"/>
                      <a:gd name="T6" fmla="*/ 0 w 28"/>
                      <a:gd name="T7" fmla="*/ 2147483646 h 16"/>
                      <a:gd name="T8" fmla="*/ 0 w 28"/>
                      <a:gd name="T9" fmla="*/ 2147483646 h 16"/>
                      <a:gd name="T10" fmla="*/ 2147483646 w 28"/>
                      <a:gd name="T11" fmla="*/ 2147483646 h 16"/>
                      <a:gd name="T12" fmla="*/ 2147483646 w 28"/>
                      <a:gd name="T13" fmla="*/ 2147483646 h 16"/>
                      <a:gd name="T14" fmla="*/ 2147483646 w 28"/>
                      <a:gd name="T15" fmla="*/ 2147483646 h 16"/>
                      <a:gd name="T16" fmla="*/ 2147483646 w 28"/>
                      <a:gd name="T17" fmla="*/ 0 h 16"/>
                      <a:gd name="T18" fmla="*/ 0 w 28"/>
                      <a:gd name="T19" fmla="*/ 214748364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16"/>
                      <a:gd name="T32" fmla="*/ 28 w 28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16">
                        <a:moveTo>
                          <a:pt x="0" y="15"/>
                        </a:moveTo>
                        <a:lnTo>
                          <a:pt x="0" y="15"/>
                        </a:ln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3" y="16"/>
                          <a:pt x="15" y="16"/>
                          <a:pt x="16" y="16"/>
                        </a:cubicBezTo>
                        <a:cubicBezTo>
                          <a:pt x="16" y="16"/>
                          <a:pt x="17" y="16"/>
                          <a:pt x="19" y="15"/>
                        </a:cubicBezTo>
                        <a:cubicBezTo>
                          <a:pt x="19" y="15"/>
                          <a:pt x="23" y="13"/>
                          <a:pt x="26" y="9"/>
                        </a:cubicBezTo>
                        <a:cubicBezTo>
                          <a:pt x="26" y="9"/>
                          <a:pt x="28" y="5"/>
                          <a:pt x="26" y="0"/>
                        </a:cubicBezTo>
                        <a:cubicBezTo>
                          <a:pt x="26" y="0"/>
                          <a:pt x="9" y="9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6" name="Freeform 604"/>
                  <p:cNvSpPr>
                    <a:spLocks/>
                  </p:cNvSpPr>
                  <p:nvPr/>
                </p:nvSpPr>
                <p:spPr bwMode="auto">
                  <a:xfrm>
                    <a:off x="2976563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0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30"/>
                        </a:moveTo>
                        <a:lnTo>
                          <a:pt x="0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1" y="30"/>
                        </a:cubicBezTo>
                        <a:cubicBezTo>
                          <a:pt x="3" y="29"/>
                          <a:pt x="15" y="23"/>
                          <a:pt x="21" y="18"/>
                        </a:cubicBezTo>
                        <a:cubicBezTo>
                          <a:pt x="21" y="18"/>
                          <a:pt x="24" y="15"/>
                          <a:pt x="24" y="11"/>
                        </a:cubicBezTo>
                        <a:cubicBezTo>
                          <a:pt x="24" y="5"/>
                          <a:pt x="19" y="0"/>
                          <a:pt x="19" y="0"/>
                        </a:cubicBezTo>
                        <a:cubicBezTo>
                          <a:pt x="19" y="0"/>
                          <a:pt x="8" y="13"/>
                          <a:pt x="0" y="3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7" name="Freeform 605"/>
                  <p:cNvSpPr>
                    <a:spLocks/>
                  </p:cNvSpPr>
                  <p:nvPr/>
                </p:nvSpPr>
                <p:spPr bwMode="auto">
                  <a:xfrm>
                    <a:off x="3179763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0 h 22"/>
                      <a:gd name="T8" fmla="*/ 2147483646 w 20"/>
                      <a:gd name="T9" fmla="*/ 0 h 22"/>
                      <a:gd name="T10" fmla="*/ 2147483646 w 20"/>
                      <a:gd name="T11" fmla="*/ 2147483646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6" y="9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0" y="22"/>
                        </a:lnTo>
                        <a:lnTo>
                          <a:pt x="16" y="22"/>
                        </a:lnTo>
                        <a:lnTo>
                          <a:pt x="16" y="13"/>
                        </a:lnTo>
                        <a:lnTo>
                          <a:pt x="5" y="13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9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8" name="Freeform 606"/>
                  <p:cNvSpPr>
                    <a:spLocks/>
                  </p:cNvSpPr>
                  <p:nvPr/>
                </p:nvSpPr>
                <p:spPr bwMode="auto">
                  <a:xfrm>
                    <a:off x="3190875" y="2314575"/>
                    <a:ext cx="9525" cy="11113"/>
                  </a:xfrm>
                  <a:custGeom>
                    <a:avLst/>
                    <a:gdLst>
                      <a:gd name="T0" fmla="*/ 2147483646 w 20"/>
                      <a:gd name="T1" fmla="*/ 2147483646 h 22"/>
                      <a:gd name="T2" fmla="*/ 2147483646 w 20"/>
                      <a:gd name="T3" fmla="*/ 2147483646 h 22"/>
                      <a:gd name="T4" fmla="*/ 2147483646 w 20"/>
                      <a:gd name="T5" fmla="*/ 2147483646 h 22"/>
                      <a:gd name="T6" fmla="*/ 2147483646 w 20"/>
                      <a:gd name="T7" fmla="*/ 2147483646 h 22"/>
                      <a:gd name="T8" fmla="*/ 2147483646 w 20"/>
                      <a:gd name="T9" fmla="*/ 0 h 22"/>
                      <a:gd name="T10" fmla="*/ 2147483646 w 20"/>
                      <a:gd name="T11" fmla="*/ 0 h 22"/>
                      <a:gd name="T12" fmla="*/ 2147483646 w 20"/>
                      <a:gd name="T13" fmla="*/ 2147483646 h 22"/>
                      <a:gd name="T14" fmla="*/ 2147483646 w 20"/>
                      <a:gd name="T15" fmla="*/ 2147483646 h 22"/>
                      <a:gd name="T16" fmla="*/ 2147483646 w 20"/>
                      <a:gd name="T17" fmla="*/ 2147483646 h 22"/>
                      <a:gd name="T18" fmla="*/ 2147483646 w 20"/>
                      <a:gd name="T19" fmla="*/ 2147483646 h 22"/>
                      <a:gd name="T20" fmla="*/ 0 w 20"/>
                      <a:gd name="T21" fmla="*/ 2147483646 h 22"/>
                      <a:gd name="T22" fmla="*/ 0 w 20"/>
                      <a:gd name="T23" fmla="*/ 0 h 22"/>
                      <a:gd name="T24" fmla="*/ 2147483646 w 20"/>
                      <a:gd name="T25" fmla="*/ 0 h 22"/>
                      <a:gd name="T26" fmla="*/ 2147483646 w 20"/>
                      <a:gd name="T27" fmla="*/ 2147483646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"/>
                      <a:gd name="T43" fmla="*/ 0 h 22"/>
                      <a:gd name="T44" fmla="*/ 20 w 20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" h="22">
                        <a:moveTo>
                          <a:pt x="5" y="13"/>
                        </a:moveTo>
                        <a:lnTo>
                          <a:pt x="5" y="13"/>
                        </a:lnTo>
                        <a:cubicBezTo>
                          <a:pt x="5" y="17"/>
                          <a:pt x="6" y="18"/>
                          <a:pt x="10" y="18"/>
                        </a:cubicBezTo>
                        <a:cubicBezTo>
                          <a:pt x="14" y="18"/>
                          <a:pt x="16" y="17"/>
                          <a:pt x="16" y="13"/>
                        </a:cubicBez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0" y="13"/>
                        </a:lnTo>
                        <a:cubicBezTo>
                          <a:pt x="20" y="16"/>
                          <a:pt x="20" y="18"/>
                          <a:pt x="19" y="19"/>
                        </a:cubicBezTo>
                        <a:cubicBezTo>
                          <a:pt x="17" y="21"/>
                          <a:pt x="14" y="22"/>
                          <a:pt x="10" y="22"/>
                        </a:cubicBezTo>
                        <a:cubicBezTo>
                          <a:pt x="6" y="22"/>
                          <a:pt x="4" y="21"/>
                          <a:pt x="2" y="19"/>
                        </a:cubicBezTo>
                        <a:cubicBezTo>
                          <a:pt x="1" y="18"/>
                          <a:pt x="0" y="16"/>
                          <a:pt x="0" y="13"/>
                        </a:cubicBez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13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89" name="Freeform 607"/>
                  <p:cNvSpPr>
                    <a:spLocks noEditPoints="1"/>
                  </p:cNvSpPr>
                  <p:nvPr/>
                </p:nvSpPr>
                <p:spPr bwMode="auto">
                  <a:xfrm>
                    <a:off x="3201988" y="2314575"/>
                    <a:ext cx="11113" cy="11113"/>
                  </a:xfrm>
                  <a:custGeom>
                    <a:avLst/>
                    <a:gdLst>
                      <a:gd name="T0" fmla="*/ 2147483646 w 25"/>
                      <a:gd name="T1" fmla="*/ 2147483646 h 22"/>
                      <a:gd name="T2" fmla="*/ 2147483646 w 25"/>
                      <a:gd name="T3" fmla="*/ 2147483646 h 22"/>
                      <a:gd name="T4" fmla="*/ 2147483646 w 25"/>
                      <a:gd name="T5" fmla="*/ 2147483646 h 22"/>
                      <a:gd name="T6" fmla="*/ 2147483646 w 25"/>
                      <a:gd name="T7" fmla="*/ 2147483646 h 22"/>
                      <a:gd name="T8" fmla="*/ 2147483646 w 25"/>
                      <a:gd name="T9" fmla="*/ 2147483646 h 22"/>
                      <a:gd name="T10" fmla="*/ 2147483646 w 25"/>
                      <a:gd name="T11" fmla="*/ 0 h 22"/>
                      <a:gd name="T12" fmla="*/ 2147483646 w 25"/>
                      <a:gd name="T13" fmla="*/ 0 h 22"/>
                      <a:gd name="T14" fmla="*/ 2147483646 w 25"/>
                      <a:gd name="T15" fmla="*/ 2147483646 h 22"/>
                      <a:gd name="T16" fmla="*/ 2147483646 w 25"/>
                      <a:gd name="T17" fmla="*/ 2147483646 h 22"/>
                      <a:gd name="T18" fmla="*/ 2147483646 w 25"/>
                      <a:gd name="T19" fmla="*/ 2147483646 h 22"/>
                      <a:gd name="T20" fmla="*/ 2147483646 w 25"/>
                      <a:gd name="T21" fmla="*/ 2147483646 h 22"/>
                      <a:gd name="T22" fmla="*/ 2147483646 w 25"/>
                      <a:gd name="T23" fmla="*/ 2147483646 h 22"/>
                      <a:gd name="T24" fmla="*/ 0 w 25"/>
                      <a:gd name="T25" fmla="*/ 2147483646 h 22"/>
                      <a:gd name="T26" fmla="*/ 2147483646 w 25"/>
                      <a:gd name="T27" fmla="*/ 0 h 22"/>
                      <a:gd name="T28" fmla="*/ 2147483646 w 25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5"/>
                      <a:gd name="T46" fmla="*/ 0 h 22"/>
                      <a:gd name="T47" fmla="*/ 25 w 25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5" h="22">
                        <a:moveTo>
                          <a:pt x="9" y="13"/>
                        </a:moveTo>
                        <a:lnTo>
                          <a:pt x="9" y="13"/>
                        </a:lnTo>
                        <a:lnTo>
                          <a:pt x="16" y="13"/>
                        </a:lnTo>
                        <a:lnTo>
                          <a:pt x="12" y="5"/>
                        </a:lnTo>
                        <a:lnTo>
                          <a:pt x="9" y="13"/>
                        </a:lnTo>
                        <a:close/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25" y="22"/>
                        </a:lnTo>
                        <a:lnTo>
                          <a:pt x="20" y="22"/>
                        </a:lnTo>
                        <a:lnTo>
                          <a:pt x="18" y="17"/>
                        </a:lnTo>
                        <a:lnTo>
                          <a:pt x="7" y="17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0" name="Freeform 608"/>
                  <p:cNvSpPr>
                    <a:spLocks/>
                  </p:cNvSpPr>
                  <p:nvPr/>
                </p:nvSpPr>
                <p:spPr bwMode="auto">
                  <a:xfrm>
                    <a:off x="3211513" y="2314575"/>
                    <a:ext cx="17463" cy="11113"/>
                  </a:xfrm>
                  <a:custGeom>
                    <a:avLst/>
                    <a:gdLst>
                      <a:gd name="T0" fmla="*/ 2147483646 w 36"/>
                      <a:gd name="T1" fmla="*/ 0 h 22"/>
                      <a:gd name="T2" fmla="*/ 2147483646 w 36"/>
                      <a:gd name="T3" fmla="*/ 0 h 22"/>
                      <a:gd name="T4" fmla="*/ 2147483646 w 36"/>
                      <a:gd name="T5" fmla="*/ 2147483646 h 22"/>
                      <a:gd name="T6" fmla="*/ 2147483646 w 36"/>
                      <a:gd name="T7" fmla="*/ 0 h 22"/>
                      <a:gd name="T8" fmla="*/ 2147483646 w 36"/>
                      <a:gd name="T9" fmla="*/ 0 h 22"/>
                      <a:gd name="T10" fmla="*/ 2147483646 w 36"/>
                      <a:gd name="T11" fmla="*/ 2147483646 h 22"/>
                      <a:gd name="T12" fmla="*/ 2147483646 w 36"/>
                      <a:gd name="T13" fmla="*/ 0 h 22"/>
                      <a:gd name="T14" fmla="*/ 2147483646 w 36"/>
                      <a:gd name="T15" fmla="*/ 0 h 22"/>
                      <a:gd name="T16" fmla="*/ 2147483646 w 36"/>
                      <a:gd name="T17" fmla="*/ 2147483646 h 22"/>
                      <a:gd name="T18" fmla="*/ 2147483646 w 36"/>
                      <a:gd name="T19" fmla="*/ 2147483646 h 22"/>
                      <a:gd name="T20" fmla="*/ 2147483646 w 36"/>
                      <a:gd name="T21" fmla="*/ 2147483646 h 22"/>
                      <a:gd name="T22" fmla="*/ 2147483646 w 36"/>
                      <a:gd name="T23" fmla="*/ 2147483646 h 22"/>
                      <a:gd name="T24" fmla="*/ 2147483646 w 36"/>
                      <a:gd name="T25" fmla="*/ 2147483646 h 22"/>
                      <a:gd name="T26" fmla="*/ 0 w 36"/>
                      <a:gd name="T27" fmla="*/ 0 h 22"/>
                      <a:gd name="T28" fmla="*/ 2147483646 w 36"/>
                      <a:gd name="T29" fmla="*/ 0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6"/>
                      <a:gd name="T46" fmla="*/ 0 h 22"/>
                      <a:gd name="T47" fmla="*/ 36 w 36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6" h="2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0" y="17"/>
                        </a:lnTo>
                        <a:lnTo>
                          <a:pt x="15" y="0"/>
                        </a:lnTo>
                        <a:lnTo>
                          <a:pt x="21" y="0"/>
                        </a:lnTo>
                        <a:lnTo>
                          <a:pt x="26" y="17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29" y="22"/>
                        </a:lnTo>
                        <a:lnTo>
                          <a:pt x="23" y="22"/>
                        </a:lnTo>
                        <a:lnTo>
                          <a:pt x="18" y="6"/>
                        </a:lnTo>
                        <a:lnTo>
                          <a:pt x="14" y="22"/>
                        </a:lnTo>
                        <a:lnTo>
                          <a:pt x="8" y="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1" name="Freeform 609"/>
                  <p:cNvSpPr>
                    <a:spLocks/>
                  </p:cNvSpPr>
                  <p:nvPr/>
                </p:nvSpPr>
                <p:spPr bwMode="auto">
                  <a:xfrm>
                    <a:off x="3228975" y="2314575"/>
                    <a:ext cx="9525" cy="1111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2147483646 h 22"/>
                      <a:gd name="T18" fmla="*/ 2147483646 w 19"/>
                      <a:gd name="T19" fmla="*/ 2147483646 h 22"/>
                      <a:gd name="T20" fmla="*/ 0 w 19"/>
                      <a:gd name="T21" fmla="*/ 2147483646 h 22"/>
                      <a:gd name="T22" fmla="*/ 2147483646 w 19"/>
                      <a:gd name="T23" fmla="*/ 0 h 22"/>
                      <a:gd name="T24" fmla="*/ 2147483646 w 19"/>
                      <a:gd name="T25" fmla="*/ 0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"/>
                      <a:gd name="T49" fmla="*/ 0 h 22"/>
                      <a:gd name="T50" fmla="*/ 19 w 19"/>
                      <a:gd name="T51" fmla="*/ 22 h 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" h="22">
                        <a:moveTo>
                          <a:pt x="5" y="9"/>
                        </a:moveTo>
                        <a:lnTo>
                          <a:pt x="5" y="9"/>
                        </a:lnTo>
                        <a:lnTo>
                          <a:pt x="19" y="9"/>
                        </a:lnTo>
                        <a:lnTo>
                          <a:pt x="19" y="13"/>
                        </a:lnTo>
                        <a:lnTo>
                          <a:pt x="5" y="13"/>
                        </a:lnTo>
                        <a:cubicBezTo>
                          <a:pt x="5" y="17"/>
                          <a:pt x="7" y="18"/>
                          <a:pt x="11" y="18"/>
                        </a:cubicBezTo>
                        <a:lnTo>
                          <a:pt x="19" y="18"/>
                        </a:lnTo>
                        <a:lnTo>
                          <a:pt x="19" y="22"/>
                        </a:lnTo>
                        <a:lnTo>
                          <a:pt x="11" y="22"/>
                        </a:lnTo>
                        <a:cubicBezTo>
                          <a:pt x="8" y="22"/>
                          <a:pt x="6" y="21"/>
                          <a:pt x="3" y="20"/>
                        </a:cubicBezTo>
                        <a:cubicBezTo>
                          <a:pt x="1" y="18"/>
                          <a:pt x="0" y="15"/>
                          <a:pt x="0" y="11"/>
                        </a:cubicBezTo>
                        <a:cubicBezTo>
                          <a:pt x="0" y="4"/>
                          <a:pt x="3" y="0"/>
                          <a:pt x="11" y="0"/>
                        </a:cubicBezTo>
                        <a:lnTo>
                          <a:pt x="19" y="0"/>
                        </a:lnTo>
                        <a:lnTo>
                          <a:pt x="19" y="4"/>
                        </a:lnTo>
                        <a:lnTo>
                          <a:pt x="11" y="4"/>
                        </a:lnTo>
                        <a:cubicBezTo>
                          <a:pt x="7" y="4"/>
                          <a:pt x="6" y="6"/>
                          <a:pt x="5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2" name="Freeform 610"/>
                  <p:cNvSpPr>
                    <a:spLocks/>
                  </p:cNvSpPr>
                  <p:nvPr/>
                </p:nvSpPr>
                <p:spPr bwMode="auto">
                  <a:xfrm>
                    <a:off x="3240088" y="2314575"/>
                    <a:ext cx="3175" cy="11113"/>
                  </a:xfrm>
                  <a:custGeom>
                    <a:avLst/>
                    <a:gdLst>
                      <a:gd name="T0" fmla="*/ 0 w 5"/>
                      <a:gd name="T1" fmla="*/ 0 h 22"/>
                      <a:gd name="T2" fmla="*/ 0 w 5"/>
                      <a:gd name="T3" fmla="*/ 0 h 22"/>
                      <a:gd name="T4" fmla="*/ 2147483646 w 5"/>
                      <a:gd name="T5" fmla="*/ 0 h 22"/>
                      <a:gd name="T6" fmla="*/ 2147483646 w 5"/>
                      <a:gd name="T7" fmla="*/ 2147483646 h 22"/>
                      <a:gd name="T8" fmla="*/ 0 w 5"/>
                      <a:gd name="T9" fmla="*/ 2147483646 h 22"/>
                      <a:gd name="T10" fmla="*/ 0 w 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2"/>
                      <a:gd name="T20" fmla="*/ 5 w 5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3" name="Freeform 611"/>
                  <p:cNvSpPr>
                    <a:spLocks/>
                  </p:cNvSpPr>
                  <p:nvPr/>
                </p:nvSpPr>
                <p:spPr bwMode="auto">
                  <a:xfrm>
                    <a:off x="3144838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2147483646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11"/>
                        </a:moveTo>
                        <a:lnTo>
                          <a:pt x="0" y="11"/>
                        </a:lnTo>
                        <a:cubicBezTo>
                          <a:pt x="1" y="15"/>
                          <a:pt x="4" y="18"/>
                          <a:pt x="4" y="18"/>
                        </a:cubicBezTo>
                        <a:cubicBezTo>
                          <a:pt x="9" y="23"/>
                          <a:pt x="21" y="29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24" y="30"/>
                          <a:pt x="24" y="30"/>
                          <a:pt x="24" y="30"/>
                        </a:cubicBezTo>
                        <a:cubicBezTo>
                          <a:pt x="16" y="13"/>
                          <a:pt x="6" y="0"/>
                          <a:pt x="6" y="0"/>
                        </a:cubicBezTo>
                        <a:cubicBezTo>
                          <a:pt x="6" y="0"/>
                          <a:pt x="0" y="5"/>
                          <a:pt x="0" y="1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4" name="Freeform 612"/>
                  <p:cNvSpPr>
                    <a:spLocks/>
                  </p:cNvSpPr>
                  <p:nvPr/>
                </p:nvSpPr>
                <p:spPr bwMode="auto">
                  <a:xfrm>
                    <a:off x="3146425" y="2325688"/>
                    <a:ext cx="9525" cy="3175"/>
                  </a:xfrm>
                  <a:custGeom>
                    <a:avLst/>
                    <a:gdLst>
                      <a:gd name="T0" fmla="*/ 0 w 20"/>
                      <a:gd name="T1" fmla="*/ 2147483646 h 8"/>
                      <a:gd name="T2" fmla="*/ 0 w 20"/>
                      <a:gd name="T3" fmla="*/ 2147483646 h 8"/>
                      <a:gd name="T4" fmla="*/ 2147483646 w 20"/>
                      <a:gd name="T5" fmla="*/ 2147483646 h 8"/>
                      <a:gd name="T6" fmla="*/ 2147483646 w 20"/>
                      <a:gd name="T7" fmla="*/ 2147483646 h 8"/>
                      <a:gd name="T8" fmla="*/ 2147483646 w 20"/>
                      <a:gd name="T9" fmla="*/ 2147483646 h 8"/>
                      <a:gd name="T10" fmla="*/ 2147483646 w 20"/>
                      <a:gd name="T11" fmla="*/ 0 h 8"/>
                      <a:gd name="T12" fmla="*/ 2147483646 w 20"/>
                      <a:gd name="T13" fmla="*/ 0 h 8"/>
                      <a:gd name="T14" fmla="*/ 0 w 20"/>
                      <a:gd name="T15" fmla="*/ 2147483646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"/>
                      <a:gd name="T25" fmla="*/ 0 h 8"/>
                      <a:gd name="T26" fmla="*/ 20 w 20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" h="8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" y="5"/>
                          <a:pt x="6" y="8"/>
                          <a:pt x="9" y="7"/>
                        </a:cubicBezTo>
                        <a:cubicBezTo>
                          <a:pt x="12" y="6"/>
                          <a:pt x="18" y="2"/>
                          <a:pt x="20" y="1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5" name="Freeform 613"/>
                  <p:cNvSpPr>
                    <a:spLocks/>
                  </p:cNvSpPr>
                  <p:nvPr/>
                </p:nvSpPr>
                <p:spPr bwMode="auto">
                  <a:xfrm>
                    <a:off x="3143250" y="2317750"/>
                    <a:ext cx="12700" cy="7938"/>
                  </a:xfrm>
                  <a:custGeom>
                    <a:avLst/>
                    <a:gdLst>
                      <a:gd name="T0" fmla="*/ 2147483646 w 28"/>
                      <a:gd name="T1" fmla="*/ 2147483646 h 16"/>
                      <a:gd name="T2" fmla="*/ 2147483646 w 28"/>
                      <a:gd name="T3" fmla="*/ 2147483646 h 16"/>
                      <a:gd name="T4" fmla="*/ 2147483646 w 28"/>
                      <a:gd name="T5" fmla="*/ 2147483646 h 16"/>
                      <a:gd name="T6" fmla="*/ 2147483646 w 28"/>
                      <a:gd name="T7" fmla="*/ 2147483646 h 16"/>
                      <a:gd name="T8" fmla="*/ 2147483646 w 28"/>
                      <a:gd name="T9" fmla="*/ 2147483646 h 16"/>
                      <a:gd name="T10" fmla="*/ 2147483646 w 28"/>
                      <a:gd name="T11" fmla="*/ 2147483646 h 16"/>
                      <a:gd name="T12" fmla="*/ 2147483646 w 28"/>
                      <a:gd name="T13" fmla="*/ 2147483646 h 16"/>
                      <a:gd name="T14" fmla="*/ 2147483646 w 28"/>
                      <a:gd name="T15" fmla="*/ 0 h 16"/>
                      <a:gd name="T16" fmla="*/ 2147483646 w 28"/>
                      <a:gd name="T17" fmla="*/ 2147483646 h 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8"/>
                      <a:gd name="T28" fmla="*/ 0 h 16"/>
                      <a:gd name="T29" fmla="*/ 28 w 28"/>
                      <a:gd name="T30" fmla="*/ 16 h 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8" h="16">
                        <a:moveTo>
                          <a:pt x="2" y="9"/>
                        </a:moveTo>
                        <a:lnTo>
                          <a:pt x="2" y="9"/>
                        </a:lnTo>
                        <a:cubicBezTo>
                          <a:pt x="4" y="13"/>
                          <a:pt x="8" y="15"/>
                          <a:pt x="8" y="15"/>
                        </a:cubicBezTo>
                        <a:cubicBezTo>
                          <a:pt x="10" y="16"/>
                          <a:pt x="12" y="16"/>
                          <a:pt x="12" y="16"/>
                        </a:cubicBezTo>
                        <a:cubicBezTo>
                          <a:pt x="12" y="16"/>
                          <a:pt x="24" y="16"/>
                          <a:pt x="27" y="16"/>
                        </a:cubicBezTo>
                        <a:cubicBezTo>
                          <a:pt x="27" y="16"/>
                          <a:pt x="27" y="15"/>
                          <a:pt x="27" y="15"/>
                        </a:cubicBezTo>
                        <a:cubicBezTo>
                          <a:pt x="28" y="15"/>
                          <a:pt x="27" y="15"/>
                          <a:pt x="27" y="15"/>
                        </a:cubicBezTo>
                        <a:cubicBezTo>
                          <a:pt x="19" y="9"/>
                          <a:pt x="1" y="0"/>
                          <a:pt x="1" y="0"/>
                        </a:cubicBezTo>
                        <a:cubicBezTo>
                          <a:pt x="0" y="5"/>
                          <a:pt x="2" y="9"/>
                          <a:pt x="2" y="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6" name="Freeform 614"/>
                  <p:cNvSpPr>
                    <a:spLocks/>
                  </p:cNvSpPr>
                  <p:nvPr/>
                </p:nvSpPr>
                <p:spPr bwMode="auto">
                  <a:xfrm>
                    <a:off x="3151188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0 h 38"/>
                      <a:gd name="T16" fmla="*/ 2147483646 w 17"/>
                      <a:gd name="T17" fmla="*/ 2147483646 h 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38"/>
                      <a:gd name="T29" fmla="*/ 17 w 17"/>
                      <a:gd name="T30" fmla="*/ 38 h 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38">
                        <a:moveTo>
                          <a:pt x="8" y="1"/>
                        </a:moveTo>
                        <a:lnTo>
                          <a:pt x="8" y="1"/>
                        </a:lnTo>
                        <a:cubicBezTo>
                          <a:pt x="2" y="2"/>
                          <a:pt x="1" y="7"/>
                          <a:pt x="1" y="7"/>
                        </a:cubicBezTo>
                        <a:cubicBezTo>
                          <a:pt x="0" y="10"/>
                          <a:pt x="1" y="14"/>
                          <a:pt x="1" y="14"/>
                        </a:cubicBezTo>
                        <a:cubicBezTo>
                          <a:pt x="3" y="22"/>
                          <a:pt x="12" y="35"/>
                          <a:pt x="13" y="37"/>
                        </a:cubicBezTo>
                        <a:cubicBezTo>
                          <a:pt x="14" y="38"/>
                          <a:pt x="14" y="38"/>
                          <a:pt x="14" y="38"/>
                        </a:cubicBezTo>
                        <a:cubicBezTo>
                          <a:pt x="14" y="37"/>
                          <a:pt x="14" y="37"/>
                          <a:pt x="14" y="37"/>
                        </a:cubicBezTo>
                        <a:cubicBezTo>
                          <a:pt x="17" y="8"/>
                          <a:pt x="11" y="0"/>
                          <a:pt x="11" y="0"/>
                        </a:cubicBezTo>
                        <a:cubicBezTo>
                          <a:pt x="10" y="0"/>
                          <a:pt x="8" y="1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7" name="Freeform 615"/>
                  <p:cNvSpPr>
                    <a:spLocks/>
                  </p:cNvSpPr>
                  <p:nvPr/>
                </p:nvSpPr>
                <p:spPr bwMode="auto">
                  <a:xfrm>
                    <a:off x="3157538" y="2305050"/>
                    <a:ext cx="7938" cy="17463"/>
                  </a:xfrm>
                  <a:custGeom>
                    <a:avLst/>
                    <a:gdLst>
                      <a:gd name="T0" fmla="*/ 2147483646 w 17"/>
                      <a:gd name="T1" fmla="*/ 2147483646 h 38"/>
                      <a:gd name="T2" fmla="*/ 2147483646 w 17"/>
                      <a:gd name="T3" fmla="*/ 2147483646 h 38"/>
                      <a:gd name="T4" fmla="*/ 2147483646 w 17"/>
                      <a:gd name="T5" fmla="*/ 2147483646 h 38"/>
                      <a:gd name="T6" fmla="*/ 2147483646 w 17"/>
                      <a:gd name="T7" fmla="*/ 2147483646 h 38"/>
                      <a:gd name="T8" fmla="*/ 2147483646 w 17"/>
                      <a:gd name="T9" fmla="*/ 2147483646 h 38"/>
                      <a:gd name="T10" fmla="*/ 2147483646 w 17"/>
                      <a:gd name="T11" fmla="*/ 2147483646 h 38"/>
                      <a:gd name="T12" fmla="*/ 2147483646 w 17"/>
                      <a:gd name="T13" fmla="*/ 2147483646 h 38"/>
                      <a:gd name="T14" fmla="*/ 2147483646 w 17"/>
                      <a:gd name="T15" fmla="*/ 2147483646 h 38"/>
                      <a:gd name="T16" fmla="*/ 2147483646 w 17"/>
                      <a:gd name="T17" fmla="*/ 0 h 38"/>
                      <a:gd name="T18" fmla="*/ 2147483646 w 17"/>
                      <a:gd name="T19" fmla="*/ 2147483646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38"/>
                      <a:gd name="T32" fmla="*/ 17 w 17"/>
                      <a:gd name="T33" fmla="*/ 38 h 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38">
                        <a:moveTo>
                          <a:pt x="3" y="37"/>
                        </a:moveTo>
                        <a:lnTo>
                          <a:pt x="3" y="37"/>
                        </a:lnTo>
                        <a:cubicBezTo>
                          <a:pt x="3" y="37"/>
                          <a:pt x="4" y="37"/>
                          <a:pt x="4" y="37"/>
                        </a:cubicBezTo>
                        <a:cubicBezTo>
                          <a:pt x="4" y="38"/>
                          <a:pt x="4" y="37"/>
                          <a:pt x="4" y="37"/>
                        </a:cubicBezTo>
                        <a:cubicBezTo>
                          <a:pt x="6" y="35"/>
                          <a:pt x="15" y="22"/>
                          <a:pt x="16" y="14"/>
                        </a:cubicBezTo>
                        <a:cubicBezTo>
                          <a:pt x="16" y="14"/>
                          <a:pt x="17" y="10"/>
                          <a:pt x="16" y="7"/>
                        </a:cubicBezTo>
                        <a:cubicBezTo>
                          <a:pt x="16" y="7"/>
                          <a:pt x="15" y="2"/>
                          <a:pt x="10" y="1"/>
                        </a:cubicBezTo>
                        <a:cubicBezTo>
                          <a:pt x="10" y="1"/>
                          <a:pt x="8" y="0"/>
                          <a:pt x="6" y="0"/>
                        </a:cubicBezTo>
                        <a:cubicBezTo>
                          <a:pt x="6" y="0"/>
                          <a:pt x="0" y="8"/>
                          <a:pt x="3" y="37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8" name="Freeform 616"/>
                  <p:cNvSpPr>
                    <a:spLocks/>
                  </p:cNvSpPr>
                  <p:nvPr/>
                </p:nvSpPr>
                <p:spPr bwMode="auto">
                  <a:xfrm>
                    <a:off x="3162300" y="2325688"/>
                    <a:ext cx="9525" cy="4763"/>
                  </a:xfrm>
                  <a:custGeom>
                    <a:avLst/>
                    <a:gdLst>
                      <a:gd name="T0" fmla="*/ 0 w 21"/>
                      <a:gd name="T1" fmla="*/ 0 h 9"/>
                      <a:gd name="T2" fmla="*/ 0 w 21"/>
                      <a:gd name="T3" fmla="*/ 0 h 9"/>
                      <a:gd name="T4" fmla="*/ 0 w 21"/>
                      <a:gd name="T5" fmla="*/ 2147483646 h 9"/>
                      <a:gd name="T6" fmla="*/ 2147483646 w 21"/>
                      <a:gd name="T7" fmla="*/ 2147483646 h 9"/>
                      <a:gd name="T8" fmla="*/ 2147483646 w 21"/>
                      <a:gd name="T9" fmla="*/ 2147483646 h 9"/>
                      <a:gd name="T10" fmla="*/ 0 w 21"/>
                      <a:gd name="T11" fmla="*/ 0 h 9"/>
                      <a:gd name="T12" fmla="*/ 0 w 21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9"/>
                      <a:gd name="T23" fmla="*/ 21 w 21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2" y="2"/>
                          <a:pt x="8" y="6"/>
                          <a:pt x="11" y="7"/>
                        </a:cubicBezTo>
                        <a:cubicBezTo>
                          <a:pt x="11" y="7"/>
                          <a:pt x="16" y="9"/>
                          <a:pt x="21" y="1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99" name="Freeform 617"/>
                  <p:cNvSpPr>
                    <a:spLocks/>
                  </p:cNvSpPr>
                  <p:nvPr/>
                </p:nvSpPr>
                <p:spPr bwMode="auto">
                  <a:xfrm>
                    <a:off x="3162300" y="2317750"/>
                    <a:ext cx="12700" cy="7938"/>
                  </a:xfrm>
                  <a:custGeom>
                    <a:avLst/>
                    <a:gdLst>
                      <a:gd name="T0" fmla="*/ 0 w 28"/>
                      <a:gd name="T1" fmla="*/ 2147483646 h 16"/>
                      <a:gd name="T2" fmla="*/ 0 w 28"/>
                      <a:gd name="T3" fmla="*/ 2147483646 h 16"/>
                      <a:gd name="T4" fmla="*/ 0 w 28"/>
                      <a:gd name="T5" fmla="*/ 2147483646 h 16"/>
                      <a:gd name="T6" fmla="*/ 0 w 28"/>
                      <a:gd name="T7" fmla="*/ 2147483646 h 16"/>
                      <a:gd name="T8" fmla="*/ 0 w 28"/>
                      <a:gd name="T9" fmla="*/ 2147483646 h 16"/>
                      <a:gd name="T10" fmla="*/ 2147483646 w 28"/>
                      <a:gd name="T11" fmla="*/ 2147483646 h 16"/>
                      <a:gd name="T12" fmla="*/ 2147483646 w 28"/>
                      <a:gd name="T13" fmla="*/ 2147483646 h 16"/>
                      <a:gd name="T14" fmla="*/ 2147483646 w 28"/>
                      <a:gd name="T15" fmla="*/ 2147483646 h 16"/>
                      <a:gd name="T16" fmla="*/ 2147483646 w 28"/>
                      <a:gd name="T17" fmla="*/ 0 h 16"/>
                      <a:gd name="T18" fmla="*/ 0 w 28"/>
                      <a:gd name="T19" fmla="*/ 214748364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16"/>
                      <a:gd name="T32" fmla="*/ 28 w 28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16">
                        <a:moveTo>
                          <a:pt x="0" y="15"/>
                        </a:moveTo>
                        <a:lnTo>
                          <a:pt x="0" y="15"/>
                        </a:ln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3" y="16"/>
                          <a:pt x="15" y="16"/>
                          <a:pt x="16" y="16"/>
                        </a:cubicBezTo>
                        <a:cubicBezTo>
                          <a:pt x="16" y="16"/>
                          <a:pt x="17" y="16"/>
                          <a:pt x="19" y="15"/>
                        </a:cubicBezTo>
                        <a:cubicBezTo>
                          <a:pt x="19" y="15"/>
                          <a:pt x="23" y="13"/>
                          <a:pt x="26" y="9"/>
                        </a:cubicBezTo>
                        <a:cubicBezTo>
                          <a:pt x="26" y="9"/>
                          <a:pt x="28" y="5"/>
                          <a:pt x="26" y="0"/>
                        </a:cubicBezTo>
                        <a:cubicBezTo>
                          <a:pt x="26" y="0"/>
                          <a:pt x="9" y="9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0" name="Freeform 618"/>
                  <p:cNvSpPr>
                    <a:spLocks/>
                  </p:cNvSpPr>
                  <p:nvPr/>
                </p:nvSpPr>
                <p:spPr bwMode="auto">
                  <a:xfrm>
                    <a:off x="3160713" y="2309813"/>
                    <a:ext cx="11113" cy="14288"/>
                  </a:xfrm>
                  <a:custGeom>
                    <a:avLst/>
                    <a:gdLst>
                      <a:gd name="T0" fmla="*/ 0 w 24"/>
                      <a:gd name="T1" fmla="*/ 2147483646 h 30"/>
                      <a:gd name="T2" fmla="*/ 0 w 24"/>
                      <a:gd name="T3" fmla="*/ 2147483646 h 30"/>
                      <a:gd name="T4" fmla="*/ 0 w 24"/>
                      <a:gd name="T5" fmla="*/ 2147483646 h 30"/>
                      <a:gd name="T6" fmla="*/ 2147483646 w 24"/>
                      <a:gd name="T7" fmla="*/ 2147483646 h 30"/>
                      <a:gd name="T8" fmla="*/ 2147483646 w 24"/>
                      <a:gd name="T9" fmla="*/ 2147483646 h 30"/>
                      <a:gd name="T10" fmla="*/ 2147483646 w 24"/>
                      <a:gd name="T11" fmla="*/ 2147483646 h 30"/>
                      <a:gd name="T12" fmla="*/ 2147483646 w 24"/>
                      <a:gd name="T13" fmla="*/ 0 h 30"/>
                      <a:gd name="T14" fmla="*/ 0 w 24"/>
                      <a:gd name="T15" fmla="*/ 2147483646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30"/>
                      <a:gd name="T26" fmla="*/ 24 w 24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30">
                        <a:moveTo>
                          <a:pt x="0" y="30"/>
                        </a:moveTo>
                        <a:lnTo>
                          <a:pt x="0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1" y="30"/>
                        </a:cubicBezTo>
                        <a:cubicBezTo>
                          <a:pt x="3" y="29"/>
                          <a:pt x="16" y="23"/>
                          <a:pt x="21" y="18"/>
                        </a:cubicBezTo>
                        <a:cubicBezTo>
                          <a:pt x="21" y="18"/>
                          <a:pt x="24" y="15"/>
                          <a:pt x="24" y="11"/>
                        </a:cubicBezTo>
                        <a:cubicBezTo>
                          <a:pt x="24" y="5"/>
                          <a:pt x="19" y="0"/>
                          <a:pt x="19" y="0"/>
                        </a:cubicBezTo>
                        <a:cubicBezTo>
                          <a:pt x="19" y="0"/>
                          <a:pt x="8" y="13"/>
                          <a:pt x="0" y="3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</p:grpSp>
            <p:grpSp>
              <p:nvGrpSpPr>
                <p:cNvPr id="101" name="组合 668"/>
                <p:cNvGrpSpPr>
                  <a:grpSpLocks/>
                </p:cNvGrpSpPr>
                <p:nvPr/>
              </p:nvGrpSpPr>
              <p:grpSpPr bwMode="auto">
                <a:xfrm>
                  <a:off x="2601841" y="3853307"/>
                  <a:ext cx="1023938" cy="585788"/>
                  <a:chOff x="914400" y="752476"/>
                  <a:chExt cx="1023938" cy="585788"/>
                </a:xfrm>
              </p:grpSpPr>
              <p:sp>
                <p:nvSpPr>
                  <p:cNvPr id="102" name="Freeform 24"/>
                  <p:cNvSpPr>
                    <a:spLocks/>
                  </p:cNvSpPr>
                  <p:nvPr/>
                </p:nvSpPr>
                <p:spPr bwMode="auto">
                  <a:xfrm>
                    <a:off x="914400" y="822326"/>
                    <a:ext cx="1023938" cy="495300"/>
                  </a:xfrm>
                  <a:custGeom>
                    <a:avLst/>
                    <a:gdLst>
                      <a:gd name="T0" fmla="*/ 2147483646 w 2175"/>
                      <a:gd name="T1" fmla="*/ 2147483646 h 1054"/>
                      <a:gd name="T2" fmla="*/ 2147483646 w 2175"/>
                      <a:gd name="T3" fmla="*/ 2147483646 h 1054"/>
                      <a:gd name="T4" fmla="*/ 2147483646 w 2175"/>
                      <a:gd name="T5" fmla="*/ 2147483646 h 1054"/>
                      <a:gd name="T6" fmla="*/ 2147483646 w 2175"/>
                      <a:gd name="T7" fmla="*/ 2147483646 h 1054"/>
                      <a:gd name="T8" fmla="*/ 2147483646 w 2175"/>
                      <a:gd name="T9" fmla="*/ 2147483646 h 1054"/>
                      <a:gd name="T10" fmla="*/ 2147483646 w 2175"/>
                      <a:gd name="T11" fmla="*/ 2147483646 h 1054"/>
                      <a:gd name="T12" fmla="*/ 2147483646 w 2175"/>
                      <a:gd name="T13" fmla="*/ 2147483646 h 1054"/>
                      <a:gd name="T14" fmla="*/ 2147483646 w 2175"/>
                      <a:gd name="T15" fmla="*/ 2147483646 h 1054"/>
                      <a:gd name="T16" fmla="*/ 2147483646 w 2175"/>
                      <a:gd name="T17" fmla="*/ 2147483646 h 1054"/>
                      <a:gd name="T18" fmla="*/ 2147483646 w 2175"/>
                      <a:gd name="T19" fmla="*/ 2147483646 h 1054"/>
                      <a:gd name="T20" fmla="*/ 2147483646 w 2175"/>
                      <a:gd name="T21" fmla="*/ 2147483646 h 1054"/>
                      <a:gd name="T22" fmla="*/ 2147483646 w 2175"/>
                      <a:gd name="T23" fmla="*/ 2147483646 h 1054"/>
                      <a:gd name="T24" fmla="*/ 0 w 2175"/>
                      <a:gd name="T25" fmla="*/ 2147483646 h 1054"/>
                      <a:gd name="T26" fmla="*/ 0 w 2175"/>
                      <a:gd name="T27" fmla="*/ 0 h 1054"/>
                      <a:gd name="T28" fmla="*/ 2147483646 w 2175"/>
                      <a:gd name="T29" fmla="*/ 0 h 1054"/>
                      <a:gd name="T30" fmla="*/ 2147483646 w 2175"/>
                      <a:gd name="T31" fmla="*/ 2147483646 h 10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75"/>
                      <a:gd name="T49" fmla="*/ 0 h 1054"/>
                      <a:gd name="T50" fmla="*/ 2175 w 2175"/>
                      <a:gd name="T51" fmla="*/ 1054 h 10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75" h="1054">
                        <a:moveTo>
                          <a:pt x="2175" y="1054"/>
                        </a:moveTo>
                        <a:lnTo>
                          <a:pt x="2175" y="1054"/>
                        </a:lnTo>
                        <a:lnTo>
                          <a:pt x="1672" y="1054"/>
                        </a:lnTo>
                        <a:cubicBezTo>
                          <a:pt x="1657" y="1054"/>
                          <a:pt x="1645" y="1042"/>
                          <a:pt x="1645" y="1027"/>
                        </a:cubicBezTo>
                        <a:cubicBezTo>
                          <a:pt x="1645" y="1013"/>
                          <a:pt x="1657" y="1001"/>
                          <a:pt x="1672" y="1001"/>
                        </a:cubicBezTo>
                        <a:lnTo>
                          <a:pt x="2121" y="1001"/>
                        </a:lnTo>
                        <a:lnTo>
                          <a:pt x="2121" y="53"/>
                        </a:lnTo>
                        <a:lnTo>
                          <a:pt x="54" y="53"/>
                        </a:lnTo>
                        <a:lnTo>
                          <a:pt x="54" y="1001"/>
                        </a:lnTo>
                        <a:lnTo>
                          <a:pt x="1463" y="1001"/>
                        </a:lnTo>
                        <a:cubicBezTo>
                          <a:pt x="1478" y="1001"/>
                          <a:pt x="1489" y="1013"/>
                          <a:pt x="1489" y="1027"/>
                        </a:cubicBezTo>
                        <a:cubicBezTo>
                          <a:pt x="1489" y="1042"/>
                          <a:pt x="1478" y="1054"/>
                          <a:pt x="1463" y="1054"/>
                        </a:cubicBezTo>
                        <a:lnTo>
                          <a:pt x="0" y="1054"/>
                        </a:lnTo>
                        <a:lnTo>
                          <a:pt x="0" y="0"/>
                        </a:lnTo>
                        <a:lnTo>
                          <a:pt x="2175" y="0"/>
                        </a:lnTo>
                        <a:lnTo>
                          <a:pt x="2175" y="1054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3" name="Freeform 25"/>
                  <p:cNvSpPr>
                    <a:spLocks/>
                  </p:cNvSpPr>
                  <p:nvPr/>
                </p:nvSpPr>
                <p:spPr bwMode="auto">
                  <a:xfrm>
                    <a:off x="981075" y="825501"/>
                    <a:ext cx="17463" cy="488950"/>
                  </a:xfrm>
                  <a:custGeom>
                    <a:avLst/>
                    <a:gdLst>
                      <a:gd name="T0" fmla="*/ 2147483646 w 40"/>
                      <a:gd name="T1" fmla="*/ 2147483646 h 1041"/>
                      <a:gd name="T2" fmla="*/ 2147483646 w 40"/>
                      <a:gd name="T3" fmla="*/ 2147483646 h 1041"/>
                      <a:gd name="T4" fmla="*/ 0 w 40"/>
                      <a:gd name="T5" fmla="*/ 2147483646 h 1041"/>
                      <a:gd name="T6" fmla="*/ 0 w 40"/>
                      <a:gd name="T7" fmla="*/ 2147483646 h 1041"/>
                      <a:gd name="T8" fmla="*/ 2147483646 w 40"/>
                      <a:gd name="T9" fmla="*/ 0 h 1041"/>
                      <a:gd name="T10" fmla="*/ 2147483646 w 40"/>
                      <a:gd name="T11" fmla="*/ 2147483646 h 1041"/>
                      <a:gd name="T12" fmla="*/ 2147483646 w 40"/>
                      <a:gd name="T13" fmla="*/ 2147483646 h 1041"/>
                      <a:gd name="T14" fmla="*/ 2147483646 w 40"/>
                      <a:gd name="T15" fmla="*/ 2147483646 h 10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0"/>
                      <a:gd name="T25" fmla="*/ 0 h 1041"/>
                      <a:gd name="T26" fmla="*/ 40 w 40"/>
                      <a:gd name="T27" fmla="*/ 1041 h 10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0" h="1041">
                        <a:moveTo>
                          <a:pt x="20" y="1041"/>
                        </a:moveTo>
                        <a:lnTo>
                          <a:pt x="20" y="1041"/>
                        </a:lnTo>
                        <a:cubicBezTo>
                          <a:pt x="9" y="1041"/>
                          <a:pt x="0" y="1032"/>
                          <a:pt x="0" y="1021"/>
                        </a:cubicBezTo>
                        <a:lnTo>
                          <a:pt x="0" y="20"/>
                        </a:ln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1" y="0"/>
                          <a:pt x="40" y="9"/>
                          <a:pt x="40" y="20"/>
                        </a:cubicBezTo>
                        <a:lnTo>
                          <a:pt x="40" y="1021"/>
                        </a:lnTo>
                        <a:cubicBezTo>
                          <a:pt x="40" y="1032"/>
                          <a:pt x="31" y="1041"/>
                          <a:pt x="20" y="104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4" name="Freeform 26"/>
                  <p:cNvSpPr>
                    <a:spLocks/>
                  </p:cNvSpPr>
                  <p:nvPr/>
                </p:nvSpPr>
                <p:spPr bwMode="auto">
                  <a:xfrm>
                    <a:off x="1858963" y="825501"/>
                    <a:ext cx="17463" cy="488950"/>
                  </a:xfrm>
                  <a:custGeom>
                    <a:avLst/>
                    <a:gdLst>
                      <a:gd name="T0" fmla="*/ 2147483646 w 40"/>
                      <a:gd name="T1" fmla="*/ 2147483646 h 1041"/>
                      <a:gd name="T2" fmla="*/ 2147483646 w 40"/>
                      <a:gd name="T3" fmla="*/ 2147483646 h 1041"/>
                      <a:gd name="T4" fmla="*/ 0 w 40"/>
                      <a:gd name="T5" fmla="*/ 2147483646 h 1041"/>
                      <a:gd name="T6" fmla="*/ 0 w 40"/>
                      <a:gd name="T7" fmla="*/ 2147483646 h 1041"/>
                      <a:gd name="T8" fmla="*/ 2147483646 w 40"/>
                      <a:gd name="T9" fmla="*/ 0 h 1041"/>
                      <a:gd name="T10" fmla="*/ 2147483646 w 40"/>
                      <a:gd name="T11" fmla="*/ 2147483646 h 1041"/>
                      <a:gd name="T12" fmla="*/ 2147483646 w 40"/>
                      <a:gd name="T13" fmla="*/ 2147483646 h 1041"/>
                      <a:gd name="T14" fmla="*/ 2147483646 w 40"/>
                      <a:gd name="T15" fmla="*/ 2147483646 h 10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0"/>
                      <a:gd name="T25" fmla="*/ 0 h 1041"/>
                      <a:gd name="T26" fmla="*/ 40 w 40"/>
                      <a:gd name="T27" fmla="*/ 1041 h 10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0" h="1041">
                        <a:moveTo>
                          <a:pt x="20" y="1041"/>
                        </a:moveTo>
                        <a:lnTo>
                          <a:pt x="20" y="1041"/>
                        </a:lnTo>
                        <a:cubicBezTo>
                          <a:pt x="9" y="1041"/>
                          <a:pt x="0" y="1032"/>
                          <a:pt x="0" y="1021"/>
                        </a:cubicBezTo>
                        <a:lnTo>
                          <a:pt x="0" y="20"/>
                        </a:ln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1" y="0"/>
                          <a:pt x="40" y="9"/>
                          <a:pt x="40" y="20"/>
                        </a:cubicBezTo>
                        <a:lnTo>
                          <a:pt x="40" y="1021"/>
                        </a:lnTo>
                        <a:cubicBezTo>
                          <a:pt x="40" y="1032"/>
                          <a:pt x="31" y="1041"/>
                          <a:pt x="20" y="104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5" name="Freeform 27"/>
                  <p:cNvSpPr>
                    <a:spLocks/>
                  </p:cNvSpPr>
                  <p:nvPr/>
                </p:nvSpPr>
                <p:spPr bwMode="auto">
                  <a:xfrm>
                    <a:off x="1006475" y="752476"/>
                    <a:ext cx="831850" cy="60325"/>
                  </a:xfrm>
                  <a:custGeom>
                    <a:avLst/>
                    <a:gdLst>
                      <a:gd name="T0" fmla="*/ 2147483646 w 1766"/>
                      <a:gd name="T1" fmla="*/ 2147483646 h 126"/>
                      <a:gd name="T2" fmla="*/ 2147483646 w 1766"/>
                      <a:gd name="T3" fmla="*/ 2147483646 h 126"/>
                      <a:gd name="T4" fmla="*/ 0 w 1766"/>
                      <a:gd name="T5" fmla="*/ 2147483646 h 126"/>
                      <a:gd name="T6" fmla="*/ 2147483646 w 1766"/>
                      <a:gd name="T7" fmla="*/ 0 h 126"/>
                      <a:gd name="T8" fmla="*/ 2147483646 w 1766"/>
                      <a:gd name="T9" fmla="*/ 0 h 126"/>
                      <a:gd name="T10" fmla="*/ 2147483646 w 1766"/>
                      <a:gd name="T11" fmla="*/ 2147483646 h 126"/>
                      <a:gd name="T12" fmla="*/ 2147483646 w 1766"/>
                      <a:gd name="T13" fmla="*/ 2147483646 h 126"/>
                      <a:gd name="T14" fmla="*/ 2147483646 w 1766"/>
                      <a:gd name="T15" fmla="*/ 2147483646 h 126"/>
                      <a:gd name="T16" fmla="*/ 2147483646 w 1766"/>
                      <a:gd name="T17" fmla="*/ 2147483646 h 126"/>
                      <a:gd name="T18" fmla="*/ 2147483646 w 1766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66"/>
                      <a:gd name="T31" fmla="*/ 0 h 126"/>
                      <a:gd name="T32" fmla="*/ 1766 w 1766"/>
                      <a:gd name="T33" fmla="*/ 126 h 12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66" h="126">
                        <a:moveTo>
                          <a:pt x="12" y="126"/>
                        </a:moveTo>
                        <a:lnTo>
                          <a:pt x="12" y="126"/>
                        </a:lnTo>
                        <a:lnTo>
                          <a:pt x="0" y="101"/>
                        </a:lnTo>
                        <a:lnTo>
                          <a:pt x="216" y="0"/>
                        </a:lnTo>
                        <a:lnTo>
                          <a:pt x="1567" y="0"/>
                        </a:lnTo>
                        <a:lnTo>
                          <a:pt x="1766" y="102"/>
                        </a:lnTo>
                        <a:lnTo>
                          <a:pt x="1754" y="125"/>
                        </a:lnTo>
                        <a:lnTo>
                          <a:pt x="1561" y="27"/>
                        </a:lnTo>
                        <a:lnTo>
                          <a:pt x="222" y="27"/>
                        </a:lnTo>
                        <a:lnTo>
                          <a:pt x="12" y="126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6" name="Freeform 28"/>
                  <p:cNvSpPr>
                    <a:spLocks/>
                  </p:cNvSpPr>
                  <p:nvPr/>
                </p:nvSpPr>
                <p:spPr bwMode="auto">
                  <a:xfrm>
                    <a:off x="914400" y="800101"/>
                    <a:ext cx="1020763" cy="31750"/>
                  </a:xfrm>
                  <a:custGeom>
                    <a:avLst/>
                    <a:gdLst>
                      <a:gd name="T0" fmla="*/ 2147483646 w 2168"/>
                      <a:gd name="T1" fmla="*/ 2147483646 h 68"/>
                      <a:gd name="T2" fmla="*/ 2147483646 w 2168"/>
                      <a:gd name="T3" fmla="*/ 2147483646 h 68"/>
                      <a:gd name="T4" fmla="*/ 2147483646 w 2168"/>
                      <a:gd name="T5" fmla="*/ 2147483646 h 68"/>
                      <a:gd name="T6" fmla="*/ 2147483646 w 2168"/>
                      <a:gd name="T7" fmla="*/ 2147483646 h 68"/>
                      <a:gd name="T8" fmla="*/ 2147483646 w 2168"/>
                      <a:gd name="T9" fmla="*/ 2147483646 h 68"/>
                      <a:gd name="T10" fmla="*/ 0 w 2168"/>
                      <a:gd name="T11" fmla="*/ 2147483646 h 68"/>
                      <a:gd name="T12" fmla="*/ 2147483646 w 2168"/>
                      <a:gd name="T13" fmla="*/ 0 h 68"/>
                      <a:gd name="T14" fmla="*/ 2147483646 w 2168"/>
                      <a:gd name="T15" fmla="*/ 0 h 68"/>
                      <a:gd name="T16" fmla="*/ 2147483646 w 2168"/>
                      <a:gd name="T17" fmla="*/ 2147483646 h 68"/>
                      <a:gd name="T18" fmla="*/ 2147483646 w 2168"/>
                      <a:gd name="T19" fmla="*/ 2147483646 h 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8"/>
                      <a:gd name="T31" fmla="*/ 0 h 68"/>
                      <a:gd name="T32" fmla="*/ 2168 w 2168"/>
                      <a:gd name="T33" fmla="*/ 68 h 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8" h="68">
                        <a:moveTo>
                          <a:pt x="2155" y="68"/>
                        </a:moveTo>
                        <a:lnTo>
                          <a:pt x="2155" y="68"/>
                        </a:lnTo>
                        <a:lnTo>
                          <a:pt x="2083" y="27"/>
                        </a:lnTo>
                        <a:lnTo>
                          <a:pt x="72" y="27"/>
                        </a:lnTo>
                        <a:lnTo>
                          <a:pt x="15" y="67"/>
                        </a:lnTo>
                        <a:lnTo>
                          <a:pt x="0" y="45"/>
                        </a:lnTo>
                        <a:lnTo>
                          <a:pt x="64" y="0"/>
                        </a:lnTo>
                        <a:lnTo>
                          <a:pt x="2090" y="0"/>
                        </a:lnTo>
                        <a:lnTo>
                          <a:pt x="2168" y="45"/>
                        </a:lnTo>
                        <a:lnTo>
                          <a:pt x="2155" y="68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7" name="Freeform 29"/>
                  <p:cNvSpPr>
                    <a:spLocks/>
                  </p:cNvSpPr>
                  <p:nvPr/>
                </p:nvSpPr>
                <p:spPr bwMode="auto">
                  <a:xfrm>
                    <a:off x="950913" y="863601"/>
                    <a:ext cx="19050" cy="19050"/>
                  </a:xfrm>
                  <a:custGeom>
                    <a:avLst/>
                    <a:gdLst>
                      <a:gd name="T0" fmla="*/ 2147483646 w 43"/>
                      <a:gd name="T1" fmla="*/ 2147483646 h 43"/>
                      <a:gd name="T2" fmla="*/ 2147483646 w 43"/>
                      <a:gd name="T3" fmla="*/ 2147483646 h 43"/>
                      <a:gd name="T4" fmla="*/ 0 w 43"/>
                      <a:gd name="T5" fmla="*/ 2147483646 h 43"/>
                      <a:gd name="T6" fmla="*/ 0 w 43"/>
                      <a:gd name="T7" fmla="*/ 0 h 43"/>
                      <a:gd name="T8" fmla="*/ 2147483646 w 43"/>
                      <a:gd name="T9" fmla="*/ 0 h 43"/>
                      <a:gd name="T10" fmla="*/ 2147483646 w 43"/>
                      <a:gd name="T11" fmla="*/ 2147483646 h 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"/>
                      <a:gd name="T19" fmla="*/ 0 h 43"/>
                      <a:gd name="T20" fmla="*/ 43 w 43"/>
                      <a:gd name="T21" fmla="*/ 43 h 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" h="43">
                        <a:moveTo>
                          <a:pt x="43" y="43"/>
                        </a:moveTo>
                        <a:lnTo>
                          <a:pt x="43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43" y="0"/>
                        </a:lnTo>
                        <a:lnTo>
                          <a:pt x="43" y="43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8" name="Freeform 30"/>
                  <p:cNvSpPr>
                    <a:spLocks/>
                  </p:cNvSpPr>
                  <p:nvPr/>
                </p:nvSpPr>
                <p:spPr bwMode="auto">
                  <a:xfrm>
                    <a:off x="1570038" y="1273176"/>
                    <a:ext cx="65088" cy="65088"/>
                  </a:xfrm>
                  <a:custGeom>
                    <a:avLst/>
                    <a:gdLst>
                      <a:gd name="T0" fmla="*/ 2147483646 w 139"/>
                      <a:gd name="T1" fmla="*/ 2147483646 h 139"/>
                      <a:gd name="T2" fmla="*/ 2147483646 w 139"/>
                      <a:gd name="T3" fmla="*/ 2147483646 h 139"/>
                      <a:gd name="T4" fmla="*/ 0 w 139"/>
                      <a:gd name="T5" fmla="*/ 2147483646 h 139"/>
                      <a:gd name="T6" fmla="*/ 2147483646 w 139"/>
                      <a:gd name="T7" fmla="*/ 0 h 139"/>
                      <a:gd name="T8" fmla="*/ 2147483646 w 139"/>
                      <a:gd name="T9" fmla="*/ 2147483646 h 139"/>
                      <a:gd name="T10" fmla="*/ 2147483646 w 139"/>
                      <a:gd name="T11" fmla="*/ 2147483646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9"/>
                      <a:gd name="T19" fmla="*/ 0 h 139"/>
                      <a:gd name="T20" fmla="*/ 139 w 139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9" h="139">
                        <a:moveTo>
                          <a:pt x="70" y="139"/>
                        </a:moveTo>
                        <a:lnTo>
                          <a:pt x="70" y="139"/>
                        </a:lnTo>
                        <a:cubicBezTo>
                          <a:pt x="31" y="139"/>
                          <a:pt x="0" y="108"/>
                          <a:pt x="0" y="70"/>
                        </a:cubicBezTo>
                        <a:cubicBezTo>
                          <a:pt x="0" y="32"/>
                          <a:pt x="31" y="0"/>
                          <a:pt x="70" y="0"/>
                        </a:cubicBezTo>
                        <a:cubicBezTo>
                          <a:pt x="108" y="0"/>
                          <a:pt x="139" y="32"/>
                          <a:pt x="139" y="70"/>
                        </a:cubicBezTo>
                        <a:cubicBezTo>
                          <a:pt x="139" y="108"/>
                          <a:pt x="108" y="139"/>
                          <a:pt x="70" y="13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09" name="Freeform 31"/>
                  <p:cNvSpPr>
                    <a:spLocks/>
                  </p:cNvSpPr>
                  <p:nvPr/>
                </p:nvSpPr>
                <p:spPr bwMode="auto">
                  <a:xfrm>
                    <a:off x="1670050" y="1273176"/>
                    <a:ext cx="65088" cy="65088"/>
                  </a:xfrm>
                  <a:custGeom>
                    <a:avLst/>
                    <a:gdLst>
                      <a:gd name="T0" fmla="*/ 2147483646 w 139"/>
                      <a:gd name="T1" fmla="*/ 2147483646 h 139"/>
                      <a:gd name="T2" fmla="*/ 2147483646 w 139"/>
                      <a:gd name="T3" fmla="*/ 2147483646 h 139"/>
                      <a:gd name="T4" fmla="*/ 0 w 139"/>
                      <a:gd name="T5" fmla="*/ 2147483646 h 139"/>
                      <a:gd name="T6" fmla="*/ 2147483646 w 139"/>
                      <a:gd name="T7" fmla="*/ 0 h 139"/>
                      <a:gd name="T8" fmla="*/ 2147483646 w 139"/>
                      <a:gd name="T9" fmla="*/ 2147483646 h 139"/>
                      <a:gd name="T10" fmla="*/ 2147483646 w 139"/>
                      <a:gd name="T11" fmla="*/ 2147483646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9"/>
                      <a:gd name="T19" fmla="*/ 0 h 139"/>
                      <a:gd name="T20" fmla="*/ 139 w 139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9" h="139">
                        <a:moveTo>
                          <a:pt x="70" y="139"/>
                        </a:moveTo>
                        <a:lnTo>
                          <a:pt x="70" y="139"/>
                        </a:lnTo>
                        <a:cubicBezTo>
                          <a:pt x="31" y="139"/>
                          <a:pt x="0" y="108"/>
                          <a:pt x="0" y="70"/>
                        </a:cubicBezTo>
                        <a:cubicBezTo>
                          <a:pt x="0" y="32"/>
                          <a:pt x="31" y="0"/>
                          <a:pt x="70" y="0"/>
                        </a:cubicBezTo>
                        <a:cubicBezTo>
                          <a:pt x="108" y="0"/>
                          <a:pt x="139" y="32"/>
                          <a:pt x="139" y="70"/>
                        </a:cubicBezTo>
                        <a:cubicBezTo>
                          <a:pt x="139" y="108"/>
                          <a:pt x="108" y="139"/>
                          <a:pt x="70" y="13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0" name="Freeform 32"/>
                  <p:cNvSpPr>
                    <a:spLocks/>
                  </p:cNvSpPr>
                  <p:nvPr/>
                </p:nvSpPr>
                <p:spPr bwMode="auto">
                  <a:xfrm>
                    <a:off x="979488" y="1060451"/>
                    <a:ext cx="889000" cy="33338"/>
                  </a:xfrm>
                  <a:custGeom>
                    <a:avLst/>
                    <a:gdLst>
                      <a:gd name="T0" fmla="*/ 2147483646 w 1889"/>
                      <a:gd name="T1" fmla="*/ 2147483646 h 71"/>
                      <a:gd name="T2" fmla="*/ 2147483646 w 1889"/>
                      <a:gd name="T3" fmla="*/ 2147483646 h 71"/>
                      <a:gd name="T4" fmla="*/ 2147483646 w 1889"/>
                      <a:gd name="T5" fmla="*/ 2147483646 h 71"/>
                      <a:gd name="T6" fmla="*/ 2147483646 w 1889"/>
                      <a:gd name="T7" fmla="*/ 2147483646 h 71"/>
                      <a:gd name="T8" fmla="*/ 2147483646 w 1889"/>
                      <a:gd name="T9" fmla="*/ 2147483646 h 71"/>
                      <a:gd name="T10" fmla="*/ 2147483646 w 1889"/>
                      <a:gd name="T11" fmla="*/ 2147483646 h 71"/>
                      <a:gd name="T12" fmla="*/ 2147483646 w 1889"/>
                      <a:gd name="T13" fmla="*/ 2147483646 h 71"/>
                      <a:gd name="T14" fmla="*/ 2147483646 w 1889"/>
                      <a:gd name="T15" fmla="*/ 0 h 71"/>
                      <a:gd name="T16" fmla="*/ 2147483646 w 1889"/>
                      <a:gd name="T17" fmla="*/ 2147483646 h 71"/>
                      <a:gd name="T18" fmla="*/ 2147483646 w 1889"/>
                      <a:gd name="T19" fmla="*/ 2147483646 h 71"/>
                      <a:gd name="T20" fmla="*/ 2147483646 w 1889"/>
                      <a:gd name="T21" fmla="*/ 2147483646 h 7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89"/>
                      <a:gd name="T34" fmla="*/ 0 h 71"/>
                      <a:gd name="T35" fmla="*/ 1889 w 1889"/>
                      <a:gd name="T36" fmla="*/ 71 h 7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89" h="71">
                        <a:moveTo>
                          <a:pt x="1868" y="71"/>
                        </a:moveTo>
                        <a:lnTo>
                          <a:pt x="1868" y="71"/>
                        </a:lnTo>
                        <a:cubicBezTo>
                          <a:pt x="1868" y="71"/>
                          <a:pt x="1867" y="71"/>
                          <a:pt x="1867" y="70"/>
                        </a:cubicBezTo>
                        <a:cubicBezTo>
                          <a:pt x="1863" y="70"/>
                          <a:pt x="1442" y="40"/>
                          <a:pt x="973" y="40"/>
                        </a:cubicBezTo>
                        <a:cubicBezTo>
                          <a:pt x="503" y="40"/>
                          <a:pt x="27" y="70"/>
                          <a:pt x="22" y="71"/>
                        </a:cubicBezTo>
                        <a:cubicBezTo>
                          <a:pt x="11" y="71"/>
                          <a:pt x="2" y="63"/>
                          <a:pt x="1" y="52"/>
                        </a:cubicBezTo>
                        <a:cubicBezTo>
                          <a:pt x="0" y="41"/>
                          <a:pt x="9" y="31"/>
                          <a:pt x="20" y="31"/>
                        </a:cubicBezTo>
                        <a:cubicBezTo>
                          <a:pt x="24" y="30"/>
                          <a:pt x="502" y="0"/>
                          <a:pt x="973" y="0"/>
                        </a:cubicBezTo>
                        <a:cubicBezTo>
                          <a:pt x="1443" y="0"/>
                          <a:pt x="1866" y="30"/>
                          <a:pt x="1870" y="31"/>
                        </a:cubicBezTo>
                        <a:cubicBezTo>
                          <a:pt x="1881" y="31"/>
                          <a:pt x="1889" y="41"/>
                          <a:pt x="1888" y="52"/>
                        </a:cubicBezTo>
                        <a:cubicBezTo>
                          <a:pt x="1887" y="63"/>
                          <a:pt x="1879" y="71"/>
                          <a:pt x="1868" y="7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1" name="Freeform 33"/>
                  <p:cNvSpPr>
                    <a:spLocks/>
                  </p:cNvSpPr>
                  <p:nvPr/>
                </p:nvSpPr>
                <p:spPr bwMode="auto">
                  <a:xfrm>
                    <a:off x="1771650" y="869951"/>
                    <a:ext cx="12700" cy="12700"/>
                  </a:xfrm>
                  <a:custGeom>
                    <a:avLst/>
                    <a:gdLst>
                      <a:gd name="T0" fmla="*/ 2147483646 w 27"/>
                      <a:gd name="T1" fmla="*/ 2147483646 h 28"/>
                      <a:gd name="T2" fmla="*/ 2147483646 w 27"/>
                      <a:gd name="T3" fmla="*/ 2147483646 h 28"/>
                      <a:gd name="T4" fmla="*/ 2147483646 w 27"/>
                      <a:gd name="T5" fmla="*/ 2147483646 h 28"/>
                      <a:gd name="T6" fmla="*/ 2147483646 w 27"/>
                      <a:gd name="T7" fmla="*/ 0 h 28"/>
                      <a:gd name="T8" fmla="*/ 2147483646 w 27"/>
                      <a:gd name="T9" fmla="*/ 0 h 28"/>
                      <a:gd name="T10" fmla="*/ 2147483646 w 27"/>
                      <a:gd name="T11" fmla="*/ 2147483646 h 28"/>
                      <a:gd name="T12" fmla="*/ 2147483646 w 27"/>
                      <a:gd name="T13" fmla="*/ 2147483646 h 28"/>
                      <a:gd name="T14" fmla="*/ 2147483646 w 27"/>
                      <a:gd name="T15" fmla="*/ 2147483646 h 28"/>
                      <a:gd name="T16" fmla="*/ 2147483646 w 27"/>
                      <a:gd name="T17" fmla="*/ 2147483646 h 28"/>
                      <a:gd name="T18" fmla="*/ 2147483646 w 27"/>
                      <a:gd name="T19" fmla="*/ 2147483646 h 28"/>
                      <a:gd name="T20" fmla="*/ 0 w 27"/>
                      <a:gd name="T21" fmla="*/ 2147483646 h 28"/>
                      <a:gd name="T22" fmla="*/ 0 w 27"/>
                      <a:gd name="T23" fmla="*/ 0 h 28"/>
                      <a:gd name="T24" fmla="*/ 2147483646 w 27"/>
                      <a:gd name="T25" fmla="*/ 0 h 28"/>
                      <a:gd name="T26" fmla="*/ 2147483646 w 27"/>
                      <a:gd name="T27" fmla="*/ 2147483646 h 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"/>
                      <a:gd name="T43" fmla="*/ 0 h 28"/>
                      <a:gd name="T44" fmla="*/ 27 w 27"/>
                      <a:gd name="T45" fmla="*/ 28 h 2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" h="28">
                        <a:moveTo>
                          <a:pt x="7" y="11"/>
                        </a:moveTo>
                        <a:lnTo>
                          <a:pt x="7" y="11"/>
                        </a:lnTo>
                        <a:lnTo>
                          <a:pt x="21" y="11"/>
                        </a:lnTo>
                        <a:lnTo>
                          <a:pt x="21" y="0"/>
                        </a:lnTo>
                        <a:lnTo>
                          <a:pt x="27" y="0"/>
                        </a:lnTo>
                        <a:lnTo>
                          <a:pt x="27" y="28"/>
                        </a:lnTo>
                        <a:lnTo>
                          <a:pt x="21" y="28"/>
                        </a:lnTo>
                        <a:lnTo>
                          <a:pt x="21" y="16"/>
                        </a:lnTo>
                        <a:lnTo>
                          <a:pt x="7" y="16"/>
                        </a:lnTo>
                        <a:lnTo>
                          <a:pt x="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2" name="Freeform 34"/>
                  <p:cNvSpPr>
                    <a:spLocks/>
                  </p:cNvSpPr>
                  <p:nvPr/>
                </p:nvSpPr>
                <p:spPr bwMode="auto">
                  <a:xfrm>
                    <a:off x="1785938" y="869951"/>
                    <a:ext cx="12700" cy="12700"/>
                  </a:xfrm>
                  <a:custGeom>
                    <a:avLst/>
                    <a:gdLst>
                      <a:gd name="T0" fmla="*/ 2147483646 w 27"/>
                      <a:gd name="T1" fmla="*/ 2147483646 h 28"/>
                      <a:gd name="T2" fmla="*/ 2147483646 w 27"/>
                      <a:gd name="T3" fmla="*/ 2147483646 h 28"/>
                      <a:gd name="T4" fmla="*/ 2147483646 w 27"/>
                      <a:gd name="T5" fmla="*/ 2147483646 h 28"/>
                      <a:gd name="T6" fmla="*/ 2147483646 w 27"/>
                      <a:gd name="T7" fmla="*/ 2147483646 h 28"/>
                      <a:gd name="T8" fmla="*/ 2147483646 w 27"/>
                      <a:gd name="T9" fmla="*/ 0 h 28"/>
                      <a:gd name="T10" fmla="*/ 2147483646 w 27"/>
                      <a:gd name="T11" fmla="*/ 0 h 28"/>
                      <a:gd name="T12" fmla="*/ 2147483646 w 27"/>
                      <a:gd name="T13" fmla="*/ 2147483646 h 28"/>
                      <a:gd name="T14" fmla="*/ 2147483646 w 27"/>
                      <a:gd name="T15" fmla="*/ 2147483646 h 28"/>
                      <a:gd name="T16" fmla="*/ 2147483646 w 27"/>
                      <a:gd name="T17" fmla="*/ 2147483646 h 28"/>
                      <a:gd name="T18" fmla="*/ 2147483646 w 27"/>
                      <a:gd name="T19" fmla="*/ 2147483646 h 28"/>
                      <a:gd name="T20" fmla="*/ 0 w 27"/>
                      <a:gd name="T21" fmla="*/ 2147483646 h 28"/>
                      <a:gd name="T22" fmla="*/ 0 w 27"/>
                      <a:gd name="T23" fmla="*/ 0 h 28"/>
                      <a:gd name="T24" fmla="*/ 2147483646 w 27"/>
                      <a:gd name="T25" fmla="*/ 0 h 28"/>
                      <a:gd name="T26" fmla="*/ 2147483646 w 27"/>
                      <a:gd name="T27" fmla="*/ 2147483646 h 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"/>
                      <a:gd name="T43" fmla="*/ 0 h 28"/>
                      <a:gd name="T44" fmla="*/ 27 w 27"/>
                      <a:gd name="T45" fmla="*/ 28 h 2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" h="28">
                        <a:moveTo>
                          <a:pt x="7" y="17"/>
                        </a:moveTo>
                        <a:lnTo>
                          <a:pt x="7" y="17"/>
                        </a:lnTo>
                        <a:cubicBezTo>
                          <a:pt x="7" y="22"/>
                          <a:pt x="8" y="24"/>
                          <a:pt x="13" y="24"/>
                        </a:cubicBezTo>
                        <a:cubicBezTo>
                          <a:pt x="19" y="24"/>
                          <a:pt x="20" y="22"/>
                          <a:pt x="20" y="17"/>
                        </a:cubicBezTo>
                        <a:lnTo>
                          <a:pt x="20" y="0"/>
                        </a:lnTo>
                        <a:lnTo>
                          <a:pt x="27" y="0"/>
                        </a:lnTo>
                        <a:lnTo>
                          <a:pt x="27" y="17"/>
                        </a:lnTo>
                        <a:cubicBezTo>
                          <a:pt x="27" y="21"/>
                          <a:pt x="26" y="23"/>
                          <a:pt x="25" y="25"/>
                        </a:cubicBezTo>
                        <a:cubicBezTo>
                          <a:pt x="22" y="27"/>
                          <a:pt x="19" y="28"/>
                          <a:pt x="13" y="28"/>
                        </a:cubicBezTo>
                        <a:cubicBezTo>
                          <a:pt x="8" y="28"/>
                          <a:pt x="4" y="27"/>
                          <a:pt x="2" y="25"/>
                        </a:cubicBezTo>
                        <a:cubicBezTo>
                          <a:pt x="1" y="23"/>
                          <a:pt x="0" y="21"/>
                          <a:pt x="0" y="17"/>
                        </a:cubicBez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7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3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1800225" y="869951"/>
                    <a:ext cx="14288" cy="12700"/>
                  </a:xfrm>
                  <a:custGeom>
                    <a:avLst/>
                    <a:gdLst>
                      <a:gd name="T0" fmla="*/ 2147483646 w 32"/>
                      <a:gd name="T1" fmla="*/ 2147483646 h 28"/>
                      <a:gd name="T2" fmla="*/ 2147483646 w 32"/>
                      <a:gd name="T3" fmla="*/ 2147483646 h 28"/>
                      <a:gd name="T4" fmla="*/ 2147483646 w 32"/>
                      <a:gd name="T5" fmla="*/ 2147483646 h 28"/>
                      <a:gd name="T6" fmla="*/ 2147483646 w 32"/>
                      <a:gd name="T7" fmla="*/ 2147483646 h 28"/>
                      <a:gd name="T8" fmla="*/ 2147483646 w 32"/>
                      <a:gd name="T9" fmla="*/ 2147483646 h 28"/>
                      <a:gd name="T10" fmla="*/ 2147483646 w 32"/>
                      <a:gd name="T11" fmla="*/ 0 h 28"/>
                      <a:gd name="T12" fmla="*/ 2147483646 w 32"/>
                      <a:gd name="T13" fmla="*/ 0 h 28"/>
                      <a:gd name="T14" fmla="*/ 2147483646 w 32"/>
                      <a:gd name="T15" fmla="*/ 2147483646 h 28"/>
                      <a:gd name="T16" fmla="*/ 2147483646 w 32"/>
                      <a:gd name="T17" fmla="*/ 2147483646 h 28"/>
                      <a:gd name="T18" fmla="*/ 2147483646 w 32"/>
                      <a:gd name="T19" fmla="*/ 2147483646 h 28"/>
                      <a:gd name="T20" fmla="*/ 2147483646 w 32"/>
                      <a:gd name="T21" fmla="*/ 2147483646 h 28"/>
                      <a:gd name="T22" fmla="*/ 2147483646 w 32"/>
                      <a:gd name="T23" fmla="*/ 2147483646 h 28"/>
                      <a:gd name="T24" fmla="*/ 0 w 32"/>
                      <a:gd name="T25" fmla="*/ 2147483646 h 28"/>
                      <a:gd name="T26" fmla="*/ 2147483646 w 32"/>
                      <a:gd name="T27" fmla="*/ 0 h 28"/>
                      <a:gd name="T28" fmla="*/ 2147483646 w 32"/>
                      <a:gd name="T29" fmla="*/ 0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2"/>
                      <a:gd name="T46" fmla="*/ 0 h 28"/>
                      <a:gd name="T47" fmla="*/ 32 w 32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2" h="28">
                        <a:moveTo>
                          <a:pt x="11" y="16"/>
                        </a:moveTo>
                        <a:lnTo>
                          <a:pt x="11" y="16"/>
                        </a:lnTo>
                        <a:lnTo>
                          <a:pt x="20" y="16"/>
                        </a:lnTo>
                        <a:lnTo>
                          <a:pt x="16" y="6"/>
                        </a:lnTo>
                        <a:lnTo>
                          <a:pt x="11" y="16"/>
                        </a:lnTo>
                        <a:close/>
                        <a:moveTo>
                          <a:pt x="19" y="0"/>
                        </a:moveTo>
                        <a:lnTo>
                          <a:pt x="19" y="0"/>
                        </a:lnTo>
                        <a:lnTo>
                          <a:pt x="32" y="28"/>
                        </a:lnTo>
                        <a:lnTo>
                          <a:pt x="25" y="28"/>
                        </a:lnTo>
                        <a:lnTo>
                          <a:pt x="22" y="21"/>
                        </a:lnTo>
                        <a:lnTo>
                          <a:pt x="9" y="21"/>
                        </a:lnTo>
                        <a:lnTo>
                          <a:pt x="6" y="28"/>
                        </a:lnTo>
                        <a:lnTo>
                          <a:pt x="0" y="28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4" name="Freeform 36"/>
                  <p:cNvSpPr>
                    <a:spLocks/>
                  </p:cNvSpPr>
                  <p:nvPr/>
                </p:nvSpPr>
                <p:spPr bwMode="auto">
                  <a:xfrm>
                    <a:off x="1812925" y="869951"/>
                    <a:ext cx="22225" cy="12700"/>
                  </a:xfrm>
                  <a:custGeom>
                    <a:avLst/>
                    <a:gdLst>
                      <a:gd name="T0" fmla="*/ 2147483646 w 47"/>
                      <a:gd name="T1" fmla="*/ 0 h 28"/>
                      <a:gd name="T2" fmla="*/ 2147483646 w 47"/>
                      <a:gd name="T3" fmla="*/ 0 h 28"/>
                      <a:gd name="T4" fmla="*/ 2147483646 w 47"/>
                      <a:gd name="T5" fmla="*/ 2147483646 h 28"/>
                      <a:gd name="T6" fmla="*/ 2147483646 w 47"/>
                      <a:gd name="T7" fmla="*/ 0 h 28"/>
                      <a:gd name="T8" fmla="*/ 2147483646 w 47"/>
                      <a:gd name="T9" fmla="*/ 0 h 28"/>
                      <a:gd name="T10" fmla="*/ 2147483646 w 47"/>
                      <a:gd name="T11" fmla="*/ 2147483646 h 28"/>
                      <a:gd name="T12" fmla="*/ 2147483646 w 47"/>
                      <a:gd name="T13" fmla="*/ 0 h 28"/>
                      <a:gd name="T14" fmla="*/ 2147483646 w 47"/>
                      <a:gd name="T15" fmla="*/ 0 h 28"/>
                      <a:gd name="T16" fmla="*/ 2147483646 w 47"/>
                      <a:gd name="T17" fmla="*/ 2147483646 h 28"/>
                      <a:gd name="T18" fmla="*/ 2147483646 w 47"/>
                      <a:gd name="T19" fmla="*/ 2147483646 h 28"/>
                      <a:gd name="T20" fmla="*/ 2147483646 w 47"/>
                      <a:gd name="T21" fmla="*/ 2147483646 h 28"/>
                      <a:gd name="T22" fmla="*/ 2147483646 w 47"/>
                      <a:gd name="T23" fmla="*/ 2147483646 h 28"/>
                      <a:gd name="T24" fmla="*/ 2147483646 w 47"/>
                      <a:gd name="T25" fmla="*/ 2147483646 h 28"/>
                      <a:gd name="T26" fmla="*/ 0 w 47"/>
                      <a:gd name="T27" fmla="*/ 0 h 28"/>
                      <a:gd name="T28" fmla="*/ 2147483646 w 47"/>
                      <a:gd name="T29" fmla="*/ 0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7"/>
                      <a:gd name="T46" fmla="*/ 0 h 28"/>
                      <a:gd name="T47" fmla="*/ 47 w 47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7" h="28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14" y="22"/>
                        </a:lnTo>
                        <a:lnTo>
                          <a:pt x="20" y="0"/>
                        </a:lnTo>
                        <a:lnTo>
                          <a:pt x="27" y="0"/>
                        </a:lnTo>
                        <a:lnTo>
                          <a:pt x="34" y="22"/>
                        </a:lnTo>
                        <a:lnTo>
                          <a:pt x="41" y="0"/>
                        </a:lnTo>
                        <a:lnTo>
                          <a:pt x="47" y="0"/>
                        </a:lnTo>
                        <a:lnTo>
                          <a:pt x="38" y="28"/>
                        </a:lnTo>
                        <a:lnTo>
                          <a:pt x="30" y="28"/>
                        </a:lnTo>
                        <a:lnTo>
                          <a:pt x="24" y="7"/>
                        </a:lnTo>
                        <a:lnTo>
                          <a:pt x="18" y="28"/>
                        </a:lnTo>
                        <a:lnTo>
                          <a:pt x="10" y="2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5" name="Freeform 37"/>
                  <p:cNvSpPr>
                    <a:spLocks/>
                  </p:cNvSpPr>
                  <p:nvPr/>
                </p:nvSpPr>
                <p:spPr bwMode="auto">
                  <a:xfrm>
                    <a:off x="1835150" y="869951"/>
                    <a:ext cx="12700" cy="12700"/>
                  </a:xfrm>
                  <a:custGeom>
                    <a:avLst/>
                    <a:gdLst>
                      <a:gd name="T0" fmla="*/ 2147483646 w 24"/>
                      <a:gd name="T1" fmla="*/ 2147483646 h 28"/>
                      <a:gd name="T2" fmla="*/ 2147483646 w 24"/>
                      <a:gd name="T3" fmla="*/ 2147483646 h 28"/>
                      <a:gd name="T4" fmla="*/ 2147483646 w 24"/>
                      <a:gd name="T5" fmla="*/ 2147483646 h 28"/>
                      <a:gd name="T6" fmla="*/ 2147483646 w 24"/>
                      <a:gd name="T7" fmla="*/ 2147483646 h 28"/>
                      <a:gd name="T8" fmla="*/ 2147483646 w 24"/>
                      <a:gd name="T9" fmla="*/ 2147483646 h 28"/>
                      <a:gd name="T10" fmla="*/ 2147483646 w 24"/>
                      <a:gd name="T11" fmla="*/ 2147483646 h 28"/>
                      <a:gd name="T12" fmla="*/ 2147483646 w 24"/>
                      <a:gd name="T13" fmla="*/ 2147483646 h 28"/>
                      <a:gd name="T14" fmla="*/ 2147483646 w 24"/>
                      <a:gd name="T15" fmla="*/ 2147483646 h 28"/>
                      <a:gd name="T16" fmla="*/ 2147483646 w 24"/>
                      <a:gd name="T17" fmla="*/ 2147483646 h 28"/>
                      <a:gd name="T18" fmla="*/ 2147483646 w 24"/>
                      <a:gd name="T19" fmla="*/ 2147483646 h 28"/>
                      <a:gd name="T20" fmla="*/ 0 w 24"/>
                      <a:gd name="T21" fmla="*/ 2147483646 h 28"/>
                      <a:gd name="T22" fmla="*/ 2147483646 w 24"/>
                      <a:gd name="T23" fmla="*/ 0 h 28"/>
                      <a:gd name="T24" fmla="*/ 2147483646 w 24"/>
                      <a:gd name="T25" fmla="*/ 0 h 28"/>
                      <a:gd name="T26" fmla="*/ 2147483646 w 24"/>
                      <a:gd name="T27" fmla="*/ 2147483646 h 28"/>
                      <a:gd name="T28" fmla="*/ 2147483646 w 24"/>
                      <a:gd name="T29" fmla="*/ 2147483646 h 28"/>
                      <a:gd name="T30" fmla="*/ 2147483646 w 24"/>
                      <a:gd name="T31" fmla="*/ 2147483646 h 2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28"/>
                      <a:gd name="T50" fmla="*/ 24 w 24"/>
                      <a:gd name="T51" fmla="*/ 28 h 2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28">
                        <a:moveTo>
                          <a:pt x="7" y="11"/>
                        </a:moveTo>
                        <a:lnTo>
                          <a:pt x="7" y="11"/>
                        </a:lnTo>
                        <a:lnTo>
                          <a:pt x="24" y="11"/>
                        </a:lnTo>
                        <a:lnTo>
                          <a:pt x="24" y="16"/>
                        </a:lnTo>
                        <a:lnTo>
                          <a:pt x="7" y="16"/>
                        </a:lnTo>
                        <a:cubicBezTo>
                          <a:pt x="7" y="21"/>
                          <a:pt x="9" y="23"/>
                          <a:pt x="14" y="23"/>
                        </a:cubicBezTo>
                        <a:lnTo>
                          <a:pt x="24" y="23"/>
                        </a:lnTo>
                        <a:lnTo>
                          <a:pt x="24" y="28"/>
                        </a:lnTo>
                        <a:lnTo>
                          <a:pt x="14" y="28"/>
                        </a:lnTo>
                        <a:cubicBezTo>
                          <a:pt x="10" y="28"/>
                          <a:pt x="7" y="28"/>
                          <a:pt x="4" y="26"/>
                        </a:cubicBezTo>
                        <a:cubicBezTo>
                          <a:pt x="1" y="23"/>
                          <a:pt x="0" y="20"/>
                          <a:pt x="0" y="15"/>
                        </a:cubicBezTo>
                        <a:cubicBezTo>
                          <a:pt x="0" y="5"/>
                          <a:pt x="4" y="0"/>
                          <a:pt x="14" y="0"/>
                        </a:cubicBezTo>
                        <a:lnTo>
                          <a:pt x="24" y="0"/>
                        </a:lnTo>
                        <a:lnTo>
                          <a:pt x="24" y="5"/>
                        </a:lnTo>
                        <a:lnTo>
                          <a:pt x="14" y="5"/>
                        </a:lnTo>
                        <a:cubicBezTo>
                          <a:pt x="9" y="5"/>
                          <a:pt x="7" y="7"/>
                          <a:pt x="7" y="1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6" name="Freeform 38"/>
                  <p:cNvSpPr>
                    <a:spLocks/>
                  </p:cNvSpPr>
                  <p:nvPr/>
                </p:nvSpPr>
                <p:spPr bwMode="auto">
                  <a:xfrm>
                    <a:off x="1849438" y="869951"/>
                    <a:ext cx="3175" cy="12700"/>
                  </a:xfrm>
                  <a:custGeom>
                    <a:avLst/>
                    <a:gdLst>
                      <a:gd name="T0" fmla="*/ 0 w 7"/>
                      <a:gd name="T1" fmla="*/ 0 h 28"/>
                      <a:gd name="T2" fmla="*/ 0 w 7"/>
                      <a:gd name="T3" fmla="*/ 0 h 28"/>
                      <a:gd name="T4" fmla="*/ 2147483646 w 7"/>
                      <a:gd name="T5" fmla="*/ 0 h 28"/>
                      <a:gd name="T6" fmla="*/ 2147483646 w 7"/>
                      <a:gd name="T7" fmla="*/ 2147483646 h 28"/>
                      <a:gd name="T8" fmla="*/ 0 w 7"/>
                      <a:gd name="T9" fmla="*/ 2147483646 h 28"/>
                      <a:gd name="T10" fmla="*/ 0 w 7"/>
                      <a:gd name="T11" fmla="*/ 0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28"/>
                      <a:gd name="T20" fmla="*/ 7 w 7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2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7" name="Freeform 39"/>
                  <p:cNvSpPr>
                    <a:spLocks/>
                  </p:cNvSpPr>
                  <p:nvPr/>
                </p:nvSpPr>
                <p:spPr bwMode="auto">
                  <a:xfrm>
                    <a:off x="1725613" y="862013"/>
                    <a:ext cx="14288" cy="19050"/>
                  </a:xfrm>
                  <a:custGeom>
                    <a:avLst/>
                    <a:gdLst>
                      <a:gd name="T0" fmla="*/ 0 w 32"/>
                      <a:gd name="T1" fmla="*/ 2147483646 h 40"/>
                      <a:gd name="T2" fmla="*/ 0 w 32"/>
                      <a:gd name="T3" fmla="*/ 2147483646 h 40"/>
                      <a:gd name="T4" fmla="*/ 2147483646 w 32"/>
                      <a:gd name="T5" fmla="*/ 2147483646 h 40"/>
                      <a:gd name="T6" fmla="*/ 2147483646 w 32"/>
                      <a:gd name="T7" fmla="*/ 2147483646 h 40"/>
                      <a:gd name="T8" fmla="*/ 2147483646 w 32"/>
                      <a:gd name="T9" fmla="*/ 2147483646 h 40"/>
                      <a:gd name="T10" fmla="*/ 2147483646 w 32"/>
                      <a:gd name="T11" fmla="*/ 2147483646 h 40"/>
                      <a:gd name="T12" fmla="*/ 2147483646 w 32"/>
                      <a:gd name="T13" fmla="*/ 2147483646 h 40"/>
                      <a:gd name="T14" fmla="*/ 2147483646 w 32"/>
                      <a:gd name="T15" fmla="*/ 0 h 40"/>
                      <a:gd name="T16" fmla="*/ 0 w 32"/>
                      <a:gd name="T17" fmla="*/ 2147483646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2"/>
                      <a:gd name="T28" fmla="*/ 0 h 40"/>
                      <a:gd name="T29" fmla="*/ 32 w 3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2" h="40">
                        <a:moveTo>
                          <a:pt x="0" y="15"/>
                        </a:moveTo>
                        <a:lnTo>
                          <a:pt x="0" y="15"/>
                        </a:lnTo>
                        <a:cubicBezTo>
                          <a:pt x="1" y="20"/>
                          <a:pt x="5" y="23"/>
                          <a:pt x="5" y="23"/>
                        </a:cubicBezTo>
                        <a:cubicBezTo>
                          <a:pt x="11" y="30"/>
                          <a:pt x="27" y="38"/>
                          <a:pt x="31" y="40"/>
                        </a:cubicBezTo>
                        <a:cubicBezTo>
                          <a:pt x="31" y="40"/>
                          <a:pt x="31" y="40"/>
                          <a:pt x="31" y="40"/>
                        </a:cubicBezTo>
                        <a:cubicBezTo>
                          <a:pt x="31" y="40"/>
                          <a:pt x="32" y="40"/>
                          <a:pt x="32" y="39"/>
                        </a:cubicBezTo>
                        <a:cubicBezTo>
                          <a:pt x="21" y="17"/>
                          <a:pt x="7" y="0"/>
                          <a:pt x="7" y="0"/>
                        </a:cubicBezTo>
                        <a:cubicBezTo>
                          <a:pt x="7" y="0"/>
                          <a:pt x="0" y="7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8" name="Freeform 40"/>
                  <p:cNvSpPr>
                    <a:spLocks/>
                  </p:cNvSpPr>
                  <p:nvPr/>
                </p:nvSpPr>
                <p:spPr bwMode="auto">
                  <a:xfrm>
                    <a:off x="1725613" y="884238"/>
                    <a:ext cx="12700" cy="4763"/>
                  </a:xfrm>
                  <a:custGeom>
                    <a:avLst/>
                    <a:gdLst>
                      <a:gd name="T0" fmla="*/ 0 w 27"/>
                      <a:gd name="T1" fmla="*/ 2147483646 h 10"/>
                      <a:gd name="T2" fmla="*/ 0 w 27"/>
                      <a:gd name="T3" fmla="*/ 2147483646 h 10"/>
                      <a:gd name="T4" fmla="*/ 2147483646 w 27"/>
                      <a:gd name="T5" fmla="*/ 2147483646 h 10"/>
                      <a:gd name="T6" fmla="*/ 2147483646 w 27"/>
                      <a:gd name="T7" fmla="*/ 0 h 10"/>
                      <a:gd name="T8" fmla="*/ 2147483646 w 27"/>
                      <a:gd name="T9" fmla="*/ 0 h 10"/>
                      <a:gd name="T10" fmla="*/ 2147483646 w 27"/>
                      <a:gd name="T11" fmla="*/ 0 h 10"/>
                      <a:gd name="T12" fmla="*/ 2147483646 w 27"/>
                      <a:gd name="T13" fmla="*/ 0 h 10"/>
                      <a:gd name="T14" fmla="*/ 0 w 27"/>
                      <a:gd name="T15" fmla="*/ 2147483646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"/>
                      <a:gd name="T25" fmla="*/ 0 h 10"/>
                      <a:gd name="T26" fmla="*/ 27 w 27"/>
                      <a:gd name="T27" fmla="*/ 10 h 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" h="1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" y="6"/>
                          <a:pt x="8" y="10"/>
                          <a:pt x="13" y="9"/>
                        </a:cubicBezTo>
                        <a:cubicBezTo>
                          <a:pt x="16" y="8"/>
                          <a:pt x="24" y="2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19" name="Freeform 41"/>
                  <p:cNvSpPr>
                    <a:spLocks/>
                  </p:cNvSpPr>
                  <p:nvPr/>
                </p:nvSpPr>
                <p:spPr bwMode="auto">
                  <a:xfrm>
                    <a:off x="1722438" y="873126"/>
                    <a:ext cx="17463" cy="9525"/>
                  </a:xfrm>
                  <a:custGeom>
                    <a:avLst/>
                    <a:gdLst>
                      <a:gd name="T0" fmla="*/ 2147483646 w 37"/>
                      <a:gd name="T1" fmla="*/ 2147483646 h 21"/>
                      <a:gd name="T2" fmla="*/ 2147483646 w 37"/>
                      <a:gd name="T3" fmla="*/ 2147483646 h 21"/>
                      <a:gd name="T4" fmla="*/ 2147483646 w 37"/>
                      <a:gd name="T5" fmla="*/ 2147483646 h 21"/>
                      <a:gd name="T6" fmla="*/ 2147483646 w 37"/>
                      <a:gd name="T7" fmla="*/ 2147483646 h 21"/>
                      <a:gd name="T8" fmla="*/ 2147483646 w 37"/>
                      <a:gd name="T9" fmla="*/ 2147483646 h 21"/>
                      <a:gd name="T10" fmla="*/ 2147483646 w 37"/>
                      <a:gd name="T11" fmla="*/ 2147483646 h 21"/>
                      <a:gd name="T12" fmla="*/ 2147483646 w 37"/>
                      <a:gd name="T13" fmla="*/ 2147483646 h 21"/>
                      <a:gd name="T14" fmla="*/ 2147483646 w 37"/>
                      <a:gd name="T15" fmla="*/ 0 h 21"/>
                      <a:gd name="T16" fmla="*/ 2147483646 w 37"/>
                      <a:gd name="T17" fmla="*/ 2147483646 h 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21"/>
                      <a:gd name="T29" fmla="*/ 37 w 37"/>
                      <a:gd name="T30" fmla="*/ 21 h 2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21">
                        <a:moveTo>
                          <a:pt x="3" y="12"/>
                        </a:moveTo>
                        <a:lnTo>
                          <a:pt x="3" y="12"/>
                        </a:lnTo>
                        <a:cubicBezTo>
                          <a:pt x="6" y="18"/>
                          <a:pt x="11" y="20"/>
                          <a:pt x="11" y="20"/>
                        </a:cubicBezTo>
                        <a:cubicBezTo>
                          <a:pt x="14" y="21"/>
                          <a:pt x="16" y="21"/>
                          <a:pt x="16" y="21"/>
                        </a:cubicBezTo>
                        <a:cubicBezTo>
                          <a:pt x="17" y="21"/>
                          <a:pt x="32" y="21"/>
                          <a:pt x="36" y="21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7" y="21"/>
                          <a:pt x="36" y="20"/>
                          <a:pt x="36" y="20"/>
                        </a:cubicBezTo>
                        <a:cubicBezTo>
                          <a:pt x="25" y="12"/>
                          <a:pt x="2" y="0"/>
                          <a:pt x="2" y="0"/>
                        </a:cubicBezTo>
                        <a:cubicBezTo>
                          <a:pt x="0" y="7"/>
                          <a:pt x="3" y="12"/>
                          <a:pt x="3" y="12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20" name="Freeform 42"/>
                  <p:cNvSpPr>
                    <a:spLocks/>
                  </p:cNvSpPr>
                  <p:nvPr/>
                </p:nvSpPr>
                <p:spPr bwMode="auto">
                  <a:xfrm>
                    <a:off x="1733550" y="857251"/>
                    <a:ext cx="9525" cy="23813"/>
                  </a:xfrm>
                  <a:custGeom>
                    <a:avLst/>
                    <a:gdLst>
                      <a:gd name="T0" fmla="*/ 2147483646 w 22"/>
                      <a:gd name="T1" fmla="*/ 2147483646 h 49"/>
                      <a:gd name="T2" fmla="*/ 2147483646 w 22"/>
                      <a:gd name="T3" fmla="*/ 2147483646 h 49"/>
                      <a:gd name="T4" fmla="*/ 2147483646 w 22"/>
                      <a:gd name="T5" fmla="*/ 2147483646 h 49"/>
                      <a:gd name="T6" fmla="*/ 2147483646 w 22"/>
                      <a:gd name="T7" fmla="*/ 2147483646 h 49"/>
                      <a:gd name="T8" fmla="*/ 2147483646 w 22"/>
                      <a:gd name="T9" fmla="*/ 2147483646 h 49"/>
                      <a:gd name="T10" fmla="*/ 2147483646 w 22"/>
                      <a:gd name="T11" fmla="*/ 2147483646 h 49"/>
                      <a:gd name="T12" fmla="*/ 2147483646 w 22"/>
                      <a:gd name="T13" fmla="*/ 2147483646 h 49"/>
                      <a:gd name="T14" fmla="*/ 2147483646 w 22"/>
                      <a:gd name="T15" fmla="*/ 0 h 49"/>
                      <a:gd name="T16" fmla="*/ 2147483646 w 22"/>
                      <a:gd name="T17" fmla="*/ 2147483646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49"/>
                      <a:gd name="T29" fmla="*/ 22 w 22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49">
                        <a:moveTo>
                          <a:pt x="10" y="1"/>
                        </a:moveTo>
                        <a:lnTo>
                          <a:pt x="10" y="1"/>
                        </a:lnTo>
                        <a:cubicBezTo>
                          <a:pt x="3" y="2"/>
                          <a:pt x="1" y="9"/>
                          <a:pt x="1" y="9"/>
                        </a:cubicBezTo>
                        <a:cubicBezTo>
                          <a:pt x="0" y="13"/>
                          <a:pt x="1" y="17"/>
                          <a:pt x="1" y="17"/>
                        </a:cubicBezTo>
                        <a:cubicBezTo>
                          <a:pt x="4" y="28"/>
                          <a:pt x="15" y="45"/>
                          <a:pt x="18" y="48"/>
                        </a:cubicBezTo>
                        <a:cubicBezTo>
                          <a:pt x="18" y="49"/>
                          <a:pt x="18" y="49"/>
                          <a:pt x="18" y="49"/>
                        </a:cubicBezTo>
                        <a:cubicBezTo>
                          <a:pt x="18" y="48"/>
                          <a:pt x="18" y="48"/>
                          <a:pt x="18" y="48"/>
                        </a:cubicBezTo>
                        <a:cubicBezTo>
                          <a:pt x="22" y="10"/>
                          <a:pt x="14" y="0"/>
                          <a:pt x="14" y="0"/>
                        </a:cubicBezTo>
                        <a:cubicBezTo>
                          <a:pt x="13" y="0"/>
                          <a:pt x="10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21" name="Freeform 43"/>
                  <p:cNvSpPr>
                    <a:spLocks/>
                  </p:cNvSpPr>
                  <p:nvPr/>
                </p:nvSpPr>
                <p:spPr bwMode="auto">
                  <a:xfrm>
                    <a:off x="1741488" y="857251"/>
                    <a:ext cx="11113" cy="23813"/>
                  </a:xfrm>
                  <a:custGeom>
                    <a:avLst/>
                    <a:gdLst>
                      <a:gd name="T0" fmla="*/ 2147483646 w 22"/>
                      <a:gd name="T1" fmla="*/ 2147483646 h 49"/>
                      <a:gd name="T2" fmla="*/ 2147483646 w 22"/>
                      <a:gd name="T3" fmla="*/ 2147483646 h 49"/>
                      <a:gd name="T4" fmla="*/ 2147483646 w 22"/>
                      <a:gd name="T5" fmla="*/ 2147483646 h 49"/>
                      <a:gd name="T6" fmla="*/ 2147483646 w 22"/>
                      <a:gd name="T7" fmla="*/ 2147483646 h 49"/>
                      <a:gd name="T8" fmla="*/ 2147483646 w 22"/>
                      <a:gd name="T9" fmla="*/ 2147483646 h 49"/>
                      <a:gd name="T10" fmla="*/ 2147483646 w 22"/>
                      <a:gd name="T11" fmla="*/ 2147483646 h 49"/>
                      <a:gd name="T12" fmla="*/ 2147483646 w 22"/>
                      <a:gd name="T13" fmla="*/ 2147483646 h 49"/>
                      <a:gd name="T14" fmla="*/ 2147483646 w 22"/>
                      <a:gd name="T15" fmla="*/ 2147483646 h 49"/>
                      <a:gd name="T16" fmla="*/ 2147483646 w 22"/>
                      <a:gd name="T17" fmla="*/ 0 h 49"/>
                      <a:gd name="T18" fmla="*/ 2147483646 w 22"/>
                      <a:gd name="T19" fmla="*/ 2147483646 h 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49"/>
                      <a:gd name="T32" fmla="*/ 22 w 22"/>
                      <a:gd name="T33" fmla="*/ 49 h 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49">
                        <a:moveTo>
                          <a:pt x="4" y="48"/>
                        </a:moveTo>
                        <a:lnTo>
                          <a:pt x="4" y="48"/>
                        </a:lnTo>
                        <a:cubicBezTo>
                          <a:pt x="4" y="48"/>
                          <a:pt x="4" y="48"/>
                          <a:pt x="4" y="48"/>
                        </a:cubicBezTo>
                        <a:cubicBezTo>
                          <a:pt x="4" y="49"/>
                          <a:pt x="4" y="48"/>
                          <a:pt x="4" y="48"/>
                        </a:cubicBezTo>
                        <a:cubicBezTo>
                          <a:pt x="7" y="45"/>
                          <a:pt x="18" y="28"/>
                          <a:pt x="21" y="17"/>
                        </a:cubicBezTo>
                        <a:cubicBezTo>
                          <a:pt x="21" y="17"/>
                          <a:pt x="22" y="12"/>
                          <a:pt x="21" y="9"/>
                        </a:cubicBezTo>
                        <a:cubicBezTo>
                          <a:pt x="21" y="9"/>
                          <a:pt x="19" y="2"/>
                          <a:pt x="12" y="1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  <a:cubicBezTo>
                          <a:pt x="8" y="0"/>
                          <a:pt x="0" y="10"/>
                          <a:pt x="4" y="48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22" name="Freeform 44"/>
                  <p:cNvSpPr>
                    <a:spLocks/>
                  </p:cNvSpPr>
                  <p:nvPr/>
                </p:nvSpPr>
                <p:spPr bwMode="auto">
                  <a:xfrm>
                    <a:off x="1746250" y="884238"/>
                    <a:ext cx="12700" cy="4763"/>
                  </a:xfrm>
                  <a:custGeom>
                    <a:avLst/>
                    <a:gdLst>
                      <a:gd name="T0" fmla="*/ 0 w 27"/>
                      <a:gd name="T1" fmla="*/ 0 h 11"/>
                      <a:gd name="T2" fmla="*/ 0 w 27"/>
                      <a:gd name="T3" fmla="*/ 0 h 11"/>
                      <a:gd name="T4" fmla="*/ 0 w 27"/>
                      <a:gd name="T5" fmla="*/ 0 h 11"/>
                      <a:gd name="T6" fmla="*/ 2147483646 w 27"/>
                      <a:gd name="T7" fmla="*/ 2147483646 h 11"/>
                      <a:gd name="T8" fmla="*/ 2147483646 w 27"/>
                      <a:gd name="T9" fmla="*/ 2147483646 h 11"/>
                      <a:gd name="T10" fmla="*/ 0 w 27"/>
                      <a:gd name="T11" fmla="*/ 0 h 11"/>
                      <a:gd name="T12" fmla="*/ 0 w 2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"/>
                      <a:gd name="T22" fmla="*/ 0 h 11"/>
                      <a:gd name="T23" fmla="*/ 27 w 2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" h="1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2"/>
                          <a:pt x="10" y="8"/>
                          <a:pt x="14" y="9"/>
                        </a:cubicBezTo>
                        <a:cubicBezTo>
                          <a:pt x="14" y="9"/>
                          <a:pt x="21" y="11"/>
                          <a:pt x="27" y="1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23" name="Freeform 45"/>
                  <p:cNvSpPr>
                    <a:spLocks/>
                  </p:cNvSpPr>
                  <p:nvPr/>
                </p:nvSpPr>
                <p:spPr bwMode="auto">
                  <a:xfrm>
                    <a:off x="1746250" y="873126"/>
                    <a:ext cx="17463" cy="9525"/>
                  </a:xfrm>
                  <a:custGeom>
                    <a:avLst/>
                    <a:gdLst>
                      <a:gd name="T0" fmla="*/ 2147483646 w 37"/>
                      <a:gd name="T1" fmla="*/ 2147483646 h 21"/>
                      <a:gd name="T2" fmla="*/ 2147483646 w 37"/>
                      <a:gd name="T3" fmla="*/ 2147483646 h 21"/>
                      <a:gd name="T4" fmla="*/ 2147483646 w 37"/>
                      <a:gd name="T5" fmla="*/ 2147483646 h 21"/>
                      <a:gd name="T6" fmla="*/ 2147483646 w 37"/>
                      <a:gd name="T7" fmla="*/ 2147483646 h 21"/>
                      <a:gd name="T8" fmla="*/ 2147483646 w 37"/>
                      <a:gd name="T9" fmla="*/ 2147483646 h 21"/>
                      <a:gd name="T10" fmla="*/ 2147483646 w 37"/>
                      <a:gd name="T11" fmla="*/ 2147483646 h 21"/>
                      <a:gd name="T12" fmla="*/ 2147483646 w 37"/>
                      <a:gd name="T13" fmla="*/ 2147483646 h 21"/>
                      <a:gd name="T14" fmla="*/ 2147483646 w 37"/>
                      <a:gd name="T15" fmla="*/ 2147483646 h 21"/>
                      <a:gd name="T16" fmla="*/ 2147483646 w 37"/>
                      <a:gd name="T17" fmla="*/ 0 h 21"/>
                      <a:gd name="T18" fmla="*/ 2147483646 w 37"/>
                      <a:gd name="T19" fmla="*/ 2147483646 h 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7"/>
                      <a:gd name="T31" fmla="*/ 0 h 21"/>
                      <a:gd name="T32" fmla="*/ 37 w 37"/>
                      <a:gd name="T33" fmla="*/ 21 h 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7" h="21">
                        <a:moveTo>
                          <a:pt x="1" y="20"/>
                        </a:moveTo>
                        <a:lnTo>
                          <a:pt x="1" y="20"/>
                        </a:lnTo>
                        <a:cubicBezTo>
                          <a:pt x="1" y="20"/>
                          <a:pt x="0" y="20"/>
                          <a:pt x="1" y="21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5" y="21"/>
                          <a:pt x="21" y="21"/>
                          <a:pt x="21" y="21"/>
                        </a:cubicBezTo>
                        <a:cubicBezTo>
                          <a:pt x="21" y="21"/>
                          <a:pt x="23" y="21"/>
                          <a:pt x="26" y="20"/>
                        </a:cubicBezTo>
                        <a:cubicBezTo>
                          <a:pt x="26" y="20"/>
                          <a:pt x="32" y="18"/>
                          <a:pt x="34" y="12"/>
                        </a:cubicBezTo>
                        <a:cubicBezTo>
                          <a:pt x="34" y="12"/>
                          <a:pt x="37" y="6"/>
                          <a:pt x="35" y="0"/>
                        </a:cubicBezTo>
                        <a:cubicBezTo>
                          <a:pt x="35" y="0"/>
                          <a:pt x="12" y="12"/>
                          <a:pt x="1" y="20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124" name="Freeform 46"/>
                  <p:cNvSpPr>
                    <a:spLocks/>
                  </p:cNvSpPr>
                  <p:nvPr/>
                </p:nvSpPr>
                <p:spPr bwMode="auto">
                  <a:xfrm>
                    <a:off x="1744663" y="862013"/>
                    <a:ext cx="15875" cy="19050"/>
                  </a:xfrm>
                  <a:custGeom>
                    <a:avLst/>
                    <a:gdLst>
                      <a:gd name="T0" fmla="*/ 0 w 32"/>
                      <a:gd name="T1" fmla="*/ 2147483646 h 40"/>
                      <a:gd name="T2" fmla="*/ 0 w 32"/>
                      <a:gd name="T3" fmla="*/ 2147483646 h 40"/>
                      <a:gd name="T4" fmla="*/ 2147483646 w 32"/>
                      <a:gd name="T5" fmla="*/ 2147483646 h 40"/>
                      <a:gd name="T6" fmla="*/ 2147483646 w 32"/>
                      <a:gd name="T7" fmla="*/ 2147483646 h 40"/>
                      <a:gd name="T8" fmla="*/ 2147483646 w 32"/>
                      <a:gd name="T9" fmla="*/ 2147483646 h 40"/>
                      <a:gd name="T10" fmla="*/ 2147483646 w 32"/>
                      <a:gd name="T11" fmla="*/ 2147483646 h 40"/>
                      <a:gd name="T12" fmla="*/ 2147483646 w 32"/>
                      <a:gd name="T13" fmla="*/ 0 h 40"/>
                      <a:gd name="T14" fmla="*/ 0 w 32"/>
                      <a:gd name="T15" fmla="*/ 2147483646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"/>
                      <a:gd name="T25" fmla="*/ 0 h 40"/>
                      <a:gd name="T26" fmla="*/ 32 w 32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" h="40">
                        <a:moveTo>
                          <a:pt x="0" y="39"/>
                        </a:moveTo>
                        <a:lnTo>
                          <a:pt x="0" y="39"/>
                        </a:lnTo>
                        <a:cubicBezTo>
                          <a:pt x="0" y="39"/>
                          <a:pt x="0" y="39"/>
                          <a:pt x="1" y="40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5" y="38"/>
                          <a:pt x="21" y="30"/>
                          <a:pt x="27" y="23"/>
                        </a:cubicBezTo>
                        <a:cubicBezTo>
                          <a:pt x="27" y="23"/>
                          <a:pt x="31" y="20"/>
                          <a:pt x="32" y="15"/>
                        </a:cubicBezTo>
                        <a:cubicBezTo>
                          <a:pt x="32" y="7"/>
                          <a:pt x="25" y="0"/>
                          <a:pt x="25" y="0"/>
                        </a:cubicBezTo>
                        <a:cubicBezTo>
                          <a:pt x="25" y="0"/>
                          <a:pt x="11" y="17"/>
                          <a:pt x="0" y="39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+mj-lt"/>
                    </a:endParaRPr>
                  </a:p>
                </p:txBody>
              </p:sp>
            </p:grpSp>
            <p:grpSp>
              <p:nvGrpSpPr>
                <p:cNvPr id="665" name="组合 664"/>
                <p:cNvGrpSpPr/>
                <p:nvPr/>
              </p:nvGrpSpPr>
              <p:grpSpPr>
                <a:xfrm>
                  <a:off x="3944083" y="3702495"/>
                  <a:ext cx="561410" cy="736600"/>
                  <a:chOff x="3944083" y="3702495"/>
                  <a:chExt cx="561410" cy="736600"/>
                </a:xfrm>
              </p:grpSpPr>
              <p:grpSp>
                <p:nvGrpSpPr>
                  <p:cNvPr id="718" name="组合 673"/>
                  <p:cNvGrpSpPr>
                    <a:grpSpLocks/>
                  </p:cNvGrpSpPr>
                  <p:nvPr/>
                </p:nvGrpSpPr>
                <p:grpSpPr bwMode="auto">
                  <a:xfrm>
                    <a:off x="3944083" y="3702495"/>
                    <a:ext cx="272900" cy="736600"/>
                    <a:chOff x="1211263" y="2133600"/>
                    <a:chExt cx="374650" cy="1011238"/>
                  </a:xfrm>
                </p:grpSpPr>
                <p:sp>
                  <p:nvSpPr>
                    <p:cNvPr id="719" name="Freeform 1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3955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0" name="Freeform 14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4463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1" name="Freeform 1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4971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2" name="Freeform 14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5479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3" name="Freeform 1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654301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4" name="Freeform 1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703513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7"/>
                        <a:gd name="T2" fmla="*/ 2147483646 w 475"/>
                        <a:gd name="T3" fmla="*/ 2147483646 h 107"/>
                        <a:gd name="T4" fmla="*/ 2147483646 w 475"/>
                        <a:gd name="T5" fmla="*/ 2147483646 h 107"/>
                        <a:gd name="T6" fmla="*/ 2147483646 w 475"/>
                        <a:gd name="T7" fmla="*/ 2147483646 h 107"/>
                        <a:gd name="T8" fmla="*/ 2147483646 w 475"/>
                        <a:gd name="T9" fmla="*/ 2147483646 h 107"/>
                        <a:gd name="T10" fmla="*/ 2147483646 w 475"/>
                        <a:gd name="T11" fmla="*/ 2147483646 h 107"/>
                        <a:gd name="T12" fmla="*/ 2147483646 w 475"/>
                        <a:gd name="T13" fmla="*/ 2147483646 h 107"/>
                        <a:gd name="T14" fmla="*/ 2147483646 w 475"/>
                        <a:gd name="T15" fmla="*/ 2147483646 h 107"/>
                        <a:gd name="T16" fmla="*/ 0 w 475"/>
                        <a:gd name="T17" fmla="*/ 2147483646 h 107"/>
                        <a:gd name="T18" fmla="*/ 0 w 475"/>
                        <a:gd name="T19" fmla="*/ 0 h 107"/>
                        <a:gd name="T20" fmla="*/ 2147483646 w 475"/>
                        <a:gd name="T21" fmla="*/ 0 h 107"/>
                        <a:gd name="T22" fmla="*/ 2147483646 w 475"/>
                        <a:gd name="T23" fmla="*/ 2147483646 h 10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7"/>
                        <a:gd name="T38" fmla="*/ 475 w 475"/>
                        <a:gd name="T39" fmla="*/ 107 h 10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7">
                          <a:moveTo>
                            <a:pt x="2" y="105"/>
                          </a:moveTo>
                          <a:lnTo>
                            <a:pt x="2" y="105"/>
                          </a:lnTo>
                          <a:lnTo>
                            <a:pt x="473" y="105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5"/>
                          </a:lnTo>
                          <a:close/>
                          <a:moveTo>
                            <a:pt x="475" y="107"/>
                          </a:moveTo>
                          <a:lnTo>
                            <a:pt x="475" y="107"/>
                          </a:lnTo>
                          <a:lnTo>
                            <a:pt x="0" y="107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5" name="Freeform 14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752726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6" name="Freeform 14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803526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7" name="Freeform 14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8527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8" name="Freeform 14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9035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29" name="Freeform 1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952751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0" name="Freeform 15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5875" y="2595563"/>
                      <a:ext cx="228600" cy="33338"/>
                    </a:xfrm>
                    <a:custGeom>
                      <a:avLst/>
                      <a:gdLst>
                        <a:gd name="T0" fmla="*/ 2147483646 w 486"/>
                        <a:gd name="T1" fmla="*/ 2147483646 h 73"/>
                        <a:gd name="T2" fmla="*/ 2147483646 w 486"/>
                        <a:gd name="T3" fmla="*/ 2147483646 h 73"/>
                        <a:gd name="T4" fmla="*/ 2147483646 w 486"/>
                        <a:gd name="T5" fmla="*/ 2147483646 h 73"/>
                        <a:gd name="T6" fmla="*/ 2147483646 w 486"/>
                        <a:gd name="T7" fmla="*/ 2147483646 h 73"/>
                        <a:gd name="T8" fmla="*/ 2147483646 w 486"/>
                        <a:gd name="T9" fmla="*/ 2147483646 h 73"/>
                        <a:gd name="T10" fmla="*/ 2147483646 w 486"/>
                        <a:gd name="T11" fmla="*/ 2147483646 h 73"/>
                        <a:gd name="T12" fmla="*/ 2147483646 w 486"/>
                        <a:gd name="T13" fmla="*/ 2147483646 h 73"/>
                        <a:gd name="T14" fmla="*/ 2147483646 w 486"/>
                        <a:gd name="T15" fmla="*/ 2147483646 h 73"/>
                        <a:gd name="T16" fmla="*/ 0 w 486"/>
                        <a:gd name="T17" fmla="*/ 2147483646 h 73"/>
                        <a:gd name="T18" fmla="*/ 0 w 486"/>
                        <a:gd name="T19" fmla="*/ 0 h 73"/>
                        <a:gd name="T20" fmla="*/ 2147483646 w 486"/>
                        <a:gd name="T21" fmla="*/ 0 h 73"/>
                        <a:gd name="T22" fmla="*/ 2147483646 w 486"/>
                        <a:gd name="T23" fmla="*/ 2147483646 h 7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86"/>
                        <a:gd name="T37" fmla="*/ 0 h 73"/>
                        <a:gd name="T38" fmla="*/ 486 w 486"/>
                        <a:gd name="T39" fmla="*/ 73 h 7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86" h="73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472" y="60"/>
                          </a:lnTo>
                          <a:lnTo>
                            <a:pt x="472" y="14"/>
                          </a:lnTo>
                          <a:lnTo>
                            <a:pt x="13" y="14"/>
                          </a:lnTo>
                          <a:lnTo>
                            <a:pt x="13" y="60"/>
                          </a:lnTo>
                          <a:close/>
                          <a:moveTo>
                            <a:pt x="486" y="73"/>
                          </a:moveTo>
                          <a:lnTo>
                            <a:pt x="486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486" y="0"/>
                          </a:lnTo>
                          <a:lnTo>
                            <a:pt x="486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1" name="Freeform 15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5875" y="2624138"/>
                      <a:ext cx="228600" cy="33338"/>
                    </a:xfrm>
                    <a:custGeom>
                      <a:avLst/>
                      <a:gdLst>
                        <a:gd name="T0" fmla="*/ 2147483646 w 486"/>
                        <a:gd name="T1" fmla="*/ 2147483646 h 72"/>
                        <a:gd name="T2" fmla="*/ 2147483646 w 486"/>
                        <a:gd name="T3" fmla="*/ 2147483646 h 72"/>
                        <a:gd name="T4" fmla="*/ 2147483646 w 486"/>
                        <a:gd name="T5" fmla="*/ 2147483646 h 72"/>
                        <a:gd name="T6" fmla="*/ 2147483646 w 486"/>
                        <a:gd name="T7" fmla="*/ 2147483646 h 72"/>
                        <a:gd name="T8" fmla="*/ 2147483646 w 486"/>
                        <a:gd name="T9" fmla="*/ 2147483646 h 72"/>
                        <a:gd name="T10" fmla="*/ 2147483646 w 486"/>
                        <a:gd name="T11" fmla="*/ 2147483646 h 72"/>
                        <a:gd name="T12" fmla="*/ 2147483646 w 486"/>
                        <a:gd name="T13" fmla="*/ 2147483646 h 72"/>
                        <a:gd name="T14" fmla="*/ 2147483646 w 486"/>
                        <a:gd name="T15" fmla="*/ 2147483646 h 72"/>
                        <a:gd name="T16" fmla="*/ 0 w 486"/>
                        <a:gd name="T17" fmla="*/ 2147483646 h 72"/>
                        <a:gd name="T18" fmla="*/ 0 w 486"/>
                        <a:gd name="T19" fmla="*/ 0 h 72"/>
                        <a:gd name="T20" fmla="*/ 2147483646 w 486"/>
                        <a:gd name="T21" fmla="*/ 0 h 72"/>
                        <a:gd name="T22" fmla="*/ 2147483646 w 486"/>
                        <a:gd name="T23" fmla="*/ 2147483646 h 7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86"/>
                        <a:gd name="T37" fmla="*/ 0 h 72"/>
                        <a:gd name="T38" fmla="*/ 486 w 486"/>
                        <a:gd name="T39" fmla="*/ 72 h 7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86" h="72">
                          <a:moveTo>
                            <a:pt x="13" y="59"/>
                          </a:moveTo>
                          <a:lnTo>
                            <a:pt x="13" y="59"/>
                          </a:lnTo>
                          <a:lnTo>
                            <a:pt x="472" y="59"/>
                          </a:lnTo>
                          <a:lnTo>
                            <a:pt x="472" y="13"/>
                          </a:lnTo>
                          <a:lnTo>
                            <a:pt x="13" y="13"/>
                          </a:lnTo>
                          <a:lnTo>
                            <a:pt x="13" y="59"/>
                          </a:lnTo>
                          <a:close/>
                          <a:moveTo>
                            <a:pt x="486" y="72"/>
                          </a:moveTo>
                          <a:lnTo>
                            <a:pt x="486" y="72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  <a:lnTo>
                            <a:pt x="486" y="0"/>
                          </a:lnTo>
                          <a:lnTo>
                            <a:pt x="486" y="72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2" name="Freeform 15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68413" y="2238376"/>
                      <a:ext cx="260350" cy="133350"/>
                    </a:xfrm>
                    <a:custGeom>
                      <a:avLst/>
                      <a:gdLst>
                        <a:gd name="T0" fmla="*/ 2147483646 w 552"/>
                        <a:gd name="T1" fmla="*/ 2147483646 h 283"/>
                        <a:gd name="T2" fmla="*/ 2147483646 w 552"/>
                        <a:gd name="T3" fmla="*/ 2147483646 h 283"/>
                        <a:gd name="T4" fmla="*/ 2147483646 w 552"/>
                        <a:gd name="T5" fmla="*/ 2147483646 h 283"/>
                        <a:gd name="T6" fmla="*/ 2147483646 w 552"/>
                        <a:gd name="T7" fmla="*/ 2147483646 h 283"/>
                        <a:gd name="T8" fmla="*/ 2147483646 w 552"/>
                        <a:gd name="T9" fmla="*/ 2147483646 h 283"/>
                        <a:gd name="T10" fmla="*/ 2147483646 w 552"/>
                        <a:gd name="T11" fmla="*/ 2147483646 h 283"/>
                        <a:gd name="T12" fmla="*/ 2147483646 w 552"/>
                        <a:gd name="T13" fmla="*/ 2147483646 h 283"/>
                        <a:gd name="T14" fmla="*/ 2147483646 w 552"/>
                        <a:gd name="T15" fmla="*/ 2147483646 h 283"/>
                        <a:gd name="T16" fmla="*/ 0 w 552"/>
                        <a:gd name="T17" fmla="*/ 2147483646 h 283"/>
                        <a:gd name="T18" fmla="*/ 0 w 552"/>
                        <a:gd name="T19" fmla="*/ 0 h 283"/>
                        <a:gd name="T20" fmla="*/ 2147483646 w 552"/>
                        <a:gd name="T21" fmla="*/ 0 h 283"/>
                        <a:gd name="T22" fmla="*/ 2147483646 w 552"/>
                        <a:gd name="T23" fmla="*/ 2147483646 h 28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52"/>
                        <a:gd name="T37" fmla="*/ 0 h 283"/>
                        <a:gd name="T38" fmla="*/ 552 w 552"/>
                        <a:gd name="T39" fmla="*/ 283 h 28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52" h="283">
                          <a:moveTo>
                            <a:pt x="16" y="267"/>
                          </a:moveTo>
                          <a:lnTo>
                            <a:pt x="16" y="267"/>
                          </a:lnTo>
                          <a:lnTo>
                            <a:pt x="536" y="267"/>
                          </a:lnTo>
                          <a:lnTo>
                            <a:pt x="536" y="16"/>
                          </a:lnTo>
                          <a:lnTo>
                            <a:pt x="16" y="16"/>
                          </a:lnTo>
                          <a:lnTo>
                            <a:pt x="16" y="267"/>
                          </a:lnTo>
                          <a:close/>
                          <a:moveTo>
                            <a:pt x="552" y="283"/>
                          </a:moveTo>
                          <a:lnTo>
                            <a:pt x="552" y="283"/>
                          </a:lnTo>
                          <a:lnTo>
                            <a:pt x="0" y="283"/>
                          </a:lnTo>
                          <a:lnTo>
                            <a:pt x="0" y="0"/>
                          </a:lnTo>
                          <a:lnTo>
                            <a:pt x="552" y="0"/>
                          </a:lnTo>
                          <a:lnTo>
                            <a:pt x="552" y="28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3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211263" y="2178051"/>
                      <a:ext cx="374650" cy="946150"/>
                    </a:xfrm>
                    <a:custGeom>
                      <a:avLst/>
                      <a:gdLst>
                        <a:gd name="T0" fmla="*/ 2147483646 w 794"/>
                        <a:gd name="T1" fmla="*/ 2147483646 h 2010"/>
                        <a:gd name="T2" fmla="*/ 2147483646 w 794"/>
                        <a:gd name="T3" fmla="*/ 2147483646 h 2010"/>
                        <a:gd name="T4" fmla="*/ 2147483646 w 794"/>
                        <a:gd name="T5" fmla="*/ 2147483646 h 2010"/>
                        <a:gd name="T6" fmla="*/ 2147483646 w 794"/>
                        <a:gd name="T7" fmla="*/ 2147483646 h 2010"/>
                        <a:gd name="T8" fmla="*/ 2147483646 w 794"/>
                        <a:gd name="T9" fmla="*/ 2147483646 h 2010"/>
                        <a:gd name="T10" fmla="*/ 2147483646 w 794"/>
                        <a:gd name="T11" fmla="*/ 2147483646 h 2010"/>
                        <a:gd name="T12" fmla="*/ 2147483646 w 794"/>
                        <a:gd name="T13" fmla="*/ 2147483646 h 2010"/>
                        <a:gd name="T14" fmla="*/ 2147483646 w 794"/>
                        <a:gd name="T15" fmla="*/ 2147483646 h 2010"/>
                        <a:gd name="T16" fmla="*/ 2147483646 w 794"/>
                        <a:gd name="T17" fmla="*/ 2147483646 h 2010"/>
                        <a:gd name="T18" fmla="*/ 2147483646 w 794"/>
                        <a:gd name="T19" fmla="*/ 2147483646 h 2010"/>
                        <a:gd name="T20" fmla="*/ 2147483646 w 794"/>
                        <a:gd name="T21" fmla="*/ 2147483646 h 2010"/>
                        <a:gd name="T22" fmla="*/ 2147483646 w 794"/>
                        <a:gd name="T23" fmla="*/ 2147483646 h 2010"/>
                        <a:gd name="T24" fmla="*/ 0 w 794"/>
                        <a:gd name="T25" fmla="*/ 2147483646 h 2010"/>
                        <a:gd name="T26" fmla="*/ 0 w 794"/>
                        <a:gd name="T27" fmla="*/ 0 h 2010"/>
                        <a:gd name="T28" fmla="*/ 2147483646 w 794"/>
                        <a:gd name="T29" fmla="*/ 0 h 2010"/>
                        <a:gd name="T30" fmla="*/ 2147483646 w 794"/>
                        <a:gd name="T31" fmla="*/ 2147483646 h 201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94"/>
                        <a:gd name="T49" fmla="*/ 0 h 2010"/>
                        <a:gd name="T50" fmla="*/ 794 w 794"/>
                        <a:gd name="T51" fmla="*/ 2010 h 201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94" h="2010">
                          <a:moveTo>
                            <a:pt x="794" y="2010"/>
                          </a:moveTo>
                          <a:lnTo>
                            <a:pt x="794" y="2010"/>
                          </a:lnTo>
                          <a:lnTo>
                            <a:pt x="589" y="2010"/>
                          </a:lnTo>
                          <a:cubicBezTo>
                            <a:pt x="574" y="2010"/>
                            <a:pt x="562" y="1998"/>
                            <a:pt x="562" y="1983"/>
                          </a:cubicBezTo>
                          <a:cubicBezTo>
                            <a:pt x="562" y="1969"/>
                            <a:pt x="574" y="1957"/>
                            <a:pt x="589" y="1957"/>
                          </a:cubicBezTo>
                          <a:lnTo>
                            <a:pt x="741" y="1957"/>
                          </a:lnTo>
                          <a:lnTo>
                            <a:pt x="741" y="53"/>
                          </a:lnTo>
                          <a:lnTo>
                            <a:pt x="54" y="53"/>
                          </a:lnTo>
                          <a:lnTo>
                            <a:pt x="54" y="1957"/>
                          </a:lnTo>
                          <a:lnTo>
                            <a:pt x="363" y="1957"/>
                          </a:lnTo>
                          <a:cubicBezTo>
                            <a:pt x="377" y="1957"/>
                            <a:pt x="389" y="1969"/>
                            <a:pt x="389" y="1983"/>
                          </a:cubicBezTo>
                          <a:cubicBezTo>
                            <a:pt x="389" y="1998"/>
                            <a:pt x="377" y="2010"/>
                            <a:pt x="363" y="2010"/>
                          </a:cubicBezTo>
                          <a:lnTo>
                            <a:pt x="0" y="2010"/>
                          </a:lnTo>
                          <a:lnTo>
                            <a:pt x="0" y="0"/>
                          </a:lnTo>
                          <a:lnTo>
                            <a:pt x="794" y="0"/>
                          </a:lnTo>
                          <a:lnTo>
                            <a:pt x="794" y="201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1270000" y="2393951"/>
                      <a:ext cx="6350" cy="658813"/>
                    </a:xfrm>
                    <a:custGeom>
                      <a:avLst/>
                      <a:gdLst>
                        <a:gd name="T0" fmla="*/ 2147483646 w 13"/>
                        <a:gd name="T1" fmla="*/ 2147483646 h 1399"/>
                        <a:gd name="T2" fmla="*/ 2147483646 w 13"/>
                        <a:gd name="T3" fmla="*/ 2147483646 h 1399"/>
                        <a:gd name="T4" fmla="*/ 0 w 13"/>
                        <a:gd name="T5" fmla="*/ 2147483646 h 1399"/>
                        <a:gd name="T6" fmla="*/ 0 w 13"/>
                        <a:gd name="T7" fmla="*/ 0 h 1399"/>
                        <a:gd name="T8" fmla="*/ 2147483646 w 13"/>
                        <a:gd name="T9" fmla="*/ 0 h 1399"/>
                        <a:gd name="T10" fmla="*/ 2147483646 w 13"/>
                        <a:gd name="T11" fmla="*/ 2147483646 h 13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"/>
                        <a:gd name="T19" fmla="*/ 0 h 1399"/>
                        <a:gd name="T20" fmla="*/ 13 w 13"/>
                        <a:gd name="T21" fmla="*/ 1399 h 13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" h="1399">
                          <a:moveTo>
                            <a:pt x="13" y="1399"/>
                          </a:moveTo>
                          <a:lnTo>
                            <a:pt x="13" y="1399"/>
                          </a:lnTo>
                          <a:lnTo>
                            <a:pt x="0" y="1399"/>
                          </a:lnTo>
                          <a:lnTo>
                            <a:pt x="0" y="0"/>
                          </a:lnTo>
                          <a:lnTo>
                            <a:pt x="13" y="0"/>
                          </a:lnTo>
                          <a:lnTo>
                            <a:pt x="13" y="1399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1246188" y="2190751"/>
                      <a:ext cx="12700" cy="920750"/>
                    </a:xfrm>
                    <a:custGeom>
                      <a:avLst/>
                      <a:gdLst>
                        <a:gd name="T0" fmla="*/ 2147483646 w 27"/>
                        <a:gd name="T1" fmla="*/ 2147483646 h 1956"/>
                        <a:gd name="T2" fmla="*/ 2147483646 w 27"/>
                        <a:gd name="T3" fmla="*/ 2147483646 h 1956"/>
                        <a:gd name="T4" fmla="*/ 0 w 27"/>
                        <a:gd name="T5" fmla="*/ 2147483646 h 1956"/>
                        <a:gd name="T6" fmla="*/ 0 w 27"/>
                        <a:gd name="T7" fmla="*/ 0 h 1956"/>
                        <a:gd name="T8" fmla="*/ 2147483646 w 27"/>
                        <a:gd name="T9" fmla="*/ 0 h 1956"/>
                        <a:gd name="T10" fmla="*/ 2147483646 w 27"/>
                        <a:gd name="T11" fmla="*/ 2147483646 h 195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"/>
                        <a:gd name="T19" fmla="*/ 0 h 1956"/>
                        <a:gd name="T20" fmla="*/ 27 w 27"/>
                        <a:gd name="T21" fmla="*/ 1956 h 195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" h="1956">
                          <a:moveTo>
                            <a:pt x="27" y="1956"/>
                          </a:moveTo>
                          <a:lnTo>
                            <a:pt x="27" y="1956"/>
                          </a:lnTo>
                          <a:lnTo>
                            <a:pt x="0" y="1956"/>
                          </a:lnTo>
                          <a:lnTo>
                            <a:pt x="0" y="0"/>
                          </a:lnTo>
                          <a:lnTo>
                            <a:pt x="27" y="0"/>
                          </a:lnTo>
                          <a:lnTo>
                            <a:pt x="27" y="195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1522413" y="2393951"/>
                      <a:ext cx="6350" cy="658813"/>
                    </a:xfrm>
                    <a:custGeom>
                      <a:avLst/>
                      <a:gdLst>
                        <a:gd name="T0" fmla="*/ 2147483646 w 13"/>
                        <a:gd name="T1" fmla="*/ 2147483646 h 1399"/>
                        <a:gd name="T2" fmla="*/ 2147483646 w 13"/>
                        <a:gd name="T3" fmla="*/ 2147483646 h 1399"/>
                        <a:gd name="T4" fmla="*/ 0 w 13"/>
                        <a:gd name="T5" fmla="*/ 2147483646 h 1399"/>
                        <a:gd name="T6" fmla="*/ 0 w 13"/>
                        <a:gd name="T7" fmla="*/ 0 h 1399"/>
                        <a:gd name="T8" fmla="*/ 2147483646 w 13"/>
                        <a:gd name="T9" fmla="*/ 0 h 1399"/>
                        <a:gd name="T10" fmla="*/ 2147483646 w 13"/>
                        <a:gd name="T11" fmla="*/ 2147483646 h 13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"/>
                        <a:gd name="T19" fmla="*/ 0 h 1399"/>
                        <a:gd name="T20" fmla="*/ 13 w 13"/>
                        <a:gd name="T21" fmla="*/ 1399 h 13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" h="1399">
                          <a:moveTo>
                            <a:pt x="13" y="1399"/>
                          </a:moveTo>
                          <a:lnTo>
                            <a:pt x="13" y="1399"/>
                          </a:lnTo>
                          <a:lnTo>
                            <a:pt x="0" y="1399"/>
                          </a:lnTo>
                          <a:lnTo>
                            <a:pt x="0" y="0"/>
                          </a:lnTo>
                          <a:lnTo>
                            <a:pt x="13" y="0"/>
                          </a:lnTo>
                          <a:lnTo>
                            <a:pt x="13" y="1399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1539875" y="2190751"/>
                      <a:ext cx="12700" cy="920750"/>
                    </a:xfrm>
                    <a:custGeom>
                      <a:avLst/>
                      <a:gdLst>
                        <a:gd name="T0" fmla="*/ 2147483646 w 27"/>
                        <a:gd name="T1" fmla="*/ 2147483646 h 1956"/>
                        <a:gd name="T2" fmla="*/ 2147483646 w 27"/>
                        <a:gd name="T3" fmla="*/ 2147483646 h 1956"/>
                        <a:gd name="T4" fmla="*/ 0 w 27"/>
                        <a:gd name="T5" fmla="*/ 2147483646 h 1956"/>
                        <a:gd name="T6" fmla="*/ 0 w 27"/>
                        <a:gd name="T7" fmla="*/ 0 h 1956"/>
                        <a:gd name="T8" fmla="*/ 2147483646 w 27"/>
                        <a:gd name="T9" fmla="*/ 0 h 1956"/>
                        <a:gd name="T10" fmla="*/ 2147483646 w 27"/>
                        <a:gd name="T11" fmla="*/ 2147483646 h 195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"/>
                        <a:gd name="T19" fmla="*/ 0 h 1956"/>
                        <a:gd name="T20" fmla="*/ 27 w 27"/>
                        <a:gd name="T21" fmla="*/ 1956 h 195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" h="1956">
                          <a:moveTo>
                            <a:pt x="27" y="1956"/>
                          </a:moveTo>
                          <a:lnTo>
                            <a:pt x="27" y="1956"/>
                          </a:lnTo>
                          <a:lnTo>
                            <a:pt x="0" y="1956"/>
                          </a:lnTo>
                          <a:lnTo>
                            <a:pt x="0" y="0"/>
                          </a:lnTo>
                          <a:lnTo>
                            <a:pt x="27" y="0"/>
                          </a:lnTo>
                          <a:lnTo>
                            <a:pt x="27" y="195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1252538" y="2212976"/>
                      <a:ext cx="293688" cy="12700"/>
                    </a:xfrm>
                    <a:custGeom>
                      <a:avLst/>
                      <a:gdLst>
                        <a:gd name="T0" fmla="*/ 2147483646 w 625"/>
                        <a:gd name="T1" fmla="*/ 2147483646 h 27"/>
                        <a:gd name="T2" fmla="*/ 2147483646 w 625"/>
                        <a:gd name="T3" fmla="*/ 2147483646 h 27"/>
                        <a:gd name="T4" fmla="*/ 0 w 625"/>
                        <a:gd name="T5" fmla="*/ 2147483646 h 27"/>
                        <a:gd name="T6" fmla="*/ 0 w 625"/>
                        <a:gd name="T7" fmla="*/ 0 h 27"/>
                        <a:gd name="T8" fmla="*/ 2147483646 w 625"/>
                        <a:gd name="T9" fmla="*/ 0 h 27"/>
                        <a:gd name="T10" fmla="*/ 2147483646 w 625"/>
                        <a:gd name="T11" fmla="*/ 2147483646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5"/>
                        <a:gd name="T19" fmla="*/ 0 h 27"/>
                        <a:gd name="T20" fmla="*/ 625 w 625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5" h="27">
                          <a:moveTo>
                            <a:pt x="625" y="27"/>
                          </a:moveTo>
                          <a:lnTo>
                            <a:pt x="625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  <a:lnTo>
                            <a:pt x="625" y="0"/>
                          </a:lnTo>
                          <a:lnTo>
                            <a:pt x="625" y="2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39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1252538" y="3046413"/>
                      <a:ext cx="293688" cy="12700"/>
                    </a:xfrm>
                    <a:custGeom>
                      <a:avLst/>
                      <a:gdLst>
                        <a:gd name="T0" fmla="*/ 2147483646 w 625"/>
                        <a:gd name="T1" fmla="*/ 2147483646 h 27"/>
                        <a:gd name="T2" fmla="*/ 2147483646 w 625"/>
                        <a:gd name="T3" fmla="*/ 2147483646 h 27"/>
                        <a:gd name="T4" fmla="*/ 0 w 625"/>
                        <a:gd name="T5" fmla="*/ 2147483646 h 27"/>
                        <a:gd name="T6" fmla="*/ 0 w 625"/>
                        <a:gd name="T7" fmla="*/ 0 h 27"/>
                        <a:gd name="T8" fmla="*/ 2147483646 w 625"/>
                        <a:gd name="T9" fmla="*/ 0 h 27"/>
                        <a:gd name="T10" fmla="*/ 2147483646 w 625"/>
                        <a:gd name="T11" fmla="*/ 2147483646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5"/>
                        <a:gd name="T19" fmla="*/ 0 h 27"/>
                        <a:gd name="T20" fmla="*/ 625 w 625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5" h="27">
                          <a:moveTo>
                            <a:pt x="625" y="27"/>
                          </a:moveTo>
                          <a:lnTo>
                            <a:pt x="625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  <a:lnTo>
                            <a:pt x="625" y="0"/>
                          </a:lnTo>
                          <a:lnTo>
                            <a:pt x="625" y="2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0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1273175" y="2979738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1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1273175" y="2878138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2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1273175" y="2774951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1273175" y="2671763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1273175" y="2524126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5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1273175" y="2427288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4"/>
                        <a:gd name="T2" fmla="*/ 2147483646 w 32"/>
                        <a:gd name="T3" fmla="*/ 2147483646 h 14"/>
                        <a:gd name="T4" fmla="*/ 0 w 32"/>
                        <a:gd name="T5" fmla="*/ 2147483646 h 14"/>
                        <a:gd name="T6" fmla="*/ 0 w 32"/>
                        <a:gd name="T7" fmla="*/ 0 h 14"/>
                        <a:gd name="T8" fmla="*/ 2147483646 w 32"/>
                        <a:gd name="T9" fmla="*/ 0 h 14"/>
                        <a:gd name="T10" fmla="*/ 2147483646 w 32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4"/>
                        <a:gd name="T20" fmla="*/ 32 w 32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4">
                          <a:moveTo>
                            <a:pt x="32" y="14"/>
                          </a:moveTo>
                          <a:lnTo>
                            <a:pt x="32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6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1273175" y="2951163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7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1273175" y="2851151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8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273175" y="2751138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49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1273175" y="2493963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270000" y="2392363"/>
                      <a:ext cx="257175" cy="6350"/>
                    </a:xfrm>
                    <a:custGeom>
                      <a:avLst/>
                      <a:gdLst>
                        <a:gd name="T0" fmla="*/ 2147483646 w 549"/>
                        <a:gd name="T1" fmla="*/ 2147483646 h 13"/>
                        <a:gd name="T2" fmla="*/ 2147483646 w 549"/>
                        <a:gd name="T3" fmla="*/ 2147483646 h 13"/>
                        <a:gd name="T4" fmla="*/ 0 w 549"/>
                        <a:gd name="T5" fmla="*/ 2147483646 h 13"/>
                        <a:gd name="T6" fmla="*/ 0 w 549"/>
                        <a:gd name="T7" fmla="*/ 0 h 13"/>
                        <a:gd name="T8" fmla="*/ 2147483646 w 549"/>
                        <a:gd name="T9" fmla="*/ 0 h 13"/>
                        <a:gd name="T10" fmla="*/ 2147483646 w 549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49"/>
                        <a:gd name="T19" fmla="*/ 0 h 13"/>
                        <a:gd name="T20" fmla="*/ 549 w 549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49" h="13">
                          <a:moveTo>
                            <a:pt x="549" y="13"/>
                          </a:moveTo>
                          <a:lnTo>
                            <a:pt x="549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49" y="0"/>
                          </a:lnTo>
                          <a:lnTo>
                            <a:pt x="549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273175" y="2651126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273175" y="2595563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3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1385888" y="2303463"/>
                      <a:ext cx="9525" cy="9525"/>
                    </a:xfrm>
                    <a:custGeom>
                      <a:avLst/>
                      <a:gdLst>
                        <a:gd name="T0" fmla="*/ 2147483646 w 20"/>
                        <a:gd name="T1" fmla="*/ 2147483646 h 21"/>
                        <a:gd name="T2" fmla="*/ 2147483646 w 20"/>
                        <a:gd name="T3" fmla="*/ 2147483646 h 21"/>
                        <a:gd name="T4" fmla="*/ 2147483646 w 20"/>
                        <a:gd name="T5" fmla="*/ 2147483646 h 21"/>
                        <a:gd name="T6" fmla="*/ 2147483646 w 20"/>
                        <a:gd name="T7" fmla="*/ 0 h 21"/>
                        <a:gd name="T8" fmla="*/ 2147483646 w 20"/>
                        <a:gd name="T9" fmla="*/ 0 h 21"/>
                        <a:gd name="T10" fmla="*/ 2147483646 w 20"/>
                        <a:gd name="T11" fmla="*/ 2147483646 h 21"/>
                        <a:gd name="T12" fmla="*/ 2147483646 w 20"/>
                        <a:gd name="T13" fmla="*/ 2147483646 h 21"/>
                        <a:gd name="T14" fmla="*/ 2147483646 w 20"/>
                        <a:gd name="T15" fmla="*/ 2147483646 h 21"/>
                        <a:gd name="T16" fmla="*/ 2147483646 w 20"/>
                        <a:gd name="T17" fmla="*/ 2147483646 h 21"/>
                        <a:gd name="T18" fmla="*/ 2147483646 w 20"/>
                        <a:gd name="T19" fmla="*/ 2147483646 h 21"/>
                        <a:gd name="T20" fmla="*/ 0 w 20"/>
                        <a:gd name="T21" fmla="*/ 2147483646 h 21"/>
                        <a:gd name="T22" fmla="*/ 0 w 20"/>
                        <a:gd name="T23" fmla="*/ 0 h 21"/>
                        <a:gd name="T24" fmla="*/ 2147483646 w 20"/>
                        <a:gd name="T25" fmla="*/ 0 h 21"/>
                        <a:gd name="T26" fmla="*/ 2147483646 w 20"/>
                        <a:gd name="T27" fmla="*/ 2147483646 h 2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0"/>
                        <a:gd name="T43" fmla="*/ 0 h 21"/>
                        <a:gd name="T44" fmla="*/ 20 w 20"/>
                        <a:gd name="T45" fmla="*/ 21 h 2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0" h="21">
                          <a:moveTo>
                            <a:pt x="5" y="8"/>
                          </a:moveTo>
                          <a:lnTo>
                            <a:pt x="5" y="8"/>
                          </a:lnTo>
                          <a:lnTo>
                            <a:pt x="15" y="8"/>
                          </a:lnTo>
                          <a:lnTo>
                            <a:pt x="15" y="0"/>
                          </a:lnTo>
                          <a:lnTo>
                            <a:pt x="20" y="0"/>
                          </a:lnTo>
                          <a:lnTo>
                            <a:pt x="20" y="21"/>
                          </a:lnTo>
                          <a:lnTo>
                            <a:pt x="15" y="21"/>
                          </a:lnTo>
                          <a:lnTo>
                            <a:pt x="15" y="12"/>
                          </a:lnTo>
                          <a:lnTo>
                            <a:pt x="5" y="12"/>
                          </a:lnTo>
                          <a:lnTo>
                            <a:pt x="5" y="21"/>
                          </a:lnTo>
                          <a:lnTo>
                            <a:pt x="0" y="21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4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397000" y="2303463"/>
                      <a:ext cx="9525" cy="9525"/>
                    </a:xfrm>
                    <a:custGeom>
                      <a:avLst/>
                      <a:gdLst>
                        <a:gd name="T0" fmla="*/ 2147483646 w 20"/>
                        <a:gd name="T1" fmla="*/ 2147483646 h 21"/>
                        <a:gd name="T2" fmla="*/ 2147483646 w 20"/>
                        <a:gd name="T3" fmla="*/ 2147483646 h 21"/>
                        <a:gd name="T4" fmla="*/ 2147483646 w 20"/>
                        <a:gd name="T5" fmla="*/ 2147483646 h 21"/>
                        <a:gd name="T6" fmla="*/ 2147483646 w 20"/>
                        <a:gd name="T7" fmla="*/ 2147483646 h 21"/>
                        <a:gd name="T8" fmla="*/ 2147483646 w 20"/>
                        <a:gd name="T9" fmla="*/ 0 h 21"/>
                        <a:gd name="T10" fmla="*/ 2147483646 w 20"/>
                        <a:gd name="T11" fmla="*/ 0 h 21"/>
                        <a:gd name="T12" fmla="*/ 2147483646 w 20"/>
                        <a:gd name="T13" fmla="*/ 2147483646 h 21"/>
                        <a:gd name="T14" fmla="*/ 2147483646 w 20"/>
                        <a:gd name="T15" fmla="*/ 2147483646 h 21"/>
                        <a:gd name="T16" fmla="*/ 2147483646 w 20"/>
                        <a:gd name="T17" fmla="*/ 2147483646 h 21"/>
                        <a:gd name="T18" fmla="*/ 2147483646 w 20"/>
                        <a:gd name="T19" fmla="*/ 2147483646 h 21"/>
                        <a:gd name="T20" fmla="*/ 0 w 20"/>
                        <a:gd name="T21" fmla="*/ 2147483646 h 21"/>
                        <a:gd name="T22" fmla="*/ 0 w 20"/>
                        <a:gd name="T23" fmla="*/ 0 h 21"/>
                        <a:gd name="T24" fmla="*/ 2147483646 w 20"/>
                        <a:gd name="T25" fmla="*/ 0 h 21"/>
                        <a:gd name="T26" fmla="*/ 2147483646 w 20"/>
                        <a:gd name="T27" fmla="*/ 2147483646 h 2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0"/>
                        <a:gd name="T43" fmla="*/ 0 h 21"/>
                        <a:gd name="T44" fmla="*/ 20 w 20"/>
                        <a:gd name="T45" fmla="*/ 21 h 2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0" h="21">
                          <a:moveTo>
                            <a:pt x="5" y="12"/>
                          </a:moveTo>
                          <a:lnTo>
                            <a:pt x="5" y="12"/>
                          </a:lnTo>
                          <a:cubicBezTo>
                            <a:pt x="5" y="16"/>
                            <a:pt x="6" y="18"/>
                            <a:pt x="10" y="18"/>
                          </a:cubicBezTo>
                          <a:cubicBezTo>
                            <a:pt x="14" y="18"/>
                            <a:pt x="15" y="16"/>
                            <a:pt x="15" y="12"/>
                          </a:cubicBezTo>
                          <a:lnTo>
                            <a:pt x="15" y="0"/>
                          </a:lnTo>
                          <a:lnTo>
                            <a:pt x="20" y="0"/>
                          </a:lnTo>
                          <a:lnTo>
                            <a:pt x="20" y="13"/>
                          </a:lnTo>
                          <a:cubicBezTo>
                            <a:pt x="20" y="15"/>
                            <a:pt x="20" y="17"/>
                            <a:pt x="19" y="18"/>
                          </a:cubicBezTo>
                          <a:cubicBezTo>
                            <a:pt x="17" y="20"/>
                            <a:pt x="14" y="21"/>
                            <a:pt x="10" y="21"/>
                          </a:cubicBezTo>
                          <a:cubicBezTo>
                            <a:pt x="6" y="21"/>
                            <a:pt x="3" y="20"/>
                            <a:pt x="2" y="18"/>
                          </a:cubicBezTo>
                          <a:cubicBezTo>
                            <a:pt x="0" y="17"/>
                            <a:pt x="0" y="15"/>
                            <a:pt x="0" y="13"/>
                          </a:cubicBez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12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5" name="Freeform 17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08113" y="2303463"/>
                      <a:ext cx="11113" cy="9525"/>
                    </a:xfrm>
                    <a:custGeom>
                      <a:avLst/>
                      <a:gdLst>
                        <a:gd name="T0" fmla="*/ 2147483646 w 25"/>
                        <a:gd name="T1" fmla="*/ 2147483646 h 21"/>
                        <a:gd name="T2" fmla="*/ 2147483646 w 25"/>
                        <a:gd name="T3" fmla="*/ 2147483646 h 21"/>
                        <a:gd name="T4" fmla="*/ 2147483646 w 25"/>
                        <a:gd name="T5" fmla="*/ 2147483646 h 21"/>
                        <a:gd name="T6" fmla="*/ 2147483646 w 25"/>
                        <a:gd name="T7" fmla="*/ 2147483646 h 21"/>
                        <a:gd name="T8" fmla="*/ 2147483646 w 25"/>
                        <a:gd name="T9" fmla="*/ 2147483646 h 21"/>
                        <a:gd name="T10" fmla="*/ 2147483646 w 25"/>
                        <a:gd name="T11" fmla="*/ 0 h 21"/>
                        <a:gd name="T12" fmla="*/ 2147483646 w 25"/>
                        <a:gd name="T13" fmla="*/ 0 h 21"/>
                        <a:gd name="T14" fmla="*/ 2147483646 w 25"/>
                        <a:gd name="T15" fmla="*/ 2147483646 h 21"/>
                        <a:gd name="T16" fmla="*/ 2147483646 w 25"/>
                        <a:gd name="T17" fmla="*/ 2147483646 h 21"/>
                        <a:gd name="T18" fmla="*/ 2147483646 w 25"/>
                        <a:gd name="T19" fmla="*/ 2147483646 h 21"/>
                        <a:gd name="T20" fmla="*/ 2147483646 w 25"/>
                        <a:gd name="T21" fmla="*/ 2147483646 h 21"/>
                        <a:gd name="T22" fmla="*/ 2147483646 w 25"/>
                        <a:gd name="T23" fmla="*/ 2147483646 h 21"/>
                        <a:gd name="T24" fmla="*/ 0 w 25"/>
                        <a:gd name="T25" fmla="*/ 2147483646 h 21"/>
                        <a:gd name="T26" fmla="*/ 2147483646 w 25"/>
                        <a:gd name="T27" fmla="*/ 0 h 21"/>
                        <a:gd name="T28" fmla="*/ 2147483646 w 25"/>
                        <a:gd name="T29" fmla="*/ 0 h 2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5"/>
                        <a:gd name="T46" fmla="*/ 0 h 21"/>
                        <a:gd name="T47" fmla="*/ 25 w 25"/>
                        <a:gd name="T48" fmla="*/ 21 h 2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5" h="21">
                          <a:moveTo>
                            <a:pt x="9" y="12"/>
                          </a:moveTo>
                          <a:lnTo>
                            <a:pt x="9" y="12"/>
                          </a:lnTo>
                          <a:lnTo>
                            <a:pt x="16" y="12"/>
                          </a:lnTo>
                          <a:lnTo>
                            <a:pt x="12" y="4"/>
                          </a:lnTo>
                          <a:lnTo>
                            <a:pt x="9" y="12"/>
                          </a:lnTo>
                          <a:close/>
                          <a:moveTo>
                            <a:pt x="15" y="0"/>
                          </a:moveTo>
                          <a:lnTo>
                            <a:pt x="15" y="0"/>
                          </a:lnTo>
                          <a:lnTo>
                            <a:pt x="25" y="21"/>
                          </a:lnTo>
                          <a:lnTo>
                            <a:pt x="19" y="21"/>
                          </a:lnTo>
                          <a:lnTo>
                            <a:pt x="17" y="16"/>
                          </a:lnTo>
                          <a:lnTo>
                            <a:pt x="7" y="16"/>
                          </a:lnTo>
                          <a:lnTo>
                            <a:pt x="5" y="21"/>
                          </a:lnTo>
                          <a:lnTo>
                            <a:pt x="0" y="2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6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1417638" y="2303463"/>
                      <a:ext cx="17463" cy="9525"/>
                    </a:xfrm>
                    <a:custGeom>
                      <a:avLst/>
                      <a:gdLst>
                        <a:gd name="T0" fmla="*/ 2147483646 w 36"/>
                        <a:gd name="T1" fmla="*/ 0 h 21"/>
                        <a:gd name="T2" fmla="*/ 2147483646 w 36"/>
                        <a:gd name="T3" fmla="*/ 0 h 21"/>
                        <a:gd name="T4" fmla="*/ 2147483646 w 36"/>
                        <a:gd name="T5" fmla="*/ 2147483646 h 21"/>
                        <a:gd name="T6" fmla="*/ 2147483646 w 36"/>
                        <a:gd name="T7" fmla="*/ 0 h 21"/>
                        <a:gd name="T8" fmla="*/ 2147483646 w 36"/>
                        <a:gd name="T9" fmla="*/ 0 h 21"/>
                        <a:gd name="T10" fmla="*/ 2147483646 w 36"/>
                        <a:gd name="T11" fmla="*/ 2147483646 h 21"/>
                        <a:gd name="T12" fmla="*/ 2147483646 w 36"/>
                        <a:gd name="T13" fmla="*/ 0 h 21"/>
                        <a:gd name="T14" fmla="*/ 2147483646 w 36"/>
                        <a:gd name="T15" fmla="*/ 0 h 21"/>
                        <a:gd name="T16" fmla="*/ 2147483646 w 36"/>
                        <a:gd name="T17" fmla="*/ 2147483646 h 21"/>
                        <a:gd name="T18" fmla="*/ 2147483646 w 36"/>
                        <a:gd name="T19" fmla="*/ 2147483646 h 21"/>
                        <a:gd name="T20" fmla="*/ 2147483646 w 36"/>
                        <a:gd name="T21" fmla="*/ 2147483646 h 21"/>
                        <a:gd name="T22" fmla="*/ 2147483646 w 36"/>
                        <a:gd name="T23" fmla="*/ 2147483646 h 21"/>
                        <a:gd name="T24" fmla="*/ 2147483646 w 36"/>
                        <a:gd name="T25" fmla="*/ 2147483646 h 21"/>
                        <a:gd name="T26" fmla="*/ 0 w 36"/>
                        <a:gd name="T27" fmla="*/ 0 h 21"/>
                        <a:gd name="T28" fmla="*/ 2147483646 w 36"/>
                        <a:gd name="T29" fmla="*/ 0 h 2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6"/>
                        <a:gd name="T46" fmla="*/ 0 h 21"/>
                        <a:gd name="T47" fmla="*/ 36 w 36"/>
                        <a:gd name="T48" fmla="*/ 21 h 2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6" h="21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10" y="16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6" y="16"/>
                          </a:lnTo>
                          <a:lnTo>
                            <a:pt x="31" y="0"/>
                          </a:lnTo>
                          <a:lnTo>
                            <a:pt x="36" y="0"/>
                          </a:lnTo>
                          <a:lnTo>
                            <a:pt x="29" y="21"/>
                          </a:lnTo>
                          <a:lnTo>
                            <a:pt x="23" y="21"/>
                          </a:lnTo>
                          <a:lnTo>
                            <a:pt x="18" y="5"/>
                          </a:lnTo>
                          <a:lnTo>
                            <a:pt x="13" y="21"/>
                          </a:lnTo>
                          <a:lnTo>
                            <a:pt x="8" y="21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7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1435100" y="2303463"/>
                      <a:ext cx="9525" cy="9525"/>
                    </a:xfrm>
                    <a:custGeom>
                      <a:avLst/>
                      <a:gdLst>
                        <a:gd name="T0" fmla="*/ 2147483646 w 19"/>
                        <a:gd name="T1" fmla="*/ 2147483646 h 21"/>
                        <a:gd name="T2" fmla="*/ 2147483646 w 19"/>
                        <a:gd name="T3" fmla="*/ 2147483646 h 21"/>
                        <a:gd name="T4" fmla="*/ 2147483646 w 19"/>
                        <a:gd name="T5" fmla="*/ 2147483646 h 21"/>
                        <a:gd name="T6" fmla="*/ 2147483646 w 19"/>
                        <a:gd name="T7" fmla="*/ 2147483646 h 21"/>
                        <a:gd name="T8" fmla="*/ 2147483646 w 19"/>
                        <a:gd name="T9" fmla="*/ 2147483646 h 21"/>
                        <a:gd name="T10" fmla="*/ 2147483646 w 19"/>
                        <a:gd name="T11" fmla="*/ 2147483646 h 21"/>
                        <a:gd name="T12" fmla="*/ 2147483646 w 19"/>
                        <a:gd name="T13" fmla="*/ 2147483646 h 21"/>
                        <a:gd name="T14" fmla="*/ 2147483646 w 19"/>
                        <a:gd name="T15" fmla="*/ 2147483646 h 21"/>
                        <a:gd name="T16" fmla="*/ 2147483646 w 19"/>
                        <a:gd name="T17" fmla="*/ 2147483646 h 21"/>
                        <a:gd name="T18" fmla="*/ 2147483646 w 19"/>
                        <a:gd name="T19" fmla="*/ 2147483646 h 21"/>
                        <a:gd name="T20" fmla="*/ 0 w 19"/>
                        <a:gd name="T21" fmla="*/ 2147483646 h 21"/>
                        <a:gd name="T22" fmla="*/ 2147483646 w 19"/>
                        <a:gd name="T23" fmla="*/ 0 h 21"/>
                        <a:gd name="T24" fmla="*/ 2147483646 w 19"/>
                        <a:gd name="T25" fmla="*/ 0 h 21"/>
                        <a:gd name="T26" fmla="*/ 2147483646 w 19"/>
                        <a:gd name="T27" fmla="*/ 2147483646 h 21"/>
                        <a:gd name="T28" fmla="*/ 2147483646 w 19"/>
                        <a:gd name="T29" fmla="*/ 2147483646 h 21"/>
                        <a:gd name="T30" fmla="*/ 2147483646 w 19"/>
                        <a:gd name="T31" fmla="*/ 2147483646 h 2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9"/>
                        <a:gd name="T49" fmla="*/ 0 h 21"/>
                        <a:gd name="T50" fmla="*/ 19 w 19"/>
                        <a:gd name="T51" fmla="*/ 21 h 2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9" h="21">
                          <a:moveTo>
                            <a:pt x="5" y="8"/>
                          </a:moveTo>
                          <a:lnTo>
                            <a:pt x="5" y="8"/>
                          </a:lnTo>
                          <a:lnTo>
                            <a:pt x="19" y="8"/>
                          </a:lnTo>
                          <a:lnTo>
                            <a:pt x="19" y="12"/>
                          </a:lnTo>
                          <a:lnTo>
                            <a:pt x="5" y="12"/>
                          </a:lnTo>
                          <a:cubicBezTo>
                            <a:pt x="5" y="16"/>
                            <a:pt x="7" y="17"/>
                            <a:pt x="11" y="17"/>
                          </a:cubicBezTo>
                          <a:lnTo>
                            <a:pt x="19" y="17"/>
                          </a:lnTo>
                          <a:lnTo>
                            <a:pt x="19" y="21"/>
                          </a:lnTo>
                          <a:lnTo>
                            <a:pt x="10" y="21"/>
                          </a:lnTo>
                          <a:cubicBezTo>
                            <a:pt x="8" y="21"/>
                            <a:pt x="6" y="21"/>
                            <a:pt x="3" y="19"/>
                          </a:cubicBezTo>
                          <a:cubicBezTo>
                            <a:pt x="1" y="17"/>
                            <a:pt x="0" y="15"/>
                            <a:pt x="0" y="11"/>
                          </a:cubicBezTo>
                          <a:cubicBezTo>
                            <a:pt x="0" y="3"/>
                            <a:pt x="3" y="0"/>
                            <a:pt x="11" y="0"/>
                          </a:cubicBezTo>
                          <a:lnTo>
                            <a:pt x="19" y="0"/>
                          </a:lnTo>
                          <a:lnTo>
                            <a:pt x="19" y="3"/>
                          </a:lnTo>
                          <a:lnTo>
                            <a:pt x="11" y="3"/>
                          </a:lnTo>
                          <a:cubicBezTo>
                            <a:pt x="7" y="3"/>
                            <a:pt x="5" y="5"/>
                            <a:pt x="5" y="8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8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1446213" y="2303463"/>
                      <a:ext cx="1588" cy="9525"/>
                    </a:xfrm>
                    <a:custGeom>
                      <a:avLst/>
                      <a:gdLst>
                        <a:gd name="T0" fmla="*/ 0 w 5"/>
                        <a:gd name="T1" fmla="*/ 0 h 21"/>
                        <a:gd name="T2" fmla="*/ 0 w 5"/>
                        <a:gd name="T3" fmla="*/ 0 h 21"/>
                        <a:gd name="T4" fmla="*/ 2147483646 w 5"/>
                        <a:gd name="T5" fmla="*/ 0 h 21"/>
                        <a:gd name="T6" fmla="*/ 2147483646 w 5"/>
                        <a:gd name="T7" fmla="*/ 2147483646 h 21"/>
                        <a:gd name="T8" fmla="*/ 0 w 5"/>
                        <a:gd name="T9" fmla="*/ 2147483646 h 21"/>
                        <a:gd name="T10" fmla="*/ 0 w 5"/>
                        <a:gd name="T11" fmla="*/ 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"/>
                        <a:gd name="T19" fmla="*/ 0 h 21"/>
                        <a:gd name="T20" fmla="*/ 5 w 5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21"/>
                          </a:lnTo>
                          <a:lnTo>
                            <a:pt x="0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59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1350963" y="2297113"/>
                      <a:ext cx="11113" cy="14288"/>
                    </a:xfrm>
                    <a:custGeom>
                      <a:avLst/>
                      <a:gdLst>
                        <a:gd name="T0" fmla="*/ 0 w 24"/>
                        <a:gd name="T1" fmla="*/ 2147483646 h 30"/>
                        <a:gd name="T2" fmla="*/ 0 w 24"/>
                        <a:gd name="T3" fmla="*/ 2147483646 h 30"/>
                        <a:gd name="T4" fmla="*/ 2147483646 w 24"/>
                        <a:gd name="T5" fmla="*/ 2147483646 h 30"/>
                        <a:gd name="T6" fmla="*/ 2147483646 w 24"/>
                        <a:gd name="T7" fmla="*/ 2147483646 h 30"/>
                        <a:gd name="T8" fmla="*/ 2147483646 w 24"/>
                        <a:gd name="T9" fmla="*/ 2147483646 h 30"/>
                        <a:gd name="T10" fmla="*/ 2147483646 w 24"/>
                        <a:gd name="T11" fmla="*/ 2147483646 h 30"/>
                        <a:gd name="T12" fmla="*/ 2147483646 w 24"/>
                        <a:gd name="T13" fmla="*/ 0 h 30"/>
                        <a:gd name="T14" fmla="*/ 0 w 24"/>
                        <a:gd name="T15" fmla="*/ 2147483646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30"/>
                        <a:gd name="T26" fmla="*/ 24 w 24"/>
                        <a:gd name="T27" fmla="*/ 30 h 3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30">
                          <a:moveTo>
                            <a:pt x="0" y="11"/>
                          </a:moveTo>
                          <a:lnTo>
                            <a:pt x="0" y="11"/>
                          </a:lnTo>
                          <a:cubicBezTo>
                            <a:pt x="0" y="15"/>
                            <a:pt x="4" y="18"/>
                            <a:pt x="4" y="18"/>
                          </a:cubicBezTo>
                          <a:cubicBezTo>
                            <a:pt x="9" y="23"/>
                            <a:pt x="21" y="29"/>
                            <a:pt x="24" y="30"/>
                          </a:cubicBezTo>
                          <a:cubicBezTo>
                            <a:pt x="24" y="30"/>
                            <a:pt x="24" y="30"/>
                            <a:pt x="24" y="30"/>
                          </a:cubicBezTo>
                          <a:cubicBezTo>
                            <a:pt x="24" y="30"/>
                            <a:pt x="24" y="30"/>
                            <a:pt x="24" y="30"/>
                          </a:cubicBezTo>
                          <a:cubicBezTo>
                            <a:pt x="16" y="13"/>
                            <a:pt x="6" y="0"/>
                            <a:pt x="6" y="0"/>
                          </a:cubicBezTo>
                          <a:cubicBezTo>
                            <a:pt x="6" y="0"/>
                            <a:pt x="0" y="6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0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1350963" y="2312988"/>
                      <a:ext cx="11113" cy="4763"/>
                    </a:xfrm>
                    <a:custGeom>
                      <a:avLst/>
                      <a:gdLst>
                        <a:gd name="T0" fmla="*/ 0 w 21"/>
                        <a:gd name="T1" fmla="*/ 2147483646 h 8"/>
                        <a:gd name="T2" fmla="*/ 0 w 21"/>
                        <a:gd name="T3" fmla="*/ 2147483646 h 8"/>
                        <a:gd name="T4" fmla="*/ 2147483646 w 21"/>
                        <a:gd name="T5" fmla="*/ 2147483646 h 8"/>
                        <a:gd name="T6" fmla="*/ 2147483646 w 21"/>
                        <a:gd name="T7" fmla="*/ 2147483646 h 8"/>
                        <a:gd name="T8" fmla="*/ 2147483646 w 21"/>
                        <a:gd name="T9" fmla="*/ 2147483646 h 8"/>
                        <a:gd name="T10" fmla="*/ 2147483646 w 21"/>
                        <a:gd name="T11" fmla="*/ 2147483646 h 8"/>
                        <a:gd name="T12" fmla="*/ 2147483646 w 21"/>
                        <a:gd name="T13" fmla="*/ 0 h 8"/>
                        <a:gd name="T14" fmla="*/ 0 w 21"/>
                        <a:gd name="T15" fmla="*/ 2147483646 h 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8"/>
                        <a:gd name="T26" fmla="*/ 21 w 21"/>
                        <a:gd name="T27" fmla="*/ 8 h 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8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3" y="5"/>
                            <a:pt x="6" y="8"/>
                            <a:pt x="10" y="7"/>
                          </a:cubicBezTo>
                          <a:cubicBezTo>
                            <a:pt x="13" y="6"/>
                            <a:pt x="19" y="2"/>
                            <a:pt x="21" y="1"/>
                          </a:cubicBezTo>
                          <a:cubicBezTo>
                            <a:pt x="21" y="1"/>
                            <a:pt x="21" y="1"/>
                            <a:pt x="21" y="1"/>
                          </a:cubicBezTo>
                          <a:cubicBezTo>
                            <a:pt x="21" y="0"/>
                            <a:pt x="21" y="0"/>
                            <a:pt x="21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1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1349375" y="2305051"/>
                      <a:ext cx="12700" cy="7938"/>
                    </a:xfrm>
                    <a:custGeom>
                      <a:avLst/>
                      <a:gdLst>
                        <a:gd name="T0" fmla="*/ 2147483646 w 27"/>
                        <a:gd name="T1" fmla="*/ 2147483646 h 16"/>
                        <a:gd name="T2" fmla="*/ 2147483646 w 27"/>
                        <a:gd name="T3" fmla="*/ 2147483646 h 16"/>
                        <a:gd name="T4" fmla="*/ 2147483646 w 27"/>
                        <a:gd name="T5" fmla="*/ 2147483646 h 16"/>
                        <a:gd name="T6" fmla="*/ 2147483646 w 27"/>
                        <a:gd name="T7" fmla="*/ 2147483646 h 16"/>
                        <a:gd name="T8" fmla="*/ 2147483646 w 27"/>
                        <a:gd name="T9" fmla="*/ 2147483646 h 16"/>
                        <a:gd name="T10" fmla="*/ 2147483646 w 27"/>
                        <a:gd name="T11" fmla="*/ 2147483646 h 16"/>
                        <a:gd name="T12" fmla="*/ 2147483646 w 27"/>
                        <a:gd name="T13" fmla="*/ 2147483646 h 16"/>
                        <a:gd name="T14" fmla="*/ 2147483646 w 27"/>
                        <a:gd name="T15" fmla="*/ 0 h 16"/>
                        <a:gd name="T16" fmla="*/ 2147483646 w 27"/>
                        <a:gd name="T17" fmla="*/ 2147483646 h 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16"/>
                        <a:gd name="T29" fmla="*/ 27 w 27"/>
                        <a:gd name="T30" fmla="*/ 16 h 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16">
                          <a:moveTo>
                            <a:pt x="2" y="9"/>
                          </a:moveTo>
                          <a:lnTo>
                            <a:pt x="2" y="9"/>
                          </a:lnTo>
                          <a:cubicBezTo>
                            <a:pt x="4" y="14"/>
                            <a:pt x="8" y="15"/>
                            <a:pt x="8" y="15"/>
                          </a:cubicBezTo>
                          <a:cubicBezTo>
                            <a:pt x="10" y="16"/>
                            <a:pt x="12" y="16"/>
                            <a:pt x="12" y="16"/>
                          </a:cubicBezTo>
                          <a:cubicBezTo>
                            <a:pt x="12" y="16"/>
                            <a:pt x="24" y="16"/>
                            <a:pt x="27" y="16"/>
                          </a:cubicBezTo>
                          <a:cubicBezTo>
                            <a:pt x="27" y="16"/>
                            <a:pt x="27" y="16"/>
                            <a:pt x="27" y="16"/>
                          </a:cubicBezTo>
                          <a:cubicBezTo>
                            <a:pt x="27" y="16"/>
                            <a:pt x="27" y="15"/>
                            <a:pt x="27" y="15"/>
                          </a:cubicBezTo>
                          <a:cubicBezTo>
                            <a:pt x="18" y="9"/>
                            <a:pt x="1" y="0"/>
                            <a:pt x="1" y="0"/>
                          </a:cubicBezTo>
                          <a:cubicBezTo>
                            <a:pt x="0" y="5"/>
                            <a:pt x="2" y="9"/>
                            <a:pt x="2" y="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2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357313" y="2293938"/>
                      <a:ext cx="7938" cy="17463"/>
                    </a:xfrm>
                    <a:custGeom>
                      <a:avLst/>
                      <a:gdLst>
                        <a:gd name="T0" fmla="*/ 2147483646 w 17"/>
                        <a:gd name="T1" fmla="*/ 0 h 37"/>
                        <a:gd name="T2" fmla="*/ 2147483646 w 17"/>
                        <a:gd name="T3" fmla="*/ 0 h 37"/>
                        <a:gd name="T4" fmla="*/ 2147483646 w 17"/>
                        <a:gd name="T5" fmla="*/ 2147483646 h 37"/>
                        <a:gd name="T6" fmla="*/ 2147483646 w 17"/>
                        <a:gd name="T7" fmla="*/ 2147483646 h 37"/>
                        <a:gd name="T8" fmla="*/ 2147483646 w 17"/>
                        <a:gd name="T9" fmla="*/ 2147483646 h 37"/>
                        <a:gd name="T10" fmla="*/ 2147483646 w 17"/>
                        <a:gd name="T11" fmla="*/ 2147483646 h 37"/>
                        <a:gd name="T12" fmla="*/ 2147483646 w 17"/>
                        <a:gd name="T13" fmla="*/ 2147483646 h 37"/>
                        <a:gd name="T14" fmla="*/ 2147483646 w 17"/>
                        <a:gd name="T15" fmla="*/ 0 h 37"/>
                        <a:gd name="T16" fmla="*/ 2147483646 w 17"/>
                        <a:gd name="T17" fmla="*/ 0 h 3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37"/>
                        <a:gd name="T29" fmla="*/ 17 w 17"/>
                        <a:gd name="T30" fmla="*/ 37 h 3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cubicBezTo>
                            <a:pt x="2" y="2"/>
                            <a:pt x="1" y="6"/>
                            <a:pt x="1" y="6"/>
                          </a:cubicBezTo>
                          <a:cubicBezTo>
                            <a:pt x="0" y="10"/>
                            <a:pt x="1" y="13"/>
                            <a:pt x="1" y="13"/>
                          </a:cubicBezTo>
                          <a:cubicBezTo>
                            <a:pt x="3" y="21"/>
                            <a:pt x="11" y="34"/>
                            <a:pt x="13" y="37"/>
                          </a:cubicBezTo>
                          <a:cubicBezTo>
                            <a:pt x="13" y="37"/>
                            <a:pt x="14" y="37"/>
                            <a:pt x="14" y="37"/>
                          </a:cubicBezTo>
                          <a:cubicBezTo>
                            <a:pt x="14" y="37"/>
                            <a:pt x="14" y="37"/>
                            <a:pt x="14" y="37"/>
                          </a:cubicBezTo>
                          <a:cubicBezTo>
                            <a:pt x="17" y="7"/>
                            <a:pt x="11" y="0"/>
                            <a:pt x="11" y="0"/>
                          </a:cubicBezTo>
                          <a:cubicBezTo>
                            <a:pt x="10" y="0"/>
                            <a:pt x="7" y="0"/>
                            <a:pt x="7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3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1363663" y="2293938"/>
                      <a:ext cx="7938" cy="17463"/>
                    </a:xfrm>
                    <a:custGeom>
                      <a:avLst/>
                      <a:gdLst>
                        <a:gd name="T0" fmla="*/ 2147483646 w 17"/>
                        <a:gd name="T1" fmla="*/ 2147483646 h 37"/>
                        <a:gd name="T2" fmla="*/ 2147483646 w 17"/>
                        <a:gd name="T3" fmla="*/ 2147483646 h 37"/>
                        <a:gd name="T4" fmla="*/ 2147483646 w 17"/>
                        <a:gd name="T5" fmla="*/ 2147483646 h 37"/>
                        <a:gd name="T6" fmla="*/ 2147483646 w 17"/>
                        <a:gd name="T7" fmla="*/ 2147483646 h 37"/>
                        <a:gd name="T8" fmla="*/ 2147483646 w 17"/>
                        <a:gd name="T9" fmla="*/ 2147483646 h 37"/>
                        <a:gd name="T10" fmla="*/ 2147483646 w 17"/>
                        <a:gd name="T11" fmla="*/ 2147483646 h 37"/>
                        <a:gd name="T12" fmla="*/ 2147483646 w 17"/>
                        <a:gd name="T13" fmla="*/ 2147483646 h 37"/>
                        <a:gd name="T14" fmla="*/ 2147483646 w 17"/>
                        <a:gd name="T15" fmla="*/ 0 h 37"/>
                        <a:gd name="T16" fmla="*/ 2147483646 w 17"/>
                        <a:gd name="T17" fmla="*/ 0 h 37"/>
                        <a:gd name="T18" fmla="*/ 2147483646 w 17"/>
                        <a:gd name="T19" fmla="*/ 2147483646 h 3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37"/>
                        <a:gd name="T32" fmla="*/ 17 w 17"/>
                        <a:gd name="T33" fmla="*/ 37 h 3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37">
                          <a:moveTo>
                            <a:pt x="3" y="37"/>
                          </a:moveTo>
                          <a:lnTo>
                            <a:pt x="3" y="37"/>
                          </a:lnTo>
                          <a:cubicBezTo>
                            <a:pt x="3" y="37"/>
                            <a:pt x="3" y="37"/>
                            <a:pt x="3" y="37"/>
                          </a:cubicBezTo>
                          <a:cubicBezTo>
                            <a:pt x="4" y="37"/>
                            <a:pt x="4" y="37"/>
                            <a:pt x="4" y="37"/>
                          </a:cubicBezTo>
                          <a:cubicBezTo>
                            <a:pt x="6" y="34"/>
                            <a:pt x="14" y="21"/>
                            <a:pt x="16" y="13"/>
                          </a:cubicBezTo>
                          <a:cubicBezTo>
                            <a:pt x="16" y="13"/>
                            <a:pt x="17" y="9"/>
                            <a:pt x="16" y="6"/>
                          </a:cubicBezTo>
                          <a:cubicBezTo>
                            <a:pt x="16" y="6"/>
                            <a:pt x="15" y="1"/>
                            <a:pt x="10" y="0"/>
                          </a:cubicBezTo>
                          <a:cubicBezTo>
                            <a:pt x="10" y="0"/>
                            <a:pt x="8" y="0"/>
                            <a:pt x="6" y="0"/>
                          </a:cubicBezTo>
                          <a:cubicBezTo>
                            <a:pt x="6" y="0"/>
                            <a:pt x="0" y="7"/>
                            <a:pt x="3" y="37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4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1368425" y="2312988"/>
                      <a:ext cx="9525" cy="4763"/>
                    </a:xfrm>
                    <a:custGeom>
                      <a:avLst/>
                      <a:gdLst>
                        <a:gd name="T0" fmla="*/ 0 w 21"/>
                        <a:gd name="T1" fmla="*/ 2147483646 h 9"/>
                        <a:gd name="T2" fmla="*/ 0 w 21"/>
                        <a:gd name="T3" fmla="*/ 2147483646 h 9"/>
                        <a:gd name="T4" fmla="*/ 0 w 21"/>
                        <a:gd name="T5" fmla="*/ 2147483646 h 9"/>
                        <a:gd name="T6" fmla="*/ 2147483646 w 21"/>
                        <a:gd name="T7" fmla="*/ 2147483646 h 9"/>
                        <a:gd name="T8" fmla="*/ 2147483646 w 21"/>
                        <a:gd name="T9" fmla="*/ 2147483646 h 9"/>
                        <a:gd name="T10" fmla="*/ 0 w 21"/>
                        <a:gd name="T11" fmla="*/ 0 h 9"/>
                        <a:gd name="T12" fmla="*/ 0 w 21"/>
                        <a:gd name="T13" fmla="*/ 2147483646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"/>
                        <a:gd name="T22" fmla="*/ 0 h 9"/>
                        <a:gd name="T23" fmla="*/ 21 w 21"/>
                        <a:gd name="T24" fmla="*/ 9 h 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" h="9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2" y="2"/>
                            <a:pt x="8" y="6"/>
                            <a:pt x="11" y="7"/>
                          </a:cubicBezTo>
                          <a:cubicBezTo>
                            <a:pt x="11" y="7"/>
                            <a:pt x="16" y="9"/>
                            <a:pt x="21" y="1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1368425" y="2305051"/>
                      <a:ext cx="12700" cy="7938"/>
                    </a:xfrm>
                    <a:custGeom>
                      <a:avLst/>
                      <a:gdLst>
                        <a:gd name="T0" fmla="*/ 0 w 27"/>
                        <a:gd name="T1" fmla="*/ 2147483646 h 16"/>
                        <a:gd name="T2" fmla="*/ 0 w 27"/>
                        <a:gd name="T3" fmla="*/ 2147483646 h 16"/>
                        <a:gd name="T4" fmla="*/ 0 w 27"/>
                        <a:gd name="T5" fmla="*/ 2147483646 h 16"/>
                        <a:gd name="T6" fmla="*/ 0 w 27"/>
                        <a:gd name="T7" fmla="*/ 2147483646 h 16"/>
                        <a:gd name="T8" fmla="*/ 0 w 27"/>
                        <a:gd name="T9" fmla="*/ 2147483646 h 16"/>
                        <a:gd name="T10" fmla="*/ 2147483646 w 27"/>
                        <a:gd name="T11" fmla="*/ 2147483646 h 16"/>
                        <a:gd name="T12" fmla="*/ 2147483646 w 27"/>
                        <a:gd name="T13" fmla="*/ 2147483646 h 16"/>
                        <a:gd name="T14" fmla="*/ 2147483646 w 27"/>
                        <a:gd name="T15" fmla="*/ 2147483646 h 16"/>
                        <a:gd name="T16" fmla="*/ 2147483646 w 27"/>
                        <a:gd name="T17" fmla="*/ 0 h 16"/>
                        <a:gd name="T18" fmla="*/ 0 w 27"/>
                        <a:gd name="T19" fmla="*/ 2147483646 h 1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7"/>
                        <a:gd name="T31" fmla="*/ 0 h 16"/>
                        <a:gd name="T32" fmla="*/ 27 w 27"/>
                        <a:gd name="T33" fmla="*/ 16 h 1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7" h="16">
                          <a:moveTo>
                            <a:pt x="0" y="15"/>
                          </a:moveTo>
                          <a:lnTo>
                            <a:pt x="0" y="15"/>
                          </a:lnTo>
                          <a:cubicBezTo>
                            <a:pt x="0" y="15"/>
                            <a:pt x="0" y="16"/>
                            <a:pt x="0" y="16"/>
                          </a:cubicBezTo>
                          <a:cubicBezTo>
                            <a:pt x="0" y="16"/>
                            <a:pt x="0" y="16"/>
                            <a:pt x="0" y="16"/>
                          </a:cubicBezTo>
                          <a:cubicBezTo>
                            <a:pt x="3" y="16"/>
                            <a:pt x="15" y="16"/>
                            <a:pt x="15" y="16"/>
                          </a:cubicBezTo>
                          <a:cubicBezTo>
                            <a:pt x="15" y="16"/>
                            <a:pt x="17" y="16"/>
                            <a:pt x="19" y="15"/>
                          </a:cubicBezTo>
                          <a:cubicBezTo>
                            <a:pt x="19" y="15"/>
                            <a:pt x="23" y="14"/>
                            <a:pt x="26" y="9"/>
                          </a:cubicBezTo>
                          <a:cubicBezTo>
                            <a:pt x="26" y="9"/>
                            <a:pt x="27" y="5"/>
                            <a:pt x="26" y="0"/>
                          </a:cubicBezTo>
                          <a:cubicBezTo>
                            <a:pt x="26" y="0"/>
                            <a:pt x="9" y="9"/>
                            <a:pt x="0" y="1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1366838" y="2297113"/>
                      <a:ext cx="11113" cy="14288"/>
                    </a:xfrm>
                    <a:custGeom>
                      <a:avLst/>
                      <a:gdLst>
                        <a:gd name="T0" fmla="*/ 0 w 24"/>
                        <a:gd name="T1" fmla="*/ 2147483646 h 30"/>
                        <a:gd name="T2" fmla="*/ 0 w 24"/>
                        <a:gd name="T3" fmla="*/ 2147483646 h 30"/>
                        <a:gd name="T4" fmla="*/ 0 w 24"/>
                        <a:gd name="T5" fmla="*/ 2147483646 h 30"/>
                        <a:gd name="T6" fmla="*/ 0 w 24"/>
                        <a:gd name="T7" fmla="*/ 2147483646 h 30"/>
                        <a:gd name="T8" fmla="*/ 2147483646 w 24"/>
                        <a:gd name="T9" fmla="*/ 2147483646 h 30"/>
                        <a:gd name="T10" fmla="*/ 2147483646 w 24"/>
                        <a:gd name="T11" fmla="*/ 2147483646 h 30"/>
                        <a:gd name="T12" fmla="*/ 2147483646 w 24"/>
                        <a:gd name="T13" fmla="*/ 0 h 30"/>
                        <a:gd name="T14" fmla="*/ 0 w 24"/>
                        <a:gd name="T15" fmla="*/ 2147483646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30"/>
                        <a:gd name="T26" fmla="*/ 24 w 24"/>
                        <a:gd name="T27" fmla="*/ 30 h 3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30">
                          <a:moveTo>
                            <a:pt x="0" y="30"/>
                          </a:moveTo>
                          <a:lnTo>
                            <a:pt x="0" y="30"/>
                          </a:ln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3" y="29"/>
                            <a:pt x="15" y="23"/>
                            <a:pt x="20" y="18"/>
                          </a:cubicBezTo>
                          <a:cubicBezTo>
                            <a:pt x="20" y="18"/>
                            <a:pt x="24" y="15"/>
                            <a:pt x="24" y="11"/>
                          </a:cubicBezTo>
                          <a:cubicBezTo>
                            <a:pt x="24" y="6"/>
                            <a:pt x="18" y="0"/>
                            <a:pt x="18" y="0"/>
                          </a:cubicBezTo>
                          <a:cubicBezTo>
                            <a:pt x="18" y="0"/>
                            <a:pt x="8" y="13"/>
                            <a:pt x="0" y="3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7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1474788" y="2409826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8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1479550" y="24098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4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4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69" name="Freeform 19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5" y="2409826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1487488" y="2409826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1493838" y="24098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2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1498600" y="2409826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3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1462088" y="2406651"/>
                      <a:ext cx="3175" cy="6350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4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1462088" y="2413001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0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5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1460500" y="2409826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5"/>
                            <a:pt x="10" y="5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6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1463675" y="2405063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7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1466850" y="2405063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1" y="14"/>
                            <a:pt x="1" y="14"/>
                            <a:pt x="1" y="14"/>
                          </a:cubicBez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8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1468438" y="2413001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2"/>
                            <a:pt x="4" y="3"/>
                          </a:cubicBezTo>
                          <a:cubicBezTo>
                            <a:pt x="4" y="3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79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1468438" y="2409826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5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0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1466850" y="2406651"/>
                      <a:ext cx="4763" cy="6350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1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474788" y="2511426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5"/>
                          </a:lnTo>
                          <a:lnTo>
                            <a:pt x="2" y="5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2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1479550" y="25114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5"/>
                          </a:moveTo>
                          <a:lnTo>
                            <a:pt x="1" y="5"/>
                          </a:lnTo>
                          <a:cubicBezTo>
                            <a:pt x="1" y="6"/>
                            <a:pt x="2" y="7"/>
                            <a:pt x="3" y="7"/>
                          </a:cubicBezTo>
                          <a:cubicBezTo>
                            <a:pt x="5" y="7"/>
                            <a:pt x="5" y="6"/>
                            <a:pt x="5" y="5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5"/>
                          </a:lnTo>
                          <a:cubicBezTo>
                            <a:pt x="7" y="6"/>
                            <a:pt x="7" y="7"/>
                            <a:pt x="7" y="7"/>
                          </a:cubicBezTo>
                          <a:cubicBezTo>
                            <a:pt x="6" y="8"/>
                            <a:pt x="5" y="8"/>
                            <a:pt x="3" y="8"/>
                          </a:cubicBezTo>
                          <a:cubicBezTo>
                            <a:pt x="2" y="8"/>
                            <a:pt x="1" y="8"/>
                            <a:pt x="0" y="7"/>
                          </a:cubicBezTo>
                          <a:cubicBezTo>
                            <a:pt x="0" y="7"/>
                            <a:pt x="0" y="6"/>
                            <a:pt x="0" y="5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5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3" name="Freeform 20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5" y="2511426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5"/>
                          </a:moveTo>
                          <a:lnTo>
                            <a:pt x="3" y="5"/>
                          </a:lnTo>
                          <a:lnTo>
                            <a:pt x="5" y="5"/>
                          </a:lnTo>
                          <a:lnTo>
                            <a:pt x="4" y="1"/>
                          </a:lnTo>
                          <a:lnTo>
                            <a:pt x="3" y="5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4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487488" y="2511426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5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493838" y="25114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5"/>
                          </a:lnTo>
                          <a:lnTo>
                            <a:pt x="2" y="5"/>
                          </a:lnTo>
                          <a:cubicBezTo>
                            <a:pt x="2" y="6"/>
                            <a:pt x="2" y="7"/>
                            <a:pt x="4" y="7"/>
                          </a:cubicBezTo>
                          <a:lnTo>
                            <a:pt x="7" y="7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7"/>
                            <a:pt x="0" y="6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6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498600" y="2511426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7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462088" y="2509838"/>
                      <a:ext cx="3175" cy="4763"/>
                    </a:xfrm>
                    <a:custGeom>
                      <a:avLst/>
                      <a:gdLst>
                        <a:gd name="T0" fmla="*/ 0 w 9"/>
                        <a:gd name="T1" fmla="*/ 2147483646 h 11"/>
                        <a:gd name="T2" fmla="*/ 0 w 9"/>
                        <a:gd name="T3" fmla="*/ 2147483646 h 11"/>
                        <a:gd name="T4" fmla="*/ 2147483646 w 9"/>
                        <a:gd name="T5" fmla="*/ 2147483646 h 11"/>
                        <a:gd name="T6" fmla="*/ 2147483646 w 9"/>
                        <a:gd name="T7" fmla="*/ 2147483646 h 11"/>
                        <a:gd name="T8" fmla="*/ 2147483646 w 9"/>
                        <a:gd name="T9" fmla="*/ 2147483646 h 11"/>
                        <a:gd name="T10" fmla="*/ 2147483646 w 9"/>
                        <a:gd name="T11" fmla="*/ 2147483646 h 11"/>
                        <a:gd name="T12" fmla="*/ 2147483646 w 9"/>
                        <a:gd name="T13" fmla="*/ 0 h 11"/>
                        <a:gd name="T14" fmla="*/ 0 w 9"/>
                        <a:gd name="T15" fmla="*/ 2147483646 h 1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1"/>
                        <a:gd name="T26" fmla="*/ 9 w 9"/>
                        <a:gd name="T27" fmla="*/ 11 h 1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1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5"/>
                            <a:pt x="1" y="6"/>
                            <a:pt x="1" y="6"/>
                          </a:cubicBezTo>
                          <a:cubicBezTo>
                            <a:pt x="3" y="8"/>
                            <a:pt x="8" y="10"/>
                            <a:pt x="9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6" y="4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8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462088" y="2516188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2"/>
                        <a:gd name="T2" fmla="*/ 0 w 8"/>
                        <a:gd name="T3" fmla="*/ 0 h 2"/>
                        <a:gd name="T4" fmla="*/ 2147483646 w 8"/>
                        <a:gd name="T5" fmla="*/ 2147483646 h 2"/>
                        <a:gd name="T6" fmla="*/ 2147483646 w 8"/>
                        <a:gd name="T7" fmla="*/ 0 h 2"/>
                        <a:gd name="T8" fmla="*/ 2147483646 w 8"/>
                        <a:gd name="T9" fmla="*/ 0 h 2"/>
                        <a:gd name="T10" fmla="*/ 2147483646 w 8"/>
                        <a:gd name="T11" fmla="*/ 0 h 2"/>
                        <a:gd name="T12" fmla="*/ 2147483646 w 8"/>
                        <a:gd name="T13" fmla="*/ 0 h 2"/>
                        <a:gd name="T14" fmla="*/ 0 w 8"/>
                        <a:gd name="T15" fmla="*/ 0 h 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2"/>
                        <a:gd name="T26" fmla="*/ 8 w 8"/>
                        <a:gd name="T27" fmla="*/ 2 h 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1"/>
                            <a:pt x="3" y="2"/>
                            <a:pt x="4" y="2"/>
                          </a:cubicBezTo>
                          <a:cubicBezTo>
                            <a:pt x="5" y="2"/>
                            <a:pt x="7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89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1460500" y="2513013"/>
                      <a:ext cx="4763" cy="1588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6"/>
                            <a:pt x="3" y="6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0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463675" y="2508251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1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466850" y="2508251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2147483646 h 14"/>
                        <a:gd name="T16" fmla="*/ 2147483646 w 7"/>
                        <a:gd name="T17" fmla="*/ 0 h 14"/>
                        <a:gd name="T18" fmla="*/ 2147483646 w 7"/>
                        <a:gd name="T19" fmla="*/ 0 h 14"/>
                        <a:gd name="T20" fmla="*/ 2147483646 w 7"/>
                        <a:gd name="T21" fmla="*/ 2147483646 h 1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"/>
                        <a:gd name="T34" fmla="*/ 0 h 14"/>
                        <a:gd name="T35" fmla="*/ 7 w 7"/>
                        <a:gd name="T36" fmla="*/ 14 h 1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2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468438" y="2516188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3" y="2"/>
                            <a:pt x="4" y="2"/>
                          </a:cubicBezTo>
                          <a:cubicBezTo>
                            <a:pt x="4" y="2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3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468438" y="2513013"/>
                      <a:ext cx="4763" cy="1588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6"/>
                          </a:cubicBezTo>
                          <a:cubicBezTo>
                            <a:pt x="7" y="6"/>
                            <a:pt x="9" y="5"/>
                            <a:pt x="10" y="3"/>
                          </a:cubicBezTo>
                          <a:cubicBezTo>
                            <a:pt x="10" y="3"/>
                            <a:pt x="11" y="2"/>
                            <a:pt x="10" y="0"/>
                          </a:cubicBezTo>
                          <a:cubicBezTo>
                            <a:pt x="10" y="0"/>
                            <a:pt x="3" y="3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4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466850" y="2509838"/>
                      <a:ext cx="4763" cy="4763"/>
                    </a:xfrm>
                    <a:custGeom>
                      <a:avLst/>
                      <a:gdLst>
                        <a:gd name="T0" fmla="*/ 0 w 10"/>
                        <a:gd name="T1" fmla="*/ 2147483646 h 11"/>
                        <a:gd name="T2" fmla="*/ 0 w 10"/>
                        <a:gd name="T3" fmla="*/ 2147483646 h 11"/>
                        <a:gd name="T4" fmla="*/ 0 w 10"/>
                        <a:gd name="T5" fmla="*/ 2147483646 h 11"/>
                        <a:gd name="T6" fmla="*/ 2147483646 w 10"/>
                        <a:gd name="T7" fmla="*/ 2147483646 h 11"/>
                        <a:gd name="T8" fmla="*/ 2147483646 w 10"/>
                        <a:gd name="T9" fmla="*/ 2147483646 h 11"/>
                        <a:gd name="T10" fmla="*/ 2147483646 w 10"/>
                        <a:gd name="T11" fmla="*/ 2147483646 h 11"/>
                        <a:gd name="T12" fmla="*/ 2147483646 w 10"/>
                        <a:gd name="T13" fmla="*/ 0 h 11"/>
                        <a:gd name="T14" fmla="*/ 0 w 10"/>
                        <a:gd name="T15" fmla="*/ 2147483646 h 1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1"/>
                        <a:gd name="T26" fmla="*/ 10 w 10"/>
                        <a:gd name="T27" fmla="*/ 11 h 1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1">
                          <a:moveTo>
                            <a:pt x="0" y="11"/>
                          </a:moveTo>
                          <a:lnTo>
                            <a:pt x="0" y="11"/>
                          </a:ln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0" y="11"/>
                            <a:pt x="1" y="11"/>
                            <a:pt x="1" y="11"/>
                          </a:cubicBezTo>
                          <a:cubicBezTo>
                            <a:pt x="2" y="10"/>
                            <a:pt x="6" y="8"/>
                            <a:pt x="8" y="6"/>
                          </a:cubicBezTo>
                          <a:cubicBezTo>
                            <a:pt x="8" y="6"/>
                            <a:pt x="9" y="5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4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5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474788" y="2668588"/>
                      <a:ext cx="3175" cy="4763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6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479550" y="2668588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5"/>
                          </a:moveTo>
                          <a:lnTo>
                            <a:pt x="1" y="5"/>
                          </a:lnTo>
                          <a:cubicBezTo>
                            <a:pt x="1" y="6"/>
                            <a:pt x="2" y="7"/>
                            <a:pt x="3" y="7"/>
                          </a:cubicBezTo>
                          <a:cubicBezTo>
                            <a:pt x="5" y="7"/>
                            <a:pt x="5" y="6"/>
                            <a:pt x="5" y="5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5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8"/>
                            <a:pt x="5" y="8"/>
                            <a:pt x="3" y="8"/>
                          </a:cubicBezTo>
                          <a:cubicBezTo>
                            <a:pt x="2" y="8"/>
                            <a:pt x="1" y="8"/>
                            <a:pt x="0" y="7"/>
                          </a:cubicBezTo>
                          <a:cubicBezTo>
                            <a:pt x="0" y="6"/>
                            <a:pt x="0" y="6"/>
                            <a:pt x="0" y="5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5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7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5" y="2668588"/>
                      <a:ext cx="4763" cy="4763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8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487488" y="2668588"/>
                      <a:ext cx="6350" cy="4763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799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493838" y="2668588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0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498600" y="2668588"/>
                      <a:ext cx="1588" cy="4763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1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462088" y="2667001"/>
                      <a:ext cx="3175" cy="4763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2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462088" y="267335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2147483646 h 3"/>
                        <a:gd name="T2" fmla="*/ 0 w 8"/>
                        <a:gd name="T3" fmla="*/ 2147483646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2147483646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3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460501" y="2670175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4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463676" y="2665413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5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466851" y="2665413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6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468438" y="267335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0 w 8"/>
                        <a:gd name="T3" fmla="*/ 0 h 4"/>
                        <a:gd name="T4" fmla="*/ 0 w 8"/>
                        <a:gd name="T5" fmla="*/ 0 h 4"/>
                        <a:gd name="T6" fmla="*/ 2147483646 w 8"/>
                        <a:gd name="T7" fmla="*/ 2147483646 h 4"/>
                        <a:gd name="T8" fmla="*/ 2147483646 w 8"/>
                        <a:gd name="T9" fmla="*/ 2147483646 h 4"/>
                        <a:gd name="T10" fmla="*/ 0 w 8"/>
                        <a:gd name="T11" fmla="*/ 0 h 4"/>
                        <a:gd name="T12" fmla="*/ 0 w 8"/>
                        <a:gd name="T13" fmla="*/ 0 h 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4"/>
                        <a:gd name="T23" fmla="*/ 8 w 8"/>
                        <a:gd name="T24" fmla="*/ 4 h 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4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3"/>
                            <a:pt x="4" y="3"/>
                          </a:cubicBezTo>
                          <a:cubicBezTo>
                            <a:pt x="4" y="3"/>
                            <a:pt x="6" y="4"/>
                            <a:pt x="8" y="1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7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468438" y="2670175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2"/>
                            <a:pt x="10" y="0"/>
                          </a:cubicBezTo>
                          <a:cubicBezTo>
                            <a:pt x="10" y="0"/>
                            <a:pt x="3" y="3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8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466851" y="2667000"/>
                      <a:ext cx="4763" cy="4763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5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09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474788" y="2768600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0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479551" y="2768600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5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5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1" name="Freeform 23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6" y="2768600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2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487488" y="2768600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3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493838" y="2768600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4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98601" y="2768600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5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62088" y="2765425"/>
                      <a:ext cx="3175" cy="6350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6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62088" y="2771775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2147483646 h 3"/>
                        <a:gd name="T2" fmla="*/ 0 w 8"/>
                        <a:gd name="T3" fmla="*/ 2147483646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2147483646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7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460501" y="2768600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8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463676" y="2763838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19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466851" y="2763838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0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468438" y="2771775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0 w 8"/>
                        <a:gd name="T3" fmla="*/ 0 h 4"/>
                        <a:gd name="T4" fmla="*/ 0 w 8"/>
                        <a:gd name="T5" fmla="*/ 0 h 4"/>
                        <a:gd name="T6" fmla="*/ 2147483646 w 8"/>
                        <a:gd name="T7" fmla="*/ 2147483646 h 4"/>
                        <a:gd name="T8" fmla="*/ 2147483646 w 8"/>
                        <a:gd name="T9" fmla="*/ 2147483646 h 4"/>
                        <a:gd name="T10" fmla="*/ 0 w 8"/>
                        <a:gd name="T11" fmla="*/ 0 h 4"/>
                        <a:gd name="T12" fmla="*/ 0 w 8"/>
                        <a:gd name="T13" fmla="*/ 0 h 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4"/>
                        <a:gd name="T23" fmla="*/ 8 w 8"/>
                        <a:gd name="T24" fmla="*/ 4 h 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4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3"/>
                            <a:pt x="4" y="3"/>
                          </a:cubicBezTo>
                          <a:cubicBezTo>
                            <a:pt x="4" y="3"/>
                            <a:pt x="6" y="4"/>
                            <a:pt x="8" y="1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1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468438" y="2768600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lnTo>
                            <a:pt x="6" y="6"/>
                          </a:ln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2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466851" y="2765425"/>
                      <a:ext cx="4763" cy="6350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3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474788" y="2867025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4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479551" y="2867025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4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4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5" name="Freeform 24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6" y="2867025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6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87488" y="2867025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7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93838" y="2867025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8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98601" y="2867025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29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1462088" y="2863850"/>
                      <a:ext cx="3175" cy="6350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0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1462088" y="287020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0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1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1460501" y="2867025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5"/>
                            <a:pt x="10" y="5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2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1463676" y="2863850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3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1466851" y="2863850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1" y="14"/>
                            <a:pt x="1" y="14"/>
                            <a:pt x="1" y="14"/>
                          </a:cubicBez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4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1468438" y="287020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2"/>
                            <a:pt x="4" y="3"/>
                          </a:cubicBezTo>
                          <a:cubicBezTo>
                            <a:pt x="4" y="3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5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1468438" y="2867025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5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6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1466851" y="2863850"/>
                      <a:ext cx="4763" cy="6350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7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1474788" y="2965450"/>
                      <a:ext cx="3175" cy="4763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8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1479551" y="2965450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4"/>
                          </a:lnTo>
                          <a:cubicBezTo>
                            <a:pt x="7" y="5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39" name="Freeform 26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6" y="2965450"/>
                      <a:ext cx="4763" cy="4763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0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1487488" y="2965450"/>
                      <a:ext cx="6350" cy="4763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1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1493838" y="2965450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2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1498601" y="2965450"/>
                      <a:ext cx="1588" cy="4763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3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1462088" y="2963863"/>
                      <a:ext cx="3175" cy="4763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4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1462088" y="2970213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0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2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5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1460501" y="2967038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5"/>
                            <a:pt x="10" y="5"/>
                            <a:pt x="10" y="5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1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6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1463676" y="2962275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2"/>
                            <a:pt x="0" y="2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7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1466851" y="2962275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2147483646 h 14"/>
                        <a:gd name="T16" fmla="*/ 2147483646 w 7"/>
                        <a:gd name="T17" fmla="*/ 0 h 14"/>
                        <a:gd name="T18" fmla="*/ 2147483646 w 7"/>
                        <a:gd name="T19" fmla="*/ 0 h 14"/>
                        <a:gd name="T20" fmla="*/ 2147483646 w 7"/>
                        <a:gd name="T21" fmla="*/ 2147483646 h 1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"/>
                        <a:gd name="T34" fmla="*/ 0 h 14"/>
                        <a:gd name="T35" fmla="*/ 7 w 7"/>
                        <a:gd name="T36" fmla="*/ 14 h 1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3"/>
                            <a:pt x="6" y="2"/>
                          </a:cubicBezTo>
                          <a:cubicBezTo>
                            <a:pt x="6" y="2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8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1468438" y="2970213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2"/>
                            <a:pt x="4" y="3"/>
                          </a:cubicBezTo>
                          <a:cubicBezTo>
                            <a:pt x="4" y="3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49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1468438" y="2967038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5"/>
                            <a:pt x="0" y="5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0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1466851" y="2963863"/>
                      <a:ext cx="4763" cy="4763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1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1374776" y="2608263"/>
                      <a:ext cx="49213" cy="7938"/>
                    </a:xfrm>
                    <a:custGeom>
                      <a:avLst/>
                      <a:gdLst>
                        <a:gd name="T0" fmla="*/ 2147483646 w 106"/>
                        <a:gd name="T1" fmla="*/ 2147483646 h 17"/>
                        <a:gd name="T2" fmla="*/ 2147483646 w 106"/>
                        <a:gd name="T3" fmla="*/ 2147483646 h 17"/>
                        <a:gd name="T4" fmla="*/ 0 w 106"/>
                        <a:gd name="T5" fmla="*/ 2147483646 h 17"/>
                        <a:gd name="T6" fmla="*/ 0 w 106"/>
                        <a:gd name="T7" fmla="*/ 0 h 17"/>
                        <a:gd name="T8" fmla="*/ 2147483646 w 106"/>
                        <a:gd name="T9" fmla="*/ 0 h 17"/>
                        <a:gd name="T10" fmla="*/ 2147483646 w 106"/>
                        <a:gd name="T11" fmla="*/ 2147483646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6"/>
                        <a:gd name="T19" fmla="*/ 0 h 17"/>
                        <a:gd name="T20" fmla="*/ 106 w 106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6" h="17">
                          <a:moveTo>
                            <a:pt x="106" y="17"/>
                          </a:moveTo>
                          <a:lnTo>
                            <a:pt x="106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  <a:lnTo>
                            <a:pt x="106" y="0"/>
                          </a:lnTo>
                          <a:lnTo>
                            <a:pt x="106" y="1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2" name="Freeform 2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14438" y="2133600"/>
                      <a:ext cx="368300" cy="34925"/>
                    </a:xfrm>
                    <a:custGeom>
                      <a:avLst/>
                      <a:gdLst>
                        <a:gd name="T0" fmla="*/ 2147483646 w 781"/>
                        <a:gd name="T1" fmla="*/ 0 h 73"/>
                        <a:gd name="T2" fmla="*/ 2147483646 w 781"/>
                        <a:gd name="T3" fmla="*/ 0 h 73"/>
                        <a:gd name="T4" fmla="*/ 2147483646 w 781"/>
                        <a:gd name="T5" fmla="*/ 0 h 73"/>
                        <a:gd name="T6" fmla="*/ 0 w 781"/>
                        <a:gd name="T7" fmla="*/ 2147483646 h 73"/>
                        <a:gd name="T8" fmla="*/ 2147483646 w 781"/>
                        <a:gd name="T9" fmla="*/ 2147483646 h 73"/>
                        <a:gd name="T10" fmla="*/ 2147483646 w 781"/>
                        <a:gd name="T11" fmla="*/ 0 h 73"/>
                        <a:gd name="T12" fmla="*/ 2147483646 w 781"/>
                        <a:gd name="T13" fmla="*/ 2147483646 h 73"/>
                        <a:gd name="T14" fmla="*/ 2147483646 w 781"/>
                        <a:gd name="T15" fmla="*/ 2147483646 h 73"/>
                        <a:gd name="T16" fmla="*/ 2147483646 w 781"/>
                        <a:gd name="T17" fmla="*/ 2147483646 h 73"/>
                        <a:gd name="T18" fmla="*/ 2147483646 w 781"/>
                        <a:gd name="T19" fmla="*/ 2147483646 h 73"/>
                        <a:gd name="T20" fmla="*/ 2147483646 w 781"/>
                        <a:gd name="T21" fmla="*/ 2147483646 h 73"/>
                        <a:gd name="T22" fmla="*/ 2147483646 w 781"/>
                        <a:gd name="T23" fmla="*/ 2147483646 h 7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781"/>
                        <a:gd name="T37" fmla="*/ 0 h 73"/>
                        <a:gd name="T38" fmla="*/ 781 w 781"/>
                        <a:gd name="T39" fmla="*/ 73 h 7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781" h="73">
                          <a:moveTo>
                            <a:pt x="675" y="0"/>
                          </a:moveTo>
                          <a:lnTo>
                            <a:pt x="675" y="0"/>
                          </a:lnTo>
                          <a:lnTo>
                            <a:pt x="122" y="0"/>
                          </a:lnTo>
                          <a:lnTo>
                            <a:pt x="0" y="73"/>
                          </a:lnTo>
                          <a:lnTo>
                            <a:pt x="781" y="73"/>
                          </a:lnTo>
                          <a:lnTo>
                            <a:pt x="675" y="0"/>
                          </a:lnTo>
                          <a:close/>
                          <a:moveTo>
                            <a:pt x="667" y="27"/>
                          </a:moveTo>
                          <a:lnTo>
                            <a:pt x="667" y="27"/>
                          </a:lnTo>
                          <a:lnTo>
                            <a:pt x="696" y="46"/>
                          </a:lnTo>
                          <a:lnTo>
                            <a:pt x="96" y="46"/>
                          </a:lnTo>
                          <a:lnTo>
                            <a:pt x="130" y="27"/>
                          </a:lnTo>
                          <a:lnTo>
                            <a:pt x="667" y="2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3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1284288" y="2395538"/>
                      <a:ext cx="6350" cy="657225"/>
                    </a:xfrm>
                    <a:custGeom>
                      <a:avLst/>
                      <a:gdLst>
                        <a:gd name="T0" fmla="*/ 2147483646 w 14"/>
                        <a:gd name="T1" fmla="*/ 2147483646 h 1396"/>
                        <a:gd name="T2" fmla="*/ 2147483646 w 14"/>
                        <a:gd name="T3" fmla="*/ 2147483646 h 1396"/>
                        <a:gd name="T4" fmla="*/ 0 w 14"/>
                        <a:gd name="T5" fmla="*/ 2147483646 h 1396"/>
                        <a:gd name="T6" fmla="*/ 0 w 14"/>
                        <a:gd name="T7" fmla="*/ 0 h 1396"/>
                        <a:gd name="T8" fmla="*/ 2147483646 w 14"/>
                        <a:gd name="T9" fmla="*/ 0 h 1396"/>
                        <a:gd name="T10" fmla="*/ 2147483646 w 14"/>
                        <a:gd name="T11" fmla="*/ 2147483646 h 13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"/>
                        <a:gd name="T19" fmla="*/ 0 h 1396"/>
                        <a:gd name="T20" fmla="*/ 14 w 14"/>
                        <a:gd name="T21" fmla="*/ 1396 h 13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" h="1396">
                          <a:moveTo>
                            <a:pt x="14" y="1396"/>
                          </a:moveTo>
                          <a:lnTo>
                            <a:pt x="14" y="1396"/>
                          </a:lnTo>
                          <a:lnTo>
                            <a:pt x="0" y="1396"/>
                          </a:lnTo>
                          <a:lnTo>
                            <a:pt x="0" y="0"/>
                          </a:lnTo>
                          <a:lnTo>
                            <a:pt x="14" y="0"/>
                          </a:lnTo>
                          <a:lnTo>
                            <a:pt x="14" y="139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4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1508126" y="2395538"/>
                      <a:ext cx="6350" cy="657225"/>
                    </a:xfrm>
                    <a:custGeom>
                      <a:avLst/>
                      <a:gdLst>
                        <a:gd name="T0" fmla="*/ 2147483646 w 14"/>
                        <a:gd name="T1" fmla="*/ 2147483646 h 1396"/>
                        <a:gd name="T2" fmla="*/ 2147483646 w 14"/>
                        <a:gd name="T3" fmla="*/ 2147483646 h 1396"/>
                        <a:gd name="T4" fmla="*/ 0 w 14"/>
                        <a:gd name="T5" fmla="*/ 2147483646 h 1396"/>
                        <a:gd name="T6" fmla="*/ 0 w 14"/>
                        <a:gd name="T7" fmla="*/ 0 h 1396"/>
                        <a:gd name="T8" fmla="*/ 2147483646 w 14"/>
                        <a:gd name="T9" fmla="*/ 0 h 1396"/>
                        <a:gd name="T10" fmla="*/ 2147483646 w 14"/>
                        <a:gd name="T11" fmla="*/ 2147483646 h 13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"/>
                        <a:gd name="T19" fmla="*/ 0 h 1396"/>
                        <a:gd name="T20" fmla="*/ 14 w 14"/>
                        <a:gd name="T21" fmla="*/ 1396 h 13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" h="1396">
                          <a:moveTo>
                            <a:pt x="14" y="1396"/>
                          </a:moveTo>
                          <a:lnTo>
                            <a:pt x="14" y="1396"/>
                          </a:lnTo>
                          <a:lnTo>
                            <a:pt x="0" y="1396"/>
                          </a:lnTo>
                          <a:lnTo>
                            <a:pt x="0" y="0"/>
                          </a:lnTo>
                          <a:lnTo>
                            <a:pt x="14" y="0"/>
                          </a:lnTo>
                          <a:lnTo>
                            <a:pt x="14" y="139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5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1352551" y="3078163"/>
                      <a:ext cx="65088" cy="66675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70" y="139"/>
                          </a:moveTo>
                          <a:lnTo>
                            <a:pt x="70" y="139"/>
                          </a:lnTo>
                          <a:cubicBezTo>
                            <a:pt x="31" y="139"/>
                            <a:pt x="0" y="108"/>
                            <a:pt x="0" y="70"/>
                          </a:cubicBezTo>
                          <a:cubicBezTo>
                            <a:pt x="0" y="31"/>
                            <a:pt x="31" y="0"/>
                            <a:pt x="70" y="0"/>
                          </a:cubicBezTo>
                          <a:cubicBezTo>
                            <a:pt x="108" y="0"/>
                            <a:pt x="139" y="31"/>
                            <a:pt x="139" y="70"/>
                          </a:cubicBezTo>
                          <a:cubicBezTo>
                            <a:pt x="139" y="108"/>
                            <a:pt x="108" y="139"/>
                            <a:pt x="70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856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1452563" y="3078163"/>
                      <a:ext cx="65088" cy="66675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70" y="139"/>
                          </a:moveTo>
                          <a:lnTo>
                            <a:pt x="70" y="139"/>
                          </a:lnTo>
                          <a:cubicBezTo>
                            <a:pt x="31" y="139"/>
                            <a:pt x="0" y="108"/>
                            <a:pt x="0" y="70"/>
                          </a:cubicBezTo>
                          <a:cubicBezTo>
                            <a:pt x="0" y="31"/>
                            <a:pt x="31" y="0"/>
                            <a:pt x="70" y="0"/>
                          </a:cubicBezTo>
                          <a:cubicBezTo>
                            <a:pt x="108" y="0"/>
                            <a:pt x="139" y="31"/>
                            <a:pt x="139" y="70"/>
                          </a:cubicBezTo>
                          <a:cubicBezTo>
                            <a:pt x="139" y="108"/>
                            <a:pt x="108" y="139"/>
                            <a:pt x="70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405" name="组合 673"/>
                  <p:cNvGrpSpPr>
                    <a:grpSpLocks/>
                  </p:cNvGrpSpPr>
                  <p:nvPr/>
                </p:nvGrpSpPr>
                <p:grpSpPr bwMode="auto">
                  <a:xfrm>
                    <a:off x="4232593" y="3702495"/>
                    <a:ext cx="272900" cy="736600"/>
                    <a:chOff x="1211263" y="2133600"/>
                    <a:chExt cx="374650" cy="1011238"/>
                  </a:xfrm>
                </p:grpSpPr>
                <p:sp>
                  <p:nvSpPr>
                    <p:cNvPr id="1406" name="Freeform 1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3955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07" name="Freeform 14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4463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08" name="Freeform 1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4971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09" name="Freeform 14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5479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0" name="Freeform 1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654301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1" name="Freeform 1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703513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7"/>
                        <a:gd name="T2" fmla="*/ 2147483646 w 475"/>
                        <a:gd name="T3" fmla="*/ 2147483646 h 107"/>
                        <a:gd name="T4" fmla="*/ 2147483646 w 475"/>
                        <a:gd name="T5" fmla="*/ 2147483646 h 107"/>
                        <a:gd name="T6" fmla="*/ 2147483646 w 475"/>
                        <a:gd name="T7" fmla="*/ 2147483646 h 107"/>
                        <a:gd name="T8" fmla="*/ 2147483646 w 475"/>
                        <a:gd name="T9" fmla="*/ 2147483646 h 107"/>
                        <a:gd name="T10" fmla="*/ 2147483646 w 475"/>
                        <a:gd name="T11" fmla="*/ 2147483646 h 107"/>
                        <a:gd name="T12" fmla="*/ 2147483646 w 475"/>
                        <a:gd name="T13" fmla="*/ 2147483646 h 107"/>
                        <a:gd name="T14" fmla="*/ 2147483646 w 475"/>
                        <a:gd name="T15" fmla="*/ 2147483646 h 107"/>
                        <a:gd name="T16" fmla="*/ 0 w 475"/>
                        <a:gd name="T17" fmla="*/ 2147483646 h 107"/>
                        <a:gd name="T18" fmla="*/ 0 w 475"/>
                        <a:gd name="T19" fmla="*/ 0 h 107"/>
                        <a:gd name="T20" fmla="*/ 2147483646 w 475"/>
                        <a:gd name="T21" fmla="*/ 0 h 107"/>
                        <a:gd name="T22" fmla="*/ 2147483646 w 475"/>
                        <a:gd name="T23" fmla="*/ 2147483646 h 10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7"/>
                        <a:gd name="T38" fmla="*/ 475 w 475"/>
                        <a:gd name="T39" fmla="*/ 107 h 10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7">
                          <a:moveTo>
                            <a:pt x="2" y="105"/>
                          </a:moveTo>
                          <a:lnTo>
                            <a:pt x="2" y="105"/>
                          </a:lnTo>
                          <a:lnTo>
                            <a:pt x="473" y="105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5"/>
                          </a:lnTo>
                          <a:close/>
                          <a:moveTo>
                            <a:pt x="475" y="107"/>
                          </a:moveTo>
                          <a:lnTo>
                            <a:pt x="475" y="107"/>
                          </a:lnTo>
                          <a:lnTo>
                            <a:pt x="0" y="107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2" name="Freeform 14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752726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3" name="Freeform 14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803526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4" name="Freeform 14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8527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5" name="Freeform 14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903538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6" name="Freeform 1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7463" y="2952751"/>
                      <a:ext cx="223838" cy="50800"/>
                    </a:xfrm>
                    <a:custGeom>
                      <a:avLst/>
                      <a:gdLst>
                        <a:gd name="T0" fmla="*/ 2147483646 w 475"/>
                        <a:gd name="T1" fmla="*/ 2147483646 h 108"/>
                        <a:gd name="T2" fmla="*/ 2147483646 w 475"/>
                        <a:gd name="T3" fmla="*/ 2147483646 h 108"/>
                        <a:gd name="T4" fmla="*/ 2147483646 w 475"/>
                        <a:gd name="T5" fmla="*/ 2147483646 h 108"/>
                        <a:gd name="T6" fmla="*/ 2147483646 w 475"/>
                        <a:gd name="T7" fmla="*/ 2147483646 h 108"/>
                        <a:gd name="T8" fmla="*/ 2147483646 w 475"/>
                        <a:gd name="T9" fmla="*/ 2147483646 h 108"/>
                        <a:gd name="T10" fmla="*/ 2147483646 w 475"/>
                        <a:gd name="T11" fmla="*/ 2147483646 h 108"/>
                        <a:gd name="T12" fmla="*/ 2147483646 w 475"/>
                        <a:gd name="T13" fmla="*/ 2147483646 h 108"/>
                        <a:gd name="T14" fmla="*/ 2147483646 w 475"/>
                        <a:gd name="T15" fmla="*/ 2147483646 h 108"/>
                        <a:gd name="T16" fmla="*/ 0 w 475"/>
                        <a:gd name="T17" fmla="*/ 2147483646 h 108"/>
                        <a:gd name="T18" fmla="*/ 0 w 475"/>
                        <a:gd name="T19" fmla="*/ 0 h 108"/>
                        <a:gd name="T20" fmla="*/ 2147483646 w 475"/>
                        <a:gd name="T21" fmla="*/ 0 h 108"/>
                        <a:gd name="T22" fmla="*/ 2147483646 w 475"/>
                        <a:gd name="T23" fmla="*/ 2147483646 h 10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75"/>
                        <a:gd name="T37" fmla="*/ 0 h 108"/>
                        <a:gd name="T38" fmla="*/ 475 w 475"/>
                        <a:gd name="T39" fmla="*/ 108 h 10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75" h="108">
                          <a:moveTo>
                            <a:pt x="2" y="106"/>
                          </a:moveTo>
                          <a:lnTo>
                            <a:pt x="2" y="106"/>
                          </a:lnTo>
                          <a:lnTo>
                            <a:pt x="473" y="106"/>
                          </a:lnTo>
                          <a:lnTo>
                            <a:pt x="473" y="2"/>
                          </a:lnTo>
                          <a:lnTo>
                            <a:pt x="2" y="2"/>
                          </a:lnTo>
                          <a:lnTo>
                            <a:pt x="2" y="106"/>
                          </a:lnTo>
                          <a:close/>
                          <a:moveTo>
                            <a:pt x="475" y="108"/>
                          </a:moveTo>
                          <a:lnTo>
                            <a:pt x="475" y="108"/>
                          </a:lnTo>
                          <a:lnTo>
                            <a:pt x="0" y="108"/>
                          </a:lnTo>
                          <a:lnTo>
                            <a:pt x="0" y="0"/>
                          </a:lnTo>
                          <a:lnTo>
                            <a:pt x="475" y="0"/>
                          </a:lnTo>
                          <a:lnTo>
                            <a:pt x="475" y="10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7" name="Freeform 15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5875" y="2595563"/>
                      <a:ext cx="228600" cy="33338"/>
                    </a:xfrm>
                    <a:custGeom>
                      <a:avLst/>
                      <a:gdLst>
                        <a:gd name="T0" fmla="*/ 2147483646 w 486"/>
                        <a:gd name="T1" fmla="*/ 2147483646 h 73"/>
                        <a:gd name="T2" fmla="*/ 2147483646 w 486"/>
                        <a:gd name="T3" fmla="*/ 2147483646 h 73"/>
                        <a:gd name="T4" fmla="*/ 2147483646 w 486"/>
                        <a:gd name="T5" fmla="*/ 2147483646 h 73"/>
                        <a:gd name="T6" fmla="*/ 2147483646 w 486"/>
                        <a:gd name="T7" fmla="*/ 2147483646 h 73"/>
                        <a:gd name="T8" fmla="*/ 2147483646 w 486"/>
                        <a:gd name="T9" fmla="*/ 2147483646 h 73"/>
                        <a:gd name="T10" fmla="*/ 2147483646 w 486"/>
                        <a:gd name="T11" fmla="*/ 2147483646 h 73"/>
                        <a:gd name="T12" fmla="*/ 2147483646 w 486"/>
                        <a:gd name="T13" fmla="*/ 2147483646 h 73"/>
                        <a:gd name="T14" fmla="*/ 2147483646 w 486"/>
                        <a:gd name="T15" fmla="*/ 2147483646 h 73"/>
                        <a:gd name="T16" fmla="*/ 0 w 486"/>
                        <a:gd name="T17" fmla="*/ 2147483646 h 73"/>
                        <a:gd name="T18" fmla="*/ 0 w 486"/>
                        <a:gd name="T19" fmla="*/ 0 h 73"/>
                        <a:gd name="T20" fmla="*/ 2147483646 w 486"/>
                        <a:gd name="T21" fmla="*/ 0 h 73"/>
                        <a:gd name="T22" fmla="*/ 2147483646 w 486"/>
                        <a:gd name="T23" fmla="*/ 2147483646 h 7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86"/>
                        <a:gd name="T37" fmla="*/ 0 h 73"/>
                        <a:gd name="T38" fmla="*/ 486 w 486"/>
                        <a:gd name="T39" fmla="*/ 73 h 7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86" h="73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472" y="60"/>
                          </a:lnTo>
                          <a:lnTo>
                            <a:pt x="472" y="14"/>
                          </a:lnTo>
                          <a:lnTo>
                            <a:pt x="13" y="14"/>
                          </a:lnTo>
                          <a:lnTo>
                            <a:pt x="13" y="60"/>
                          </a:lnTo>
                          <a:close/>
                          <a:moveTo>
                            <a:pt x="486" y="73"/>
                          </a:moveTo>
                          <a:lnTo>
                            <a:pt x="486" y="73"/>
                          </a:lnTo>
                          <a:lnTo>
                            <a:pt x="0" y="73"/>
                          </a:lnTo>
                          <a:lnTo>
                            <a:pt x="0" y="0"/>
                          </a:lnTo>
                          <a:lnTo>
                            <a:pt x="486" y="0"/>
                          </a:lnTo>
                          <a:lnTo>
                            <a:pt x="486" y="7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8" name="Freeform 15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5875" y="2624138"/>
                      <a:ext cx="228600" cy="33338"/>
                    </a:xfrm>
                    <a:custGeom>
                      <a:avLst/>
                      <a:gdLst>
                        <a:gd name="T0" fmla="*/ 2147483646 w 486"/>
                        <a:gd name="T1" fmla="*/ 2147483646 h 72"/>
                        <a:gd name="T2" fmla="*/ 2147483646 w 486"/>
                        <a:gd name="T3" fmla="*/ 2147483646 h 72"/>
                        <a:gd name="T4" fmla="*/ 2147483646 w 486"/>
                        <a:gd name="T5" fmla="*/ 2147483646 h 72"/>
                        <a:gd name="T6" fmla="*/ 2147483646 w 486"/>
                        <a:gd name="T7" fmla="*/ 2147483646 h 72"/>
                        <a:gd name="T8" fmla="*/ 2147483646 w 486"/>
                        <a:gd name="T9" fmla="*/ 2147483646 h 72"/>
                        <a:gd name="T10" fmla="*/ 2147483646 w 486"/>
                        <a:gd name="T11" fmla="*/ 2147483646 h 72"/>
                        <a:gd name="T12" fmla="*/ 2147483646 w 486"/>
                        <a:gd name="T13" fmla="*/ 2147483646 h 72"/>
                        <a:gd name="T14" fmla="*/ 2147483646 w 486"/>
                        <a:gd name="T15" fmla="*/ 2147483646 h 72"/>
                        <a:gd name="T16" fmla="*/ 0 w 486"/>
                        <a:gd name="T17" fmla="*/ 2147483646 h 72"/>
                        <a:gd name="T18" fmla="*/ 0 w 486"/>
                        <a:gd name="T19" fmla="*/ 0 h 72"/>
                        <a:gd name="T20" fmla="*/ 2147483646 w 486"/>
                        <a:gd name="T21" fmla="*/ 0 h 72"/>
                        <a:gd name="T22" fmla="*/ 2147483646 w 486"/>
                        <a:gd name="T23" fmla="*/ 2147483646 h 7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86"/>
                        <a:gd name="T37" fmla="*/ 0 h 72"/>
                        <a:gd name="T38" fmla="*/ 486 w 486"/>
                        <a:gd name="T39" fmla="*/ 72 h 7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86" h="72">
                          <a:moveTo>
                            <a:pt x="13" y="59"/>
                          </a:moveTo>
                          <a:lnTo>
                            <a:pt x="13" y="59"/>
                          </a:lnTo>
                          <a:lnTo>
                            <a:pt x="472" y="59"/>
                          </a:lnTo>
                          <a:lnTo>
                            <a:pt x="472" y="13"/>
                          </a:lnTo>
                          <a:lnTo>
                            <a:pt x="13" y="13"/>
                          </a:lnTo>
                          <a:lnTo>
                            <a:pt x="13" y="59"/>
                          </a:lnTo>
                          <a:close/>
                          <a:moveTo>
                            <a:pt x="486" y="72"/>
                          </a:moveTo>
                          <a:lnTo>
                            <a:pt x="486" y="72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  <a:lnTo>
                            <a:pt x="486" y="0"/>
                          </a:lnTo>
                          <a:lnTo>
                            <a:pt x="486" y="72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19" name="Freeform 15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68413" y="2238376"/>
                      <a:ext cx="260350" cy="133350"/>
                    </a:xfrm>
                    <a:custGeom>
                      <a:avLst/>
                      <a:gdLst>
                        <a:gd name="T0" fmla="*/ 2147483646 w 552"/>
                        <a:gd name="T1" fmla="*/ 2147483646 h 283"/>
                        <a:gd name="T2" fmla="*/ 2147483646 w 552"/>
                        <a:gd name="T3" fmla="*/ 2147483646 h 283"/>
                        <a:gd name="T4" fmla="*/ 2147483646 w 552"/>
                        <a:gd name="T5" fmla="*/ 2147483646 h 283"/>
                        <a:gd name="T6" fmla="*/ 2147483646 w 552"/>
                        <a:gd name="T7" fmla="*/ 2147483646 h 283"/>
                        <a:gd name="T8" fmla="*/ 2147483646 w 552"/>
                        <a:gd name="T9" fmla="*/ 2147483646 h 283"/>
                        <a:gd name="T10" fmla="*/ 2147483646 w 552"/>
                        <a:gd name="T11" fmla="*/ 2147483646 h 283"/>
                        <a:gd name="T12" fmla="*/ 2147483646 w 552"/>
                        <a:gd name="T13" fmla="*/ 2147483646 h 283"/>
                        <a:gd name="T14" fmla="*/ 2147483646 w 552"/>
                        <a:gd name="T15" fmla="*/ 2147483646 h 283"/>
                        <a:gd name="T16" fmla="*/ 0 w 552"/>
                        <a:gd name="T17" fmla="*/ 2147483646 h 283"/>
                        <a:gd name="T18" fmla="*/ 0 w 552"/>
                        <a:gd name="T19" fmla="*/ 0 h 283"/>
                        <a:gd name="T20" fmla="*/ 2147483646 w 552"/>
                        <a:gd name="T21" fmla="*/ 0 h 283"/>
                        <a:gd name="T22" fmla="*/ 2147483646 w 552"/>
                        <a:gd name="T23" fmla="*/ 2147483646 h 28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52"/>
                        <a:gd name="T37" fmla="*/ 0 h 283"/>
                        <a:gd name="T38" fmla="*/ 552 w 552"/>
                        <a:gd name="T39" fmla="*/ 283 h 28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52" h="283">
                          <a:moveTo>
                            <a:pt x="16" y="267"/>
                          </a:moveTo>
                          <a:lnTo>
                            <a:pt x="16" y="267"/>
                          </a:lnTo>
                          <a:lnTo>
                            <a:pt x="536" y="267"/>
                          </a:lnTo>
                          <a:lnTo>
                            <a:pt x="536" y="16"/>
                          </a:lnTo>
                          <a:lnTo>
                            <a:pt x="16" y="16"/>
                          </a:lnTo>
                          <a:lnTo>
                            <a:pt x="16" y="267"/>
                          </a:lnTo>
                          <a:close/>
                          <a:moveTo>
                            <a:pt x="552" y="283"/>
                          </a:moveTo>
                          <a:lnTo>
                            <a:pt x="552" y="283"/>
                          </a:lnTo>
                          <a:lnTo>
                            <a:pt x="0" y="283"/>
                          </a:lnTo>
                          <a:lnTo>
                            <a:pt x="0" y="0"/>
                          </a:lnTo>
                          <a:lnTo>
                            <a:pt x="552" y="0"/>
                          </a:lnTo>
                          <a:lnTo>
                            <a:pt x="552" y="28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0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211263" y="2178051"/>
                      <a:ext cx="374650" cy="946150"/>
                    </a:xfrm>
                    <a:custGeom>
                      <a:avLst/>
                      <a:gdLst>
                        <a:gd name="T0" fmla="*/ 2147483646 w 794"/>
                        <a:gd name="T1" fmla="*/ 2147483646 h 2010"/>
                        <a:gd name="T2" fmla="*/ 2147483646 w 794"/>
                        <a:gd name="T3" fmla="*/ 2147483646 h 2010"/>
                        <a:gd name="T4" fmla="*/ 2147483646 w 794"/>
                        <a:gd name="T5" fmla="*/ 2147483646 h 2010"/>
                        <a:gd name="T6" fmla="*/ 2147483646 w 794"/>
                        <a:gd name="T7" fmla="*/ 2147483646 h 2010"/>
                        <a:gd name="T8" fmla="*/ 2147483646 w 794"/>
                        <a:gd name="T9" fmla="*/ 2147483646 h 2010"/>
                        <a:gd name="T10" fmla="*/ 2147483646 w 794"/>
                        <a:gd name="T11" fmla="*/ 2147483646 h 2010"/>
                        <a:gd name="T12" fmla="*/ 2147483646 w 794"/>
                        <a:gd name="T13" fmla="*/ 2147483646 h 2010"/>
                        <a:gd name="T14" fmla="*/ 2147483646 w 794"/>
                        <a:gd name="T15" fmla="*/ 2147483646 h 2010"/>
                        <a:gd name="T16" fmla="*/ 2147483646 w 794"/>
                        <a:gd name="T17" fmla="*/ 2147483646 h 2010"/>
                        <a:gd name="T18" fmla="*/ 2147483646 w 794"/>
                        <a:gd name="T19" fmla="*/ 2147483646 h 2010"/>
                        <a:gd name="T20" fmla="*/ 2147483646 w 794"/>
                        <a:gd name="T21" fmla="*/ 2147483646 h 2010"/>
                        <a:gd name="T22" fmla="*/ 2147483646 w 794"/>
                        <a:gd name="T23" fmla="*/ 2147483646 h 2010"/>
                        <a:gd name="T24" fmla="*/ 0 w 794"/>
                        <a:gd name="T25" fmla="*/ 2147483646 h 2010"/>
                        <a:gd name="T26" fmla="*/ 0 w 794"/>
                        <a:gd name="T27" fmla="*/ 0 h 2010"/>
                        <a:gd name="T28" fmla="*/ 2147483646 w 794"/>
                        <a:gd name="T29" fmla="*/ 0 h 2010"/>
                        <a:gd name="T30" fmla="*/ 2147483646 w 794"/>
                        <a:gd name="T31" fmla="*/ 2147483646 h 201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94"/>
                        <a:gd name="T49" fmla="*/ 0 h 2010"/>
                        <a:gd name="T50" fmla="*/ 794 w 794"/>
                        <a:gd name="T51" fmla="*/ 2010 h 201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94" h="2010">
                          <a:moveTo>
                            <a:pt x="794" y="2010"/>
                          </a:moveTo>
                          <a:lnTo>
                            <a:pt x="794" y="2010"/>
                          </a:lnTo>
                          <a:lnTo>
                            <a:pt x="589" y="2010"/>
                          </a:lnTo>
                          <a:cubicBezTo>
                            <a:pt x="574" y="2010"/>
                            <a:pt x="562" y="1998"/>
                            <a:pt x="562" y="1983"/>
                          </a:cubicBezTo>
                          <a:cubicBezTo>
                            <a:pt x="562" y="1969"/>
                            <a:pt x="574" y="1957"/>
                            <a:pt x="589" y="1957"/>
                          </a:cubicBezTo>
                          <a:lnTo>
                            <a:pt x="741" y="1957"/>
                          </a:lnTo>
                          <a:lnTo>
                            <a:pt x="741" y="53"/>
                          </a:lnTo>
                          <a:lnTo>
                            <a:pt x="54" y="53"/>
                          </a:lnTo>
                          <a:lnTo>
                            <a:pt x="54" y="1957"/>
                          </a:lnTo>
                          <a:lnTo>
                            <a:pt x="363" y="1957"/>
                          </a:lnTo>
                          <a:cubicBezTo>
                            <a:pt x="377" y="1957"/>
                            <a:pt x="389" y="1969"/>
                            <a:pt x="389" y="1983"/>
                          </a:cubicBezTo>
                          <a:cubicBezTo>
                            <a:pt x="389" y="1998"/>
                            <a:pt x="377" y="2010"/>
                            <a:pt x="363" y="2010"/>
                          </a:cubicBezTo>
                          <a:lnTo>
                            <a:pt x="0" y="2010"/>
                          </a:lnTo>
                          <a:lnTo>
                            <a:pt x="0" y="0"/>
                          </a:lnTo>
                          <a:lnTo>
                            <a:pt x="794" y="0"/>
                          </a:lnTo>
                          <a:lnTo>
                            <a:pt x="794" y="201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1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1270000" y="2393951"/>
                      <a:ext cx="6350" cy="658813"/>
                    </a:xfrm>
                    <a:custGeom>
                      <a:avLst/>
                      <a:gdLst>
                        <a:gd name="T0" fmla="*/ 2147483646 w 13"/>
                        <a:gd name="T1" fmla="*/ 2147483646 h 1399"/>
                        <a:gd name="T2" fmla="*/ 2147483646 w 13"/>
                        <a:gd name="T3" fmla="*/ 2147483646 h 1399"/>
                        <a:gd name="T4" fmla="*/ 0 w 13"/>
                        <a:gd name="T5" fmla="*/ 2147483646 h 1399"/>
                        <a:gd name="T6" fmla="*/ 0 w 13"/>
                        <a:gd name="T7" fmla="*/ 0 h 1399"/>
                        <a:gd name="T8" fmla="*/ 2147483646 w 13"/>
                        <a:gd name="T9" fmla="*/ 0 h 1399"/>
                        <a:gd name="T10" fmla="*/ 2147483646 w 13"/>
                        <a:gd name="T11" fmla="*/ 2147483646 h 13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"/>
                        <a:gd name="T19" fmla="*/ 0 h 1399"/>
                        <a:gd name="T20" fmla="*/ 13 w 13"/>
                        <a:gd name="T21" fmla="*/ 1399 h 13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" h="1399">
                          <a:moveTo>
                            <a:pt x="13" y="1399"/>
                          </a:moveTo>
                          <a:lnTo>
                            <a:pt x="13" y="1399"/>
                          </a:lnTo>
                          <a:lnTo>
                            <a:pt x="0" y="1399"/>
                          </a:lnTo>
                          <a:lnTo>
                            <a:pt x="0" y="0"/>
                          </a:lnTo>
                          <a:lnTo>
                            <a:pt x="13" y="0"/>
                          </a:lnTo>
                          <a:lnTo>
                            <a:pt x="13" y="1399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2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1246188" y="2190751"/>
                      <a:ext cx="12700" cy="920750"/>
                    </a:xfrm>
                    <a:custGeom>
                      <a:avLst/>
                      <a:gdLst>
                        <a:gd name="T0" fmla="*/ 2147483646 w 27"/>
                        <a:gd name="T1" fmla="*/ 2147483646 h 1956"/>
                        <a:gd name="T2" fmla="*/ 2147483646 w 27"/>
                        <a:gd name="T3" fmla="*/ 2147483646 h 1956"/>
                        <a:gd name="T4" fmla="*/ 0 w 27"/>
                        <a:gd name="T5" fmla="*/ 2147483646 h 1956"/>
                        <a:gd name="T6" fmla="*/ 0 w 27"/>
                        <a:gd name="T7" fmla="*/ 0 h 1956"/>
                        <a:gd name="T8" fmla="*/ 2147483646 w 27"/>
                        <a:gd name="T9" fmla="*/ 0 h 1956"/>
                        <a:gd name="T10" fmla="*/ 2147483646 w 27"/>
                        <a:gd name="T11" fmla="*/ 2147483646 h 195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"/>
                        <a:gd name="T19" fmla="*/ 0 h 1956"/>
                        <a:gd name="T20" fmla="*/ 27 w 27"/>
                        <a:gd name="T21" fmla="*/ 1956 h 195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" h="1956">
                          <a:moveTo>
                            <a:pt x="27" y="1956"/>
                          </a:moveTo>
                          <a:lnTo>
                            <a:pt x="27" y="1956"/>
                          </a:lnTo>
                          <a:lnTo>
                            <a:pt x="0" y="1956"/>
                          </a:lnTo>
                          <a:lnTo>
                            <a:pt x="0" y="0"/>
                          </a:lnTo>
                          <a:lnTo>
                            <a:pt x="27" y="0"/>
                          </a:lnTo>
                          <a:lnTo>
                            <a:pt x="27" y="195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3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1522413" y="2393951"/>
                      <a:ext cx="6350" cy="658813"/>
                    </a:xfrm>
                    <a:custGeom>
                      <a:avLst/>
                      <a:gdLst>
                        <a:gd name="T0" fmla="*/ 2147483646 w 13"/>
                        <a:gd name="T1" fmla="*/ 2147483646 h 1399"/>
                        <a:gd name="T2" fmla="*/ 2147483646 w 13"/>
                        <a:gd name="T3" fmla="*/ 2147483646 h 1399"/>
                        <a:gd name="T4" fmla="*/ 0 w 13"/>
                        <a:gd name="T5" fmla="*/ 2147483646 h 1399"/>
                        <a:gd name="T6" fmla="*/ 0 w 13"/>
                        <a:gd name="T7" fmla="*/ 0 h 1399"/>
                        <a:gd name="T8" fmla="*/ 2147483646 w 13"/>
                        <a:gd name="T9" fmla="*/ 0 h 1399"/>
                        <a:gd name="T10" fmla="*/ 2147483646 w 13"/>
                        <a:gd name="T11" fmla="*/ 2147483646 h 13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"/>
                        <a:gd name="T19" fmla="*/ 0 h 1399"/>
                        <a:gd name="T20" fmla="*/ 13 w 13"/>
                        <a:gd name="T21" fmla="*/ 1399 h 13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" h="1399">
                          <a:moveTo>
                            <a:pt x="13" y="1399"/>
                          </a:moveTo>
                          <a:lnTo>
                            <a:pt x="13" y="1399"/>
                          </a:lnTo>
                          <a:lnTo>
                            <a:pt x="0" y="1399"/>
                          </a:lnTo>
                          <a:lnTo>
                            <a:pt x="0" y="0"/>
                          </a:lnTo>
                          <a:lnTo>
                            <a:pt x="13" y="0"/>
                          </a:lnTo>
                          <a:lnTo>
                            <a:pt x="13" y="1399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4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1539875" y="2190751"/>
                      <a:ext cx="12700" cy="920750"/>
                    </a:xfrm>
                    <a:custGeom>
                      <a:avLst/>
                      <a:gdLst>
                        <a:gd name="T0" fmla="*/ 2147483646 w 27"/>
                        <a:gd name="T1" fmla="*/ 2147483646 h 1956"/>
                        <a:gd name="T2" fmla="*/ 2147483646 w 27"/>
                        <a:gd name="T3" fmla="*/ 2147483646 h 1956"/>
                        <a:gd name="T4" fmla="*/ 0 w 27"/>
                        <a:gd name="T5" fmla="*/ 2147483646 h 1956"/>
                        <a:gd name="T6" fmla="*/ 0 w 27"/>
                        <a:gd name="T7" fmla="*/ 0 h 1956"/>
                        <a:gd name="T8" fmla="*/ 2147483646 w 27"/>
                        <a:gd name="T9" fmla="*/ 0 h 1956"/>
                        <a:gd name="T10" fmla="*/ 2147483646 w 27"/>
                        <a:gd name="T11" fmla="*/ 2147483646 h 195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"/>
                        <a:gd name="T19" fmla="*/ 0 h 1956"/>
                        <a:gd name="T20" fmla="*/ 27 w 27"/>
                        <a:gd name="T21" fmla="*/ 1956 h 195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" h="1956">
                          <a:moveTo>
                            <a:pt x="27" y="1956"/>
                          </a:moveTo>
                          <a:lnTo>
                            <a:pt x="27" y="1956"/>
                          </a:lnTo>
                          <a:lnTo>
                            <a:pt x="0" y="1956"/>
                          </a:lnTo>
                          <a:lnTo>
                            <a:pt x="0" y="0"/>
                          </a:lnTo>
                          <a:lnTo>
                            <a:pt x="27" y="0"/>
                          </a:lnTo>
                          <a:lnTo>
                            <a:pt x="27" y="195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1252538" y="2212976"/>
                      <a:ext cx="293688" cy="12700"/>
                    </a:xfrm>
                    <a:custGeom>
                      <a:avLst/>
                      <a:gdLst>
                        <a:gd name="T0" fmla="*/ 2147483646 w 625"/>
                        <a:gd name="T1" fmla="*/ 2147483646 h 27"/>
                        <a:gd name="T2" fmla="*/ 2147483646 w 625"/>
                        <a:gd name="T3" fmla="*/ 2147483646 h 27"/>
                        <a:gd name="T4" fmla="*/ 0 w 625"/>
                        <a:gd name="T5" fmla="*/ 2147483646 h 27"/>
                        <a:gd name="T6" fmla="*/ 0 w 625"/>
                        <a:gd name="T7" fmla="*/ 0 h 27"/>
                        <a:gd name="T8" fmla="*/ 2147483646 w 625"/>
                        <a:gd name="T9" fmla="*/ 0 h 27"/>
                        <a:gd name="T10" fmla="*/ 2147483646 w 625"/>
                        <a:gd name="T11" fmla="*/ 2147483646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5"/>
                        <a:gd name="T19" fmla="*/ 0 h 27"/>
                        <a:gd name="T20" fmla="*/ 625 w 625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5" h="27">
                          <a:moveTo>
                            <a:pt x="625" y="27"/>
                          </a:moveTo>
                          <a:lnTo>
                            <a:pt x="625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  <a:lnTo>
                            <a:pt x="625" y="0"/>
                          </a:lnTo>
                          <a:lnTo>
                            <a:pt x="625" y="2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1252538" y="3046413"/>
                      <a:ext cx="293688" cy="12700"/>
                    </a:xfrm>
                    <a:custGeom>
                      <a:avLst/>
                      <a:gdLst>
                        <a:gd name="T0" fmla="*/ 2147483646 w 625"/>
                        <a:gd name="T1" fmla="*/ 2147483646 h 27"/>
                        <a:gd name="T2" fmla="*/ 2147483646 w 625"/>
                        <a:gd name="T3" fmla="*/ 2147483646 h 27"/>
                        <a:gd name="T4" fmla="*/ 0 w 625"/>
                        <a:gd name="T5" fmla="*/ 2147483646 h 27"/>
                        <a:gd name="T6" fmla="*/ 0 w 625"/>
                        <a:gd name="T7" fmla="*/ 0 h 27"/>
                        <a:gd name="T8" fmla="*/ 2147483646 w 625"/>
                        <a:gd name="T9" fmla="*/ 0 h 27"/>
                        <a:gd name="T10" fmla="*/ 2147483646 w 625"/>
                        <a:gd name="T11" fmla="*/ 2147483646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5"/>
                        <a:gd name="T19" fmla="*/ 0 h 27"/>
                        <a:gd name="T20" fmla="*/ 625 w 625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5" h="27">
                          <a:moveTo>
                            <a:pt x="625" y="27"/>
                          </a:moveTo>
                          <a:lnTo>
                            <a:pt x="625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  <a:lnTo>
                            <a:pt x="625" y="0"/>
                          </a:lnTo>
                          <a:lnTo>
                            <a:pt x="625" y="2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1273175" y="2979738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1273175" y="2878138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2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1273175" y="2774951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1273175" y="2671763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1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1273175" y="2524126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3"/>
                        <a:gd name="T2" fmla="*/ 2147483646 w 32"/>
                        <a:gd name="T3" fmla="*/ 2147483646 h 13"/>
                        <a:gd name="T4" fmla="*/ 0 w 32"/>
                        <a:gd name="T5" fmla="*/ 2147483646 h 13"/>
                        <a:gd name="T6" fmla="*/ 0 w 32"/>
                        <a:gd name="T7" fmla="*/ 0 h 13"/>
                        <a:gd name="T8" fmla="*/ 2147483646 w 32"/>
                        <a:gd name="T9" fmla="*/ 0 h 13"/>
                        <a:gd name="T10" fmla="*/ 2147483646 w 32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3"/>
                        <a:gd name="T20" fmla="*/ 32 w 32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3">
                          <a:moveTo>
                            <a:pt x="32" y="13"/>
                          </a:moveTo>
                          <a:lnTo>
                            <a:pt x="32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1273175" y="2427288"/>
                      <a:ext cx="14288" cy="6350"/>
                    </a:xfrm>
                    <a:custGeom>
                      <a:avLst/>
                      <a:gdLst>
                        <a:gd name="T0" fmla="*/ 2147483646 w 32"/>
                        <a:gd name="T1" fmla="*/ 2147483646 h 14"/>
                        <a:gd name="T2" fmla="*/ 2147483646 w 32"/>
                        <a:gd name="T3" fmla="*/ 2147483646 h 14"/>
                        <a:gd name="T4" fmla="*/ 0 w 32"/>
                        <a:gd name="T5" fmla="*/ 2147483646 h 14"/>
                        <a:gd name="T6" fmla="*/ 0 w 32"/>
                        <a:gd name="T7" fmla="*/ 0 h 14"/>
                        <a:gd name="T8" fmla="*/ 2147483646 w 32"/>
                        <a:gd name="T9" fmla="*/ 0 h 14"/>
                        <a:gd name="T10" fmla="*/ 2147483646 w 32"/>
                        <a:gd name="T11" fmla="*/ 214748364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14"/>
                        <a:gd name="T20" fmla="*/ 32 w 32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14">
                          <a:moveTo>
                            <a:pt x="32" y="14"/>
                          </a:moveTo>
                          <a:lnTo>
                            <a:pt x="32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lnTo>
                            <a:pt x="32" y="1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3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1273175" y="2951163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1273175" y="2851151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273175" y="2751138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6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1273175" y="2493963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7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270000" y="2392363"/>
                      <a:ext cx="257175" cy="6350"/>
                    </a:xfrm>
                    <a:custGeom>
                      <a:avLst/>
                      <a:gdLst>
                        <a:gd name="T0" fmla="*/ 2147483646 w 549"/>
                        <a:gd name="T1" fmla="*/ 2147483646 h 13"/>
                        <a:gd name="T2" fmla="*/ 2147483646 w 549"/>
                        <a:gd name="T3" fmla="*/ 2147483646 h 13"/>
                        <a:gd name="T4" fmla="*/ 0 w 549"/>
                        <a:gd name="T5" fmla="*/ 2147483646 h 13"/>
                        <a:gd name="T6" fmla="*/ 0 w 549"/>
                        <a:gd name="T7" fmla="*/ 0 h 13"/>
                        <a:gd name="T8" fmla="*/ 2147483646 w 549"/>
                        <a:gd name="T9" fmla="*/ 0 h 13"/>
                        <a:gd name="T10" fmla="*/ 2147483646 w 549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49"/>
                        <a:gd name="T19" fmla="*/ 0 h 13"/>
                        <a:gd name="T20" fmla="*/ 549 w 549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49" h="13">
                          <a:moveTo>
                            <a:pt x="549" y="13"/>
                          </a:moveTo>
                          <a:lnTo>
                            <a:pt x="549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49" y="0"/>
                          </a:lnTo>
                          <a:lnTo>
                            <a:pt x="549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273175" y="2651126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39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273175" y="2595563"/>
                      <a:ext cx="250825" cy="6350"/>
                    </a:xfrm>
                    <a:custGeom>
                      <a:avLst/>
                      <a:gdLst>
                        <a:gd name="T0" fmla="*/ 2147483646 w 536"/>
                        <a:gd name="T1" fmla="*/ 2147483646 h 13"/>
                        <a:gd name="T2" fmla="*/ 2147483646 w 536"/>
                        <a:gd name="T3" fmla="*/ 2147483646 h 13"/>
                        <a:gd name="T4" fmla="*/ 0 w 536"/>
                        <a:gd name="T5" fmla="*/ 2147483646 h 13"/>
                        <a:gd name="T6" fmla="*/ 0 w 536"/>
                        <a:gd name="T7" fmla="*/ 0 h 13"/>
                        <a:gd name="T8" fmla="*/ 2147483646 w 536"/>
                        <a:gd name="T9" fmla="*/ 0 h 13"/>
                        <a:gd name="T10" fmla="*/ 2147483646 w 536"/>
                        <a:gd name="T11" fmla="*/ 2147483646 h 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6"/>
                        <a:gd name="T19" fmla="*/ 0 h 13"/>
                        <a:gd name="T20" fmla="*/ 536 w 536"/>
                        <a:gd name="T21" fmla="*/ 13 h 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6" h="13">
                          <a:moveTo>
                            <a:pt x="536" y="13"/>
                          </a:moveTo>
                          <a:lnTo>
                            <a:pt x="536" y="13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536" y="0"/>
                          </a:lnTo>
                          <a:lnTo>
                            <a:pt x="536" y="1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1385888" y="2303463"/>
                      <a:ext cx="9525" cy="9525"/>
                    </a:xfrm>
                    <a:custGeom>
                      <a:avLst/>
                      <a:gdLst>
                        <a:gd name="T0" fmla="*/ 2147483646 w 20"/>
                        <a:gd name="T1" fmla="*/ 2147483646 h 21"/>
                        <a:gd name="T2" fmla="*/ 2147483646 w 20"/>
                        <a:gd name="T3" fmla="*/ 2147483646 h 21"/>
                        <a:gd name="T4" fmla="*/ 2147483646 w 20"/>
                        <a:gd name="T5" fmla="*/ 2147483646 h 21"/>
                        <a:gd name="T6" fmla="*/ 2147483646 w 20"/>
                        <a:gd name="T7" fmla="*/ 0 h 21"/>
                        <a:gd name="T8" fmla="*/ 2147483646 w 20"/>
                        <a:gd name="T9" fmla="*/ 0 h 21"/>
                        <a:gd name="T10" fmla="*/ 2147483646 w 20"/>
                        <a:gd name="T11" fmla="*/ 2147483646 h 21"/>
                        <a:gd name="T12" fmla="*/ 2147483646 w 20"/>
                        <a:gd name="T13" fmla="*/ 2147483646 h 21"/>
                        <a:gd name="T14" fmla="*/ 2147483646 w 20"/>
                        <a:gd name="T15" fmla="*/ 2147483646 h 21"/>
                        <a:gd name="T16" fmla="*/ 2147483646 w 20"/>
                        <a:gd name="T17" fmla="*/ 2147483646 h 21"/>
                        <a:gd name="T18" fmla="*/ 2147483646 w 20"/>
                        <a:gd name="T19" fmla="*/ 2147483646 h 21"/>
                        <a:gd name="T20" fmla="*/ 0 w 20"/>
                        <a:gd name="T21" fmla="*/ 2147483646 h 21"/>
                        <a:gd name="T22" fmla="*/ 0 w 20"/>
                        <a:gd name="T23" fmla="*/ 0 h 21"/>
                        <a:gd name="T24" fmla="*/ 2147483646 w 20"/>
                        <a:gd name="T25" fmla="*/ 0 h 21"/>
                        <a:gd name="T26" fmla="*/ 2147483646 w 20"/>
                        <a:gd name="T27" fmla="*/ 2147483646 h 2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0"/>
                        <a:gd name="T43" fmla="*/ 0 h 21"/>
                        <a:gd name="T44" fmla="*/ 20 w 20"/>
                        <a:gd name="T45" fmla="*/ 21 h 2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0" h="21">
                          <a:moveTo>
                            <a:pt x="5" y="8"/>
                          </a:moveTo>
                          <a:lnTo>
                            <a:pt x="5" y="8"/>
                          </a:lnTo>
                          <a:lnTo>
                            <a:pt x="15" y="8"/>
                          </a:lnTo>
                          <a:lnTo>
                            <a:pt x="15" y="0"/>
                          </a:lnTo>
                          <a:lnTo>
                            <a:pt x="20" y="0"/>
                          </a:lnTo>
                          <a:lnTo>
                            <a:pt x="20" y="21"/>
                          </a:lnTo>
                          <a:lnTo>
                            <a:pt x="15" y="21"/>
                          </a:lnTo>
                          <a:lnTo>
                            <a:pt x="15" y="12"/>
                          </a:lnTo>
                          <a:lnTo>
                            <a:pt x="5" y="12"/>
                          </a:lnTo>
                          <a:lnTo>
                            <a:pt x="5" y="21"/>
                          </a:lnTo>
                          <a:lnTo>
                            <a:pt x="0" y="21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397000" y="2303463"/>
                      <a:ext cx="9525" cy="9525"/>
                    </a:xfrm>
                    <a:custGeom>
                      <a:avLst/>
                      <a:gdLst>
                        <a:gd name="T0" fmla="*/ 2147483646 w 20"/>
                        <a:gd name="T1" fmla="*/ 2147483646 h 21"/>
                        <a:gd name="T2" fmla="*/ 2147483646 w 20"/>
                        <a:gd name="T3" fmla="*/ 2147483646 h 21"/>
                        <a:gd name="T4" fmla="*/ 2147483646 w 20"/>
                        <a:gd name="T5" fmla="*/ 2147483646 h 21"/>
                        <a:gd name="T6" fmla="*/ 2147483646 w 20"/>
                        <a:gd name="T7" fmla="*/ 2147483646 h 21"/>
                        <a:gd name="T8" fmla="*/ 2147483646 w 20"/>
                        <a:gd name="T9" fmla="*/ 0 h 21"/>
                        <a:gd name="T10" fmla="*/ 2147483646 w 20"/>
                        <a:gd name="T11" fmla="*/ 0 h 21"/>
                        <a:gd name="T12" fmla="*/ 2147483646 w 20"/>
                        <a:gd name="T13" fmla="*/ 2147483646 h 21"/>
                        <a:gd name="T14" fmla="*/ 2147483646 w 20"/>
                        <a:gd name="T15" fmla="*/ 2147483646 h 21"/>
                        <a:gd name="T16" fmla="*/ 2147483646 w 20"/>
                        <a:gd name="T17" fmla="*/ 2147483646 h 21"/>
                        <a:gd name="T18" fmla="*/ 2147483646 w 20"/>
                        <a:gd name="T19" fmla="*/ 2147483646 h 21"/>
                        <a:gd name="T20" fmla="*/ 0 w 20"/>
                        <a:gd name="T21" fmla="*/ 2147483646 h 21"/>
                        <a:gd name="T22" fmla="*/ 0 w 20"/>
                        <a:gd name="T23" fmla="*/ 0 h 21"/>
                        <a:gd name="T24" fmla="*/ 2147483646 w 20"/>
                        <a:gd name="T25" fmla="*/ 0 h 21"/>
                        <a:gd name="T26" fmla="*/ 2147483646 w 20"/>
                        <a:gd name="T27" fmla="*/ 2147483646 h 2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0"/>
                        <a:gd name="T43" fmla="*/ 0 h 21"/>
                        <a:gd name="T44" fmla="*/ 20 w 20"/>
                        <a:gd name="T45" fmla="*/ 21 h 2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0" h="21">
                          <a:moveTo>
                            <a:pt x="5" y="12"/>
                          </a:moveTo>
                          <a:lnTo>
                            <a:pt x="5" y="12"/>
                          </a:lnTo>
                          <a:cubicBezTo>
                            <a:pt x="5" y="16"/>
                            <a:pt x="6" y="18"/>
                            <a:pt x="10" y="18"/>
                          </a:cubicBezTo>
                          <a:cubicBezTo>
                            <a:pt x="14" y="18"/>
                            <a:pt x="15" y="16"/>
                            <a:pt x="15" y="12"/>
                          </a:cubicBezTo>
                          <a:lnTo>
                            <a:pt x="15" y="0"/>
                          </a:lnTo>
                          <a:lnTo>
                            <a:pt x="20" y="0"/>
                          </a:lnTo>
                          <a:lnTo>
                            <a:pt x="20" y="13"/>
                          </a:lnTo>
                          <a:cubicBezTo>
                            <a:pt x="20" y="15"/>
                            <a:pt x="20" y="17"/>
                            <a:pt x="19" y="18"/>
                          </a:cubicBezTo>
                          <a:cubicBezTo>
                            <a:pt x="17" y="20"/>
                            <a:pt x="14" y="21"/>
                            <a:pt x="10" y="21"/>
                          </a:cubicBezTo>
                          <a:cubicBezTo>
                            <a:pt x="6" y="21"/>
                            <a:pt x="3" y="20"/>
                            <a:pt x="2" y="18"/>
                          </a:cubicBezTo>
                          <a:cubicBezTo>
                            <a:pt x="0" y="17"/>
                            <a:pt x="0" y="15"/>
                            <a:pt x="0" y="13"/>
                          </a:cubicBez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12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2" name="Freeform 17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08113" y="2303463"/>
                      <a:ext cx="11113" cy="9525"/>
                    </a:xfrm>
                    <a:custGeom>
                      <a:avLst/>
                      <a:gdLst>
                        <a:gd name="T0" fmla="*/ 2147483646 w 25"/>
                        <a:gd name="T1" fmla="*/ 2147483646 h 21"/>
                        <a:gd name="T2" fmla="*/ 2147483646 w 25"/>
                        <a:gd name="T3" fmla="*/ 2147483646 h 21"/>
                        <a:gd name="T4" fmla="*/ 2147483646 w 25"/>
                        <a:gd name="T5" fmla="*/ 2147483646 h 21"/>
                        <a:gd name="T6" fmla="*/ 2147483646 w 25"/>
                        <a:gd name="T7" fmla="*/ 2147483646 h 21"/>
                        <a:gd name="T8" fmla="*/ 2147483646 w 25"/>
                        <a:gd name="T9" fmla="*/ 2147483646 h 21"/>
                        <a:gd name="T10" fmla="*/ 2147483646 w 25"/>
                        <a:gd name="T11" fmla="*/ 0 h 21"/>
                        <a:gd name="T12" fmla="*/ 2147483646 w 25"/>
                        <a:gd name="T13" fmla="*/ 0 h 21"/>
                        <a:gd name="T14" fmla="*/ 2147483646 w 25"/>
                        <a:gd name="T15" fmla="*/ 2147483646 h 21"/>
                        <a:gd name="T16" fmla="*/ 2147483646 w 25"/>
                        <a:gd name="T17" fmla="*/ 2147483646 h 21"/>
                        <a:gd name="T18" fmla="*/ 2147483646 w 25"/>
                        <a:gd name="T19" fmla="*/ 2147483646 h 21"/>
                        <a:gd name="T20" fmla="*/ 2147483646 w 25"/>
                        <a:gd name="T21" fmla="*/ 2147483646 h 21"/>
                        <a:gd name="T22" fmla="*/ 2147483646 w 25"/>
                        <a:gd name="T23" fmla="*/ 2147483646 h 21"/>
                        <a:gd name="T24" fmla="*/ 0 w 25"/>
                        <a:gd name="T25" fmla="*/ 2147483646 h 21"/>
                        <a:gd name="T26" fmla="*/ 2147483646 w 25"/>
                        <a:gd name="T27" fmla="*/ 0 h 21"/>
                        <a:gd name="T28" fmla="*/ 2147483646 w 25"/>
                        <a:gd name="T29" fmla="*/ 0 h 2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5"/>
                        <a:gd name="T46" fmla="*/ 0 h 21"/>
                        <a:gd name="T47" fmla="*/ 25 w 25"/>
                        <a:gd name="T48" fmla="*/ 21 h 2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5" h="21">
                          <a:moveTo>
                            <a:pt x="9" y="12"/>
                          </a:moveTo>
                          <a:lnTo>
                            <a:pt x="9" y="12"/>
                          </a:lnTo>
                          <a:lnTo>
                            <a:pt x="16" y="12"/>
                          </a:lnTo>
                          <a:lnTo>
                            <a:pt x="12" y="4"/>
                          </a:lnTo>
                          <a:lnTo>
                            <a:pt x="9" y="12"/>
                          </a:lnTo>
                          <a:close/>
                          <a:moveTo>
                            <a:pt x="15" y="0"/>
                          </a:moveTo>
                          <a:lnTo>
                            <a:pt x="15" y="0"/>
                          </a:lnTo>
                          <a:lnTo>
                            <a:pt x="25" y="21"/>
                          </a:lnTo>
                          <a:lnTo>
                            <a:pt x="19" y="21"/>
                          </a:lnTo>
                          <a:lnTo>
                            <a:pt x="17" y="16"/>
                          </a:lnTo>
                          <a:lnTo>
                            <a:pt x="7" y="16"/>
                          </a:lnTo>
                          <a:lnTo>
                            <a:pt x="5" y="21"/>
                          </a:lnTo>
                          <a:lnTo>
                            <a:pt x="0" y="21"/>
                          </a:lnTo>
                          <a:lnTo>
                            <a:pt x="10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1417638" y="2303463"/>
                      <a:ext cx="17463" cy="9525"/>
                    </a:xfrm>
                    <a:custGeom>
                      <a:avLst/>
                      <a:gdLst>
                        <a:gd name="T0" fmla="*/ 2147483646 w 36"/>
                        <a:gd name="T1" fmla="*/ 0 h 21"/>
                        <a:gd name="T2" fmla="*/ 2147483646 w 36"/>
                        <a:gd name="T3" fmla="*/ 0 h 21"/>
                        <a:gd name="T4" fmla="*/ 2147483646 w 36"/>
                        <a:gd name="T5" fmla="*/ 2147483646 h 21"/>
                        <a:gd name="T6" fmla="*/ 2147483646 w 36"/>
                        <a:gd name="T7" fmla="*/ 0 h 21"/>
                        <a:gd name="T8" fmla="*/ 2147483646 w 36"/>
                        <a:gd name="T9" fmla="*/ 0 h 21"/>
                        <a:gd name="T10" fmla="*/ 2147483646 w 36"/>
                        <a:gd name="T11" fmla="*/ 2147483646 h 21"/>
                        <a:gd name="T12" fmla="*/ 2147483646 w 36"/>
                        <a:gd name="T13" fmla="*/ 0 h 21"/>
                        <a:gd name="T14" fmla="*/ 2147483646 w 36"/>
                        <a:gd name="T15" fmla="*/ 0 h 21"/>
                        <a:gd name="T16" fmla="*/ 2147483646 w 36"/>
                        <a:gd name="T17" fmla="*/ 2147483646 h 21"/>
                        <a:gd name="T18" fmla="*/ 2147483646 w 36"/>
                        <a:gd name="T19" fmla="*/ 2147483646 h 21"/>
                        <a:gd name="T20" fmla="*/ 2147483646 w 36"/>
                        <a:gd name="T21" fmla="*/ 2147483646 h 21"/>
                        <a:gd name="T22" fmla="*/ 2147483646 w 36"/>
                        <a:gd name="T23" fmla="*/ 2147483646 h 21"/>
                        <a:gd name="T24" fmla="*/ 2147483646 w 36"/>
                        <a:gd name="T25" fmla="*/ 2147483646 h 21"/>
                        <a:gd name="T26" fmla="*/ 0 w 36"/>
                        <a:gd name="T27" fmla="*/ 0 h 21"/>
                        <a:gd name="T28" fmla="*/ 2147483646 w 36"/>
                        <a:gd name="T29" fmla="*/ 0 h 2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6"/>
                        <a:gd name="T46" fmla="*/ 0 h 21"/>
                        <a:gd name="T47" fmla="*/ 36 w 36"/>
                        <a:gd name="T48" fmla="*/ 21 h 2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6" h="21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10" y="16"/>
                          </a:lnTo>
                          <a:lnTo>
                            <a:pt x="15" y="0"/>
                          </a:lnTo>
                          <a:lnTo>
                            <a:pt x="21" y="0"/>
                          </a:lnTo>
                          <a:lnTo>
                            <a:pt x="26" y="16"/>
                          </a:lnTo>
                          <a:lnTo>
                            <a:pt x="31" y="0"/>
                          </a:lnTo>
                          <a:lnTo>
                            <a:pt x="36" y="0"/>
                          </a:lnTo>
                          <a:lnTo>
                            <a:pt x="29" y="21"/>
                          </a:lnTo>
                          <a:lnTo>
                            <a:pt x="23" y="21"/>
                          </a:lnTo>
                          <a:lnTo>
                            <a:pt x="18" y="5"/>
                          </a:lnTo>
                          <a:lnTo>
                            <a:pt x="13" y="21"/>
                          </a:lnTo>
                          <a:lnTo>
                            <a:pt x="8" y="21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4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1435100" y="2303463"/>
                      <a:ext cx="9525" cy="9525"/>
                    </a:xfrm>
                    <a:custGeom>
                      <a:avLst/>
                      <a:gdLst>
                        <a:gd name="T0" fmla="*/ 2147483646 w 19"/>
                        <a:gd name="T1" fmla="*/ 2147483646 h 21"/>
                        <a:gd name="T2" fmla="*/ 2147483646 w 19"/>
                        <a:gd name="T3" fmla="*/ 2147483646 h 21"/>
                        <a:gd name="T4" fmla="*/ 2147483646 w 19"/>
                        <a:gd name="T5" fmla="*/ 2147483646 h 21"/>
                        <a:gd name="T6" fmla="*/ 2147483646 w 19"/>
                        <a:gd name="T7" fmla="*/ 2147483646 h 21"/>
                        <a:gd name="T8" fmla="*/ 2147483646 w 19"/>
                        <a:gd name="T9" fmla="*/ 2147483646 h 21"/>
                        <a:gd name="T10" fmla="*/ 2147483646 w 19"/>
                        <a:gd name="T11" fmla="*/ 2147483646 h 21"/>
                        <a:gd name="T12" fmla="*/ 2147483646 w 19"/>
                        <a:gd name="T13" fmla="*/ 2147483646 h 21"/>
                        <a:gd name="T14" fmla="*/ 2147483646 w 19"/>
                        <a:gd name="T15" fmla="*/ 2147483646 h 21"/>
                        <a:gd name="T16" fmla="*/ 2147483646 w 19"/>
                        <a:gd name="T17" fmla="*/ 2147483646 h 21"/>
                        <a:gd name="T18" fmla="*/ 2147483646 w 19"/>
                        <a:gd name="T19" fmla="*/ 2147483646 h 21"/>
                        <a:gd name="T20" fmla="*/ 0 w 19"/>
                        <a:gd name="T21" fmla="*/ 2147483646 h 21"/>
                        <a:gd name="T22" fmla="*/ 2147483646 w 19"/>
                        <a:gd name="T23" fmla="*/ 0 h 21"/>
                        <a:gd name="T24" fmla="*/ 2147483646 w 19"/>
                        <a:gd name="T25" fmla="*/ 0 h 21"/>
                        <a:gd name="T26" fmla="*/ 2147483646 w 19"/>
                        <a:gd name="T27" fmla="*/ 2147483646 h 21"/>
                        <a:gd name="T28" fmla="*/ 2147483646 w 19"/>
                        <a:gd name="T29" fmla="*/ 2147483646 h 21"/>
                        <a:gd name="T30" fmla="*/ 2147483646 w 19"/>
                        <a:gd name="T31" fmla="*/ 2147483646 h 2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9"/>
                        <a:gd name="T49" fmla="*/ 0 h 21"/>
                        <a:gd name="T50" fmla="*/ 19 w 19"/>
                        <a:gd name="T51" fmla="*/ 21 h 2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9" h="21">
                          <a:moveTo>
                            <a:pt x="5" y="8"/>
                          </a:moveTo>
                          <a:lnTo>
                            <a:pt x="5" y="8"/>
                          </a:lnTo>
                          <a:lnTo>
                            <a:pt x="19" y="8"/>
                          </a:lnTo>
                          <a:lnTo>
                            <a:pt x="19" y="12"/>
                          </a:lnTo>
                          <a:lnTo>
                            <a:pt x="5" y="12"/>
                          </a:lnTo>
                          <a:cubicBezTo>
                            <a:pt x="5" y="16"/>
                            <a:pt x="7" y="17"/>
                            <a:pt x="11" y="17"/>
                          </a:cubicBezTo>
                          <a:lnTo>
                            <a:pt x="19" y="17"/>
                          </a:lnTo>
                          <a:lnTo>
                            <a:pt x="19" y="21"/>
                          </a:lnTo>
                          <a:lnTo>
                            <a:pt x="10" y="21"/>
                          </a:lnTo>
                          <a:cubicBezTo>
                            <a:pt x="8" y="21"/>
                            <a:pt x="6" y="21"/>
                            <a:pt x="3" y="19"/>
                          </a:cubicBezTo>
                          <a:cubicBezTo>
                            <a:pt x="1" y="17"/>
                            <a:pt x="0" y="15"/>
                            <a:pt x="0" y="11"/>
                          </a:cubicBezTo>
                          <a:cubicBezTo>
                            <a:pt x="0" y="3"/>
                            <a:pt x="3" y="0"/>
                            <a:pt x="11" y="0"/>
                          </a:cubicBezTo>
                          <a:lnTo>
                            <a:pt x="19" y="0"/>
                          </a:lnTo>
                          <a:lnTo>
                            <a:pt x="19" y="3"/>
                          </a:lnTo>
                          <a:lnTo>
                            <a:pt x="11" y="3"/>
                          </a:lnTo>
                          <a:cubicBezTo>
                            <a:pt x="7" y="3"/>
                            <a:pt x="5" y="5"/>
                            <a:pt x="5" y="8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5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1446213" y="2303463"/>
                      <a:ext cx="1588" cy="9525"/>
                    </a:xfrm>
                    <a:custGeom>
                      <a:avLst/>
                      <a:gdLst>
                        <a:gd name="T0" fmla="*/ 0 w 5"/>
                        <a:gd name="T1" fmla="*/ 0 h 21"/>
                        <a:gd name="T2" fmla="*/ 0 w 5"/>
                        <a:gd name="T3" fmla="*/ 0 h 21"/>
                        <a:gd name="T4" fmla="*/ 2147483646 w 5"/>
                        <a:gd name="T5" fmla="*/ 0 h 21"/>
                        <a:gd name="T6" fmla="*/ 2147483646 w 5"/>
                        <a:gd name="T7" fmla="*/ 2147483646 h 21"/>
                        <a:gd name="T8" fmla="*/ 0 w 5"/>
                        <a:gd name="T9" fmla="*/ 2147483646 h 21"/>
                        <a:gd name="T10" fmla="*/ 0 w 5"/>
                        <a:gd name="T11" fmla="*/ 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"/>
                        <a:gd name="T19" fmla="*/ 0 h 21"/>
                        <a:gd name="T20" fmla="*/ 5 w 5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" h="21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21"/>
                          </a:lnTo>
                          <a:lnTo>
                            <a:pt x="0" y="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6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1350963" y="2297113"/>
                      <a:ext cx="11113" cy="14288"/>
                    </a:xfrm>
                    <a:custGeom>
                      <a:avLst/>
                      <a:gdLst>
                        <a:gd name="T0" fmla="*/ 0 w 24"/>
                        <a:gd name="T1" fmla="*/ 2147483646 h 30"/>
                        <a:gd name="T2" fmla="*/ 0 w 24"/>
                        <a:gd name="T3" fmla="*/ 2147483646 h 30"/>
                        <a:gd name="T4" fmla="*/ 2147483646 w 24"/>
                        <a:gd name="T5" fmla="*/ 2147483646 h 30"/>
                        <a:gd name="T6" fmla="*/ 2147483646 w 24"/>
                        <a:gd name="T7" fmla="*/ 2147483646 h 30"/>
                        <a:gd name="T8" fmla="*/ 2147483646 w 24"/>
                        <a:gd name="T9" fmla="*/ 2147483646 h 30"/>
                        <a:gd name="T10" fmla="*/ 2147483646 w 24"/>
                        <a:gd name="T11" fmla="*/ 2147483646 h 30"/>
                        <a:gd name="T12" fmla="*/ 2147483646 w 24"/>
                        <a:gd name="T13" fmla="*/ 0 h 30"/>
                        <a:gd name="T14" fmla="*/ 0 w 24"/>
                        <a:gd name="T15" fmla="*/ 2147483646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30"/>
                        <a:gd name="T26" fmla="*/ 24 w 24"/>
                        <a:gd name="T27" fmla="*/ 30 h 3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30">
                          <a:moveTo>
                            <a:pt x="0" y="11"/>
                          </a:moveTo>
                          <a:lnTo>
                            <a:pt x="0" y="11"/>
                          </a:lnTo>
                          <a:cubicBezTo>
                            <a:pt x="0" y="15"/>
                            <a:pt x="4" y="18"/>
                            <a:pt x="4" y="18"/>
                          </a:cubicBezTo>
                          <a:cubicBezTo>
                            <a:pt x="9" y="23"/>
                            <a:pt x="21" y="29"/>
                            <a:pt x="24" y="30"/>
                          </a:cubicBezTo>
                          <a:cubicBezTo>
                            <a:pt x="24" y="30"/>
                            <a:pt x="24" y="30"/>
                            <a:pt x="24" y="30"/>
                          </a:cubicBezTo>
                          <a:cubicBezTo>
                            <a:pt x="24" y="30"/>
                            <a:pt x="24" y="30"/>
                            <a:pt x="24" y="30"/>
                          </a:cubicBezTo>
                          <a:cubicBezTo>
                            <a:pt x="16" y="13"/>
                            <a:pt x="6" y="0"/>
                            <a:pt x="6" y="0"/>
                          </a:cubicBezTo>
                          <a:cubicBezTo>
                            <a:pt x="6" y="0"/>
                            <a:pt x="0" y="6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1350963" y="2312988"/>
                      <a:ext cx="11113" cy="4763"/>
                    </a:xfrm>
                    <a:custGeom>
                      <a:avLst/>
                      <a:gdLst>
                        <a:gd name="T0" fmla="*/ 0 w 21"/>
                        <a:gd name="T1" fmla="*/ 2147483646 h 8"/>
                        <a:gd name="T2" fmla="*/ 0 w 21"/>
                        <a:gd name="T3" fmla="*/ 2147483646 h 8"/>
                        <a:gd name="T4" fmla="*/ 2147483646 w 21"/>
                        <a:gd name="T5" fmla="*/ 2147483646 h 8"/>
                        <a:gd name="T6" fmla="*/ 2147483646 w 21"/>
                        <a:gd name="T7" fmla="*/ 2147483646 h 8"/>
                        <a:gd name="T8" fmla="*/ 2147483646 w 21"/>
                        <a:gd name="T9" fmla="*/ 2147483646 h 8"/>
                        <a:gd name="T10" fmla="*/ 2147483646 w 21"/>
                        <a:gd name="T11" fmla="*/ 2147483646 h 8"/>
                        <a:gd name="T12" fmla="*/ 2147483646 w 21"/>
                        <a:gd name="T13" fmla="*/ 0 h 8"/>
                        <a:gd name="T14" fmla="*/ 0 w 21"/>
                        <a:gd name="T15" fmla="*/ 2147483646 h 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8"/>
                        <a:gd name="T26" fmla="*/ 21 w 21"/>
                        <a:gd name="T27" fmla="*/ 8 h 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8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3" y="5"/>
                            <a:pt x="6" y="8"/>
                            <a:pt x="10" y="7"/>
                          </a:cubicBezTo>
                          <a:cubicBezTo>
                            <a:pt x="13" y="6"/>
                            <a:pt x="19" y="2"/>
                            <a:pt x="21" y="1"/>
                          </a:cubicBezTo>
                          <a:cubicBezTo>
                            <a:pt x="21" y="1"/>
                            <a:pt x="21" y="1"/>
                            <a:pt x="21" y="1"/>
                          </a:cubicBezTo>
                          <a:cubicBezTo>
                            <a:pt x="21" y="0"/>
                            <a:pt x="21" y="0"/>
                            <a:pt x="21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8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1349375" y="2305051"/>
                      <a:ext cx="12700" cy="7938"/>
                    </a:xfrm>
                    <a:custGeom>
                      <a:avLst/>
                      <a:gdLst>
                        <a:gd name="T0" fmla="*/ 2147483646 w 27"/>
                        <a:gd name="T1" fmla="*/ 2147483646 h 16"/>
                        <a:gd name="T2" fmla="*/ 2147483646 w 27"/>
                        <a:gd name="T3" fmla="*/ 2147483646 h 16"/>
                        <a:gd name="T4" fmla="*/ 2147483646 w 27"/>
                        <a:gd name="T5" fmla="*/ 2147483646 h 16"/>
                        <a:gd name="T6" fmla="*/ 2147483646 w 27"/>
                        <a:gd name="T7" fmla="*/ 2147483646 h 16"/>
                        <a:gd name="T8" fmla="*/ 2147483646 w 27"/>
                        <a:gd name="T9" fmla="*/ 2147483646 h 16"/>
                        <a:gd name="T10" fmla="*/ 2147483646 w 27"/>
                        <a:gd name="T11" fmla="*/ 2147483646 h 16"/>
                        <a:gd name="T12" fmla="*/ 2147483646 w 27"/>
                        <a:gd name="T13" fmla="*/ 2147483646 h 16"/>
                        <a:gd name="T14" fmla="*/ 2147483646 w 27"/>
                        <a:gd name="T15" fmla="*/ 0 h 16"/>
                        <a:gd name="T16" fmla="*/ 2147483646 w 27"/>
                        <a:gd name="T17" fmla="*/ 2147483646 h 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16"/>
                        <a:gd name="T29" fmla="*/ 27 w 27"/>
                        <a:gd name="T30" fmla="*/ 16 h 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16">
                          <a:moveTo>
                            <a:pt x="2" y="9"/>
                          </a:moveTo>
                          <a:lnTo>
                            <a:pt x="2" y="9"/>
                          </a:lnTo>
                          <a:cubicBezTo>
                            <a:pt x="4" y="14"/>
                            <a:pt x="8" y="15"/>
                            <a:pt x="8" y="15"/>
                          </a:cubicBezTo>
                          <a:cubicBezTo>
                            <a:pt x="10" y="16"/>
                            <a:pt x="12" y="16"/>
                            <a:pt x="12" y="16"/>
                          </a:cubicBezTo>
                          <a:cubicBezTo>
                            <a:pt x="12" y="16"/>
                            <a:pt x="24" y="16"/>
                            <a:pt x="27" y="16"/>
                          </a:cubicBezTo>
                          <a:cubicBezTo>
                            <a:pt x="27" y="16"/>
                            <a:pt x="27" y="16"/>
                            <a:pt x="27" y="16"/>
                          </a:cubicBezTo>
                          <a:cubicBezTo>
                            <a:pt x="27" y="16"/>
                            <a:pt x="27" y="15"/>
                            <a:pt x="27" y="15"/>
                          </a:cubicBezTo>
                          <a:cubicBezTo>
                            <a:pt x="18" y="9"/>
                            <a:pt x="1" y="0"/>
                            <a:pt x="1" y="0"/>
                          </a:cubicBezTo>
                          <a:cubicBezTo>
                            <a:pt x="0" y="5"/>
                            <a:pt x="2" y="9"/>
                            <a:pt x="2" y="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49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357313" y="2293938"/>
                      <a:ext cx="7938" cy="17463"/>
                    </a:xfrm>
                    <a:custGeom>
                      <a:avLst/>
                      <a:gdLst>
                        <a:gd name="T0" fmla="*/ 2147483646 w 17"/>
                        <a:gd name="T1" fmla="*/ 0 h 37"/>
                        <a:gd name="T2" fmla="*/ 2147483646 w 17"/>
                        <a:gd name="T3" fmla="*/ 0 h 37"/>
                        <a:gd name="T4" fmla="*/ 2147483646 w 17"/>
                        <a:gd name="T5" fmla="*/ 2147483646 h 37"/>
                        <a:gd name="T6" fmla="*/ 2147483646 w 17"/>
                        <a:gd name="T7" fmla="*/ 2147483646 h 37"/>
                        <a:gd name="T8" fmla="*/ 2147483646 w 17"/>
                        <a:gd name="T9" fmla="*/ 2147483646 h 37"/>
                        <a:gd name="T10" fmla="*/ 2147483646 w 17"/>
                        <a:gd name="T11" fmla="*/ 2147483646 h 37"/>
                        <a:gd name="T12" fmla="*/ 2147483646 w 17"/>
                        <a:gd name="T13" fmla="*/ 2147483646 h 37"/>
                        <a:gd name="T14" fmla="*/ 2147483646 w 17"/>
                        <a:gd name="T15" fmla="*/ 0 h 37"/>
                        <a:gd name="T16" fmla="*/ 2147483646 w 17"/>
                        <a:gd name="T17" fmla="*/ 0 h 3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37"/>
                        <a:gd name="T29" fmla="*/ 17 w 17"/>
                        <a:gd name="T30" fmla="*/ 37 h 3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37">
                          <a:moveTo>
                            <a:pt x="7" y="0"/>
                          </a:moveTo>
                          <a:lnTo>
                            <a:pt x="7" y="0"/>
                          </a:lnTo>
                          <a:cubicBezTo>
                            <a:pt x="2" y="2"/>
                            <a:pt x="1" y="6"/>
                            <a:pt x="1" y="6"/>
                          </a:cubicBezTo>
                          <a:cubicBezTo>
                            <a:pt x="0" y="10"/>
                            <a:pt x="1" y="13"/>
                            <a:pt x="1" y="13"/>
                          </a:cubicBezTo>
                          <a:cubicBezTo>
                            <a:pt x="3" y="21"/>
                            <a:pt x="11" y="34"/>
                            <a:pt x="13" y="37"/>
                          </a:cubicBezTo>
                          <a:cubicBezTo>
                            <a:pt x="13" y="37"/>
                            <a:pt x="14" y="37"/>
                            <a:pt x="14" y="37"/>
                          </a:cubicBezTo>
                          <a:cubicBezTo>
                            <a:pt x="14" y="37"/>
                            <a:pt x="14" y="37"/>
                            <a:pt x="14" y="37"/>
                          </a:cubicBezTo>
                          <a:cubicBezTo>
                            <a:pt x="17" y="7"/>
                            <a:pt x="11" y="0"/>
                            <a:pt x="11" y="0"/>
                          </a:cubicBezTo>
                          <a:cubicBezTo>
                            <a:pt x="10" y="0"/>
                            <a:pt x="7" y="0"/>
                            <a:pt x="7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0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1363663" y="2293938"/>
                      <a:ext cx="7938" cy="17463"/>
                    </a:xfrm>
                    <a:custGeom>
                      <a:avLst/>
                      <a:gdLst>
                        <a:gd name="T0" fmla="*/ 2147483646 w 17"/>
                        <a:gd name="T1" fmla="*/ 2147483646 h 37"/>
                        <a:gd name="T2" fmla="*/ 2147483646 w 17"/>
                        <a:gd name="T3" fmla="*/ 2147483646 h 37"/>
                        <a:gd name="T4" fmla="*/ 2147483646 w 17"/>
                        <a:gd name="T5" fmla="*/ 2147483646 h 37"/>
                        <a:gd name="T6" fmla="*/ 2147483646 w 17"/>
                        <a:gd name="T7" fmla="*/ 2147483646 h 37"/>
                        <a:gd name="T8" fmla="*/ 2147483646 w 17"/>
                        <a:gd name="T9" fmla="*/ 2147483646 h 37"/>
                        <a:gd name="T10" fmla="*/ 2147483646 w 17"/>
                        <a:gd name="T11" fmla="*/ 2147483646 h 37"/>
                        <a:gd name="T12" fmla="*/ 2147483646 w 17"/>
                        <a:gd name="T13" fmla="*/ 2147483646 h 37"/>
                        <a:gd name="T14" fmla="*/ 2147483646 w 17"/>
                        <a:gd name="T15" fmla="*/ 0 h 37"/>
                        <a:gd name="T16" fmla="*/ 2147483646 w 17"/>
                        <a:gd name="T17" fmla="*/ 0 h 37"/>
                        <a:gd name="T18" fmla="*/ 2147483646 w 17"/>
                        <a:gd name="T19" fmla="*/ 2147483646 h 3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37"/>
                        <a:gd name="T32" fmla="*/ 17 w 17"/>
                        <a:gd name="T33" fmla="*/ 37 h 3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37">
                          <a:moveTo>
                            <a:pt x="3" y="37"/>
                          </a:moveTo>
                          <a:lnTo>
                            <a:pt x="3" y="37"/>
                          </a:lnTo>
                          <a:cubicBezTo>
                            <a:pt x="3" y="37"/>
                            <a:pt x="3" y="37"/>
                            <a:pt x="3" y="37"/>
                          </a:cubicBezTo>
                          <a:cubicBezTo>
                            <a:pt x="4" y="37"/>
                            <a:pt x="4" y="37"/>
                            <a:pt x="4" y="37"/>
                          </a:cubicBezTo>
                          <a:cubicBezTo>
                            <a:pt x="6" y="34"/>
                            <a:pt x="14" y="21"/>
                            <a:pt x="16" y="13"/>
                          </a:cubicBezTo>
                          <a:cubicBezTo>
                            <a:pt x="16" y="13"/>
                            <a:pt x="17" y="9"/>
                            <a:pt x="16" y="6"/>
                          </a:cubicBezTo>
                          <a:cubicBezTo>
                            <a:pt x="16" y="6"/>
                            <a:pt x="15" y="1"/>
                            <a:pt x="10" y="0"/>
                          </a:cubicBezTo>
                          <a:cubicBezTo>
                            <a:pt x="10" y="0"/>
                            <a:pt x="8" y="0"/>
                            <a:pt x="6" y="0"/>
                          </a:cubicBezTo>
                          <a:cubicBezTo>
                            <a:pt x="6" y="0"/>
                            <a:pt x="0" y="7"/>
                            <a:pt x="3" y="37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1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1368425" y="2312988"/>
                      <a:ext cx="9525" cy="4763"/>
                    </a:xfrm>
                    <a:custGeom>
                      <a:avLst/>
                      <a:gdLst>
                        <a:gd name="T0" fmla="*/ 0 w 21"/>
                        <a:gd name="T1" fmla="*/ 2147483646 h 9"/>
                        <a:gd name="T2" fmla="*/ 0 w 21"/>
                        <a:gd name="T3" fmla="*/ 2147483646 h 9"/>
                        <a:gd name="T4" fmla="*/ 0 w 21"/>
                        <a:gd name="T5" fmla="*/ 2147483646 h 9"/>
                        <a:gd name="T6" fmla="*/ 2147483646 w 21"/>
                        <a:gd name="T7" fmla="*/ 2147483646 h 9"/>
                        <a:gd name="T8" fmla="*/ 2147483646 w 21"/>
                        <a:gd name="T9" fmla="*/ 2147483646 h 9"/>
                        <a:gd name="T10" fmla="*/ 0 w 21"/>
                        <a:gd name="T11" fmla="*/ 0 h 9"/>
                        <a:gd name="T12" fmla="*/ 0 w 21"/>
                        <a:gd name="T13" fmla="*/ 2147483646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"/>
                        <a:gd name="T22" fmla="*/ 0 h 9"/>
                        <a:gd name="T23" fmla="*/ 21 w 21"/>
                        <a:gd name="T24" fmla="*/ 9 h 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" h="9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2" y="2"/>
                            <a:pt x="8" y="6"/>
                            <a:pt x="11" y="7"/>
                          </a:cubicBezTo>
                          <a:cubicBezTo>
                            <a:pt x="11" y="7"/>
                            <a:pt x="16" y="9"/>
                            <a:pt x="21" y="1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1368425" y="2305051"/>
                      <a:ext cx="12700" cy="7938"/>
                    </a:xfrm>
                    <a:custGeom>
                      <a:avLst/>
                      <a:gdLst>
                        <a:gd name="T0" fmla="*/ 0 w 27"/>
                        <a:gd name="T1" fmla="*/ 2147483646 h 16"/>
                        <a:gd name="T2" fmla="*/ 0 w 27"/>
                        <a:gd name="T3" fmla="*/ 2147483646 h 16"/>
                        <a:gd name="T4" fmla="*/ 0 w 27"/>
                        <a:gd name="T5" fmla="*/ 2147483646 h 16"/>
                        <a:gd name="T6" fmla="*/ 0 w 27"/>
                        <a:gd name="T7" fmla="*/ 2147483646 h 16"/>
                        <a:gd name="T8" fmla="*/ 0 w 27"/>
                        <a:gd name="T9" fmla="*/ 2147483646 h 16"/>
                        <a:gd name="T10" fmla="*/ 2147483646 w 27"/>
                        <a:gd name="T11" fmla="*/ 2147483646 h 16"/>
                        <a:gd name="T12" fmla="*/ 2147483646 w 27"/>
                        <a:gd name="T13" fmla="*/ 2147483646 h 16"/>
                        <a:gd name="T14" fmla="*/ 2147483646 w 27"/>
                        <a:gd name="T15" fmla="*/ 2147483646 h 16"/>
                        <a:gd name="T16" fmla="*/ 2147483646 w 27"/>
                        <a:gd name="T17" fmla="*/ 0 h 16"/>
                        <a:gd name="T18" fmla="*/ 0 w 27"/>
                        <a:gd name="T19" fmla="*/ 2147483646 h 1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7"/>
                        <a:gd name="T31" fmla="*/ 0 h 16"/>
                        <a:gd name="T32" fmla="*/ 27 w 27"/>
                        <a:gd name="T33" fmla="*/ 16 h 1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7" h="16">
                          <a:moveTo>
                            <a:pt x="0" y="15"/>
                          </a:moveTo>
                          <a:lnTo>
                            <a:pt x="0" y="15"/>
                          </a:lnTo>
                          <a:cubicBezTo>
                            <a:pt x="0" y="15"/>
                            <a:pt x="0" y="16"/>
                            <a:pt x="0" y="16"/>
                          </a:cubicBezTo>
                          <a:cubicBezTo>
                            <a:pt x="0" y="16"/>
                            <a:pt x="0" y="16"/>
                            <a:pt x="0" y="16"/>
                          </a:cubicBezTo>
                          <a:cubicBezTo>
                            <a:pt x="3" y="16"/>
                            <a:pt x="15" y="16"/>
                            <a:pt x="15" y="16"/>
                          </a:cubicBezTo>
                          <a:cubicBezTo>
                            <a:pt x="15" y="16"/>
                            <a:pt x="17" y="16"/>
                            <a:pt x="19" y="15"/>
                          </a:cubicBezTo>
                          <a:cubicBezTo>
                            <a:pt x="19" y="15"/>
                            <a:pt x="23" y="14"/>
                            <a:pt x="26" y="9"/>
                          </a:cubicBezTo>
                          <a:cubicBezTo>
                            <a:pt x="26" y="9"/>
                            <a:pt x="27" y="5"/>
                            <a:pt x="26" y="0"/>
                          </a:cubicBezTo>
                          <a:cubicBezTo>
                            <a:pt x="26" y="0"/>
                            <a:pt x="9" y="9"/>
                            <a:pt x="0" y="1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1366838" y="2297113"/>
                      <a:ext cx="11113" cy="14288"/>
                    </a:xfrm>
                    <a:custGeom>
                      <a:avLst/>
                      <a:gdLst>
                        <a:gd name="T0" fmla="*/ 0 w 24"/>
                        <a:gd name="T1" fmla="*/ 2147483646 h 30"/>
                        <a:gd name="T2" fmla="*/ 0 w 24"/>
                        <a:gd name="T3" fmla="*/ 2147483646 h 30"/>
                        <a:gd name="T4" fmla="*/ 0 w 24"/>
                        <a:gd name="T5" fmla="*/ 2147483646 h 30"/>
                        <a:gd name="T6" fmla="*/ 0 w 24"/>
                        <a:gd name="T7" fmla="*/ 2147483646 h 30"/>
                        <a:gd name="T8" fmla="*/ 2147483646 w 24"/>
                        <a:gd name="T9" fmla="*/ 2147483646 h 30"/>
                        <a:gd name="T10" fmla="*/ 2147483646 w 24"/>
                        <a:gd name="T11" fmla="*/ 2147483646 h 30"/>
                        <a:gd name="T12" fmla="*/ 2147483646 w 24"/>
                        <a:gd name="T13" fmla="*/ 0 h 30"/>
                        <a:gd name="T14" fmla="*/ 0 w 24"/>
                        <a:gd name="T15" fmla="*/ 2147483646 h 3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"/>
                        <a:gd name="T25" fmla="*/ 0 h 30"/>
                        <a:gd name="T26" fmla="*/ 24 w 24"/>
                        <a:gd name="T27" fmla="*/ 30 h 3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" h="30">
                          <a:moveTo>
                            <a:pt x="0" y="30"/>
                          </a:moveTo>
                          <a:lnTo>
                            <a:pt x="0" y="30"/>
                          </a:ln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3" y="29"/>
                            <a:pt x="15" y="23"/>
                            <a:pt x="20" y="18"/>
                          </a:cubicBezTo>
                          <a:cubicBezTo>
                            <a:pt x="20" y="18"/>
                            <a:pt x="24" y="15"/>
                            <a:pt x="24" y="11"/>
                          </a:cubicBezTo>
                          <a:cubicBezTo>
                            <a:pt x="24" y="6"/>
                            <a:pt x="18" y="0"/>
                            <a:pt x="18" y="0"/>
                          </a:cubicBezTo>
                          <a:cubicBezTo>
                            <a:pt x="18" y="0"/>
                            <a:pt x="8" y="13"/>
                            <a:pt x="0" y="3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4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1474788" y="2409826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5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1479550" y="24098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4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4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6" name="Freeform 19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5" y="2409826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1487488" y="2409826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1493838" y="24098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59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1498600" y="2409826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0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1462088" y="2406651"/>
                      <a:ext cx="3175" cy="6350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1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1462088" y="2413001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0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2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1460500" y="2409826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5"/>
                            <a:pt x="10" y="5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3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1463675" y="2405063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4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1466850" y="2405063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1" y="14"/>
                            <a:pt x="1" y="14"/>
                            <a:pt x="1" y="14"/>
                          </a:cubicBez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5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1468438" y="2413001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2"/>
                            <a:pt x="4" y="3"/>
                          </a:cubicBezTo>
                          <a:cubicBezTo>
                            <a:pt x="4" y="3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6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1468438" y="2409826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5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7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1466850" y="2406651"/>
                      <a:ext cx="4763" cy="6350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8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474788" y="2511426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5"/>
                          </a:lnTo>
                          <a:lnTo>
                            <a:pt x="2" y="5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69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1479550" y="25114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5"/>
                          </a:moveTo>
                          <a:lnTo>
                            <a:pt x="1" y="5"/>
                          </a:lnTo>
                          <a:cubicBezTo>
                            <a:pt x="1" y="6"/>
                            <a:pt x="2" y="7"/>
                            <a:pt x="3" y="7"/>
                          </a:cubicBezTo>
                          <a:cubicBezTo>
                            <a:pt x="5" y="7"/>
                            <a:pt x="5" y="6"/>
                            <a:pt x="5" y="5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5"/>
                          </a:lnTo>
                          <a:cubicBezTo>
                            <a:pt x="7" y="6"/>
                            <a:pt x="7" y="7"/>
                            <a:pt x="7" y="7"/>
                          </a:cubicBezTo>
                          <a:cubicBezTo>
                            <a:pt x="6" y="8"/>
                            <a:pt x="5" y="8"/>
                            <a:pt x="3" y="8"/>
                          </a:cubicBezTo>
                          <a:cubicBezTo>
                            <a:pt x="2" y="8"/>
                            <a:pt x="1" y="8"/>
                            <a:pt x="0" y="7"/>
                          </a:cubicBezTo>
                          <a:cubicBezTo>
                            <a:pt x="0" y="7"/>
                            <a:pt x="0" y="6"/>
                            <a:pt x="0" y="5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5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0" name="Freeform 20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5" y="2511426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5"/>
                          </a:moveTo>
                          <a:lnTo>
                            <a:pt x="3" y="5"/>
                          </a:lnTo>
                          <a:lnTo>
                            <a:pt x="5" y="5"/>
                          </a:lnTo>
                          <a:lnTo>
                            <a:pt x="4" y="1"/>
                          </a:lnTo>
                          <a:lnTo>
                            <a:pt x="3" y="5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1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487488" y="2511426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2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493838" y="2511426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5"/>
                          </a:lnTo>
                          <a:lnTo>
                            <a:pt x="2" y="5"/>
                          </a:lnTo>
                          <a:cubicBezTo>
                            <a:pt x="2" y="6"/>
                            <a:pt x="2" y="7"/>
                            <a:pt x="4" y="7"/>
                          </a:cubicBezTo>
                          <a:lnTo>
                            <a:pt x="7" y="7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7"/>
                            <a:pt x="0" y="6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3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498600" y="2511426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4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462088" y="2509838"/>
                      <a:ext cx="3175" cy="4763"/>
                    </a:xfrm>
                    <a:custGeom>
                      <a:avLst/>
                      <a:gdLst>
                        <a:gd name="T0" fmla="*/ 0 w 9"/>
                        <a:gd name="T1" fmla="*/ 2147483646 h 11"/>
                        <a:gd name="T2" fmla="*/ 0 w 9"/>
                        <a:gd name="T3" fmla="*/ 2147483646 h 11"/>
                        <a:gd name="T4" fmla="*/ 2147483646 w 9"/>
                        <a:gd name="T5" fmla="*/ 2147483646 h 11"/>
                        <a:gd name="T6" fmla="*/ 2147483646 w 9"/>
                        <a:gd name="T7" fmla="*/ 2147483646 h 11"/>
                        <a:gd name="T8" fmla="*/ 2147483646 w 9"/>
                        <a:gd name="T9" fmla="*/ 2147483646 h 11"/>
                        <a:gd name="T10" fmla="*/ 2147483646 w 9"/>
                        <a:gd name="T11" fmla="*/ 2147483646 h 11"/>
                        <a:gd name="T12" fmla="*/ 2147483646 w 9"/>
                        <a:gd name="T13" fmla="*/ 0 h 11"/>
                        <a:gd name="T14" fmla="*/ 0 w 9"/>
                        <a:gd name="T15" fmla="*/ 2147483646 h 1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1"/>
                        <a:gd name="T26" fmla="*/ 9 w 9"/>
                        <a:gd name="T27" fmla="*/ 11 h 1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1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5"/>
                            <a:pt x="1" y="6"/>
                            <a:pt x="1" y="6"/>
                          </a:cubicBezTo>
                          <a:cubicBezTo>
                            <a:pt x="3" y="8"/>
                            <a:pt x="8" y="10"/>
                            <a:pt x="9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6" y="4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5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462088" y="2516188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2"/>
                        <a:gd name="T2" fmla="*/ 0 w 8"/>
                        <a:gd name="T3" fmla="*/ 0 h 2"/>
                        <a:gd name="T4" fmla="*/ 2147483646 w 8"/>
                        <a:gd name="T5" fmla="*/ 2147483646 h 2"/>
                        <a:gd name="T6" fmla="*/ 2147483646 w 8"/>
                        <a:gd name="T7" fmla="*/ 0 h 2"/>
                        <a:gd name="T8" fmla="*/ 2147483646 w 8"/>
                        <a:gd name="T9" fmla="*/ 0 h 2"/>
                        <a:gd name="T10" fmla="*/ 2147483646 w 8"/>
                        <a:gd name="T11" fmla="*/ 0 h 2"/>
                        <a:gd name="T12" fmla="*/ 2147483646 w 8"/>
                        <a:gd name="T13" fmla="*/ 0 h 2"/>
                        <a:gd name="T14" fmla="*/ 0 w 8"/>
                        <a:gd name="T15" fmla="*/ 0 h 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2"/>
                        <a:gd name="T26" fmla="*/ 8 w 8"/>
                        <a:gd name="T27" fmla="*/ 2 h 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1"/>
                            <a:pt x="3" y="2"/>
                            <a:pt x="4" y="2"/>
                          </a:cubicBezTo>
                          <a:cubicBezTo>
                            <a:pt x="5" y="2"/>
                            <a:pt x="7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6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1460500" y="2513013"/>
                      <a:ext cx="4763" cy="1588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6"/>
                            <a:pt x="3" y="6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7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463675" y="2508251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8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466850" y="2508251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2147483646 h 14"/>
                        <a:gd name="T16" fmla="*/ 2147483646 w 7"/>
                        <a:gd name="T17" fmla="*/ 0 h 14"/>
                        <a:gd name="T18" fmla="*/ 2147483646 w 7"/>
                        <a:gd name="T19" fmla="*/ 0 h 14"/>
                        <a:gd name="T20" fmla="*/ 2147483646 w 7"/>
                        <a:gd name="T21" fmla="*/ 2147483646 h 1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"/>
                        <a:gd name="T34" fmla="*/ 0 h 14"/>
                        <a:gd name="T35" fmla="*/ 7 w 7"/>
                        <a:gd name="T36" fmla="*/ 14 h 1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79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468438" y="2516188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3" y="2"/>
                            <a:pt x="4" y="2"/>
                          </a:cubicBezTo>
                          <a:cubicBezTo>
                            <a:pt x="4" y="2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0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468438" y="2513013"/>
                      <a:ext cx="4763" cy="1588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6"/>
                          </a:cubicBezTo>
                          <a:cubicBezTo>
                            <a:pt x="7" y="6"/>
                            <a:pt x="9" y="5"/>
                            <a:pt x="10" y="3"/>
                          </a:cubicBezTo>
                          <a:cubicBezTo>
                            <a:pt x="10" y="3"/>
                            <a:pt x="11" y="2"/>
                            <a:pt x="10" y="0"/>
                          </a:cubicBezTo>
                          <a:cubicBezTo>
                            <a:pt x="10" y="0"/>
                            <a:pt x="3" y="3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1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466850" y="2509838"/>
                      <a:ext cx="4763" cy="4763"/>
                    </a:xfrm>
                    <a:custGeom>
                      <a:avLst/>
                      <a:gdLst>
                        <a:gd name="T0" fmla="*/ 0 w 10"/>
                        <a:gd name="T1" fmla="*/ 2147483646 h 11"/>
                        <a:gd name="T2" fmla="*/ 0 w 10"/>
                        <a:gd name="T3" fmla="*/ 2147483646 h 11"/>
                        <a:gd name="T4" fmla="*/ 0 w 10"/>
                        <a:gd name="T5" fmla="*/ 2147483646 h 11"/>
                        <a:gd name="T6" fmla="*/ 2147483646 w 10"/>
                        <a:gd name="T7" fmla="*/ 2147483646 h 11"/>
                        <a:gd name="T8" fmla="*/ 2147483646 w 10"/>
                        <a:gd name="T9" fmla="*/ 2147483646 h 11"/>
                        <a:gd name="T10" fmla="*/ 2147483646 w 10"/>
                        <a:gd name="T11" fmla="*/ 2147483646 h 11"/>
                        <a:gd name="T12" fmla="*/ 2147483646 w 10"/>
                        <a:gd name="T13" fmla="*/ 0 h 11"/>
                        <a:gd name="T14" fmla="*/ 0 w 10"/>
                        <a:gd name="T15" fmla="*/ 2147483646 h 1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1"/>
                        <a:gd name="T26" fmla="*/ 10 w 10"/>
                        <a:gd name="T27" fmla="*/ 11 h 1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1">
                          <a:moveTo>
                            <a:pt x="0" y="11"/>
                          </a:moveTo>
                          <a:lnTo>
                            <a:pt x="0" y="11"/>
                          </a:ln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0" y="11"/>
                            <a:pt x="1" y="11"/>
                            <a:pt x="1" y="11"/>
                          </a:cubicBezTo>
                          <a:cubicBezTo>
                            <a:pt x="2" y="10"/>
                            <a:pt x="6" y="8"/>
                            <a:pt x="8" y="6"/>
                          </a:cubicBezTo>
                          <a:cubicBezTo>
                            <a:pt x="8" y="6"/>
                            <a:pt x="9" y="5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4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2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474788" y="2668588"/>
                      <a:ext cx="3175" cy="4763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3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479550" y="2668588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5"/>
                          </a:moveTo>
                          <a:lnTo>
                            <a:pt x="1" y="5"/>
                          </a:lnTo>
                          <a:cubicBezTo>
                            <a:pt x="1" y="6"/>
                            <a:pt x="2" y="7"/>
                            <a:pt x="3" y="7"/>
                          </a:cubicBezTo>
                          <a:cubicBezTo>
                            <a:pt x="5" y="7"/>
                            <a:pt x="5" y="6"/>
                            <a:pt x="5" y="5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5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8"/>
                            <a:pt x="5" y="8"/>
                            <a:pt x="3" y="8"/>
                          </a:cubicBezTo>
                          <a:cubicBezTo>
                            <a:pt x="2" y="8"/>
                            <a:pt x="1" y="8"/>
                            <a:pt x="0" y="7"/>
                          </a:cubicBezTo>
                          <a:cubicBezTo>
                            <a:pt x="0" y="6"/>
                            <a:pt x="0" y="6"/>
                            <a:pt x="0" y="5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5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4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5" y="2668588"/>
                      <a:ext cx="4763" cy="4763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5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487488" y="2668588"/>
                      <a:ext cx="6350" cy="4763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6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493838" y="2668588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7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498600" y="2668588"/>
                      <a:ext cx="1588" cy="4763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8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462088" y="2667001"/>
                      <a:ext cx="3175" cy="4763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89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462088" y="267335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2147483646 h 3"/>
                        <a:gd name="T2" fmla="*/ 0 w 8"/>
                        <a:gd name="T3" fmla="*/ 2147483646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2147483646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0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460501" y="2670175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1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463676" y="2665413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2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466851" y="2665413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3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468438" y="267335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0 w 8"/>
                        <a:gd name="T3" fmla="*/ 0 h 4"/>
                        <a:gd name="T4" fmla="*/ 0 w 8"/>
                        <a:gd name="T5" fmla="*/ 0 h 4"/>
                        <a:gd name="T6" fmla="*/ 2147483646 w 8"/>
                        <a:gd name="T7" fmla="*/ 2147483646 h 4"/>
                        <a:gd name="T8" fmla="*/ 2147483646 w 8"/>
                        <a:gd name="T9" fmla="*/ 2147483646 h 4"/>
                        <a:gd name="T10" fmla="*/ 0 w 8"/>
                        <a:gd name="T11" fmla="*/ 0 h 4"/>
                        <a:gd name="T12" fmla="*/ 0 w 8"/>
                        <a:gd name="T13" fmla="*/ 0 h 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4"/>
                        <a:gd name="T23" fmla="*/ 8 w 8"/>
                        <a:gd name="T24" fmla="*/ 4 h 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4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3"/>
                            <a:pt x="4" y="3"/>
                          </a:cubicBezTo>
                          <a:cubicBezTo>
                            <a:pt x="4" y="3"/>
                            <a:pt x="6" y="4"/>
                            <a:pt x="8" y="1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4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468438" y="2670175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2"/>
                            <a:pt x="10" y="0"/>
                          </a:cubicBezTo>
                          <a:cubicBezTo>
                            <a:pt x="10" y="0"/>
                            <a:pt x="3" y="3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5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466851" y="2667000"/>
                      <a:ext cx="4763" cy="4763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5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6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474788" y="2768600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7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479551" y="2768600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5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5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8" name="Freeform 23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6" y="2768600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99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487488" y="2768600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0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493838" y="2768600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1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98601" y="2768600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2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62088" y="2765425"/>
                      <a:ext cx="3175" cy="6350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3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62088" y="2771775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2147483646 h 3"/>
                        <a:gd name="T2" fmla="*/ 0 w 8"/>
                        <a:gd name="T3" fmla="*/ 2147483646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2147483646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4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460501" y="2768600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5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463676" y="2763838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6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466851" y="2763838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7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468438" y="2771775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0 w 8"/>
                        <a:gd name="T3" fmla="*/ 0 h 4"/>
                        <a:gd name="T4" fmla="*/ 0 w 8"/>
                        <a:gd name="T5" fmla="*/ 0 h 4"/>
                        <a:gd name="T6" fmla="*/ 2147483646 w 8"/>
                        <a:gd name="T7" fmla="*/ 2147483646 h 4"/>
                        <a:gd name="T8" fmla="*/ 2147483646 w 8"/>
                        <a:gd name="T9" fmla="*/ 2147483646 h 4"/>
                        <a:gd name="T10" fmla="*/ 0 w 8"/>
                        <a:gd name="T11" fmla="*/ 0 h 4"/>
                        <a:gd name="T12" fmla="*/ 0 w 8"/>
                        <a:gd name="T13" fmla="*/ 0 h 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4"/>
                        <a:gd name="T23" fmla="*/ 8 w 8"/>
                        <a:gd name="T24" fmla="*/ 4 h 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4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3"/>
                            <a:pt x="4" y="3"/>
                          </a:cubicBezTo>
                          <a:cubicBezTo>
                            <a:pt x="4" y="3"/>
                            <a:pt x="6" y="4"/>
                            <a:pt x="8" y="1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8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468438" y="2768600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6"/>
                          </a:moveTo>
                          <a:lnTo>
                            <a:pt x="0" y="6"/>
                          </a:ln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lnTo>
                            <a:pt x="6" y="6"/>
                          </a:ln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09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466851" y="2765425"/>
                      <a:ext cx="4763" cy="6350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0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474788" y="2867025"/>
                      <a:ext cx="3175" cy="3175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1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479551" y="2867025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4"/>
                          </a:lnTo>
                          <a:cubicBezTo>
                            <a:pt x="7" y="6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4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2" name="Freeform 24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6" y="2867025"/>
                      <a:ext cx="4763" cy="3175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3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87488" y="2867025"/>
                      <a:ext cx="6350" cy="3175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4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93838" y="2867025"/>
                      <a:ext cx="3175" cy="3175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5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98601" y="2867025"/>
                      <a:ext cx="1588" cy="3175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6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1462088" y="2863850"/>
                      <a:ext cx="3175" cy="6350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7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1462088" y="287020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0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3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8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1460501" y="2867025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6"/>
                            <a:pt x="10" y="5"/>
                            <a:pt x="10" y="5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2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19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1463676" y="2863850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3"/>
                            <a:pt x="0" y="3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0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1466851" y="2863850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0 h 14"/>
                        <a:gd name="T16" fmla="*/ 2147483646 w 7"/>
                        <a:gd name="T17" fmla="*/ 0 h 14"/>
                        <a:gd name="T18" fmla="*/ 2147483646 w 7"/>
                        <a:gd name="T19" fmla="*/ 2147483646 h 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14"/>
                        <a:gd name="T32" fmla="*/ 7 w 7"/>
                        <a:gd name="T33" fmla="*/ 14 h 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1" y="14"/>
                            <a:pt x="1" y="14"/>
                            <a:pt x="1" y="14"/>
                          </a:cubicBez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4"/>
                            <a:pt x="6" y="3"/>
                          </a:cubicBezTo>
                          <a:cubicBezTo>
                            <a:pt x="6" y="3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1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1468438" y="2870200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2"/>
                            <a:pt x="4" y="3"/>
                          </a:cubicBezTo>
                          <a:cubicBezTo>
                            <a:pt x="4" y="3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2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1468438" y="2867025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5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3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1466851" y="2863850"/>
                      <a:ext cx="4763" cy="6350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4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1474788" y="2965450"/>
                      <a:ext cx="3175" cy="4763"/>
                    </a:xfrm>
                    <a:custGeom>
                      <a:avLst/>
                      <a:gdLst>
                        <a:gd name="T0" fmla="*/ 2147483646 w 8"/>
                        <a:gd name="T1" fmla="*/ 2147483646 h 8"/>
                        <a:gd name="T2" fmla="*/ 2147483646 w 8"/>
                        <a:gd name="T3" fmla="*/ 2147483646 h 8"/>
                        <a:gd name="T4" fmla="*/ 2147483646 w 8"/>
                        <a:gd name="T5" fmla="*/ 2147483646 h 8"/>
                        <a:gd name="T6" fmla="*/ 2147483646 w 8"/>
                        <a:gd name="T7" fmla="*/ 0 h 8"/>
                        <a:gd name="T8" fmla="*/ 2147483646 w 8"/>
                        <a:gd name="T9" fmla="*/ 0 h 8"/>
                        <a:gd name="T10" fmla="*/ 2147483646 w 8"/>
                        <a:gd name="T11" fmla="*/ 2147483646 h 8"/>
                        <a:gd name="T12" fmla="*/ 2147483646 w 8"/>
                        <a:gd name="T13" fmla="*/ 2147483646 h 8"/>
                        <a:gd name="T14" fmla="*/ 2147483646 w 8"/>
                        <a:gd name="T15" fmla="*/ 2147483646 h 8"/>
                        <a:gd name="T16" fmla="*/ 2147483646 w 8"/>
                        <a:gd name="T17" fmla="*/ 2147483646 h 8"/>
                        <a:gd name="T18" fmla="*/ 2147483646 w 8"/>
                        <a:gd name="T19" fmla="*/ 2147483646 h 8"/>
                        <a:gd name="T20" fmla="*/ 0 w 8"/>
                        <a:gd name="T21" fmla="*/ 2147483646 h 8"/>
                        <a:gd name="T22" fmla="*/ 0 w 8"/>
                        <a:gd name="T23" fmla="*/ 0 h 8"/>
                        <a:gd name="T24" fmla="*/ 2147483646 w 8"/>
                        <a:gd name="T25" fmla="*/ 0 h 8"/>
                        <a:gd name="T26" fmla="*/ 2147483646 w 8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"/>
                        <a:gd name="T43" fmla="*/ 0 h 8"/>
                        <a:gd name="T44" fmla="*/ 8 w 8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6" y="3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6" y="4"/>
                          </a:lnTo>
                          <a:lnTo>
                            <a:pt x="2" y="4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5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1479551" y="2965450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0 h 8"/>
                        <a:gd name="T10" fmla="*/ 2147483646 w 7"/>
                        <a:gd name="T11" fmla="*/ 0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0 w 7"/>
                        <a:gd name="T19" fmla="*/ 2147483646 h 8"/>
                        <a:gd name="T20" fmla="*/ 0 w 7"/>
                        <a:gd name="T21" fmla="*/ 2147483646 h 8"/>
                        <a:gd name="T22" fmla="*/ 0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7"/>
                        <a:gd name="T43" fmla="*/ 0 h 8"/>
                        <a:gd name="T44" fmla="*/ 7 w 7"/>
                        <a:gd name="T45" fmla="*/ 8 h 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7" h="8">
                          <a:moveTo>
                            <a:pt x="1" y="4"/>
                          </a:moveTo>
                          <a:lnTo>
                            <a:pt x="1" y="4"/>
                          </a:lnTo>
                          <a:cubicBezTo>
                            <a:pt x="1" y="6"/>
                            <a:pt x="2" y="6"/>
                            <a:pt x="3" y="6"/>
                          </a:cubicBezTo>
                          <a:cubicBezTo>
                            <a:pt x="5" y="6"/>
                            <a:pt x="5" y="6"/>
                            <a:pt x="5" y="4"/>
                          </a:cubicBez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7" y="4"/>
                          </a:lnTo>
                          <a:cubicBezTo>
                            <a:pt x="7" y="5"/>
                            <a:pt x="7" y="6"/>
                            <a:pt x="7" y="7"/>
                          </a:cubicBezTo>
                          <a:cubicBezTo>
                            <a:pt x="6" y="7"/>
                            <a:pt x="5" y="8"/>
                            <a:pt x="3" y="8"/>
                          </a:cubicBezTo>
                          <a:cubicBezTo>
                            <a:pt x="2" y="8"/>
                            <a:pt x="1" y="7"/>
                            <a:pt x="0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4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6" name="Freeform 26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2726" y="2965450"/>
                      <a:ext cx="4763" cy="4763"/>
                    </a:xfrm>
                    <a:custGeom>
                      <a:avLst/>
                      <a:gdLst>
                        <a:gd name="T0" fmla="*/ 2147483646 w 9"/>
                        <a:gd name="T1" fmla="*/ 2147483646 h 8"/>
                        <a:gd name="T2" fmla="*/ 2147483646 w 9"/>
                        <a:gd name="T3" fmla="*/ 2147483646 h 8"/>
                        <a:gd name="T4" fmla="*/ 2147483646 w 9"/>
                        <a:gd name="T5" fmla="*/ 2147483646 h 8"/>
                        <a:gd name="T6" fmla="*/ 2147483646 w 9"/>
                        <a:gd name="T7" fmla="*/ 2147483646 h 8"/>
                        <a:gd name="T8" fmla="*/ 2147483646 w 9"/>
                        <a:gd name="T9" fmla="*/ 2147483646 h 8"/>
                        <a:gd name="T10" fmla="*/ 2147483646 w 9"/>
                        <a:gd name="T11" fmla="*/ 0 h 8"/>
                        <a:gd name="T12" fmla="*/ 2147483646 w 9"/>
                        <a:gd name="T13" fmla="*/ 0 h 8"/>
                        <a:gd name="T14" fmla="*/ 2147483646 w 9"/>
                        <a:gd name="T15" fmla="*/ 2147483646 h 8"/>
                        <a:gd name="T16" fmla="*/ 2147483646 w 9"/>
                        <a:gd name="T17" fmla="*/ 2147483646 h 8"/>
                        <a:gd name="T18" fmla="*/ 2147483646 w 9"/>
                        <a:gd name="T19" fmla="*/ 2147483646 h 8"/>
                        <a:gd name="T20" fmla="*/ 2147483646 w 9"/>
                        <a:gd name="T21" fmla="*/ 2147483646 h 8"/>
                        <a:gd name="T22" fmla="*/ 2147483646 w 9"/>
                        <a:gd name="T23" fmla="*/ 2147483646 h 8"/>
                        <a:gd name="T24" fmla="*/ 0 w 9"/>
                        <a:gd name="T25" fmla="*/ 2147483646 h 8"/>
                        <a:gd name="T26" fmla="*/ 2147483646 w 9"/>
                        <a:gd name="T27" fmla="*/ 0 h 8"/>
                        <a:gd name="T28" fmla="*/ 2147483646 w 9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9"/>
                        <a:gd name="T46" fmla="*/ 0 h 8"/>
                        <a:gd name="T47" fmla="*/ 9 w 9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9" h="8">
                          <a:moveTo>
                            <a:pt x="3" y="4"/>
                          </a:move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4" y="1"/>
                          </a:lnTo>
                          <a:lnTo>
                            <a:pt x="3" y="4"/>
                          </a:lnTo>
                          <a:close/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9" y="8"/>
                          </a:lnTo>
                          <a:lnTo>
                            <a:pt x="7" y="8"/>
                          </a:lnTo>
                          <a:lnTo>
                            <a:pt x="6" y="6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7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1487488" y="2965450"/>
                      <a:ext cx="6350" cy="4763"/>
                    </a:xfrm>
                    <a:custGeom>
                      <a:avLst/>
                      <a:gdLst>
                        <a:gd name="T0" fmla="*/ 2147483646 w 13"/>
                        <a:gd name="T1" fmla="*/ 0 h 8"/>
                        <a:gd name="T2" fmla="*/ 2147483646 w 13"/>
                        <a:gd name="T3" fmla="*/ 0 h 8"/>
                        <a:gd name="T4" fmla="*/ 2147483646 w 13"/>
                        <a:gd name="T5" fmla="*/ 2147483646 h 8"/>
                        <a:gd name="T6" fmla="*/ 2147483646 w 13"/>
                        <a:gd name="T7" fmla="*/ 0 h 8"/>
                        <a:gd name="T8" fmla="*/ 2147483646 w 13"/>
                        <a:gd name="T9" fmla="*/ 0 h 8"/>
                        <a:gd name="T10" fmla="*/ 2147483646 w 13"/>
                        <a:gd name="T11" fmla="*/ 2147483646 h 8"/>
                        <a:gd name="T12" fmla="*/ 2147483646 w 13"/>
                        <a:gd name="T13" fmla="*/ 0 h 8"/>
                        <a:gd name="T14" fmla="*/ 2147483646 w 13"/>
                        <a:gd name="T15" fmla="*/ 0 h 8"/>
                        <a:gd name="T16" fmla="*/ 2147483646 w 13"/>
                        <a:gd name="T17" fmla="*/ 2147483646 h 8"/>
                        <a:gd name="T18" fmla="*/ 2147483646 w 13"/>
                        <a:gd name="T19" fmla="*/ 2147483646 h 8"/>
                        <a:gd name="T20" fmla="*/ 2147483646 w 13"/>
                        <a:gd name="T21" fmla="*/ 2147483646 h 8"/>
                        <a:gd name="T22" fmla="*/ 2147483646 w 13"/>
                        <a:gd name="T23" fmla="*/ 2147483646 h 8"/>
                        <a:gd name="T24" fmla="*/ 2147483646 w 13"/>
                        <a:gd name="T25" fmla="*/ 2147483646 h 8"/>
                        <a:gd name="T26" fmla="*/ 0 w 13"/>
                        <a:gd name="T27" fmla="*/ 0 h 8"/>
                        <a:gd name="T28" fmla="*/ 2147483646 w 13"/>
                        <a:gd name="T29" fmla="*/ 0 h 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"/>
                        <a:gd name="T46" fmla="*/ 0 h 8"/>
                        <a:gd name="T47" fmla="*/ 13 w 13"/>
                        <a:gd name="T48" fmla="*/ 8 h 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" h="8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1" y="8"/>
                          </a:lnTo>
                          <a:lnTo>
                            <a:pt x="8" y="8"/>
                          </a:lnTo>
                          <a:lnTo>
                            <a:pt x="7" y="2"/>
                          </a:lnTo>
                          <a:lnTo>
                            <a:pt x="5" y="8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8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1493838" y="2965450"/>
                      <a:ext cx="3175" cy="4763"/>
                    </a:xfrm>
                    <a:custGeom>
                      <a:avLst/>
                      <a:gdLst>
                        <a:gd name="T0" fmla="*/ 2147483646 w 7"/>
                        <a:gd name="T1" fmla="*/ 2147483646 h 8"/>
                        <a:gd name="T2" fmla="*/ 2147483646 w 7"/>
                        <a:gd name="T3" fmla="*/ 2147483646 h 8"/>
                        <a:gd name="T4" fmla="*/ 2147483646 w 7"/>
                        <a:gd name="T5" fmla="*/ 2147483646 h 8"/>
                        <a:gd name="T6" fmla="*/ 2147483646 w 7"/>
                        <a:gd name="T7" fmla="*/ 2147483646 h 8"/>
                        <a:gd name="T8" fmla="*/ 2147483646 w 7"/>
                        <a:gd name="T9" fmla="*/ 2147483646 h 8"/>
                        <a:gd name="T10" fmla="*/ 2147483646 w 7"/>
                        <a:gd name="T11" fmla="*/ 2147483646 h 8"/>
                        <a:gd name="T12" fmla="*/ 2147483646 w 7"/>
                        <a:gd name="T13" fmla="*/ 2147483646 h 8"/>
                        <a:gd name="T14" fmla="*/ 2147483646 w 7"/>
                        <a:gd name="T15" fmla="*/ 2147483646 h 8"/>
                        <a:gd name="T16" fmla="*/ 2147483646 w 7"/>
                        <a:gd name="T17" fmla="*/ 2147483646 h 8"/>
                        <a:gd name="T18" fmla="*/ 2147483646 w 7"/>
                        <a:gd name="T19" fmla="*/ 2147483646 h 8"/>
                        <a:gd name="T20" fmla="*/ 0 w 7"/>
                        <a:gd name="T21" fmla="*/ 2147483646 h 8"/>
                        <a:gd name="T22" fmla="*/ 2147483646 w 7"/>
                        <a:gd name="T23" fmla="*/ 0 h 8"/>
                        <a:gd name="T24" fmla="*/ 2147483646 w 7"/>
                        <a:gd name="T25" fmla="*/ 0 h 8"/>
                        <a:gd name="T26" fmla="*/ 2147483646 w 7"/>
                        <a:gd name="T27" fmla="*/ 2147483646 h 8"/>
                        <a:gd name="T28" fmla="*/ 2147483646 w 7"/>
                        <a:gd name="T29" fmla="*/ 2147483646 h 8"/>
                        <a:gd name="T30" fmla="*/ 2147483646 w 7"/>
                        <a:gd name="T31" fmla="*/ 2147483646 h 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"/>
                        <a:gd name="T49" fmla="*/ 0 h 8"/>
                        <a:gd name="T50" fmla="*/ 7 w 7"/>
                        <a:gd name="T51" fmla="*/ 8 h 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" h="8">
                          <a:moveTo>
                            <a:pt x="2" y="3"/>
                          </a:moveTo>
                          <a:lnTo>
                            <a:pt x="2" y="3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2" y="4"/>
                          </a:lnTo>
                          <a:cubicBezTo>
                            <a:pt x="2" y="6"/>
                            <a:pt x="2" y="6"/>
                            <a:pt x="4" y="6"/>
                          </a:cubicBez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4" y="8"/>
                          </a:lnTo>
                          <a:cubicBezTo>
                            <a:pt x="3" y="8"/>
                            <a:pt x="2" y="8"/>
                            <a:pt x="1" y="7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1"/>
                            <a:pt x="1" y="0"/>
                            <a:pt x="4" y="0"/>
                          </a:cubicBezTo>
                          <a:lnTo>
                            <a:pt x="7" y="0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cubicBezTo>
                            <a:pt x="3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29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1498601" y="2965450"/>
                      <a:ext cx="1588" cy="4763"/>
                    </a:xfrm>
                    <a:custGeom>
                      <a:avLst/>
                      <a:gdLst>
                        <a:gd name="T0" fmla="*/ 0 w 1"/>
                        <a:gd name="T1" fmla="*/ 0 h 8"/>
                        <a:gd name="T2" fmla="*/ 0 w 1"/>
                        <a:gd name="T3" fmla="*/ 0 h 8"/>
                        <a:gd name="T4" fmla="*/ 2147483646 w 1"/>
                        <a:gd name="T5" fmla="*/ 0 h 8"/>
                        <a:gd name="T6" fmla="*/ 2147483646 w 1"/>
                        <a:gd name="T7" fmla="*/ 2147483646 h 8"/>
                        <a:gd name="T8" fmla="*/ 0 w 1"/>
                        <a:gd name="T9" fmla="*/ 2147483646 h 8"/>
                        <a:gd name="T10" fmla="*/ 0 w 1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8"/>
                        <a:gd name="T20" fmla="*/ 1 w 1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8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0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1462088" y="2963863"/>
                      <a:ext cx="3175" cy="4763"/>
                    </a:xfrm>
                    <a:custGeom>
                      <a:avLst/>
                      <a:gdLst>
                        <a:gd name="T0" fmla="*/ 0 w 9"/>
                        <a:gd name="T1" fmla="*/ 2147483646 h 12"/>
                        <a:gd name="T2" fmla="*/ 0 w 9"/>
                        <a:gd name="T3" fmla="*/ 2147483646 h 12"/>
                        <a:gd name="T4" fmla="*/ 2147483646 w 9"/>
                        <a:gd name="T5" fmla="*/ 2147483646 h 12"/>
                        <a:gd name="T6" fmla="*/ 2147483646 w 9"/>
                        <a:gd name="T7" fmla="*/ 2147483646 h 12"/>
                        <a:gd name="T8" fmla="*/ 2147483646 w 9"/>
                        <a:gd name="T9" fmla="*/ 2147483646 h 12"/>
                        <a:gd name="T10" fmla="*/ 2147483646 w 9"/>
                        <a:gd name="T11" fmla="*/ 2147483646 h 12"/>
                        <a:gd name="T12" fmla="*/ 2147483646 w 9"/>
                        <a:gd name="T13" fmla="*/ 0 h 12"/>
                        <a:gd name="T14" fmla="*/ 0 w 9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12"/>
                        <a:gd name="T26" fmla="*/ 9 w 9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12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6"/>
                            <a:pt x="1" y="7"/>
                            <a:pt x="1" y="7"/>
                          </a:cubicBezTo>
                          <a:cubicBezTo>
                            <a:pt x="3" y="9"/>
                            <a:pt x="8" y="11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9" y="12"/>
                            <a:pt x="9" y="12"/>
                            <a:pt x="9" y="12"/>
                          </a:cubicBezTo>
                          <a:cubicBezTo>
                            <a:pt x="6" y="5"/>
                            <a:pt x="2" y="0"/>
                            <a:pt x="2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1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1462088" y="2970213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2147483646 w 8"/>
                        <a:gd name="T5" fmla="*/ 2147483646 h 3"/>
                        <a:gd name="T6" fmla="*/ 2147483646 w 8"/>
                        <a:gd name="T7" fmla="*/ 0 h 3"/>
                        <a:gd name="T8" fmla="*/ 2147483646 w 8"/>
                        <a:gd name="T9" fmla="*/ 0 h 3"/>
                        <a:gd name="T10" fmla="*/ 2147483646 w 8"/>
                        <a:gd name="T11" fmla="*/ 0 h 3"/>
                        <a:gd name="T12" fmla="*/ 2147483646 w 8"/>
                        <a:gd name="T13" fmla="*/ 0 h 3"/>
                        <a:gd name="T14" fmla="*/ 0 w 8"/>
                        <a:gd name="T15" fmla="*/ 0 h 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3"/>
                        <a:gd name="T26" fmla="*/ 8 w 8"/>
                        <a:gd name="T27" fmla="*/ 3 h 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" y="2"/>
                            <a:pt x="3" y="3"/>
                            <a:pt x="4" y="3"/>
                          </a:cubicBezTo>
                          <a:cubicBezTo>
                            <a:pt x="5" y="2"/>
                            <a:pt x="7" y="1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0"/>
                            <a:pt x="8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2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1460501" y="2967038"/>
                      <a:ext cx="4763" cy="3175"/>
                    </a:xfrm>
                    <a:custGeom>
                      <a:avLst/>
                      <a:gdLst>
                        <a:gd name="T0" fmla="*/ 2147483646 w 10"/>
                        <a:gd name="T1" fmla="*/ 2147483646 h 6"/>
                        <a:gd name="T2" fmla="*/ 2147483646 w 10"/>
                        <a:gd name="T3" fmla="*/ 2147483646 h 6"/>
                        <a:gd name="T4" fmla="*/ 2147483646 w 10"/>
                        <a:gd name="T5" fmla="*/ 2147483646 h 6"/>
                        <a:gd name="T6" fmla="*/ 2147483646 w 10"/>
                        <a:gd name="T7" fmla="*/ 2147483646 h 6"/>
                        <a:gd name="T8" fmla="*/ 2147483646 w 10"/>
                        <a:gd name="T9" fmla="*/ 2147483646 h 6"/>
                        <a:gd name="T10" fmla="*/ 2147483646 w 10"/>
                        <a:gd name="T11" fmla="*/ 2147483646 h 6"/>
                        <a:gd name="T12" fmla="*/ 2147483646 w 10"/>
                        <a:gd name="T13" fmla="*/ 2147483646 h 6"/>
                        <a:gd name="T14" fmla="*/ 0 w 10"/>
                        <a:gd name="T15" fmla="*/ 0 h 6"/>
                        <a:gd name="T16" fmla="*/ 2147483646 w 10"/>
                        <a:gd name="T17" fmla="*/ 2147483646 h 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"/>
                        <a:gd name="T28" fmla="*/ 0 h 6"/>
                        <a:gd name="T29" fmla="*/ 10 w 10"/>
                        <a:gd name="T30" fmla="*/ 6 h 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" h="6">
                          <a:moveTo>
                            <a:pt x="1" y="3"/>
                          </a:moveTo>
                          <a:lnTo>
                            <a:pt x="1" y="3"/>
                          </a:lnTo>
                          <a:cubicBezTo>
                            <a:pt x="1" y="5"/>
                            <a:pt x="3" y="5"/>
                            <a:pt x="3" y="5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5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5"/>
                            <a:pt x="10" y="5"/>
                            <a:pt x="10" y="5"/>
                          </a:cubicBezTo>
                          <a:cubicBezTo>
                            <a:pt x="7" y="3"/>
                            <a:pt x="0" y="0"/>
                            <a:pt x="0" y="0"/>
                          </a:cubicBezTo>
                          <a:cubicBezTo>
                            <a:pt x="0" y="1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3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1463676" y="2962275"/>
                      <a:ext cx="3175" cy="6350"/>
                    </a:xfrm>
                    <a:custGeom>
                      <a:avLst/>
                      <a:gdLst>
                        <a:gd name="T0" fmla="*/ 2147483646 w 6"/>
                        <a:gd name="T1" fmla="*/ 0 h 14"/>
                        <a:gd name="T2" fmla="*/ 2147483646 w 6"/>
                        <a:gd name="T3" fmla="*/ 0 h 14"/>
                        <a:gd name="T4" fmla="*/ 0 w 6"/>
                        <a:gd name="T5" fmla="*/ 2147483646 h 14"/>
                        <a:gd name="T6" fmla="*/ 0 w 6"/>
                        <a:gd name="T7" fmla="*/ 2147483646 h 14"/>
                        <a:gd name="T8" fmla="*/ 2147483646 w 6"/>
                        <a:gd name="T9" fmla="*/ 2147483646 h 14"/>
                        <a:gd name="T10" fmla="*/ 2147483646 w 6"/>
                        <a:gd name="T11" fmla="*/ 2147483646 h 14"/>
                        <a:gd name="T12" fmla="*/ 2147483646 w 6"/>
                        <a:gd name="T13" fmla="*/ 2147483646 h 14"/>
                        <a:gd name="T14" fmla="*/ 2147483646 w 6"/>
                        <a:gd name="T15" fmla="*/ 0 h 14"/>
                        <a:gd name="T16" fmla="*/ 2147483646 w 6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"/>
                        <a:gd name="T28" fmla="*/ 0 h 14"/>
                        <a:gd name="T29" fmla="*/ 6 w 6"/>
                        <a:gd name="T30" fmla="*/ 14 h 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" h="14">
                          <a:moveTo>
                            <a:pt x="3" y="0"/>
                          </a:moveTo>
                          <a:lnTo>
                            <a:pt x="3" y="0"/>
                          </a:lnTo>
                          <a:cubicBezTo>
                            <a:pt x="1" y="1"/>
                            <a:pt x="0" y="2"/>
                            <a:pt x="0" y="2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8"/>
                            <a:pt x="4" y="13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5" y="14"/>
                            <a:pt x="5" y="14"/>
                            <a:pt x="5" y="14"/>
                          </a:cubicBezTo>
                          <a:cubicBezTo>
                            <a:pt x="6" y="3"/>
                            <a:pt x="4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4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1466851" y="2962275"/>
                      <a:ext cx="3175" cy="6350"/>
                    </a:xfrm>
                    <a:custGeom>
                      <a:avLst/>
                      <a:gdLst>
                        <a:gd name="T0" fmla="*/ 2147483646 w 7"/>
                        <a:gd name="T1" fmla="*/ 2147483646 h 14"/>
                        <a:gd name="T2" fmla="*/ 2147483646 w 7"/>
                        <a:gd name="T3" fmla="*/ 2147483646 h 14"/>
                        <a:gd name="T4" fmla="*/ 2147483646 w 7"/>
                        <a:gd name="T5" fmla="*/ 2147483646 h 14"/>
                        <a:gd name="T6" fmla="*/ 2147483646 w 7"/>
                        <a:gd name="T7" fmla="*/ 2147483646 h 14"/>
                        <a:gd name="T8" fmla="*/ 2147483646 w 7"/>
                        <a:gd name="T9" fmla="*/ 2147483646 h 14"/>
                        <a:gd name="T10" fmla="*/ 2147483646 w 7"/>
                        <a:gd name="T11" fmla="*/ 2147483646 h 14"/>
                        <a:gd name="T12" fmla="*/ 2147483646 w 7"/>
                        <a:gd name="T13" fmla="*/ 2147483646 h 14"/>
                        <a:gd name="T14" fmla="*/ 2147483646 w 7"/>
                        <a:gd name="T15" fmla="*/ 2147483646 h 14"/>
                        <a:gd name="T16" fmla="*/ 2147483646 w 7"/>
                        <a:gd name="T17" fmla="*/ 0 h 14"/>
                        <a:gd name="T18" fmla="*/ 2147483646 w 7"/>
                        <a:gd name="T19" fmla="*/ 0 h 14"/>
                        <a:gd name="T20" fmla="*/ 2147483646 w 7"/>
                        <a:gd name="T21" fmla="*/ 2147483646 h 1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"/>
                        <a:gd name="T34" fmla="*/ 0 h 14"/>
                        <a:gd name="T35" fmla="*/ 7 w 7"/>
                        <a:gd name="T36" fmla="*/ 14 h 1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" h="14">
                          <a:moveTo>
                            <a:pt x="1" y="14"/>
                          </a:moveTo>
                          <a:lnTo>
                            <a:pt x="1" y="14"/>
                          </a:lnTo>
                          <a:cubicBezTo>
                            <a:pt x="2" y="14"/>
                            <a:pt x="2" y="14"/>
                            <a:pt x="2" y="14"/>
                          </a:cubicBezTo>
                          <a:cubicBezTo>
                            <a:pt x="2" y="13"/>
                            <a:pt x="6" y="8"/>
                            <a:pt x="6" y="5"/>
                          </a:cubicBezTo>
                          <a:cubicBezTo>
                            <a:pt x="6" y="5"/>
                            <a:pt x="7" y="3"/>
                            <a:pt x="6" y="2"/>
                          </a:cubicBezTo>
                          <a:cubicBezTo>
                            <a:pt x="6" y="2"/>
                            <a:pt x="6" y="1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3"/>
                            <a:pt x="1" y="14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5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1468438" y="2970213"/>
                      <a:ext cx="3175" cy="1588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0 w 8"/>
                        <a:gd name="T3" fmla="*/ 0 h 3"/>
                        <a:gd name="T4" fmla="*/ 0 w 8"/>
                        <a:gd name="T5" fmla="*/ 0 h 3"/>
                        <a:gd name="T6" fmla="*/ 2147483646 w 8"/>
                        <a:gd name="T7" fmla="*/ 2147483646 h 3"/>
                        <a:gd name="T8" fmla="*/ 2147483646 w 8"/>
                        <a:gd name="T9" fmla="*/ 0 h 3"/>
                        <a:gd name="T10" fmla="*/ 0 w 8"/>
                        <a:gd name="T11" fmla="*/ 0 h 3"/>
                        <a:gd name="T12" fmla="*/ 0 w 8"/>
                        <a:gd name="T13" fmla="*/ 0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3"/>
                        <a:gd name="T23" fmla="*/ 8 w 8"/>
                        <a:gd name="T24" fmla="*/ 3 h 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3" y="2"/>
                            <a:pt x="4" y="3"/>
                          </a:cubicBezTo>
                          <a:cubicBezTo>
                            <a:pt x="4" y="3"/>
                            <a:pt x="6" y="3"/>
                            <a:pt x="8" y="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6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1468438" y="2967038"/>
                      <a:ext cx="4763" cy="3175"/>
                    </a:xfrm>
                    <a:custGeom>
                      <a:avLst/>
                      <a:gdLst>
                        <a:gd name="T0" fmla="*/ 0 w 11"/>
                        <a:gd name="T1" fmla="*/ 2147483646 h 6"/>
                        <a:gd name="T2" fmla="*/ 0 w 11"/>
                        <a:gd name="T3" fmla="*/ 2147483646 h 6"/>
                        <a:gd name="T4" fmla="*/ 0 w 11"/>
                        <a:gd name="T5" fmla="*/ 2147483646 h 6"/>
                        <a:gd name="T6" fmla="*/ 0 w 11"/>
                        <a:gd name="T7" fmla="*/ 2147483646 h 6"/>
                        <a:gd name="T8" fmla="*/ 0 w 11"/>
                        <a:gd name="T9" fmla="*/ 2147483646 h 6"/>
                        <a:gd name="T10" fmla="*/ 2147483646 w 11"/>
                        <a:gd name="T11" fmla="*/ 2147483646 h 6"/>
                        <a:gd name="T12" fmla="*/ 2147483646 w 11"/>
                        <a:gd name="T13" fmla="*/ 2147483646 h 6"/>
                        <a:gd name="T14" fmla="*/ 2147483646 w 11"/>
                        <a:gd name="T15" fmla="*/ 2147483646 h 6"/>
                        <a:gd name="T16" fmla="*/ 2147483646 w 11"/>
                        <a:gd name="T17" fmla="*/ 0 h 6"/>
                        <a:gd name="T18" fmla="*/ 0 w 11"/>
                        <a:gd name="T19" fmla="*/ 2147483646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"/>
                        <a:gd name="T31" fmla="*/ 0 h 6"/>
                        <a:gd name="T32" fmla="*/ 11 w 11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" h="6">
                          <a:moveTo>
                            <a:pt x="0" y="5"/>
                          </a:moveTo>
                          <a:lnTo>
                            <a:pt x="0" y="5"/>
                          </a:lnTo>
                          <a:cubicBezTo>
                            <a:pt x="0" y="5"/>
                            <a:pt x="0" y="5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1" y="6"/>
                            <a:pt x="6" y="6"/>
                            <a:pt x="6" y="6"/>
                          </a:cubicBezTo>
                          <a:cubicBezTo>
                            <a:pt x="6" y="6"/>
                            <a:pt x="7" y="6"/>
                            <a:pt x="7" y="5"/>
                          </a:cubicBezTo>
                          <a:cubicBezTo>
                            <a:pt x="7" y="5"/>
                            <a:pt x="9" y="5"/>
                            <a:pt x="10" y="3"/>
                          </a:cubicBezTo>
                          <a:cubicBezTo>
                            <a:pt x="10" y="3"/>
                            <a:pt x="11" y="1"/>
                            <a:pt x="10" y="0"/>
                          </a:cubicBezTo>
                          <a:cubicBezTo>
                            <a:pt x="10" y="0"/>
                            <a:pt x="3" y="3"/>
                            <a:pt x="0" y="5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7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1466851" y="2963863"/>
                      <a:ext cx="4763" cy="4763"/>
                    </a:xfrm>
                    <a:custGeom>
                      <a:avLst/>
                      <a:gdLst>
                        <a:gd name="T0" fmla="*/ 0 w 10"/>
                        <a:gd name="T1" fmla="*/ 2147483646 h 12"/>
                        <a:gd name="T2" fmla="*/ 0 w 10"/>
                        <a:gd name="T3" fmla="*/ 2147483646 h 12"/>
                        <a:gd name="T4" fmla="*/ 0 w 10"/>
                        <a:gd name="T5" fmla="*/ 2147483646 h 12"/>
                        <a:gd name="T6" fmla="*/ 2147483646 w 10"/>
                        <a:gd name="T7" fmla="*/ 2147483646 h 12"/>
                        <a:gd name="T8" fmla="*/ 2147483646 w 10"/>
                        <a:gd name="T9" fmla="*/ 2147483646 h 12"/>
                        <a:gd name="T10" fmla="*/ 2147483646 w 10"/>
                        <a:gd name="T11" fmla="*/ 2147483646 h 12"/>
                        <a:gd name="T12" fmla="*/ 2147483646 w 10"/>
                        <a:gd name="T13" fmla="*/ 0 h 12"/>
                        <a:gd name="T14" fmla="*/ 0 w 10"/>
                        <a:gd name="T15" fmla="*/ 2147483646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"/>
                        <a:gd name="T25" fmla="*/ 0 h 12"/>
                        <a:gd name="T26" fmla="*/ 10 w 10"/>
                        <a:gd name="T27" fmla="*/ 12 h 1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" h="12">
                          <a:moveTo>
                            <a:pt x="0" y="12"/>
                          </a:moveTo>
                          <a:lnTo>
                            <a:pt x="0" y="12"/>
                          </a:ln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1" y="12"/>
                            <a:pt x="1" y="12"/>
                          </a:cubicBezTo>
                          <a:cubicBezTo>
                            <a:pt x="2" y="11"/>
                            <a:pt x="6" y="9"/>
                            <a:pt x="8" y="7"/>
                          </a:cubicBezTo>
                          <a:cubicBezTo>
                            <a:pt x="8" y="7"/>
                            <a:pt x="9" y="6"/>
                            <a:pt x="9" y="4"/>
                          </a:cubicBezTo>
                          <a:cubicBezTo>
                            <a:pt x="10" y="2"/>
                            <a:pt x="7" y="0"/>
                            <a:pt x="7" y="0"/>
                          </a:cubicBezTo>
                          <a:cubicBezTo>
                            <a:pt x="7" y="0"/>
                            <a:pt x="3" y="5"/>
                            <a:pt x="0" y="12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8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1374776" y="2608263"/>
                      <a:ext cx="49213" cy="7938"/>
                    </a:xfrm>
                    <a:custGeom>
                      <a:avLst/>
                      <a:gdLst>
                        <a:gd name="T0" fmla="*/ 2147483646 w 106"/>
                        <a:gd name="T1" fmla="*/ 2147483646 h 17"/>
                        <a:gd name="T2" fmla="*/ 2147483646 w 106"/>
                        <a:gd name="T3" fmla="*/ 2147483646 h 17"/>
                        <a:gd name="T4" fmla="*/ 0 w 106"/>
                        <a:gd name="T5" fmla="*/ 2147483646 h 17"/>
                        <a:gd name="T6" fmla="*/ 0 w 106"/>
                        <a:gd name="T7" fmla="*/ 0 h 17"/>
                        <a:gd name="T8" fmla="*/ 2147483646 w 106"/>
                        <a:gd name="T9" fmla="*/ 0 h 17"/>
                        <a:gd name="T10" fmla="*/ 2147483646 w 106"/>
                        <a:gd name="T11" fmla="*/ 2147483646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6"/>
                        <a:gd name="T19" fmla="*/ 0 h 17"/>
                        <a:gd name="T20" fmla="*/ 106 w 106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6" h="17">
                          <a:moveTo>
                            <a:pt x="106" y="17"/>
                          </a:moveTo>
                          <a:lnTo>
                            <a:pt x="106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  <a:lnTo>
                            <a:pt x="106" y="0"/>
                          </a:lnTo>
                          <a:lnTo>
                            <a:pt x="106" y="1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39" name="Freeform 2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14438" y="2133600"/>
                      <a:ext cx="368300" cy="34925"/>
                    </a:xfrm>
                    <a:custGeom>
                      <a:avLst/>
                      <a:gdLst>
                        <a:gd name="T0" fmla="*/ 2147483646 w 781"/>
                        <a:gd name="T1" fmla="*/ 0 h 73"/>
                        <a:gd name="T2" fmla="*/ 2147483646 w 781"/>
                        <a:gd name="T3" fmla="*/ 0 h 73"/>
                        <a:gd name="T4" fmla="*/ 2147483646 w 781"/>
                        <a:gd name="T5" fmla="*/ 0 h 73"/>
                        <a:gd name="T6" fmla="*/ 0 w 781"/>
                        <a:gd name="T7" fmla="*/ 2147483646 h 73"/>
                        <a:gd name="T8" fmla="*/ 2147483646 w 781"/>
                        <a:gd name="T9" fmla="*/ 2147483646 h 73"/>
                        <a:gd name="T10" fmla="*/ 2147483646 w 781"/>
                        <a:gd name="T11" fmla="*/ 0 h 73"/>
                        <a:gd name="T12" fmla="*/ 2147483646 w 781"/>
                        <a:gd name="T13" fmla="*/ 2147483646 h 73"/>
                        <a:gd name="T14" fmla="*/ 2147483646 w 781"/>
                        <a:gd name="T15" fmla="*/ 2147483646 h 73"/>
                        <a:gd name="T16" fmla="*/ 2147483646 w 781"/>
                        <a:gd name="T17" fmla="*/ 2147483646 h 73"/>
                        <a:gd name="T18" fmla="*/ 2147483646 w 781"/>
                        <a:gd name="T19" fmla="*/ 2147483646 h 73"/>
                        <a:gd name="T20" fmla="*/ 2147483646 w 781"/>
                        <a:gd name="T21" fmla="*/ 2147483646 h 73"/>
                        <a:gd name="T22" fmla="*/ 2147483646 w 781"/>
                        <a:gd name="T23" fmla="*/ 2147483646 h 7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781"/>
                        <a:gd name="T37" fmla="*/ 0 h 73"/>
                        <a:gd name="T38" fmla="*/ 781 w 781"/>
                        <a:gd name="T39" fmla="*/ 73 h 7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781" h="73">
                          <a:moveTo>
                            <a:pt x="675" y="0"/>
                          </a:moveTo>
                          <a:lnTo>
                            <a:pt x="675" y="0"/>
                          </a:lnTo>
                          <a:lnTo>
                            <a:pt x="122" y="0"/>
                          </a:lnTo>
                          <a:lnTo>
                            <a:pt x="0" y="73"/>
                          </a:lnTo>
                          <a:lnTo>
                            <a:pt x="781" y="73"/>
                          </a:lnTo>
                          <a:lnTo>
                            <a:pt x="675" y="0"/>
                          </a:lnTo>
                          <a:close/>
                          <a:moveTo>
                            <a:pt x="667" y="27"/>
                          </a:moveTo>
                          <a:lnTo>
                            <a:pt x="667" y="27"/>
                          </a:lnTo>
                          <a:lnTo>
                            <a:pt x="696" y="46"/>
                          </a:lnTo>
                          <a:lnTo>
                            <a:pt x="96" y="46"/>
                          </a:lnTo>
                          <a:lnTo>
                            <a:pt x="130" y="27"/>
                          </a:lnTo>
                          <a:lnTo>
                            <a:pt x="667" y="27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40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1284288" y="2395538"/>
                      <a:ext cx="6350" cy="657225"/>
                    </a:xfrm>
                    <a:custGeom>
                      <a:avLst/>
                      <a:gdLst>
                        <a:gd name="T0" fmla="*/ 2147483646 w 14"/>
                        <a:gd name="T1" fmla="*/ 2147483646 h 1396"/>
                        <a:gd name="T2" fmla="*/ 2147483646 w 14"/>
                        <a:gd name="T3" fmla="*/ 2147483646 h 1396"/>
                        <a:gd name="T4" fmla="*/ 0 w 14"/>
                        <a:gd name="T5" fmla="*/ 2147483646 h 1396"/>
                        <a:gd name="T6" fmla="*/ 0 w 14"/>
                        <a:gd name="T7" fmla="*/ 0 h 1396"/>
                        <a:gd name="T8" fmla="*/ 2147483646 w 14"/>
                        <a:gd name="T9" fmla="*/ 0 h 1396"/>
                        <a:gd name="T10" fmla="*/ 2147483646 w 14"/>
                        <a:gd name="T11" fmla="*/ 2147483646 h 13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"/>
                        <a:gd name="T19" fmla="*/ 0 h 1396"/>
                        <a:gd name="T20" fmla="*/ 14 w 14"/>
                        <a:gd name="T21" fmla="*/ 1396 h 13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" h="1396">
                          <a:moveTo>
                            <a:pt x="14" y="1396"/>
                          </a:moveTo>
                          <a:lnTo>
                            <a:pt x="14" y="1396"/>
                          </a:lnTo>
                          <a:lnTo>
                            <a:pt x="0" y="1396"/>
                          </a:lnTo>
                          <a:lnTo>
                            <a:pt x="0" y="0"/>
                          </a:lnTo>
                          <a:lnTo>
                            <a:pt x="14" y="0"/>
                          </a:lnTo>
                          <a:lnTo>
                            <a:pt x="14" y="139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41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1508126" y="2395538"/>
                      <a:ext cx="6350" cy="657225"/>
                    </a:xfrm>
                    <a:custGeom>
                      <a:avLst/>
                      <a:gdLst>
                        <a:gd name="T0" fmla="*/ 2147483646 w 14"/>
                        <a:gd name="T1" fmla="*/ 2147483646 h 1396"/>
                        <a:gd name="T2" fmla="*/ 2147483646 w 14"/>
                        <a:gd name="T3" fmla="*/ 2147483646 h 1396"/>
                        <a:gd name="T4" fmla="*/ 0 w 14"/>
                        <a:gd name="T5" fmla="*/ 2147483646 h 1396"/>
                        <a:gd name="T6" fmla="*/ 0 w 14"/>
                        <a:gd name="T7" fmla="*/ 0 h 1396"/>
                        <a:gd name="T8" fmla="*/ 2147483646 w 14"/>
                        <a:gd name="T9" fmla="*/ 0 h 1396"/>
                        <a:gd name="T10" fmla="*/ 2147483646 w 14"/>
                        <a:gd name="T11" fmla="*/ 2147483646 h 13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"/>
                        <a:gd name="T19" fmla="*/ 0 h 1396"/>
                        <a:gd name="T20" fmla="*/ 14 w 14"/>
                        <a:gd name="T21" fmla="*/ 1396 h 13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" h="1396">
                          <a:moveTo>
                            <a:pt x="14" y="1396"/>
                          </a:moveTo>
                          <a:lnTo>
                            <a:pt x="14" y="1396"/>
                          </a:lnTo>
                          <a:lnTo>
                            <a:pt x="0" y="1396"/>
                          </a:lnTo>
                          <a:lnTo>
                            <a:pt x="0" y="0"/>
                          </a:lnTo>
                          <a:lnTo>
                            <a:pt x="14" y="0"/>
                          </a:lnTo>
                          <a:lnTo>
                            <a:pt x="14" y="1396"/>
                          </a:ln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42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1352551" y="3078163"/>
                      <a:ext cx="65088" cy="66675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70" y="139"/>
                          </a:moveTo>
                          <a:lnTo>
                            <a:pt x="70" y="139"/>
                          </a:lnTo>
                          <a:cubicBezTo>
                            <a:pt x="31" y="139"/>
                            <a:pt x="0" y="108"/>
                            <a:pt x="0" y="70"/>
                          </a:cubicBezTo>
                          <a:cubicBezTo>
                            <a:pt x="0" y="31"/>
                            <a:pt x="31" y="0"/>
                            <a:pt x="70" y="0"/>
                          </a:cubicBezTo>
                          <a:cubicBezTo>
                            <a:pt x="108" y="0"/>
                            <a:pt x="139" y="31"/>
                            <a:pt x="139" y="70"/>
                          </a:cubicBezTo>
                          <a:cubicBezTo>
                            <a:pt x="139" y="108"/>
                            <a:pt x="108" y="139"/>
                            <a:pt x="70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43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1452563" y="3078163"/>
                      <a:ext cx="65088" cy="66675"/>
                    </a:xfrm>
                    <a:custGeom>
                      <a:avLst/>
                      <a:gdLst>
                        <a:gd name="T0" fmla="*/ 2147483646 w 139"/>
                        <a:gd name="T1" fmla="*/ 2147483646 h 139"/>
                        <a:gd name="T2" fmla="*/ 2147483646 w 139"/>
                        <a:gd name="T3" fmla="*/ 2147483646 h 139"/>
                        <a:gd name="T4" fmla="*/ 0 w 139"/>
                        <a:gd name="T5" fmla="*/ 2147483646 h 139"/>
                        <a:gd name="T6" fmla="*/ 2147483646 w 139"/>
                        <a:gd name="T7" fmla="*/ 0 h 139"/>
                        <a:gd name="T8" fmla="*/ 2147483646 w 139"/>
                        <a:gd name="T9" fmla="*/ 2147483646 h 139"/>
                        <a:gd name="T10" fmla="*/ 2147483646 w 139"/>
                        <a:gd name="T11" fmla="*/ 2147483646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9"/>
                        <a:gd name="T19" fmla="*/ 0 h 139"/>
                        <a:gd name="T20" fmla="*/ 139 w 13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9" h="139">
                          <a:moveTo>
                            <a:pt x="70" y="139"/>
                          </a:moveTo>
                          <a:lnTo>
                            <a:pt x="70" y="139"/>
                          </a:lnTo>
                          <a:cubicBezTo>
                            <a:pt x="31" y="139"/>
                            <a:pt x="0" y="108"/>
                            <a:pt x="0" y="70"/>
                          </a:cubicBezTo>
                          <a:cubicBezTo>
                            <a:pt x="0" y="31"/>
                            <a:pt x="31" y="0"/>
                            <a:pt x="70" y="0"/>
                          </a:cubicBezTo>
                          <a:cubicBezTo>
                            <a:pt x="108" y="0"/>
                            <a:pt x="139" y="31"/>
                            <a:pt x="139" y="70"/>
                          </a:cubicBezTo>
                          <a:cubicBezTo>
                            <a:pt x="139" y="108"/>
                            <a:pt x="108" y="139"/>
                            <a:pt x="70" y="139"/>
                          </a:cubicBezTo>
                          <a:close/>
                        </a:path>
                      </a:pathLst>
                    </a:custGeom>
                    <a:solidFill>
                      <a:srgbClr val="4747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</p:grpSp>
          <p:sp>
            <p:nvSpPr>
              <p:cNvPr id="667" name="文本框 666"/>
              <p:cNvSpPr txBox="1"/>
              <p:nvPr/>
            </p:nvSpPr>
            <p:spPr>
              <a:xfrm>
                <a:off x="1870990" y="4428748"/>
                <a:ext cx="6174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>
                    <a:latin typeface="+mj-lt"/>
                  </a:rPr>
                  <a:t>18000</a:t>
                </a:r>
              </a:p>
            </p:txBody>
          </p:sp>
          <p:sp>
            <p:nvSpPr>
              <p:cNvPr id="2125" name="文本框 2124"/>
              <p:cNvSpPr txBox="1"/>
              <p:nvPr/>
            </p:nvSpPr>
            <p:spPr>
              <a:xfrm>
                <a:off x="3157684" y="4428748"/>
                <a:ext cx="369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>
                    <a:latin typeface="+mj-lt"/>
                  </a:rPr>
                  <a:t>V3</a:t>
                </a:r>
              </a:p>
            </p:txBody>
          </p:sp>
          <p:sp>
            <p:nvSpPr>
              <p:cNvPr id="2126" name="文本框 2125"/>
              <p:cNvSpPr txBox="1"/>
              <p:nvPr/>
            </p:nvSpPr>
            <p:spPr>
              <a:xfrm>
                <a:off x="4234469" y="4428748"/>
                <a:ext cx="530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>
                    <a:latin typeface="+mj-lt"/>
                  </a:rPr>
                  <a:t>9000</a:t>
                </a:r>
              </a:p>
            </p:txBody>
          </p:sp>
          <p:cxnSp>
            <p:nvCxnSpPr>
              <p:cNvPr id="2127" name="直接连接符 2126"/>
              <p:cNvCxnSpPr/>
              <p:nvPr/>
            </p:nvCxnSpPr>
            <p:spPr>
              <a:xfrm flipH="1">
                <a:off x="2222541" y="3124511"/>
                <a:ext cx="2108161" cy="53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8" name="矩形 2127"/>
              <p:cNvSpPr/>
              <p:nvPr/>
            </p:nvSpPr>
            <p:spPr>
              <a:xfrm>
                <a:off x="1672925" y="4842454"/>
                <a:ext cx="3338530" cy="10963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rgbClr val="C7000B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DeviceManager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отдельным устройством</a:t>
                </a:r>
              </a:p>
              <a:p>
                <a:pPr algn="ctr" fontAlgn="ctr"/>
                <a:r>
                  <a:rPr lang="ru-RU" sz="1200">
                    <a:solidFill>
                      <a:srgbClr val="30B5C5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Администратор O&amp;M</a:t>
                </a:r>
              </a:p>
              <a:p>
                <a:pPr algn="ctr" fontAlgn="ctr"/>
                <a:r>
                  <a:rPr lang="ru-RU" sz="14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Конфигурирование и аварийная сигнализация</a:t>
                </a:r>
              </a:p>
            </p:txBody>
          </p:sp>
          <p:sp>
            <p:nvSpPr>
              <p:cNvPr id="2129" name="矩形 2128"/>
              <p:cNvSpPr/>
              <p:nvPr/>
            </p:nvSpPr>
            <p:spPr>
              <a:xfrm>
                <a:off x="1580176" y="3845418"/>
                <a:ext cx="1070333" cy="417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rIns="36000" rtlCol="0" anchor="ctr">
                <a:noAutofit/>
              </a:bodyPr>
              <a:lstStyle/>
              <a:p>
                <a:pPr algn="ctr" fontAlgn="ctr"/>
                <a:r>
                  <a:rPr lang="ru-RU" sz="1000" dirty="0" err="1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DeviceManager</a:t>
                </a:r>
                <a:endParaRPr lang="ru-RU" sz="1000" dirty="0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130" name="矩形 2129"/>
              <p:cNvSpPr/>
              <p:nvPr/>
            </p:nvSpPr>
            <p:spPr>
              <a:xfrm>
                <a:off x="4060522" y="3845418"/>
                <a:ext cx="1027681" cy="417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rIns="36000" rtlCol="0" anchor="ctr">
                <a:noAutofit/>
              </a:bodyPr>
              <a:lstStyle/>
              <a:p>
                <a:pPr algn="ctr" fontAlgn="ctr"/>
                <a:r>
                  <a:rPr lang="ru-RU" sz="10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DeviceManager</a:t>
                </a:r>
              </a:p>
            </p:txBody>
          </p:sp>
          <p:sp>
            <p:nvSpPr>
              <p:cNvPr id="2131" name="矩形 2130"/>
              <p:cNvSpPr/>
              <p:nvPr/>
            </p:nvSpPr>
            <p:spPr>
              <a:xfrm>
                <a:off x="2712422" y="3845418"/>
                <a:ext cx="1018835" cy="417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rIns="36000" rtlCol="0" anchor="ctr">
                <a:noAutofit/>
              </a:bodyPr>
              <a:lstStyle/>
              <a:p>
                <a:pPr algn="ctr" fontAlgn="ctr"/>
                <a:r>
                  <a:rPr lang="ru-RU" sz="10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DeviceManager</a:t>
                </a:r>
              </a:p>
            </p:txBody>
          </p:sp>
          <p:sp>
            <p:nvSpPr>
              <p:cNvPr id="2132" name="矩形 2131"/>
              <p:cNvSpPr/>
              <p:nvPr/>
            </p:nvSpPr>
            <p:spPr>
              <a:xfrm>
                <a:off x="5385864" y="1413881"/>
                <a:ext cx="3074742" cy="978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rgbClr val="C7000B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DME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Контроль ресурсов хранения</a:t>
                </a:r>
              </a:p>
              <a:p>
                <a:pPr algn="ctr" fontAlgn="ctr"/>
                <a:r>
                  <a:rPr lang="ru-RU" sz="1200">
                    <a:solidFill>
                      <a:srgbClr val="30B5C5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Администратор O&amp;M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Создание пулов ресурсов и оркестровка сервисов</a:t>
                </a:r>
              </a:p>
            </p:txBody>
          </p:sp>
          <p:sp>
            <p:nvSpPr>
              <p:cNvPr id="2133" name="矩形 2132"/>
              <p:cNvSpPr/>
              <p:nvPr/>
            </p:nvSpPr>
            <p:spPr>
              <a:xfrm>
                <a:off x="5385864" y="2528676"/>
                <a:ext cx="3074742" cy="978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rgbClr val="C7000B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eSight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устройствами</a:t>
                </a:r>
              </a:p>
              <a:p>
                <a:pPr algn="ctr" fontAlgn="ctr"/>
                <a:r>
                  <a:rPr lang="ru-RU" sz="1200">
                    <a:solidFill>
                      <a:srgbClr val="30B5C5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Администратор O&amp;M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Мониторинг неисправностей и отчет о производительности</a:t>
                </a:r>
              </a:p>
            </p:txBody>
          </p:sp>
          <p:sp>
            <p:nvSpPr>
              <p:cNvPr id="2134" name="矩形 2133"/>
              <p:cNvSpPr/>
              <p:nvPr/>
            </p:nvSpPr>
            <p:spPr>
              <a:xfrm>
                <a:off x="5385864" y="3643471"/>
                <a:ext cx="3074742" cy="978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rgbClr val="C7000B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eService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Дистанционное техобслуживание</a:t>
                </a:r>
              </a:p>
              <a:p>
                <a:pPr algn="ctr" fontAlgn="ctr"/>
                <a:r>
                  <a:rPr lang="ru-RU" sz="1200">
                    <a:solidFill>
                      <a:srgbClr val="30B5C5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Администратор O&amp;M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Мониторинг неисправностей и обратная связь</a:t>
                </a:r>
              </a:p>
            </p:txBody>
          </p:sp>
          <p:sp>
            <p:nvSpPr>
              <p:cNvPr id="2135" name="矩形 2134"/>
              <p:cNvSpPr/>
              <p:nvPr/>
            </p:nvSpPr>
            <p:spPr>
              <a:xfrm>
                <a:off x="5385864" y="4758266"/>
                <a:ext cx="3074742" cy="978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6C4D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rgbClr val="C7000B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SmartKit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Инструмент обслуживания СХД</a:t>
                </a:r>
              </a:p>
              <a:p>
                <a:pPr algn="ctr" fontAlgn="ctr"/>
                <a:r>
                  <a:rPr lang="ru-RU" sz="1200">
                    <a:solidFill>
                      <a:srgbClr val="30B5C5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Обслуживающий персонал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Доставка, обновление и устранение неисправностей</a:t>
                </a:r>
              </a:p>
            </p:txBody>
          </p:sp>
          <p:cxnSp>
            <p:nvCxnSpPr>
              <p:cNvPr id="679" name="肘形连接符 678"/>
              <p:cNvCxnSpPr>
                <a:stCxn id="2135" idx="1"/>
                <a:endCxn id="2132" idx="1"/>
              </p:cNvCxnSpPr>
              <p:nvPr/>
            </p:nvCxnSpPr>
            <p:spPr>
              <a:xfrm rot="10800000">
                <a:off x="5385864" y="1903247"/>
                <a:ext cx="12700" cy="3344385"/>
              </a:xfrm>
              <a:prstGeom prst="bentConnector3">
                <a:avLst>
                  <a:gd name="adj1" fmla="val 1269472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8" name="直接连接符 2147"/>
              <p:cNvCxnSpPr>
                <a:stCxn id="10" idx="3"/>
              </p:cNvCxnSpPr>
              <p:nvPr/>
            </p:nvCxnSpPr>
            <p:spPr>
              <a:xfrm>
                <a:off x="5113288" y="2214136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9" name="直接连接符 2148"/>
              <p:cNvCxnSpPr>
                <a:stCxn id="423" idx="3"/>
              </p:cNvCxnSpPr>
              <p:nvPr/>
            </p:nvCxnSpPr>
            <p:spPr>
              <a:xfrm>
                <a:off x="5113288" y="3047887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1" name="直接连接符 2150"/>
              <p:cNvCxnSpPr>
                <a:stCxn id="424" idx="3"/>
              </p:cNvCxnSpPr>
              <p:nvPr/>
            </p:nvCxnSpPr>
            <p:spPr>
              <a:xfrm>
                <a:off x="5113288" y="4146727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4" name="直接连接符 2153"/>
              <p:cNvCxnSpPr>
                <a:endCxn id="2133" idx="1"/>
              </p:cNvCxnSpPr>
              <p:nvPr/>
            </p:nvCxnSpPr>
            <p:spPr>
              <a:xfrm>
                <a:off x="5257288" y="3018041"/>
                <a:ext cx="1285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0" name="直接连接符 2159"/>
              <p:cNvCxnSpPr>
                <a:endCxn id="2134" idx="1"/>
              </p:cNvCxnSpPr>
              <p:nvPr/>
            </p:nvCxnSpPr>
            <p:spPr>
              <a:xfrm flipV="1">
                <a:off x="5257288" y="4132836"/>
                <a:ext cx="1285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1" name="组合 2340"/>
            <p:cNvGrpSpPr/>
            <p:nvPr/>
          </p:nvGrpSpPr>
          <p:grpSpPr>
            <a:xfrm>
              <a:off x="8713898" y="4268109"/>
              <a:ext cx="2908168" cy="1705362"/>
              <a:chOff x="7698927" y="7258884"/>
              <a:chExt cx="2908168" cy="1705362"/>
            </a:xfrm>
          </p:grpSpPr>
          <p:sp>
            <p:nvSpPr>
              <p:cNvPr id="2266" name="矩形 2265"/>
              <p:cNvSpPr/>
              <p:nvPr/>
            </p:nvSpPr>
            <p:spPr>
              <a:xfrm>
                <a:off x="7698927" y="7673450"/>
                <a:ext cx="29081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+mj-lt"/>
                    <a:ea typeface="Microsoft Yahei" panose="020B0503020204020204" pitchFamily="34" charset="-122"/>
                  </a:rPr>
                  <a:t>Система архивирования устройств </a:t>
                </a:r>
              </a:p>
            </p:txBody>
          </p:sp>
          <p:sp>
            <p:nvSpPr>
              <p:cNvPr id="2267" name="矩形 2266"/>
              <p:cNvSpPr/>
              <p:nvPr/>
            </p:nvSpPr>
            <p:spPr>
              <a:xfrm>
                <a:off x="7698927" y="8088016"/>
                <a:ext cx="2518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+mj-lt"/>
                    <a:ea typeface="Microsoft Yahei" panose="020B0503020204020204" pitchFamily="34" charset="-122"/>
                  </a:rPr>
                  <a:t>Система обработки заявок на </a:t>
                </a:r>
                <a:r>
                  <a:rPr lang="ru-RU" sz="1200" dirty="0" smtClean="0">
                    <a:latin typeface="+mj-lt"/>
                    <a:ea typeface="Microsoft Yahei" panose="020B0503020204020204" pitchFamily="34" charset="-122"/>
                  </a:rPr>
                  <a:t/>
                </a:r>
                <a:br>
                  <a:rPr lang="ru-RU" sz="1200" dirty="0" smtClean="0">
                    <a:latin typeface="+mj-lt"/>
                    <a:ea typeface="Microsoft Yahei" panose="020B0503020204020204" pitchFamily="34" charset="-122"/>
                  </a:rPr>
                </a:br>
                <a:r>
                  <a:rPr lang="ru-RU" sz="1200" dirty="0" smtClean="0">
                    <a:latin typeface="+mj-lt"/>
                    <a:ea typeface="Microsoft Yahei" panose="020B0503020204020204" pitchFamily="34" charset="-122"/>
                  </a:rPr>
                  <a:t>устранение </a:t>
                </a:r>
                <a:r>
                  <a:rPr lang="ru-RU" sz="1200" dirty="0">
                    <a:latin typeface="+mj-lt"/>
                    <a:ea typeface="Microsoft Yahei" panose="020B0503020204020204" pitchFamily="34" charset="-122"/>
                  </a:rPr>
                  <a:t>неисправностей </a:t>
                </a:r>
              </a:p>
            </p:txBody>
          </p:sp>
          <p:sp>
            <p:nvSpPr>
              <p:cNvPr id="2268" name="矩形 2267"/>
              <p:cNvSpPr/>
              <p:nvPr/>
            </p:nvSpPr>
            <p:spPr>
              <a:xfrm>
                <a:off x="7698927" y="8502581"/>
                <a:ext cx="27671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+mj-lt"/>
                    <a:ea typeface="Microsoft Yahei" panose="020B0503020204020204" pitchFamily="34" charset="-122"/>
                  </a:rPr>
                  <a:t>Экспертная система диагностики </a:t>
                </a:r>
                <a:r>
                  <a:rPr lang="ru-RU" sz="1200" dirty="0" smtClean="0">
                    <a:latin typeface="+mj-lt"/>
                    <a:ea typeface="Microsoft Yahei" panose="020B0503020204020204" pitchFamily="34" charset="-122"/>
                  </a:rPr>
                  <a:t/>
                </a:r>
                <a:br>
                  <a:rPr lang="ru-RU" sz="1200" dirty="0" smtClean="0">
                    <a:latin typeface="+mj-lt"/>
                    <a:ea typeface="Microsoft Yahei" panose="020B0503020204020204" pitchFamily="34" charset="-122"/>
                  </a:rPr>
                </a:br>
                <a:r>
                  <a:rPr lang="ru-RU" sz="1200" dirty="0" smtClean="0">
                    <a:latin typeface="+mj-lt"/>
                    <a:ea typeface="Microsoft Yahei" panose="020B0503020204020204" pitchFamily="34" charset="-122"/>
                  </a:rPr>
                  <a:t>неисправностей</a:t>
                </a:r>
                <a:endParaRPr lang="ru-RU" sz="1200" dirty="0">
                  <a:latin typeface="+mj-lt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69" name="矩形 2268"/>
              <p:cNvSpPr/>
              <p:nvPr/>
            </p:nvSpPr>
            <p:spPr>
              <a:xfrm>
                <a:off x="7698927" y="7258884"/>
                <a:ext cx="217399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latin typeface="+mj-lt"/>
                    <a:ea typeface="Microsoft Yahei" panose="020B0503020204020204" pitchFamily="34" charset="-122"/>
                  </a:rPr>
                  <a:t>Система аутентификации </a:t>
                </a:r>
              </a:p>
            </p:txBody>
          </p:sp>
        </p:grpSp>
        <p:grpSp>
          <p:nvGrpSpPr>
            <p:cNvPr id="2270" name="组合 2269"/>
            <p:cNvGrpSpPr/>
            <p:nvPr/>
          </p:nvGrpSpPr>
          <p:grpSpPr>
            <a:xfrm>
              <a:off x="9082460" y="2996641"/>
              <a:ext cx="1104059" cy="450592"/>
              <a:chOff x="7445375" y="2132013"/>
              <a:chExt cx="1184276" cy="484188"/>
            </a:xfrm>
            <a:solidFill>
              <a:srgbClr val="3C3C3B"/>
            </a:solidFill>
          </p:grpSpPr>
          <p:sp>
            <p:nvSpPr>
              <p:cNvPr id="2271" name="Freeform 160"/>
              <p:cNvSpPr>
                <a:spLocks noEditPoints="1"/>
              </p:cNvSpPr>
              <p:nvPr/>
            </p:nvSpPr>
            <p:spPr bwMode="auto">
              <a:xfrm>
                <a:off x="7445375" y="2154238"/>
                <a:ext cx="228600" cy="336550"/>
              </a:xfrm>
              <a:custGeom>
                <a:avLst/>
                <a:gdLst>
                  <a:gd name="T0" fmla="*/ 52 w 528"/>
                  <a:gd name="T1" fmla="*/ 630 h 782"/>
                  <a:gd name="T2" fmla="*/ 264 w 528"/>
                  <a:gd name="T3" fmla="*/ 688 h 782"/>
                  <a:gd name="T4" fmla="*/ 475 w 528"/>
                  <a:gd name="T5" fmla="*/ 630 h 782"/>
                  <a:gd name="T6" fmla="*/ 52 w 528"/>
                  <a:gd name="T7" fmla="*/ 630 h 782"/>
                  <a:gd name="T8" fmla="*/ 264 w 528"/>
                  <a:gd name="T9" fmla="*/ 53 h 782"/>
                  <a:gd name="T10" fmla="*/ 264 w 528"/>
                  <a:gd name="T11" fmla="*/ 252 h 782"/>
                  <a:gd name="T12" fmla="*/ 264 w 528"/>
                  <a:gd name="T13" fmla="*/ 53 h 782"/>
                  <a:gd name="T14" fmla="*/ 264 w 528"/>
                  <a:gd name="T15" fmla="*/ 353 h 782"/>
                  <a:gd name="T16" fmla="*/ 52 w 528"/>
                  <a:gd name="T17" fmla="*/ 245 h 782"/>
                  <a:gd name="T18" fmla="*/ 475 w 528"/>
                  <a:gd name="T19" fmla="*/ 245 h 782"/>
                  <a:gd name="T20" fmla="*/ 264 w 528"/>
                  <a:gd name="T21" fmla="*/ 353 h 782"/>
                  <a:gd name="T22" fmla="*/ 475 w 528"/>
                  <a:gd name="T23" fmla="*/ 347 h 782"/>
                  <a:gd name="T24" fmla="*/ 52 w 528"/>
                  <a:gd name="T25" fmla="*/ 347 h 782"/>
                  <a:gd name="T26" fmla="*/ 264 w 528"/>
                  <a:gd name="T27" fmla="*/ 406 h 782"/>
                  <a:gd name="T28" fmla="*/ 475 w 528"/>
                  <a:gd name="T29" fmla="*/ 347 h 782"/>
                  <a:gd name="T30" fmla="*/ 475 w 528"/>
                  <a:gd name="T31" fmla="*/ 441 h 782"/>
                  <a:gd name="T32" fmla="*/ 52 w 528"/>
                  <a:gd name="T33" fmla="*/ 441 h 782"/>
                  <a:gd name="T34" fmla="*/ 264 w 528"/>
                  <a:gd name="T35" fmla="*/ 500 h 782"/>
                  <a:gd name="T36" fmla="*/ 475 w 528"/>
                  <a:gd name="T37" fmla="*/ 441 h 782"/>
                  <a:gd name="T38" fmla="*/ 475 w 528"/>
                  <a:gd name="T39" fmla="*/ 536 h 782"/>
                  <a:gd name="T40" fmla="*/ 52 w 528"/>
                  <a:gd name="T41" fmla="*/ 536 h 782"/>
                  <a:gd name="T42" fmla="*/ 264 w 528"/>
                  <a:gd name="T43" fmla="*/ 594 h 782"/>
                  <a:gd name="T44" fmla="*/ 475 w 528"/>
                  <a:gd name="T45" fmla="*/ 536 h 782"/>
                  <a:gd name="T46" fmla="*/ 528 w 528"/>
                  <a:gd name="T47" fmla="*/ 630 h 782"/>
                  <a:gd name="T48" fmla="*/ 528 w 528"/>
                  <a:gd name="T49" fmla="*/ 441 h 782"/>
                  <a:gd name="T50" fmla="*/ 528 w 528"/>
                  <a:gd name="T51" fmla="*/ 348 h 782"/>
                  <a:gd name="T52" fmla="*/ 528 w 528"/>
                  <a:gd name="T53" fmla="*/ 160 h 782"/>
                  <a:gd name="T54" fmla="*/ 528 w 528"/>
                  <a:gd name="T55" fmla="*/ 152 h 782"/>
                  <a:gd name="T56" fmla="*/ 0 w 528"/>
                  <a:gd name="T57" fmla="*/ 152 h 782"/>
                  <a:gd name="T58" fmla="*/ 0 w 528"/>
                  <a:gd name="T59" fmla="*/ 160 h 782"/>
                  <a:gd name="T60" fmla="*/ 0 w 528"/>
                  <a:gd name="T61" fmla="*/ 254 h 782"/>
                  <a:gd name="T62" fmla="*/ 264 w 528"/>
                  <a:gd name="T63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782">
                    <a:moveTo>
                      <a:pt x="52" y="630"/>
                    </a:moveTo>
                    <a:lnTo>
                      <a:pt x="52" y="630"/>
                    </a:lnTo>
                    <a:lnTo>
                      <a:pt x="52" y="628"/>
                    </a:lnTo>
                    <a:cubicBezTo>
                      <a:pt x="100" y="665"/>
                      <a:pt x="176" y="688"/>
                      <a:pt x="264" y="688"/>
                    </a:cubicBezTo>
                    <a:cubicBezTo>
                      <a:pt x="351" y="688"/>
                      <a:pt x="427" y="665"/>
                      <a:pt x="475" y="628"/>
                    </a:cubicBezTo>
                    <a:lnTo>
                      <a:pt x="475" y="630"/>
                    </a:lnTo>
                    <a:cubicBezTo>
                      <a:pt x="475" y="677"/>
                      <a:pt x="388" y="730"/>
                      <a:pt x="264" y="730"/>
                    </a:cubicBezTo>
                    <a:cubicBezTo>
                      <a:pt x="139" y="730"/>
                      <a:pt x="52" y="677"/>
                      <a:pt x="52" y="630"/>
                    </a:cubicBezTo>
                    <a:close/>
                    <a:moveTo>
                      <a:pt x="264" y="53"/>
                    </a:moveTo>
                    <a:lnTo>
                      <a:pt x="264" y="53"/>
                    </a:lnTo>
                    <a:cubicBezTo>
                      <a:pt x="388" y="53"/>
                      <a:pt x="475" y="105"/>
                      <a:pt x="475" y="152"/>
                    </a:cubicBezTo>
                    <a:cubicBezTo>
                      <a:pt x="475" y="200"/>
                      <a:pt x="388" y="252"/>
                      <a:pt x="264" y="252"/>
                    </a:cubicBezTo>
                    <a:cubicBezTo>
                      <a:pt x="139" y="252"/>
                      <a:pt x="52" y="200"/>
                      <a:pt x="52" y="152"/>
                    </a:cubicBezTo>
                    <a:cubicBezTo>
                      <a:pt x="52" y="105"/>
                      <a:pt x="139" y="53"/>
                      <a:pt x="264" y="53"/>
                    </a:cubicBezTo>
                    <a:close/>
                    <a:moveTo>
                      <a:pt x="264" y="353"/>
                    </a:moveTo>
                    <a:lnTo>
                      <a:pt x="264" y="353"/>
                    </a:lnTo>
                    <a:cubicBezTo>
                      <a:pt x="139" y="353"/>
                      <a:pt x="52" y="300"/>
                      <a:pt x="52" y="253"/>
                    </a:cubicBezTo>
                    <a:lnTo>
                      <a:pt x="52" y="245"/>
                    </a:lnTo>
                    <a:cubicBezTo>
                      <a:pt x="100" y="282"/>
                      <a:pt x="176" y="305"/>
                      <a:pt x="264" y="305"/>
                    </a:cubicBezTo>
                    <a:cubicBezTo>
                      <a:pt x="351" y="305"/>
                      <a:pt x="427" y="282"/>
                      <a:pt x="475" y="245"/>
                    </a:cubicBezTo>
                    <a:lnTo>
                      <a:pt x="475" y="253"/>
                    </a:lnTo>
                    <a:cubicBezTo>
                      <a:pt x="475" y="300"/>
                      <a:pt x="388" y="353"/>
                      <a:pt x="264" y="353"/>
                    </a:cubicBezTo>
                    <a:close/>
                    <a:moveTo>
                      <a:pt x="475" y="347"/>
                    </a:moveTo>
                    <a:lnTo>
                      <a:pt x="475" y="347"/>
                    </a:lnTo>
                    <a:cubicBezTo>
                      <a:pt x="475" y="394"/>
                      <a:pt x="388" y="447"/>
                      <a:pt x="264" y="447"/>
                    </a:cubicBezTo>
                    <a:cubicBezTo>
                      <a:pt x="139" y="447"/>
                      <a:pt x="52" y="394"/>
                      <a:pt x="52" y="347"/>
                    </a:cubicBezTo>
                    <a:lnTo>
                      <a:pt x="52" y="346"/>
                    </a:lnTo>
                    <a:cubicBezTo>
                      <a:pt x="100" y="382"/>
                      <a:pt x="176" y="406"/>
                      <a:pt x="264" y="406"/>
                    </a:cubicBezTo>
                    <a:cubicBezTo>
                      <a:pt x="351" y="406"/>
                      <a:pt x="427" y="382"/>
                      <a:pt x="475" y="346"/>
                    </a:cubicBezTo>
                    <a:lnTo>
                      <a:pt x="475" y="347"/>
                    </a:lnTo>
                    <a:close/>
                    <a:moveTo>
                      <a:pt x="475" y="441"/>
                    </a:moveTo>
                    <a:lnTo>
                      <a:pt x="475" y="441"/>
                    </a:lnTo>
                    <a:cubicBezTo>
                      <a:pt x="475" y="489"/>
                      <a:pt x="388" y="541"/>
                      <a:pt x="264" y="541"/>
                    </a:cubicBezTo>
                    <a:cubicBezTo>
                      <a:pt x="139" y="541"/>
                      <a:pt x="52" y="489"/>
                      <a:pt x="52" y="441"/>
                    </a:cubicBezTo>
                    <a:lnTo>
                      <a:pt x="52" y="440"/>
                    </a:lnTo>
                    <a:cubicBezTo>
                      <a:pt x="100" y="476"/>
                      <a:pt x="176" y="500"/>
                      <a:pt x="264" y="500"/>
                    </a:cubicBezTo>
                    <a:cubicBezTo>
                      <a:pt x="351" y="500"/>
                      <a:pt x="427" y="476"/>
                      <a:pt x="475" y="440"/>
                    </a:cubicBezTo>
                    <a:lnTo>
                      <a:pt x="475" y="441"/>
                    </a:lnTo>
                    <a:close/>
                    <a:moveTo>
                      <a:pt x="475" y="536"/>
                    </a:moveTo>
                    <a:lnTo>
                      <a:pt x="475" y="536"/>
                    </a:lnTo>
                    <a:cubicBezTo>
                      <a:pt x="475" y="583"/>
                      <a:pt x="388" y="635"/>
                      <a:pt x="264" y="635"/>
                    </a:cubicBezTo>
                    <a:cubicBezTo>
                      <a:pt x="139" y="635"/>
                      <a:pt x="52" y="583"/>
                      <a:pt x="52" y="536"/>
                    </a:cubicBezTo>
                    <a:lnTo>
                      <a:pt x="52" y="534"/>
                    </a:lnTo>
                    <a:cubicBezTo>
                      <a:pt x="100" y="571"/>
                      <a:pt x="176" y="594"/>
                      <a:pt x="264" y="594"/>
                    </a:cubicBezTo>
                    <a:cubicBezTo>
                      <a:pt x="351" y="594"/>
                      <a:pt x="427" y="571"/>
                      <a:pt x="475" y="534"/>
                    </a:cubicBezTo>
                    <a:lnTo>
                      <a:pt x="475" y="536"/>
                    </a:lnTo>
                    <a:close/>
                    <a:moveTo>
                      <a:pt x="528" y="630"/>
                    </a:moveTo>
                    <a:lnTo>
                      <a:pt x="528" y="630"/>
                    </a:lnTo>
                    <a:lnTo>
                      <a:pt x="528" y="442"/>
                    </a:lnTo>
                    <a:lnTo>
                      <a:pt x="528" y="441"/>
                    </a:lnTo>
                    <a:lnTo>
                      <a:pt x="528" y="348"/>
                    </a:lnTo>
                    <a:lnTo>
                      <a:pt x="528" y="348"/>
                    </a:lnTo>
                    <a:lnTo>
                      <a:pt x="528" y="347"/>
                    </a:lnTo>
                    <a:lnTo>
                      <a:pt x="528" y="160"/>
                    </a:lnTo>
                    <a:lnTo>
                      <a:pt x="527" y="160"/>
                    </a:lnTo>
                    <a:cubicBezTo>
                      <a:pt x="528" y="157"/>
                      <a:pt x="528" y="155"/>
                      <a:pt x="528" y="152"/>
                    </a:cubicBezTo>
                    <a:cubicBezTo>
                      <a:pt x="528" y="67"/>
                      <a:pt x="412" y="0"/>
                      <a:pt x="264" y="0"/>
                    </a:cubicBezTo>
                    <a:cubicBezTo>
                      <a:pt x="116" y="0"/>
                      <a:pt x="0" y="67"/>
                      <a:pt x="0" y="152"/>
                    </a:cubicBez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7"/>
                      <a:pt x="0" y="159"/>
                      <a:pt x="0" y="160"/>
                    </a:cubicBezTo>
                    <a:lnTo>
                      <a:pt x="0" y="253"/>
                    </a:lnTo>
                    <a:lnTo>
                      <a:pt x="0" y="254"/>
                    </a:lnTo>
                    <a:lnTo>
                      <a:pt x="0" y="630"/>
                    </a:lnTo>
                    <a:cubicBezTo>
                      <a:pt x="0" y="715"/>
                      <a:pt x="116" y="782"/>
                      <a:pt x="264" y="782"/>
                    </a:cubicBezTo>
                    <a:cubicBezTo>
                      <a:pt x="412" y="782"/>
                      <a:pt x="528" y="715"/>
                      <a:pt x="528" y="6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11816" eaLnBrk="1" hangingPunct="1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2272" name="Freeform 161"/>
              <p:cNvSpPr>
                <a:spLocks noEditPoints="1"/>
              </p:cNvSpPr>
              <p:nvPr/>
            </p:nvSpPr>
            <p:spPr bwMode="auto">
              <a:xfrm>
                <a:off x="7715250" y="2154238"/>
                <a:ext cx="228600" cy="336550"/>
              </a:xfrm>
              <a:custGeom>
                <a:avLst/>
                <a:gdLst>
                  <a:gd name="T0" fmla="*/ 264 w 529"/>
                  <a:gd name="T1" fmla="*/ 53 h 782"/>
                  <a:gd name="T2" fmla="*/ 264 w 529"/>
                  <a:gd name="T3" fmla="*/ 252 h 782"/>
                  <a:gd name="T4" fmla="*/ 264 w 529"/>
                  <a:gd name="T5" fmla="*/ 53 h 782"/>
                  <a:gd name="T6" fmla="*/ 264 w 529"/>
                  <a:gd name="T7" fmla="*/ 353 h 782"/>
                  <a:gd name="T8" fmla="*/ 53 w 529"/>
                  <a:gd name="T9" fmla="*/ 245 h 782"/>
                  <a:gd name="T10" fmla="*/ 476 w 529"/>
                  <a:gd name="T11" fmla="*/ 245 h 782"/>
                  <a:gd name="T12" fmla="*/ 264 w 529"/>
                  <a:gd name="T13" fmla="*/ 353 h 782"/>
                  <a:gd name="T14" fmla="*/ 476 w 529"/>
                  <a:gd name="T15" fmla="*/ 347 h 782"/>
                  <a:gd name="T16" fmla="*/ 53 w 529"/>
                  <a:gd name="T17" fmla="*/ 347 h 782"/>
                  <a:gd name="T18" fmla="*/ 264 w 529"/>
                  <a:gd name="T19" fmla="*/ 406 h 782"/>
                  <a:gd name="T20" fmla="*/ 476 w 529"/>
                  <a:gd name="T21" fmla="*/ 347 h 782"/>
                  <a:gd name="T22" fmla="*/ 476 w 529"/>
                  <a:gd name="T23" fmla="*/ 441 h 782"/>
                  <a:gd name="T24" fmla="*/ 53 w 529"/>
                  <a:gd name="T25" fmla="*/ 441 h 782"/>
                  <a:gd name="T26" fmla="*/ 264 w 529"/>
                  <a:gd name="T27" fmla="*/ 500 h 782"/>
                  <a:gd name="T28" fmla="*/ 476 w 529"/>
                  <a:gd name="T29" fmla="*/ 441 h 782"/>
                  <a:gd name="T30" fmla="*/ 476 w 529"/>
                  <a:gd name="T31" fmla="*/ 536 h 782"/>
                  <a:gd name="T32" fmla="*/ 53 w 529"/>
                  <a:gd name="T33" fmla="*/ 536 h 782"/>
                  <a:gd name="T34" fmla="*/ 264 w 529"/>
                  <a:gd name="T35" fmla="*/ 594 h 782"/>
                  <a:gd name="T36" fmla="*/ 476 w 529"/>
                  <a:gd name="T37" fmla="*/ 536 h 782"/>
                  <a:gd name="T38" fmla="*/ 476 w 529"/>
                  <a:gd name="T39" fmla="*/ 630 h 782"/>
                  <a:gd name="T40" fmla="*/ 53 w 529"/>
                  <a:gd name="T41" fmla="*/ 630 h 782"/>
                  <a:gd name="T42" fmla="*/ 264 w 529"/>
                  <a:gd name="T43" fmla="*/ 688 h 782"/>
                  <a:gd name="T44" fmla="*/ 476 w 529"/>
                  <a:gd name="T45" fmla="*/ 630 h 782"/>
                  <a:gd name="T46" fmla="*/ 264 w 529"/>
                  <a:gd name="T47" fmla="*/ 782 h 782"/>
                  <a:gd name="T48" fmla="*/ 529 w 529"/>
                  <a:gd name="T49" fmla="*/ 442 h 782"/>
                  <a:gd name="T50" fmla="*/ 529 w 529"/>
                  <a:gd name="T51" fmla="*/ 348 h 782"/>
                  <a:gd name="T52" fmla="*/ 529 w 529"/>
                  <a:gd name="T53" fmla="*/ 347 h 782"/>
                  <a:gd name="T54" fmla="*/ 528 w 529"/>
                  <a:gd name="T55" fmla="*/ 160 h 782"/>
                  <a:gd name="T56" fmla="*/ 264 w 529"/>
                  <a:gd name="T57" fmla="*/ 0 h 782"/>
                  <a:gd name="T58" fmla="*/ 1 w 529"/>
                  <a:gd name="T59" fmla="*/ 156 h 782"/>
                  <a:gd name="T60" fmla="*/ 0 w 529"/>
                  <a:gd name="T61" fmla="*/ 253 h 782"/>
                  <a:gd name="T62" fmla="*/ 0 w 529"/>
                  <a:gd name="T63" fmla="*/ 63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9" h="782">
                    <a:moveTo>
                      <a:pt x="264" y="53"/>
                    </a:moveTo>
                    <a:lnTo>
                      <a:pt x="264" y="53"/>
                    </a:lnTo>
                    <a:cubicBezTo>
                      <a:pt x="389" y="53"/>
                      <a:pt x="476" y="105"/>
                      <a:pt x="476" y="152"/>
                    </a:cubicBezTo>
                    <a:cubicBezTo>
                      <a:pt x="476" y="200"/>
                      <a:pt x="389" y="252"/>
                      <a:pt x="264" y="252"/>
                    </a:cubicBezTo>
                    <a:cubicBezTo>
                      <a:pt x="140" y="252"/>
                      <a:pt x="53" y="200"/>
                      <a:pt x="53" y="152"/>
                    </a:cubicBezTo>
                    <a:cubicBezTo>
                      <a:pt x="53" y="105"/>
                      <a:pt x="140" y="53"/>
                      <a:pt x="264" y="53"/>
                    </a:cubicBezTo>
                    <a:close/>
                    <a:moveTo>
                      <a:pt x="264" y="353"/>
                    </a:moveTo>
                    <a:lnTo>
                      <a:pt x="264" y="353"/>
                    </a:lnTo>
                    <a:cubicBezTo>
                      <a:pt x="140" y="353"/>
                      <a:pt x="53" y="300"/>
                      <a:pt x="53" y="253"/>
                    </a:cubicBezTo>
                    <a:lnTo>
                      <a:pt x="53" y="245"/>
                    </a:lnTo>
                    <a:cubicBezTo>
                      <a:pt x="101" y="282"/>
                      <a:pt x="177" y="305"/>
                      <a:pt x="264" y="305"/>
                    </a:cubicBezTo>
                    <a:cubicBezTo>
                      <a:pt x="352" y="305"/>
                      <a:pt x="428" y="282"/>
                      <a:pt x="476" y="245"/>
                    </a:cubicBezTo>
                    <a:lnTo>
                      <a:pt x="476" y="253"/>
                    </a:lnTo>
                    <a:cubicBezTo>
                      <a:pt x="476" y="300"/>
                      <a:pt x="389" y="353"/>
                      <a:pt x="264" y="353"/>
                    </a:cubicBezTo>
                    <a:close/>
                    <a:moveTo>
                      <a:pt x="476" y="347"/>
                    </a:moveTo>
                    <a:lnTo>
                      <a:pt x="476" y="347"/>
                    </a:lnTo>
                    <a:cubicBezTo>
                      <a:pt x="476" y="394"/>
                      <a:pt x="389" y="447"/>
                      <a:pt x="264" y="447"/>
                    </a:cubicBezTo>
                    <a:cubicBezTo>
                      <a:pt x="140" y="447"/>
                      <a:pt x="53" y="394"/>
                      <a:pt x="53" y="347"/>
                    </a:cubicBezTo>
                    <a:lnTo>
                      <a:pt x="53" y="346"/>
                    </a:lnTo>
                    <a:cubicBezTo>
                      <a:pt x="101" y="382"/>
                      <a:pt x="177" y="406"/>
                      <a:pt x="264" y="406"/>
                    </a:cubicBezTo>
                    <a:cubicBezTo>
                      <a:pt x="352" y="406"/>
                      <a:pt x="428" y="382"/>
                      <a:pt x="476" y="346"/>
                    </a:cubicBezTo>
                    <a:lnTo>
                      <a:pt x="476" y="347"/>
                    </a:lnTo>
                    <a:close/>
                    <a:moveTo>
                      <a:pt x="476" y="441"/>
                    </a:moveTo>
                    <a:lnTo>
                      <a:pt x="476" y="441"/>
                    </a:lnTo>
                    <a:cubicBezTo>
                      <a:pt x="476" y="489"/>
                      <a:pt x="389" y="541"/>
                      <a:pt x="264" y="541"/>
                    </a:cubicBezTo>
                    <a:cubicBezTo>
                      <a:pt x="140" y="541"/>
                      <a:pt x="53" y="489"/>
                      <a:pt x="53" y="441"/>
                    </a:cubicBezTo>
                    <a:lnTo>
                      <a:pt x="53" y="440"/>
                    </a:lnTo>
                    <a:cubicBezTo>
                      <a:pt x="101" y="476"/>
                      <a:pt x="177" y="500"/>
                      <a:pt x="264" y="500"/>
                    </a:cubicBezTo>
                    <a:cubicBezTo>
                      <a:pt x="352" y="500"/>
                      <a:pt x="428" y="476"/>
                      <a:pt x="476" y="440"/>
                    </a:cubicBezTo>
                    <a:lnTo>
                      <a:pt x="476" y="441"/>
                    </a:lnTo>
                    <a:close/>
                    <a:moveTo>
                      <a:pt x="476" y="536"/>
                    </a:moveTo>
                    <a:lnTo>
                      <a:pt x="476" y="536"/>
                    </a:lnTo>
                    <a:cubicBezTo>
                      <a:pt x="476" y="583"/>
                      <a:pt x="389" y="635"/>
                      <a:pt x="264" y="635"/>
                    </a:cubicBezTo>
                    <a:cubicBezTo>
                      <a:pt x="140" y="635"/>
                      <a:pt x="53" y="583"/>
                      <a:pt x="53" y="536"/>
                    </a:cubicBezTo>
                    <a:lnTo>
                      <a:pt x="53" y="534"/>
                    </a:lnTo>
                    <a:cubicBezTo>
                      <a:pt x="101" y="571"/>
                      <a:pt x="177" y="594"/>
                      <a:pt x="264" y="594"/>
                    </a:cubicBezTo>
                    <a:cubicBezTo>
                      <a:pt x="352" y="594"/>
                      <a:pt x="428" y="571"/>
                      <a:pt x="476" y="534"/>
                    </a:cubicBezTo>
                    <a:lnTo>
                      <a:pt x="476" y="536"/>
                    </a:lnTo>
                    <a:close/>
                    <a:moveTo>
                      <a:pt x="476" y="630"/>
                    </a:moveTo>
                    <a:lnTo>
                      <a:pt x="476" y="630"/>
                    </a:lnTo>
                    <a:cubicBezTo>
                      <a:pt x="476" y="677"/>
                      <a:pt x="389" y="730"/>
                      <a:pt x="264" y="730"/>
                    </a:cubicBezTo>
                    <a:cubicBezTo>
                      <a:pt x="140" y="730"/>
                      <a:pt x="53" y="677"/>
                      <a:pt x="53" y="630"/>
                    </a:cubicBezTo>
                    <a:lnTo>
                      <a:pt x="53" y="628"/>
                    </a:lnTo>
                    <a:cubicBezTo>
                      <a:pt x="101" y="665"/>
                      <a:pt x="177" y="688"/>
                      <a:pt x="264" y="688"/>
                    </a:cubicBezTo>
                    <a:cubicBezTo>
                      <a:pt x="352" y="688"/>
                      <a:pt x="428" y="665"/>
                      <a:pt x="476" y="628"/>
                    </a:cubicBezTo>
                    <a:lnTo>
                      <a:pt x="476" y="630"/>
                    </a:lnTo>
                    <a:close/>
                    <a:moveTo>
                      <a:pt x="264" y="782"/>
                    </a:moveTo>
                    <a:lnTo>
                      <a:pt x="264" y="782"/>
                    </a:lnTo>
                    <a:cubicBezTo>
                      <a:pt x="413" y="782"/>
                      <a:pt x="529" y="715"/>
                      <a:pt x="529" y="630"/>
                    </a:cubicBezTo>
                    <a:lnTo>
                      <a:pt x="529" y="442"/>
                    </a:lnTo>
                    <a:lnTo>
                      <a:pt x="529" y="441"/>
                    </a:lnTo>
                    <a:lnTo>
                      <a:pt x="529" y="348"/>
                    </a:lnTo>
                    <a:lnTo>
                      <a:pt x="529" y="348"/>
                    </a:lnTo>
                    <a:lnTo>
                      <a:pt x="529" y="347"/>
                    </a:lnTo>
                    <a:lnTo>
                      <a:pt x="529" y="160"/>
                    </a:lnTo>
                    <a:lnTo>
                      <a:pt x="528" y="160"/>
                    </a:lnTo>
                    <a:cubicBezTo>
                      <a:pt x="528" y="157"/>
                      <a:pt x="529" y="155"/>
                      <a:pt x="529" y="152"/>
                    </a:cubicBezTo>
                    <a:cubicBezTo>
                      <a:pt x="529" y="67"/>
                      <a:pt x="413" y="0"/>
                      <a:pt x="264" y="0"/>
                    </a:cubicBezTo>
                    <a:cubicBezTo>
                      <a:pt x="116" y="0"/>
                      <a:pt x="0" y="67"/>
                      <a:pt x="0" y="152"/>
                    </a:cubicBezTo>
                    <a:cubicBezTo>
                      <a:pt x="0" y="154"/>
                      <a:pt x="1" y="155"/>
                      <a:pt x="1" y="156"/>
                    </a:cubicBezTo>
                    <a:cubicBezTo>
                      <a:pt x="0" y="157"/>
                      <a:pt x="0" y="159"/>
                      <a:pt x="0" y="160"/>
                    </a:cubicBezTo>
                    <a:lnTo>
                      <a:pt x="0" y="253"/>
                    </a:lnTo>
                    <a:lnTo>
                      <a:pt x="0" y="254"/>
                    </a:lnTo>
                    <a:lnTo>
                      <a:pt x="0" y="630"/>
                    </a:lnTo>
                    <a:cubicBezTo>
                      <a:pt x="0" y="715"/>
                      <a:pt x="116" y="782"/>
                      <a:pt x="264" y="78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11816" eaLnBrk="1" hangingPunct="1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2273" name="Freeform 162"/>
              <p:cNvSpPr>
                <a:spLocks noEditPoints="1"/>
              </p:cNvSpPr>
              <p:nvPr/>
            </p:nvSpPr>
            <p:spPr bwMode="auto">
              <a:xfrm>
                <a:off x="7491413" y="2132013"/>
                <a:ext cx="1138238" cy="484188"/>
              </a:xfrm>
              <a:custGeom>
                <a:avLst/>
                <a:gdLst>
                  <a:gd name="T0" fmla="*/ 2209 w 2634"/>
                  <a:gd name="T1" fmla="*/ 531 h 1123"/>
                  <a:gd name="T2" fmla="*/ 2531 w 2634"/>
                  <a:gd name="T3" fmla="*/ 632 h 1123"/>
                  <a:gd name="T4" fmla="*/ 2209 w 2634"/>
                  <a:gd name="T5" fmla="*/ 531 h 1123"/>
                  <a:gd name="T6" fmla="*/ 2060 w 2634"/>
                  <a:gd name="T7" fmla="*/ 847 h 1123"/>
                  <a:gd name="T8" fmla="*/ 1248 w 2634"/>
                  <a:gd name="T9" fmla="*/ 765 h 1123"/>
                  <a:gd name="T10" fmla="*/ 2142 w 2634"/>
                  <a:gd name="T11" fmla="*/ 762 h 1123"/>
                  <a:gd name="T12" fmla="*/ 2142 w 2634"/>
                  <a:gd name="T13" fmla="*/ 765 h 1123"/>
                  <a:gd name="T14" fmla="*/ 2061 w 2634"/>
                  <a:gd name="T15" fmla="*/ 1023 h 1123"/>
                  <a:gd name="T16" fmla="*/ 1866 w 2634"/>
                  <a:gd name="T17" fmla="*/ 1023 h 1123"/>
                  <a:gd name="T18" fmla="*/ 2060 w 2634"/>
                  <a:gd name="T19" fmla="*/ 913 h 1123"/>
                  <a:gd name="T20" fmla="*/ 2061 w 2634"/>
                  <a:gd name="T21" fmla="*/ 1023 h 1123"/>
                  <a:gd name="T22" fmla="*/ 1584 w 2634"/>
                  <a:gd name="T23" fmla="*/ 913 h 1123"/>
                  <a:gd name="T24" fmla="*/ 1796 w 2634"/>
                  <a:gd name="T25" fmla="*/ 1023 h 1123"/>
                  <a:gd name="T26" fmla="*/ 1584 w 2634"/>
                  <a:gd name="T27" fmla="*/ 913 h 1123"/>
                  <a:gd name="T28" fmla="*/ 1330 w 2634"/>
                  <a:gd name="T29" fmla="*/ 237 h 1123"/>
                  <a:gd name="T30" fmla="*/ 2142 w 2634"/>
                  <a:gd name="T31" fmla="*/ 319 h 1123"/>
                  <a:gd name="T32" fmla="*/ 2142 w 2634"/>
                  <a:gd name="T33" fmla="*/ 696 h 1123"/>
                  <a:gd name="T34" fmla="*/ 1248 w 2634"/>
                  <a:gd name="T35" fmla="*/ 319 h 1123"/>
                  <a:gd name="T36" fmla="*/ 2127 w 2634"/>
                  <a:gd name="T37" fmla="*/ 66 h 1123"/>
                  <a:gd name="T38" fmla="*/ 2531 w 2634"/>
                  <a:gd name="T39" fmla="*/ 66 h 1123"/>
                  <a:gd name="T40" fmla="*/ 2207 w 2634"/>
                  <a:gd name="T41" fmla="*/ 298 h 1123"/>
                  <a:gd name="T42" fmla="*/ 2127 w 2634"/>
                  <a:gd name="T43" fmla="*/ 66 h 1123"/>
                  <a:gd name="T44" fmla="*/ 2209 w 2634"/>
                  <a:gd name="T45" fmla="*/ 364 h 1123"/>
                  <a:gd name="T46" fmla="*/ 2531 w 2634"/>
                  <a:gd name="T47" fmla="*/ 465 h 1123"/>
                  <a:gd name="T48" fmla="*/ 2209 w 2634"/>
                  <a:gd name="T49" fmla="*/ 364 h 1123"/>
                  <a:gd name="T50" fmla="*/ 2598 w 2634"/>
                  <a:gd name="T51" fmla="*/ 993 h 1123"/>
                  <a:gd name="T52" fmla="*/ 2565 w 2634"/>
                  <a:gd name="T53" fmla="*/ 0 h 1123"/>
                  <a:gd name="T54" fmla="*/ 2061 w 2634"/>
                  <a:gd name="T55" fmla="*/ 33 h 1123"/>
                  <a:gd name="T56" fmla="*/ 2060 w 2634"/>
                  <a:gd name="T57" fmla="*/ 171 h 1123"/>
                  <a:gd name="T58" fmla="*/ 1181 w 2634"/>
                  <a:gd name="T59" fmla="*/ 319 h 1123"/>
                  <a:gd name="T60" fmla="*/ 1330 w 2634"/>
                  <a:gd name="T61" fmla="*/ 913 h 1123"/>
                  <a:gd name="T62" fmla="*/ 1478 w 2634"/>
                  <a:gd name="T63" fmla="*/ 1023 h 1123"/>
                  <a:gd name="T64" fmla="*/ 818 w 2634"/>
                  <a:gd name="T65" fmla="*/ 919 h 1123"/>
                  <a:gd name="T66" fmla="*/ 751 w 2634"/>
                  <a:gd name="T67" fmla="*/ 919 h 1123"/>
                  <a:gd name="T68" fmla="*/ 191 w 2634"/>
                  <a:gd name="T69" fmla="*/ 1023 h 1123"/>
                  <a:gd name="T70" fmla="*/ 158 w 2634"/>
                  <a:gd name="T71" fmla="*/ 873 h 1123"/>
                  <a:gd name="T72" fmla="*/ 124 w 2634"/>
                  <a:gd name="T73" fmla="*/ 1023 h 1123"/>
                  <a:gd name="T74" fmla="*/ 0 w 2634"/>
                  <a:gd name="T75" fmla="*/ 1057 h 1123"/>
                  <a:gd name="T76" fmla="*/ 2094 w 2634"/>
                  <a:gd name="T77" fmla="*/ 1090 h 1123"/>
                  <a:gd name="T78" fmla="*/ 2292 w 2634"/>
                  <a:gd name="T79" fmla="*/ 1123 h 1123"/>
                  <a:gd name="T80" fmla="*/ 2292 w 2634"/>
                  <a:gd name="T81" fmla="*/ 984 h 1123"/>
                  <a:gd name="T82" fmla="*/ 2127 w 2634"/>
                  <a:gd name="T83" fmla="*/ 1023 h 1123"/>
                  <a:gd name="T84" fmla="*/ 2209 w 2634"/>
                  <a:gd name="T85" fmla="*/ 765 h 1123"/>
                  <a:gd name="T86" fmla="*/ 2531 w 2634"/>
                  <a:gd name="T87" fmla="*/ 699 h 1123"/>
                  <a:gd name="T88" fmla="*/ 2495 w 2634"/>
                  <a:gd name="T89" fmla="*/ 1053 h 1123"/>
                  <a:gd name="T90" fmla="*/ 2634 w 2634"/>
                  <a:gd name="T91" fmla="*/ 1053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34" h="1123">
                    <a:moveTo>
                      <a:pt x="2209" y="531"/>
                    </a:moveTo>
                    <a:lnTo>
                      <a:pt x="2209" y="531"/>
                    </a:lnTo>
                    <a:lnTo>
                      <a:pt x="2531" y="531"/>
                    </a:lnTo>
                    <a:lnTo>
                      <a:pt x="2531" y="632"/>
                    </a:lnTo>
                    <a:lnTo>
                      <a:pt x="2209" y="632"/>
                    </a:lnTo>
                    <a:lnTo>
                      <a:pt x="2209" y="531"/>
                    </a:lnTo>
                    <a:close/>
                    <a:moveTo>
                      <a:pt x="2060" y="847"/>
                    </a:moveTo>
                    <a:lnTo>
                      <a:pt x="2060" y="847"/>
                    </a:lnTo>
                    <a:lnTo>
                      <a:pt x="1330" y="847"/>
                    </a:lnTo>
                    <a:cubicBezTo>
                      <a:pt x="1285" y="847"/>
                      <a:pt x="1248" y="810"/>
                      <a:pt x="1248" y="765"/>
                    </a:cubicBezTo>
                    <a:lnTo>
                      <a:pt x="1248" y="762"/>
                    </a:lnTo>
                    <a:lnTo>
                      <a:pt x="2142" y="762"/>
                    </a:lnTo>
                    <a:cubicBezTo>
                      <a:pt x="2142" y="762"/>
                      <a:pt x="2142" y="762"/>
                      <a:pt x="2142" y="762"/>
                    </a:cubicBezTo>
                    <a:lnTo>
                      <a:pt x="2142" y="765"/>
                    </a:lnTo>
                    <a:cubicBezTo>
                      <a:pt x="2142" y="810"/>
                      <a:pt x="2105" y="847"/>
                      <a:pt x="2060" y="847"/>
                    </a:cubicBezTo>
                    <a:close/>
                    <a:moveTo>
                      <a:pt x="2061" y="1023"/>
                    </a:moveTo>
                    <a:lnTo>
                      <a:pt x="2061" y="1023"/>
                    </a:lnTo>
                    <a:lnTo>
                      <a:pt x="1866" y="1023"/>
                    </a:lnTo>
                    <a:lnTo>
                      <a:pt x="1830" y="913"/>
                    </a:lnTo>
                    <a:lnTo>
                      <a:pt x="2060" y="913"/>
                    </a:lnTo>
                    <a:cubicBezTo>
                      <a:pt x="2060" y="913"/>
                      <a:pt x="2061" y="913"/>
                      <a:pt x="2061" y="913"/>
                    </a:cubicBezTo>
                    <a:lnTo>
                      <a:pt x="2061" y="1023"/>
                    </a:lnTo>
                    <a:close/>
                    <a:moveTo>
                      <a:pt x="1584" y="913"/>
                    </a:moveTo>
                    <a:lnTo>
                      <a:pt x="1584" y="913"/>
                    </a:lnTo>
                    <a:lnTo>
                      <a:pt x="1760" y="913"/>
                    </a:lnTo>
                    <a:lnTo>
                      <a:pt x="1796" y="1023"/>
                    </a:lnTo>
                    <a:lnTo>
                      <a:pt x="1548" y="1023"/>
                    </a:lnTo>
                    <a:lnTo>
                      <a:pt x="1584" y="913"/>
                    </a:lnTo>
                    <a:close/>
                    <a:moveTo>
                      <a:pt x="1330" y="237"/>
                    </a:moveTo>
                    <a:lnTo>
                      <a:pt x="1330" y="237"/>
                    </a:lnTo>
                    <a:lnTo>
                      <a:pt x="2060" y="237"/>
                    </a:lnTo>
                    <a:cubicBezTo>
                      <a:pt x="2105" y="237"/>
                      <a:pt x="2142" y="274"/>
                      <a:pt x="2142" y="319"/>
                    </a:cubicBezTo>
                    <a:lnTo>
                      <a:pt x="2142" y="696"/>
                    </a:lnTo>
                    <a:cubicBezTo>
                      <a:pt x="2142" y="696"/>
                      <a:pt x="2142" y="696"/>
                      <a:pt x="2142" y="696"/>
                    </a:cubicBezTo>
                    <a:lnTo>
                      <a:pt x="1248" y="696"/>
                    </a:lnTo>
                    <a:lnTo>
                      <a:pt x="1248" y="319"/>
                    </a:lnTo>
                    <a:cubicBezTo>
                      <a:pt x="1248" y="274"/>
                      <a:pt x="1285" y="237"/>
                      <a:pt x="1330" y="237"/>
                    </a:cubicBezTo>
                    <a:close/>
                    <a:moveTo>
                      <a:pt x="2127" y="66"/>
                    </a:moveTo>
                    <a:lnTo>
                      <a:pt x="2127" y="66"/>
                    </a:lnTo>
                    <a:lnTo>
                      <a:pt x="2531" y="66"/>
                    </a:lnTo>
                    <a:lnTo>
                      <a:pt x="2531" y="298"/>
                    </a:lnTo>
                    <a:lnTo>
                      <a:pt x="2207" y="298"/>
                    </a:lnTo>
                    <a:cubicBezTo>
                      <a:pt x="2200" y="249"/>
                      <a:pt x="2169" y="208"/>
                      <a:pt x="2127" y="187"/>
                    </a:cubicBezTo>
                    <a:lnTo>
                      <a:pt x="2127" y="66"/>
                    </a:lnTo>
                    <a:close/>
                    <a:moveTo>
                      <a:pt x="2209" y="364"/>
                    </a:moveTo>
                    <a:lnTo>
                      <a:pt x="2209" y="364"/>
                    </a:lnTo>
                    <a:lnTo>
                      <a:pt x="2531" y="364"/>
                    </a:lnTo>
                    <a:lnTo>
                      <a:pt x="2531" y="465"/>
                    </a:lnTo>
                    <a:lnTo>
                      <a:pt x="2209" y="465"/>
                    </a:lnTo>
                    <a:lnTo>
                      <a:pt x="2209" y="364"/>
                    </a:lnTo>
                    <a:close/>
                    <a:moveTo>
                      <a:pt x="2598" y="993"/>
                    </a:moveTo>
                    <a:lnTo>
                      <a:pt x="2598" y="993"/>
                    </a:lnTo>
                    <a:lnTo>
                      <a:pt x="2598" y="33"/>
                    </a:lnTo>
                    <a:cubicBezTo>
                      <a:pt x="2598" y="14"/>
                      <a:pt x="2583" y="0"/>
                      <a:pt x="2565" y="0"/>
                    </a:cubicBezTo>
                    <a:lnTo>
                      <a:pt x="2094" y="0"/>
                    </a:lnTo>
                    <a:cubicBezTo>
                      <a:pt x="2076" y="0"/>
                      <a:pt x="2061" y="14"/>
                      <a:pt x="2061" y="33"/>
                    </a:cubicBezTo>
                    <a:lnTo>
                      <a:pt x="2061" y="171"/>
                    </a:lnTo>
                    <a:cubicBezTo>
                      <a:pt x="2061" y="171"/>
                      <a:pt x="2060" y="171"/>
                      <a:pt x="2060" y="171"/>
                    </a:cubicBezTo>
                    <a:lnTo>
                      <a:pt x="1330" y="171"/>
                    </a:lnTo>
                    <a:cubicBezTo>
                      <a:pt x="1248" y="171"/>
                      <a:pt x="1181" y="237"/>
                      <a:pt x="1181" y="319"/>
                    </a:cubicBezTo>
                    <a:lnTo>
                      <a:pt x="1181" y="765"/>
                    </a:lnTo>
                    <a:cubicBezTo>
                      <a:pt x="1181" y="847"/>
                      <a:pt x="1248" y="913"/>
                      <a:pt x="1330" y="913"/>
                    </a:cubicBezTo>
                    <a:lnTo>
                      <a:pt x="1514" y="913"/>
                    </a:lnTo>
                    <a:lnTo>
                      <a:pt x="1478" y="1023"/>
                    </a:lnTo>
                    <a:lnTo>
                      <a:pt x="818" y="1023"/>
                    </a:lnTo>
                    <a:lnTo>
                      <a:pt x="818" y="919"/>
                    </a:lnTo>
                    <a:cubicBezTo>
                      <a:pt x="818" y="900"/>
                      <a:pt x="803" y="885"/>
                      <a:pt x="785" y="885"/>
                    </a:cubicBezTo>
                    <a:cubicBezTo>
                      <a:pt x="766" y="885"/>
                      <a:pt x="751" y="900"/>
                      <a:pt x="751" y="919"/>
                    </a:cubicBezTo>
                    <a:lnTo>
                      <a:pt x="751" y="1023"/>
                    </a:lnTo>
                    <a:lnTo>
                      <a:pt x="191" y="1023"/>
                    </a:lnTo>
                    <a:lnTo>
                      <a:pt x="191" y="906"/>
                    </a:lnTo>
                    <a:cubicBezTo>
                      <a:pt x="191" y="888"/>
                      <a:pt x="176" y="873"/>
                      <a:pt x="158" y="873"/>
                    </a:cubicBezTo>
                    <a:cubicBezTo>
                      <a:pt x="139" y="873"/>
                      <a:pt x="124" y="888"/>
                      <a:pt x="124" y="906"/>
                    </a:cubicBezTo>
                    <a:lnTo>
                      <a:pt x="124" y="1023"/>
                    </a:lnTo>
                    <a:lnTo>
                      <a:pt x="33" y="1023"/>
                    </a:lnTo>
                    <a:cubicBezTo>
                      <a:pt x="15" y="1023"/>
                      <a:pt x="0" y="1038"/>
                      <a:pt x="0" y="1057"/>
                    </a:cubicBezTo>
                    <a:cubicBezTo>
                      <a:pt x="0" y="1075"/>
                      <a:pt x="15" y="1090"/>
                      <a:pt x="33" y="1090"/>
                    </a:cubicBezTo>
                    <a:lnTo>
                      <a:pt x="2094" y="1090"/>
                    </a:lnTo>
                    <a:lnTo>
                      <a:pt x="2234" y="1090"/>
                    </a:lnTo>
                    <a:cubicBezTo>
                      <a:pt x="2246" y="1109"/>
                      <a:pt x="2267" y="1123"/>
                      <a:pt x="2292" y="1123"/>
                    </a:cubicBezTo>
                    <a:cubicBezTo>
                      <a:pt x="2330" y="1123"/>
                      <a:pt x="2362" y="1091"/>
                      <a:pt x="2362" y="1053"/>
                    </a:cubicBezTo>
                    <a:cubicBezTo>
                      <a:pt x="2362" y="1015"/>
                      <a:pt x="2330" y="984"/>
                      <a:pt x="2292" y="984"/>
                    </a:cubicBezTo>
                    <a:cubicBezTo>
                      <a:pt x="2264" y="984"/>
                      <a:pt x="2241" y="1000"/>
                      <a:pt x="2230" y="1023"/>
                    </a:cubicBezTo>
                    <a:lnTo>
                      <a:pt x="2127" y="1023"/>
                    </a:lnTo>
                    <a:lnTo>
                      <a:pt x="2127" y="897"/>
                    </a:lnTo>
                    <a:cubicBezTo>
                      <a:pt x="2176" y="873"/>
                      <a:pt x="2209" y="822"/>
                      <a:pt x="2209" y="765"/>
                    </a:cubicBezTo>
                    <a:lnTo>
                      <a:pt x="2209" y="699"/>
                    </a:lnTo>
                    <a:lnTo>
                      <a:pt x="2531" y="699"/>
                    </a:lnTo>
                    <a:lnTo>
                      <a:pt x="2531" y="992"/>
                    </a:lnTo>
                    <a:cubicBezTo>
                      <a:pt x="2510" y="1004"/>
                      <a:pt x="2495" y="1027"/>
                      <a:pt x="2495" y="1053"/>
                    </a:cubicBezTo>
                    <a:cubicBezTo>
                      <a:pt x="2495" y="1091"/>
                      <a:pt x="2526" y="1123"/>
                      <a:pt x="2565" y="1123"/>
                    </a:cubicBezTo>
                    <a:cubicBezTo>
                      <a:pt x="2603" y="1123"/>
                      <a:pt x="2634" y="1091"/>
                      <a:pt x="2634" y="1053"/>
                    </a:cubicBezTo>
                    <a:cubicBezTo>
                      <a:pt x="2634" y="1027"/>
                      <a:pt x="2619" y="1004"/>
                      <a:pt x="2598" y="9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11816" eaLnBrk="1" hangingPunct="1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274" name="矩形 2273"/>
            <p:cNvSpPr/>
            <p:nvPr/>
          </p:nvSpPr>
          <p:spPr>
            <a:xfrm>
              <a:off x="8815098" y="2550100"/>
              <a:ext cx="1953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200" dirty="0" smtClean="0">
                  <a:solidFill>
                    <a:srgbClr val="C7000B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Облачная </a:t>
              </a:r>
              <a:r>
                <a:rPr lang="ru-RU" sz="1200" dirty="0">
                  <a:solidFill>
                    <a:srgbClr val="C7000B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платформа </a:t>
              </a:r>
              <a:r>
                <a:rPr lang="ru-RU" sz="1200" dirty="0" err="1">
                  <a:solidFill>
                    <a:srgbClr val="C7000B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rPr>
                <a:t>eService</a:t>
              </a:r>
              <a:endParaRPr lang="ru-RU" sz="1200" dirty="0">
                <a:solidFill>
                  <a:srgbClr val="C7000B"/>
                </a:solidFill>
                <a:latin typeface="+mj-lt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2275" name="组合 329"/>
            <p:cNvGrpSpPr>
              <a:grpSpLocks/>
            </p:cNvGrpSpPr>
            <p:nvPr/>
          </p:nvGrpSpPr>
          <p:grpSpPr bwMode="auto">
            <a:xfrm>
              <a:off x="10624844" y="2949974"/>
              <a:ext cx="623882" cy="497259"/>
              <a:chOff x="2978150" y="3884613"/>
              <a:chExt cx="669925" cy="534988"/>
            </a:xfrm>
          </p:grpSpPr>
          <p:sp>
            <p:nvSpPr>
              <p:cNvPr id="2276" name="Freeform 102"/>
              <p:cNvSpPr>
                <a:spLocks/>
              </p:cNvSpPr>
              <p:nvPr/>
            </p:nvSpPr>
            <p:spPr bwMode="auto">
              <a:xfrm>
                <a:off x="3278188" y="3984626"/>
                <a:ext cx="119063" cy="215900"/>
              </a:xfrm>
              <a:custGeom>
                <a:avLst/>
                <a:gdLst>
                  <a:gd name="T0" fmla="*/ 2147483646 w 284"/>
                  <a:gd name="T1" fmla="*/ 2147483646 h 512"/>
                  <a:gd name="T2" fmla="*/ 2147483646 w 284"/>
                  <a:gd name="T3" fmla="*/ 2147483646 h 512"/>
                  <a:gd name="T4" fmla="*/ 2147483646 w 284"/>
                  <a:gd name="T5" fmla="*/ 2147483646 h 512"/>
                  <a:gd name="T6" fmla="*/ 0 w 284"/>
                  <a:gd name="T7" fmla="*/ 2147483646 h 512"/>
                  <a:gd name="T8" fmla="*/ 0 w 284"/>
                  <a:gd name="T9" fmla="*/ 2147483646 h 512"/>
                  <a:gd name="T10" fmla="*/ 2147483646 w 284"/>
                  <a:gd name="T11" fmla="*/ 0 h 512"/>
                  <a:gd name="T12" fmla="*/ 2147483646 w 284"/>
                  <a:gd name="T13" fmla="*/ 0 h 512"/>
                  <a:gd name="T14" fmla="*/ 2147483646 w 284"/>
                  <a:gd name="T15" fmla="*/ 2147483646 h 512"/>
                  <a:gd name="T16" fmla="*/ 2147483646 w 284"/>
                  <a:gd name="T17" fmla="*/ 2147483646 h 512"/>
                  <a:gd name="T18" fmla="*/ 2147483646 w 284"/>
                  <a:gd name="T19" fmla="*/ 2147483646 h 512"/>
                  <a:gd name="T20" fmla="*/ 2147483646 w 284"/>
                  <a:gd name="T21" fmla="*/ 2147483646 h 512"/>
                  <a:gd name="T22" fmla="*/ 2147483646 w 284"/>
                  <a:gd name="T23" fmla="*/ 2147483646 h 512"/>
                  <a:gd name="T24" fmla="*/ 2147483646 w 284"/>
                  <a:gd name="T25" fmla="*/ 2147483646 h 512"/>
                  <a:gd name="T26" fmla="*/ 2147483646 w 284"/>
                  <a:gd name="T27" fmla="*/ 2147483646 h 512"/>
                  <a:gd name="T28" fmla="*/ 2147483646 w 284"/>
                  <a:gd name="T29" fmla="*/ 2147483646 h 512"/>
                  <a:gd name="T30" fmla="*/ 2147483646 w 284"/>
                  <a:gd name="T31" fmla="*/ 2147483646 h 512"/>
                  <a:gd name="T32" fmla="*/ 2147483646 w 284"/>
                  <a:gd name="T33" fmla="*/ 2147483646 h 512"/>
                  <a:gd name="T34" fmla="*/ 2147483646 w 284"/>
                  <a:gd name="T35" fmla="*/ 2147483646 h 5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4"/>
                  <a:gd name="T55" fmla="*/ 0 h 512"/>
                  <a:gd name="T56" fmla="*/ 284 w 284"/>
                  <a:gd name="T57" fmla="*/ 512 h 5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4" h="512">
                    <a:moveTo>
                      <a:pt x="152" y="512"/>
                    </a:moveTo>
                    <a:lnTo>
                      <a:pt x="152" y="512"/>
                    </a:lnTo>
                    <a:lnTo>
                      <a:pt x="36" y="512"/>
                    </a:lnTo>
                    <a:cubicBezTo>
                      <a:pt x="16" y="512"/>
                      <a:pt x="0" y="495"/>
                      <a:pt x="0" y="475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lnTo>
                      <a:pt x="248" y="0"/>
                    </a:lnTo>
                    <a:cubicBezTo>
                      <a:pt x="268" y="0"/>
                      <a:pt x="284" y="16"/>
                      <a:pt x="284" y="36"/>
                    </a:cubicBezTo>
                    <a:lnTo>
                      <a:pt x="284" y="306"/>
                    </a:lnTo>
                    <a:lnTo>
                      <a:pt x="258" y="306"/>
                    </a:lnTo>
                    <a:lnTo>
                      <a:pt x="258" y="36"/>
                    </a:lnTo>
                    <a:cubicBezTo>
                      <a:pt x="258" y="31"/>
                      <a:pt x="253" y="27"/>
                      <a:pt x="248" y="27"/>
                    </a:cubicBezTo>
                    <a:lnTo>
                      <a:pt x="36" y="27"/>
                    </a:lnTo>
                    <a:cubicBezTo>
                      <a:pt x="31" y="27"/>
                      <a:pt x="26" y="31"/>
                      <a:pt x="26" y="36"/>
                    </a:cubicBezTo>
                    <a:lnTo>
                      <a:pt x="26" y="475"/>
                    </a:lnTo>
                    <a:cubicBezTo>
                      <a:pt x="26" y="481"/>
                      <a:pt x="31" y="485"/>
                      <a:pt x="36" y="485"/>
                    </a:cubicBezTo>
                    <a:lnTo>
                      <a:pt x="152" y="485"/>
                    </a:lnTo>
                    <a:lnTo>
                      <a:pt x="152" y="512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77" name="Freeform 103"/>
              <p:cNvSpPr>
                <a:spLocks noEditPoints="1"/>
              </p:cNvSpPr>
              <p:nvPr/>
            </p:nvSpPr>
            <p:spPr bwMode="auto">
              <a:xfrm>
                <a:off x="3295650" y="4014788"/>
                <a:ext cx="82550" cy="41275"/>
              </a:xfrm>
              <a:custGeom>
                <a:avLst/>
                <a:gdLst>
                  <a:gd name="T0" fmla="*/ 2147483646 w 196"/>
                  <a:gd name="T1" fmla="*/ 2147483646 h 98"/>
                  <a:gd name="T2" fmla="*/ 2147483646 w 196"/>
                  <a:gd name="T3" fmla="*/ 2147483646 h 98"/>
                  <a:gd name="T4" fmla="*/ 2147483646 w 196"/>
                  <a:gd name="T5" fmla="*/ 2147483646 h 98"/>
                  <a:gd name="T6" fmla="*/ 2147483646 w 196"/>
                  <a:gd name="T7" fmla="*/ 2147483646 h 98"/>
                  <a:gd name="T8" fmla="*/ 2147483646 w 196"/>
                  <a:gd name="T9" fmla="*/ 2147483646 h 98"/>
                  <a:gd name="T10" fmla="*/ 2147483646 w 196"/>
                  <a:gd name="T11" fmla="*/ 2147483646 h 98"/>
                  <a:gd name="T12" fmla="*/ 2147483646 w 196"/>
                  <a:gd name="T13" fmla="*/ 2147483646 h 98"/>
                  <a:gd name="T14" fmla="*/ 2147483646 w 196"/>
                  <a:gd name="T15" fmla="*/ 2147483646 h 98"/>
                  <a:gd name="T16" fmla="*/ 0 w 196"/>
                  <a:gd name="T17" fmla="*/ 2147483646 h 98"/>
                  <a:gd name="T18" fmla="*/ 0 w 196"/>
                  <a:gd name="T19" fmla="*/ 0 h 98"/>
                  <a:gd name="T20" fmla="*/ 2147483646 w 196"/>
                  <a:gd name="T21" fmla="*/ 0 h 98"/>
                  <a:gd name="T22" fmla="*/ 2147483646 w 196"/>
                  <a:gd name="T23" fmla="*/ 2147483646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6"/>
                  <a:gd name="T37" fmla="*/ 0 h 98"/>
                  <a:gd name="T38" fmla="*/ 196 w 196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6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6" y="98"/>
                    </a:moveTo>
                    <a:lnTo>
                      <a:pt x="196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6" y="0"/>
                    </a:lnTo>
                    <a:lnTo>
                      <a:pt x="196" y="9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78" name="Freeform 104"/>
              <p:cNvSpPr>
                <a:spLocks noEditPoints="1"/>
              </p:cNvSpPr>
              <p:nvPr/>
            </p:nvSpPr>
            <p:spPr bwMode="auto">
              <a:xfrm>
                <a:off x="3295650" y="4060826"/>
                <a:ext cx="82550" cy="41275"/>
              </a:xfrm>
              <a:custGeom>
                <a:avLst/>
                <a:gdLst>
                  <a:gd name="T0" fmla="*/ 2147483646 w 196"/>
                  <a:gd name="T1" fmla="*/ 2147483646 h 98"/>
                  <a:gd name="T2" fmla="*/ 2147483646 w 196"/>
                  <a:gd name="T3" fmla="*/ 2147483646 h 98"/>
                  <a:gd name="T4" fmla="*/ 2147483646 w 196"/>
                  <a:gd name="T5" fmla="*/ 2147483646 h 98"/>
                  <a:gd name="T6" fmla="*/ 2147483646 w 196"/>
                  <a:gd name="T7" fmla="*/ 2147483646 h 98"/>
                  <a:gd name="T8" fmla="*/ 2147483646 w 196"/>
                  <a:gd name="T9" fmla="*/ 2147483646 h 98"/>
                  <a:gd name="T10" fmla="*/ 2147483646 w 196"/>
                  <a:gd name="T11" fmla="*/ 2147483646 h 98"/>
                  <a:gd name="T12" fmla="*/ 2147483646 w 196"/>
                  <a:gd name="T13" fmla="*/ 2147483646 h 98"/>
                  <a:gd name="T14" fmla="*/ 2147483646 w 196"/>
                  <a:gd name="T15" fmla="*/ 2147483646 h 98"/>
                  <a:gd name="T16" fmla="*/ 0 w 196"/>
                  <a:gd name="T17" fmla="*/ 2147483646 h 98"/>
                  <a:gd name="T18" fmla="*/ 0 w 196"/>
                  <a:gd name="T19" fmla="*/ 0 h 98"/>
                  <a:gd name="T20" fmla="*/ 2147483646 w 196"/>
                  <a:gd name="T21" fmla="*/ 0 h 98"/>
                  <a:gd name="T22" fmla="*/ 2147483646 w 196"/>
                  <a:gd name="T23" fmla="*/ 2147483646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6"/>
                  <a:gd name="T37" fmla="*/ 0 h 98"/>
                  <a:gd name="T38" fmla="*/ 196 w 196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6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6" y="98"/>
                    </a:moveTo>
                    <a:lnTo>
                      <a:pt x="196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6" y="0"/>
                    </a:lnTo>
                    <a:lnTo>
                      <a:pt x="196" y="9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79" name="Freeform 105"/>
              <p:cNvSpPr>
                <a:spLocks noEditPoints="1"/>
              </p:cNvSpPr>
              <p:nvPr/>
            </p:nvSpPr>
            <p:spPr bwMode="auto">
              <a:xfrm>
                <a:off x="3146425" y="3940176"/>
                <a:ext cx="142875" cy="260350"/>
              </a:xfrm>
              <a:custGeom>
                <a:avLst/>
                <a:gdLst>
                  <a:gd name="T0" fmla="*/ 2147483646 w 341"/>
                  <a:gd name="T1" fmla="*/ 2147483646 h 618"/>
                  <a:gd name="T2" fmla="*/ 2147483646 w 341"/>
                  <a:gd name="T3" fmla="*/ 2147483646 h 618"/>
                  <a:gd name="T4" fmla="*/ 2147483646 w 341"/>
                  <a:gd name="T5" fmla="*/ 2147483646 h 618"/>
                  <a:gd name="T6" fmla="*/ 2147483646 w 341"/>
                  <a:gd name="T7" fmla="*/ 2147483646 h 618"/>
                  <a:gd name="T8" fmla="*/ 2147483646 w 341"/>
                  <a:gd name="T9" fmla="*/ 2147483646 h 618"/>
                  <a:gd name="T10" fmla="*/ 2147483646 w 341"/>
                  <a:gd name="T11" fmla="*/ 2147483646 h 618"/>
                  <a:gd name="T12" fmla="*/ 2147483646 w 341"/>
                  <a:gd name="T13" fmla="*/ 2147483646 h 618"/>
                  <a:gd name="T14" fmla="*/ 2147483646 w 341"/>
                  <a:gd name="T15" fmla="*/ 2147483646 h 618"/>
                  <a:gd name="T16" fmla="*/ 2147483646 w 341"/>
                  <a:gd name="T17" fmla="*/ 2147483646 h 618"/>
                  <a:gd name="T18" fmla="*/ 2147483646 w 341"/>
                  <a:gd name="T19" fmla="*/ 2147483646 h 618"/>
                  <a:gd name="T20" fmla="*/ 2147483646 w 341"/>
                  <a:gd name="T21" fmla="*/ 2147483646 h 618"/>
                  <a:gd name="T22" fmla="*/ 2147483646 w 341"/>
                  <a:gd name="T23" fmla="*/ 2147483646 h 618"/>
                  <a:gd name="T24" fmla="*/ 2147483646 w 341"/>
                  <a:gd name="T25" fmla="*/ 2147483646 h 618"/>
                  <a:gd name="T26" fmla="*/ 0 w 341"/>
                  <a:gd name="T27" fmla="*/ 2147483646 h 618"/>
                  <a:gd name="T28" fmla="*/ 0 w 341"/>
                  <a:gd name="T29" fmla="*/ 2147483646 h 618"/>
                  <a:gd name="T30" fmla="*/ 2147483646 w 341"/>
                  <a:gd name="T31" fmla="*/ 0 h 618"/>
                  <a:gd name="T32" fmla="*/ 2147483646 w 341"/>
                  <a:gd name="T33" fmla="*/ 0 h 618"/>
                  <a:gd name="T34" fmla="*/ 2147483646 w 341"/>
                  <a:gd name="T35" fmla="*/ 2147483646 h 618"/>
                  <a:gd name="T36" fmla="*/ 2147483646 w 341"/>
                  <a:gd name="T37" fmla="*/ 2147483646 h 618"/>
                  <a:gd name="T38" fmla="*/ 2147483646 w 341"/>
                  <a:gd name="T39" fmla="*/ 2147483646 h 6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1"/>
                  <a:gd name="T61" fmla="*/ 0 h 618"/>
                  <a:gd name="T62" fmla="*/ 341 w 341"/>
                  <a:gd name="T63" fmla="*/ 618 h 6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1" h="618">
                    <a:moveTo>
                      <a:pt x="42" y="26"/>
                    </a:moveTo>
                    <a:lnTo>
                      <a:pt x="42" y="26"/>
                    </a:lnTo>
                    <a:cubicBezTo>
                      <a:pt x="34" y="26"/>
                      <a:pt x="27" y="33"/>
                      <a:pt x="27" y="41"/>
                    </a:cubicBezTo>
                    <a:lnTo>
                      <a:pt x="27" y="576"/>
                    </a:lnTo>
                    <a:cubicBezTo>
                      <a:pt x="27" y="584"/>
                      <a:pt x="34" y="591"/>
                      <a:pt x="42" y="591"/>
                    </a:cubicBezTo>
                    <a:lnTo>
                      <a:pt x="300" y="591"/>
                    </a:lnTo>
                    <a:cubicBezTo>
                      <a:pt x="308" y="591"/>
                      <a:pt x="315" y="584"/>
                      <a:pt x="315" y="576"/>
                    </a:cubicBezTo>
                    <a:lnTo>
                      <a:pt x="315" y="41"/>
                    </a:lnTo>
                    <a:cubicBezTo>
                      <a:pt x="315" y="33"/>
                      <a:pt x="308" y="26"/>
                      <a:pt x="300" y="26"/>
                    </a:cubicBezTo>
                    <a:lnTo>
                      <a:pt x="42" y="26"/>
                    </a:lnTo>
                    <a:close/>
                    <a:moveTo>
                      <a:pt x="300" y="618"/>
                    </a:moveTo>
                    <a:lnTo>
                      <a:pt x="300" y="618"/>
                    </a:lnTo>
                    <a:lnTo>
                      <a:pt x="42" y="618"/>
                    </a:lnTo>
                    <a:cubicBezTo>
                      <a:pt x="19" y="618"/>
                      <a:pt x="0" y="599"/>
                      <a:pt x="0" y="576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2" y="0"/>
                    </a:cubicBezTo>
                    <a:lnTo>
                      <a:pt x="300" y="0"/>
                    </a:lnTo>
                    <a:cubicBezTo>
                      <a:pt x="323" y="0"/>
                      <a:pt x="341" y="18"/>
                      <a:pt x="341" y="41"/>
                    </a:cubicBezTo>
                    <a:lnTo>
                      <a:pt x="341" y="576"/>
                    </a:lnTo>
                    <a:cubicBezTo>
                      <a:pt x="341" y="599"/>
                      <a:pt x="323" y="618"/>
                      <a:pt x="300" y="618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0" name="Freeform 106"/>
              <p:cNvSpPr>
                <a:spLocks noEditPoints="1"/>
              </p:cNvSpPr>
              <p:nvPr/>
            </p:nvSpPr>
            <p:spPr bwMode="auto">
              <a:xfrm>
                <a:off x="3168650" y="3976688"/>
                <a:ext cx="96838" cy="47625"/>
              </a:xfrm>
              <a:custGeom>
                <a:avLst/>
                <a:gdLst>
                  <a:gd name="T0" fmla="*/ 2147483646 w 232"/>
                  <a:gd name="T1" fmla="*/ 2147483646 h 114"/>
                  <a:gd name="T2" fmla="*/ 2147483646 w 232"/>
                  <a:gd name="T3" fmla="*/ 2147483646 h 114"/>
                  <a:gd name="T4" fmla="*/ 2147483646 w 232"/>
                  <a:gd name="T5" fmla="*/ 2147483646 h 114"/>
                  <a:gd name="T6" fmla="*/ 2147483646 w 232"/>
                  <a:gd name="T7" fmla="*/ 2147483646 h 114"/>
                  <a:gd name="T8" fmla="*/ 2147483646 w 232"/>
                  <a:gd name="T9" fmla="*/ 2147483646 h 114"/>
                  <a:gd name="T10" fmla="*/ 2147483646 w 232"/>
                  <a:gd name="T11" fmla="*/ 2147483646 h 114"/>
                  <a:gd name="T12" fmla="*/ 2147483646 w 232"/>
                  <a:gd name="T13" fmla="*/ 2147483646 h 114"/>
                  <a:gd name="T14" fmla="*/ 2147483646 w 232"/>
                  <a:gd name="T15" fmla="*/ 2147483646 h 114"/>
                  <a:gd name="T16" fmla="*/ 0 w 232"/>
                  <a:gd name="T17" fmla="*/ 2147483646 h 114"/>
                  <a:gd name="T18" fmla="*/ 0 w 232"/>
                  <a:gd name="T19" fmla="*/ 0 h 114"/>
                  <a:gd name="T20" fmla="*/ 2147483646 w 232"/>
                  <a:gd name="T21" fmla="*/ 0 h 114"/>
                  <a:gd name="T22" fmla="*/ 2147483646 w 232"/>
                  <a:gd name="T23" fmla="*/ 2147483646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2"/>
                  <a:gd name="T37" fmla="*/ 0 h 114"/>
                  <a:gd name="T38" fmla="*/ 232 w 232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2" h="114">
                    <a:moveTo>
                      <a:pt x="26" y="87"/>
                    </a:moveTo>
                    <a:lnTo>
                      <a:pt x="26" y="87"/>
                    </a:lnTo>
                    <a:lnTo>
                      <a:pt x="205" y="87"/>
                    </a:lnTo>
                    <a:lnTo>
                      <a:pt x="205" y="27"/>
                    </a:lnTo>
                    <a:lnTo>
                      <a:pt x="26" y="27"/>
                    </a:lnTo>
                    <a:lnTo>
                      <a:pt x="26" y="87"/>
                    </a:lnTo>
                    <a:close/>
                    <a:moveTo>
                      <a:pt x="232" y="114"/>
                    </a:moveTo>
                    <a:lnTo>
                      <a:pt x="232" y="114"/>
                    </a:lnTo>
                    <a:lnTo>
                      <a:pt x="0" y="114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11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1" name="Freeform 107"/>
              <p:cNvSpPr>
                <a:spLocks noEditPoints="1"/>
              </p:cNvSpPr>
              <p:nvPr/>
            </p:nvSpPr>
            <p:spPr bwMode="auto">
              <a:xfrm>
                <a:off x="3168650" y="4032251"/>
                <a:ext cx="96838" cy="47625"/>
              </a:xfrm>
              <a:custGeom>
                <a:avLst/>
                <a:gdLst>
                  <a:gd name="T0" fmla="*/ 2147483646 w 232"/>
                  <a:gd name="T1" fmla="*/ 2147483646 h 114"/>
                  <a:gd name="T2" fmla="*/ 2147483646 w 232"/>
                  <a:gd name="T3" fmla="*/ 2147483646 h 114"/>
                  <a:gd name="T4" fmla="*/ 2147483646 w 232"/>
                  <a:gd name="T5" fmla="*/ 2147483646 h 114"/>
                  <a:gd name="T6" fmla="*/ 2147483646 w 232"/>
                  <a:gd name="T7" fmla="*/ 2147483646 h 114"/>
                  <a:gd name="T8" fmla="*/ 2147483646 w 232"/>
                  <a:gd name="T9" fmla="*/ 2147483646 h 114"/>
                  <a:gd name="T10" fmla="*/ 2147483646 w 232"/>
                  <a:gd name="T11" fmla="*/ 2147483646 h 114"/>
                  <a:gd name="T12" fmla="*/ 2147483646 w 232"/>
                  <a:gd name="T13" fmla="*/ 2147483646 h 114"/>
                  <a:gd name="T14" fmla="*/ 2147483646 w 232"/>
                  <a:gd name="T15" fmla="*/ 2147483646 h 114"/>
                  <a:gd name="T16" fmla="*/ 0 w 232"/>
                  <a:gd name="T17" fmla="*/ 2147483646 h 114"/>
                  <a:gd name="T18" fmla="*/ 0 w 232"/>
                  <a:gd name="T19" fmla="*/ 0 h 114"/>
                  <a:gd name="T20" fmla="*/ 2147483646 w 232"/>
                  <a:gd name="T21" fmla="*/ 0 h 114"/>
                  <a:gd name="T22" fmla="*/ 2147483646 w 232"/>
                  <a:gd name="T23" fmla="*/ 2147483646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2"/>
                  <a:gd name="T37" fmla="*/ 0 h 114"/>
                  <a:gd name="T38" fmla="*/ 232 w 232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2" h="114">
                    <a:moveTo>
                      <a:pt x="26" y="87"/>
                    </a:moveTo>
                    <a:lnTo>
                      <a:pt x="26" y="87"/>
                    </a:lnTo>
                    <a:lnTo>
                      <a:pt x="205" y="87"/>
                    </a:lnTo>
                    <a:lnTo>
                      <a:pt x="205" y="26"/>
                    </a:lnTo>
                    <a:lnTo>
                      <a:pt x="26" y="26"/>
                    </a:lnTo>
                    <a:lnTo>
                      <a:pt x="26" y="87"/>
                    </a:lnTo>
                    <a:close/>
                    <a:moveTo>
                      <a:pt x="232" y="114"/>
                    </a:moveTo>
                    <a:lnTo>
                      <a:pt x="232" y="114"/>
                    </a:lnTo>
                    <a:lnTo>
                      <a:pt x="0" y="114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11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2" name="Freeform 108"/>
              <p:cNvSpPr>
                <a:spLocks/>
              </p:cNvSpPr>
              <p:nvPr/>
            </p:nvSpPr>
            <p:spPr bwMode="auto">
              <a:xfrm>
                <a:off x="3240088" y="4089401"/>
                <a:ext cx="20638" cy="12700"/>
              </a:xfrm>
              <a:custGeom>
                <a:avLst/>
                <a:gdLst>
                  <a:gd name="T0" fmla="*/ 0 w 48"/>
                  <a:gd name="T1" fmla="*/ 2147483646 h 28"/>
                  <a:gd name="T2" fmla="*/ 0 w 48"/>
                  <a:gd name="T3" fmla="*/ 2147483646 h 28"/>
                  <a:gd name="T4" fmla="*/ 2147483646 w 48"/>
                  <a:gd name="T5" fmla="*/ 2147483646 h 28"/>
                  <a:gd name="T6" fmla="*/ 2147483646 w 48"/>
                  <a:gd name="T7" fmla="*/ 0 h 28"/>
                  <a:gd name="T8" fmla="*/ 0 w 48"/>
                  <a:gd name="T9" fmla="*/ 0 h 28"/>
                  <a:gd name="T10" fmla="*/ 0 w 48"/>
                  <a:gd name="T11" fmla="*/ 214748364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8"/>
                  <a:gd name="T20" fmla="*/ 48 w 4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8">
                    <a:moveTo>
                      <a:pt x="0" y="28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3" name="Freeform 109"/>
              <p:cNvSpPr>
                <a:spLocks/>
              </p:cNvSpPr>
              <p:nvPr/>
            </p:nvSpPr>
            <p:spPr bwMode="auto">
              <a:xfrm>
                <a:off x="3240088" y="4108451"/>
                <a:ext cx="20638" cy="12700"/>
              </a:xfrm>
              <a:custGeom>
                <a:avLst/>
                <a:gdLst>
                  <a:gd name="T0" fmla="*/ 0 w 48"/>
                  <a:gd name="T1" fmla="*/ 2147483646 h 27"/>
                  <a:gd name="T2" fmla="*/ 0 w 48"/>
                  <a:gd name="T3" fmla="*/ 2147483646 h 27"/>
                  <a:gd name="T4" fmla="*/ 2147483646 w 48"/>
                  <a:gd name="T5" fmla="*/ 2147483646 h 27"/>
                  <a:gd name="T6" fmla="*/ 2147483646 w 48"/>
                  <a:gd name="T7" fmla="*/ 0 h 27"/>
                  <a:gd name="T8" fmla="*/ 0 w 48"/>
                  <a:gd name="T9" fmla="*/ 0 h 27"/>
                  <a:gd name="T10" fmla="*/ 0 w 48"/>
                  <a:gd name="T11" fmla="*/ 21474836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7"/>
                  <a:gd name="T20" fmla="*/ 48 w 4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7">
                    <a:moveTo>
                      <a:pt x="0" y="27"/>
                    </a:moveTo>
                    <a:lnTo>
                      <a:pt x="0" y="27"/>
                    </a:lnTo>
                    <a:lnTo>
                      <a:pt x="48" y="27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4" name="Freeform 110"/>
              <p:cNvSpPr>
                <a:spLocks noEditPoints="1"/>
              </p:cNvSpPr>
              <p:nvPr/>
            </p:nvSpPr>
            <p:spPr bwMode="auto">
              <a:xfrm>
                <a:off x="3038475" y="3984626"/>
                <a:ext cx="119063" cy="215900"/>
              </a:xfrm>
              <a:custGeom>
                <a:avLst/>
                <a:gdLst>
                  <a:gd name="T0" fmla="*/ 2147483646 w 284"/>
                  <a:gd name="T1" fmla="*/ 2147483646 h 512"/>
                  <a:gd name="T2" fmla="*/ 2147483646 w 284"/>
                  <a:gd name="T3" fmla="*/ 2147483646 h 512"/>
                  <a:gd name="T4" fmla="*/ 2147483646 w 284"/>
                  <a:gd name="T5" fmla="*/ 2147483646 h 512"/>
                  <a:gd name="T6" fmla="*/ 2147483646 w 284"/>
                  <a:gd name="T7" fmla="*/ 2147483646 h 512"/>
                  <a:gd name="T8" fmla="*/ 2147483646 w 284"/>
                  <a:gd name="T9" fmla="*/ 2147483646 h 512"/>
                  <a:gd name="T10" fmla="*/ 2147483646 w 284"/>
                  <a:gd name="T11" fmla="*/ 2147483646 h 512"/>
                  <a:gd name="T12" fmla="*/ 2147483646 w 284"/>
                  <a:gd name="T13" fmla="*/ 2147483646 h 512"/>
                  <a:gd name="T14" fmla="*/ 2147483646 w 284"/>
                  <a:gd name="T15" fmla="*/ 2147483646 h 512"/>
                  <a:gd name="T16" fmla="*/ 2147483646 w 284"/>
                  <a:gd name="T17" fmla="*/ 2147483646 h 512"/>
                  <a:gd name="T18" fmla="*/ 2147483646 w 284"/>
                  <a:gd name="T19" fmla="*/ 2147483646 h 512"/>
                  <a:gd name="T20" fmla="*/ 2147483646 w 284"/>
                  <a:gd name="T21" fmla="*/ 2147483646 h 512"/>
                  <a:gd name="T22" fmla="*/ 2147483646 w 284"/>
                  <a:gd name="T23" fmla="*/ 2147483646 h 512"/>
                  <a:gd name="T24" fmla="*/ 2147483646 w 284"/>
                  <a:gd name="T25" fmla="*/ 2147483646 h 512"/>
                  <a:gd name="T26" fmla="*/ 0 w 284"/>
                  <a:gd name="T27" fmla="*/ 2147483646 h 512"/>
                  <a:gd name="T28" fmla="*/ 0 w 284"/>
                  <a:gd name="T29" fmla="*/ 2147483646 h 512"/>
                  <a:gd name="T30" fmla="*/ 2147483646 w 284"/>
                  <a:gd name="T31" fmla="*/ 0 h 512"/>
                  <a:gd name="T32" fmla="*/ 2147483646 w 284"/>
                  <a:gd name="T33" fmla="*/ 0 h 512"/>
                  <a:gd name="T34" fmla="*/ 2147483646 w 284"/>
                  <a:gd name="T35" fmla="*/ 2147483646 h 512"/>
                  <a:gd name="T36" fmla="*/ 2147483646 w 284"/>
                  <a:gd name="T37" fmla="*/ 2147483646 h 512"/>
                  <a:gd name="T38" fmla="*/ 2147483646 w 284"/>
                  <a:gd name="T39" fmla="*/ 2147483646 h 5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4"/>
                  <a:gd name="T61" fmla="*/ 0 h 512"/>
                  <a:gd name="T62" fmla="*/ 284 w 284"/>
                  <a:gd name="T63" fmla="*/ 512 h 5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4" h="512">
                    <a:moveTo>
                      <a:pt x="36" y="27"/>
                    </a:moveTo>
                    <a:lnTo>
                      <a:pt x="36" y="27"/>
                    </a:lnTo>
                    <a:cubicBezTo>
                      <a:pt x="31" y="27"/>
                      <a:pt x="26" y="31"/>
                      <a:pt x="26" y="36"/>
                    </a:cubicBezTo>
                    <a:lnTo>
                      <a:pt x="26" y="475"/>
                    </a:lnTo>
                    <a:cubicBezTo>
                      <a:pt x="26" y="481"/>
                      <a:pt x="31" y="485"/>
                      <a:pt x="36" y="485"/>
                    </a:cubicBezTo>
                    <a:lnTo>
                      <a:pt x="248" y="485"/>
                    </a:lnTo>
                    <a:cubicBezTo>
                      <a:pt x="253" y="485"/>
                      <a:pt x="257" y="481"/>
                      <a:pt x="257" y="475"/>
                    </a:cubicBezTo>
                    <a:lnTo>
                      <a:pt x="257" y="36"/>
                    </a:lnTo>
                    <a:cubicBezTo>
                      <a:pt x="257" y="31"/>
                      <a:pt x="253" y="27"/>
                      <a:pt x="248" y="27"/>
                    </a:cubicBezTo>
                    <a:lnTo>
                      <a:pt x="36" y="27"/>
                    </a:lnTo>
                    <a:close/>
                    <a:moveTo>
                      <a:pt x="248" y="512"/>
                    </a:moveTo>
                    <a:lnTo>
                      <a:pt x="248" y="512"/>
                    </a:lnTo>
                    <a:lnTo>
                      <a:pt x="36" y="512"/>
                    </a:lnTo>
                    <a:cubicBezTo>
                      <a:pt x="16" y="512"/>
                      <a:pt x="0" y="495"/>
                      <a:pt x="0" y="475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lnTo>
                      <a:pt x="248" y="0"/>
                    </a:lnTo>
                    <a:cubicBezTo>
                      <a:pt x="268" y="0"/>
                      <a:pt x="284" y="16"/>
                      <a:pt x="284" y="36"/>
                    </a:cubicBezTo>
                    <a:lnTo>
                      <a:pt x="284" y="475"/>
                    </a:lnTo>
                    <a:cubicBezTo>
                      <a:pt x="284" y="495"/>
                      <a:pt x="268" y="512"/>
                      <a:pt x="248" y="512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5" name="Freeform 111"/>
              <p:cNvSpPr>
                <a:spLocks noEditPoints="1"/>
              </p:cNvSpPr>
              <p:nvPr/>
            </p:nvSpPr>
            <p:spPr bwMode="auto">
              <a:xfrm>
                <a:off x="3055938" y="4014788"/>
                <a:ext cx="82550" cy="41275"/>
              </a:xfrm>
              <a:custGeom>
                <a:avLst/>
                <a:gdLst>
                  <a:gd name="T0" fmla="*/ 2147483646 w 195"/>
                  <a:gd name="T1" fmla="*/ 2147483646 h 98"/>
                  <a:gd name="T2" fmla="*/ 2147483646 w 195"/>
                  <a:gd name="T3" fmla="*/ 2147483646 h 98"/>
                  <a:gd name="T4" fmla="*/ 2147483646 w 195"/>
                  <a:gd name="T5" fmla="*/ 2147483646 h 98"/>
                  <a:gd name="T6" fmla="*/ 2147483646 w 195"/>
                  <a:gd name="T7" fmla="*/ 2147483646 h 98"/>
                  <a:gd name="T8" fmla="*/ 2147483646 w 195"/>
                  <a:gd name="T9" fmla="*/ 2147483646 h 98"/>
                  <a:gd name="T10" fmla="*/ 2147483646 w 195"/>
                  <a:gd name="T11" fmla="*/ 2147483646 h 98"/>
                  <a:gd name="T12" fmla="*/ 2147483646 w 195"/>
                  <a:gd name="T13" fmla="*/ 2147483646 h 98"/>
                  <a:gd name="T14" fmla="*/ 2147483646 w 195"/>
                  <a:gd name="T15" fmla="*/ 2147483646 h 98"/>
                  <a:gd name="T16" fmla="*/ 0 w 195"/>
                  <a:gd name="T17" fmla="*/ 2147483646 h 98"/>
                  <a:gd name="T18" fmla="*/ 0 w 195"/>
                  <a:gd name="T19" fmla="*/ 0 h 98"/>
                  <a:gd name="T20" fmla="*/ 2147483646 w 195"/>
                  <a:gd name="T21" fmla="*/ 0 h 98"/>
                  <a:gd name="T22" fmla="*/ 2147483646 w 195"/>
                  <a:gd name="T23" fmla="*/ 2147483646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98"/>
                  <a:gd name="T38" fmla="*/ 195 w 195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5" y="98"/>
                    </a:moveTo>
                    <a:lnTo>
                      <a:pt x="195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5" y="0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6" name="Freeform 112"/>
              <p:cNvSpPr>
                <a:spLocks noEditPoints="1"/>
              </p:cNvSpPr>
              <p:nvPr/>
            </p:nvSpPr>
            <p:spPr bwMode="auto">
              <a:xfrm>
                <a:off x="3055938" y="4060826"/>
                <a:ext cx="82550" cy="41275"/>
              </a:xfrm>
              <a:custGeom>
                <a:avLst/>
                <a:gdLst>
                  <a:gd name="T0" fmla="*/ 2147483646 w 195"/>
                  <a:gd name="T1" fmla="*/ 2147483646 h 98"/>
                  <a:gd name="T2" fmla="*/ 2147483646 w 195"/>
                  <a:gd name="T3" fmla="*/ 2147483646 h 98"/>
                  <a:gd name="T4" fmla="*/ 2147483646 w 195"/>
                  <a:gd name="T5" fmla="*/ 2147483646 h 98"/>
                  <a:gd name="T6" fmla="*/ 2147483646 w 195"/>
                  <a:gd name="T7" fmla="*/ 2147483646 h 98"/>
                  <a:gd name="T8" fmla="*/ 2147483646 w 195"/>
                  <a:gd name="T9" fmla="*/ 2147483646 h 98"/>
                  <a:gd name="T10" fmla="*/ 2147483646 w 195"/>
                  <a:gd name="T11" fmla="*/ 2147483646 h 98"/>
                  <a:gd name="T12" fmla="*/ 2147483646 w 195"/>
                  <a:gd name="T13" fmla="*/ 2147483646 h 98"/>
                  <a:gd name="T14" fmla="*/ 2147483646 w 195"/>
                  <a:gd name="T15" fmla="*/ 2147483646 h 98"/>
                  <a:gd name="T16" fmla="*/ 0 w 195"/>
                  <a:gd name="T17" fmla="*/ 2147483646 h 98"/>
                  <a:gd name="T18" fmla="*/ 0 w 195"/>
                  <a:gd name="T19" fmla="*/ 0 h 98"/>
                  <a:gd name="T20" fmla="*/ 2147483646 w 195"/>
                  <a:gd name="T21" fmla="*/ 0 h 98"/>
                  <a:gd name="T22" fmla="*/ 2147483646 w 195"/>
                  <a:gd name="T23" fmla="*/ 2147483646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98"/>
                  <a:gd name="T38" fmla="*/ 195 w 195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5" y="98"/>
                    </a:moveTo>
                    <a:lnTo>
                      <a:pt x="195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5" y="0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7" name="Freeform 113"/>
              <p:cNvSpPr>
                <a:spLocks/>
              </p:cNvSpPr>
              <p:nvPr/>
            </p:nvSpPr>
            <p:spPr bwMode="auto">
              <a:xfrm>
                <a:off x="3116263" y="4108451"/>
                <a:ext cx="15875" cy="9525"/>
              </a:xfrm>
              <a:custGeom>
                <a:avLst/>
                <a:gdLst>
                  <a:gd name="T0" fmla="*/ 0 w 39"/>
                  <a:gd name="T1" fmla="*/ 2147483646 h 22"/>
                  <a:gd name="T2" fmla="*/ 0 w 39"/>
                  <a:gd name="T3" fmla="*/ 2147483646 h 22"/>
                  <a:gd name="T4" fmla="*/ 2147483646 w 39"/>
                  <a:gd name="T5" fmla="*/ 2147483646 h 22"/>
                  <a:gd name="T6" fmla="*/ 2147483646 w 39"/>
                  <a:gd name="T7" fmla="*/ 0 h 22"/>
                  <a:gd name="T8" fmla="*/ 0 w 39"/>
                  <a:gd name="T9" fmla="*/ 0 h 22"/>
                  <a:gd name="T10" fmla="*/ 0 w 39"/>
                  <a:gd name="T11" fmla="*/ 2147483646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2"/>
                  <a:gd name="T20" fmla="*/ 39 w 39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2">
                    <a:moveTo>
                      <a:pt x="0" y="22"/>
                    </a:moveTo>
                    <a:lnTo>
                      <a:pt x="0" y="22"/>
                    </a:lnTo>
                    <a:lnTo>
                      <a:pt x="39" y="22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8" name="Freeform 114"/>
              <p:cNvSpPr>
                <a:spLocks/>
              </p:cNvSpPr>
              <p:nvPr/>
            </p:nvSpPr>
            <p:spPr bwMode="auto">
              <a:xfrm>
                <a:off x="3116263" y="4124326"/>
                <a:ext cx="15875" cy="9525"/>
              </a:xfrm>
              <a:custGeom>
                <a:avLst/>
                <a:gdLst>
                  <a:gd name="T0" fmla="*/ 0 w 39"/>
                  <a:gd name="T1" fmla="*/ 2147483646 h 23"/>
                  <a:gd name="T2" fmla="*/ 0 w 39"/>
                  <a:gd name="T3" fmla="*/ 2147483646 h 23"/>
                  <a:gd name="T4" fmla="*/ 2147483646 w 39"/>
                  <a:gd name="T5" fmla="*/ 2147483646 h 23"/>
                  <a:gd name="T6" fmla="*/ 2147483646 w 39"/>
                  <a:gd name="T7" fmla="*/ 0 h 23"/>
                  <a:gd name="T8" fmla="*/ 0 w 39"/>
                  <a:gd name="T9" fmla="*/ 0 h 23"/>
                  <a:gd name="T10" fmla="*/ 0 w 39"/>
                  <a:gd name="T11" fmla="*/ 2147483646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3"/>
                  <a:gd name="T20" fmla="*/ 39 w 3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3">
                    <a:moveTo>
                      <a:pt x="0" y="23"/>
                    </a:moveTo>
                    <a:lnTo>
                      <a:pt x="0" y="23"/>
                    </a:lnTo>
                    <a:lnTo>
                      <a:pt x="39" y="23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89" name="Freeform 115"/>
              <p:cNvSpPr>
                <a:spLocks/>
              </p:cNvSpPr>
              <p:nvPr/>
            </p:nvSpPr>
            <p:spPr bwMode="auto">
              <a:xfrm>
                <a:off x="3405188" y="4268788"/>
                <a:ext cx="33338" cy="60325"/>
              </a:xfrm>
              <a:custGeom>
                <a:avLst/>
                <a:gdLst>
                  <a:gd name="T0" fmla="*/ 2147483646 w 78"/>
                  <a:gd name="T1" fmla="*/ 2147483646 h 143"/>
                  <a:gd name="T2" fmla="*/ 2147483646 w 78"/>
                  <a:gd name="T3" fmla="*/ 2147483646 h 143"/>
                  <a:gd name="T4" fmla="*/ 2147483646 w 78"/>
                  <a:gd name="T5" fmla="*/ 2147483646 h 143"/>
                  <a:gd name="T6" fmla="*/ 2147483646 w 78"/>
                  <a:gd name="T7" fmla="*/ 2147483646 h 143"/>
                  <a:gd name="T8" fmla="*/ 2147483646 w 78"/>
                  <a:gd name="T9" fmla="*/ 2147483646 h 143"/>
                  <a:gd name="T10" fmla="*/ 2147483646 w 78"/>
                  <a:gd name="T11" fmla="*/ 2147483646 h 143"/>
                  <a:gd name="T12" fmla="*/ 2147483646 w 78"/>
                  <a:gd name="T13" fmla="*/ 2147483646 h 143"/>
                  <a:gd name="T14" fmla="*/ 2147483646 w 78"/>
                  <a:gd name="T15" fmla="*/ 2147483646 h 143"/>
                  <a:gd name="T16" fmla="*/ 2147483646 w 78"/>
                  <a:gd name="T17" fmla="*/ 2147483646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43"/>
                  <a:gd name="T29" fmla="*/ 78 w 78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43">
                    <a:moveTo>
                      <a:pt x="23" y="143"/>
                    </a:moveTo>
                    <a:lnTo>
                      <a:pt x="23" y="143"/>
                    </a:lnTo>
                    <a:cubicBezTo>
                      <a:pt x="21" y="143"/>
                      <a:pt x="18" y="143"/>
                      <a:pt x="16" y="142"/>
                    </a:cubicBezTo>
                    <a:cubicBezTo>
                      <a:pt x="6" y="138"/>
                      <a:pt x="0" y="127"/>
                      <a:pt x="4" y="117"/>
                    </a:cubicBezTo>
                    <a:lnTo>
                      <a:pt x="37" y="16"/>
                    </a:lnTo>
                    <a:cubicBezTo>
                      <a:pt x="40" y="6"/>
                      <a:pt x="52" y="0"/>
                      <a:pt x="62" y="4"/>
                    </a:cubicBezTo>
                    <a:cubicBezTo>
                      <a:pt x="73" y="7"/>
                      <a:pt x="78" y="18"/>
                      <a:pt x="75" y="29"/>
                    </a:cubicBezTo>
                    <a:lnTo>
                      <a:pt x="42" y="129"/>
                    </a:lnTo>
                    <a:cubicBezTo>
                      <a:pt x="39" y="138"/>
                      <a:pt x="31" y="143"/>
                      <a:pt x="23" y="143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0" name="Freeform 116"/>
              <p:cNvSpPr>
                <a:spLocks/>
              </p:cNvSpPr>
              <p:nvPr/>
            </p:nvSpPr>
            <p:spPr bwMode="auto">
              <a:xfrm>
                <a:off x="3473450" y="4268788"/>
                <a:ext cx="36513" cy="60325"/>
              </a:xfrm>
              <a:custGeom>
                <a:avLst/>
                <a:gdLst>
                  <a:gd name="T0" fmla="*/ 2147483646 w 86"/>
                  <a:gd name="T1" fmla="*/ 2147483646 h 143"/>
                  <a:gd name="T2" fmla="*/ 2147483646 w 86"/>
                  <a:gd name="T3" fmla="*/ 2147483646 h 143"/>
                  <a:gd name="T4" fmla="*/ 2147483646 w 86"/>
                  <a:gd name="T5" fmla="*/ 2147483646 h 143"/>
                  <a:gd name="T6" fmla="*/ 2147483646 w 86"/>
                  <a:gd name="T7" fmla="*/ 2147483646 h 143"/>
                  <a:gd name="T8" fmla="*/ 2147483646 w 86"/>
                  <a:gd name="T9" fmla="*/ 2147483646 h 143"/>
                  <a:gd name="T10" fmla="*/ 2147483646 w 86"/>
                  <a:gd name="T11" fmla="*/ 2147483646 h 143"/>
                  <a:gd name="T12" fmla="*/ 2147483646 w 86"/>
                  <a:gd name="T13" fmla="*/ 2147483646 h 143"/>
                  <a:gd name="T14" fmla="*/ 2147483646 w 86"/>
                  <a:gd name="T15" fmla="*/ 2147483646 h 143"/>
                  <a:gd name="T16" fmla="*/ 2147483646 w 86"/>
                  <a:gd name="T17" fmla="*/ 2147483646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143"/>
                  <a:gd name="T29" fmla="*/ 86 w 86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143">
                    <a:moveTo>
                      <a:pt x="64" y="143"/>
                    </a:moveTo>
                    <a:lnTo>
                      <a:pt x="64" y="143"/>
                    </a:lnTo>
                    <a:cubicBezTo>
                      <a:pt x="56" y="143"/>
                      <a:pt x="48" y="138"/>
                      <a:pt x="45" y="130"/>
                    </a:cubicBezTo>
                    <a:lnTo>
                      <a:pt x="4" y="30"/>
                    </a:lnTo>
                    <a:cubicBezTo>
                      <a:pt x="0" y="20"/>
                      <a:pt x="5" y="8"/>
                      <a:pt x="15" y="4"/>
                    </a:cubicBezTo>
                    <a:cubicBezTo>
                      <a:pt x="25" y="0"/>
                      <a:pt x="37" y="5"/>
                      <a:pt x="41" y="15"/>
                    </a:cubicBezTo>
                    <a:lnTo>
                      <a:pt x="82" y="115"/>
                    </a:lnTo>
                    <a:cubicBezTo>
                      <a:pt x="86" y="126"/>
                      <a:pt x="81" y="137"/>
                      <a:pt x="71" y="141"/>
                    </a:cubicBezTo>
                    <a:cubicBezTo>
                      <a:pt x="69" y="142"/>
                      <a:pt x="66" y="143"/>
                      <a:pt x="64" y="143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1" name="Freeform 117"/>
              <p:cNvSpPr>
                <a:spLocks/>
              </p:cNvSpPr>
              <p:nvPr/>
            </p:nvSpPr>
            <p:spPr bwMode="auto">
              <a:xfrm>
                <a:off x="3384550" y="4311651"/>
                <a:ext cx="147638" cy="17463"/>
              </a:xfrm>
              <a:custGeom>
                <a:avLst/>
                <a:gdLst>
                  <a:gd name="T0" fmla="*/ 2147483646 w 351"/>
                  <a:gd name="T1" fmla="*/ 2147483646 h 40"/>
                  <a:gd name="T2" fmla="*/ 2147483646 w 351"/>
                  <a:gd name="T3" fmla="*/ 2147483646 h 40"/>
                  <a:gd name="T4" fmla="*/ 2147483646 w 351"/>
                  <a:gd name="T5" fmla="*/ 2147483646 h 40"/>
                  <a:gd name="T6" fmla="*/ 0 w 351"/>
                  <a:gd name="T7" fmla="*/ 2147483646 h 40"/>
                  <a:gd name="T8" fmla="*/ 2147483646 w 351"/>
                  <a:gd name="T9" fmla="*/ 0 h 40"/>
                  <a:gd name="T10" fmla="*/ 2147483646 w 351"/>
                  <a:gd name="T11" fmla="*/ 0 h 40"/>
                  <a:gd name="T12" fmla="*/ 2147483646 w 351"/>
                  <a:gd name="T13" fmla="*/ 2147483646 h 40"/>
                  <a:gd name="T14" fmla="*/ 2147483646 w 351"/>
                  <a:gd name="T15" fmla="*/ 2147483646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1"/>
                  <a:gd name="T25" fmla="*/ 0 h 40"/>
                  <a:gd name="T26" fmla="*/ 351 w 351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1" h="40">
                    <a:moveTo>
                      <a:pt x="331" y="40"/>
                    </a:moveTo>
                    <a:lnTo>
                      <a:pt x="331" y="40"/>
                    </a:lnTo>
                    <a:lnTo>
                      <a:pt x="20" y="40"/>
                    </a:ln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lnTo>
                      <a:pt x="331" y="0"/>
                    </a:lnTo>
                    <a:cubicBezTo>
                      <a:pt x="342" y="0"/>
                      <a:pt x="351" y="9"/>
                      <a:pt x="351" y="20"/>
                    </a:cubicBezTo>
                    <a:cubicBezTo>
                      <a:pt x="351" y="31"/>
                      <a:pt x="342" y="40"/>
                      <a:pt x="331" y="4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2" name="Freeform 118"/>
              <p:cNvSpPr>
                <a:spLocks/>
              </p:cNvSpPr>
              <p:nvPr/>
            </p:nvSpPr>
            <p:spPr bwMode="auto">
              <a:xfrm>
                <a:off x="3340100" y="4227513"/>
                <a:ext cx="234950" cy="17463"/>
              </a:xfrm>
              <a:custGeom>
                <a:avLst/>
                <a:gdLst>
                  <a:gd name="T0" fmla="*/ 2147483646 w 558"/>
                  <a:gd name="T1" fmla="*/ 2147483646 h 40"/>
                  <a:gd name="T2" fmla="*/ 2147483646 w 558"/>
                  <a:gd name="T3" fmla="*/ 2147483646 h 40"/>
                  <a:gd name="T4" fmla="*/ 2147483646 w 558"/>
                  <a:gd name="T5" fmla="*/ 2147483646 h 40"/>
                  <a:gd name="T6" fmla="*/ 0 w 558"/>
                  <a:gd name="T7" fmla="*/ 2147483646 h 40"/>
                  <a:gd name="T8" fmla="*/ 2147483646 w 558"/>
                  <a:gd name="T9" fmla="*/ 0 h 40"/>
                  <a:gd name="T10" fmla="*/ 2147483646 w 558"/>
                  <a:gd name="T11" fmla="*/ 0 h 40"/>
                  <a:gd name="T12" fmla="*/ 2147483646 w 558"/>
                  <a:gd name="T13" fmla="*/ 2147483646 h 40"/>
                  <a:gd name="T14" fmla="*/ 2147483646 w 558"/>
                  <a:gd name="T15" fmla="*/ 2147483646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40"/>
                  <a:gd name="T26" fmla="*/ 558 w 558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40">
                    <a:moveTo>
                      <a:pt x="538" y="40"/>
                    </a:moveTo>
                    <a:lnTo>
                      <a:pt x="538" y="40"/>
                    </a:lnTo>
                    <a:lnTo>
                      <a:pt x="20" y="40"/>
                    </a:ln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lnTo>
                      <a:pt x="538" y="0"/>
                    </a:lnTo>
                    <a:cubicBezTo>
                      <a:pt x="549" y="0"/>
                      <a:pt x="558" y="9"/>
                      <a:pt x="558" y="20"/>
                    </a:cubicBezTo>
                    <a:cubicBezTo>
                      <a:pt x="558" y="31"/>
                      <a:pt x="549" y="40"/>
                      <a:pt x="538" y="4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3" name="Freeform 119"/>
              <p:cNvSpPr>
                <a:spLocks noEditPoints="1"/>
              </p:cNvSpPr>
              <p:nvPr/>
            </p:nvSpPr>
            <p:spPr bwMode="auto">
              <a:xfrm>
                <a:off x="3333750" y="4103688"/>
                <a:ext cx="249238" cy="180975"/>
              </a:xfrm>
              <a:custGeom>
                <a:avLst/>
                <a:gdLst>
                  <a:gd name="T0" fmla="*/ 2147483646 w 594"/>
                  <a:gd name="T1" fmla="*/ 2147483646 h 430"/>
                  <a:gd name="T2" fmla="*/ 2147483646 w 594"/>
                  <a:gd name="T3" fmla="*/ 2147483646 h 430"/>
                  <a:gd name="T4" fmla="*/ 2147483646 w 594"/>
                  <a:gd name="T5" fmla="*/ 2147483646 h 430"/>
                  <a:gd name="T6" fmla="*/ 2147483646 w 594"/>
                  <a:gd name="T7" fmla="*/ 2147483646 h 430"/>
                  <a:gd name="T8" fmla="*/ 2147483646 w 594"/>
                  <a:gd name="T9" fmla="*/ 2147483646 h 430"/>
                  <a:gd name="T10" fmla="*/ 2147483646 w 594"/>
                  <a:gd name="T11" fmla="*/ 2147483646 h 430"/>
                  <a:gd name="T12" fmla="*/ 2147483646 w 594"/>
                  <a:gd name="T13" fmla="*/ 2147483646 h 430"/>
                  <a:gd name="T14" fmla="*/ 2147483646 w 594"/>
                  <a:gd name="T15" fmla="*/ 2147483646 h 430"/>
                  <a:gd name="T16" fmla="*/ 2147483646 w 594"/>
                  <a:gd name="T17" fmla="*/ 2147483646 h 430"/>
                  <a:gd name="T18" fmla="*/ 2147483646 w 594"/>
                  <a:gd name="T19" fmla="*/ 2147483646 h 430"/>
                  <a:gd name="T20" fmla="*/ 2147483646 w 594"/>
                  <a:gd name="T21" fmla="*/ 2147483646 h 430"/>
                  <a:gd name="T22" fmla="*/ 2147483646 w 594"/>
                  <a:gd name="T23" fmla="*/ 2147483646 h 430"/>
                  <a:gd name="T24" fmla="*/ 2147483646 w 594"/>
                  <a:gd name="T25" fmla="*/ 2147483646 h 430"/>
                  <a:gd name="T26" fmla="*/ 0 w 594"/>
                  <a:gd name="T27" fmla="*/ 2147483646 h 430"/>
                  <a:gd name="T28" fmla="*/ 0 w 594"/>
                  <a:gd name="T29" fmla="*/ 2147483646 h 430"/>
                  <a:gd name="T30" fmla="*/ 2147483646 w 594"/>
                  <a:gd name="T31" fmla="*/ 0 h 430"/>
                  <a:gd name="T32" fmla="*/ 2147483646 w 594"/>
                  <a:gd name="T33" fmla="*/ 0 h 430"/>
                  <a:gd name="T34" fmla="*/ 2147483646 w 594"/>
                  <a:gd name="T35" fmla="*/ 2147483646 h 430"/>
                  <a:gd name="T36" fmla="*/ 2147483646 w 594"/>
                  <a:gd name="T37" fmla="*/ 2147483646 h 430"/>
                  <a:gd name="T38" fmla="*/ 2147483646 w 594"/>
                  <a:gd name="T39" fmla="*/ 2147483646 h 4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4"/>
                  <a:gd name="T61" fmla="*/ 0 h 430"/>
                  <a:gd name="T62" fmla="*/ 594 w 594"/>
                  <a:gd name="T63" fmla="*/ 430 h 4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4" h="430">
                    <a:moveTo>
                      <a:pt x="87" y="40"/>
                    </a:moveTo>
                    <a:lnTo>
                      <a:pt x="87" y="40"/>
                    </a:lnTo>
                    <a:cubicBezTo>
                      <a:pt x="61" y="40"/>
                      <a:pt x="40" y="61"/>
                      <a:pt x="40" y="87"/>
                    </a:cubicBezTo>
                    <a:lnTo>
                      <a:pt x="40" y="343"/>
                    </a:lnTo>
                    <a:cubicBezTo>
                      <a:pt x="40" y="369"/>
                      <a:pt x="61" y="390"/>
                      <a:pt x="87" y="390"/>
                    </a:cubicBezTo>
                    <a:lnTo>
                      <a:pt x="508" y="390"/>
                    </a:lnTo>
                    <a:cubicBezTo>
                      <a:pt x="533" y="390"/>
                      <a:pt x="554" y="369"/>
                      <a:pt x="554" y="343"/>
                    </a:cubicBezTo>
                    <a:lnTo>
                      <a:pt x="554" y="87"/>
                    </a:lnTo>
                    <a:cubicBezTo>
                      <a:pt x="554" y="61"/>
                      <a:pt x="533" y="40"/>
                      <a:pt x="508" y="40"/>
                    </a:cubicBezTo>
                    <a:lnTo>
                      <a:pt x="87" y="40"/>
                    </a:lnTo>
                    <a:close/>
                    <a:moveTo>
                      <a:pt x="508" y="430"/>
                    </a:moveTo>
                    <a:lnTo>
                      <a:pt x="508" y="430"/>
                    </a:lnTo>
                    <a:lnTo>
                      <a:pt x="87" y="430"/>
                    </a:lnTo>
                    <a:cubicBezTo>
                      <a:pt x="39" y="430"/>
                      <a:pt x="0" y="391"/>
                      <a:pt x="0" y="343"/>
                    </a:cubicBezTo>
                    <a:lnTo>
                      <a:pt x="0" y="87"/>
                    </a:lnTo>
                    <a:cubicBezTo>
                      <a:pt x="0" y="39"/>
                      <a:pt x="39" y="0"/>
                      <a:pt x="87" y="0"/>
                    </a:cubicBezTo>
                    <a:lnTo>
                      <a:pt x="508" y="0"/>
                    </a:lnTo>
                    <a:cubicBezTo>
                      <a:pt x="555" y="0"/>
                      <a:pt x="594" y="39"/>
                      <a:pt x="594" y="87"/>
                    </a:cubicBezTo>
                    <a:lnTo>
                      <a:pt x="594" y="343"/>
                    </a:lnTo>
                    <a:cubicBezTo>
                      <a:pt x="594" y="391"/>
                      <a:pt x="555" y="430"/>
                      <a:pt x="508" y="43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4" name="Freeform 120"/>
              <p:cNvSpPr>
                <a:spLocks/>
              </p:cNvSpPr>
              <p:nvPr/>
            </p:nvSpPr>
            <p:spPr bwMode="auto">
              <a:xfrm>
                <a:off x="3424238" y="4360863"/>
                <a:ext cx="57150" cy="5873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5" name="Freeform 121"/>
              <p:cNvSpPr>
                <a:spLocks/>
              </p:cNvSpPr>
              <p:nvPr/>
            </p:nvSpPr>
            <p:spPr bwMode="auto">
              <a:xfrm>
                <a:off x="3513138" y="4360863"/>
                <a:ext cx="58738" cy="5873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96" name="Freeform 122"/>
              <p:cNvSpPr>
                <a:spLocks/>
              </p:cNvSpPr>
              <p:nvPr/>
            </p:nvSpPr>
            <p:spPr bwMode="auto">
              <a:xfrm>
                <a:off x="2978150" y="3884613"/>
                <a:ext cx="669925" cy="520700"/>
              </a:xfrm>
              <a:custGeom>
                <a:avLst/>
                <a:gdLst>
                  <a:gd name="T0" fmla="*/ 2147483646 w 1597"/>
                  <a:gd name="T1" fmla="*/ 2147483646 h 1238"/>
                  <a:gd name="T2" fmla="*/ 2147483646 w 1597"/>
                  <a:gd name="T3" fmla="*/ 2147483646 h 1238"/>
                  <a:gd name="T4" fmla="*/ 2147483646 w 1597"/>
                  <a:gd name="T5" fmla="*/ 2147483646 h 1238"/>
                  <a:gd name="T6" fmla="*/ 2147483646 w 1597"/>
                  <a:gd name="T7" fmla="*/ 2147483646 h 1238"/>
                  <a:gd name="T8" fmla="*/ 2147483646 w 1597"/>
                  <a:gd name="T9" fmla="*/ 2147483646 h 1238"/>
                  <a:gd name="T10" fmla="*/ 2147483646 w 1597"/>
                  <a:gd name="T11" fmla="*/ 2147483646 h 1238"/>
                  <a:gd name="T12" fmla="*/ 2147483646 w 1597"/>
                  <a:gd name="T13" fmla="*/ 2147483646 h 1238"/>
                  <a:gd name="T14" fmla="*/ 2147483646 w 1597"/>
                  <a:gd name="T15" fmla="*/ 2147483646 h 1238"/>
                  <a:gd name="T16" fmla="*/ 2147483646 w 1597"/>
                  <a:gd name="T17" fmla="*/ 2147483646 h 1238"/>
                  <a:gd name="T18" fmla="*/ 2147483646 w 1597"/>
                  <a:gd name="T19" fmla="*/ 2147483646 h 1238"/>
                  <a:gd name="T20" fmla="*/ 2147483646 w 1597"/>
                  <a:gd name="T21" fmla="*/ 2147483646 h 1238"/>
                  <a:gd name="T22" fmla="*/ 2147483646 w 1597"/>
                  <a:gd name="T23" fmla="*/ 2147483646 h 1238"/>
                  <a:gd name="T24" fmla="*/ 2147483646 w 1597"/>
                  <a:gd name="T25" fmla="*/ 2147483646 h 1238"/>
                  <a:gd name="T26" fmla="*/ 2147483646 w 1597"/>
                  <a:gd name="T27" fmla="*/ 2147483646 h 1238"/>
                  <a:gd name="T28" fmla="*/ 2147483646 w 1597"/>
                  <a:gd name="T29" fmla="*/ 2147483646 h 1238"/>
                  <a:gd name="T30" fmla="*/ 2147483646 w 1597"/>
                  <a:gd name="T31" fmla="*/ 2147483646 h 1238"/>
                  <a:gd name="T32" fmla="*/ 2147483646 w 1597"/>
                  <a:gd name="T33" fmla="*/ 2147483646 h 1238"/>
                  <a:gd name="T34" fmla="*/ 0 w 1597"/>
                  <a:gd name="T35" fmla="*/ 2147483646 h 1238"/>
                  <a:gd name="T36" fmla="*/ 0 w 1597"/>
                  <a:gd name="T37" fmla="*/ 2147483646 h 1238"/>
                  <a:gd name="T38" fmla="*/ 2147483646 w 1597"/>
                  <a:gd name="T39" fmla="*/ 0 h 1238"/>
                  <a:gd name="T40" fmla="*/ 2147483646 w 1597"/>
                  <a:gd name="T41" fmla="*/ 0 h 1238"/>
                  <a:gd name="T42" fmla="*/ 2147483646 w 1597"/>
                  <a:gd name="T43" fmla="*/ 2147483646 h 1238"/>
                  <a:gd name="T44" fmla="*/ 2147483646 w 1597"/>
                  <a:gd name="T45" fmla="*/ 2147483646 h 1238"/>
                  <a:gd name="T46" fmla="*/ 2147483646 w 1597"/>
                  <a:gd name="T47" fmla="*/ 2147483646 h 12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97"/>
                  <a:gd name="T73" fmla="*/ 0 h 1238"/>
                  <a:gd name="T74" fmla="*/ 1597 w 1597"/>
                  <a:gd name="T75" fmla="*/ 1238 h 12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97" h="1238">
                    <a:moveTo>
                      <a:pt x="1484" y="1238"/>
                    </a:moveTo>
                    <a:lnTo>
                      <a:pt x="1484" y="1238"/>
                    </a:lnTo>
                    <a:lnTo>
                      <a:pt x="1341" y="1238"/>
                    </a:lnTo>
                    <a:cubicBezTo>
                      <a:pt x="1323" y="1238"/>
                      <a:pt x="1308" y="1223"/>
                      <a:pt x="1308" y="1205"/>
                    </a:cubicBezTo>
                    <a:cubicBezTo>
                      <a:pt x="1308" y="1186"/>
                      <a:pt x="1323" y="1171"/>
                      <a:pt x="1341" y="1171"/>
                    </a:cubicBezTo>
                    <a:lnTo>
                      <a:pt x="1484" y="1171"/>
                    </a:lnTo>
                    <a:cubicBezTo>
                      <a:pt x="1509" y="1171"/>
                      <a:pt x="1530" y="1150"/>
                      <a:pt x="1530" y="1125"/>
                    </a:cubicBezTo>
                    <a:lnTo>
                      <a:pt x="1530" y="113"/>
                    </a:lnTo>
                    <a:cubicBezTo>
                      <a:pt x="1530" y="88"/>
                      <a:pt x="1509" y="67"/>
                      <a:pt x="1484" y="67"/>
                    </a:cubicBezTo>
                    <a:lnTo>
                      <a:pt x="113" y="67"/>
                    </a:lnTo>
                    <a:cubicBezTo>
                      <a:pt x="88" y="67"/>
                      <a:pt x="67" y="88"/>
                      <a:pt x="67" y="113"/>
                    </a:cubicBezTo>
                    <a:lnTo>
                      <a:pt x="67" y="1125"/>
                    </a:lnTo>
                    <a:cubicBezTo>
                      <a:pt x="67" y="1150"/>
                      <a:pt x="88" y="1171"/>
                      <a:pt x="113" y="1171"/>
                    </a:cubicBezTo>
                    <a:lnTo>
                      <a:pt x="1132" y="1171"/>
                    </a:lnTo>
                    <a:cubicBezTo>
                      <a:pt x="1151" y="1171"/>
                      <a:pt x="1166" y="1186"/>
                      <a:pt x="1166" y="1205"/>
                    </a:cubicBezTo>
                    <a:cubicBezTo>
                      <a:pt x="1166" y="1223"/>
                      <a:pt x="1151" y="1238"/>
                      <a:pt x="1132" y="1238"/>
                    </a:cubicBezTo>
                    <a:lnTo>
                      <a:pt x="113" y="1238"/>
                    </a:lnTo>
                    <a:cubicBezTo>
                      <a:pt x="51" y="1238"/>
                      <a:pt x="0" y="1187"/>
                      <a:pt x="0" y="1125"/>
                    </a:cubicBezTo>
                    <a:lnTo>
                      <a:pt x="0" y="113"/>
                    </a:lnTo>
                    <a:cubicBezTo>
                      <a:pt x="0" y="51"/>
                      <a:pt x="51" y="0"/>
                      <a:pt x="113" y="0"/>
                    </a:cubicBezTo>
                    <a:lnTo>
                      <a:pt x="1484" y="0"/>
                    </a:lnTo>
                    <a:cubicBezTo>
                      <a:pt x="1546" y="0"/>
                      <a:pt x="1597" y="51"/>
                      <a:pt x="1597" y="113"/>
                    </a:cubicBezTo>
                    <a:lnTo>
                      <a:pt x="1597" y="1125"/>
                    </a:lnTo>
                    <a:cubicBezTo>
                      <a:pt x="1597" y="1187"/>
                      <a:pt x="1546" y="1238"/>
                      <a:pt x="1484" y="1238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298" name="矩形 2297"/>
            <p:cNvSpPr/>
            <p:nvPr/>
          </p:nvSpPr>
          <p:spPr>
            <a:xfrm>
              <a:off x="10092032" y="3514887"/>
              <a:ext cx="13997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+mj-lt"/>
                  <a:ea typeface="Microsoft Yahei" panose="020B0503020204020204" pitchFamily="34" charset="-122"/>
                </a:rPr>
                <a:t>Дистанционное</a:t>
              </a:r>
              <a:br>
                <a:rPr lang="ru-RU" sz="1200" dirty="0" smtClean="0">
                  <a:latin typeface="+mj-lt"/>
                  <a:ea typeface="Microsoft Yahei" panose="020B0503020204020204" pitchFamily="34" charset="-122"/>
                </a:rPr>
              </a:br>
              <a:r>
                <a:rPr lang="ru-RU" sz="1200" dirty="0" smtClean="0"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ru-RU" sz="1200" dirty="0">
                  <a:latin typeface="+mj-lt"/>
                  <a:ea typeface="Microsoft Yahei" panose="020B0503020204020204" pitchFamily="34" charset="-122"/>
                </a:rPr>
                <a:t>управление</a:t>
              </a:r>
            </a:p>
          </p:txBody>
        </p:sp>
        <p:cxnSp>
          <p:nvCxnSpPr>
            <p:cNvPr id="2300" name="直接箭头连接符 2299"/>
            <p:cNvCxnSpPr>
              <a:endCxn id="2132" idx="3"/>
            </p:cNvCxnSpPr>
            <p:nvPr/>
          </p:nvCxnSpPr>
          <p:spPr>
            <a:xfrm flipH="1" flipV="1">
              <a:off x="8460606" y="1903246"/>
              <a:ext cx="604112" cy="123380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1" name="直接箭头连接符 2300"/>
            <p:cNvCxnSpPr>
              <a:endCxn id="2133" idx="3"/>
            </p:cNvCxnSpPr>
            <p:nvPr/>
          </p:nvCxnSpPr>
          <p:spPr>
            <a:xfrm flipH="1" flipV="1">
              <a:off x="8460606" y="3018041"/>
              <a:ext cx="580275" cy="1134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4" name="直接箭头连接符 2303"/>
            <p:cNvCxnSpPr>
              <a:endCxn id="2134" idx="3"/>
            </p:cNvCxnSpPr>
            <p:nvPr/>
          </p:nvCxnSpPr>
          <p:spPr>
            <a:xfrm flipH="1">
              <a:off x="8460606" y="3150954"/>
              <a:ext cx="596769" cy="9818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7" name="直接箭头连接符 2306"/>
            <p:cNvCxnSpPr>
              <a:endCxn id="2135" idx="3"/>
            </p:cNvCxnSpPr>
            <p:nvPr/>
          </p:nvCxnSpPr>
          <p:spPr>
            <a:xfrm flipH="1">
              <a:off x="8460606" y="3254371"/>
              <a:ext cx="589330" cy="199326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2" name="直接箭头连接符 2311"/>
            <p:cNvCxnSpPr/>
            <p:nvPr/>
          </p:nvCxnSpPr>
          <p:spPr>
            <a:xfrm flipV="1">
              <a:off x="10154649" y="3169830"/>
              <a:ext cx="4798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01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916561" y="907092"/>
            <a:ext cx="7292720" cy="69025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Управление эксплуатацией и техническим обслуживанием системы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5797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функции DeviceManager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10992802" cy="4875042"/>
          </a:xfrm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800" dirty="0" err="1">
                <a:latin typeface="Huawei Sans" panose="020C0503030203020204" pitchFamily="34" charset="0"/>
              </a:rPr>
              <a:t>DeviceManager</a:t>
            </a:r>
            <a:r>
              <a:rPr lang="ru-RU" sz="1800" dirty="0">
                <a:latin typeface="Huawei Sans" panose="020C0503030203020204" pitchFamily="34" charset="0"/>
              </a:rPr>
              <a:t> — программное обеспечение для управления отдельной системой хранения данных, разработанное компанией </a:t>
            </a:r>
            <a:r>
              <a:rPr lang="ru-RU" sz="1800" dirty="0" err="1">
                <a:latin typeface="Huawei Sans" panose="020C0503030203020204" pitchFamily="34" charset="0"/>
              </a:rPr>
              <a:t>Huawei</a:t>
            </a:r>
            <a:r>
              <a:rPr lang="ru-RU" sz="1800" dirty="0">
                <a:latin typeface="Huawei Sans" panose="020C0503030203020204" pitchFamily="34" charset="0"/>
              </a:rPr>
              <a:t>. С помощью </a:t>
            </a:r>
            <a:r>
              <a:rPr lang="ru-RU" sz="1800" dirty="0" smtClean="0">
                <a:latin typeface="Huawei Sans" panose="020C0503030203020204" pitchFamily="34" charset="0"/>
              </a:rPr>
              <a:t>этой </a:t>
            </a:r>
            <a:r>
              <a:rPr lang="ru-RU" sz="1800" dirty="0">
                <a:latin typeface="Huawei Sans" panose="020C0503030203020204" pitchFamily="34" charset="0"/>
              </a:rPr>
              <a:t>программы пользователи смогут легко управлять, настраивать и обслуживать устройства хранения.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Huawei Sans" panose="020C0503030203020204" pitchFamily="34" charset="0"/>
              </a:rPr>
              <a:t>К основным функциям программного обеспечения относятся распределение ресурсов хранения, управление пользователями, настройка функций защиты данных, мониторинг производительности устройств и обработка аварийных сигналов.</a:t>
            </a:r>
          </a:p>
          <a:p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1026" name="Picture 2" descr="C:\Users\dwx889475\AppData\Roaming\eSpace_Desktop\UserData\dwx889475\imagefiles\originalImgfiles\47A5D16E-DE01-4E14-B588-E91A9375F0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9" y="3242080"/>
            <a:ext cx="6502184" cy="29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Главная страница DeviceManager</a:t>
            </a:r>
          </a:p>
        </p:txBody>
      </p:sp>
      <p:pic>
        <p:nvPicPr>
          <p:cNvPr id="2050" name="Picture 2" descr="C:\Users\dwx889475\AppData\Roaming\eSpace_Desktop\UserData\dwx889475\imagefiles\originalImgfiles\6C199DFB-ACC5-4DAF-B5CE-2F128CEDAB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3" y="1658371"/>
            <a:ext cx="9638753" cy="39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сведения о SmartKit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965260" y="2837781"/>
            <a:ext cx="6168580" cy="1457754"/>
            <a:chOff x="773322" y="2876634"/>
            <a:chExt cx="6168580" cy="1457754"/>
          </a:xfrm>
        </p:grpSpPr>
        <p:sp>
          <p:nvSpPr>
            <p:cNvPr id="6" name="TextBox 39"/>
            <p:cNvSpPr txBox="1"/>
            <p:nvPr/>
          </p:nvSpPr>
          <p:spPr>
            <a:xfrm>
              <a:off x="1918918" y="3092276"/>
              <a:ext cx="5022984" cy="369223"/>
            </a:xfrm>
            <a:prstGeom prst="rect">
              <a:avLst/>
            </a:prstGeom>
            <a:noFill/>
            <a:effectLst/>
          </p:spPr>
          <p:txBody>
            <a:bodyPr wrap="square" lIns="91326" tIns="45666" rIns="91326" bIns="45666" rtlCol="0">
              <a:noAutofit/>
            </a:bodyPr>
            <a:lstStyle/>
            <a:p>
              <a:pPr algn="ctr" fontAlgn="ctr">
                <a:defRPr/>
              </a:pPr>
              <a:r>
                <a:rPr lang="ru-RU" b="1" dirty="0">
                  <a:latin typeface="Huawei Sans" panose="020C0503030203020204" pitchFamily="34" charset="0"/>
                </a:rPr>
                <a:t>2. Руководство на основе сценария</a:t>
              </a:r>
            </a:p>
          </p:txBody>
        </p:sp>
        <p:sp>
          <p:nvSpPr>
            <p:cNvPr id="7" name="TextBox 42"/>
            <p:cNvSpPr txBox="1"/>
            <p:nvPr/>
          </p:nvSpPr>
          <p:spPr>
            <a:xfrm>
              <a:off x="2157126" y="3487801"/>
              <a:ext cx="4195496" cy="671793"/>
            </a:xfrm>
            <a:prstGeom prst="rect">
              <a:avLst/>
            </a:prstGeom>
            <a:noFill/>
            <a:effectLst/>
          </p:spPr>
          <p:txBody>
            <a:bodyPr wrap="square" lIns="143940" tIns="0" rIns="143940" bIns="0" rtlCol="0" anchor="ctr" anchorCtr="0">
              <a:noAutofit/>
            </a:bodyPr>
            <a:lstStyle/>
            <a:p>
              <a:pPr fontAlgn="ctr">
                <a:defRPr/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uawei Sans" panose="020C0503030203020204" pitchFamily="34" charset="0"/>
                </a:rPr>
                <a:t>Поддерживается загрузка по запросу инструментов, специфичных для определенных сценариев O&amp;M.</a:t>
              </a:r>
            </a:p>
          </p:txBody>
        </p:sp>
        <p:grpSp>
          <p:nvGrpSpPr>
            <p:cNvPr id="8" name="组合 47"/>
            <p:cNvGrpSpPr/>
            <p:nvPr/>
          </p:nvGrpSpPr>
          <p:grpSpPr>
            <a:xfrm>
              <a:off x="773322" y="2876634"/>
              <a:ext cx="1145596" cy="1449297"/>
              <a:chOff x="588338" y="1009227"/>
              <a:chExt cx="859462" cy="1087308"/>
            </a:xfrm>
          </p:grpSpPr>
          <p:sp>
            <p:nvSpPr>
              <p:cNvPr id="11" name="Freeform 6"/>
              <p:cNvSpPr>
                <a:spLocks noChangeAspect="1"/>
              </p:cNvSpPr>
              <p:nvPr/>
            </p:nvSpPr>
            <p:spPr bwMode="auto">
              <a:xfrm>
                <a:off x="588338" y="1009227"/>
                <a:ext cx="859462" cy="1087308"/>
              </a:xfrm>
              <a:custGeom>
                <a:avLst/>
                <a:gdLst>
                  <a:gd name="T0" fmla="*/ 1704 w 3410"/>
                  <a:gd name="T1" fmla="*/ 4314 h 4314"/>
                  <a:gd name="T2" fmla="*/ 2050 w 3410"/>
                  <a:gd name="T3" fmla="*/ 3924 h 4314"/>
                  <a:gd name="T4" fmla="*/ 2424 w 3410"/>
                  <a:gd name="T5" fmla="*/ 3508 h 4314"/>
                  <a:gd name="T6" fmla="*/ 2700 w 3410"/>
                  <a:gd name="T7" fmla="*/ 3192 h 4314"/>
                  <a:gd name="T8" fmla="*/ 2872 w 3410"/>
                  <a:gd name="T9" fmla="*/ 2984 h 4314"/>
                  <a:gd name="T10" fmla="*/ 3028 w 3410"/>
                  <a:gd name="T11" fmla="*/ 2784 h 4314"/>
                  <a:gd name="T12" fmla="*/ 3098 w 3410"/>
                  <a:gd name="T13" fmla="*/ 2686 h 4314"/>
                  <a:gd name="T14" fmla="*/ 3170 w 3410"/>
                  <a:gd name="T15" fmla="*/ 2574 h 4314"/>
                  <a:gd name="T16" fmla="*/ 3232 w 3410"/>
                  <a:gd name="T17" fmla="*/ 2460 h 4314"/>
                  <a:gd name="T18" fmla="*/ 3286 w 3410"/>
                  <a:gd name="T19" fmla="*/ 2342 h 4314"/>
                  <a:gd name="T20" fmla="*/ 3330 w 3410"/>
                  <a:gd name="T21" fmla="*/ 2220 h 4314"/>
                  <a:gd name="T22" fmla="*/ 3364 w 3410"/>
                  <a:gd name="T23" fmla="*/ 2096 h 4314"/>
                  <a:gd name="T24" fmla="*/ 3390 w 3410"/>
                  <a:gd name="T25" fmla="*/ 1968 h 4314"/>
                  <a:gd name="T26" fmla="*/ 3404 w 3410"/>
                  <a:gd name="T27" fmla="*/ 1838 h 4314"/>
                  <a:gd name="T28" fmla="*/ 3410 w 3410"/>
                  <a:gd name="T29" fmla="*/ 1706 h 4314"/>
                  <a:gd name="T30" fmla="*/ 3406 w 3410"/>
                  <a:gd name="T31" fmla="*/ 1618 h 4314"/>
                  <a:gd name="T32" fmla="*/ 3390 w 3410"/>
                  <a:gd name="T33" fmla="*/ 1446 h 4314"/>
                  <a:gd name="T34" fmla="*/ 3356 w 3410"/>
                  <a:gd name="T35" fmla="*/ 1280 h 4314"/>
                  <a:gd name="T36" fmla="*/ 3306 w 3410"/>
                  <a:gd name="T37" fmla="*/ 1120 h 4314"/>
                  <a:gd name="T38" fmla="*/ 3240 w 3410"/>
                  <a:gd name="T39" fmla="*/ 966 h 4314"/>
                  <a:gd name="T40" fmla="*/ 3162 w 3410"/>
                  <a:gd name="T41" fmla="*/ 822 h 4314"/>
                  <a:gd name="T42" fmla="*/ 3070 w 3410"/>
                  <a:gd name="T43" fmla="*/ 686 h 4314"/>
                  <a:gd name="T44" fmla="*/ 2966 w 3410"/>
                  <a:gd name="T45" fmla="*/ 560 h 4314"/>
                  <a:gd name="T46" fmla="*/ 2850 w 3410"/>
                  <a:gd name="T47" fmla="*/ 444 h 4314"/>
                  <a:gd name="T48" fmla="*/ 2724 w 3410"/>
                  <a:gd name="T49" fmla="*/ 340 h 4314"/>
                  <a:gd name="T50" fmla="*/ 2588 w 3410"/>
                  <a:gd name="T51" fmla="*/ 248 h 4314"/>
                  <a:gd name="T52" fmla="*/ 2444 w 3410"/>
                  <a:gd name="T53" fmla="*/ 168 h 4314"/>
                  <a:gd name="T54" fmla="*/ 2290 w 3410"/>
                  <a:gd name="T55" fmla="*/ 104 h 4314"/>
                  <a:gd name="T56" fmla="*/ 2130 w 3410"/>
                  <a:gd name="T57" fmla="*/ 54 h 4314"/>
                  <a:gd name="T58" fmla="*/ 1964 w 3410"/>
                  <a:gd name="T59" fmla="*/ 20 h 4314"/>
                  <a:gd name="T60" fmla="*/ 1792 w 3410"/>
                  <a:gd name="T61" fmla="*/ 2 h 4314"/>
                  <a:gd name="T62" fmla="*/ 1704 w 3410"/>
                  <a:gd name="T63" fmla="*/ 0 h 4314"/>
                  <a:gd name="T64" fmla="*/ 1530 w 3410"/>
                  <a:gd name="T65" fmla="*/ 10 h 4314"/>
                  <a:gd name="T66" fmla="*/ 1360 w 3410"/>
                  <a:gd name="T67" fmla="*/ 36 h 4314"/>
                  <a:gd name="T68" fmla="*/ 1198 w 3410"/>
                  <a:gd name="T69" fmla="*/ 78 h 4314"/>
                  <a:gd name="T70" fmla="*/ 1040 w 3410"/>
                  <a:gd name="T71" fmla="*/ 134 h 4314"/>
                  <a:gd name="T72" fmla="*/ 892 w 3410"/>
                  <a:gd name="T73" fmla="*/ 206 h 4314"/>
                  <a:gd name="T74" fmla="*/ 752 w 3410"/>
                  <a:gd name="T75" fmla="*/ 292 h 4314"/>
                  <a:gd name="T76" fmla="*/ 620 w 3410"/>
                  <a:gd name="T77" fmla="*/ 390 h 4314"/>
                  <a:gd name="T78" fmla="*/ 500 w 3410"/>
                  <a:gd name="T79" fmla="*/ 500 h 4314"/>
                  <a:gd name="T80" fmla="*/ 388 w 3410"/>
                  <a:gd name="T81" fmla="*/ 620 h 4314"/>
                  <a:gd name="T82" fmla="*/ 290 w 3410"/>
                  <a:gd name="T83" fmla="*/ 752 h 4314"/>
                  <a:gd name="T84" fmla="*/ 206 w 3410"/>
                  <a:gd name="T85" fmla="*/ 892 h 4314"/>
                  <a:gd name="T86" fmla="*/ 134 w 3410"/>
                  <a:gd name="T87" fmla="*/ 1042 h 4314"/>
                  <a:gd name="T88" fmla="*/ 76 w 3410"/>
                  <a:gd name="T89" fmla="*/ 1198 h 4314"/>
                  <a:gd name="T90" fmla="*/ 34 w 3410"/>
                  <a:gd name="T91" fmla="*/ 1362 h 4314"/>
                  <a:gd name="T92" fmla="*/ 8 w 3410"/>
                  <a:gd name="T93" fmla="*/ 1530 h 4314"/>
                  <a:gd name="T94" fmla="*/ 0 w 3410"/>
                  <a:gd name="T95" fmla="*/ 1706 h 4314"/>
                  <a:gd name="T96" fmla="*/ 0 w 3410"/>
                  <a:gd name="T97" fmla="*/ 1772 h 4314"/>
                  <a:gd name="T98" fmla="*/ 10 w 3410"/>
                  <a:gd name="T99" fmla="*/ 1902 h 4314"/>
                  <a:gd name="T100" fmla="*/ 30 w 3410"/>
                  <a:gd name="T101" fmla="*/ 2030 h 4314"/>
                  <a:gd name="T102" fmla="*/ 60 w 3410"/>
                  <a:gd name="T103" fmla="*/ 2158 h 4314"/>
                  <a:gd name="T104" fmla="*/ 100 w 3410"/>
                  <a:gd name="T105" fmla="*/ 2282 h 4314"/>
                  <a:gd name="T106" fmla="*/ 148 w 3410"/>
                  <a:gd name="T107" fmla="*/ 2402 h 4314"/>
                  <a:gd name="T108" fmla="*/ 206 w 3410"/>
                  <a:gd name="T109" fmla="*/ 2518 h 4314"/>
                  <a:gd name="T110" fmla="*/ 274 w 3410"/>
                  <a:gd name="T111" fmla="*/ 2632 h 4314"/>
                  <a:gd name="T112" fmla="*/ 310 w 3410"/>
                  <a:gd name="T113" fmla="*/ 2686 h 4314"/>
                  <a:gd name="T114" fmla="*/ 456 w 3410"/>
                  <a:gd name="T115" fmla="*/ 2884 h 4314"/>
                  <a:gd name="T116" fmla="*/ 622 w 3410"/>
                  <a:gd name="T117" fmla="*/ 3088 h 4314"/>
                  <a:gd name="T118" fmla="*/ 798 w 3410"/>
                  <a:gd name="T119" fmla="*/ 3296 h 4314"/>
                  <a:gd name="T120" fmla="*/ 1172 w 3410"/>
                  <a:gd name="T121" fmla="*/ 3718 h 4314"/>
                  <a:gd name="T122" fmla="*/ 1538 w 3410"/>
                  <a:gd name="T123" fmla="*/ 4124 h 4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10" h="4314">
                    <a:moveTo>
                      <a:pt x="1704" y="4314"/>
                    </a:moveTo>
                    <a:lnTo>
                      <a:pt x="1704" y="4314"/>
                    </a:lnTo>
                    <a:lnTo>
                      <a:pt x="1872" y="4124"/>
                    </a:lnTo>
                    <a:lnTo>
                      <a:pt x="2050" y="3924"/>
                    </a:lnTo>
                    <a:lnTo>
                      <a:pt x="2236" y="3718"/>
                    </a:lnTo>
                    <a:lnTo>
                      <a:pt x="2424" y="3508"/>
                    </a:lnTo>
                    <a:lnTo>
                      <a:pt x="2610" y="3296"/>
                    </a:lnTo>
                    <a:lnTo>
                      <a:pt x="2700" y="3192"/>
                    </a:lnTo>
                    <a:lnTo>
                      <a:pt x="2788" y="3088"/>
                    </a:lnTo>
                    <a:lnTo>
                      <a:pt x="2872" y="2984"/>
                    </a:lnTo>
                    <a:lnTo>
                      <a:pt x="2952" y="2884"/>
                    </a:lnTo>
                    <a:lnTo>
                      <a:pt x="3028" y="2784"/>
                    </a:lnTo>
                    <a:lnTo>
                      <a:pt x="3098" y="2686"/>
                    </a:lnTo>
                    <a:lnTo>
                      <a:pt x="3098" y="2686"/>
                    </a:lnTo>
                    <a:lnTo>
                      <a:pt x="3136" y="2630"/>
                    </a:lnTo>
                    <a:lnTo>
                      <a:pt x="3170" y="2574"/>
                    </a:lnTo>
                    <a:lnTo>
                      <a:pt x="3202" y="2518"/>
                    </a:lnTo>
                    <a:lnTo>
                      <a:pt x="3232" y="2460"/>
                    </a:lnTo>
                    <a:lnTo>
                      <a:pt x="3260" y="2400"/>
                    </a:lnTo>
                    <a:lnTo>
                      <a:pt x="3286" y="2342"/>
                    </a:lnTo>
                    <a:lnTo>
                      <a:pt x="3310" y="2280"/>
                    </a:lnTo>
                    <a:lnTo>
                      <a:pt x="3330" y="2220"/>
                    </a:lnTo>
                    <a:lnTo>
                      <a:pt x="3348" y="2158"/>
                    </a:lnTo>
                    <a:lnTo>
                      <a:pt x="3364" y="2096"/>
                    </a:lnTo>
                    <a:lnTo>
                      <a:pt x="3378" y="2032"/>
                    </a:lnTo>
                    <a:lnTo>
                      <a:pt x="3390" y="1968"/>
                    </a:lnTo>
                    <a:lnTo>
                      <a:pt x="3398" y="1904"/>
                    </a:lnTo>
                    <a:lnTo>
                      <a:pt x="3404" y="1838"/>
                    </a:lnTo>
                    <a:lnTo>
                      <a:pt x="3408" y="1772"/>
                    </a:lnTo>
                    <a:lnTo>
                      <a:pt x="3410" y="1706"/>
                    </a:lnTo>
                    <a:lnTo>
                      <a:pt x="3410" y="1706"/>
                    </a:lnTo>
                    <a:lnTo>
                      <a:pt x="3406" y="1618"/>
                    </a:lnTo>
                    <a:lnTo>
                      <a:pt x="3400" y="1530"/>
                    </a:lnTo>
                    <a:lnTo>
                      <a:pt x="3390" y="1446"/>
                    </a:lnTo>
                    <a:lnTo>
                      <a:pt x="3374" y="1362"/>
                    </a:lnTo>
                    <a:lnTo>
                      <a:pt x="3356" y="1280"/>
                    </a:lnTo>
                    <a:lnTo>
                      <a:pt x="3332" y="1198"/>
                    </a:lnTo>
                    <a:lnTo>
                      <a:pt x="3306" y="1120"/>
                    </a:lnTo>
                    <a:lnTo>
                      <a:pt x="3276" y="1042"/>
                    </a:lnTo>
                    <a:lnTo>
                      <a:pt x="3240" y="966"/>
                    </a:lnTo>
                    <a:lnTo>
                      <a:pt x="3204" y="892"/>
                    </a:lnTo>
                    <a:lnTo>
                      <a:pt x="3162" y="822"/>
                    </a:lnTo>
                    <a:lnTo>
                      <a:pt x="3118" y="752"/>
                    </a:lnTo>
                    <a:lnTo>
                      <a:pt x="3070" y="686"/>
                    </a:lnTo>
                    <a:lnTo>
                      <a:pt x="3020" y="620"/>
                    </a:lnTo>
                    <a:lnTo>
                      <a:pt x="2966" y="560"/>
                    </a:lnTo>
                    <a:lnTo>
                      <a:pt x="2910" y="500"/>
                    </a:lnTo>
                    <a:lnTo>
                      <a:pt x="2850" y="444"/>
                    </a:lnTo>
                    <a:lnTo>
                      <a:pt x="2788" y="390"/>
                    </a:lnTo>
                    <a:lnTo>
                      <a:pt x="2724" y="340"/>
                    </a:lnTo>
                    <a:lnTo>
                      <a:pt x="2658" y="292"/>
                    </a:lnTo>
                    <a:lnTo>
                      <a:pt x="2588" y="248"/>
                    </a:lnTo>
                    <a:lnTo>
                      <a:pt x="2516" y="206"/>
                    </a:lnTo>
                    <a:lnTo>
                      <a:pt x="2444" y="168"/>
                    </a:lnTo>
                    <a:lnTo>
                      <a:pt x="2368" y="134"/>
                    </a:lnTo>
                    <a:lnTo>
                      <a:pt x="2290" y="104"/>
                    </a:lnTo>
                    <a:lnTo>
                      <a:pt x="2212" y="78"/>
                    </a:lnTo>
                    <a:lnTo>
                      <a:pt x="2130" y="54"/>
                    </a:lnTo>
                    <a:lnTo>
                      <a:pt x="2048" y="36"/>
                    </a:lnTo>
                    <a:lnTo>
                      <a:pt x="1964" y="20"/>
                    </a:lnTo>
                    <a:lnTo>
                      <a:pt x="1878" y="10"/>
                    </a:lnTo>
                    <a:lnTo>
                      <a:pt x="1792" y="2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616" y="2"/>
                    </a:lnTo>
                    <a:lnTo>
                      <a:pt x="1530" y="10"/>
                    </a:lnTo>
                    <a:lnTo>
                      <a:pt x="1444" y="20"/>
                    </a:lnTo>
                    <a:lnTo>
                      <a:pt x="1360" y="36"/>
                    </a:lnTo>
                    <a:lnTo>
                      <a:pt x="1278" y="54"/>
                    </a:lnTo>
                    <a:lnTo>
                      <a:pt x="1198" y="78"/>
                    </a:lnTo>
                    <a:lnTo>
                      <a:pt x="1118" y="104"/>
                    </a:lnTo>
                    <a:lnTo>
                      <a:pt x="1040" y="134"/>
                    </a:lnTo>
                    <a:lnTo>
                      <a:pt x="966" y="168"/>
                    </a:lnTo>
                    <a:lnTo>
                      <a:pt x="892" y="206"/>
                    </a:lnTo>
                    <a:lnTo>
                      <a:pt x="820" y="248"/>
                    </a:lnTo>
                    <a:lnTo>
                      <a:pt x="752" y="292"/>
                    </a:lnTo>
                    <a:lnTo>
                      <a:pt x="684" y="340"/>
                    </a:lnTo>
                    <a:lnTo>
                      <a:pt x="620" y="390"/>
                    </a:lnTo>
                    <a:lnTo>
                      <a:pt x="558" y="444"/>
                    </a:lnTo>
                    <a:lnTo>
                      <a:pt x="500" y="500"/>
                    </a:lnTo>
                    <a:lnTo>
                      <a:pt x="442" y="560"/>
                    </a:lnTo>
                    <a:lnTo>
                      <a:pt x="388" y="620"/>
                    </a:lnTo>
                    <a:lnTo>
                      <a:pt x="338" y="686"/>
                    </a:lnTo>
                    <a:lnTo>
                      <a:pt x="290" y="752"/>
                    </a:lnTo>
                    <a:lnTo>
                      <a:pt x="246" y="822"/>
                    </a:lnTo>
                    <a:lnTo>
                      <a:pt x="206" y="892"/>
                    </a:lnTo>
                    <a:lnTo>
                      <a:pt x="168" y="966"/>
                    </a:lnTo>
                    <a:lnTo>
                      <a:pt x="134" y="1042"/>
                    </a:lnTo>
                    <a:lnTo>
                      <a:pt x="104" y="1120"/>
                    </a:lnTo>
                    <a:lnTo>
                      <a:pt x="76" y="1198"/>
                    </a:lnTo>
                    <a:lnTo>
                      <a:pt x="54" y="1280"/>
                    </a:lnTo>
                    <a:lnTo>
                      <a:pt x="34" y="1362"/>
                    </a:lnTo>
                    <a:lnTo>
                      <a:pt x="20" y="1446"/>
                    </a:lnTo>
                    <a:lnTo>
                      <a:pt x="8" y="1530"/>
                    </a:lnTo>
                    <a:lnTo>
                      <a:pt x="2" y="1618"/>
                    </a:lnTo>
                    <a:lnTo>
                      <a:pt x="0" y="1706"/>
                    </a:lnTo>
                    <a:lnTo>
                      <a:pt x="0" y="1706"/>
                    </a:lnTo>
                    <a:lnTo>
                      <a:pt x="0" y="1772"/>
                    </a:lnTo>
                    <a:lnTo>
                      <a:pt x="4" y="1836"/>
                    </a:lnTo>
                    <a:lnTo>
                      <a:pt x="10" y="1902"/>
                    </a:lnTo>
                    <a:lnTo>
                      <a:pt x="20" y="1966"/>
                    </a:lnTo>
                    <a:lnTo>
                      <a:pt x="30" y="2030"/>
                    </a:lnTo>
                    <a:lnTo>
                      <a:pt x="44" y="2094"/>
                    </a:lnTo>
                    <a:lnTo>
                      <a:pt x="60" y="2158"/>
                    </a:lnTo>
                    <a:lnTo>
                      <a:pt x="78" y="2220"/>
                    </a:lnTo>
                    <a:lnTo>
                      <a:pt x="100" y="2282"/>
                    </a:lnTo>
                    <a:lnTo>
                      <a:pt x="122" y="2342"/>
                    </a:lnTo>
                    <a:lnTo>
                      <a:pt x="148" y="2402"/>
                    </a:lnTo>
                    <a:lnTo>
                      <a:pt x="176" y="2460"/>
                    </a:lnTo>
                    <a:lnTo>
                      <a:pt x="206" y="2518"/>
                    </a:lnTo>
                    <a:lnTo>
                      <a:pt x="238" y="2576"/>
                    </a:lnTo>
                    <a:lnTo>
                      <a:pt x="274" y="2632"/>
                    </a:lnTo>
                    <a:lnTo>
                      <a:pt x="310" y="2686"/>
                    </a:lnTo>
                    <a:lnTo>
                      <a:pt x="310" y="2686"/>
                    </a:lnTo>
                    <a:lnTo>
                      <a:pt x="380" y="2784"/>
                    </a:lnTo>
                    <a:lnTo>
                      <a:pt x="456" y="2884"/>
                    </a:lnTo>
                    <a:lnTo>
                      <a:pt x="536" y="2984"/>
                    </a:lnTo>
                    <a:lnTo>
                      <a:pt x="622" y="3088"/>
                    </a:lnTo>
                    <a:lnTo>
                      <a:pt x="708" y="3192"/>
                    </a:lnTo>
                    <a:lnTo>
                      <a:pt x="798" y="3296"/>
                    </a:lnTo>
                    <a:lnTo>
                      <a:pt x="984" y="3508"/>
                    </a:lnTo>
                    <a:lnTo>
                      <a:pt x="1172" y="3718"/>
                    </a:lnTo>
                    <a:lnTo>
                      <a:pt x="1358" y="3924"/>
                    </a:lnTo>
                    <a:lnTo>
                      <a:pt x="1538" y="4124"/>
                    </a:lnTo>
                    <a:lnTo>
                      <a:pt x="1704" y="4314"/>
                    </a:lnTo>
                    <a:close/>
                  </a:path>
                </a:pathLst>
              </a:custGeom>
              <a:solidFill>
                <a:srgbClr val="0076B0"/>
              </a:solidFill>
              <a:ln w="25400">
                <a:solidFill>
                  <a:srgbClr val="0076B0"/>
                </a:solidFill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588338" y="1009227"/>
                <a:ext cx="859462" cy="8594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76B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1345780" y="4334388"/>
              <a:ext cx="26087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3"/>
            <p:cNvSpPr>
              <a:spLocks/>
            </p:cNvSpPr>
            <p:nvPr/>
          </p:nvSpPr>
          <p:spPr bwMode="auto">
            <a:xfrm rot="14809691">
              <a:off x="1125120" y="3220619"/>
              <a:ext cx="441995" cy="538711"/>
            </a:xfrm>
            <a:custGeom>
              <a:avLst/>
              <a:gdLst/>
              <a:ahLst/>
              <a:cxnLst>
                <a:cxn ang="0">
                  <a:pos x="4913" y="0"/>
                </a:cxn>
                <a:cxn ang="0">
                  <a:pos x="11380" y="9251"/>
                </a:cxn>
                <a:cxn ang="0">
                  <a:pos x="8661" y="9251"/>
                </a:cxn>
                <a:cxn ang="0">
                  <a:pos x="8667" y="9270"/>
                </a:cxn>
                <a:cxn ang="0">
                  <a:pos x="4712" y="9270"/>
                </a:cxn>
                <a:cxn ang="0">
                  <a:pos x="6491" y="16420"/>
                </a:cxn>
                <a:cxn ang="0">
                  <a:pos x="0" y="7132"/>
                </a:cxn>
                <a:cxn ang="0">
                  <a:pos x="6689" y="7132"/>
                </a:cxn>
                <a:cxn ang="0">
                  <a:pos x="4913" y="0"/>
                </a:cxn>
              </a:cxnLst>
              <a:rect l="0" t="0" r="r" b="b"/>
              <a:pathLst>
                <a:path w="11380" h="16420">
                  <a:moveTo>
                    <a:pt x="4913" y="0"/>
                  </a:moveTo>
                  <a:lnTo>
                    <a:pt x="11380" y="9251"/>
                  </a:lnTo>
                  <a:lnTo>
                    <a:pt x="8661" y="9251"/>
                  </a:lnTo>
                  <a:lnTo>
                    <a:pt x="8667" y="9270"/>
                  </a:lnTo>
                  <a:lnTo>
                    <a:pt x="4712" y="9270"/>
                  </a:lnTo>
                  <a:lnTo>
                    <a:pt x="6491" y="16420"/>
                  </a:lnTo>
                  <a:lnTo>
                    <a:pt x="0" y="7132"/>
                  </a:lnTo>
                  <a:lnTo>
                    <a:pt x="6689" y="7132"/>
                  </a:lnTo>
                  <a:lnTo>
                    <a:pt x="4913" y="0"/>
                  </a:lnTo>
                  <a:close/>
                </a:path>
              </a:pathLst>
            </a:custGeom>
            <a:solidFill>
              <a:srgbClr val="0076B0"/>
            </a:soli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121872" tIns="60936" rIns="121872" bIns="60936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11364" y="1250376"/>
            <a:ext cx="6192076" cy="1457754"/>
            <a:chOff x="739751" y="1097340"/>
            <a:chExt cx="6192076" cy="1457754"/>
          </a:xfrm>
        </p:grpSpPr>
        <p:sp>
          <p:nvSpPr>
            <p:cNvPr id="14" name="TextBox 38"/>
            <p:cNvSpPr txBox="1"/>
            <p:nvPr/>
          </p:nvSpPr>
          <p:spPr>
            <a:xfrm>
              <a:off x="1893603" y="1205578"/>
              <a:ext cx="4631823" cy="369223"/>
            </a:xfrm>
            <a:prstGeom prst="rect">
              <a:avLst/>
            </a:prstGeom>
            <a:noFill/>
            <a:effectLst/>
          </p:spPr>
          <p:txBody>
            <a:bodyPr wrap="square" lIns="91326" tIns="45666" rIns="91326" bIns="45666" rtlCol="0">
              <a:noAutofit/>
            </a:bodyPr>
            <a:lstStyle/>
            <a:p>
              <a:pPr algn="ctr" fontAlgn="ctr">
                <a:defRPr/>
              </a:pPr>
              <a:r>
                <a:rPr lang="ru-RU" b="1" dirty="0">
                  <a:latin typeface="Huawei Sans" panose="020C0503030203020204" pitchFamily="34" charset="0"/>
                </a:rPr>
                <a:t>1. Унифицированная платформа</a:t>
              </a: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739751" y="1097340"/>
              <a:ext cx="1145596" cy="1449297"/>
              <a:chOff x="588338" y="1009227"/>
              <a:chExt cx="859462" cy="1087308"/>
            </a:xfrm>
          </p:grpSpPr>
          <p:sp>
            <p:nvSpPr>
              <p:cNvPr id="19" name="Freeform 6"/>
              <p:cNvSpPr>
                <a:spLocks noChangeAspect="1"/>
              </p:cNvSpPr>
              <p:nvPr/>
            </p:nvSpPr>
            <p:spPr bwMode="auto">
              <a:xfrm>
                <a:off x="588338" y="1009227"/>
                <a:ext cx="859462" cy="1087308"/>
              </a:xfrm>
              <a:custGeom>
                <a:avLst/>
                <a:gdLst>
                  <a:gd name="T0" fmla="*/ 1704 w 3410"/>
                  <a:gd name="T1" fmla="*/ 4314 h 4314"/>
                  <a:gd name="T2" fmla="*/ 2050 w 3410"/>
                  <a:gd name="T3" fmla="*/ 3924 h 4314"/>
                  <a:gd name="T4" fmla="*/ 2424 w 3410"/>
                  <a:gd name="T5" fmla="*/ 3508 h 4314"/>
                  <a:gd name="T6" fmla="*/ 2700 w 3410"/>
                  <a:gd name="T7" fmla="*/ 3192 h 4314"/>
                  <a:gd name="T8" fmla="*/ 2872 w 3410"/>
                  <a:gd name="T9" fmla="*/ 2984 h 4314"/>
                  <a:gd name="T10" fmla="*/ 3028 w 3410"/>
                  <a:gd name="T11" fmla="*/ 2784 h 4314"/>
                  <a:gd name="T12" fmla="*/ 3098 w 3410"/>
                  <a:gd name="T13" fmla="*/ 2686 h 4314"/>
                  <a:gd name="T14" fmla="*/ 3170 w 3410"/>
                  <a:gd name="T15" fmla="*/ 2574 h 4314"/>
                  <a:gd name="T16" fmla="*/ 3232 w 3410"/>
                  <a:gd name="T17" fmla="*/ 2460 h 4314"/>
                  <a:gd name="T18" fmla="*/ 3286 w 3410"/>
                  <a:gd name="T19" fmla="*/ 2342 h 4314"/>
                  <a:gd name="T20" fmla="*/ 3330 w 3410"/>
                  <a:gd name="T21" fmla="*/ 2220 h 4314"/>
                  <a:gd name="T22" fmla="*/ 3364 w 3410"/>
                  <a:gd name="T23" fmla="*/ 2096 h 4314"/>
                  <a:gd name="T24" fmla="*/ 3390 w 3410"/>
                  <a:gd name="T25" fmla="*/ 1968 h 4314"/>
                  <a:gd name="T26" fmla="*/ 3404 w 3410"/>
                  <a:gd name="T27" fmla="*/ 1838 h 4314"/>
                  <a:gd name="T28" fmla="*/ 3410 w 3410"/>
                  <a:gd name="T29" fmla="*/ 1706 h 4314"/>
                  <a:gd name="T30" fmla="*/ 3406 w 3410"/>
                  <a:gd name="T31" fmla="*/ 1618 h 4314"/>
                  <a:gd name="T32" fmla="*/ 3390 w 3410"/>
                  <a:gd name="T33" fmla="*/ 1446 h 4314"/>
                  <a:gd name="T34" fmla="*/ 3356 w 3410"/>
                  <a:gd name="T35" fmla="*/ 1280 h 4314"/>
                  <a:gd name="T36" fmla="*/ 3306 w 3410"/>
                  <a:gd name="T37" fmla="*/ 1120 h 4314"/>
                  <a:gd name="T38" fmla="*/ 3240 w 3410"/>
                  <a:gd name="T39" fmla="*/ 966 h 4314"/>
                  <a:gd name="T40" fmla="*/ 3162 w 3410"/>
                  <a:gd name="T41" fmla="*/ 822 h 4314"/>
                  <a:gd name="T42" fmla="*/ 3070 w 3410"/>
                  <a:gd name="T43" fmla="*/ 686 h 4314"/>
                  <a:gd name="T44" fmla="*/ 2966 w 3410"/>
                  <a:gd name="T45" fmla="*/ 560 h 4314"/>
                  <a:gd name="T46" fmla="*/ 2850 w 3410"/>
                  <a:gd name="T47" fmla="*/ 444 h 4314"/>
                  <a:gd name="T48" fmla="*/ 2724 w 3410"/>
                  <a:gd name="T49" fmla="*/ 340 h 4314"/>
                  <a:gd name="T50" fmla="*/ 2588 w 3410"/>
                  <a:gd name="T51" fmla="*/ 248 h 4314"/>
                  <a:gd name="T52" fmla="*/ 2444 w 3410"/>
                  <a:gd name="T53" fmla="*/ 168 h 4314"/>
                  <a:gd name="T54" fmla="*/ 2290 w 3410"/>
                  <a:gd name="T55" fmla="*/ 104 h 4314"/>
                  <a:gd name="T56" fmla="*/ 2130 w 3410"/>
                  <a:gd name="T57" fmla="*/ 54 h 4314"/>
                  <a:gd name="T58" fmla="*/ 1964 w 3410"/>
                  <a:gd name="T59" fmla="*/ 20 h 4314"/>
                  <a:gd name="T60" fmla="*/ 1792 w 3410"/>
                  <a:gd name="T61" fmla="*/ 2 h 4314"/>
                  <a:gd name="T62" fmla="*/ 1704 w 3410"/>
                  <a:gd name="T63" fmla="*/ 0 h 4314"/>
                  <a:gd name="T64" fmla="*/ 1530 w 3410"/>
                  <a:gd name="T65" fmla="*/ 10 h 4314"/>
                  <a:gd name="T66" fmla="*/ 1360 w 3410"/>
                  <a:gd name="T67" fmla="*/ 36 h 4314"/>
                  <a:gd name="T68" fmla="*/ 1198 w 3410"/>
                  <a:gd name="T69" fmla="*/ 78 h 4314"/>
                  <a:gd name="T70" fmla="*/ 1040 w 3410"/>
                  <a:gd name="T71" fmla="*/ 134 h 4314"/>
                  <a:gd name="T72" fmla="*/ 892 w 3410"/>
                  <a:gd name="T73" fmla="*/ 206 h 4314"/>
                  <a:gd name="T74" fmla="*/ 752 w 3410"/>
                  <a:gd name="T75" fmla="*/ 292 h 4314"/>
                  <a:gd name="T76" fmla="*/ 620 w 3410"/>
                  <a:gd name="T77" fmla="*/ 390 h 4314"/>
                  <a:gd name="T78" fmla="*/ 500 w 3410"/>
                  <a:gd name="T79" fmla="*/ 500 h 4314"/>
                  <a:gd name="T80" fmla="*/ 388 w 3410"/>
                  <a:gd name="T81" fmla="*/ 620 h 4314"/>
                  <a:gd name="T82" fmla="*/ 290 w 3410"/>
                  <a:gd name="T83" fmla="*/ 752 h 4314"/>
                  <a:gd name="T84" fmla="*/ 206 w 3410"/>
                  <a:gd name="T85" fmla="*/ 892 h 4314"/>
                  <a:gd name="T86" fmla="*/ 134 w 3410"/>
                  <a:gd name="T87" fmla="*/ 1042 h 4314"/>
                  <a:gd name="T88" fmla="*/ 76 w 3410"/>
                  <a:gd name="T89" fmla="*/ 1198 h 4314"/>
                  <a:gd name="T90" fmla="*/ 34 w 3410"/>
                  <a:gd name="T91" fmla="*/ 1362 h 4314"/>
                  <a:gd name="T92" fmla="*/ 8 w 3410"/>
                  <a:gd name="T93" fmla="*/ 1530 h 4314"/>
                  <a:gd name="T94" fmla="*/ 0 w 3410"/>
                  <a:gd name="T95" fmla="*/ 1706 h 4314"/>
                  <a:gd name="T96" fmla="*/ 0 w 3410"/>
                  <a:gd name="T97" fmla="*/ 1772 h 4314"/>
                  <a:gd name="T98" fmla="*/ 10 w 3410"/>
                  <a:gd name="T99" fmla="*/ 1902 h 4314"/>
                  <a:gd name="T100" fmla="*/ 30 w 3410"/>
                  <a:gd name="T101" fmla="*/ 2030 h 4314"/>
                  <a:gd name="T102" fmla="*/ 60 w 3410"/>
                  <a:gd name="T103" fmla="*/ 2158 h 4314"/>
                  <a:gd name="T104" fmla="*/ 100 w 3410"/>
                  <a:gd name="T105" fmla="*/ 2282 h 4314"/>
                  <a:gd name="T106" fmla="*/ 148 w 3410"/>
                  <a:gd name="T107" fmla="*/ 2402 h 4314"/>
                  <a:gd name="T108" fmla="*/ 206 w 3410"/>
                  <a:gd name="T109" fmla="*/ 2518 h 4314"/>
                  <a:gd name="T110" fmla="*/ 274 w 3410"/>
                  <a:gd name="T111" fmla="*/ 2632 h 4314"/>
                  <a:gd name="T112" fmla="*/ 310 w 3410"/>
                  <a:gd name="T113" fmla="*/ 2686 h 4314"/>
                  <a:gd name="T114" fmla="*/ 456 w 3410"/>
                  <a:gd name="T115" fmla="*/ 2884 h 4314"/>
                  <a:gd name="T116" fmla="*/ 622 w 3410"/>
                  <a:gd name="T117" fmla="*/ 3088 h 4314"/>
                  <a:gd name="T118" fmla="*/ 798 w 3410"/>
                  <a:gd name="T119" fmla="*/ 3296 h 4314"/>
                  <a:gd name="T120" fmla="*/ 1172 w 3410"/>
                  <a:gd name="T121" fmla="*/ 3718 h 4314"/>
                  <a:gd name="T122" fmla="*/ 1538 w 3410"/>
                  <a:gd name="T123" fmla="*/ 4124 h 4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10" h="4314">
                    <a:moveTo>
                      <a:pt x="1704" y="4314"/>
                    </a:moveTo>
                    <a:lnTo>
                      <a:pt x="1704" y="4314"/>
                    </a:lnTo>
                    <a:lnTo>
                      <a:pt x="1872" y="4124"/>
                    </a:lnTo>
                    <a:lnTo>
                      <a:pt x="2050" y="3924"/>
                    </a:lnTo>
                    <a:lnTo>
                      <a:pt x="2236" y="3718"/>
                    </a:lnTo>
                    <a:lnTo>
                      <a:pt x="2424" y="3508"/>
                    </a:lnTo>
                    <a:lnTo>
                      <a:pt x="2610" y="3296"/>
                    </a:lnTo>
                    <a:lnTo>
                      <a:pt x="2700" y="3192"/>
                    </a:lnTo>
                    <a:lnTo>
                      <a:pt x="2788" y="3088"/>
                    </a:lnTo>
                    <a:lnTo>
                      <a:pt x="2872" y="2984"/>
                    </a:lnTo>
                    <a:lnTo>
                      <a:pt x="2952" y="2884"/>
                    </a:lnTo>
                    <a:lnTo>
                      <a:pt x="3028" y="2784"/>
                    </a:lnTo>
                    <a:lnTo>
                      <a:pt x="3098" y="2686"/>
                    </a:lnTo>
                    <a:lnTo>
                      <a:pt x="3098" y="2686"/>
                    </a:lnTo>
                    <a:lnTo>
                      <a:pt x="3136" y="2630"/>
                    </a:lnTo>
                    <a:lnTo>
                      <a:pt x="3170" y="2574"/>
                    </a:lnTo>
                    <a:lnTo>
                      <a:pt x="3202" y="2518"/>
                    </a:lnTo>
                    <a:lnTo>
                      <a:pt x="3232" y="2460"/>
                    </a:lnTo>
                    <a:lnTo>
                      <a:pt x="3260" y="2400"/>
                    </a:lnTo>
                    <a:lnTo>
                      <a:pt x="3286" y="2342"/>
                    </a:lnTo>
                    <a:lnTo>
                      <a:pt x="3310" y="2280"/>
                    </a:lnTo>
                    <a:lnTo>
                      <a:pt x="3330" y="2220"/>
                    </a:lnTo>
                    <a:lnTo>
                      <a:pt x="3348" y="2158"/>
                    </a:lnTo>
                    <a:lnTo>
                      <a:pt x="3364" y="2096"/>
                    </a:lnTo>
                    <a:lnTo>
                      <a:pt x="3378" y="2032"/>
                    </a:lnTo>
                    <a:lnTo>
                      <a:pt x="3390" y="1968"/>
                    </a:lnTo>
                    <a:lnTo>
                      <a:pt x="3398" y="1904"/>
                    </a:lnTo>
                    <a:lnTo>
                      <a:pt x="3404" y="1838"/>
                    </a:lnTo>
                    <a:lnTo>
                      <a:pt x="3408" y="1772"/>
                    </a:lnTo>
                    <a:lnTo>
                      <a:pt x="3410" y="1706"/>
                    </a:lnTo>
                    <a:lnTo>
                      <a:pt x="3410" y="1706"/>
                    </a:lnTo>
                    <a:lnTo>
                      <a:pt x="3406" y="1618"/>
                    </a:lnTo>
                    <a:lnTo>
                      <a:pt x="3400" y="1530"/>
                    </a:lnTo>
                    <a:lnTo>
                      <a:pt x="3390" y="1446"/>
                    </a:lnTo>
                    <a:lnTo>
                      <a:pt x="3374" y="1362"/>
                    </a:lnTo>
                    <a:lnTo>
                      <a:pt x="3356" y="1280"/>
                    </a:lnTo>
                    <a:lnTo>
                      <a:pt x="3332" y="1198"/>
                    </a:lnTo>
                    <a:lnTo>
                      <a:pt x="3306" y="1120"/>
                    </a:lnTo>
                    <a:lnTo>
                      <a:pt x="3276" y="1042"/>
                    </a:lnTo>
                    <a:lnTo>
                      <a:pt x="3240" y="966"/>
                    </a:lnTo>
                    <a:lnTo>
                      <a:pt x="3204" y="892"/>
                    </a:lnTo>
                    <a:lnTo>
                      <a:pt x="3162" y="822"/>
                    </a:lnTo>
                    <a:lnTo>
                      <a:pt x="3118" y="752"/>
                    </a:lnTo>
                    <a:lnTo>
                      <a:pt x="3070" y="686"/>
                    </a:lnTo>
                    <a:lnTo>
                      <a:pt x="3020" y="620"/>
                    </a:lnTo>
                    <a:lnTo>
                      <a:pt x="2966" y="560"/>
                    </a:lnTo>
                    <a:lnTo>
                      <a:pt x="2910" y="500"/>
                    </a:lnTo>
                    <a:lnTo>
                      <a:pt x="2850" y="444"/>
                    </a:lnTo>
                    <a:lnTo>
                      <a:pt x="2788" y="390"/>
                    </a:lnTo>
                    <a:lnTo>
                      <a:pt x="2724" y="340"/>
                    </a:lnTo>
                    <a:lnTo>
                      <a:pt x="2658" y="292"/>
                    </a:lnTo>
                    <a:lnTo>
                      <a:pt x="2588" y="248"/>
                    </a:lnTo>
                    <a:lnTo>
                      <a:pt x="2516" y="206"/>
                    </a:lnTo>
                    <a:lnTo>
                      <a:pt x="2444" y="168"/>
                    </a:lnTo>
                    <a:lnTo>
                      <a:pt x="2368" y="134"/>
                    </a:lnTo>
                    <a:lnTo>
                      <a:pt x="2290" y="104"/>
                    </a:lnTo>
                    <a:lnTo>
                      <a:pt x="2212" y="78"/>
                    </a:lnTo>
                    <a:lnTo>
                      <a:pt x="2130" y="54"/>
                    </a:lnTo>
                    <a:lnTo>
                      <a:pt x="2048" y="36"/>
                    </a:lnTo>
                    <a:lnTo>
                      <a:pt x="1964" y="20"/>
                    </a:lnTo>
                    <a:lnTo>
                      <a:pt x="1878" y="10"/>
                    </a:lnTo>
                    <a:lnTo>
                      <a:pt x="1792" y="2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616" y="2"/>
                    </a:lnTo>
                    <a:lnTo>
                      <a:pt x="1530" y="10"/>
                    </a:lnTo>
                    <a:lnTo>
                      <a:pt x="1444" y="20"/>
                    </a:lnTo>
                    <a:lnTo>
                      <a:pt x="1360" y="36"/>
                    </a:lnTo>
                    <a:lnTo>
                      <a:pt x="1278" y="54"/>
                    </a:lnTo>
                    <a:lnTo>
                      <a:pt x="1198" y="78"/>
                    </a:lnTo>
                    <a:lnTo>
                      <a:pt x="1118" y="104"/>
                    </a:lnTo>
                    <a:lnTo>
                      <a:pt x="1040" y="134"/>
                    </a:lnTo>
                    <a:lnTo>
                      <a:pt x="966" y="168"/>
                    </a:lnTo>
                    <a:lnTo>
                      <a:pt x="892" y="206"/>
                    </a:lnTo>
                    <a:lnTo>
                      <a:pt x="820" y="248"/>
                    </a:lnTo>
                    <a:lnTo>
                      <a:pt x="752" y="292"/>
                    </a:lnTo>
                    <a:lnTo>
                      <a:pt x="684" y="340"/>
                    </a:lnTo>
                    <a:lnTo>
                      <a:pt x="620" y="390"/>
                    </a:lnTo>
                    <a:lnTo>
                      <a:pt x="558" y="444"/>
                    </a:lnTo>
                    <a:lnTo>
                      <a:pt x="500" y="500"/>
                    </a:lnTo>
                    <a:lnTo>
                      <a:pt x="442" y="560"/>
                    </a:lnTo>
                    <a:lnTo>
                      <a:pt x="388" y="620"/>
                    </a:lnTo>
                    <a:lnTo>
                      <a:pt x="338" y="686"/>
                    </a:lnTo>
                    <a:lnTo>
                      <a:pt x="290" y="752"/>
                    </a:lnTo>
                    <a:lnTo>
                      <a:pt x="246" y="822"/>
                    </a:lnTo>
                    <a:lnTo>
                      <a:pt x="206" y="892"/>
                    </a:lnTo>
                    <a:lnTo>
                      <a:pt x="168" y="966"/>
                    </a:lnTo>
                    <a:lnTo>
                      <a:pt x="134" y="1042"/>
                    </a:lnTo>
                    <a:lnTo>
                      <a:pt x="104" y="1120"/>
                    </a:lnTo>
                    <a:lnTo>
                      <a:pt x="76" y="1198"/>
                    </a:lnTo>
                    <a:lnTo>
                      <a:pt x="54" y="1280"/>
                    </a:lnTo>
                    <a:lnTo>
                      <a:pt x="34" y="1362"/>
                    </a:lnTo>
                    <a:lnTo>
                      <a:pt x="20" y="1446"/>
                    </a:lnTo>
                    <a:lnTo>
                      <a:pt x="8" y="1530"/>
                    </a:lnTo>
                    <a:lnTo>
                      <a:pt x="2" y="1618"/>
                    </a:lnTo>
                    <a:lnTo>
                      <a:pt x="0" y="1706"/>
                    </a:lnTo>
                    <a:lnTo>
                      <a:pt x="0" y="1706"/>
                    </a:lnTo>
                    <a:lnTo>
                      <a:pt x="0" y="1772"/>
                    </a:lnTo>
                    <a:lnTo>
                      <a:pt x="4" y="1836"/>
                    </a:lnTo>
                    <a:lnTo>
                      <a:pt x="10" y="1902"/>
                    </a:lnTo>
                    <a:lnTo>
                      <a:pt x="20" y="1966"/>
                    </a:lnTo>
                    <a:lnTo>
                      <a:pt x="30" y="2030"/>
                    </a:lnTo>
                    <a:lnTo>
                      <a:pt x="44" y="2094"/>
                    </a:lnTo>
                    <a:lnTo>
                      <a:pt x="60" y="2158"/>
                    </a:lnTo>
                    <a:lnTo>
                      <a:pt x="78" y="2220"/>
                    </a:lnTo>
                    <a:lnTo>
                      <a:pt x="100" y="2282"/>
                    </a:lnTo>
                    <a:lnTo>
                      <a:pt x="122" y="2342"/>
                    </a:lnTo>
                    <a:lnTo>
                      <a:pt x="148" y="2402"/>
                    </a:lnTo>
                    <a:lnTo>
                      <a:pt x="176" y="2460"/>
                    </a:lnTo>
                    <a:lnTo>
                      <a:pt x="206" y="2518"/>
                    </a:lnTo>
                    <a:lnTo>
                      <a:pt x="238" y="2576"/>
                    </a:lnTo>
                    <a:lnTo>
                      <a:pt x="274" y="2632"/>
                    </a:lnTo>
                    <a:lnTo>
                      <a:pt x="310" y="2686"/>
                    </a:lnTo>
                    <a:lnTo>
                      <a:pt x="310" y="2686"/>
                    </a:lnTo>
                    <a:lnTo>
                      <a:pt x="380" y="2784"/>
                    </a:lnTo>
                    <a:lnTo>
                      <a:pt x="456" y="2884"/>
                    </a:lnTo>
                    <a:lnTo>
                      <a:pt x="536" y="2984"/>
                    </a:lnTo>
                    <a:lnTo>
                      <a:pt x="622" y="3088"/>
                    </a:lnTo>
                    <a:lnTo>
                      <a:pt x="708" y="3192"/>
                    </a:lnTo>
                    <a:lnTo>
                      <a:pt x="798" y="3296"/>
                    </a:lnTo>
                    <a:lnTo>
                      <a:pt x="984" y="3508"/>
                    </a:lnTo>
                    <a:lnTo>
                      <a:pt x="1172" y="3718"/>
                    </a:lnTo>
                    <a:lnTo>
                      <a:pt x="1358" y="3924"/>
                    </a:lnTo>
                    <a:lnTo>
                      <a:pt x="1538" y="4124"/>
                    </a:lnTo>
                    <a:lnTo>
                      <a:pt x="1704" y="4314"/>
                    </a:lnTo>
                    <a:close/>
                  </a:path>
                </a:pathLst>
              </a:custGeom>
              <a:solidFill>
                <a:srgbClr val="558ED5"/>
              </a:solidFill>
              <a:ln w="25400">
                <a:solidFill>
                  <a:srgbClr val="558ED5"/>
                </a:solidFill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 bwMode="auto">
              <a:xfrm>
                <a:off x="588338" y="1009227"/>
                <a:ext cx="859462" cy="8594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558ED5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6" name="等腰三角形 15"/>
            <p:cNvSpPr/>
            <p:nvPr/>
          </p:nvSpPr>
          <p:spPr>
            <a:xfrm>
              <a:off x="1028481" y="1441825"/>
              <a:ext cx="568131" cy="383924"/>
            </a:xfrm>
            <a:prstGeom prst="triangle">
              <a:avLst/>
            </a:prstGeom>
            <a:solidFill>
              <a:srgbClr val="558ED5"/>
            </a:soli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121872" tIns="60936" rIns="121872" bIns="60936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312209" y="2555094"/>
              <a:ext cx="26087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1"/>
            <p:cNvSpPr txBox="1"/>
            <p:nvPr/>
          </p:nvSpPr>
          <p:spPr>
            <a:xfrm>
              <a:off x="2118767" y="1659818"/>
              <a:ext cx="4813060" cy="671793"/>
            </a:xfrm>
            <a:prstGeom prst="rect">
              <a:avLst/>
            </a:prstGeom>
            <a:noFill/>
            <a:effectLst/>
          </p:spPr>
          <p:txBody>
            <a:bodyPr wrap="square" lIns="143940" tIns="0" rIns="143940" bIns="0" rtlCol="0" anchor="ctr" anchorCtr="0">
              <a:noAutofit/>
            </a:bodyPr>
            <a:lstStyle/>
            <a:p>
              <a:pPr fontAlgn="ctr">
                <a:defRPr/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uawei Sans" panose="020C0503030203020204" pitchFamily="34" charset="0"/>
                </a:rPr>
                <a:t>Платформа управления компьютерными инструментами объединяет инструменты O&amp;M для систем хранения данных, серверов и облачных вычислений.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85588" y="4425186"/>
            <a:ext cx="5697372" cy="1457754"/>
            <a:chOff x="767143" y="4712516"/>
            <a:chExt cx="5697372" cy="1457754"/>
          </a:xfrm>
        </p:grpSpPr>
        <p:sp>
          <p:nvSpPr>
            <p:cNvPr id="22" name="TextBox 56"/>
            <p:cNvSpPr txBox="1"/>
            <p:nvPr/>
          </p:nvSpPr>
          <p:spPr>
            <a:xfrm>
              <a:off x="1912739" y="4799057"/>
              <a:ext cx="4551776" cy="369223"/>
            </a:xfrm>
            <a:prstGeom prst="rect">
              <a:avLst/>
            </a:prstGeom>
            <a:noFill/>
            <a:effectLst/>
          </p:spPr>
          <p:txBody>
            <a:bodyPr wrap="square" lIns="91326" tIns="45666" rIns="91326" bIns="45666" rtlCol="0">
              <a:noAutofit/>
            </a:bodyPr>
            <a:lstStyle/>
            <a:p>
              <a:pPr algn="ctr" fontAlgn="ctr">
                <a:defRPr/>
              </a:pPr>
              <a:r>
                <a:rPr lang="ru-RU" b="1" dirty="0">
                  <a:latin typeface="Huawei Sans" panose="020C0503030203020204" pitchFamily="34" charset="0"/>
                </a:rPr>
                <a:t>3. Стандартизированные операции</a:t>
              </a:r>
            </a:p>
          </p:txBody>
        </p:sp>
        <p:grpSp>
          <p:nvGrpSpPr>
            <p:cNvPr id="23" name="组合 58"/>
            <p:cNvGrpSpPr/>
            <p:nvPr/>
          </p:nvGrpSpPr>
          <p:grpSpPr>
            <a:xfrm>
              <a:off x="767143" y="4712516"/>
              <a:ext cx="1145596" cy="1449297"/>
              <a:chOff x="588338" y="1009227"/>
              <a:chExt cx="859462" cy="1087308"/>
            </a:xfrm>
          </p:grpSpPr>
          <p:sp>
            <p:nvSpPr>
              <p:cNvPr id="27" name="Freeform 6"/>
              <p:cNvSpPr>
                <a:spLocks noChangeAspect="1"/>
              </p:cNvSpPr>
              <p:nvPr/>
            </p:nvSpPr>
            <p:spPr bwMode="auto">
              <a:xfrm>
                <a:off x="588338" y="1009227"/>
                <a:ext cx="859462" cy="1087308"/>
              </a:xfrm>
              <a:custGeom>
                <a:avLst/>
                <a:gdLst>
                  <a:gd name="T0" fmla="*/ 1704 w 3410"/>
                  <a:gd name="T1" fmla="*/ 4314 h 4314"/>
                  <a:gd name="T2" fmla="*/ 2050 w 3410"/>
                  <a:gd name="T3" fmla="*/ 3924 h 4314"/>
                  <a:gd name="T4" fmla="*/ 2424 w 3410"/>
                  <a:gd name="T5" fmla="*/ 3508 h 4314"/>
                  <a:gd name="T6" fmla="*/ 2700 w 3410"/>
                  <a:gd name="T7" fmla="*/ 3192 h 4314"/>
                  <a:gd name="T8" fmla="*/ 2872 w 3410"/>
                  <a:gd name="T9" fmla="*/ 2984 h 4314"/>
                  <a:gd name="T10" fmla="*/ 3028 w 3410"/>
                  <a:gd name="T11" fmla="*/ 2784 h 4314"/>
                  <a:gd name="T12" fmla="*/ 3098 w 3410"/>
                  <a:gd name="T13" fmla="*/ 2686 h 4314"/>
                  <a:gd name="T14" fmla="*/ 3170 w 3410"/>
                  <a:gd name="T15" fmla="*/ 2574 h 4314"/>
                  <a:gd name="T16" fmla="*/ 3232 w 3410"/>
                  <a:gd name="T17" fmla="*/ 2460 h 4314"/>
                  <a:gd name="T18" fmla="*/ 3286 w 3410"/>
                  <a:gd name="T19" fmla="*/ 2342 h 4314"/>
                  <a:gd name="T20" fmla="*/ 3330 w 3410"/>
                  <a:gd name="T21" fmla="*/ 2220 h 4314"/>
                  <a:gd name="T22" fmla="*/ 3364 w 3410"/>
                  <a:gd name="T23" fmla="*/ 2096 h 4314"/>
                  <a:gd name="T24" fmla="*/ 3390 w 3410"/>
                  <a:gd name="T25" fmla="*/ 1968 h 4314"/>
                  <a:gd name="T26" fmla="*/ 3404 w 3410"/>
                  <a:gd name="T27" fmla="*/ 1838 h 4314"/>
                  <a:gd name="T28" fmla="*/ 3410 w 3410"/>
                  <a:gd name="T29" fmla="*/ 1706 h 4314"/>
                  <a:gd name="T30" fmla="*/ 3406 w 3410"/>
                  <a:gd name="T31" fmla="*/ 1618 h 4314"/>
                  <a:gd name="T32" fmla="*/ 3390 w 3410"/>
                  <a:gd name="T33" fmla="*/ 1446 h 4314"/>
                  <a:gd name="T34" fmla="*/ 3356 w 3410"/>
                  <a:gd name="T35" fmla="*/ 1280 h 4314"/>
                  <a:gd name="T36" fmla="*/ 3306 w 3410"/>
                  <a:gd name="T37" fmla="*/ 1120 h 4314"/>
                  <a:gd name="T38" fmla="*/ 3240 w 3410"/>
                  <a:gd name="T39" fmla="*/ 966 h 4314"/>
                  <a:gd name="T40" fmla="*/ 3162 w 3410"/>
                  <a:gd name="T41" fmla="*/ 822 h 4314"/>
                  <a:gd name="T42" fmla="*/ 3070 w 3410"/>
                  <a:gd name="T43" fmla="*/ 686 h 4314"/>
                  <a:gd name="T44" fmla="*/ 2966 w 3410"/>
                  <a:gd name="T45" fmla="*/ 560 h 4314"/>
                  <a:gd name="T46" fmla="*/ 2850 w 3410"/>
                  <a:gd name="T47" fmla="*/ 444 h 4314"/>
                  <a:gd name="T48" fmla="*/ 2724 w 3410"/>
                  <a:gd name="T49" fmla="*/ 340 h 4314"/>
                  <a:gd name="T50" fmla="*/ 2588 w 3410"/>
                  <a:gd name="T51" fmla="*/ 248 h 4314"/>
                  <a:gd name="T52" fmla="*/ 2444 w 3410"/>
                  <a:gd name="T53" fmla="*/ 168 h 4314"/>
                  <a:gd name="T54" fmla="*/ 2290 w 3410"/>
                  <a:gd name="T55" fmla="*/ 104 h 4314"/>
                  <a:gd name="T56" fmla="*/ 2130 w 3410"/>
                  <a:gd name="T57" fmla="*/ 54 h 4314"/>
                  <a:gd name="T58" fmla="*/ 1964 w 3410"/>
                  <a:gd name="T59" fmla="*/ 20 h 4314"/>
                  <a:gd name="T60" fmla="*/ 1792 w 3410"/>
                  <a:gd name="T61" fmla="*/ 2 h 4314"/>
                  <a:gd name="T62" fmla="*/ 1704 w 3410"/>
                  <a:gd name="T63" fmla="*/ 0 h 4314"/>
                  <a:gd name="T64" fmla="*/ 1530 w 3410"/>
                  <a:gd name="T65" fmla="*/ 10 h 4314"/>
                  <a:gd name="T66" fmla="*/ 1360 w 3410"/>
                  <a:gd name="T67" fmla="*/ 36 h 4314"/>
                  <a:gd name="T68" fmla="*/ 1198 w 3410"/>
                  <a:gd name="T69" fmla="*/ 78 h 4314"/>
                  <a:gd name="T70" fmla="*/ 1040 w 3410"/>
                  <a:gd name="T71" fmla="*/ 134 h 4314"/>
                  <a:gd name="T72" fmla="*/ 892 w 3410"/>
                  <a:gd name="T73" fmla="*/ 206 h 4314"/>
                  <a:gd name="T74" fmla="*/ 752 w 3410"/>
                  <a:gd name="T75" fmla="*/ 292 h 4314"/>
                  <a:gd name="T76" fmla="*/ 620 w 3410"/>
                  <a:gd name="T77" fmla="*/ 390 h 4314"/>
                  <a:gd name="T78" fmla="*/ 500 w 3410"/>
                  <a:gd name="T79" fmla="*/ 500 h 4314"/>
                  <a:gd name="T80" fmla="*/ 388 w 3410"/>
                  <a:gd name="T81" fmla="*/ 620 h 4314"/>
                  <a:gd name="T82" fmla="*/ 290 w 3410"/>
                  <a:gd name="T83" fmla="*/ 752 h 4314"/>
                  <a:gd name="T84" fmla="*/ 206 w 3410"/>
                  <a:gd name="T85" fmla="*/ 892 h 4314"/>
                  <a:gd name="T86" fmla="*/ 134 w 3410"/>
                  <a:gd name="T87" fmla="*/ 1042 h 4314"/>
                  <a:gd name="T88" fmla="*/ 76 w 3410"/>
                  <a:gd name="T89" fmla="*/ 1198 h 4314"/>
                  <a:gd name="T90" fmla="*/ 34 w 3410"/>
                  <a:gd name="T91" fmla="*/ 1362 h 4314"/>
                  <a:gd name="T92" fmla="*/ 8 w 3410"/>
                  <a:gd name="T93" fmla="*/ 1530 h 4314"/>
                  <a:gd name="T94" fmla="*/ 0 w 3410"/>
                  <a:gd name="T95" fmla="*/ 1706 h 4314"/>
                  <a:gd name="T96" fmla="*/ 0 w 3410"/>
                  <a:gd name="T97" fmla="*/ 1772 h 4314"/>
                  <a:gd name="T98" fmla="*/ 10 w 3410"/>
                  <a:gd name="T99" fmla="*/ 1902 h 4314"/>
                  <a:gd name="T100" fmla="*/ 30 w 3410"/>
                  <a:gd name="T101" fmla="*/ 2030 h 4314"/>
                  <a:gd name="T102" fmla="*/ 60 w 3410"/>
                  <a:gd name="T103" fmla="*/ 2158 h 4314"/>
                  <a:gd name="T104" fmla="*/ 100 w 3410"/>
                  <a:gd name="T105" fmla="*/ 2282 h 4314"/>
                  <a:gd name="T106" fmla="*/ 148 w 3410"/>
                  <a:gd name="T107" fmla="*/ 2402 h 4314"/>
                  <a:gd name="T108" fmla="*/ 206 w 3410"/>
                  <a:gd name="T109" fmla="*/ 2518 h 4314"/>
                  <a:gd name="T110" fmla="*/ 274 w 3410"/>
                  <a:gd name="T111" fmla="*/ 2632 h 4314"/>
                  <a:gd name="T112" fmla="*/ 310 w 3410"/>
                  <a:gd name="T113" fmla="*/ 2686 h 4314"/>
                  <a:gd name="T114" fmla="*/ 456 w 3410"/>
                  <a:gd name="T115" fmla="*/ 2884 h 4314"/>
                  <a:gd name="T116" fmla="*/ 622 w 3410"/>
                  <a:gd name="T117" fmla="*/ 3088 h 4314"/>
                  <a:gd name="T118" fmla="*/ 798 w 3410"/>
                  <a:gd name="T119" fmla="*/ 3296 h 4314"/>
                  <a:gd name="T120" fmla="*/ 1172 w 3410"/>
                  <a:gd name="T121" fmla="*/ 3718 h 4314"/>
                  <a:gd name="T122" fmla="*/ 1538 w 3410"/>
                  <a:gd name="T123" fmla="*/ 4124 h 4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10" h="4314">
                    <a:moveTo>
                      <a:pt x="1704" y="4314"/>
                    </a:moveTo>
                    <a:lnTo>
                      <a:pt x="1704" y="4314"/>
                    </a:lnTo>
                    <a:lnTo>
                      <a:pt x="1872" y="4124"/>
                    </a:lnTo>
                    <a:lnTo>
                      <a:pt x="2050" y="3924"/>
                    </a:lnTo>
                    <a:lnTo>
                      <a:pt x="2236" y="3718"/>
                    </a:lnTo>
                    <a:lnTo>
                      <a:pt x="2424" y="3508"/>
                    </a:lnTo>
                    <a:lnTo>
                      <a:pt x="2610" y="3296"/>
                    </a:lnTo>
                    <a:lnTo>
                      <a:pt x="2700" y="3192"/>
                    </a:lnTo>
                    <a:lnTo>
                      <a:pt x="2788" y="3088"/>
                    </a:lnTo>
                    <a:lnTo>
                      <a:pt x="2872" y="2984"/>
                    </a:lnTo>
                    <a:lnTo>
                      <a:pt x="2952" y="2884"/>
                    </a:lnTo>
                    <a:lnTo>
                      <a:pt x="3028" y="2784"/>
                    </a:lnTo>
                    <a:lnTo>
                      <a:pt x="3098" y="2686"/>
                    </a:lnTo>
                    <a:lnTo>
                      <a:pt x="3098" y="2686"/>
                    </a:lnTo>
                    <a:lnTo>
                      <a:pt x="3136" y="2630"/>
                    </a:lnTo>
                    <a:lnTo>
                      <a:pt x="3170" y="2574"/>
                    </a:lnTo>
                    <a:lnTo>
                      <a:pt x="3202" y="2518"/>
                    </a:lnTo>
                    <a:lnTo>
                      <a:pt x="3232" y="2460"/>
                    </a:lnTo>
                    <a:lnTo>
                      <a:pt x="3260" y="2400"/>
                    </a:lnTo>
                    <a:lnTo>
                      <a:pt x="3286" y="2342"/>
                    </a:lnTo>
                    <a:lnTo>
                      <a:pt x="3310" y="2280"/>
                    </a:lnTo>
                    <a:lnTo>
                      <a:pt x="3330" y="2220"/>
                    </a:lnTo>
                    <a:lnTo>
                      <a:pt x="3348" y="2158"/>
                    </a:lnTo>
                    <a:lnTo>
                      <a:pt x="3364" y="2096"/>
                    </a:lnTo>
                    <a:lnTo>
                      <a:pt x="3378" y="2032"/>
                    </a:lnTo>
                    <a:lnTo>
                      <a:pt x="3390" y="1968"/>
                    </a:lnTo>
                    <a:lnTo>
                      <a:pt x="3398" y="1904"/>
                    </a:lnTo>
                    <a:lnTo>
                      <a:pt x="3404" y="1838"/>
                    </a:lnTo>
                    <a:lnTo>
                      <a:pt x="3408" y="1772"/>
                    </a:lnTo>
                    <a:lnTo>
                      <a:pt x="3410" y="1706"/>
                    </a:lnTo>
                    <a:lnTo>
                      <a:pt x="3410" y="1706"/>
                    </a:lnTo>
                    <a:lnTo>
                      <a:pt x="3406" y="1618"/>
                    </a:lnTo>
                    <a:lnTo>
                      <a:pt x="3400" y="1530"/>
                    </a:lnTo>
                    <a:lnTo>
                      <a:pt x="3390" y="1446"/>
                    </a:lnTo>
                    <a:lnTo>
                      <a:pt x="3374" y="1362"/>
                    </a:lnTo>
                    <a:lnTo>
                      <a:pt x="3356" y="1280"/>
                    </a:lnTo>
                    <a:lnTo>
                      <a:pt x="3332" y="1198"/>
                    </a:lnTo>
                    <a:lnTo>
                      <a:pt x="3306" y="1120"/>
                    </a:lnTo>
                    <a:lnTo>
                      <a:pt x="3276" y="1042"/>
                    </a:lnTo>
                    <a:lnTo>
                      <a:pt x="3240" y="966"/>
                    </a:lnTo>
                    <a:lnTo>
                      <a:pt x="3204" y="892"/>
                    </a:lnTo>
                    <a:lnTo>
                      <a:pt x="3162" y="822"/>
                    </a:lnTo>
                    <a:lnTo>
                      <a:pt x="3118" y="752"/>
                    </a:lnTo>
                    <a:lnTo>
                      <a:pt x="3070" y="686"/>
                    </a:lnTo>
                    <a:lnTo>
                      <a:pt x="3020" y="620"/>
                    </a:lnTo>
                    <a:lnTo>
                      <a:pt x="2966" y="560"/>
                    </a:lnTo>
                    <a:lnTo>
                      <a:pt x="2910" y="500"/>
                    </a:lnTo>
                    <a:lnTo>
                      <a:pt x="2850" y="444"/>
                    </a:lnTo>
                    <a:lnTo>
                      <a:pt x="2788" y="390"/>
                    </a:lnTo>
                    <a:lnTo>
                      <a:pt x="2724" y="340"/>
                    </a:lnTo>
                    <a:lnTo>
                      <a:pt x="2658" y="292"/>
                    </a:lnTo>
                    <a:lnTo>
                      <a:pt x="2588" y="248"/>
                    </a:lnTo>
                    <a:lnTo>
                      <a:pt x="2516" y="206"/>
                    </a:lnTo>
                    <a:lnTo>
                      <a:pt x="2444" y="168"/>
                    </a:lnTo>
                    <a:lnTo>
                      <a:pt x="2368" y="134"/>
                    </a:lnTo>
                    <a:lnTo>
                      <a:pt x="2290" y="104"/>
                    </a:lnTo>
                    <a:lnTo>
                      <a:pt x="2212" y="78"/>
                    </a:lnTo>
                    <a:lnTo>
                      <a:pt x="2130" y="54"/>
                    </a:lnTo>
                    <a:lnTo>
                      <a:pt x="2048" y="36"/>
                    </a:lnTo>
                    <a:lnTo>
                      <a:pt x="1964" y="20"/>
                    </a:lnTo>
                    <a:lnTo>
                      <a:pt x="1878" y="10"/>
                    </a:lnTo>
                    <a:lnTo>
                      <a:pt x="1792" y="2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616" y="2"/>
                    </a:lnTo>
                    <a:lnTo>
                      <a:pt x="1530" y="10"/>
                    </a:lnTo>
                    <a:lnTo>
                      <a:pt x="1444" y="20"/>
                    </a:lnTo>
                    <a:lnTo>
                      <a:pt x="1360" y="36"/>
                    </a:lnTo>
                    <a:lnTo>
                      <a:pt x="1278" y="54"/>
                    </a:lnTo>
                    <a:lnTo>
                      <a:pt x="1198" y="78"/>
                    </a:lnTo>
                    <a:lnTo>
                      <a:pt x="1118" y="104"/>
                    </a:lnTo>
                    <a:lnTo>
                      <a:pt x="1040" y="134"/>
                    </a:lnTo>
                    <a:lnTo>
                      <a:pt x="966" y="168"/>
                    </a:lnTo>
                    <a:lnTo>
                      <a:pt x="892" y="206"/>
                    </a:lnTo>
                    <a:lnTo>
                      <a:pt x="820" y="248"/>
                    </a:lnTo>
                    <a:lnTo>
                      <a:pt x="752" y="292"/>
                    </a:lnTo>
                    <a:lnTo>
                      <a:pt x="684" y="340"/>
                    </a:lnTo>
                    <a:lnTo>
                      <a:pt x="620" y="390"/>
                    </a:lnTo>
                    <a:lnTo>
                      <a:pt x="558" y="444"/>
                    </a:lnTo>
                    <a:lnTo>
                      <a:pt x="500" y="500"/>
                    </a:lnTo>
                    <a:lnTo>
                      <a:pt x="442" y="560"/>
                    </a:lnTo>
                    <a:lnTo>
                      <a:pt x="388" y="620"/>
                    </a:lnTo>
                    <a:lnTo>
                      <a:pt x="338" y="686"/>
                    </a:lnTo>
                    <a:lnTo>
                      <a:pt x="290" y="752"/>
                    </a:lnTo>
                    <a:lnTo>
                      <a:pt x="246" y="822"/>
                    </a:lnTo>
                    <a:lnTo>
                      <a:pt x="206" y="892"/>
                    </a:lnTo>
                    <a:lnTo>
                      <a:pt x="168" y="966"/>
                    </a:lnTo>
                    <a:lnTo>
                      <a:pt x="134" y="1042"/>
                    </a:lnTo>
                    <a:lnTo>
                      <a:pt x="104" y="1120"/>
                    </a:lnTo>
                    <a:lnTo>
                      <a:pt x="76" y="1198"/>
                    </a:lnTo>
                    <a:lnTo>
                      <a:pt x="54" y="1280"/>
                    </a:lnTo>
                    <a:lnTo>
                      <a:pt x="34" y="1362"/>
                    </a:lnTo>
                    <a:lnTo>
                      <a:pt x="20" y="1446"/>
                    </a:lnTo>
                    <a:lnTo>
                      <a:pt x="8" y="1530"/>
                    </a:lnTo>
                    <a:lnTo>
                      <a:pt x="2" y="1618"/>
                    </a:lnTo>
                    <a:lnTo>
                      <a:pt x="0" y="1706"/>
                    </a:lnTo>
                    <a:lnTo>
                      <a:pt x="0" y="1706"/>
                    </a:lnTo>
                    <a:lnTo>
                      <a:pt x="0" y="1772"/>
                    </a:lnTo>
                    <a:lnTo>
                      <a:pt x="4" y="1836"/>
                    </a:lnTo>
                    <a:lnTo>
                      <a:pt x="10" y="1902"/>
                    </a:lnTo>
                    <a:lnTo>
                      <a:pt x="20" y="1966"/>
                    </a:lnTo>
                    <a:lnTo>
                      <a:pt x="30" y="2030"/>
                    </a:lnTo>
                    <a:lnTo>
                      <a:pt x="44" y="2094"/>
                    </a:lnTo>
                    <a:lnTo>
                      <a:pt x="60" y="2158"/>
                    </a:lnTo>
                    <a:lnTo>
                      <a:pt x="78" y="2220"/>
                    </a:lnTo>
                    <a:lnTo>
                      <a:pt x="100" y="2282"/>
                    </a:lnTo>
                    <a:lnTo>
                      <a:pt x="122" y="2342"/>
                    </a:lnTo>
                    <a:lnTo>
                      <a:pt x="148" y="2402"/>
                    </a:lnTo>
                    <a:lnTo>
                      <a:pt x="176" y="2460"/>
                    </a:lnTo>
                    <a:lnTo>
                      <a:pt x="206" y="2518"/>
                    </a:lnTo>
                    <a:lnTo>
                      <a:pt x="238" y="2576"/>
                    </a:lnTo>
                    <a:lnTo>
                      <a:pt x="274" y="2632"/>
                    </a:lnTo>
                    <a:lnTo>
                      <a:pt x="310" y="2686"/>
                    </a:lnTo>
                    <a:lnTo>
                      <a:pt x="310" y="2686"/>
                    </a:lnTo>
                    <a:lnTo>
                      <a:pt x="380" y="2784"/>
                    </a:lnTo>
                    <a:lnTo>
                      <a:pt x="456" y="2884"/>
                    </a:lnTo>
                    <a:lnTo>
                      <a:pt x="536" y="2984"/>
                    </a:lnTo>
                    <a:lnTo>
                      <a:pt x="622" y="3088"/>
                    </a:lnTo>
                    <a:lnTo>
                      <a:pt x="708" y="3192"/>
                    </a:lnTo>
                    <a:lnTo>
                      <a:pt x="798" y="3296"/>
                    </a:lnTo>
                    <a:lnTo>
                      <a:pt x="984" y="3508"/>
                    </a:lnTo>
                    <a:lnTo>
                      <a:pt x="1172" y="3718"/>
                    </a:lnTo>
                    <a:lnTo>
                      <a:pt x="1358" y="3924"/>
                    </a:lnTo>
                    <a:lnTo>
                      <a:pt x="1538" y="4124"/>
                    </a:lnTo>
                    <a:lnTo>
                      <a:pt x="1704" y="4314"/>
                    </a:ln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rgbClr val="0070C0"/>
                </a:solidFill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 bwMode="auto">
              <a:xfrm>
                <a:off x="588338" y="1009227"/>
                <a:ext cx="859462" cy="8594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1339601" y="6170270"/>
              <a:ext cx="31953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989992" y="5099812"/>
              <a:ext cx="699888" cy="337347"/>
            </a:xfrm>
            <a:custGeom>
              <a:avLst/>
              <a:gdLst/>
              <a:ahLst/>
              <a:cxnLst>
                <a:cxn ang="0">
                  <a:pos x="120" y="754"/>
                </a:cxn>
                <a:cxn ang="0">
                  <a:pos x="805" y="754"/>
                </a:cxn>
                <a:cxn ang="0">
                  <a:pos x="1176" y="753"/>
                </a:cxn>
                <a:cxn ang="0">
                  <a:pos x="1225" y="737"/>
                </a:cxn>
                <a:cxn ang="0">
                  <a:pos x="1267" y="707"/>
                </a:cxn>
                <a:cxn ang="0">
                  <a:pos x="1297" y="667"/>
                </a:cxn>
                <a:cxn ang="0">
                  <a:pos x="1318" y="616"/>
                </a:cxn>
                <a:cxn ang="0">
                  <a:pos x="1323" y="560"/>
                </a:cxn>
                <a:cxn ang="0">
                  <a:pos x="1318" y="525"/>
                </a:cxn>
                <a:cxn ang="0">
                  <a:pos x="1299" y="474"/>
                </a:cxn>
                <a:cxn ang="0">
                  <a:pos x="1269" y="434"/>
                </a:cxn>
                <a:cxn ang="0">
                  <a:pos x="1230" y="402"/>
                </a:cxn>
                <a:cxn ang="0">
                  <a:pos x="1183" y="385"/>
                </a:cxn>
                <a:cxn ang="0">
                  <a:pos x="1149" y="381"/>
                </a:cxn>
                <a:cxn ang="0">
                  <a:pos x="1144" y="375"/>
                </a:cxn>
                <a:cxn ang="0">
                  <a:pos x="1113" y="435"/>
                </a:cxn>
                <a:cxn ang="0">
                  <a:pos x="1073" y="484"/>
                </a:cxn>
                <a:cxn ang="0">
                  <a:pos x="1103" y="397"/>
                </a:cxn>
                <a:cxn ang="0">
                  <a:pos x="1112" y="306"/>
                </a:cxn>
                <a:cxn ang="0">
                  <a:pos x="1105" y="248"/>
                </a:cxn>
                <a:cxn ang="0">
                  <a:pos x="1076" y="167"/>
                </a:cxn>
                <a:cxn ang="0">
                  <a:pos x="1027" y="98"/>
                </a:cxn>
                <a:cxn ang="0">
                  <a:pos x="984" y="59"/>
                </a:cxn>
                <a:cxn ang="0">
                  <a:pos x="896" y="15"/>
                </a:cxn>
                <a:cxn ang="0">
                  <a:pos x="840" y="4"/>
                </a:cxn>
                <a:cxn ang="0">
                  <a:pos x="769" y="2"/>
                </a:cxn>
                <a:cxn ang="0">
                  <a:pos x="724" y="10"/>
                </a:cxn>
                <a:cxn ang="0">
                  <a:pos x="678" y="25"/>
                </a:cxn>
                <a:cxn ang="0">
                  <a:pos x="607" y="73"/>
                </a:cxn>
                <a:cxn ang="0">
                  <a:pos x="550" y="137"/>
                </a:cxn>
                <a:cxn ang="0">
                  <a:pos x="521" y="187"/>
                </a:cxn>
                <a:cxn ang="0">
                  <a:pos x="503" y="243"/>
                </a:cxn>
                <a:cxn ang="0">
                  <a:pos x="489" y="248"/>
                </a:cxn>
                <a:cxn ang="0">
                  <a:pos x="452" y="213"/>
                </a:cxn>
                <a:cxn ang="0">
                  <a:pos x="424" y="194"/>
                </a:cxn>
                <a:cxn ang="0">
                  <a:pos x="376" y="177"/>
                </a:cxn>
                <a:cxn ang="0">
                  <a:pos x="326" y="171"/>
                </a:cxn>
                <a:cxn ang="0">
                  <a:pos x="292" y="174"/>
                </a:cxn>
                <a:cxn ang="0">
                  <a:pos x="241" y="186"/>
                </a:cxn>
                <a:cxn ang="0">
                  <a:pos x="192" y="211"/>
                </a:cxn>
                <a:cxn ang="0">
                  <a:pos x="159" y="236"/>
                </a:cxn>
                <a:cxn ang="0">
                  <a:pos x="118" y="284"/>
                </a:cxn>
                <a:cxn ang="0">
                  <a:pos x="91" y="336"/>
                </a:cxn>
                <a:cxn ang="0">
                  <a:pos x="81" y="380"/>
                </a:cxn>
                <a:cxn ang="0">
                  <a:pos x="84" y="446"/>
                </a:cxn>
                <a:cxn ang="0">
                  <a:pos x="110" y="510"/>
                </a:cxn>
                <a:cxn ang="0">
                  <a:pos x="86" y="513"/>
                </a:cxn>
                <a:cxn ang="0">
                  <a:pos x="56" y="527"/>
                </a:cxn>
                <a:cxn ang="0">
                  <a:pos x="31" y="548"/>
                </a:cxn>
                <a:cxn ang="0">
                  <a:pos x="12" y="577"/>
                </a:cxn>
                <a:cxn ang="0">
                  <a:pos x="2" y="613"/>
                </a:cxn>
                <a:cxn ang="0">
                  <a:pos x="0" y="638"/>
                </a:cxn>
                <a:cxn ang="0">
                  <a:pos x="7" y="673"/>
                </a:cxn>
                <a:cxn ang="0">
                  <a:pos x="22" y="704"/>
                </a:cxn>
                <a:cxn ang="0">
                  <a:pos x="44" y="729"/>
                </a:cxn>
                <a:cxn ang="0">
                  <a:pos x="73" y="746"/>
                </a:cxn>
                <a:cxn ang="0">
                  <a:pos x="105" y="754"/>
                </a:cxn>
              </a:cxnLst>
              <a:rect l="0" t="0" r="r" b="b"/>
              <a:pathLst>
                <a:path w="1323" h="756">
                  <a:moveTo>
                    <a:pt x="115" y="756"/>
                  </a:moveTo>
                  <a:lnTo>
                    <a:pt x="115" y="756"/>
                  </a:lnTo>
                  <a:lnTo>
                    <a:pt x="120" y="754"/>
                  </a:lnTo>
                  <a:lnTo>
                    <a:pt x="618" y="754"/>
                  </a:lnTo>
                  <a:lnTo>
                    <a:pt x="639" y="754"/>
                  </a:lnTo>
                  <a:lnTo>
                    <a:pt x="805" y="754"/>
                  </a:lnTo>
                  <a:lnTo>
                    <a:pt x="1159" y="754"/>
                  </a:lnTo>
                  <a:lnTo>
                    <a:pt x="1159" y="754"/>
                  </a:lnTo>
                  <a:lnTo>
                    <a:pt x="1176" y="753"/>
                  </a:lnTo>
                  <a:lnTo>
                    <a:pt x="1193" y="749"/>
                  </a:lnTo>
                  <a:lnTo>
                    <a:pt x="1210" y="744"/>
                  </a:lnTo>
                  <a:lnTo>
                    <a:pt x="1225" y="737"/>
                  </a:lnTo>
                  <a:lnTo>
                    <a:pt x="1240" y="729"/>
                  </a:lnTo>
                  <a:lnTo>
                    <a:pt x="1253" y="719"/>
                  </a:lnTo>
                  <a:lnTo>
                    <a:pt x="1267" y="707"/>
                  </a:lnTo>
                  <a:lnTo>
                    <a:pt x="1279" y="695"/>
                  </a:lnTo>
                  <a:lnTo>
                    <a:pt x="1289" y="682"/>
                  </a:lnTo>
                  <a:lnTo>
                    <a:pt x="1297" y="667"/>
                  </a:lnTo>
                  <a:lnTo>
                    <a:pt x="1306" y="651"/>
                  </a:lnTo>
                  <a:lnTo>
                    <a:pt x="1312" y="634"/>
                  </a:lnTo>
                  <a:lnTo>
                    <a:pt x="1318" y="616"/>
                  </a:lnTo>
                  <a:lnTo>
                    <a:pt x="1321" y="599"/>
                  </a:lnTo>
                  <a:lnTo>
                    <a:pt x="1323" y="580"/>
                  </a:lnTo>
                  <a:lnTo>
                    <a:pt x="1323" y="560"/>
                  </a:lnTo>
                  <a:lnTo>
                    <a:pt x="1323" y="560"/>
                  </a:lnTo>
                  <a:lnTo>
                    <a:pt x="1321" y="542"/>
                  </a:lnTo>
                  <a:lnTo>
                    <a:pt x="1318" y="525"/>
                  </a:lnTo>
                  <a:lnTo>
                    <a:pt x="1312" y="506"/>
                  </a:lnTo>
                  <a:lnTo>
                    <a:pt x="1307" y="489"/>
                  </a:lnTo>
                  <a:lnTo>
                    <a:pt x="1299" y="474"/>
                  </a:lnTo>
                  <a:lnTo>
                    <a:pt x="1291" y="459"/>
                  </a:lnTo>
                  <a:lnTo>
                    <a:pt x="1280" y="446"/>
                  </a:lnTo>
                  <a:lnTo>
                    <a:pt x="1269" y="434"/>
                  </a:lnTo>
                  <a:lnTo>
                    <a:pt x="1257" y="422"/>
                  </a:lnTo>
                  <a:lnTo>
                    <a:pt x="1243" y="412"/>
                  </a:lnTo>
                  <a:lnTo>
                    <a:pt x="1230" y="402"/>
                  </a:lnTo>
                  <a:lnTo>
                    <a:pt x="1215" y="395"/>
                  </a:lnTo>
                  <a:lnTo>
                    <a:pt x="1199" y="390"/>
                  </a:lnTo>
                  <a:lnTo>
                    <a:pt x="1183" y="385"/>
                  </a:lnTo>
                  <a:lnTo>
                    <a:pt x="1166" y="381"/>
                  </a:lnTo>
                  <a:lnTo>
                    <a:pt x="1149" y="381"/>
                  </a:lnTo>
                  <a:lnTo>
                    <a:pt x="1149" y="381"/>
                  </a:lnTo>
                  <a:lnTo>
                    <a:pt x="1142" y="381"/>
                  </a:lnTo>
                  <a:lnTo>
                    <a:pt x="1142" y="381"/>
                  </a:lnTo>
                  <a:lnTo>
                    <a:pt x="1144" y="375"/>
                  </a:lnTo>
                  <a:lnTo>
                    <a:pt x="1144" y="375"/>
                  </a:lnTo>
                  <a:lnTo>
                    <a:pt x="1130" y="407"/>
                  </a:lnTo>
                  <a:lnTo>
                    <a:pt x="1113" y="435"/>
                  </a:lnTo>
                  <a:lnTo>
                    <a:pt x="1095" y="461"/>
                  </a:lnTo>
                  <a:lnTo>
                    <a:pt x="1073" y="484"/>
                  </a:lnTo>
                  <a:lnTo>
                    <a:pt x="1073" y="484"/>
                  </a:lnTo>
                  <a:lnTo>
                    <a:pt x="1085" y="456"/>
                  </a:lnTo>
                  <a:lnTo>
                    <a:pt x="1097" y="425"/>
                  </a:lnTo>
                  <a:lnTo>
                    <a:pt x="1103" y="397"/>
                  </a:lnTo>
                  <a:lnTo>
                    <a:pt x="1108" y="366"/>
                  </a:lnTo>
                  <a:lnTo>
                    <a:pt x="1112" y="336"/>
                  </a:lnTo>
                  <a:lnTo>
                    <a:pt x="1112" y="306"/>
                  </a:lnTo>
                  <a:lnTo>
                    <a:pt x="1110" y="277"/>
                  </a:lnTo>
                  <a:lnTo>
                    <a:pt x="1105" y="248"/>
                  </a:lnTo>
                  <a:lnTo>
                    <a:pt x="1105" y="248"/>
                  </a:lnTo>
                  <a:lnTo>
                    <a:pt x="1097" y="219"/>
                  </a:lnTo>
                  <a:lnTo>
                    <a:pt x="1088" y="192"/>
                  </a:lnTo>
                  <a:lnTo>
                    <a:pt x="1076" y="167"/>
                  </a:lnTo>
                  <a:lnTo>
                    <a:pt x="1061" y="142"/>
                  </a:lnTo>
                  <a:lnTo>
                    <a:pt x="1046" y="118"/>
                  </a:lnTo>
                  <a:lnTo>
                    <a:pt x="1027" y="98"/>
                  </a:lnTo>
                  <a:lnTo>
                    <a:pt x="1007" y="78"/>
                  </a:lnTo>
                  <a:lnTo>
                    <a:pt x="984" y="59"/>
                  </a:lnTo>
                  <a:lnTo>
                    <a:pt x="984" y="59"/>
                  </a:lnTo>
                  <a:lnTo>
                    <a:pt x="957" y="42"/>
                  </a:lnTo>
                  <a:lnTo>
                    <a:pt x="926" y="27"/>
                  </a:lnTo>
                  <a:lnTo>
                    <a:pt x="896" y="15"/>
                  </a:lnTo>
                  <a:lnTo>
                    <a:pt x="862" y="7"/>
                  </a:lnTo>
                  <a:lnTo>
                    <a:pt x="862" y="7"/>
                  </a:lnTo>
                  <a:lnTo>
                    <a:pt x="840" y="4"/>
                  </a:lnTo>
                  <a:lnTo>
                    <a:pt x="817" y="2"/>
                  </a:lnTo>
                  <a:lnTo>
                    <a:pt x="793" y="0"/>
                  </a:lnTo>
                  <a:lnTo>
                    <a:pt x="769" y="2"/>
                  </a:lnTo>
                  <a:lnTo>
                    <a:pt x="769" y="2"/>
                  </a:lnTo>
                  <a:lnTo>
                    <a:pt x="746" y="5"/>
                  </a:lnTo>
                  <a:lnTo>
                    <a:pt x="724" y="10"/>
                  </a:lnTo>
                  <a:lnTo>
                    <a:pt x="700" y="17"/>
                  </a:lnTo>
                  <a:lnTo>
                    <a:pt x="678" y="25"/>
                  </a:lnTo>
                  <a:lnTo>
                    <a:pt x="678" y="25"/>
                  </a:lnTo>
                  <a:lnTo>
                    <a:pt x="653" y="39"/>
                  </a:lnTo>
                  <a:lnTo>
                    <a:pt x="629" y="56"/>
                  </a:lnTo>
                  <a:lnTo>
                    <a:pt x="607" y="73"/>
                  </a:lnTo>
                  <a:lnTo>
                    <a:pt x="585" y="93"/>
                  </a:lnTo>
                  <a:lnTo>
                    <a:pt x="567" y="113"/>
                  </a:lnTo>
                  <a:lnTo>
                    <a:pt x="550" y="137"/>
                  </a:lnTo>
                  <a:lnTo>
                    <a:pt x="535" y="162"/>
                  </a:lnTo>
                  <a:lnTo>
                    <a:pt x="521" y="187"/>
                  </a:lnTo>
                  <a:lnTo>
                    <a:pt x="521" y="187"/>
                  </a:lnTo>
                  <a:lnTo>
                    <a:pt x="515" y="206"/>
                  </a:lnTo>
                  <a:lnTo>
                    <a:pt x="508" y="225"/>
                  </a:lnTo>
                  <a:lnTo>
                    <a:pt x="503" y="243"/>
                  </a:lnTo>
                  <a:lnTo>
                    <a:pt x="499" y="262"/>
                  </a:lnTo>
                  <a:lnTo>
                    <a:pt x="499" y="262"/>
                  </a:lnTo>
                  <a:lnTo>
                    <a:pt x="489" y="248"/>
                  </a:lnTo>
                  <a:lnTo>
                    <a:pt x="478" y="235"/>
                  </a:lnTo>
                  <a:lnTo>
                    <a:pt x="466" y="22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39" y="203"/>
                  </a:lnTo>
                  <a:lnTo>
                    <a:pt x="424" y="194"/>
                  </a:lnTo>
                  <a:lnTo>
                    <a:pt x="408" y="187"/>
                  </a:lnTo>
                  <a:lnTo>
                    <a:pt x="393" y="182"/>
                  </a:lnTo>
                  <a:lnTo>
                    <a:pt x="376" y="177"/>
                  </a:lnTo>
                  <a:lnTo>
                    <a:pt x="359" y="174"/>
                  </a:lnTo>
                  <a:lnTo>
                    <a:pt x="343" y="172"/>
                  </a:lnTo>
                  <a:lnTo>
                    <a:pt x="326" y="171"/>
                  </a:lnTo>
                  <a:lnTo>
                    <a:pt x="326" y="171"/>
                  </a:lnTo>
                  <a:lnTo>
                    <a:pt x="309" y="172"/>
                  </a:lnTo>
                  <a:lnTo>
                    <a:pt x="292" y="174"/>
                  </a:lnTo>
                  <a:lnTo>
                    <a:pt x="275" y="177"/>
                  </a:lnTo>
                  <a:lnTo>
                    <a:pt x="258" y="181"/>
                  </a:lnTo>
                  <a:lnTo>
                    <a:pt x="241" y="186"/>
                  </a:lnTo>
                  <a:lnTo>
                    <a:pt x="224" y="192"/>
                  </a:lnTo>
                  <a:lnTo>
                    <a:pt x="209" y="201"/>
                  </a:lnTo>
                  <a:lnTo>
                    <a:pt x="192" y="211"/>
                  </a:lnTo>
                  <a:lnTo>
                    <a:pt x="192" y="211"/>
                  </a:lnTo>
                  <a:lnTo>
                    <a:pt x="176" y="223"/>
                  </a:lnTo>
                  <a:lnTo>
                    <a:pt x="159" y="236"/>
                  </a:lnTo>
                  <a:lnTo>
                    <a:pt x="144" y="252"/>
                  </a:lnTo>
                  <a:lnTo>
                    <a:pt x="130" y="267"/>
                  </a:lnTo>
                  <a:lnTo>
                    <a:pt x="118" y="284"/>
                  </a:lnTo>
                  <a:lnTo>
                    <a:pt x="108" y="300"/>
                  </a:lnTo>
                  <a:lnTo>
                    <a:pt x="100" y="317"/>
                  </a:lnTo>
                  <a:lnTo>
                    <a:pt x="91" y="336"/>
                  </a:lnTo>
                  <a:lnTo>
                    <a:pt x="91" y="336"/>
                  </a:lnTo>
                  <a:lnTo>
                    <a:pt x="86" y="358"/>
                  </a:lnTo>
                  <a:lnTo>
                    <a:pt x="81" y="380"/>
                  </a:lnTo>
                  <a:lnTo>
                    <a:pt x="79" y="402"/>
                  </a:lnTo>
                  <a:lnTo>
                    <a:pt x="81" y="424"/>
                  </a:lnTo>
                  <a:lnTo>
                    <a:pt x="84" y="446"/>
                  </a:lnTo>
                  <a:lnTo>
                    <a:pt x="90" y="467"/>
                  </a:lnTo>
                  <a:lnTo>
                    <a:pt x="98" y="489"/>
                  </a:lnTo>
                  <a:lnTo>
                    <a:pt x="110" y="510"/>
                  </a:lnTo>
                  <a:lnTo>
                    <a:pt x="110" y="510"/>
                  </a:lnTo>
                  <a:lnTo>
                    <a:pt x="98" y="510"/>
                  </a:lnTo>
                  <a:lnTo>
                    <a:pt x="86" y="513"/>
                  </a:lnTo>
                  <a:lnTo>
                    <a:pt x="76" y="516"/>
                  </a:lnTo>
                  <a:lnTo>
                    <a:pt x="66" y="520"/>
                  </a:lnTo>
                  <a:lnTo>
                    <a:pt x="56" y="527"/>
                  </a:lnTo>
                  <a:lnTo>
                    <a:pt x="46" y="533"/>
                  </a:lnTo>
                  <a:lnTo>
                    <a:pt x="37" y="540"/>
                  </a:lnTo>
                  <a:lnTo>
                    <a:pt x="31" y="548"/>
                  </a:lnTo>
                  <a:lnTo>
                    <a:pt x="24" y="557"/>
                  </a:lnTo>
                  <a:lnTo>
                    <a:pt x="17" y="567"/>
                  </a:lnTo>
                  <a:lnTo>
                    <a:pt x="12" y="577"/>
                  </a:lnTo>
                  <a:lnTo>
                    <a:pt x="7" y="589"/>
                  </a:lnTo>
                  <a:lnTo>
                    <a:pt x="4" y="601"/>
                  </a:lnTo>
                  <a:lnTo>
                    <a:pt x="2" y="613"/>
                  </a:lnTo>
                  <a:lnTo>
                    <a:pt x="0" y="624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2" y="650"/>
                  </a:lnTo>
                  <a:lnTo>
                    <a:pt x="4" y="661"/>
                  </a:lnTo>
                  <a:lnTo>
                    <a:pt x="7" y="673"/>
                  </a:lnTo>
                  <a:lnTo>
                    <a:pt x="12" y="683"/>
                  </a:lnTo>
                  <a:lnTo>
                    <a:pt x="17" y="694"/>
                  </a:lnTo>
                  <a:lnTo>
                    <a:pt x="22" y="704"/>
                  </a:lnTo>
                  <a:lnTo>
                    <a:pt x="29" y="712"/>
                  </a:lnTo>
                  <a:lnTo>
                    <a:pt x="36" y="721"/>
                  </a:lnTo>
                  <a:lnTo>
                    <a:pt x="44" y="729"/>
                  </a:lnTo>
                  <a:lnTo>
                    <a:pt x="52" y="736"/>
                  </a:lnTo>
                  <a:lnTo>
                    <a:pt x="63" y="741"/>
                  </a:lnTo>
                  <a:lnTo>
                    <a:pt x="73" y="746"/>
                  </a:lnTo>
                  <a:lnTo>
                    <a:pt x="83" y="749"/>
                  </a:lnTo>
                  <a:lnTo>
                    <a:pt x="93" y="753"/>
                  </a:lnTo>
                  <a:lnTo>
                    <a:pt x="105" y="754"/>
                  </a:lnTo>
                  <a:lnTo>
                    <a:pt x="115" y="756"/>
                  </a:lnTo>
                  <a:lnTo>
                    <a:pt x="115" y="756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121872" tIns="60936" rIns="121872" bIns="60936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2163869" y="5357325"/>
              <a:ext cx="4077126" cy="454963"/>
            </a:xfrm>
            <a:prstGeom prst="rect">
              <a:avLst/>
            </a:prstGeom>
            <a:noFill/>
            <a:effectLst/>
          </p:spPr>
          <p:txBody>
            <a:bodyPr wrap="square" lIns="143940" tIns="0" rIns="143940" bIns="0" rtlCol="0" anchor="ctr" anchorCtr="0">
              <a:noAutofit/>
            </a:bodyPr>
            <a:lstStyle/>
            <a:p>
              <a:pPr fontAlgn="ctr">
                <a:defRPr/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uawei Sans" panose="020C0503030203020204" pitchFamily="34" charset="0"/>
                </a:rPr>
                <a:t>Мастер-приложение позволит быстро и легко освоить необходимые операции на основе различных сценариев.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2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Главная страница SmartKit</a:t>
            </a:r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algn="l"/>
            <a:r>
              <a:rPr lang="ru-RU" sz="1800"/>
              <a:t>Стандартизированные и основанные на процессах операции для различных сценариев обслуживания обеспечивают повышение операционной эффективности.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09277" y="2083930"/>
            <a:ext cx="9992742" cy="4023175"/>
            <a:chOff x="809277" y="1941690"/>
            <a:chExt cx="9992742" cy="40231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b="11127"/>
            <a:stretch/>
          </p:blipFill>
          <p:spPr>
            <a:xfrm>
              <a:off x="2348603" y="1941690"/>
              <a:ext cx="7497261" cy="4023175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 bwMode="auto">
            <a:xfrm>
              <a:off x="2777408" y="3418339"/>
              <a:ext cx="6785679" cy="2518027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ln w="12700" algn="ctr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wrap="square" lIns="36000" tIns="52800" rIns="36000" bIns="52800" rtlCol="0" anchor="ctr">
              <a:noAutofit/>
            </a:bodyPr>
            <a:lstStyle/>
            <a:p>
              <a:pPr algn="ctr" defTabSz="121917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5127119" y="3056544"/>
              <a:ext cx="2007934" cy="303291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ln w="12700" algn="ctr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wrap="square" lIns="36000" tIns="52800" rIns="36000" bIns="52800" rtlCol="0" anchor="ctr">
              <a:noAutofit/>
            </a:bodyPr>
            <a:lstStyle/>
            <a:p>
              <a:pPr algn="ctr" defTabSz="121917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24278" y="2560252"/>
              <a:ext cx="908517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rgbClr val="C00000"/>
                  </a:solidFill>
                  <a:latin typeface="Huawei Sans" panose="020C0503030203020204" pitchFamily="34" charset="0"/>
                </a:rPr>
                <a:t>Домен</a:t>
              </a:r>
            </a:p>
          </p:txBody>
        </p:sp>
        <p:cxnSp>
          <p:nvCxnSpPr>
            <p:cNvPr id="7" name="直接连接符 6"/>
            <p:cNvCxnSpPr>
              <a:stCxn id="4" idx="0"/>
              <a:endCxn id="5" idx="1"/>
            </p:cNvCxnSpPr>
            <p:nvPr/>
          </p:nvCxnSpPr>
          <p:spPr>
            <a:xfrm flipV="1">
              <a:off x="6131086" y="2729529"/>
              <a:ext cx="593192" cy="327015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 bwMode="auto">
            <a:xfrm>
              <a:off x="8106414" y="3079557"/>
              <a:ext cx="932640" cy="196807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ln w="12700" algn="ctr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wrap="square" lIns="36000" tIns="52800" rIns="36000" bIns="52800" rtlCol="0" anchor="ctr">
              <a:noAutofit/>
            </a:bodyPr>
            <a:lstStyle/>
            <a:p>
              <a:pPr algn="ctr" defTabSz="121917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485727" y="2489867"/>
              <a:ext cx="1316292" cy="750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rgbClr val="C00000"/>
                  </a:solidFill>
                  <a:latin typeface="Huawei Sans" panose="020C0503030203020204" pitchFamily="34" charset="0"/>
                </a:rPr>
                <a:t>Управление функциями</a:t>
              </a:r>
            </a:p>
          </p:txBody>
        </p:sp>
        <p:cxnSp>
          <p:nvCxnSpPr>
            <p:cNvPr id="12" name="直接连接符 11"/>
            <p:cNvCxnSpPr>
              <a:stCxn id="10" idx="3"/>
              <a:endCxn id="11" idx="1"/>
            </p:cNvCxnSpPr>
            <p:nvPr/>
          </p:nvCxnSpPr>
          <p:spPr>
            <a:xfrm flipV="1">
              <a:off x="9039054" y="2865060"/>
              <a:ext cx="446673" cy="31290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 bwMode="auto">
            <a:xfrm>
              <a:off x="3124052" y="2060459"/>
              <a:ext cx="2873625" cy="318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ln w="12700" algn="ctr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wrap="square" lIns="36000" tIns="52800" rIns="36000" bIns="52800" rtlCol="0" anchor="ctr">
              <a:noAutofit/>
            </a:bodyPr>
            <a:lstStyle/>
            <a:p>
              <a:pPr algn="ctr" defTabSz="121917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9277" y="2292069"/>
              <a:ext cx="1871396" cy="503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4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Панель навигации по функциям</a:t>
              </a:r>
            </a:p>
          </p:txBody>
        </p:sp>
        <p:cxnSp>
          <p:nvCxnSpPr>
            <p:cNvPr id="20" name="直接连接符 19"/>
            <p:cNvCxnSpPr>
              <a:stCxn id="30" idx="1"/>
              <a:endCxn id="31" idx="3"/>
            </p:cNvCxnSpPr>
            <p:nvPr/>
          </p:nvCxnSpPr>
          <p:spPr>
            <a:xfrm flipH="1">
              <a:off x="2583935" y="4677353"/>
              <a:ext cx="193473" cy="32523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>
              <a:stCxn id="18" idx="2"/>
              <a:endCxn id="19" idx="3"/>
            </p:cNvCxnSpPr>
            <p:nvPr/>
          </p:nvCxnSpPr>
          <p:spPr>
            <a:xfrm rot="5400000">
              <a:off x="3538460" y="1521485"/>
              <a:ext cx="164619" cy="1880192"/>
            </a:xfrm>
            <a:prstGeom prst="bentConnector2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163109" y="4587094"/>
              <a:ext cx="1420826" cy="83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4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Операции на основе сценария</a:t>
              </a: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235930" y="2861286"/>
              <a:ext cx="674237" cy="179326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ln w="12700" algn="ctr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wrap="square" lIns="36000" tIns="52800" rIns="36000" bIns="52800" rtlCol="0" anchor="ctr">
              <a:noAutofit/>
            </a:bodyPr>
            <a:lstStyle/>
            <a:p>
              <a:pPr algn="ctr" defTabSz="121917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90320" y="3276363"/>
              <a:ext cx="1416680" cy="326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4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Устройство</a:t>
              </a:r>
            </a:p>
          </p:txBody>
        </p:sp>
        <p:cxnSp>
          <p:nvCxnSpPr>
            <p:cNvPr id="24" name="肘形连接符 23"/>
            <p:cNvCxnSpPr>
              <a:stCxn id="21" idx="1"/>
              <a:endCxn id="22" idx="0"/>
            </p:cNvCxnSpPr>
            <p:nvPr/>
          </p:nvCxnSpPr>
          <p:spPr>
            <a:xfrm rot="10800000" flipV="1">
              <a:off x="1998660" y="2950949"/>
              <a:ext cx="1237270" cy="325414"/>
            </a:xfrm>
            <a:prstGeom prst="bentConnector2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1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сведения о DME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88466" y="1027100"/>
            <a:ext cx="10508184" cy="5061766"/>
            <a:chOff x="788466" y="1271652"/>
            <a:chExt cx="10508184" cy="5061766"/>
          </a:xfrm>
        </p:grpSpPr>
        <p:sp>
          <p:nvSpPr>
            <p:cNvPr id="66" name="Rectangle 31"/>
            <p:cNvSpPr/>
            <p:nvPr/>
          </p:nvSpPr>
          <p:spPr>
            <a:xfrm>
              <a:off x="890251" y="4830889"/>
              <a:ext cx="10393095" cy="256081"/>
            </a:xfrm>
            <a:prstGeom prst="rect">
              <a:avLst/>
            </a:prstGeom>
            <a:solidFill>
              <a:srgbClr val="BEE9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r>
                <a:rPr lang="ru-RU" sz="1400" b="1">
                  <a:latin typeface="Huawei Sans" panose="020C0503030203020204" pitchFamily="34" charset="0"/>
                </a:rPr>
                <a:t>Южные API</a:t>
              </a: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890251" y="2340214"/>
              <a:ext cx="10393095" cy="247671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ctr"/>
              <a:endParaRPr lang="en-US" sz="12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576790" y="2459261"/>
              <a:ext cx="1623090" cy="462280"/>
              <a:chOff x="1355065" y="3279531"/>
              <a:chExt cx="1144748" cy="639182"/>
            </a:xfrm>
            <a:solidFill>
              <a:srgbClr val="0070C0"/>
            </a:solidFill>
          </p:grpSpPr>
          <p:sp>
            <p:nvSpPr>
              <p:cNvPr id="71" name="六边形 3"/>
              <p:cNvSpPr>
                <a:spLocks noChangeAspect="1"/>
              </p:cNvSpPr>
              <p:nvPr/>
            </p:nvSpPr>
            <p:spPr>
              <a:xfrm>
                <a:off x="1368871" y="3279531"/>
                <a:ext cx="1112133" cy="639182"/>
              </a:xfrm>
              <a:prstGeom prst="hexagon">
                <a:avLst/>
              </a:prstGeom>
              <a:solidFill>
                <a:srgbClr val="30B5C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" name="矩形 12"/>
              <p:cNvSpPr/>
              <p:nvPr/>
            </p:nvSpPr>
            <p:spPr>
              <a:xfrm>
                <a:off x="1355065" y="3359241"/>
                <a:ext cx="1144748" cy="40081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latin typeface="Huawei Sans" panose="020C0503030203020204" pitchFamily="34" charset="0"/>
                  </a:rPr>
                  <a:t>Планирование</a:t>
                </a:r>
              </a:p>
            </p:txBody>
          </p:sp>
        </p:grpSp>
        <p:sp>
          <p:nvSpPr>
            <p:cNvPr id="73" name="AutoShape 4"/>
            <p:cNvSpPr>
              <a:spLocks noChangeArrowheads="1"/>
            </p:cNvSpPr>
            <p:nvPr/>
          </p:nvSpPr>
          <p:spPr bwMode="gray">
            <a:xfrm>
              <a:off x="3484155" y="2654526"/>
              <a:ext cx="382574" cy="189206"/>
            </a:xfrm>
            <a:prstGeom prst="rightArrow">
              <a:avLst>
                <a:gd name="adj1" fmla="val 54375"/>
                <a:gd name="adj2" fmla="val 43660"/>
              </a:avLst>
            </a:prstGeom>
            <a:solidFill>
              <a:srgbClr val="30B5C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06359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 typeface="Wingdings" pitchFamily="2" charset="2"/>
                <a:buChar char="n"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887432" y="2466586"/>
              <a:ext cx="1960577" cy="462280"/>
              <a:chOff x="3032945" y="3286856"/>
              <a:chExt cx="1017749" cy="639182"/>
            </a:xfrm>
            <a:solidFill>
              <a:srgbClr val="0070C0"/>
            </a:solidFill>
          </p:grpSpPr>
          <p:sp>
            <p:nvSpPr>
              <p:cNvPr id="75" name="六边形 3"/>
              <p:cNvSpPr>
                <a:spLocks noChangeAspect="1"/>
              </p:cNvSpPr>
              <p:nvPr/>
            </p:nvSpPr>
            <p:spPr>
              <a:xfrm>
                <a:off x="3228153" y="3286856"/>
                <a:ext cx="634985" cy="639182"/>
              </a:xfrm>
              <a:prstGeom prst="hexagon">
                <a:avLst/>
              </a:prstGeom>
              <a:solidFill>
                <a:srgbClr val="30B5C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" name="矩形 12"/>
              <p:cNvSpPr/>
              <p:nvPr/>
            </p:nvSpPr>
            <p:spPr>
              <a:xfrm>
                <a:off x="3032945" y="3400588"/>
                <a:ext cx="1017749" cy="33855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>
                    <a:latin typeface="Huawei Sans" panose="020C0503030203020204" pitchFamily="34" charset="0"/>
                  </a:rPr>
                  <a:t>Внедрение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6869162" y="2466586"/>
              <a:ext cx="842276" cy="462280"/>
              <a:chOff x="3252163" y="3286856"/>
              <a:chExt cx="594048" cy="639182"/>
            </a:xfrm>
            <a:solidFill>
              <a:srgbClr val="0070C0"/>
            </a:solidFill>
          </p:grpSpPr>
          <p:sp>
            <p:nvSpPr>
              <p:cNvPr id="78" name="六边形 3"/>
              <p:cNvSpPr>
                <a:spLocks noChangeAspect="1"/>
              </p:cNvSpPr>
              <p:nvPr/>
            </p:nvSpPr>
            <p:spPr>
              <a:xfrm>
                <a:off x="3252163" y="3286856"/>
                <a:ext cx="594048" cy="639182"/>
              </a:xfrm>
              <a:prstGeom prst="hexagon">
                <a:avLst/>
              </a:prstGeom>
              <a:solidFill>
                <a:srgbClr val="30B5C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" name="矩形 12"/>
              <p:cNvSpPr/>
              <p:nvPr/>
            </p:nvSpPr>
            <p:spPr>
              <a:xfrm>
                <a:off x="3291534" y="3400588"/>
                <a:ext cx="495420" cy="33855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>
                    <a:latin typeface="Huawei Sans" panose="020C0503030203020204" pitchFamily="34" charset="0"/>
                  </a:rPr>
                  <a:t>O&amp;M</a:t>
                </a:r>
              </a:p>
            </p:txBody>
          </p:sp>
        </p:grpSp>
        <p:sp>
          <p:nvSpPr>
            <p:cNvPr id="80" name="AutoShape 4"/>
            <p:cNvSpPr>
              <a:spLocks noChangeArrowheads="1"/>
            </p:cNvSpPr>
            <p:nvPr/>
          </p:nvSpPr>
          <p:spPr bwMode="gray">
            <a:xfrm>
              <a:off x="5843602" y="2661851"/>
              <a:ext cx="382574" cy="189206"/>
            </a:xfrm>
            <a:prstGeom prst="rightArrow">
              <a:avLst>
                <a:gd name="adj1" fmla="val 54375"/>
                <a:gd name="adj2" fmla="val 43660"/>
              </a:avLst>
            </a:prstGeom>
            <a:solidFill>
              <a:srgbClr val="30B5C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06359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 typeface="Wingdings" pitchFamily="2" charset="2"/>
                <a:buChar char="n"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400838" y="2456188"/>
              <a:ext cx="2327676" cy="462280"/>
              <a:chOff x="2923934" y="3286856"/>
              <a:chExt cx="1208313" cy="639182"/>
            </a:xfrm>
            <a:solidFill>
              <a:srgbClr val="0070C0"/>
            </a:solidFill>
          </p:grpSpPr>
          <p:sp>
            <p:nvSpPr>
              <p:cNvPr id="82" name="六边形 3"/>
              <p:cNvSpPr>
                <a:spLocks noChangeAspect="1"/>
              </p:cNvSpPr>
              <p:nvPr/>
            </p:nvSpPr>
            <p:spPr>
              <a:xfrm>
                <a:off x="3159990" y="3286856"/>
                <a:ext cx="736201" cy="639182"/>
              </a:xfrm>
              <a:prstGeom prst="hexagon">
                <a:avLst/>
              </a:prstGeom>
              <a:solidFill>
                <a:srgbClr val="30B5C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" name="矩形 12"/>
              <p:cNvSpPr/>
              <p:nvPr/>
            </p:nvSpPr>
            <p:spPr>
              <a:xfrm>
                <a:off x="2923934" y="3385561"/>
                <a:ext cx="1208313" cy="33855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latin typeface="Huawei Sans" panose="020C0503030203020204" pitchFamily="34" charset="0"/>
                  </a:rPr>
                  <a:t>Оптимизация</a:t>
                </a:r>
              </a:p>
            </p:txBody>
          </p:sp>
        </p:grpSp>
        <p:sp>
          <p:nvSpPr>
            <p:cNvPr id="84" name="AutoShape 4"/>
            <p:cNvSpPr>
              <a:spLocks noChangeArrowheads="1"/>
            </p:cNvSpPr>
            <p:nvPr/>
          </p:nvSpPr>
          <p:spPr bwMode="gray">
            <a:xfrm>
              <a:off x="8253809" y="2661851"/>
              <a:ext cx="382574" cy="189206"/>
            </a:xfrm>
            <a:prstGeom prst="rightArrow">
              <a:avLst>
                <a:gd name="adj1" fmla="val 54375"/>
                <a:gd name="adj2" fmla="val 43660"/>
              </a:avLst>
            </a:prstGeom>
            <a:solidFill>
              <a:srgbClr val="30B5C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06359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Pct val="60000"/>
                <a:buFont typeface="Wingdings" pitchFamily="2" charset="2"/>
                <a:buChar char="n"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238" y="3867034"/>
              <a:ext cx="1541477" cy="5188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6" name="流程图: 磁盘 95"/>
            <p:cNvSpPr/>
            <p:nvPr/>
          </p:nvSpPr>
          <p:spPr bwMode="auto">
            <a:xfrm>
              <a:off x="876948" y="4325076"/>
              <a:ext cx="1068716" cy="293488"/>
            </a:xfrm>
            <a:prstGeom prst="flowChartMagneticDisk">
              <a:avLst/>
            </a:prstGeom>
            <a:solidFill>
              <a:srgbClr val="00B0F0">
                <a:alpha val="50000"/>
              </a:srgbClr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Золотой</a:t>
              </a:r>
            </a:p>
          </p:txBody>
        </p:sp>
        <p:sp>
          <p:nvSpPr>
            <p:cNvPr id="87" name="流程图: 磁盘 95"/>
            <p:cNvSpPr/>
            <p:nvPr/>
          </p:nvSpPr>
          <p:spPr bwMode="auto">
            <a:xfrm>
              <a:off x="1806151" y="4325076"/>
              <a:ext cx="1068716" cy="293488"/>
            </a:xfrm>
            <a:prstGeom prst="flowChartMagneticDisk">
              <a:avLst/>
            </a:prstGeom>
            <a:solidFill>
              <a:srgbClr val="00B0F0">
                <a:alpha val="50000"/>
              </a:srgbClr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Серебряный</a:t>
              </a:r>
            </a:p>
          </p:txBody>
        </p:sp>
        <p:sp>
          <p:nvSpPr>
            <p:cNvPr id="88" name="流程图: 磁盘 95"/>
            <p:cNvSpPr/>
            <p:nvPr/>
          </p:nvSpPr>
          <p:spPr bwMode="auto">
            <a:xfrm>
              <a:off x="2833228" y="4319244"/>
              <a:ext cx="1068716" cy="293488"/>
            </a:xfrm>
            <a:prstGeom prst="flowChartMagneticDisk">
              <a:avLst/>
            </a:prstGeom>
            <a:solidFill>
              <a:srgbClr val="00B0F0">
                <a:alpha val="50000"/>
              </a:srgbClr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Бронзовый</a:t>
              </a:r>
            </a:p>
          </p:txBody>
        </p:sp>
        <p:sp>
          <p:nvSpPr>
            <p:cNvPr id="89" name="Text Box 9"/>
            <p:cNvSpPr txBox="1">
              <a:spLocks noChangeArrowheads="1"/>
            </p:cNvSpPr>
            <p:nvPr/>
          </p:nvSpPr>
          <p:spPr bwMode="gray">
            <a:xfrm>
              <a:off x="788466" y="2945392"/>
              <a:ext cx="3159020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Формирование пулов и консолидация на основе уровня обслуживания</a:t>
              </a:r>
            </a:p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Интеллектуальное планирование и автоматическое формирование пулов</a:t>
              </a:r>
            </a:p>
          </p:txBody>
        </p:sp>
        <p:pic>
          <p:nvPicPr>
            <p:cNvPr id="90" name="Picture 2" descr="Image result for task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53" y="3851909"/>
              <a:ext cx="526771" cy="37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Image result for icon stor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689" y="4338069"/>
              <a:ext cx="313230" cy="220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2" descr="Image result for server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930" y="4368171"/>
              <a:ext cx="304674" cy="21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6" descr="Image result for network switch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747" y="4318816"/>
              <a:ext cx="425000" cy="29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圆角矩形 93"/>
            <p:cNvSpPr/>
            <p:nvPr/>
          </p:nvSpPr>
          <p:spPr>
            <a:xfrm>
              <a:off x="4012637" y="4286212"/>
              <a:ext cx="1655881" cy="32283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sz="12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gray">
            <a:xfrm>
              <a:off x="4034602" y="3002692"/>
              <a:ext cx="171127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>
                  <a:latin typeface="Huawei Sans" panose="020C0503030203020204" pitchFamily="34" charset="0"/>
                </a:rPr>
                <a:t>Гибкие режимы автоматизации</a:t>
              </a:r>
            </a:p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>
                  <a:latin typeface="Huawei Sans" panose="020C0503030203020204" pitchFamily="34" charset="0"/>
                </a:rPr>
                <a:t>Планирование задач</a:t>
              </a:r>
            </a:p>
          </p:txBody>
        </p:sp>
        <p:pic>
          <p:nvPicPr>
            <p:cNvPr id="96" name="Picture 22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264" y="3839223"/>
              <a:ext cx="1754321" cy="779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 Box 9"/>
            <p:cNvSpPr txBox="1">
              <a:spLocks noChangeArrowheads="1"/>
            </p:cNvSpPr>
            <p:nvPr/>
          </p:nvSpPr>
          <p:spPr bwMode="gray">
            <a:xfrm>
              <a:off x="5852753" y="2985019"/>
              <a:ext cx="2587342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Автоматическая идентификация и профилактические меры</a:t>
              </a:r>
            </a:p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Автоматический анализ и быстрое обнаружение</a:t>
              </a:r>
            </a:p>
          </p:txBody>
        </p:sp>
        <p:sp>
          <p:nvSpPr>
            <p:cNvPr id="98" name="流程图: 磁盘 95"/>
            <p:cNvSpPr/>
            <p:nvPr/>
          </p:nvSpPr>
          <p:spPr bwMode="auto">
            <a:xfrm>
              <a:off x="8799067" y="4025921"/>
              <a:ext cx="744053" cy="285598"/>
            </a:xfrm>
            <a:prstGeom prst="flowChartMagneticDisk">
              <a:avLst/>
            </a:prstGeom>
            <a:solidFill>
              <a:srgbClr val="00B0F0">
                <a:alpha val="50000"/>
              </a:srgbClr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Золотой</a:t>
              </a:r>
            </a:p>
          </p:txBody>
        </p:sp>
        <p:sp>
          <p:nvSpPr>
            <p:cNvPr id="99" name="流程图: 磁盘 95"/>
            <p:cNvSpPr/>
            <p:nvPr/>
          </p:nvSpPr>
          <p:spPr bwMode="auto">
            <a:xfrm>
              <a:off x="9714458" y="4025921"/>
              <a:ext cx="1105942" cy="306634"/>
            </a:xfrm>
            <a:prstGeom prst="flowChartMagneticDisk">
              <a:avLst/>
            </a:prstGeom>
            <a:solidFill>
              <a:srgbClr val="00B0F0">
                <a:alpha val="50000"/>
              </a:srgbClr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r>
                <a:rPr lang="ru-RU" sz="1200" dirty="0">
                  <a:latin typeface="Huawei Sans" panose="020C0503030203020204" pitchFamily="34" charset="0"/>
                </a:rPr>
                <a:t>Серебряный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gray">
            <a:xfrm>
              <a:off x="8562600" y="2978851"/>
              <a:ext cx="2521960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Многомерный анализ и предложения по оптимизации</a:t>
              </a:r>
            </a:p>
            <a:p>
              <a:pPr algn="ctr" fontAlgn="ctr"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Изменение в один клик и автоматические операции</a:t>
              </a:r>
            </a:p>
          </p:txBody>
        </p:sp>
        <p:cxnSp>
          <p:nvCxnSpPr>
            <p:cNvPr id="101" name="曲线连接符 100"/>
            <p:cNvCxnSpPr>
              <a:stCxn id="98" idx="1"/>
              <a:endCxn id="99" idx="1"/>
            </p:cNvCxnSpPr>
            <p:nvPr/>
          </p:nvCxnSpPr>
          <p:spPr>
            <a:xfrm rot="5400000" flipH="1" flipV="1">
              <a:off x="9719261" y="3477754"/>
              <a:ext cx="12700" cy="1096335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流程图: 磁盘 95"/>
            <p:cNvSpPr/>
            <p:nvPr/>
          </p:nvSpPr>
          <p:spPr bwMode="auto">
            <a:xfrm>
              <a:off x="8855572" y="4468153"/>
              <a:ext cx="292113" cy="140147"/>
            </a:xfrm>
            <a:prstGeom prst="flowChartMagneticDisk">
              <a:avLst/>
            </a:prstGeom>
            <a:solidFill>
              <a:srgbClr val="C1E8F4"/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endParaRPr lang="en-US" altLang="zh-CN" sz="12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03" name="流程图: 磁盘 95"/>
            <p:cNvSpPr/>
            <p:nvPr/>
          </p:nvSpPr>
          <p:spPr bwMode="auto">
            <a:xfrm>
              <a:off x="9476716" y="4472515"/>
              <a:ext cx="292113" cy="140147"/>
            </a:xfrm>
            <a:prstGeom prst="flowChartMagneticDisk">
              <a:avLst/>
            </a:prstGeom>
            <a:solidFill>
              <a:srgbClr val="C1E8F4"/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endParaRPr lang="en-US" altLang="zh-CN" sz="12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04" name="流程图: 磁盘 95"/>
            <p:cNvSpPr/>
            <p:nvPr/>
          </p:nvSpPr>
          <p:spPr bwMode="auto">
            <a:xfrm>
              <a:off x="10099860" y="4459699"/>
              <a:ext cx="292113" cy="140147"/>
            </a:xfrm>
            <a:prstGeom prst="flowChartMagneticDisk">
              <a:avLst/>
            </a:prstGeom>
            <a:solidFill>
              <a:srgbClr val="C1E8F4"/>
            </a:solidFill>
            <a:ln w="12700" cap="flat" cmpd="sng" algn="ctr">
              <a:solidFill>
                <a:srgbClr val="FFFFFF"/>
              </a:solidFill>
              <a:prstDash val="sysDot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277" eaLnBrk="0" fontAlgn="ctr" hangingPunct="0">
                <a:defRPr/>
              </a:pPr>
              <a:endParaRPr lang="en-US" altLang="zh-CN" sz="12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9035304" y="4332555"/>
              <a:ext cx="1210613" cy="106108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sz="12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6" name="左右箭头 105"/>
            <p:cNvSpPr/>
            <p:nvPr/>
          </p:nvSpPr>
          <p:spPr>
            <a:xfrm>
              <a:off x="9207853" y="4502539"/>
              <a:ext cx="204172" cy="80510"/>
            </a:xfrm>
            <a:prstGeom prst="leftRigh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sz="12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7" name="左右箭头 106"/>
            <p:cNvSpPr/>
            <p:nvPr/>
          </p:nvSpPr>
          <p:spPr>
            <a:xfrm>
              <a:off x="9843387" y="4502540"/>
              <a:ext cx="204172" cy="80510"/>
            </a:xfrm>
            <a:prstGeom prst="leftRigh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sz="12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8" name="Rectangle 31"/>
            <p:cNvSpPr/>
            <p:nvPr/>
          </p:nvSpPr>
          <p:spPr>
            <a:xfrm>
              <a:off x="890250" y="2079425"/>
              <a:ext cx="10406399" cy="256081"/>
            </a:xfrm>
            <a:prstGeom prst="rect">
              <a:avLst/>
            </a:prstGeom>
            <a:solidFill>
              <a:srgbClr val="BEE9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ctr"/>
              <a:r>
                <a:rPr lang="ru-RU" sz="1400" b="1">
                  <a:latin typeface="Huawei Sans" panose="020C0503030203020204" pitchFamily="34" charset="0"/>
                </a:rPr>
                <a:t>Северные API</a:t>
              </a:r>
            </a:p>
          </p:txBody>
        </p:sp>
        <p:sp>
          <p:nvSpPr>
            <p:cNvPr id="109" name="Rectangle 8"/>
            <p:cNvSpPr/>
            <p:nvPr/>
          </p:nvSpPr>
          <p:spPr>
            <a:xfrm>
              <a:off x="890250" y="1636198"/>
              <a:ext cx="3317788" cy="288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>
                  <a:latin typeface="Huawei Sans" panose="020C0503030203020204" pitchFamily="34" charset="0"/>
                </a:rPr>
                <a:t>Платформа автоматизации</a:t>
              </a:r>
            </a:p>
          </p:txBody>
        </p:sp>
        <p:sp>
          <p:nvSpPr>
            <p:cNvPr id="110" name="Rectangle 8"/>
            <p:cNvSpPr/>
            <p:nvPr/>
          </p:nvSpPr>
          <p:spPr>
            <a:xfrm>
              <a:off x="4434556" y="1636198"/>
              <a:ext cx="3317788" cy="288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>
                  <a:latin typeface="Huawei Sans" panose="020C0503030203020204" pitchFamily="34" charset="0"/>
                </a:rPr>
                <a:t>Платформа мониторинга</a:t>
              </a:r>
            </a:p>
          </p:txBody>
        </p:sp>
        <p:sp>
          <p:nvSpPr>
            <p:cNvPr id="111" name="Rectangle 8"/>
            <p:cNvSpPr/>
            <p:nvPr/>
          </p:nvSpPr>
          <p:spPr>
            <a:xfrm>
              <a:off x="7978862" y="1636198"/>
              <a:ext cx="3317788" cy="288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>
                  <a:latin typeface="Huawei Sans" panose="020C0503030203020204" pitchFamily="34" charset="0"/>
                </a:rPr>
                <a:t>Платформа отчетности</a:t>
              </a:r>
            </a:p>
          </p:txBody>
        </p:sp>
        <p:sp>
          <p:nvSpPr>
            <p:cNvPr id="112" name="Rectangle 11"/>
            <p:cNvSpPr/>
            <p:nvPr/>
          </p:nvSpPr>
          <p:spPr>
            <a:xfrm>
              <a:off x="890250" y="1271652"/>
              <a:ext cx="10406399" cy="288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>
                  <a:latin typeface="Huawei Sans" panose="020C0503030203020204" pitchFamily="34" charset="0"/>
                </a:rPr>
                <a:t>ITSM</a:t>
              </a:r>
            </a:p>
          </p:txBody>
        </p:sp>
        <p:sp>
          <p:nvSpPr>
            <p:cNvPr id="113" name="Up-Down Arrow 20"/>
            <p:cNvSpPr/>
            <p:nvPr/>
          </p:nvSpPr>
          <p:spPr>
            <a:xfrm>
              <a:off x="2424608" y="1901121"/>
              <a:ext cx="215999" cy="3240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14" name="Up-Down Arrow 20"/>
            <p:cNvSpPr/>
            <p:nvPr/>
          </p:nvSpPr>
          <p:spPr>
            <a:xfrm>
              <a:off x="5979986" y="1901121"/>
              <a:ext cx="215999" cy="3240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15" name="Up-Down Arrow 20"/>
            <p:cNvSpPr/>
            <p:nvPr/>
          </p:nvSpPr>
          <p:spPr>
            <a:xfrm>
              <a:off x="9535364" y="1891521"/>
              <a:ext cx="215999" cy="3240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890251" y="5236247"/>
              <a:ext cx="10384539" cy="97205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ctr"/>
              <a:endParaRPr lang="en-US" altLang="zh-CN" sz="12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118" name="Text Box 9"/>
            <p:cNvSpPr txBox="1">
              <a:spLocks noChangeArrowheads="1"/>
            </p:cNvSpPr>
            <p:nvPr/>
          </p:nvSpPr>
          <p:spPr bwMode="gray">
            <a:xfrm>
              <a:off x="3822677" y="5246402"/>
              <a:ext cx="2370579" cy="3139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Распределенная СХД </a:t>
              </a:r>
              <a:r>
                <a:rPr lang="ru-RU" sz="1200" dirty="0" smtClean="0">
                  <a:latin typeface="Huawei Sans" panose="020C0503030203020204" pitchFamily="34" charset="0"/>
                </a:rPr>
                <a:t/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err="1" smtClean="0">
                  <a:latin typeface="Huawei Sans" panose="020C0503030203020204" pitchFamily="34" charset="0"/>
                </a:rPr>
                <a:t>Huawei</a:t>
              </a:r>
              <a:r>
                <a:rPr lang="ru-RU" sz="1200" dirty="0" smtClean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OceanStor</a:t>
              </a:r>
              <a:endParaRPr lang="ru-RU" sz="1200" dirty="0">
                <a:latin typeface="Huawei Sans" panose="020C0503030203020204" pitchFamily="34" charset="0"/>
              </a:endParaRPr>
            </a:p>
            <a:p>
              <a:pPr algn="ctr" fontAlgn="ctr"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119" name="Text Box 9"/>
            <p:cNvSpPr txBox="1">
              <a:spLocks noChangeArrowheads="1"/>
            </p:cNvSpPr>
            <p:nvPr/>
          </p:nvSpPr>
          <p:spPr bwMode="gray">
            <a:xfrm>
              <a:off x="1512666" y="5256516"/>
              <a:ext cx="2039882" cy="3139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 dirty="0" err="1">
                  <a:latin typeface="Huawei Sans" panose="020C0503030203020204" pitchFamily="34" charset="0"/>
                </a:rPr>
                <a:t>Флеш</a:t>
              </a:r>
              <a:r>
                <a:rPr lang="ru-RU" sz="1200" dirty="0">
                  <a:latin typeface="Huawei Sans" panose="020C0503030203020204" pitchFamily="34" charset="0"/>
                </a:rPr>
                <a:t>-СХД </a:t>
              </a:r>
              <a:r>
                <a:rPr lang="ru-RU" sz="1200" dirty="0" smtClean="0">
                  <a:latin typeface="Huawei Sans" panose="020C0503030203020204" pitchFamily="34" charset="0"/>
                </a:rPr>
                <a:t/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err="1" smtClean="0">
                  <a:latin typeface="Huawei Sans" panose="020C0503030203020204" pitchFamily="34" charset="0"/>
                </a:rPr>
                <a:t>Huawei</a:t>
              </a:r>
              <a:r>
                <a:rPr lang="ru-RU" sz="1200" dirty="0" smtClean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OceanStor</a:t>
              </a:r>
              <a:endParaRPr lang="ru-RU" sz="1200" dirty="0">
                <a:latin typeface="Huawei Sans" panose="020C0503030203020204" pitchFamily="34" charset="0"/>
              </a:endParaRPr>
            </a:p>
            <a:p>
              <a:pPr algn="ctr" fontAlgn="ctr"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gray">
            <a:xfrm>
              <a:off x="8464119" y="5354554"/>
              <a:ext cx="1545935" cy="159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lnSpc>
                  <a:spcPct val="85000"/>
                </a:lnSpc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>
                  <a:latin typeface="Huawei Sans" panose="020C0503030203020204" pitchFamily="34" charset="0"/>
                </a:rPr>
                <a:t>СХД сторонних производителей</a:t>
              </a:r>
            </a:p>
          </p:txBody>
        </p:sp>
        <p:sp>
          <p:nvSpPr>
            <p:cNvPr id="121" name="Text Box 9"/>
            <p:cNvSpPr txBox="1">
              <a:spLocks noChangeArrowheads="1"/>
            </p:cNvSpPr>
            <p:nvPr/>
          </p:nvSpPr>
          <p:spPr bwMode="gray">
            <a:xfrm>
              <a:off x="6153686" y="5354554"/>
              <a:ext cx="1968198" cy="159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fontAlgn="ctr">
                <a:lnSpc>
                  <a:spcPct val="85000"/>
                </a:lnSpc>
                <a:spcBef>
                  <a:spcPct val="30000"/>
                </a:spcBef>
                <a:buClr>
                  <a:srgbClr val="F8E5B9"/>
                </a:buClr>
                <a:buSzPct val="50000"/>
                <a:buFont typeface="Wingdings" pitchFamily="2" charset="2"/>
                <a:buNone/>
              </a:pPr>
              <a:r>
                <a:rPr lang="ru-RU" sz="1200">
                  <a:latin typeface="Huawei Sans" panose="020C0503030203020204" pitchFamily="34" charset="0"/>
                </a:rPr>
                <a:t>Коммутатор FC</a:t>
              </a:r>
            </a:p>
          </p:txBody>
        </p:sp>
        <p:pic>
          <p:nvPicPr>
            <p:cNvPr id="122" name="Picture 461" descr="图片152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42692" y="5820678"/>
              <a:ext cx="977992" cy="20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3" name="Picture 152" descr="2shelf-straigh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61300" y="5771108"/>
              <a:ext cx="820906" cy="26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image53.png" descr="图片 1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94191" y="5665983"/>
              <a:ext cx="449718" cy="667435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25" name="Group 1609" descr="组合 30"/>
            <p:cNvGrpSpPr/>
            <p:nvPr/>
          </p:nvGrpSpPr>
          <p:grpSpPr>
            <a:xfrm>
              <a:off x="2150520" y="5629440"/>
              <a:ext cx="934787" cy="509774"/>
              <a:chOff x="0" y="186947"/>
              <a:chExt cx="1390787" cy="863751"/>
            </a:xfrm>
          </p:grpSpPr>
          <p:pic>
            <p:nvPicPr>
              <p:cNvPr id="126" name="image54.png" descr="Picture 2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0" y="186947"/>
                <a:ext cx="1386643" cy="8637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41300" dist="114300" dir="2700000" rotWithShape="0">
                  <a:srgbClr val="333333">
                    <a:alpha val="64999"/>
                  </a:srgbClr>
                </a:outerShdw>
              </a:effectLst>
            </p:spPr>
          </p:pic>
          <p:pic>
            <p:nvPicPr>
              <p:cNvPr id="127" name="image55.png" descr="图片 13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530127" y="380869"/>
                <a:ext cx="860660" cy="6698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7" name="Up-Down Arrow 20"/>
            <p:cNvSpPr/>
            <p:nvPr/>
          </p:nvSpPr>
          <p:spPr>
            <a:xfrm>
              <a:off x="2937341" y="4945569"/>
              <a:ext cx="215999" cy="3240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  <p:sp>
          <p:nvSpPr>
            <p:cNvPr id="68" name="Up-Down Arrow 20"/>
            <p:cNvSpPr/>
            <p:nvPr/>
          </p:nvSpPr>
          <p:spPr>
            <a:xfrm>
              <a:off x="8607542" y="4952328"/>
              <a:ext cx="215999" cy="3240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1D1D1A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Times New Roman" panose="02020603050405020304" pitchFamily="18" charset="0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3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Функции и возможности DME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12416" y="1130730"/>
            <a:ext cx="11261869" cy="4833841"/>
            <a:chOff x="712416" y="1130730"/>
            <a:chExt cx="11261869" cy="4833841"/>
          </a:xfrm>
        </p:grpSpPr>
        <p:grpSp>
          <p:nvGrpSpPr>
            <p:cNvPr id="64" name="组合 63"/>
            <p:cNvGrpSpPr/>
            <p:nvPr/>
          </p:nvGrpSpPr>
          <p:grpSpPr>
            <a:xfrm>
              <a:off x="949447" y="1130730"/>
              <a:ext cx="10430728" cy="710722"/>
              <a:chOff x="1023878" y="1268956"/>
              <a:chExt cx="10430728" cy="873630"/>
            </a:xfrm>
          </p:grpSpPr>
          <p:sp>
            <p:nvSpPr>
              <p:cNvPr id="5" name="六边形 3"/>
              <p:cNvSpPr>
                <a:spLocks noChangeAspect="1"/>
              </p:cNvSpPr>
              <p:nvPr/>
            </p:nvSpPr>
            <p:spPr>
              <a:xfrm>
                <a:off x="1100591" y="1268956"/>
                <a:ext cx="1571475" cy="873630"/>
              </a:xfrm>
              <a:prstGeom prst="hexagon">
                <a:avLst/>
              </a:prstGeom>
              <a:solidFill>
                <a:srgbClr val="BEE9EE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" name="矩形 12"/>
              <p:cNvSpPr/>
              <p:nvPr/>
            </p:nvSpPr>
            <p:spPr>
              <a:xfrm>
                <a:off x="1023878" y="1548323"/>
                <a:ext cx="1666408" cy="40010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latin typeface="Huawei Sans" panose="020C0503030203020204" pitchFamily="34" charset="0"/>
                  </a:rPr>
                  <a:t>Планирование</a:t>
                </a:r>
              </a:p>
            </p:txBody>
          </p:sp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3072518" y="1574966"/>
                <a:ext cx="269825" cy="261610"/>
              </a:xfrm>
              <a:prstGeom prst="rightArrow">
                <a:avLst>
                  <a:gd name="adj1" fmla="val 54375"/>
                  <a:gd name="adj2" fmla="val 43660"/>
                </a:avLst>
              </a:prstGeom>
              <a:solidFill>
                <a:srgbClr val="BEE9EE"/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06359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buSzPct val="60000"/>
                  <a:buFont typeface="Wingdings" pitchFamily="2" charset="2"/>
                  <a:buChar char="n"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6020554" y="1574966"/>
                <a:ext cx="269825" cy="261610"/>
              </a:xfrm>
              <a:prstGeom prst="rightArrow">
                <a:avLst>
                  <a:gd name="adj1" fmla="val 54375"/>
                  <a:gd name="adj2" fmla="val 43660"/>
                </a:avLst>
              </a:prstGeom>
              <a:solidFill>
                <a:srgbClr val="BEE9EE"/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06359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buSzPct val="60000"/>
                  <a:buFont typeface="Wingdings" pitchFamily="2" charset="2"/>
                  <a:buChar char="n"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gray">
              <a:xfrm>
                <a:off x="8913035" y="1574966"/>
                <a:ext cx="269825" cy="261610"/>
              </a:xfrm>
              <a:prstGeom prst="rightArrow">
                <a:avLst>
                  <a:gd name="adj1" fmla="val 54375"/>
                  <a:gd name="adj2" fmla="val 43660"/>
                </a:avLst>
              </a:prstGeom>
              <a:solidFill>
                <a:srgbClr val="BEE9EE"/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06359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buSzPct val="60000"/>
                  <a:buFont typeface="Wingdings" pitchFamily="2" charset="2"/>
                  <a:buChar char="n"/>
                  <a:tabLst/>
                  <a:defRPr/>
                </a:pPr>
                <a:endPara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" name="六边形 3"/>
              <p:cNvSpPr>
                <a:spLocks noChangeAspect="1"/>
              </p:cNvSpPr>
              <p:nvPr/>
            </p:nvSpPr>
            <p:spPr>
              <a:xfrm>
                <a:off x="4082981" y="1268956"/>
                <a:ext cx="1316834" cy="873630"/>
              </a:xfrm>
              <a:prstGeom prst="hexagon">
                <a:avLst/>
              </a:prstGeom>
              <a:solidFill>
                <a:srgbClr val="BEE9EE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2" name="矩形 12"/>
              <p:cNvSpPr/>
              <p:nvPr/>
            </p:nvSpPr>
            <p:spPr>
              <a:xfrm>
                <a:off x="3672884" y="1548323"/>
                <a:ext cx="2127383" cy="40011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>
                    <a:latin typeface="Huawei Sans" panose="020C0503030203020204" pitchFamily="34" charset="0"/>
                  </a:rPr>
                  <a:t>Внедрение</a:t>
                </a:r>
              </a:p>
            </p:txBody>
          </p:sp>
          <p:sp>
            <p:nvSpPr>
              <p:cNvPr id="14" name="六边形 3"/>
              <p:cNvSpPr>
                <a:spLocks noChangeAspect="1"/>
              </p:cNvSpPr>
              <p:nvPr/>
            </p:nvSpPr>
            <p:spPr>
              <a:xfrm>
                <a:off x="6975057" y="1268956"/>
                <a:ext cx="1087701" cy="873630"/>
              </a:xfrm>
              <a:prstGeom prst="hexagon">
                <a:avLst/>
              </a:prstGeom>
              <a:solidFill>
                <a:srgbClr val="BEE9EE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5" name="矩形 12"/>
              <p:cNvSpPr/>
              <p:nvPr/>
            </p:nvSpPr>
            <p:spPr>
              <a:xfrm>
                <a:off x="7097984" y="1548367"/>
                <a:ext cx="833884" cy="40011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>
                    <a:latin typeface="Huawei Sans" panose="020C0503030203020204" pitchFamily="34" charset="0"/>
                  </a:rPr>
                  <a:t>O&amp;M</a:t>
                </a:r>
              </a:p>
            </p:txBody>
          </p:sp>
          <p:sp>
            <p:nvSpPr>
              <p:cNvPr id="17" name="六边形 3"/>
              <p:cNvSpPr>
                <a:spLocks noChangeAspect="1"/>
              </p:cNvSpPr>
              <p:nvPr/>
            </p:nvSpPr>
            <p:spPr>
              <a:xfrm>
                <a:off x="9638001" y="1268956"/>
                <a:ext cx="1490510" cy="873630"/>
              </a:xfrm>
              <a:prstGeom prst="hexagon">
                <a:avLst/>
              </a:prstGeom>
              <a:solidFill>
                <a:srgbClr val="BEE9EE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8" name="矩形 12"/>
              <p:cNvSpPr/>
              <p:nvPr/>
            </p:nvSpPr>
            <p:spPr>
              <a:xfrm>
                <a:off x="9259300" y="1538940"/>
                <a:ext cx="2195306" cy="40011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>
                    <a:latin typeface="Huawei Sans" panose="020C0503030203020204" pitchFamily="34" charset="0"/>
                  </a:rPr>
                  <a:t>Оптимизация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53496" y="1876049"/>
              <a:ext cx="11220789" cy="3541427"/>
              <a:chOff x="752742" y="2015556"/>
              <a:chExt cx="11220789" cy="3541427"/>
            </a:xfrm>
          </p:grpSpPr>
          <p:sp>
            <p:nvSpPr>
              <p:cNvPr id="21" name="Rectangle 1"/>
              <p:cNvSpPr/>
              <p:nvPr/>
            </p:nvSpPr>
            <p:spPr>
              <a:xfrm>
                <a:off x="6203722" y="2048960"/>
                <a:ext cx="2813261" cy="3344586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fontAlgn="ctr"/>
                <a:endParaRPr lang="en-US" altLang="zh-CN" sz="1200" dirty="0" smtClean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  <a:p>
                <a:pPr marL="285750" indent="-285750" fontAlgn="ctr">
                  <a:buFontTx/>
                  <a:buChar char="-"/>
                </a:pPr>
                <a:endParaRPr lang="en-US" altLang="zh-CN" sz="1200" dirty="0" smtClean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162608" y="5187651"/>
                <a:ext cx="2765508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Комплексная топология (E2E)</a:t>
                </a:r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752742" y="2048960"/>
                <a:ext cx="2462854" cy="3351932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fontAlgn="ctr"/>
                <a:endParaRPr lang="en-US" altLang="zh-CN" sz="1200" dirty="0" smtClean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0" name="Rectangle 1"/>
              <p:cNvSpPr/>
              <p:nvPr/>
            </p:nvSpPr>
            <p:spPr>
              <a:xfrm>
                <a:off x="3468850" y="2048960"/>
                <a:ext cx="2518312" cy="3344586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fontAlgn="ctr"/>
                <a:endParaRPr lang="en-US" altLang="zh-CN" sz="12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9166290" y="2040414"/>
                <a:ext cx="2679614" cy="3351932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marL="285750" indent="-285750" fontAlgn="ctr">
                  <a:buFontTx/>
                  <a:buChar char="-"/>
                </a:pPr>
                <a:endParaRPr lang="en-US" altLang="zh-CN" sz="12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Times New Roman" panose="02020603050405020304" pitchFamily="18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6" name="矩形 25">
                <a:hlinkClick r:id="rId3" action="ppaction://hlinksldjump"/>
              </p:cNvPr>
              <p:cNvSpPr/>
              <p:nvPr/>
            </p:nvSpPr>
            <p:spPr>
              <a:xfrm>
                <a:off x="789915" y="2048540"/>
                <a:ext cx="2390048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>
                    <a:latin typeface="Huawei Sans" panose="020C0503030203020204" pitchFamily="34" charset="0"/>
                  </a:rPr>
                  <a:t>Формирование пулов и консолидация на основе SLA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53496" y="2704169"/>
                <a:ext cx="2573810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Оценка рабочей нагрузки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53496" y="3021778"/>
                <a:ext cx="1775584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Политика </a:t>
                </a:r>
                <a:r>
                  <a:rPr lang="ru-RU" sz="1200" dirty="0" err="1">
                    <a:latin typeface="Huawei Sans" panose="020C0503030203020204" pitchFamily="34" charset="0"/>
                  </a:rPr>
                  <a:t>QoS</a:t>
                </a:r>
                <a:endParaRPr lang="ru-RU" sz="1200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53496" y="3306750"/>
                <a:ext cx="2336976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Политика настройки порогов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53495" y="3733240"/>
                <a:ext cx="2435798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Политика планирования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53496" y="4050849"/>
                <a:ext cx="1638590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Политика квот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53495" y="4368458"/>
                <a:ext cx="2087749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Политика защиты</a:t>
                </a:r>
              </a:p>
            </p:txBody>
          </p:sp>
          <p:sp>
            <p:nvSpPr>
              <p:cNvPr id="33" name="矩形 32">
                <a:hlinkClick r:id="rId4" action="ppaction://hlinksldjump"/>
              </p:cNvPr>
              <p:cNvSpPr/>
              <p:nvPr/>
            </p:nvSpPr>
            <p:spPr>
              <a:xfrm>
                <a:off x="3498346" y="2048540"/>
                <a:ext cx="2555133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>
                    <a:latin typeface="Huawei Sans" panose="020C0503030203020204" pitchFamily="34" charset="0"/>
                  </a:rPr>
                  <a:t>Автоматическое предоставление сервисов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494250" y="2471070"/>
                <a:ext cx="2306017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>
                    <a:latin typeface="Huawei Sans" panose="020C0503030203020204" pitchFamily="34" charset="0"/>
                  </a:rPr>
                  <a:t>Полная автоматизация процессов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94249" y="2878464"/>
                <a:ext cx="2501617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Дополнительная автоматизация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494250" y="3285068"/>
                <a:ext cx="2443214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>
                    <a:latin typeface="Huawei Sans" panose="020C0503030203020204" pitchFamily="34" charset="0"/>
                  </a:rPr>
                  <a:t>Планирование задач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94250" y="3497921"/>
                <a:ext cx="2492912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Шаблоны приложений</a:t>
                </a:r>
              </a:p>
            </p:txBody>
          </p:sp>
          <p:sp>
            <p:nvSpPr>
              <p:cNvPr id="38" name="矩形 37">
                <a:hlinkClick r:id="rId3" action="ppaction://hlinksldjump"/>
              </p:cNvPr>
              <p:cNvSpPr/>
              <p:nvPr/>
            </p:nvSpPr>
            <p:spPr>
              <a:xfrm>
                <a:off x="3498346" y="3846564"/>
                <a:ext cx="2209259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>
                    <a:latin typeface="Huawei Sans" panose="020C0503030203020204" pitchFamily="34" charset="0"/>
                  </a:rPr>
                  <a:t>Автоматическая защита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494250" y="4174936"/>
                <a:ext cx="1905564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Создание копий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494249" y="4468225"/>
                <a:ext cx="2185122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Визуализация копий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494250" y="4736395"/>
                <a:ext cx="1905564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Активация копий</a:t>
                </a:r>
              </a:p>
            </p:txBody>
          </p:sp>
          <p:sp>
            <p:nvSpPr>
              <p:cNvPr id="42" name="矩形 41">
                <a:hlinkClick r:id="rId5" action="ppaction://hlinksldjump"/>
              </p:cNvPr>
              <p:cNvSpPr/>
              <p:nvPr/>
            </p:nvSpPr>
            <p:spPr>
              <a:xfrm>
                <a:off x="6302720" y="2035862"/>
                <a:ext cx="2456060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>
                    <a:latin typeface="Huawei Sans" panose="020C0503030203020204" pitchFamily="34" charset="0"/>
                  </a:rPr>
                  <a:t>Упреждающая идентификация проблем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211442" y="3033707"/>
                <a:ext cx="3620987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Прогнозирование емкости/</a:t>
                </a:r>
              </a:p>
              <a:p>
                <a:pPr marL="282575" lvl="0" fontAlgn="ctr"/>
                <a:r>
                  <a:rPr lang="ru-RU" sz="1200" dirty="0" smtClean="0">
                    <a:latin typeface="Huawei Sans" panose="020C0503030203020204" pitchFamily="34" charset="0"/>
                  </a:rPr>
                  <a:t>производительности</a:t>
                </a:r>
                <a:endParaRPr lang="ru-RU" sz="1200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197170" y="3430263"/>
                <a:ext cx="2436237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Прогнозирование срока службы дисков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197171" y="2815850"/>
                <a:ext cx="3433953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Порог </a:t>
                </a:r>
                <a:r>
                  <a:rPr lang="ru-RU" sz="1200" dirty="0" smtClean="0">
                    <a:latin typeface="Huawei Sans" panose="020C0503030203020204" pitchFamily="34" charset="0"/>
                  </a:rPr>
                  <a:t>емкости/</a:t>
                </a:r>
                <a:r>
                  <a:rPr lang="ru-RU" sz="1200" dirty="0" err="1" smtClean="0">
                    <a:latin typeface="Huawei Sans" panose="020C0503030203020204" pitchFamily="34" charset="0"/>
                  </a:rPr>
                  <a:t>производ-ти</a:t>
                </a:r>
                <a:endParaRPr lang="ru-RU" sz="1200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203722" y="3790213"/>
                <a:ext cx="2646245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Рабочее состояние диска</a:t>
                </a:r>
                <a:r>
                  <a:rPr lang="ru-RU" sz="1200" dirty="0" smtClean="0">
                    <a:latin typeface="Huawei Sans" panose="020C0503030203020204" pitchFamily="34" charset="0"/>
                  </a:rPr>
                  <a:t>/ некорректная </a:t>
                </a:r>
                <a:r>
                  <a:rPr lang="ru-RU" sz="1200" dirty="0">
                    <a:latin typeface="Huawei Sans" panose="020C0503030203020204" pitchFamily="34" charset="0"/>
                  </a:rPr>
                  <a:t>загрузка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197171" y="2425986"/>
                <a:ext cx="3433953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Соответствие конфигурации/</a:t>
                </a:r>
              </a:p>
              <a:p>
                <a:pPr marL="282575" lvl="0" fontAlgn="ctr"/>
                <a:r>
                  <a:rPr lang="ru-RU" sz="1200" dirty="0">
                    <a:latin typeface="Huawei Sans" panose="020C0503030203020204" pitchFamily="34" charset="0"/>
                  </a:rPr>
                  <a:t>защита данных</a:t>
                </a:r>
              </a:p>
            </p:txBody>
          </p:sp>
          <p:sp>
            <p:nvSpPr>
              <p:cNvPr id="48" name="矩形 47">
                <a:hlinkClick r:id="rId6" action="ppaction://hlinksldjump"/>
              </p:cNvPr>
              <p:cNvSpPr/>
              <p:nvPr/>
            </p:nvSpPr>
            <p:spPr>
              <a:xfrm>
                <a:off x="6108303" y="4128770"/>
                <a:ext cx="2962569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 smtClean="0">
                    <a:latin typeface="Huawei Sans" panose="020C0503030203020204" pitchFamily="34" charset="0"/>
                  </a:rPr>
                  <a:t>Автоматический </a:t>
                </a:r>
                <a:r>
                  <a:rPr lang="ru-RU" sz="1200" b="1" dirty="0">
                    <a:latin typeface="Huawei Sans" panose="020C0503030203020204" pitchFamily="34" charset="0"/>
                  </a:rPr>
                  <a:t>анализ проблем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197170" y="4300564"/>
                <a:ext cx="4083200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Автоматическое маскирование/</a:t>
                </a:r>
              </a:p>
              <a:p>
                <a:pPr marL="273050" lvl="0" fontAlgn="ctr"/>
                <a:r>
                  <a:rPr lang="ru-RU" sz="1200" dirty="0">
                    <a:latin typeface="Huawei Sans" panose="020C0503030203020204" pitchFamily="34" charset="0"/>
                  </a:rPr>
                  <a:t>агрегирование/ассоциация</a:t>
                </a:r>
              </a:p>
            </p:txBody>
          </p:sp>
          <p:sp>
            <p:nvSpPr>
              <p:cNvPr id="50" name="矩形 49">
                <a:hlinkClick r:id="rId7" action="ppaction://hlinksldjump"/>
              </p:cNvPr>
              <p:cNvSpPr/>
              <p:nvPr/>
            </p:nvSpPr>
            <p:spPr>
              <a:xfrm>
                <a:off x="6095246" y="4642572"/>
                <a:ext cx="3326946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>
                    <a:latin typeface="Huawei Sans" panose="020C0503030203020204" pitchFamily="34" charset="0"/>
                  </a:rPr>
                  <a:t>Быстрая локализация </a:t>
                </a:r>
                <a:r>
                  <a:rPr lang="ru-RU" sz="1200" b="1" dirty="0" err="1" smtClean="0">
                    <a:latin typeface="Huawei Sans" panose="020C0503030203020204" pitchFamily="34" charset="0"/>
                  </a:rPr>
                  <a:t>неиспр</a:t>
                </a:r>
                <a:r>
                  <a:rPr lang="ru-RU" sz="1200" b="1" dirty="0" smtClean="0">
                    <a:latin typeface="Huawei Sans" panose="020C0503030203020204" pitchFamily="34" charset="0"/>
                  </a:rPr>
                  <a:t>-й</a:t>
                </a:r>
                <a:endParaRPr lang="ru-RU" sz="1200" b="1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162608" y="4835666"/>
                <a:ext cx="2842691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Комплексный анализ производительности (E2E)</a:t>
                </a:r>
              </a:p>
            </p:txBody>
          </p:sp>
          <p:sp>
            <p:nvSpPr>
              <p:cNvPr id="53" name="矩形 52">
                <a:hlinkClick r:id="rId8" action="ppaction://hlinksldjump"/>
              </p:cNvPr>
              <p:cNvSpPr/>
              <p:nvPr/>
            </p:nvSpPr>
            <p:spPr>
              <a:xfrm>
                <a:off x="9201922" y="2015556"/>
                <a:ext cx="2428755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>
                    <a:latin typeface="Huawei Sans" panose="020C0503030203020204" pitchFamily="34" charset="0"/>
                  </a:rPr>
                  <a:t>Автоматическое решение проблем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9125459" y="2362586"/>
                <a:ext cx="2595072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Изменение SLA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9107674" y="2556951"/>
                <a:ext cx="2865857" cy="120032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Поток данных </a:t>
                </a:r>
                <a:r>
                  <a:rPr lang="ru-RU" sz="1200" dirty="0" smtClean="0">
                    <a:latin typeface="Huawei Sans" panose="020C0503030203020204" pitchFamily="34" charset="0"/>
                  </a:rPr>
                  <a:t>(освобождение пространства/миграция</a:t>
                </a:r>
                <a:r>
                  <a:rPr lang="ru-RU" sz="1200" dirty="0">
                    <a:latin typeface="Huawei Sans" panose="020C0503030203020204" pitchFamily="34" charset="0"/>
                  </a:rPr>
                  <a:t>)</a:t>
                </a:r>
              </a:p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Внедрение передовой практики</a:t>
                </a:r>
              </a:p>
            </p:txBody>
          </p:sp>
          <p:sp>
            <p:nvSpPr>
              <p:cNvPr id="56" name="矩形 55">
                <a:hlinkClick r:id="rId9" action="ppaction://hlinksldjump"/>
              </p:cNvPr>
              <p:cNvSpPr/>
              <p:nvPr/>
            </p:nvSpPr>
            <p:spPr>
              <a:xfrm>
                <a:off x="9184106" y="3296187"/>
                <a:ext cx="2334081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lvl="0" fontAlgn="ctr"/>
                <a:r>
                  <a:rPr lang="ru-RU" sz="1200" b="1" dirty="0">
                    <a:latin typeface="Huawei Sans" panose="020C0503030203020204" pitchFamily="34" charset="0"/>
                  </a:rPr>
                  <a:t>Многомерный анализ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9110111" y="3452430"/>
                <a:ext cx="2686165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SLA/стоимость/мощность/</a:t>
                </a:r>
              </a:p>
              <a:p>
                <a:pPr marL="300038" lvl="0" fontAlgn="ctr"/>
                <a:r>
                  <a:rPr lang="ru-RU" sz="1200" dirty="0">
                    <a:latin typeface="Huawei Sans" panose="020C0503030203020204" pitchFamily="34" charset="0"/>
                  </a:rPr>
                  <a:t>производительность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119483" y="3805504"/>
                <a:ext cx="2683505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Приложение/устройство/</a:t>
                </a:r>
              </a:p>
              <a:p>
                <a:pPr marL="285750" lvl="0" fontAlgn="ctr"/>
                <a:r>
                  <a:rPr lang="ru-RU" sz="1200" dirty="0">
                    <a:latin typeface="Huawei Sans" panose="020C0503030203020204" pitchFamily="34" charset="0"/>
                  </a:rPr>
                  <a:t>проект/марка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9110111" y="4151435"/>
                <a:ext cx="2681065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Индивидуальный отчет/</a:t>
                </a:r>
              </a:p>
              <a:p>
                <a:pPr marL="300038" lvl="0" fontAlgn="ctr"/>
                <a:r>
                  <a:rPr lang="ru-RU" sz="1200" dirty="0">
                    <a:latin typeface="Huawei Sans" panose="020C0503030203020204" pitchFamily="34" charset="0"/>
                  </a:rPr>
                  <a:t>большой экран</a:t>
                </a:r>
              </a:p>
            </p:txBody>
          </p:sp>
          <p:sp>
            <p:nvSpPr>
              <p:cNvPr id="60" name="矩形 59">
                <a:hlinkClick r:id="rId8" action="ppaction://hlinksldjump"/>
              </p:cNvPr>
              <p:cNvSpPr/>
              <p:nvPr/>
            </p:nvSpPr>
            <p:spPr>
              <a:xfrm>
                <a:off x="9166290" y="4499002"/>
                <a:ext cx="2112481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 b="1" dirty="0">
                    <a:latin typeface="Huawei Sans" panose="020C0503030203020204" pitchFamily="34" charset="0"/>
                  </a:rPr>
                  <a:t>Автономные операции</a:t>
                </a: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9100716" y="4646971"/>
                <a:ext cx="2745043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Автономность на основе политики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9100570" y="4991340"/>
                <a:ext cx="2774557" cy="36933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50" lvl="0" indent="-285750" fontAlgn="ctr">
                  <a:buFontTx/>
                  <a:buChar char="-"/>
                </a:pPr>
                <a:r>
                  <a:rPr lang="ru-RU" sz="1200" dirty="0">
                    <a:latin typeface="Huawei Sans" panose="020C0503030203020204" pitchFamily="34" charset="0"/>
                  </a:rPr>
                  <a:t>Автономность формирования </a:t>
                </a:r>
                <a:r>
                  <a:rPr lang="ru-RU" sz="1200" dirty="0" err="1" smtClean="0">
                    <a:latin typeface="Huawei Sans" panose="020C0503030203020204" pitchFamily="34" charset="0"/>
                  </a:rPr>
                  <a:t>логич</a:t>
                </a:r>
                <a:r>
                  <a:rPr lang="ru-RU" sz="1200" dirty="0" smtClean="0">
                    <a:latin typeface="Huawei Sans" panose="020C0503030203020204" pitchFamily="34" charset="0"/>
                  </a:rPr>
                  <a:t>. </a:t>
                </a:r>
                <a:r>
                  <a:rPr lang="ru-RU" sz="1200" dirty="0">
                    <a:latin typeface="Huawei Sans" panose="020C0503030203020204" pitchFamily="34" charset="0"/>
                  </a:rPr>
                  <a:t>выводов на основе ИИ</a:t>
                </a: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712416" y="5352264"/>
              <a:ext cx="10724487" cy="612307"/>
              <a:chOff x="712416" y="5352264"/>
              <a:chExt cx="10724487" cy="61230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712416" y="5362282"/>
                <a:ext cx="10716945" cy="602289"/>
              </a:xfrm>
              <a:prstGeom prst="rect">
                <a:avLst/>
              </a:prstGeom>
              <a:solidFill>
                <a:srgbClr val="BEE9EE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" name="矩形 22">
                <a:hlinkClick r:id="rId10" action="ppaction://hlinksldjump"/>
              </p:cNvPr>
              <p:cNvSpPr>
                <a:spLocks/>
              </p:cNvSpPr>
              <p:nvPr/>
            </p:nvSpPr>
            <p:spPr>
              <a:xfrm>
                <a:off x="862358" y="5352264"/>
                <a:ext cx="2107447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b="1" dirty="0">
                    <a:latin typeface="Huawei Sans" panose="020C0503030203020204" pitchFamily="34" charset="0"/>
                  </a:rPr>
                  <a:t>Управление инфраструктурой</a:t>
                </a:r>
                <a:r>
                  <a:rPr lang="ru-RU" sz="1600" dirty="0">
                    <a:latin typeface="Huawei Sans" panose="020C0503030203020204" pitchFamily="34" charset="0"/>
                  </a:rPr>
                  <a:t>                                                      </a:t>
                </a:r>
              </a:p>
            </p:txBody>
          </p:sp>
          <p:sp>
            <p:nvSpPr>
              <p:cNvPr id="24" name="矩形 23">
                <a:hlinkClick r:id="rId10" action="ppaction://hlinksldjump"/>
              </p:cNvPr>
              <p:cNvSpPr>
                <a:spLocks/>
              </p:cNvSpPr>
              <p:nvPr/>
            </p:nvSpPr>
            <p:spPr>
              <a:xfrm>
                <a:off x="3499100" y="5352264"/>
                <a:ext cx="2447023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b="1" dirty="0">
                    <a:latin typeface="Huawei Sans" panose="020C0503030203020204" pitchFamily="34" charset="0"/>
                  </a:rPr>
                  <a:t>Управление ролями пользователей</a:t>
                </a:r>
              </a:p>
            </p:txBody>
          </p:sp>
          <p:sp>
            <p:nvSpPr>
              <p:cNvPr id="25" name="矩形 24">
                <a:hlinkClick r:id="rId11" action="ppaction://hlinksldjump"/>
              </p:cNvPr>
              <p:cNvSpPr>
                <a:spLocks/>
              </p:cNvSpPr>
              <p:nvPr/>
            </p:nvSpPr>
            <p:spPr>
              <a:xfrm>
                <a:off x="9291297" y="5352264"/>
                <a:ext cx="2145606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b="1" dirty="0">
                    <a:latin typeface="Huawei Sans" panose="020C0503030203020204" pitchFamily="34" charset="0"/>
                  </a:rPr>
                  <a:t>Открытые </a:t>
                </a:r>
                <a:r>
                  <a:rPr lang="ru-RU" sz="1600" b="1" dirty="0" smtClean="0">
                    <a:latin typeface="Huawei Sans" panose="020C0503030203020204" pitchFamily="34" charset="0"/>
                  </a:rPr>
                  <a:t/>
                </a:r>
                <a:br>
                  <a:rPr lang="ru-RU" sz="1600" b="1" dirty="0" smtClean="0">
                    <a:latin typeface="Huawei Sans" panose="020C0503030203020204" pitchFamily="34" charset="0"/>
                  </a:rPr>
                </a:br>
                <a:r>
                  <a:rPr lang="ru-RU" sz="1600" b="1" dirty="0" smtClean="0">
                    <a:latin typeface="Huawei Sans" panose="020C0503030203020204" pitchFamily="34" charset="0"/>
                  </a:rPr>
                  <a:t>API-интерфейсы</a:t>
                </a:r>
                <a:endParaRPr lang="ru-RU" sz="1600" b="1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63" name="矩形 62">
                <a:hlinkClick r:id="rId10" action="ppaction://hlinksldjump"/>
              </p:cNvPr>
              <p:cNvSpPr>
                <a:spLocks/>
              </p:cNvSpPr>
              <p:nvPr/>
            </p:nvSpPr>
            <p:spPr>
              <a:xfrm>
                <a:off x="6769028" y="5352264"/>
                <a:ext cx="1579662" cy="4154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600" b="1">
                    <a:latin typeface="Huawei Sans" panose="020C0503030203020204" pitchFamily="34" charset="0"/>
                  </a:rPr>
                  <a:t>Управление ЦОДами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9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сведения о eSight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7" y="944563"/>
            <a:ext cx="11285991" cy="1607321"/>
          </a:xfrm>
        </p:spPr>
        <p:txBody>
          <a:bodyPr wrap="square">
            <a:noAutofit/>
          </a:bodyPr>
          <a:lstStyle/>
          <a:p>
            <a:pPr algn="l"/>
            <a:r>
              <a:rPr lang="ru-RU" sz="1800" dirty="0" err="1">
                <a:latin typeface="Huawei Sans" panose="020C0503030203020204" pitchFamily="34" charset="0"/>
              </a:rPr>
              <a:t>eSight</a:t>
            </a:r>
            <a:r>
              <a:rPr lang="ru-RU" sz="1800" dirty="0">
                <a:latin typeface="Huawei Sans" panose="020C0503030203020204" pitchFamily="34" charset="0"/>
              </a:rPr>
              <a:t> обеспечивает адаптацию устройств от разных производителей для реализации унифицированного управления устройствами в масштабах сети, предоставляет компонентную архитектуру для построения корпоративных платформ O&amp;M по требованию и упрощенный веб-клиент для снижения затрат на техобслуживание и обновление системы.</a:t>
            </a:r>
          </a:p>
          <a:p>
            <a:pPr algn="l"/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92341" y="2692588"/>
            <a:ext cx="9807318" cy="3527544"/>
            <a:chOff x="1259939" y="2361912"/>
            <a:chExt cx="9807318" cy="3527544"/>
          </a:xfrm>
        </p:grpSpPr>
        <p:grpSp>
          <p:nvGrpSpPr>
            <p:cNvPr id="5" name="组合 348"/>
            <p:cNvGrpSpPr>
              <a:grpSpLocks/>
            </p:cNvGrpSpPr>
            <p:nvPr/>
          </p:nvGrpSpPr>
          <p:grpSpPr bwMode="auto">
            <a:xfrm>
              <a:off x="1278450" y="3598260"/>
              <a:ext cx="758825" cy="671512"/>
              <a:chOff x="1008063" y="555626"/>
              <a:chExt cx="758825" cy="669925"/>
            </a:xfrm>
          </p:grpSpPr>
          <p:sp>
            <p:nvSpPr>
              <p:cNvPr id="6" name="Freeform 25"/>
              <p:cNvSpPr>
                <a:spLocks noEditPoints="1"/>
              </p:cNvSpPr>
              <p:nvPr/>
            </p:nvSpPr>
            <p:spPr bwMode="auto">
              <a:xfrm>
                <a:off x="1409700" y="719138"/>
                <a:ext cx="265113" cy="454025"/>
              </a:xfrm>
              <a:custGeom>
                <a:avLst/>
                <a:gdLst>
                  <a:gd name="T0" fmla="*/ 2147483646 w 563"/>
                  <a:gd name="T1" fmla="*/ 2147483646 h 967"/>
                  <a:gd name="T2" fmla="*/ 2147483646 w 563"/>
                  <a:gd name="T3" fmla="*/ 2147483646 h 967"/>
                  <a:gd name="T4" fmla="*/ 2147483646 w 563"/>
                  <a:gd name="T5" fmla="*/ 2147483646 h 967"/>
                  <a:gd name="T6" fmla="*/ 2147483646 w 563"/>
                  <a:gd name="T7" fmla="*/ 2147483646 h 967"/>
                  <a:gd name="T8" fmla="*/ 2147483646 w 563"/>
                  <a:gd name="T9" fmla="*/ 2147483646 h 967"/>
                  <a:gd name="T10" fmla="*/ 2147483646 w 563"/>
                  <a:gd name="T11" fmla="*/ 2147483646 h 967"/>
                  <a:gd name="T12" fmla="*/ 2147483646 w 563"/>
                  <a:gd name="T13" fmla="*/ 2147483646 h 967"/>
                  <a:gd name="T14" fmla="*/ 2147483646 w 563"/>
                  <a:gd name="T15" fmla="*/ 2147483646 h 967"/>
                  <a:gd name="T16" fmla="*/ 2147483646 w 563"/>
                  <a:gd name="T17" fmla="*/ 2147483646 h 967"/>
                  <a:gd name="T18" fmla="*/ 2147483646 w 563"/>
                  <a:gd name="T19" fmla="*/ 2147483646 h 967"/>
                  <a:gd name="T20" fmla="*/ 2147483646 w 563"/>
                  <a:gd name="T21" fmla="*/ 2147483646 h 967"/>
                  <a:gd name="T22" fmla="*/ 2147483646 w 563"/>
                  <a:gd name="T23" fmla="*/ 2147483646 h 967"/>
                  <a:gd name="T24" fmla="*/ 2147483646 w 563"/>
                  <a:gd name="T25" fmla="*/ 2147483646 h 967"/>
                  <a:gd name="T26" fmla="*/ 2147483646 w 563"/>
                  <a:gd name="T27" fmla="*/ 2147483646 h 967"/>
                  <a:gd name="T28" fmla="*/ 2147483646 w 563"/>
                  <a:gd name="T29" fmla="*/ 2147483646 h 967"/>
                  <a:gd name="T30" fmla="*/ 2147483646 w 563"/>
                  <a:gd name="T31" fmla="*/ 2147483646 h 967"/>
                  <a:gd name="T32" fmla="*/ 2147483646 w 563"/>
                  <a:gd name="T33" fmla="*/ 2147483646 h 967"/>
                  <a:gd name="T34" fmla="*/ 2147483646 w 563"/>
                  <a:gd name="T35" fmla="*/ 2147483646 h 967"/>
                  <a:gd name="T36" fmla="*/ 2147483646 w 563"/>
                  <a:gd name="T37" fmla="*/ 2147483646 h 967"/>
                  <a:gd name="T38" fmla="*/ 2147483646 w 563"/>
                  <a:gd name="T39" fmla="*/ 2147483646 h 967"/>
                  <a:gd name="T40" fmla="*/ 2147483646 w 563"/>
                  <a:gd name="T41" fmla="*/ 2147483646 h 967"/>
                  <a:gd name="T42" fmla="*/ 2147483646 w 563"/>
                  <a:gd name="T43" fmla="*/ 2147483646 h 967"/>
                  <a:gd name="T44" fmla="*/ 2147483646 w 563"/>
                  <a:gd name="T45" fmla="*/ 2147483646 h 967"/>
                  <a:gd name="T46" fmla="*/ 2147483646 w 563"/>
                  <a:gd name="T47" fmla="*/ 2147483646 h 967"/>
                  <a:gd name="T48" fmla="*/ 2147483646 w 563"/>
                  <a:gd name="T49" fmla="*/ 2147483646 h 967"/>
                  <a:gd name="T50" fmla="*/ 2147483646 w 563"/>
                  <a:gd name="T51" fmla="*/ 2147483646 h 967"/>
                  <a:gd name="T52" fmla="*/ 2147483646 w 563"/>
                  <a:gd name="T53" fmla="*/ 2147483646 h 967"/>
                  <a:gd name="T54" fmla="*/ 2147483646 w 563"/>
                  <a:gd name="T55" fmla="*/ 2147483646 h 967"/>
                  <a:gd name="T56" fmla="*/ 2147483646 w 563"/>
                  <a:gd name="T57" fmla="*/ 2147483646 h 967"/>
                  <a:gd name="T58" fmla="*/ 2147483646 w 563"/>
                  <a:gd name="T59" fmla="*/ 2147483646 h 967"/>
                  <a:gd name="T60" fmla="*/ 2147483646 w 563"/>
                  <a:gd name="T61" fmla="*/ 2147483646 h 967"/>
                  <a:gd name="T62" fmla="*/ 2147483646 w 563"/>
                  <a:gd name="T63" fmla="*/ 2147483646 h 967"/>
                  <a:gd name="T64" fmla="*/ 2147483646 w 563"/>
                  <a:gd name="T65" fmla="*/ 2147483646 h 967"/>
                  <a:gd name="T66" fmla="*/ 2147483646 w 563"/>
                  <a:gd name="T67" fmla="*/ 2147483646 h 967"/>
                  <a:gd name="T68" fmla="*/ 2147483646 w 563"/>
                  <a:gd name="T69" fmla="*/ 2147483646 h 967"/>
                  <a:gd name="T70" fmla="*/ 2147483646 w 563"/>
                  <a:gd name="T71" fmla="*/ 2147483646 h 967"/>
                  <a:gd name="T72" fmla="*/ 2147483646 w 563"/>
                  <a:gd name="T73" fmla="*/ 2147483646 h 967"/>
                  <a:gd name="T74" fmla="*/ 2147483646 w 563"/>
                  <a:gd name="T75" fmla="*/ 2147483646 h 967"/>
                  <a:gd name="T76" fmla="*/ 2147483646 w 563"/>
                  <a:gd name="T77" fmla="*/ 2147483646 h 967"/>
                  <a:gd name="T78" fmla="*/ 2147483646 w 563"/>
                  <a:gd name="T79" fmla="*/ 0 h 967"/>
                  <a:gd name="T80" fmla="*/ 0 w 563"/>
                  <a:gd name="T81" fmla="*/ 2147483646 h 967"/>
                  <a:gd name="T82" fmla="*/ 2147483646 w 563"/>
                  <a:gd name="T83" fmla="*/ 2147483646 h 967"/>
                  <a:gd name="T84" fmla="*/ 0 w 563"/>
                  <a:gd name="T85" fmla="*/ 2147483646 h 967"/>
                  <a:gd name="T86" fmla="*/ 0 w 563"/>
                  <a:gd name="T87" fmla="*/ 2147483646 h 967"/>
                  <a:gd name="T88" fmla="*/ 2147483646 w 563"/>
                  <a:gd name="T89" fmla="*/ 2147483646 h 967"/>
                  <a:gd name="T90" fmla="*/ 2147483646 w 563"/>
                  <a:gd name="T91" fmla="*/ 2147483646 h 967"/>
                  <a:gd name="T92" fmla="*/ 2147483646 w 563"/>
                  <a:gd name="T93" fmla="*/ 2147483646 h 9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63"/>
                  <a:gd name="T142" fmla="*/ 0 h 967"/>
                  <a:gd name="T143" fmla="*/ 563 w 563"/>
                  <a:gd name="T144" fmla="*/ 967 h 9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63" h="967">
                    <a:moveTo>
                      <a:pt x="282" y="58"/>
                    </a:moveTo>
                    <a:lnTo>
                      <a:pt x="282" y="58"/>
                    </a:lnTo>
                    <a:cubicBezTo>
                      <a:pt x="403" y="58"/>
                      <a:pt x="505" y="115"/>
                      <a:pt x="505" y="182"/>
                    </a:cubicBezTo>
                    <a:cubicBezTo>
                      <a:pt x="505" y="249"/>
                      <a:pt x="403" y="305"/>
                      <a:pt x="282" y="305"/>
                    </a:cubicBezTo>
                    <a:cubicBezTo>
                      <a:pt x="161" y="305"/>
                      <a:pt x="58" y="249"/>
                      <a:pt x="58" y="182"/>
                    </a:cubicBezTo>
                    <a:cubicBezTo>
                      <a:pt x="58" y="115"/>
                      <a:pt x="161" y="58"/>
                      <a:pt x="282" y="58"/>
                    </a:cubicBezTo>
                    <a:close/>
                    <a:moveTo>
                      <a:pt x="299" y="909"/>
                    </a:moveTo>
                    <a:lnTo>
                      <a:pt x="299" y="909"/>
                    </a:lnTo>
                    <a:cubicBezTo>
                      <a:pt x="294" y="909"/>
                      <a:pt x="288" y="909"/>
                      <a:pt x="282" y="909"/>
                    </a:cubicBezTo>
                    <a:cubicBezTo>
                      <a:pt x="161" y="909"/>
                      <a:pt x="58" y="853"/>
                      <a:pt x="58" y="786"/>
                    </a:cubicBezTo>
                    <a:lnTo>
                      <a:pt x="58" y="756"/>
                    </a:lnTo>
                    <a:cubicBezTo>
                      <a:pt x="109" y="799"/>
                      <a:pt x="190" y="826"/>
                      <a:pt x="282" y="826"/>
                    </a:cubicBezTo>
                    <a:cubicBezTo>
                      <a:pt x="288" y="826"/>
                      <a:pt x="294" y="826"/>
                      <a:pt x="299" y="826"/>
                    </a:cubicBezTo>
                    <a:lnTo>
                      <a:pt x="299" y="768"/>
                    </a:lnTo>
                    <a:cubicBezTo>
                      <a:pt x="294" y="768"/>
                      <a:pt x="288" y="768"/>
                      <a:pt x="282" y="768"/>
                    </a:cubicBezTo>
                    <a:cubicBezTo>
                      <a:pt x="161" y="768"/>
                      <a:pt x="58" y="712"/>
                      <a:pt x="58" y="645"/>
                    </a:cubicBezTo>
                    <a:lnTo>
                      <a:pt x="58" y="604"/>
                    </a:lnTo>
                    <a:cubicBezTo>
                      <a:pt x="109" y="647"/>
                      <a:pt x="190" y="674"/>
                      <a:pt x="282" y="674"/>
                    </a:cubicBezTo>
                    <a:cubicBezTo>
                      <a:pt x="288" y="674"/>
                      <a:pt x="294" y="674"/>
                      <a:pt x="299" y="674"/>
                    </a:cubicBezTo>
                    <a:lnTo>
                      <a:pt x="299" y="616"/>
                    </a:lnTo>
                    <a:cubicBezTo>
                      <a:pt x="294" y="616"/>
                      <a:pt x="288" y="616"/>
                      <a:pt x="282" y="616"/>
                    </a:cubicBezTo>
                    <a:cubicBezTo>
                      <a:pt x="161" y="616"/>
                      <a:pt x="58" y="560"/>
                      <a:pt x="58" y="493"/>
                    </a:cubicBezTo>
                    <a:lnTo>
                      <a:pt x="58" y="453"/>
                    </a:lnTo>
                    <a:cubicBezTo>
                      <a:pt x="109" y="496"/>
                      <a:pt x="190" y="523"/>
                      <a:pt x="282" y="523"/>
                    </a:cubicBezTo>
                    <a:cubicBezTo>
                      <a:pt x="288" y="523"/>
                      <a:pt x="294" y="523"/>
                      <a:pt x="299" y="522"/>
                    </a:cubicBezTo>
                    <a:lnTo>
                      <a:pt x="299" y="508"/>
                    </a:lnTo>
                    <a:cubicBezTo>
                      <a:pt x="299" y="493"/>
                      <a:pt x="303" y="478"/>
                      <a:pt x="309" y="464"/>
                    </a:cubicBezTo>
                    <a:cubicBezTo>
                      <a:pt x="300" y="464"/>
                      <a:pt x="291" y="465"/>
                      <a:pt x="282" y="465"/>
                    </a:cubicBezTo>
                    <a:cubicBezTo>
                      <a:pt x="161" y="465"/>
                      <a:pt x="58" y="408"/>
                      <a:pt x="58" y="341"/>
                    </a:cubicBezTo>
                    <a:lnTo>
                      <a:pt x="58" y="293"/>
                    </a:lnTo>
                    <a:cubicBezTo>
                      <a:pt x="109" y="336"/>
                      <a:pt x="190" y="363"/>
                      <a:pt x="282" y="363"/>
                    </a:cubicBezTo>
                    <a:cubicBezTo>
                      <a:pt x="374" y="363"/>
                      <a:pt x="454" y="336"/>
                      <a:pt x="505" y="293"/>
                    </a:cubicBezTo>
                    <a:lnTo>
                      <a:pt x="505" y="341"/>
                    </a:lnTo>
                    <a:cubicBezTo>
                      <a:pt x="505" y="347"/>
                      <a:pt x="504" y="352"/>
                      <a:pt x="503" y="356"/>
                    </a:cubicBezTo>
                    <a:cubicBezTo>
                      <a:pt x="513" y="356"/>
                      <a:pt x="524" y="355"/>
                      <a:pt x="534" y="355"/>
                    </a:cubicBezTo>
                    <a:cubicBezTo>
                      <a:pt x="544" y="355"/>
                      <a:pt x="553" y="356"/>
                      <a:pt x="563" y="356"/>
                    </a:cubicBezTo>
                    <a:lnTo>
                      <a:pt x="563" y="190"/>
                    </a:lnTo>
                    <a:cubicBezTo>
                      <a:pt x="563" y="187"/>
                      <a:pt x="563" y="184"/>
                      <a:pt x="563" y="182"/>
                    </a:cubicBezTo>
                    <a:cubicBezTo>
                      <a:pt x="563" y="80"/>
                      <a:pt x="439" y="0"/>
                      <a:pt x="282" y="0"/>
                    </a:cubicBezTo>
                    <a:cubicBezTo>
                      <a:pt x="124" y="0"/>
                      <a:pt x="0" y="80"/>
                      <a:pt x="0" y="182"/>
                    </a:cubicBezTo>
                    <a:cubicBezTo>
                      <a:pt x="0" y="184"/>
                      <a:pt x="0" y="185"/>
                      <a:pt x="1" y="187"/>
                    </a:cubicBezTo>
                    <a:cubicBezTo>
                      <a:pt x="0" y="188"/>
                      <a:pt x="0" y="189"/>
                      <a:pt x="0" y="190"/>
                    </a:cubicBezTo>
                    <a:lnTo>
                      <a:pt x="0" y="786"/>
                    </a:lnTo>
                    <a:cubicBezTo>
                      <a:pt x="0" y="887"/>
                      <a:pt x="124" y="967"/>
                      <a:pt x="282" y="967"/>
                    </a:cubicBezTo>
                    <a:cubicBezTo>
                      <a:pt x="288" y="967"/>
                      <a:pt x="322" y="967"/>
                      <a:pt x="328" y="967"/>
                    </a:cubicBezTo>
                    <a:lnTo>
                      <a:pt x="299" y="909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26"/>
              <p:cNvSpPr>
                <a:spLocks/>
              </p:cNvSpPr>
              <p:nvPr/>
            </p:nvSpPr>
            <p:spPr bwMode="auto">
              <a:xfrm>
                <a:off x="1008063" y="555626"/>
                <a:ext cx="738188" cy="465138"/>
              </a:xfrm>
              <a:custGeom>
                <a:avLst/>
                <a:gdLst>
                  <a:gd name="T0" fmla="*/ 2147483646 w 1570"/>
                  <a:gd name="T1" fmla="*/ 2147483646 h 988"/>
                  <a:gd name="T2" fmla="*/ 2147483646 w 1570"/>
                  <a:gd name="T3" fmla="*/ 2147483646 h 988"/>
                  <a:gd name="T4" fmla="*/ 2147483646 w 1570"/>
                  <a:gd name="T5" fmla="*/ 2147483646 h 988"/>
                  <a:gd name="T6" fmla="*/ 0 w 1570"/>
                  <a:gd name="T7" fmla="*/ 2147483646 h 988"/>
                  <a:gd name="T8" fmla="*/ 0 w 1570"/>
                  <a:gd name="T9" fmla="*/ 2147483646 h 988"/>
                  <a:gd name="T10" fmla="*/ 2147483646 w 1570"/>
                  <a:gd name="T11" fmla="*/ 0 h 988"/>
                  <a:gd name="T12" fmla="*/ 2147483646 w 1570"/>
                  <a:gd name="T13" fmla="*/ 0 h 988"/>
                  <a:gd name="T14" fmla="*/ 2147483646 w 1570"/>
                  <a:gd name="T15" fmla="*/ 2147483646 h 988"/>
                  <a:gd name="T16" fmla="*/ 2147483646 w 1570"/>
                  <a:gd name="T17" fmla="*/ 2147483646 h 988"/>
                  <a:gd name="T18" fmla="*/ 2147483646 w 1570"/>
                  <a:gd name="T19" fmla="*/ 2147483646 h 988"/>
                  <a:gd name="T20" fmla="*/ 2147483646 w 1570"/>
                  <a:gd name="T21" fmla="*/ 2147483646 h 988"/>
                  <a:gd name="T22" fmla="*/ 2147483646 w 1570"/>
                  <a:gd name="T23" fmla="*/ 2147483646 h 988"/>
                  <a:gd name="T24" fmla="*/ 2147483646 w 1570"/>
                  <a:gd name="T25" fmla="*/ 2147483646 h 988"/>
                  <a:gd name="T26" fmla="*/ 2147483646 w 1570"/>
                  <a:gd name="T27" fmla="*/ 2147483646 h 988"/>
                  <a:gd name="T28" fmla="*/ 2147483646 w 1570"/>
                  <a:gd name="T29" fmla="*/ 2147483646 h 988"/>
                  <a:gd name="T30" fmla="*/ 2147483646 w 1570"/>
                  <a:gd name="T31" fmla="*/ 2147483646 h 988"/>
                  <a:gd name="T32" fmla="*/ 2147483646 w 1570"/>
                  <a:gd name="T33" fmla="*/ 2147483646 h 988"/>
                  <a:gd name="T34" fmla="*/ 2147483646 w 1570"/>
                  <a:gd name="T35" fmla="*/ 2147483646 h 9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70"/>
                  <a:gd name="T55" fmla="*/ 0 h 988"/>
                  <a:gd name="T56" fmla="*/ 1570 w 1570"/>
                  <a:gd name="T57" fmla="*/ 988 h 9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70" h="988">
                    <a:moveTo>
                      <a:pt x="880" y="988"/>
                    </a:moveTo>
                    <a:lnTo>
                      <a:pt x="880" y="988"/>
                    </a:lnTo>
                    <a:lnTo>
                      <a:pt x="80" y="988"/>
                    </a:lnTo>
                    <a:cubicBezTo>
                      <a:pt x="36" y="988"/>
                      <a:pt x="0" y="952"/>
                      <a:pt x="0" y="907"/>
                    </a:cubicBezTo>
                    <a:lnTo>
                      <a:pt x="0" y="81"/>
                    </a:lnTo>
                    <a:cubicBezTo>
                      <a:pt x="0" y="36"/>
                      <a:pt x="36" y="0"/>
                      <a:pt x="80" y="0"/>
                    </a:cubicBezTo>
                    <a:lnTo>
                      <a:pt x="1489" y="0"/>
                    </a:lnTo>
                    <a:cubicBezTo>
                      <a:pt x="1534" y="0"/>
                      <a:pt x="1570" y="36"/>
                      <a:pt x="1570" y="81"/>
                    </a:cubicBezTo>
                    <a:lnTo>
                      <a:pt x="1570" y="771"/>
                    </a:lnTo>
                    <a:lnTo>
                      <a:pt x="1503" y="771"/>
                    </a:lnTo>
                    <a:lnTo>
                      <a:pt x="1503" y="81"/>
                    </a:lnTo>
                    <a:cubicBezTo>
                      <a:pt x="1503" y="73"/>
                      <a:pt x="1497" y="67"/>
                      <a:pt x="1489" y="67"/>
                    </a:cubicBezTo>
                    <a:lnTo>
                      <a:pt x="80" y="67"/>
                    </a:lnTo>
                    <a:cubicBezTo>
                      <a:pt x="73" y="67"/>
                      <a:pt x="66" y="73"/>
                      <a:pt x="66" y="81"/>
                    </a:cubicBezTo>
                    <a:lnTo>
                      <a:pt x="66" y="907"/>
                    </a:lnTo>
                    <a:cubicBezTo>
                      <a:pt x="66" y="915"/>
                      <a:pt x="73" y="921"/>
                      <a:pt x="80" y="921"/>
                    </a:cubicBezTo>
                    <a:lnTo>
                      <a:pt x="880" y="921"/>
                    </a:lnTo>
                    <a:lnTo>
                      <a:pt x="880" y="98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27"/>
              <p:cNvSpPr>
                <a:spLocks/>
              </p:cNvSpPr>
              <p:nvPr/>
            </p:nvSpPr>
            <p:spPr bwMode="auto">
              <a:xfrm>
                <a:off x="1282700" y="1004888"/>
                <a:ext cx="31750" cy="96838"/>
              </a:xfrm>
              <a:custGeom>
                <a:avLst/>
                <a:gdLst>
                  <a:gd name="T0" fmla="*/ 2147483646 w 67"/>
                  <a:gd name="T1" fmla="*/ 2147483646 h 206"/>
                  <a:gd name="T2" fmla="*/ 2147483646 w 67"/>
                  <a:gd name="T3" fmla="*/ 2147483646 h 206"/>
                  <a:gd name="T4" fmla="*/ 0 w 67"/>
                  <a:gd name="T5" fmla="*/ 2147483646 h 206"/>
                  <a:gd name="T6" fmla="*/ 0 w 67"/>
                  <a:gd name="T7" fmla="*/ 0 h 206"/>
                  <a:gd name="T8" fmla="*/ 2147483646 w 67"/>
                  <a:gd name="T9" fmla="*/ 0 h 206"/>
                  <a:gd name="T10" fmla="*/ 2147483646 w 67"/>
                  <a:gd name="T11" fmla="*/ 2147483646 h 2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206"/>
                  <a:gd name="T20" fmla="*/ 67 w 67"/>
                  <a:gd name="T21" fmla="*/ 206 h 2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206">
                    <a:moveTo>
                      <a:pt x="67" y="206"/>
                    </a:moveTo>
                    <a:lnTo>
                      <a:pt x="67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0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28"/>
              <p:cNvSpPr>
                <a:spLocks/>
              </p:cNvSpPr>
              <p:nvPr/>
            </p:nvSpPr>
            <p:spPr bwMode="auto">
              <a:xfrm>
                <a:off x="1090613" y="1085851"/>
                <a:ext cx="346075" cy="31750"/>
              </a:xfrm>
              <a:custGeom>
                <a:avLst/>
                <a:gdLst>
                  <a:gd name="T0" fmla="*/ 2147483646 w 737"/>
                  <a:gd name="T1" fmla="*/ 2147483646 h 66"/>
                  <a:gd name="T2" fmla="*/ 2147483646 w 737"/>
                  <a:gd name="T3" fmla="*/ 2147483646 h 66"/>
                  <a:gd name="T4" fmla="*/ 2147483646 w 737"/>
                  <a:gd name="T5" fmla="*/ 2147483646 h 66"/>
                  <a:gd name="T6" fmla="*/ 0 w 737"/>
                  <a:gd name="T7" fmla="*/ 2147483646 h 66"/>
                  <a:gd name="T8" fmla="*/ 2147483646 w 737"/>
                  <a:gd name="T9" fmla="*/ 0 h 66"/>
                  <a:gd name="T10" fmla="*/ 2147483646 w 737"/>
                  <a:gd name="T11" fmla="*/ 0 h 66"/>
                  <a:gd name="T12" fmla="*/ 2147483646 w 737"/>
                  <a:gd name="T13" fmla="*/ 2147483646 h 66"/>
                  <a:gd name="T14" fmla="*/ 2147483646 w 737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7"/>
                  <a:gd name="T25" fmla="*/ 0 h 66"/>
                  <a:gd name="T26" fmla="*/ 737 w 73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7" h="66">
                    <a:moveTo>
                      <a:pt x="704" y="66"/>
                    </a:moveTo>
                    <a:lnTo>
                      <a:pt x="704" y="66"/>
                    </a:lnTo>
                    <a:lnTo>
                      <a:pt x="34" y="66"/>
                    </a:lnTo>
                    <a:cubicBezTo>
                      <a:pt x="15" y="66"/>
                      <a:pt x="0" y="52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lnTo>
                      <a:pt x="704" y="0"/>
                    </a:lnTo>
                    <a:cubicBezTo>
                      <a:pt x="722" y="0"/>
                      <a:pt x="737" y="15"/>
                      <a:pt x="737" y="33"/>
                    </a:cubicBezTo>
                    <a:cubicBezTo>
                      <a:pt x="737" y="52"/>
                      <a:pt x="722" y="66"/>
                      <a:pt x="704" y="66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29"/>
              <p:cNvSpPr>
                <a:spLocks noEditPoints="1"/>
              </p:cNvSpPr>
              <p:nvPr/>
            </p:nvSpPr>
            <p:spPr bwMode="auto">
              <a:xfrm>
                <a:off x="1543050" y="884238"/>
                <a:ext cx="223838" cy="144463"/>
              </a:xfrm>
              <a:custGeom>
                <a:avLst/>
                <a:gdLst>
                  <a:gd name="T0" fmla="*/ 2147483646 w 473"/>
                  <a:gd name="T1" fmla="*/ 2147483646 h 307"/>
                  <a:gd name="T2" fmla="*/ 2147483646 w 473"/>
                  <a:gd name="T3" fmla="*/ 2147483646 h 307"/>
                  <a:gd name="T4" fmla="*/ 2147483646 w 473"/>
                  <a:gd name="T5" fmla="*/ 2147483646 h 307"/>
                  <a:gd name="T6" fmla="*/ 2147483646 w 473"/>
                  <a:gd name="T7" fmla="*/ 2147483646 h 307"/>
                  <a:gd name="T8" fmla="*/ 2147483646 w 473"/>
                  <a:gd name="T9" fmla="*/ 2147483646 h 307"/>
                  <a:gd name="T10" fmla="*/ 2147483646 w 473"/>
                  <a:gd name="T11" fmla="*/ 2147483646 h 307"/>
                  <a:gd name="T12" fmla="*/ 2147483646 w 473"/>
                  <a:gd name="T13" fmla="*/ 2147483646 h 307"/>
                  <a:gd name="T14" fmla="*/ 2147483646 w 473"/>
                  <a:gd name="T15" fmla="*/ 2147483646 h 307"/>
                  <a:gd name="T16" fmla="*/ 0 w 473"/>
                  <a:gd name="T17" fmla="*/ 2147483646 h 307"/>
                  <a:gd name="T18" fmla="*/ 2147483646 w 473"/>
                  <a:gd name="T19" fmla="*/ 0 h 307"/>
                  <a:gd name="T20" fmla="*/ 2147483646 w 473"/>
                  <a:gd name="T21" fmla="*/ 2147483646 h 307"/>
                  <a:gd name="T22" fmla="*/ 2147483646 w 473"/>
                  <a:gd name="T23" fmla="*/ 2147483646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3"/>
                  <a:gd name="T37" fmla="*/ 0 h 307"/>
                  <a:gd name="T38" fmla="*/ 473 w 473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3" h="307">
                    <a:moveTo>
                      <a:pt x="237" y="53"/>
                    </a:moveTo>
                    <a:lnTo>
                      <a:pt x="237" y="53"/>
                    </a:lnTo>
                    <a:cubicBezTo>
                      <a:pt x="137" y="53"/>
                      <a:pt x="53" y="99"/>
                      <a:pt x="53" y="153"/>
                    </a:cubicBezTo>
                    <a:cubicBezTo>
                      <a:pt x="53" y="207"/>
                      <a:pt x="137" y="253"/>
                      <a:pt x="237" y="253"/>
                    </a:cubicBezTo>
                    <a:cubicBezTo>
                      <a:pt x="336" y="253"/>
                      <a:pt x="420" y="207"/>
                      <a:pt x="420" y="153"/>
                    </a:cubicBezTo>
                    <a:cubicBezTo>
                      <a:pt x="420" y="99"/>
                      <a:pt x="336" y="53"/>
                      <a:pt x="237" y="53"/>
                    </a:cubicBezTo>
                    <a:close/>
                    <a:moveTo>
                      <a:pt x="237" y="307"/>
                    </a:moveTo>
                    <a:lnTo>
                      <a:pt x="237" y="307"/>
                    </a:lnTo>
                    <a:cubicBezTo>
                      <a:pt x="104" y="307"/>
                      <a:pt x="0" y="239"/>
                      <a:pt x="0" y="153"/>
                    </a:cubicBezTo>
                    <a:cubicBezTo>
                      <a:pt x="0" y="67"/>
                      <a:pt x="104" y="0"/>
                      <a:pt x="237" y="0"/>
                    </a:cubicBezTo>
                    <a:cubicBezTo>
                      <a:pt x="370" y="0"/>
                      <a:pt x="473" y="67"/>
                      <a:pt x="473" y="153"/>
                    </a:cubicBezTo>
                    <a:cubicBezTo>
                      <a:pt x="473" y="239"/>
                      <a:pt x="370" y="307"/>
                      <a:pt x="237" y="30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>
                <a:spLocks noEditPoints="1"/>
              </p:cNvSpPr>
              <p:nvPr/>
            </p:nvSpPr>
            <p:spPr bwMode="auto">
              <a:xfrm>
                <a:off x="1543050" y="947738"/>
                <a:ext cx="223838" cy="203200"/>
              </a:xfrm>
              <a:custGeom>
                <a:avLst/>
                <a:gdLst>
                  <a:gd name="T0" fmla="*/ 2147483646 w 473"/>
                  <a:gd name="T1" fmla="*/ 2147483646 h 431"/>
                  <a:gd name="T2" fmla="*/ 2147483646 w 473"/>
                  <a:gd name="T3" fmla="*/ 2147483646 h 431"/>
                  <a:gd name="T4" fmla="*/ 2147483646 w 473"/>
                  <a:gd name="T5" fmla="*/ 2147483646 h 431"/>
                  <a:gd name="T6" fmla="*/ 2147483646 w 473"/>
                  <a:gd name="T7" fmla="*/ 2147483646 h 431"/>
                  <a:gd name="T8" fmla="*/ 2147483646 w 473"/>
                  <a:gd name="T9" fmla="*/ 2147483646 h 431"/>
                  <a:gd name="T10" fmla="*/ 2147483646 w 473"/>
                  <a:gd name="T11" fmla="*/ 2147483646 h 431"/>
                  <a:gd name="T12" fmla="*/ 2147483646 w 473"/>
                  <a:gd name="T13" fmla="*/ 2147483646 h 431"/>
                  <a:gd name="T14" fmla="*/ 2147483646 w 473"/>
                  <a:gd name="T15" fmla="*/ 2147483646 h 431"/>
                  <a:gd name="T16" fmla="*/ 2147483646 w 473"/>
                  <a:gd name="T17" fmla="*/ 2147483646 h 431"/>
                  <a:gd name="T18" fmla="*/ 2147483646 w 473"/>
                  <a:gd name="T19" fmla="*/ 2147483646 h 431"/>
                  <a:gd name="T20" fmla="*/ 2147483646 w 473"/>
                  <a:gd name="T21" fmla="*/ 2147483646 h 431"/>
                  <a:gd name="T22" fmla="*/ 2147483646 w 473"/>
                  <a:gd name="T23" fmla="*/ 2147483646 h 431"/>
                  <a:gd name="T24" fmla="*/ 2147483646 w 473"/>
                  <a:gd name="T25" fmla="*/ 2147483646 h 431"/>
                  <a:gd name="T26" fmla="*/ 0 w 473"/>
                  <a:gd name="T27" fmla="*/ 2147483646 h 431"/>
                  <a:gd name="T28" fmla="*/ 0 w 473"/>
                  <a:gd name="T29" fmla="*/ 2147483646 h 431"/>
                  <a:gd name="T30" fmla="*/ 2147483646 w 473"/>
                  <a:gd name="T31" fmla="*/ 0 h 431"/>
                  <a:gd name="T32" fmla="*/ 2147483646 w 473"/>
                  <a:gd name="T33" fmla="*/ 2147483646 h 431"/>
                  <a:gd name="T34" fmla="*/ 2147483646 w 473"/>
                  <a:gd name="T35" fmla="*/ 2147483646 h 431"/>
                  <a:gd name="T36" fmla="*/ 2147483646 w 473"/>
                  <a:gd name="T37" fmla="*/ 2147483646 h 431"/>
                  <a:gd name="T38" fmla="*/ 2147483646 w 473"/>
                  <a:gd name="T39" fmla="*/ 2147483646 h 431"/>
                  <a:gd name="T40" fmla="*/ 2147483646 w 473"/>
                  <a:gd name="T41" fmla="*/ 2147483646 h 431"/>
                  <a:gd name="T42" fmla="*/ 2147483646 w 473"/>
                  <a:gd name="T43" fmla="*/ 2147483646 h 431"/>
                  <a:gd name="T44" fmla="*/ 2147483646 w 473"/>
                  <a:gd name="T45" fmla="*/ 2147483646 h 431"/>
                  <a:gd name="T46" fmla="*/ 2147483646 w 473"/>
                  <a:gd name="T47" fmla="*/ 2147483646 h 4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3"/>
                  <a:gd name="T73" fmla="*/ 0 h 431"/>
                  <a:gd name="T74" fmla="*/ 473 w 473"/>
                  <a:gd name="T75" fmla="*/ 431 h 4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3" h="431">
                    <a:moveTo>
                      <a:pt x="53" y="278"/>
                    </a:moveTo>
                    <a:lnTo>
                      <a:pt x="53" y="278"/>
                    </a:lnTo>
                    <a:cubicBezTo>
                      <a:pt x="53" y="332"/>
                      <a:pt x="137" y="378"/>
                      <a:pt x="237" y="378"/>
                    </a:cubicBezTo>
                    <a:cubicBezTo>
                      <a:pt x="336" y="378"/>
                      <a:pt x="420" y="332"/>
                      <a:pt x="420" y="278"/>
                    </a:cubicBezTo>
                    <a:lnTo>
                      <a:pt x="420" y="250"/>
                    </a:lnTo>
                    <a:cubicBezTo>
                      <a:pt x="377" y="284"/>
                      <a:pt x="311" y="306"/>
                      <a:pt x="237" y="306"/>
                    </a:cubicBezTo>
                    <a:cubicBezTo>
                      <a:pt x="162" y="306"/>
                      <a:pt x="97" y="284"/>
                      <a:pt x="53" y="250"/>
                    </a:cubicBezTo>
                    <a:lnTo>
                      <a:pt x="53" y="278"/>
                    </a:lnTo>
                    <a:close/>
                    <a:moveTo>
                      <a:pt x="237" y="431"/>
                    </a:moveTo>
                    <a:lnTo>
                      <a:pt x="237" y="431"/>
                    </a:lnTo>
                    <a:cubicBezTo>
                      <a:pt x="162" y="431"/>
                      <a:pt x="97" y="410"/>
                      <a:pt x="53" y="376"/>
                    </a:cubicBezTo>
                    <a:lnTo>
                      <a:pt x="53" y="405"/>
                    </a:lnTo>
                    <a:cubicBezTo>
                      <a:pt x="53" y="420"/>
                      <a:pt x="42" y="431"/>
                      <a:pt x="27" y="431"/>
                    </a:cubicBezTo>
                    <a:cubicBezTo>
                      <a:pt x="12" y="431"/>
                      <a:pt x="0" y="420"/>
                      <a:pt x="0" y="405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3" y="12"/>
                      <a:pt x="53" y="26"/>
                    </a:cubicBezTo>
                    <a:lnTo>
                      <a:pt x="53" y="152"/>
                    </a:lnTo>
                    <a:cubicBezTo>
                      <a:pt x="53" y="206"/>
                      <a:pt x="137" y="252"/>
                      <a:pt x="237" y="252"/>
                    </a:cubicBezTo>
                    <a:cubicBezTo>
                      <a:pt x="336" y="252"/>
                      <a:pt x="420" y="206"/>
                      <a:pt x="420" y="152"/>
                    </a:cubicBezTo>
                    <a:lnTo>
                      <a:pt x="420" y="26"/>
                    </a:lnTo>
                    <a:lnTo>
                      <a:pt x="473" y="26"/>
                    </a:lnTo>
                    <a:lnTo>
                      <a:pt x="473" y="278"/>
                    </a:lnTo>
                    <a:cubicBezTo>
                      <a:pt x="473" y="364"/>
                      <a:pt x="370" y="431"/>
                      <a:pt x="237" y="43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689100" y="1093788"/>
                <a:ext cx="77788" cy="107950"/>
              </a:xfrm>
              <a:custGeom>
                <a:avLst/>
                <a:gdLst>
                  <a:gd name="T0" fmla="*/ 2147483646 w 164"/>
                  <a:gd name="T1" fmla="*/ 2147483646 h 231"/>
                  <a:gd name="T2" fmla="*/ 2147483646 w 164"/>
                  <a:gd name="T3" fmla="*/ 2147483646 h 231"/>
                  <a:gd name="T4" fmla="*/ 2147483646 w 164"/>
                  <a:gd name="T5" fmla="*/ 2147483646 h 231"/>
                  <a:gd name="T6" fmla="*/ 2147483646 w 164"/>
                  <a:gd name="T7" fmla="*/ 2147483646 h 231"/>
                  <a:gd name="T8" fmla="*/ 2147483646 w 164"/>
                  <a:gd name="T9" fmla="*/ 2147483646 h 231"/>
                  <a:gd name="T10" fmla="*/ 2147483646 w 164"/>
                  <a:gd name="T11" fmla="*/ 0 h 231"/>
                  <a:gd name="T12" fmla="*/ 2147483646 w 164"/>
                  <a:gd name="T13" fmla="*/ 0 h 231"/>
                  <a:gd name="T14" fmla="*/ 2147483646 w 164"/>
                  <a:gd name="T15" fmla="*/ 2147483646 h 231"/>
                  <a:gd name="T16" fmla="*/ 2147483646 w 164"/>
                  <a:gd name="T17" fmla="*/ 2147483646 h 231"/>
                  <a:gd name="T18" fmla="*/ 2147483646 w 164"/>
                  <a:gd name="T19" fmla="*/ 2147483646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231"/>
                  <a:gd name="T32" fmla="*/ 164 w 164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231">
                    <a:moveTo>
                      <a:pt x="30" y="231"/>
                    </a:moveTo>
                    <a:lnTo>
                      <a:pt x="30" y="231"/>
                    </a:lnTo>
                    <a:cubicBezTo>
                      <a:pt x="19" y="231"/>
                      <a:pt x="8" y="224"/>
                      <a:pt x="5" y="213"/>
                    </a:cubicBezTo>
                    <a:cubicBezTo>
                      <a:pt x="0" y="199"/>
                      <a:pt x="7" y="184"/>
                      <a:pt x="21" y="179"/>
                    </a:cubicBezTo>
                    <a:cubicBezTo>
                      <a:pt x="76" y="161"/>
                      <a:pt x="111" y="127"/>
                      <a:pt x="111" y="94"/>
                    </a:cubicBezTo>
                    <a:lnTo>
                      <a:pt x="111" y="0"/>
                    </a:lnTo>
                    <a:lnTo>
                      <a:pt x="164" y="0"/>
                    </a:lnTo>
                    <a:lnTo>
                      <a:pt x="164" y="95"/>
                    </a:lnTo>
                    <a:cubicBezTo>
                      <a:pt x="164" y="152"/>
                      <a:pt x="116" y="204"/>
                      <a:pt x="38" y="230"/>
                    </a:cubicBezTo>
                    <a:cubicBezTo>
                      <a:pt x="35" y="231"/>
                      <a:pt x="33" y="231"/>
                      <a:pt x="30" y="23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1543050" y="1049338"/>
                <a:ext cx="90488" cy="157163"/>
              </a:xfrm>
              <a:custGeom>
                <a:avLst/>
                <a:gdLst>
                  <a:gd name="T0" fmla="*/ 2147483646 w 192"/>
                  <a:gd name="T1" fmla="*/ 2147483646 h 333"/>
                  <a:gd name="T2" fmla="*/ 2147483646 w 192"/>
                  <a:gd name="T3" fmla="*/ 2147483646 h 333"/>
                  <a:gd name="T4" fmla="*/ 2147483646 w 192"/>
                  <a:gd name="T5" fmla="*/ 2147483646 h 333"/>
                  <a:gd name="T6" fmla="*/ 0 w 192"/>
                  <a:gd name="T7" fmla="*/ 2147483646 h 333"/>
                  <a:gd name="T8" fmla="*/ 0 w 192"/>
                  <a:gd name="T9" fmla="*/ 0 h 333"/>
                  <a:gd name="T10" fmla="*/ 2147483646 w 192"/>
                  <a:gd name="T11" fmla="*/ 0 h 333"/>
                  <a:gd name="T12" fmla="*/ 2147483646 w 192"/>
                  <a:gd name="T13" fmla="*/ 2147483646 h 333"/>
                  <a:gd name="T14" fmla="*/ 2147483646 w 192"/>
                  <a:gd name="T15" fmla="*/ 2147483646 h 333"/>
                  <a:gd name="T16" fmla="*/ 2147483646 w 192"/>
                  <a:gd name="T17" fmla="*/ 2147483646 h 333"/>
                  <a:gd name="T18" fmla="*/ 2147483646 w 192"/>
                  <a:gd name="T19" fmla="*/ 2147483646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33"/>
                  <a:gd name="T32" fmla="*/ 192 w 192"/>
                  <a:gd name="T33" fmla="*/ 333 h 3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33">
                    <a:moveTo>
                      <a:pt x="163" y="333"/>
                    </a:moveTo>
                    <a:lnTo>
                      <a:pt x="163" y="333"/>
                    </a:lnTo>
                    <a:cubicBezTo>
                      <a:pt x="161" y="333"/>
                      <a:pt x="159" y="333"/>
                      <a:pt x="157" y="333"/>
                    </a:cubicBezTo>
                    <a:cubicBezTo>
                      <a:pt x="62" y="311"/>
                      <a:pt x="0" y="254"/>
                      <a:pt x="0" y="188"/>
                    </a:cubicBezTo>
                    <a:lnTo>
                      <a:pt x="0" y="0"/>
                    </a:lnTo>
                    <a:lnTo>
                      <a:pt x="54" y="0"/>
                    </a:lnTo>
                    <a:lnTo>
                      <a:pt x="54" y="188"/>
                    </a:lnTo>
                    <a:cubicBezTo>
                      <a:pt x="54" y="227"/>
                      <a:pt x="101" y="265"/>
                      <a:pt x="169" y="281"/>
                    </a:cubicBezTo>
                    <a:cubicBezTo>
                      <a:pt x="183" y="284"/>
                      <a:pt x="192" y="298"/>
                      <a:pt x="189" y="312"/>
                    </a:cubicBezTo>
                    <a:cubicBezTo>
                      <a:pt x="186" y="325"/>
                      <a:pt x="175" y="333"/>
                      <a:pt x="163" y="333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1741488" y="1036638"/>
                <a:ext cx="25400" cy="69850"/>
              </a:xfrm>
              <a:custGeom>
                <a:avLst/>
                <a:gdLst>
                  <a:gd name="T0" fmla="*/ 2147483646 w 53"/>
                  <a:gd name="T1" fmla="*/ 2147483646 h 147"/>
                  <a:gd name="T2" fmla="*/ 2147483646 w 53"/>
                  <a:gd name="T3" fmla="*/ 2147483646 h 147"/>
                  <a:gd name="T4" fmla="*/ 0 w 53"/>
                  <a:gd name="T5" fmla="*/ 2147483646 h 147"/>
                  <a:gd name="T6" fmla="*/ 0 w 53"/>
                  <a:gd name="T7" fmla="*/ 2147483646 h 147"/>
                  <a:gd name="T8" fmla="*/ 2147483646 w 53"/>
                  <a:gd name="T9" fmla="*/ 0 h 147"/>
                  <a:gd name="T10" fmla="*/ 2147483646 w 53"/>
                  <a:gd name="T11" fmla="*/ 2147483646 h 147"/>
                  <a:gd name="T12" fmla="*/ 2147483646 w 53"/>
                  <a:gd name="T13" fmla="*/ 2147483646 h 147"/>
                  <a:gd name="T14" fmla="*/ 2147483646 w 53"/>
                  <a:gd name="T15" fmla="*/ 2147483646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47"/>
                  <a:gd name="T26" fmla="*/ 53 w 53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47">
                    <a:moveTo>
                      <a:pt x="27" y="147"/>
                    </a:moveTo>
                    <a:lnTo>
                      <a:pt x="27" y="147"/>
                    </a:lnTo>
                    <a:cubicBezTo>
                      <a:pt x="12" y="147"/>
                      <a:pt x="0" y="135"/>
                      <a:pt x="0" y="120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120"/>
                    </a:lnTo>
                    <a:cubicBezTo>
                      <a:pt x="53" y="135"/>
                      <a:pt x="41" y="147"/>
                      <a:pt x="27" y="14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34"/>
              <p:cNvSpPr>
                <a:spLocks noEditPoints="1"/>
              </p:cNvSpPr>
              <p:nvPr/>
            </p:nvSpPr>
            <p:spPr bwMode="auto">
              <a:xfrm>
                <a:off x="1168400" y="647701"/>
                <a:ext cx="244475" cy="155575"/>
              </a:xfrm>
              <a:custGeom>
                <a:avLst/>
                <a:gdLst>
                  <a:gd name="T0" fmla="*/ 2147483646 w 517"/>
                  <a:gd name="T1" fmla="*/ 2147483646 h 328"/>
                  <a:gd name="T2" fmla="*/ 2147483646 w 517"/>
                  <a:gd name="T3" fmla="*/ 2147483646 h 328"/>
                  <a:gd name="T4" fmla="*/ 2147483646 w 517"/>
                  <a:gd name="T5" fmla="*/ 2147483646 h 328"/>
                  <a:gd name="T6" fmla="*/ 2147483646 w 517"/>
                  <a:gd name="T7" fmla="*/ 2147483646 h 328"/>
                  <a:gd name="T8" fmla="*/ 2147483646 w 517"/>
                  <a:gd name="T9" fmla="*/ 2147483646 h 328"/>
                  <a:gd name="T10" fmla="*/ 2147483646 w 517"/>
                  <a:gd name="T11" fmla="*/ 2147483646 h 328"/>
                  <a:gd name="T12" fmla="*/ 2147483646 w 517"/>
                  <a:gd name="T13" fmla="*/ 2147483646 h 328"/>
                  <a:gd name="T14" fmla="*/ 2147483646 w 517"/>
                  <a:gd name="T15" fmla="*/ 2147483646 h 328"/>
                  <a:gd name="T16" fmla="*/ 2147483646 w 517"/>
                  <a:gd name="T17" fmla="*/ 2147483646 h 328"/>
                  <a:gd name="T18" fmla="*/ 2147483646 w 517"/>
                  <a:gd name="T19" fmla="*/ 2147483646 h 328"/>
                  <a:gd name="T20" fmla="*/ 2147483646 w 517"/>
                  <a:gd name="T21" fmla="*/ 2147483646 h 328"/>
                  <a:gd name="T22" fmla="*/ 2147483646 w 517"/>
                  <a:gd name="T23" fmla="*/ 2147483646 h 328"/>
                  <a:gd name="T24" fmla="*/ 2147483646 w 517"/>
                  <a:gd name="T25" fmla="*/ 2147483646 h 328"/>
                  <a:gd name="T26" fmla="*/ 2147483646 w 517"/>
                  <a:gd name="T27" fmla="*/ 2147483646 h 328"/>
                  <a:gd name="T28" fmla="*/ 2147483646 w 517"/>
                  <a:gd name="T29" fmla="*/ 2147483646 h 328"/>
                  <a:gd name="T30" fmla="*/ 2147483646 w 517"/>
                  <a:gd name="T31" fmla="*/ 2147483646 h 328"/>
                  <a:gd name="T32" fmla="*/ 2147483646 w 517"/>
                  <a:gd name="T33" fmla="*/ 2147483646 h 328"/>
                  <a:gd name="T34" fmla="*/ 0 w 517"/>
                  <a:gd name="T35" fmla="*/ 2147483646 h 328"/>
                  <a:gd name="T36" fmla="*/ 2147483646 w 517"/>
                  <a:gd name="T37" fmla="*/ 2147483646 h 328"/>
                  <a:gd name="T38" fmla="*/ 2147483646 w 517"/>
                  <a:gd name="T39" fmla="*/ 0 h 328"/>
                  <a:gd name="T40" fmla="*/ 2147483646 w 517"/>
                  <a:gd name="T41" fmla="*/ 2147483646 h 328"/>
                  <a:gd name="T42" fmla="*/ 2147483646 w 517"/>
                  <a:gd name="T43" fmla="*/ 2147483646 h 328"/>
                  <a:gd name="T44" fmla="*/ 2147483646 w 517"/>
                  <a:gd name="T45" fmla="*/ 2147483646 h 328"/>
                  <a:gd name="T46" fmla="*/ 2147483646 w 517"/>
                  <a:gd name="T47" fmla="*/ 2147483646 h 3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7"/>
                  <a:gd name="T73" fmla="*/ 0 h 328"/>
                  <a:gd name="T74" fmla="*/ 517 w 517"/>
                  <a:gd name="T75" fmla="*/ 328 h 3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7" h="328">
                    <a:moveTo>
                      <a:pt x="248" y="53"/>
                    </a:moveTo>
                    <a:lnTo>
                      <a:pt x="248" y="53"/>
                    </a:lnTo>
                    <a:cubicBezTo>
                      <a:pt x="187" y="53"/>
                      <a:pt x="134" y="94"/>
                      <a:pt x="119" y="153"/>
                    </a:cubicBezTo>
                    <a:lnTo>
                      <a:pt x="114" y="170"/>
                    </a:lnTo>
                    <a:lnTo>
                      <a:pt x="97" y="173"/>
                    </a:lnTo>
                    <a:cubicBezTo>
                      <a:pt x="72" y="176"/>
                      <a:pt x="53" y="198"/>
                      <a:pt x="53" y="223"/>
                    </a:cubicBezTo>
                    <a:cubicBezTo>
                      <a:pt x="53" y="251"/>
                      <a:pt x="76" y="274"/>
                      <a:pt x="104" y="274"/>
                    </a:cubicBezTo>
                    <a:lnTo>
                      <a:pt x="427" y="274"/>
                    </a:lnTo>
                    <a:cubicBezTo>
                      <a:pt x="428" y="274"/>
                      <a:pt x="431" y="273"/>
                      <a:pt x="435" y="269"/>
                    </a:cubicBezTo>
                    <a:cubicBezTo>
                      <a:pt x="455" y="253"/>
                      <a:pt x="464" y="235"/>
                      <a:pt x="464" y="212"/>
                    </a:cubicBezTo>
                    <a:cubicBezTo>
                      <a:pt x="464" y="170"/>
                      <a:pt x="430" y="136"/>
                      <a:pt x="388" y="136"/>
                    </a:cubicBezTo>
                    <a:lnTo>
                      <a:pt x="372" y="135"/>
                    </a:lnTo>
                    <a:lnTo>
                      <a:pt x="365" y="122"/>
                    </a:lnTo>
                    <a:cubicBezTo>
                      <a:pt x="341" y="79"/>
                      <a:pt x="296" y="53"/>
                      <a:pt x="248" y="53"/>
                    </a:cubicBezTo>
                    <a:close/>
                    <a:moveTo>
                      <a:pt x="428" y="328"/>
                    </a:moveTo>
                    <a:lnTo>
                      <a:pt x="428" y="328"/>
                    </a:lnTo>
                    <a:lnTo>
                      <a:pt x="104" y="328"/>
                    </a:lnTo>
                    <a:cubicBezTo>
                      <a:pt x="47" y="328"/>
                      <a:pt x="0" y="281"/>
                      <a:pt x="0" y="223"/>
                    </a:cubicBezTo>
                    <a:cubicBezTo>
                      <a:pt x="0" y="178"/>
                      <a:pt x="30" y="138"/>
                      <a:pt x="72" y="124"/>
                    </a:cubicBezTo>
                    <a:cubicBezTo>
                      <a:pt x="98" y="50"/>
                      <a:pt x="168" y="0"/>
                      <a:pt x="248" y="0"/>
                    </a:cubicBezTo>
                    <a:cubicBezTo>
                      <a:pt x="311" y="0"/>
                      <a:pt x="369" y="31"/>
                      <a:pt x="403" y="83"/>
                    </a:cubicBezTo>
                    <a:cubicBezTo>
                      <a:pt x="467" y="92"/>
                      <a:pt x="517" y="147"/>
                      <a:pt x="517" y="212"/>
                    </a:cubicBezTo>
                    <a:cubicBezTo>
                      <a:pt x="517" y="252"/>
                      <a:pt x="501" y="285"/>
                      <a:pt x="469" y="310"/>
                    </a:cubicBezTo>
                    <a:cubicBezTo>
                      <a:pt x="455" y="322"/>
                      <a:pt x="441" y="328"/>
                      <a:pt x="428" y="328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35"/>
              <p:cNvSpPr>
                <a:spLocks/>
              </p:cNvSpPr>
              <p:nvPr/>
            </p:nvSpPr>
            <p:spPr bwMode="auto">
              <a:xfrm>
                <a:off x="1163638" y="782638"/>
                <a:ext cx="79375" cy="85725"/>
              </a:xfrm>
              <a:custGeom>
                <a:avLst/>
                <a:gdLst>
                  <a:gd name="T0" fmla="*/ 2147483646 w 167"/>
                  <a:gd name="T1" fmla="*/ 2147483646 h 185"/>
                  <a:gd name="T2" fmla="*/ 2147483646 w 167"/>
                  <a:gd name="T3" fmla="*/ 2147483646 h 185"/>
                  <a:gd name="T4" fmla="*/ 0 w 167"/>
                  <a:gd name="T5" fmla="*/ 2147483646 h 185"/>
                  <a:gd name="T6" fmla="*/ 2147483646 w 167"/>
                  <a:gd name="T7" fmla="*/ 0 h 185"/>
                  <a:gd name="T8" fmla="*/ 2147483646 w 167"/>
                  <a:gd name="T9" fmla="*/ 2147483646 h 185"/>
                  <a:gd name="T10" fmla="*/ 2147483646 w 167"/>
                  <a:gd name="T11" fmla="*/ 2147483646 h 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7"/>
                  <a:gd name="T19" fmla="*/ 0 h 185"/>
                  <a:gd name="T20" fmla="*/ 167 w 167"/>
                  <a:gd name="T21" fmla="*/ 185 h 1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7" h="185">
                    <a:moveTo>
                      <a:pt x="42" y="185"/>
                    </a:moveTo>
                    <a:lnTo>
                      <a:pt x="42" y="185"/>
                    </a:lnTo>
                    <a:lnTo>
                      <a:pt x="0" y="151"/>
                    </a:lnTo>
                    <a:lnTo>
                      <a:pt x="126" y="0"/>
                    </a:lnTo>
                    <a:lnTo>
                      <a:pt x="167" y="34"/>
                    </a:lnTo>
                    <a:lnTo>
                      <a:pt x="42" y="185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43025" y="781051"/>
                <a:ext cx="87313" cy="90488"/>
              </a:xfrm>
              <a:custGeom>
                <a:avLst/>
                <a:gdLst>
                  <a:gd name="T0" fmla="*/ 2147483646 w 185"/>
                  <a:gd name="T1" fmla="*/ 2147483646 h 190"/>
                  <a:gd name="T2" fmla="*/ 2147483646 w 185"/>
                  <a:gd name="T3" fmla="*/ 2147483646 h 190"/>
                  <a:gd name="T4" fmla="*/ 0 w 185"/>
                  <a:gd name="T5" fmla="*/ 2147483646 h 190"/>
                  <a:gd name="T6" fmla="*/ 2147483646 w 185"/>
                  <a:gd name="T7" fmla="*/ 0 h 190"/>
                  <a:gd name="T8" fmla="*/ 2147483646 w 185"/>
                  <a:gd name="T9" fmla="*/ 2147483646 h 190"/>
                  <a:gd name="T10" fmla="*/ 2147483646 w 185"/>
                  <a:gd name="T11" fmla="*/ 2147483646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90"/>
                  <a:gd name="T20" fmla="*/ 185 w 185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90">
                    <a:moveTo>
                      <a:pt x="146" y="190"/>
                    </a:moveTo>
                    <a:lnTo>
                      <a:pt x="146" y="190"/>
                    </a:lnTo>
                    <a:lnTo>
                      <a:pt x="0" y="36"/>
                    </a:lnTo>
                    <a:lnTo>
                      <a:pt x="38" y="0"/>
                    </a:lnTo>
                    <a:lnTo>
                      <a:pt x="185" y="153"/>
                    </a:lnTo>
                    <a:lnTo>
                      <a:pt x="146" y="19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37"/>
              <p:cNvSpPr>
                <a:spLocks noEditPoints="1"/>
              </p:cNvSpPr>
              <p:nvPr/>
            </p:nvSpPr>
            <p:spPr bwMode="auto">
              <a:xfrm>
                <a:off x="1119188" y="838201"/>
                <a:ext cx="87313" cy="88900"/>
              </a:xfrm>
              <a:custGeom>
                <a:avLst/>
                <a:gdLst>
                  <a:gd name="T0" fmla="*/ 2147483646 w 186"/>
                  <a:gd name="T1" fmla="*/ 2147483646 h 187"/>
                  <a:gd name="T2" fmla="*/ 2147483646 w 186"/>
                  <a:gd name="T3" fmla="*/ 2147483646 h 187"/>
                  <a:gd name="T4" fmla="*/ 2147483646 w 186"/>
                  <a:gd name="T5" fmla="*/ 2147483646 h 187"/>
                  <a:gd name="T6" fmla="*/ 2147483646 w 186"/>
                  <a:gd name="T7" fmla="*/ 2147483646 h 187"/>
                  <a:gd name="T8" fmla="*/ 2147483646 w 186"/>
                  <a:gd name="T9" fmla="*/ 2147483646 h 187"/>
                  <a:gd name="T10" fmla="*/ 2147483646 w 186"/>
                  <a:gd name="T11" fmla="*/ 2147483646 h 187"/>
                  <a:gd name="T12" fmla="*/ 2147483646 w 186"/>
                  <a:gd name="T13" fmla="*/ 2147483646 h 187"/>
                  <a:gd name="T14" fmla="*/ 2147483646 w 186"/>
                  <a:gd name="T15" fmla="*/ 2147483646 h 187"/>
                  <a:gd name="T16" fmla="*/ 0 w 186"/>
                  <a:gd name="T17" fmla="*/ 2147483646 h 187"/>
                  <a:gd name="T18" fmla="*/ 2147483646 w 186"/>
                  <a:gd name="T19" fmla="*/ 0 h 187"/>
                  <a:gd name="T20" fmla="*/ 2147483646 w 186"/>
                  <a:gd name="T21" fmla="*/ 2147483646 h 187"/>
                  <a:gd name="T22" fmla="*/ 2147483646 w 186"/>
                  <a:gd name="T23" fmla="*/ 2147483646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6"/>
                  <a:gd name="T37" fmla="*/ 0 h 187"/>
                  <a:gd name="T38" fmla="*/ 186 w 186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6" h="187">
                    <a:moveTo>
                      <a:pt x="93" y="53"/>
                    </a:moveTo>
                    <a:lnTo>
                      <a:pt x="93" y="53"/>
                    </a:lnTo>
                    <a:cubicBezTo>
                      <a:pt x="71" y="53"/>
                      <a:pt x="53" y="71"/>
                      <a:pt x="53" y="93"/>
                    </a:cubicBezTo>
                    <a:cubicBezTo>
                      <a:pt x="53" y="115"/>
                      <a:pt x="71" y="133"/>
                      <a:pt x="93" y="133"/>
                    </a:cubicBezTo>
                    <a:cubicBezTo>
                      <a:pt x="115" y="133"/>
                      <a:pt x="133" y="115"/>
                      <a:pt x="133" y="93"/>
                    </a:cubicBezTo>
                    <a:cubicBezTo>
                      <a:pt x="133" y="71"/>
                      <a:pt x="115" y="53"/>
                      <a:pt x="93" y="53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1" y="187"/>
                      <a:pt x="0" y="14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144" y="0"/>
                      <a:pt x="186" y="42"/>
                      <a:pt x="186" y="93"/>
                    </a:cubicBezTo>
                    <a:cubicBezTo>
                      <a:pt x="186" y="145"/>
                      <a:pt x="144" y="187"/>
                      <a:pt x="93" y="18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250950" y="849313"/>
                <a:ext cx="88900" cy="87313"/>
              </a:xfrm>
              <a:custGeom>
                <a:avLst/>
                <a:gdLst>
                  <a:gd name="T0" fmla="*/ 2147483646 w 187"/>
                  <a:gd name="T1" fmla="*/ 2147483646 h 187"/>
                  <a:gd name="T2" fmla="*/ 2147483646 w 187"/>
                  <a:gd name="T3" fmla="*/ 2147483646 h 187"/>
                  <a:gd name="T4" fmla="*/ 2147483646 w 187"/>
                  <a:gd name="T5" fmla="*/ 2147483646 h 187"/>
                  <a:gd name="T6" fmla="*/ 2147483646 w 187"/>
                  <a:gd name="T7" fmla="*/ 2147483646 h 187"/>
                  <a:gd name="T8" fmla="*/ 2147483646 w 187"/>
                  <a:gd name="T9" fmla="*/ 2147483646 h 187"/>
                  <a:gd name="T10" fmla="*/ 2147483646 w 187"/>
                  <a:gd name="T11" fmla="*/ 2147483646 h 187"/>
                  <a:gd name="T12" fmla="*/ 2147483646 w 187"/>
                  <a:gd name="T13" fmla="*/ 2147483646 h 187"/>
                  <a:gd name="T14" fmla="*/ 2147483646 w 187"/>
                  <a:gd name="T15" fmla="*/ 2147483646 h 187"/>
                  <a:gd name="T16" fmla="*/ 0 w 187"/>
                  <a:gd name="T17" fmla="*/ 2147483646 h 187"/>
                  <a:gd name="T18" fmla="*/ 2147483646 w 187"/>
                  <a:gd name="T19" fmla="*/ 0 h 187"/>
                  <a:gd name="T20" fmla="*/ 2147483646 w 187"/>
                  <a:gd name="T21" fmla="*/ 2147483646 h 187"/>
                  <a:gd name="T22" fmla="*/ 2147483646 w 187"/>
                  <a:gd name="T23" fmla="*/ 2147483646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7"/>
                  <a:gd name="T37" fmla="*/ 0 h 187"/>
                  <a:gd name="T38" fmla="*/ 187 w 187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7" h="187">
                    <a:moveTo>
                      <a:pt x="93" y="54"/>
                    </a:moveTo>
                    <a:lnTo>
                      <a:pt x="93" y="54"/>
                    </a:lnTo>
                    <a:cubicBezTo>
                      <a:pt x="71" y="54"/>
                      <a:pt x="53" y="72"/>
                      <a:pt x="53" y="94"/>
                    </a:cubicBezTo>
                    <a:cubicBezTo>
                      <a:pt x="53" y="116"/>
                      <a:pt x="71" y="134"/>
                      <a:pt x="93" y="134"/>
                    </a:cubicBezTo>
                    <a:cubicBezTo>
                      <a:pt x="115" y="134"/>
                      <a:pt x="133" y="116"/>
                      <a:pt x="133" y="94"/>
                    </a:cubicBezTo>
                    <a:cubicBezTo>
                      <a:pt x="133" y="72"/>
                      <a:pt x="115" y="54"/>
                      <a:pt x="93" y="54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145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1282700" y="790576"/>
                <a:ext cx="25400" cy="71438"/>
              </a:xfrm>
              <a:custGeom>
                <a:avLst/>
                <a:gdLst>
                  <a:gd name="T0" fmla="*/ 2147483646 w 53"/>
                  <a:gd name="T1" fmla="*/ 2147483646 h 153"/>
                  <a:gd name="T2" fmla="*/ 2147483646 w 53"/>
                  <a:gd name="T3" fmla="*/ 2147483646 h 153"/>
                  <a:gd name="T4" fmla="*/ 0 w 53"/>
                  <a:gd name="T5" fmla="*/ 2147483646 h 153"/>
                  <a:gd name="T6" fmla="*/ 0 w 53"/>
                  <a:gd name="T7" fmla="*/ 0 h 153"/>
                  <a:gd name="T8" fmla="*/ 2147483646 w 53"/>
                  <a:gd name="T9" fmla="*/ 0 h 153"/>
                  <a:gd name="T10" fmla="*/ 2147483646 w 53"/>
                  <a:gd name="T11" fmla="*/ 2147483646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53"/>
                  <a:gd name="T20" fmla="*/ 53 w 53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53">
                    <a:moveTo>
                      <a:pt x="53" y="153"/>
                    </a:moveTo>
                    <a:lnTo>
                      <a:pt x="53" y="153"/>
                    </a:lnTo>
                    <a:lnTo>
                      <a:pt x="0" y="153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15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1062038" y="608013"/>
                <a:ext cx="628650" cy="355600"/>
              </a:xfrm>
              <a:custGeom>
                <a:avLst/>
                <a:gdLst>
                  <a:gd name="T0" fmla="*/ 2147483646 w 1338"/>
                  <a:gd name="T1" fmla="*/ 2147483646 h 755"/>
                  <a:gd name="T2" fmla="*/ 2147483646 w 1338"/>
                  <a:gd name="T3" fmla="*/ 2147483646 h 755"/>
                  <a:gd name="T4" fmla="*/ 0 w 1338"/>
                  <a:gd name="T5" fmla="*/ 2147483646 h 755"/>
                  <a:gd name="T6" fmla="*/ 0 w 1338"/>
                  <a:gd name="T7" fmla="*/ 0 h 755"/>
                  <a:gd name="T8" fmla="*/ 2147483646 w 1338"/>
                  <a:gd name="T9" fmla="*/ 0 h 755"/>
                  <a:gd name="T10" fmla="*/ 2147483646 w 1338"/>
                  <a:gd name="T11" fmla="*/ 2147483646 h 755"/>
                  <a:gd name="T12" fmla="*/ 2147483646 w 1338"/>
                  <a:gd name="T13" fmla="*/ 2147483646 h 755"/>
                  <a:gd name="T14" fmla="*/ 2147483646 w 1338"/>
                  <a:gd name="T15" fmla="*/ 2147483646 h 755"/>
                  <a:gd name="T16" fmla="*/ 2147483646 w 1338"/>
                  <a:gd name="T17" fmla="*/ 2147483646 h 755"/>
                  <a:gd name="T18" fmla="*/ 2147483646 w 1338"/>
                  <a:gd name="T19" fmla="*/ 2147483646 h 755"/>
                  <a:gd name="T20" fmla="*/ 2147483646 w 1338"/>
                  <a:gd name="T21" fmla="*/ 2147483646 h 755"/>
                  <a:gd name="T22" fmla="*/ 2147483646 w 1338"/>
                  <a:gd name="T23" fmla="*/ 2147483646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8"/>
                  <a:gd name="T37" fmla="*/ 0 h 755"/>
                  <a:gd name="T38" fmla="*/ 1338 w 1338"/>
                  <a:gd name="T39" fmla="*/ 755 h 7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8" h="755">
                    <a:moveTo>
                      <a:pt x="765" y="755"/>
                    </a:moveTo>
                    <a:lnTo>
                      <a:pt x="765" y="755"/>
                    </a:lnTo>
                    <a:lnTo>
                      <a:pt x="0" y="755"/>
                    </a:lnTo>
                    <a:lnTo>
                      <a:pt x="0" y="0"/>
                    </a:lnTo>
                    <a:lnTo>
                      <a:pt x="1338" y="0"/>
                    </a:lnTo>
                    <a:lnTo>
                      <a:pt x="1338" y="143"/>
                    </a:lnTo>
                    <a:lnTo>
                      <a:pt x="1311" y="143"/>
                    </a:lnTo>
                    <a:lnTo>
                      <a:pt x="1311" y="27"/>
                    </a:lnTo>
                    <a:lnTo>
                      <a:pt x="27" y="27"/>
                    </a:lnTo>
                    <a:lnTo>
                      <a:pt x="27" y="728"/>
                    </a:lnTo>
                    <a:lnTo>
                      <a:pt x="765" y="728"/>
                    </a:lnTo>
                    <a:lnTo>
                      <a:pt x="765" y="755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1582738" y="1160463"/>
                <a:ext cx="65088" cy="65088"/>
              </a:xfrm>
              <a:custGeom>
                <a:avLst/>
                <a:gdLst>
                  <a:gd name="T0" fmla="*/ 2147483646 w 138"/>
                  <a:gd name="T1" fmla="*/ 2147483646 h 139"/>
                  <a:gd name="T2" fmla="*/ 2147483646 w 138"/>
                  <a:gd name="T3" fmla="*/ 2147483646 h 139"/>
                  <a:gd name="T4" fmla="*/ 0 w 138"/>
                  <a:gd name="T5" fmla="*/ 2147483646 h 139"/>
                  <a:gd name="T6" fmla="*/ 2147483646 w 138"/>
                  <a:gd name="T7" fmla="*/ 0 h 139"/>
                  <a:gd name="T8" fmla="*/ 2147483646 w 138"/>
                  <a:gd name="T9" fmla="*/ 2147483646 h 139"/>
                  <a:gd name="T10" fmla="*/ 2147483646 w 138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39"/>
                  <a:gd name="T20" fmla="*/ 138 w 138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70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8" y="31"/>
                      <a:pt x="138" y="70"/>
                    </a:cubicBezTo>
                    <a:cubicBezTo>
                      <a:pt x="138" y="108"/>
                      <a:pt x="107" y="139"/>
                      <a:pt x="69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1670050" y="1160463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259939" y="438660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>
                  <a:solidFill>
                    <a:srgbClr val="C7000B"/>
                  </a:solidFill>
                </a:rPr>
                <a:t>eSight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1942870" y="2856504"/>
              <a:ext cx="2556387" cy="2024538"/>
            </a:xfrm>
            <a:prstGeom prst="triangle">
              <a:avLst/>
            </a:prstGeom>
            <a:solidFill>
              <a:srgbClr val="D0E8C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4252" y="3545348"/>
              <a:ext cx="1619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Архитектура</a:t>
              </a:r>
            </a:p>
            <a:p>
              <a:pPr algn="ctr"/>
              <a:r>
                <a:rPr lang="ru-RU" sz="1400" dirty="0"/>
                <a:t>Платформа +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Компоненты</a:t>
              </a:r>
              <a:endParaRPr lang="ru-RU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319717" y="5533590"/>
              <a:ext cx="6747540" cy="3558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Базовая платформа управления eSight 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19717" y="2361912"/>
              <a:ext cx="6747540" cy="3141672"/>
              <a:chOff x="5903419" y="2885524"/>
              <a:chExt cx="6747540" cy="314167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903419" y="2885524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коммутаторами</a:t>
                </a:r>
                <a:r>
                  <a:rPr lang="ru-RU" sz="1600" dirty="0" smtClean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/ маршрутизаторами/WLAN</a:t>
                </a:r>
                <a:endParaRPr lang="ru-RU" sz="16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152599" y="2885524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PON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0401779" y="2885524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……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903419" y="3932748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системами UC</a:t>
                </a:r>
                <a:r>
                  <a:rPr lang="ru-RU" sz="1600" dirty="0" smtClean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/ 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телеприсутствия</a:t>
                </a:r>
                <a:r>
                  <a:rPr lang="ru-RU" sz="16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, видеонаблюдения 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152599" y="3932748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eLTE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401779" y="3932748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транспортным устройством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903419" y="4979972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СХД 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152599" y="4979972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серверами</a:t>
                </a:r>
                <a:r>
                  <a:rPr lang="ru-RU" sz="1600" dirty="0" smtClean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/ виртуальными </a:t>
                </a:r>
                <a:r>
                  <a:rPr lang="ru-RU" sz="16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ресурсами 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0401779" y="4979972"/>
                <a:ext cx="2249180" cy="104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6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 оборудованием</a:t>
                </a:r>
              </a:p>
              <a:p>
                <a:pPr algn="ctr" fontAlgn="ctr"/>
                <a:r>
                  <a:rPr lang="ru-RU" sz="16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 аппаратных залах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6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Логическая архитектура eSight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60316" y="964402"/>
            <a:ext cx="10899848" cy="5204957"/>
            <a:chOff x="560316" y="964402"/>
            <a:chExt cx="10899848" cy="5204957"/>
          </a:xfrm>
        </p:grpSpPr>
        <p:sp>
          <p:nvSpPr>
            <p:cNvPr id="49" name="矩形 48"/>
            <p:cNvSpPr/>
            <p:nvPr/>
          </p:nvSpPr>
          <p:spPr>
            <a:xfrm>
              <a:off x="743859" y="5597171"/>
              <a:ext cx="10716303" cy="5721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0B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b="1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Управляемый объект: сервер/СХД/ВМ/коммутатор/межсетевой экран</a:t>
              </a:r>
              <a:r>
                <a:rPr lang="ru-RU" b="1" dirty="0" smtClean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/ маршрутизатор</a:t>
              </a:r>
              <a:r>
                <a:rPr lang="ru-RU" b="1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/……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60316" y="1483034"/>
              <a:ext cx="10899848" cy="3861355"/>
              <a:chOff x="560316" y="1168400"/>
              <a:chExt cx="10899848" cy="386135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187665" y="4623089"/>
                <a:ext cx="9148764" cy="3558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b="1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Платформа управления eSight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187666" y="1209368"/>
                <a:ext cx="9148763" cy="1467848"/>
                <a:chOff x="2311399" y="1209368"/>
                <a:chExt cx="9148763" cy="1467848"/>
              </a:xfrm>
            </p:grpSpPr>
            <p:sp>
              <p:nvSpPr>
                <p:cNvPr id="3" name="圆角矩形 2"/>
                <p:cNvSpPr/>
                <p:nvPr/>
              </p:nvSpPr>
              <p:spPr>
                <a:xfrm>
                  <a:off x="2311399" y="1209368"/>
                  <a:ext cx="9148763" cy="146784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endParaRPr lang="zh-CN" altLang="en-US" dirty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2381249" y="1334347"/>
                  <a:ext cx="9009063" cy="1342869"/>
                  <a:chOff x="-279400" y="-1495269"/>
                  <a:chExt cx="13068000" cy="1584000"/>
                </a:xfrm>
              </p:grpSpPr>
              <p:sp>
                <p:nvSpPr>
                  <p:cNvPr id="7" name="圆角矩形 6"/>
                  <p:cNvSpPr/>
                  <p:nvPr/>
                </p:nvSpPr>
                <p:spPr>
                  <a:xfrm>
                    <a:off x="-279400" y="-1495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 dirty="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Управление WLAN</a:t>
                    </a:r>
                  </a:p>
                </p:txBody>
              </p:sp>
              <p:sp>
                <p:nvSpPr>
                  <p:cNvPr id="9" name="圆角矩形 8"/>
                  <p:cNvSpPr/>
                  <p:nvPr/>
                </p:nvSpPr>
                <p:spPr>
                  <a:xfrm>
                    <a:off x="4076600" y="-1495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Управление ресурсами СХД</a:t>
                    </a:r>
                  </a:p>
                </p:txBody>
              </p:sp>
              <p:sp>
                <p:nvSpPr>
                  <p:cNvPr id="10" name="圆角矩形 9"/>
                  <p:cNvSpPr/>
                  <p:nvPr/>
                </p:nvSpPr>
                <p:spPr>
                  <a:xfrm>
                    <a:off x="8432600" y="-1495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 dirty="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Серверные вычисления без отслеживания состояния</a:t>
                    </a:r>
                  </a:p>
                </p:txBody>
              </p:sp>
              <p:sp>
                <p:nvSpPr>
                  <p:cNvPr id="11" name="圆角矩形 10"/>
                  <p:cNvSpPr/>
                  <p:nvPr/>
                </p:nvSpPr>
                <p:spPr>
                  <a:xfrm>
                    <a:off x="-279400" y="-1099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Сетевое управление SLA и QoS</a:t>
                    </a:r>
                  </a:p>
                </p:txBody>
              </p:sp>
              <p:sp>
                <p:nvSpPr>
                  <p:cNvPr id="12" name="圆角矩形 11"/>
                  <p:cNvSpPr/>
                  <p:nvPr/>
                </p:nvSpPr>
                <p:spPr>
                  <a:xfrm>
                    <a:off x="4076600" y="-1099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Анализ сети хранения </a:t>
                    </a:r>
                  </a:p>
                </p:txBody>
              </p:sp>
              <p:sp>
                <p:nvSpPr>
                  <p:cNvPr id="13" name="圆角矩形 12"/>
                  <p:cNvSpPr/>
                  <p:nvPr/>
                </p:nvSpPr>
                <p:spPr>
                  <a:xfrm>
                    <a:off x="8432600" y="-1099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 dirty="0" err="1" smtClean="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Конфиг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-е </a:t>
                    </a:r>
                    <a:r>
                      <a:rPr lang="ru-RU" sz="1200" dirty="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и развертывание сервера </a:t>
                    </a:r>
                  </a:p>
                </p:txBody>
              </p:sp>
              <p:sp>
                <p:nvSpPr>
                  <p:cNvPr id="14" name="圆角矩形 13"/>
                  <p:cNvSpPr/>
                  <p:nvPr/>
                </p:nvSpPr>
                <p:spPr>
                  <a:xfrm>
                    <a:off x="-279400" y="-703268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 dirty="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Управление и анализ сетевого трафика </a:t>
                    </a:r>
                  </a:p>
                </p:txBody>
              </p:sp>
              <p:sp>
                <p:nvSpPr>
                  <p:cNvPr id="15" name="圆角矩形 14"/>
                  <p:cNvSpPr/>
                  <p:nvPr/>
                </p:nvSpPr>
                <p:spPr>
                  <a:xfrm>
                    <a:off x="4076600" y="-703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Управление бизнес-сервисами</a:t>
                    </a:r>
                  </a:p>
                </p:txBody>
              </p:sp>
              <p:sp>
                <p:nvSpPr>
                  <p:cNvPr id="16" name="圆角矩形 15"/>
                  <p:cNvSpPr/>
                  <p:nvPr/>
                </p:nvSpPr>
                <p:spPr>
                  <a:xfrm>
                    <a:off x="8432600" y="-703269"/>
                    <a:ext cx="4356000" cy="396000"/>
                  </a:xfrm>
                  <a:prstGeom prst="roundRect">
                    <a:avLst/>
                  </a:prstGeom>
                  <a:solidFill>
                    <a:srgbClr val="FEEEC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Управление отчетами</a:t>
                    </a:r>
                  </a:p>
                </p:txBody>
              </p:sp>
              <p:sp>
                <p:nvSpPr>
                  <p:cNvPr id="18" name="圆角矩形 17"/>
                  <p:cNvSpPr/>
                  <p:nvPr/>
                </p:nvSpPr>
                <p:spPr>
                  <a:xfrm>
                    <a:off x="-279400" y="-307269"/>
                    <a:ext cx="4356000" cy="396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……</a:t>
                    </a:r>
                  </a:p>
                </p:txBody>
              </p:sp>
              <p:sp>
                <p:nvSpPr>
                  <p:cNvPr id="19" name="圆角矩形 18"/>
                  <p:cNvSpPr/>
                  <p:nvPr/>
                </p:nvSpPr>
                <p:spPr>
                  <a:xfrm>
                    <a:off x="4076600" y="-307269"/>
                    <a:ext cx="4356000" cy="396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……</a:t>
                    </a:r>
                  </a:p>
                </p:txBody>
              </p:sp>
              <p:sp>
                <p:nvSpPr>
                  <p:cNvPr id="20" name="圆角矩形 19"/>
                  <p:cNvSpPr/>
                  <p:nvPr/>
                </p:nvSpPr>
                <p:spPr>
                  <a:xfrm>
                    <a:off x="8432600" y="-307269"/>
                    <a:ext cx="4356000" cy="396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fontAlgn="ctr"/>
                    <a:r>
                      <a:rPr lang="ru-RU" sz="1200">
                        <a:solidFill>
                          <a:schemeClr val="tx1"/>
                        </a:solidFill>
                        <a:latin typeface="+mj-lt"/>
                        <a:ea typeface="方正兰亭黑简体" panose="02000000000000000000" pitchFamily="2" charset="-122"/>
                        <a:sym typeface="Huawei Sans" panose="020C0503030203020204" pitchFamily="34" charset="0"/>
                      </a:rPr>
                      <a:t>……</a:t>
                    </a:r>
                  </a:p>
                </p:txBody>
              </p:sp>
            </p:grpSp>
          </p:grpSp>
          <p:grpSp>
            <p:nvGrpSpPr>
              <p:cNvPr id="48" name="组合 47"/>
              <p:cNvGrpSpPr/>
              <p:nvPr/>
            </p:nvGrpSpPr>
            <p:grpSpPr>
              <a:xfrm>
                <a:off x="2187666" y="2759305"/>
                <a:ext cx="9148763" cy="1820981"/>
                <a:chOff x="2311399" y="2959607"/>
                <a:chExt cx="9148763" cy="1820981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2311399" y="2959607"/>
                  <a:ext cx="9148763" cy="180356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endParaRPr lang="zh-CN" altLang="en-US" dirty="0">
                    <a:solidFill>
                      <a:schemeClr val="tx1"/>
                    </a:solidFill>
                    <a:latin typeface="+mj-lt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2381249" y="3102003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Устройства связи</a:t>
                  </a: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5384270" y="3102003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Сетевые устройства</a:t>
                  </a: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8387291" y="3102003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Устройства eLTE</a:t>
                  </a: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2381249" y="3437720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Системы телеприсутствия и видеоконференций</a:t>
                  </a: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5384270" y="3437720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Виртуальные ресурсы</a:t>
                  </a: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8387291" y="3437720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Устройства PON</a:t>
                  </a: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2381249" y="3773437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Терминалы</a:t>
                  </a: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5384270" y="3773437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Серверы</a:t>
                  </a: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8387291" y="3773437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Устройства передачи данных</a:t>
                  </a: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2381249" y="4109154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Интеллектуальные системы видеонаблюдения</a:t>
                  </a: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>
                  <a:off x="5384270" y="4109154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Устройство хранения</a:t>
                  </a: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8387291" y="4109154"/>
                  <a:ext cx="3003021" cy="335717"/>
                </a:xfrm>
                <a:prstGeom prst="roundRect">
                  <a:avLst/>
                </a:prstGeom>
                <a:solidFill>
                  <a:srgbClr val="FEEEC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Оборудование аппаратного зала </a:t>
                  </a:r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2381249" y="4444871"/>
                  <a:ext cx="3003021" cy="335717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……</a:t>
                  </a:r>
                </a:p>
              </p:txBody>
            </p:sp>
            <p:sp>
              <p:nvSpPr>
                <p:cNvPr id="45" name="圆角矩形 44"/>
                <p:cNvSpPr/>
                <p:nvPr/>
              </p:nvSpPr>
              <p:spPr>
                <a:xfrm>
                  <a:off x="5384270" y="4444871"/>
                  <a:ext cx="3003021" cy="335717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……</a:t>
                  </a: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8387291" y="4444871"/>
                  <a:ext cx="3003021" cy="335717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ctr"/>
                  <a:r>
                    <a:rPr lang="ru-RU" sz="1200">
                      <a:solidFill>
                        <a:schemeClr val="tx1"/>
                      </a:solidFill>
                      <a:latin typeface="+mj-lt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……</a:t>
                  </a:r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626842" y="1168400"/>
                <a:ext cx="10833322" cy="3861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zh-CN" altLang="en-US" dirty="0">
                  <a:solidFill>
                    <a:schemeClr val="tx1"/>
                  </a:solidFill>
                  <a:latin typeface="+mj-lt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43860" y="3371052"/>
                <a:ext cx="141737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dirty="0"/>
                  <a:t>Управление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устройствами</a:t>
                </a:r>
                <a:endParaRPr lang="ru-RU" sz="1400" dirty="0"/>
              </a:p>
              <a:p>
                <a:pPr algn="ctr"/>
                <a:r>
                  <a:rPr lang="ru-RU" sz="1400" dirty="0"/>
                  <a:t> 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60316" y="1740555"/>
                <a:ext cx="1784463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dirty="0"/>
                  <a:t>Дополнительные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операции</a:t>
                </a:r>
                <a:endParaRPr lang="ru-RU" sz="1400" dirty="0"/>
              </a:p>
              <a:p>
                <a:pPr algn="ctr"/>
                <a:r>
                  <a:rPr lang="ru-RU" sz="1400" dirty="0"/>
                  <a:t>O&amp;M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853666" y="4457680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dirty="0"/>
                  <a:t>Платформа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управления</a:t>
                </a:r>
                <a:endParaRPr lang="ru-RU" sz="1400" dirty="0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521618" y="964402"/>
              <a:ext cx="9148764" cy="3558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0B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b="1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Администратор</a:t>
              </a:r>
            </a:p>
          </p:txBody>
        </p:sp>
        <p:sp>
          <p:nvSpPr>
            <p:cNvPr id="58" name="上下箭头 57"/>
            <p:cNvSpPr/>
            <p:nvPr/>
          </p:nvSpPr>
          <p:spPr>
            <a:xfrm>
              <a:off x="5989913" y="5254621"/>
              <a:ext cx="212175" cy="343714"/>
            </a:xfrm>
            <a:prstGeom prst="upDownArrow">
              <a:avLst/>
            </a:prstGeom>
            <a:solidFill>
              <a:srgbClr val="30B5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zh-CN" altLang="en-US" dirty="0">
                <a:solidFill>
                  <a:schemeClr val="tx1"/>
                </a:solidFill>
                <a:latin typeface="+mj-lt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9" name="下箭头 58"/>
            <p:cNvSpPr/>
            <p:nvPr/>
          </p:nvSpPr>
          <p:spPr>
            <a:xfrm>
              <a:off x="5978893" y="1307561"/>
              <a:ext cx="234215" cy="298617"/>
            </a:xfrm>
            <a:prstGeom prst="downArrow">
              <a:avLst/>
            </a:prstGeom>
            <a:solidFill>
              <a:srgbClr val="30B5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zh-CN" altLang="en-US" dirty="0">
                <a:solidFill>
                  <a:schemeClr val="tx1"/>
                </a:solidFill>
                <a:latin typeface="+mj-lt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4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сведения о eService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7" y="883189"/>
            <a:ext cx="11111819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1200" dirty="0"/>
              <a:t>Интеллектуальная облачная платформа управления </a:t>
            </a:r>
            <a:r>
              <a:rPr lang="ru-RU" sz="1200" dirty="0" err="1"/>
              <a:t>Huawei</a:t>
            </a:r>
            <a:r>
              <a:rPr lang="ru-RU" sz="1200" dirty="0"/>
              <a:t> </a:t>
            </a:r>
            <a:r>
              <a:rPr lang="ru-RU" sz="1200" dirty="0" err="1"/>
              <a:t>eService</a:t>
            </a:r>
            <a:r>
              <a:rPr lang="ru-RU" sz="1200" dirty="0"/>
              <a:t>, в основе которой используется архитектура </a:t>
            </a:r>
            <a:r>
              <a:rPr lang="ru-RU" sz="1200" dirty="0" err="1"/>
              <a:t>Cloud-Native</a:t>
            </a:r>
            <a:r>
              <a:rPr lang="ru-RU" sz="1200" dirty="0"/>
              <a:t>, объединяет технологии анализа больших данных и искусственного интеллекта для предоставления таких сервисов, как автоматическое создание отчетов о неисправностях, прогнозирование потребности в ресурсах емкости и производительности, прогнозирование рисков в работе дисков, предотвращение потенциальных рисков и обеспечение основы для планирования емкости.</a:t>
            </a:r>
          </a:p>
          <a:p>
            <a:endParaRPr lang="en-US" altLang="zh-CN" sz="12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23257" y="1965600"/>
            <a:ext cx="10412989" cy="4109900"/>
            <a:chOff x="578280" y="2141531"/>
            <a:chExt cx="10412989" cy="4434461"/>
          </a:xfrm>
        </p:grpSpPr>
        <p:sp>
          <p:nvSpPr>
            <p:cNvPr id="4" name="矩形 3"/>
            <p:cNvSpPr/>
            <p:nvPr/>
          </p:nvSpPr>
          <p:spPr>
            <a:xfrm>
              <a:off x="2222994" y="3808632"/>
              <a:ext cx="8768275" cy="26198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22994" y="2141531"/>
              <a:ext cx="8768275" cy="634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object 12"/>
            <p:cNvSpPr txBox="1"/>
            <p:nvPr/>
          </p:nvSpPr>
          <p:spPr>
            <a:xfrm>
              <a:off x="578280" y="2343522"/>
              <a:ext cx="1644968" cy="2976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fontAlgn="ctr"/>
              <a:r>
                <a:rPr lang="ru-RU" sz="14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Эффективные операции O&amp;M</a:t>
              </a:r>
            </a:p>
          </p:txBody>
        </p:sp>
        <p:sp>
          <p:nvSpPr>
            <p:cNvPr id="7" name="object 13"/>
            <p:cNvSpPr txBox="1"/>
            <p:nvPr/>
          </p:nvSpPr>
          <p:spPr>
            <a:xfrm>
              <a:off x="578280" y="3147957"/>
              <a:ext cx="1643276" cy="299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fontAlgn="ctr"/>
              <a:r>
                <a:rPr lang="ru-RU" sz="14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Возможности технической поддержки</a:t>
              </a:r>
            </a:p>
          </p:txBody>
        </p:sp>
        <p:sp>
          <p:nvSpPr>
            <p:cNvPr id="8" name="object 14"/>
            <p:cNvSpPr txBox="1"/>
            <p:nvPr/>
          </p:nvSpPr>
          <p:spPr>
            <a:xfrm>
              <a:off x="904823" y="5048955"/>
              <a:ext cx="1461052" cy="404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fontAlgn="ctr"/>
              <a:r>
                <a:rPr lang="ru-RU" sz="1400">
                  <a:solidFill>
                    <a:schemeClr val="tx1"/>
                  </a:solidFill>
                  <a:latin typeface="Huawei Sans" panose="020C0503030203020204" pitchFamily="34" charset="0"/>
                </a:rPr>
                <a:t>eService</a:t>
              </a:r>
            </a:p>
          </p:txBody>
        </p:sp>
        <p:sp>
          <p:nvSpPr>
            <p:cNvPr id="9" name="object 48"/>
            <p:cNvSpPr txBox="1"/>
            <p:nvPr/>
          </p:nvSpPr>
          <p:spPr>
            <a:xfrm>
              <a:off x="2360352" y="2191073"/>
              <a:ext cx="2217314" cy="320778"/>
            </a:xfrm>
            <a:prstGeom prst="rect">
              <a:avLst/>
            </a:prstGeom>
          </p:spPr>
          <p:txBody>
            <a:bodyPr vert="horz" wrap="square" lIns="0" tIns="13332" rIns="0" bIns="0" rtlCol="0">
              <a:noAutofit/>
            </a:bodyPr>
            <a:lstStyle>
              <a:defPPr>
                <a:defRPr lang="zh-CN"/>
              </a:defPPr>
              <a:lvl1pPr marL="12700">
                <a:lnSpc>
                  <a:spcPct val="100000"/>
                </a:lnSpc>
                <a:spcBef>
                  <a:spcPts val="105"/>
                </a:spcBef>
                <a:defRPr sz="1600" b="1">
                  <a:solidFill>
                    <a:schemeClr val="bg1"/>
                  </a:solidFill>
                  <a:latin typeface="Arial"/>
                  <a:cs typeface="微软雅黑"/>
                </a:defRPr>
              </a:lvl1pPr>
            </a:lstStyle>
            <a:p>
              <a:pPr algn="ctr" fontAlgn="ctr"/>
              <a:r>
                <a:rPr lang="ru-RU" sz="14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Оперативное реагирование</a:t>
              </a:r>
            </a:p>
          </p:txBody>
        </p:sp>
        <p:sp>
          <p:nvSpPr>
            <p:cNvPr id="10" name="object 61"/>
            <p:cNvSpPr txBox="1"/>
            <p:nvPr/>
          </p:nvSpPr>
          <p:spPr>
            <a:xfrm>
              <a:off x="8154957" y="2163520"/>
              <a:ext cx="2753647" cy="752127"/>
            </a:xfrm>
            <a:prstGeom prst="rect">
              <a:avLst/>
            </a:prstGeom>
          </p:spPr>
          <p:txBody>
            <a:bodyPr vert="horz" wrap="square" lIns="0" tIns="13332" rIns="0" bIns="0" rtlCol="0">
              <a:noAutofit/>
            </a:bodyPr>
            <a:lstStyle>
              <a:defPPr>
                <a:defRPr lang="zh-CN"/>
              </a:defPPr>
              <a:lvl1pPr marL="12700">
                <a:lnSpc>
                  <a:spcPct val="100000"/>
                </a:lnSpc>
                <a:spcBef>
                  <a:spcPts val="105"/>
                </a:spcBef>
                <a:defRPr sz="1600" b="1">
                  <a:solidFill>
                    <a:schemeClr val="bg1"/>
                  </a:solidFill>
                  <a:latin typeface="Arial"/>
                  <a:cs typeface="微软雅黑"/>
                </a:defRPr>
              </a:lvl1pPr>
            </a:lstStyle>
            <a:p>
              <a:pPr algn="ctr" fontAlgn="ctr"/>
              <a:r>
                <a:rPr lang="ru-RU" sz="14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Комплексное управление несколькими устройствами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222994" y="2969015"/>
              <a:ext cx="8768275" cy="1062965"/>
              <a:chOff x="2223573" y="2884808"/>
              <a:chExt cx="8770558" cy="106324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223573" y="2884808"/>
                <a:ext cx="8770558" cy="634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3" name="object 71"/>
              <p:cNvSpPr txBox="1"/>
              <p:nvPr/>
            </p:nvSpPr>
            <p:spPr>
              <a:xfrm>
                <a:off x="9082387" y="2935385"/>
                <a:ext cx="1278362" cy="752321"/>
              </a:xfrm>
              <a:prstGeom prst="rect">
                <a:avLst/>
              </a:prstGeom>
            </p:spPr>
            <p:txBody>
              <a:bodyPr vert="horz" wrap="square" lIns="0" tIns="13332" rIns="0" bIns="0" rtlCol="0">
                <a:noAutofit/>
              </a:bodyPr>
              <a:lstStyle>
                <a:defPPr>
                  <a:defRPr lang="zh-CN"/>
                </a:defPPr>
                <a:lvl1pPr marL="12700">
                  <a:lnSpc>
                    <a:spcPct val="100000"/>
                  </a:lnSpc>
                  <a:spcBef>
                    <a:spcPts val="105"/>
                  </a:spcBef>
                  <a:defRPr sz="1600" b="1">
                    <a:solidFill>
                      <a:schemeClr val="bg1"/>
                    </a:solidFill>
                    <a:latin typeface="Arial"/>
                    <a:cs typeface="微软雅黑"/>
                  </a:defRPr>
                </a:lvl1pPr>
              </a:lstStyle>
              <a:p>
                <a:pPr algn="ctr" fontAlgn="ctr"/>
                <a:r>
                  <a:rPr lang="ru-RU" sz="14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Платформа ресурсов</a:t>
                </a:r>
              </a:p>
            </p:txBody>
          </p:sp>
          <p:sp>
            <p:nvSpPr>
              <p:cNvPr id="14" name="object 78"/>
              <p:cNvSpPr txBox="1"/>
              <p:nvPr/>
            </p:nvSpPr>
            <p:spPr>
              <a:xfrm>
                <a:off x="4433056" y="2949443"/>
                <a:ext cx="1911744" cy="998607"/>
              </a:xfrm>
              <a:prstGeom prst="rect">
                <a:avLst/>
              </a:prstGeom>
            </p:spPr>
            <p:txBody>
              <a:bodyPr vert="horz" wrap="square" lIns="0" tIns="13332" rIns="0" bIns="0" rtlCol="0">
                <a:noAutofit/>
              </a:bodyPr>
              <a:lstStyle>
                <a:defPPr>
                  <a:defRPr lang="zh-CN"/>
                </a:defPPr>
                <a:lvl1pPr marL="12700">
                  <a:lnSpc>
                    <a:spcPct val="100000"/>
                  </a:lnSpc>
                  <a:spcBef>
                    <a:spcPts val="105"/>
                  </a:spcBef>
                  <a:defRPr sz="1600" b="1">
                    <a:solidFill>
                      <a:schemeClr val="bg1"/>
                    </a:solidFill>
                    <a:latin typeface="Arial"/>
                    <a:cs typeface="微软雅黑"/>
                  </a:defRPr>
                </a:lvl1pPr>
              </a:lstStyle>
              <a:p>
                <a:pPr algn="ctr" fontAlgn="ctr"/>
                <a:r>
                  <a:rPr lang="ru-RU" sz="14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Анализ в реальном времени</a:t>
                </a:r>
              </a:p>
            </p:txBody>
          </p:sp>
          <p:sp>
            <p:nvSpPr>
              <p:cNvPr id="15" name="object 85"/>
              <p:cNvSpPr txBox="1"/>
              <p:nvPr/>
            </p:nvSpPr>
            <p:spPr>
              <a:xfrm>
                <a:off x="2513631" y="2965907"/>
                <a:ext cx="1484486" cy="752321"/>
              </a:xfrm>
              <a:prstGeom prst="rect">
                <a:avLst/>
              </a:prstGeom>
            </p:spPr>
            <p:txBody>
              <a:bodyPr vert="horz" wrap="square" lIns="0" tIns="13332" rIns="0" bIns="0" rtlCol="0">
                <a:noAutofit/>
              </a:bodyPr>
              <a:lstStyle>
                <a:defPPr>
                  <a:defRPr lang="zh-CN"/>
                </a:defPPr>
                <a:lvl1pPr marL="12700">
                  <a:lnSpc>
                    <a:spcPct val="100000"/>
                  </a:lnSpc>
                  <a:spcBef>
                    <a:spcPts val="105"/>
                  </a:spcBef>
                  <a:defRPr sz="1600" b="1">
                    <a:solidFill>
                      <a:schemeClr val="bg1"/>
                    </a:solidFill>
                    <a:latin typeface="Arial"/>
                    <a:cs typeface="微软雅黑"/>
                  </a:defRPr>
                </a:lvl1pPr>
              </a:lstStyle>
              <a:p>
                <a:pPr algn="ctr" fontAlgn="ctr"/>
                <a:r>
                  <a:rPr lang="ru-RU" sz="14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Быстрое реагирование</a:t>
                </a:r>
              </a:p>
            </p:txBody>
          </p:sp>
          <p:sp>
            <p:nvSpPr>
              <p:cNvPr id="16" name="object 92"/>
              <p:cNvSpPr txBox="1"/>
              <p:nvPr/>
            </p:nvSpPr>
            <p:spPr>
              <a:xfrm>
                <a:off x="6652890" y="2935385"/>
                <a:ext cx="2121407" cy="998607"/>
              </a:xfrm>
              <a:prstGeom prst="rect">
                <a:avLst/>
              </a:prstGeom>
            </p:spPr>
            <p:txBody>
              <a:bodyPr vert="horz" wrap="square" lIns="0" tIns="13332" rIns="0" bIns="0" rtlCol="0">
                <a:noAutofit/>
              </a:bodyPr>
              <a:lstStyle/>
              <a:p>
                <a:pPr marL="12696" algn="ctr" fontAlgn="ctr">
                  <a:spcBef>
                    <a:spcPts val="105"/>
                  </a:spcBef>
                </a:pPr>
                <a:r>
                  <a:rPr lang="ru-RU" sz="1400" b="1" dirty="0">
                    <a:latin typeface="Huawei Sans" panose="020C0503030203020204" pitchFamily="34" charset="0"/>
                  </a:rPr>
                  <a:t>Интеллектуальное прогнозирование</a:t>
                </a:r>
              </a:p>
            </p:txBody>
          </p:sp>
        </p:grpSp>
        <p:sp>
          <p:nvSpPr>
            <p:cNvPr id="17" name="object 20"/>
            <p:cNvSpPr txBox="1"/>
            <p:nvPr/>
          </p:nvSpPr>
          <p:spPr>
            <a:xfrm>
              <a:off x="2452438" y="4423747"/>
              <a:ext cx="2949501" cy="752766"/>
            </a:xfrm>
            <a:prstGeom prst="rect">
              <a:avLst/>
            </a:prstGeom>
          </p:spPr>
          <p:txBody>
            <a:bodyPr vert="horz" wrap="square" lIns="0" tIns="13966" rIns="0" bIns="0" rtlCol="0">
              <a:noAutofit/>
            </a:bodyPr>
            <a:lstStyle/>
            <a:p>
              <a:pPr marL="12696" algn="ctr" fontAlgn="ctr"/>
              <a:r>
                <a:rPr lang="ru-RU" sz="1200" dirty="0">
                  <a:latin typeface="Huawei Sans" panose="020C0503030203020204" pitchFamily="34" charset="0"/>
                </a:rPr>
                <a:t>Упреждающее управление проблемами</a:t>
              </a:r>
            </a:p>
          </p:txBody>
        </p:sp>
        <p:sp>
          <p:nvSpPr>
            <p:cNvPr id="18" name="object 93"/>
            <p:cNvSpPr txBox="1"/>
            <p:nvPr/>
          </p:nvSpPr>
          <p:spPr>
            <a:xfrm>
              <a:off x="2595319" y="4847145"/>
              <a:ext cx="2705650" cy="1562732"/>
            </a:xfrm>
            <a:prstGeom prst="rect">
              <a:avLst/>
            </a:prstGeom>
          </p:spPr>
          <p:txBody>
            <a:bodyPr vert="horz" wrap="square" lIns="0" tIns="11427" rIns="0" bIns="0" rtlCol="0">
              <a:noAutofit/>
            </a:bodyPr>
            <a:lstStyle/>
            <a:p>
              <a:pPr marL="243420" indent="-171450" defTabSz="914035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000" dirty="0">
                  <a:latin typeface="Huawei Sans" panose="020C0503030203020204" pitchFamily="34" charset="0"/>
                </a:rPr>
                <a:t>Удаленный мониторинг всех ИТ-устройств в режиме 24/7, автоматическая отправка отчетов о неисправностях и создание SR</a:t>
              </a:r>
            </a:p>
            <a:p>
              <a:pPr marL="243420" indent="-171450" defTabSz="914035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000" dirty="0" err="1">
                  <a:latin typeface="Huawei Sans" panose="020C0503030203020204" pitchFamily="34" charset="0"/>
                </a:rPr>
                <a:t>Проактивная</a:t>
              </a:r>
              <a:r>
                <a:rPr lang="ru-RU" sz="1000" dirty="0">
                  <a:latin typeface="Huawei Sans" panose="020C0503030203020204" pitchFamily="34" charset="0"/>
                </a:rPr>
                <a:t> обработка проблем, сокращающая время поиска и устранения неисправностей и повышающая эффективность работы.</a:t>
              </a:r>
            </a:p>
          </p:txBody>
        </p:sp>
        <p:sp>
          <p:nvSpPr>
            <p:cNvPr id="19" name="object 29"/>
            <p:cNvSpPr txBox="1"/>
            <p:nvPr/>
          </p:nvSpPr>
          <p:spPr>
            <a:xfrm>
              <a:off x="8301338" y="4471768"/>
              <a:ext cx="2137402" cy="752766"/>
            </a:xfrm>
            <a:prstGeom prst="rect">
              <a:avLst/>
            </a:prstGeom>
          </p:spPr>
          <p:txBody>
            <a:bodyPr vert="horz" wrap="square" lIns="0" tIns="13966" rIns="0" bIns="0" rtlCol="0">
              <a:noAutofit/>
            </a:bodyPr>
            <a:lstStyle/>
            <a:p>
              <a:pPr marL="12696" algn="ctr" fontAlgn="ctr">
                <a:spcBef>
                  <a:spcPts val="110"/>
                </a:spcBef>
              </a:pPr>
              <a:r>
                <a:rPr lang="ru-RU" sz="1200">
                  <a:latin typeface="Huawei Sans" panose="020C0503030203020204" pitchFamily="34" charset="0"/>
                </a:rPr>
                <a:t>Управление ресурсами</a:t>
              </a:r>
            </a:p>
          </p:txBody>
        </p:sp>
        <p:sp>
          <p:nvSpPr>
            <p:cNvPr id="20" name="object 95"/>
            <p:cNvSpPr txBox="1"/>
            <p:nvPr/>
          </p:nvSpPr>
          <p:spPr>
            <a:xfrm>
              <a:off x="8316949" y="4726535"/>
              <a:ext cx="2512767" cy="1341133"/>
            </a:xfrm>
            <a:prstGeom prst="rect">
              <a:avLst/>
            </a:prstGeom>
          </p:spPr>
          <p:txBody>
            <a:bodyPr vert="horz" wrap="square" lIns="0" tIns="11427" rIns="0" bIns="0" rtlCol="0">
              <a:noAutofit/>
            </a:bodyPr>
            <a:lstStyle/>
            <a:p>
              <a:pPr marL="243442" indent="-171450" defTabSz="914309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200" dirty="0">
                  <a:latin typeface="Huawei Sans" panose="020C0503030203020204" pitchFamily="34" charset="0"/>
                </a:rPr>
                <a:t>Сбор информации о ресурсах устройств для дальнейшего использования.</a:t>
              </a:r>
            </a:p>
            <a:p>
              <a:pPr marL="243442" indent="-171450" defTabSz="914309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200" dirty="0">
                  <a:latin typeface="Huawei Sans" panose="020C0503030203020204" pitchFamily="34" charset="0"/>
                </a:rPr>
                <a:t>Предоставление информации EOX продукта и данные о техобслуживании устройства.</a:t>
              </a:r>
            </a:p>
          </p:txBody>
        </p:sp>
        <p:sp>
          <p:nvSpPr>
            <p:cNvPr id="21" name="object 94"/>
            <p:cNvSpPr txBox="1"/>
            <p:nvPr/>
          </p:nvSpPr>
          <p:spPr>
            <a:xfrm>
              <a:off x="5425988" y="4791661"/>
              <a:ext cx="2743491" cy="1784331"/>
            </a:xfrm>
            <a:prstGeom prst="rect">
              <a:avLst/>
            </a:prstGeom>
          </p:spPr>
          <p:txBody>
            <a:bodyPr vert="horz" wrap="square" lIns="0" tIns="11427" rIns="0" bIns="0" rtlCol="0">
              <a:noAutofit/>
            </a:bodyPr>
            <a:lstStyle/>
            <a:p>
              <a:pPr marL="243420" indent="-171450" defTabSz="914035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000" dirty="0">
                  <a:latin typeface="Huawei Sans" panose="020C0503030203020204" pitchFamily="34" charset="0"/>
                </a:rPr>
                <a:t>Интеллектуальное выявление рисков в работе дисков для обеспечения безопасности данных.</a:t>
              </a:r>
            </a:p>
            <a:p>
              <a:pPr marL="243420" indent="-171450" defTabSz="914035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000" dirty="0">
                  <a:latin typeface="Huawei Sans" panose="020C0503030203020204" pitchFamily="34" charset="0"/>
                </a:rPr>
                <a:t>Прогнозирование потребности в емкости на 12 месяцев, упрощающее планирование закупок.</a:t>
              </a:r>
            </a:p>
            <a:p>
              <a:pPr marL="243420" indent="-171450" defTabSz="914035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000" dirty="0">
                  <a:latin typeface="Huawei Sans" panose="020C0503030203020204" pitchFamily="34" charset="0"/>
                </a:rPr>
                <a:t>Прогнозирование «узких мест» в производительности на основе правил отклонений в производительности.</a:t>
              </a:r>
            </a:p>
          </p:txBody>
        </p:sp>
        <p:sp>
          <p:nvSpPr>
            <p:cNvPr id="22" name="object 96"/>
            <p:cNvSpPr txBox="1"/>
            <p:nvPr/>
          </p:nvSpPr>
          <p:spPr>
            <a:xfrm>
              <a:off x="5100736" y="4425028"/>
              <a:ext cx="3544482" cy="327419"/>
            </a:xfrm>
            <a:prstGeom prst="rect">
              <a:avLst/>
            </a:prstGeom>
          </p:spPr>
          <p:txBody>
            <a:bodyPr vert="horz" wrap="square" lIns="0" tIns="12697" rIns="0" bIns="0" rtlCol="0">
              <a:noAutofit/>
            </a:bodyPr>
            <a:lstStyle/>
            <a:p>
              <a:pPr algn="ctr" fontAlgn="ctr">
                <a:tabLst>
                  <a:tab pos="352954" algn="l"/>
                </a:tabLst>
              </a:pPr>
              <a:r>
                <a:rPr lang="ru-RU" sz="1200" dirty="0" smtClean="0">
                  <a:latin typeface="Huawei Sans" panose="020C0503030203020204" pitchFamily="34" charset="0"/>
                </a:rPr>
                <a:t>Интеллектуальное</a:t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smtClean="0">
                  <a:latin typeface="Huawei Sans" panose="020C0503030203020204" pitchFamily="34" charset="0"/>
                </a:rPr>
                <a:t> прогнозирование </a:t>
              </a:r>
              <a:r>
                <a:rPr lang="ru-RU" sz="1200" dirty="0">
                  <a:latin typeface="Huawei Sans" panose="020C0503030203020204" pitchFamily="34" charset="0"/>
                </a:rPr>
                <a:t>и анализ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84023" y="3945799"/>
              <a:ext cx="7195457" cy="4400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799" dirty="0">
                  <a:latin typeface="Huawei Sans" panose="020C0503030203020204" pitchFamily="34" charset="0"/>
                </a:rPr>
                <a:t>Формирование возможностей облачной платформы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13686" y="2216922"/>
              <a:ext cx="2572477" cy="320778"/>
            </a:xfrm>
            <a:prstGeom prst="rect">
              <a:avLst/>
            </a:prstGeom>
          </p:spPr>
          <p:txBody>
            <a:bodyPr vert="horz" wrap="square" lIns="0" tIns="13332" rIns="0" bIns="0" rtlCol="0">
              <a:noAutofit/>
            </a:bodyPr>
            <a:lstStyle>
              <a:defPPr>
                <a:defRPr lang="zh-CN"/>
              </a:defPPr>
              <a:lvl1pPr marL="12700">
                <a:lnSpc>
                  <a:spcPct val="100000"/>
                </a:lnSpc>
                <a:spcBef>
                  <a:spcPts val="105"/>
                </a:spcBef>
                <a:defRPr sz="1600" b="1">
                  <a:solidFill>
                    <a:schemeClr val="bg1"/>
                  </a:solidFill>
                  <a:latin typeface="Arial"/>
                  <a:cs typeface="微软雅黑"/>
                </a:defRPr>
              </a:lvl1pPr>
            </a:lstStyle>
            <a:p>
              <a:pPr algn="ctr" fontAlgn="ctr"/>
              <a:r>
                <a:rPr lang="ru-RU" sz="14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Задержка развертывания сервисов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608717" y="4422741"/>
              <a:ext cx="2730707" cy="1913357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52160" y="4423747"/>
              <a:ext cx="2762614" cy="1913357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327509" y="4423747"/>
              <a:ext cx="2553570" cy="1913357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8" name="下箭头 27"/>
            <p:cNvSpPr/>
            <p:nvPr/>
          </p:nvSpPr>
          <p:spPr>
            <a:xfrm>
              <a:off x="6311968" y="2776171"/>
              <a:ext cx="575914" cy="179582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9" name="下箭头 28"/>
            <p:cNvSpPr/>
            <p:nvPr/>
          </p:nvSpPr>
          <p:spPr>
            <a:xfrm>
              <a:off x="6319175" y="3603657"/>
              <a:ext cx="575914" cy="179582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1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Системная архитектура eService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5626" y="944563"/>
            <a:ext cx="10453083" cy="5140551"/>
            <a:chOff x="855626" y="944563"/>
            <a:chExt cx="10453083" cy="5140551"/>
          </a:xfrm>
        </p:grpSpPr>
        <p:sp>
          <p:nvSpPr>
            <p:cNvPr id="5" name="矩形 4"/>
            <p:cNvSpPr/>
            <p:nvPr/>
          </p:nvSpPr>
          <p:spPr>
            <a:xfrm>
              <a:off x="9171789" y="1377214"/>
              <a:ext cx="2092963" cy="4707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5626" y="1356264"/>
              <a:ext cx="7800477" cy="4728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983076" y="2638253"/>
              <a:ext cx="3918064" cy="3219853"/>
            </a:xfrm>
            <a:prstGeom prst="roundRect">
              <a:avLst>
                <a:gd name="adj" fmla="val 3862"/>
              </a:avLst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09" fontAlgn="ctr"/>
              <a:endParaRPr lang="en-US" sz="12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" name="云形 7"/>
            <p:cNvSpPr/>
            <p:nvPr/>
          </p:nvSpPr>
          <p:spPr bwMode="auto">
            <a:xfrm rot="5400000">
              <a:off x="7432564" y="3323172"/>
              <a:ext cx="2930147" cy="311774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09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0467825" y="3130417"/>
              <a:ext cx="764609" cy="1218595"/>
            </a:xfrm>
            <a:prstGeom prst="ellipse">
              <a:avLst/>
            </a:prstGeom>
            <a:solidFill>
              <a:schemeClr val="bg1"/>
            </a:solidFill>
            <a:ln w="9525" cap="rnd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09" fontAlgn="ctr">
                <a:defRPr/>
              </a:pPr>
              <a:endParaRPr lang="en-US" altLang="zh-CN" sz="1200" b="1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933946" y="2634200"/>
              <a:ext cx="879577" cy="303951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defTabSz="914309" fontAlgn="ctr"/>
              <a:r>
                <a:rPr lang="ru-RU" sz="1200" b="1">
                  <a:latin typeface="Huawei Sans" panose="020C0503030203020204" pitchFamily="34" charset="0"/>
                </a:rPr>
                <a:t>ЦОД 1</a:t>
              </a: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983077" y="1961706"/>
              <a:ext cx="3917925" cy="561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xtLst/>
          </p:spPr>
          <p:txBody>
            <a:bodyPr wrap="square">
              <a:noAutofit/>
            </a:bodyPr>
            <a:lstStyle/>
            <a:p>
              <a:pPr defTabSz="914309" fontAlgn="ctr"/>
              <a:endParaRPr lang="en-US" altLang="zh-CN" sz="12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2576046" y="1593925"/>
              <a:ext cx="1526703" cy="235499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defTabSz="914309" fontAlgn="ctr"/>
              <a:r>
                <a:rPr lang="ru-RU" sz="1400" b="1">
                  <a:latin typeface="Huawei Sans" panose="020C0503030203020204" pitchFamily="34" charset="0"/>
                </a:rPr>
                <a:t>FusionCloud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2886459" y="2120362"/>
              <a:ext cx="1055493" cy="303946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>
                  <a:latin typeface="Huawei Sans" panose="020C0503030203020204" pitchFamily="34" charset="0"/>
                </a:rPr>
                <a:t>OC/SC</a:t>
              </a:r>
            </a:p>
          </p:txBody>
        </p:sp>
        <p:pic>
          <p:nvPicPr>
            <p:cNvPr id="14" name="Picture 458" descr="图片1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41892" y="2359914"/>
              <a:ext cx="272998" cy="44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027" descr="图片2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41893" y="4267036"/>
              <a:ext cx="275813" cy="44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直接箭头连接符 15"/>
            <p:cNvCxnSpPr/>
            <p:nvPr/>
          </p:nvCxnSpPr>
          <p:spPr bwMode="auto">
            <a:xfrm>
              <a:off x="6700076" y="2584691"/>
              <a:ext cx="0" cy="1634651"/>
            </a:xfrm>
            <a:prstGeom prst="straightConnector1">
              <a:avLst/>
            </a:prstGeom>
            <a:solidFill>
              <a:srgbClr val="FFCC66"/>
            </a:solidFill>
            <a:ln w="1905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 bwMode="auto">
            <a:xfrm>
              <a:off x="6693987" y="2582629"/>
              <a:ext cx="1329755" cy="1"/>
            </a:xfrm>
            <a:prstGeom prst="straightConnector1">
              <a:avLst/>
            </a:prstGeom>
            <a:solidFill>
              <a:srgbClr val="FFCC66"/>
            </a:solidFill>
            <a:ln w="1270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TextBox 24"/>
            <p:cNvSpPr txBox="1"/>
            <p:nvPr/>
          </p:nvSpPr>
          <p:spPr>
            <a:xfrm>
              <a:off x="5662837" y="1823609"/>
              <a:ext cx="2654307" cy="932091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>
                <a:lnSpc>
                  <a:spcPts val="1600"/>
                </a:lnSpc>
              </a:pPr>
              <a:r>
                <a:rPr lang="ru-RU" sz="1200" dirty="0">
                  <a:latin typeface="Huawei Sans" panose="020C0503030203020204" pitchFamily="34" charset="0"/>
                </a:rPr>
                <a:t>Эл. почта (опциональный канал)</a:t>
              </a:r>
            </a:p>
            <a:p>
              <a:pPr algn="ctr" defTabSz="914309" fontAlgn="ctr">
                <a:lnSpc>
                  <a:spcPts val="1600"/>
                </a:lnSpc>
              </a:pPr>
              <a:r>
                <a:rPr lang="ru-RU" sz="1200" dirty="0">
                  <a:latin typeface="Huawei Sans" panose="020C0503030203020204" pitchFamily="34" charset="0"/>
                </a:rPr>
                <a:t>Поддержка только мониторинга неисправностей.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6782443" y="4122145"/>
              <a:ext cx="795348" cy="607890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>
                  <a:latin typeface="Huawei Sans" panose="020C0503030203020204" pitchFamily="34" charset="0"/>
                </a:rPr>
                <a:t>HTTPS</a:t>
              </a: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7616110" y="2810122"/>
              <a:ext cx="957461" cy="623087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 dirty="0">
                  <a:latin typeface="Huawei Sans" panose="020C0503030203020204" pitchFamily="34" charset="0"/>
                </a:rPr>
                <a:t>Сервер </a:t>
              </a:r>
              <a:r>
                <a:rPr lang="ru-RU" sz="1200" b="1" dirty="0" smtClean="0"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latin typeface="Huawei Sans" panose="020C0503030203020204" pitchFamily="34" charset="0"/>
                </a:rPr>
              </a:br>
              <a:r>
                <a:rPr lang="ru-RU" sz="1200" b="1" dirty="0" smtClean="0">
                  <a:latin typeface="Huawei Sans" panose="020C0503030203020204" pitchFamily="34" charset="0"/>
                </a:rPr>
                <a:t>эл</a:t>
              </a:r>
              <a:r>
                <a:rPr lang="ru-RU" sz="1200" b="1" dirty="0">
                  <a:latin typeface="Huawei Sans" panose="020C0503030203020204" pitchFamily="34" charset="0"/>
                </a:rPr>
                <a:t>. почты заказчика</a:t>
              </a:r>
            </a:p>
            <a:p>
              <a:pPr algn="ctr" defTabSz="914309" fontAlgn="ctr"/>
              <a:endParaRPr lang="ru-RU" sz="1200" b="1" dirty="0">
                <a:latin typeface="Huawei Sans" panose="020C0503030203020204" pitchFamily="34" charset="0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7331336" y="3803066"/>
              <a:ext cx="1393081" cy="600291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 dirty="0">
                  <a:latin typeface="Huawei Sans" panose="020C0503030203020204" pitchFamily="34" charset="0"/>
                </a:rPr>
                <a:t>Прокси-сервер</a:t>
              </a:r>
            </a:p>
            <a:p>
              <a:pPr algn="ctr" defTabSz="914309" fontAlgn="ctr"/>
              <a:r>
                <a:rPr lang="ru-RU" sz="1200" b="1" dirty="0">
                  <a:latin typeface="Huawei Sans" panose="020C0503030203020204" pitchFamily="34" charset="0"/>
                </a:rPr>
                <a:t>(Опционально)</a:t>
              </a: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3566987" y="944563"/>
              <a:ext cx="2415648" cy="668424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algn="ctr" defTabSz="914309" fontAlgn="ctr"/>
              <a:r>
                <a:rPr lang="ru-RU" sz="1799" b="1">
                  <a:latin typeface="Huawei Sans" panose="020C0503030203020204" pitchFamily="34" charset="0"/>
                </a:rPr>
                <a:t>Сеть заказчика</a:t>
              </a: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5664039" y="1491411"/>
              <a:ext cx="2134389" cy="355462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algn="ctr" defTabSz="914309" fontAlgn="ctr"/>
              <a:r>
                <a:rPr lang="ru-RU" sz="1600" b="1" dirty="0">
                  <a:latin typeface="Huawei Sans" panose="020C0503030203020204" pitchFamily="34" charset="0"/>
                </a:rPr>
                <a:t>Внутренняя сеть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17591" y="1345637"/>
              <a:ext cx="840980" cy="547102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algn="ctr" defTabSz="914309" fontAlgn="ctr"/>
              <a:r>
                <a:rPr lang="ru-RU" sz="1600" b="1" dirty="0">
                  <a:latin typeface="Huawei Sans" panose="020C0503030203020204" pitchFamily="34" charset="0"/>
                </a:rPr>
                <a:t>Зона DMZ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38193" y="984747"/>
              <a:ext cx="2258735" cy="668424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algn="ctr" defTabSz="914309" fontAlgn="ctr"/>
              <a:r>
                <a:rPr lang="ru-RU" sz="1799" b="1">
                  <a:latin typeface="Huawei Sans" panose="020C0503030203020204" pitchFamily="34" charset="0"/>
                </a:rPr>
                <a:t>Сеть Huawei</a:t>
              </a:r>
            </a:p>
          </p:txBody>
        </p:sp>
        <p:pic>
          <p:nvPicPr>
            <p:cNvPr id="26" name="Picture 458" descr="图片1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45025" y="2359914"/>
              <a:ext cx="272998" cy="44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027" descr="图片2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45027" y="4267036"/>
              <a:ext cx="275813" cy="44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直接箭头连接符 27"/>
            <p:cNvCxnSpPr/>
            <p:nvPr/>
          </p:nvCxnSpPr>
          <p:spPr bwMode="auto">
            <a:xfrm>
              <a:off x="8314891" y="2582629"/>
              <a:ext cx="1530136" cy="0"/>
            </a:xfrm>
            <a:prstGeom prst="straightConnector1">
              <a:avLst/>
            </a:prstGeom>
            <a:solidFill>
              <a:srgbClr val="FFCC66"/>
            </a:solidFill>
            <a:ln w="1270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直接箭头连接符 400"/>
            <p:cNvCxnSpPr>
              <a:stCxn id="15" idx="3"/>
              <a:endCxn id="27" idx="1"/>
            </p:cNvCxnSpPr>
            <p:nvPr/>
          </p:nvCxnSpPr>
          <p:spPr bwMode="auto">
            <a:xfrm>
              <a:off x="8317707" y="4491256"/>
              <a:ext cx="1527321" cy="0"/>
            </a:xfrm>
            <a:prstGeom prst="straightConnector1">
              <a:avLst/>
            </a:prstGeom>
            <a:solidFill>
              <a:srgbClr val="FFCC66"/>
            </a:solidFill>
            <a:ln w="1905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30" name="Picture 796" descr="图片5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1478" y="3269783"/>
              <a:ext cx="642417" cy="43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直接箭头连接符 469"/>
            <p:cNvCxnSpPr>
              <a:stCxn id="26" idx="3"/>
              <a:endCxn id="9" idx="0"/>
            </p:cNvCxnSpPr>
            <p:nvPr/>
          </p:nvCxnSpPr>
          <p:spPr bwMode="auto">
            <a:xfrm>
              <a:off x="10118024" y="2582629"/>
              <a:ext cx="732106" cy="547787"/>
            </a:xfrm>
            <a:prstGeom prst="bentConnector2">
              <a:avLst/>
            </a:prstGeom>
            <a:solidFill>
              <a:srgbClr val="FFCC66"/>
            </a:solidFill>
            <a:ln w="1270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直接箭头连接符 469"/>
            <p:cNvCxnSpPr>
              <a:stCxn id="27" idx="3"/>
              <a:endCxn id="9" idx="4"/>
            </p:cNvCxnSpPr>
            <p:nvPr/>
          </p:nvCxnSpPr>
          <p:spPr bwMode="auto">
            <a:xfrm flipV="1">
              <a:off x="10120840" y="4349011"/>
              <a:ext cx="729289" cy="142245"/>
            </a:xfrm>
            <a:prstGeom prst="bentConnector2">
              <a:avLst/>
            </a:prstGeom>
            <a:solidFill>
              <a:srgbClr val="FFCC66"/>
            </a:solidFill>
            <a:ln w="1905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3" name="TextBox 24"/>
            <p:cNvSpPr txBox="1"/>
            <p:nvPr/>
          </p:nvSpPr>
          <p:spPr>
            <a:xfrm>
              <a:off x="9385179" y="2810122"/>
              <a:ext cx="965140" cy="623087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 dirty="0">
                  <a:latin typeface="Huawei Sans" panose="020C0503030203020204" pitchFamily="34" charset="0"/>
                </a:rPr>
                <a:t>Сервер </a:t>
              </a:r>
              <a:r>
                <a:rPr lang="ru-RU" sz="1200" b="1" dirty="0" smtClean="0"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latin typeface="Huawei Sans" panose="020C0503030203020204" pitchFamily="34" charset="0"/>
                </a:rPr>
              </a:br>
              <a:r>
                <a:rPr lang="ru-RU" sz="1200" b="1" dirty="0" smtClean="0">
                  <a:latin typeface="Huawei Sans" panose="020C0503030203020204" pitchFamily="34" charset="0"/>
                </a:rPr>
                <a:t>эл</a:t>
              </a:r>
              <a:r>
                <a:rPr lang="ru-RU" sz="1200" b="1" dirty="0">
                  <a:latin typeface="Huawei Sans" panose="020C0503030203020204" pitchFamily="34" charset="0"/>
                </a:rPr>
                <a:t>. почты </a:t>
              </a:r>
              <a:r>
                <a:rPr lang="ru-RU" sz="1200" b="1" dirty="0" err="1">
                  <a:latin typeface="Huawei Sans" panose="020C0503030203020204" pitchFamily="34" charset="0"/>
                </a:rPr>
                <a:t>Huawei</a:t>
              </a:r>
              <a:endParaRPr lang="ru-RU" sz="1200" b="1" dirty="0">
                <a:latin typeface="Huawei Sans" panose="020C0503030203020204" pitchFamily="34" charset="0"/>
              </a:endParaRPr>
            </a:p>
            <a:p>
              <a:pPr algn="ctr" defTabSz="914309" fontAlgn="ctr"/>
              <a:endParaRPr lang="ru-RU" sz="1200" b="1" dirty="0">
                <a:latin typeface="Huawei Sans" panose="020C0503030203020204" pitchFamily="34" charset="0"/>
              </a:endParaRP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9618313" y="4730034"/>
              <a:ext cx="737820" cy="455920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>
                  <a:latin typeface="Huawei Sans" panose="020C0503030203020204" pitchFamily="34" charset="0"/>
                </a:rPr>
                <a:t>Служба HTTPS</a:t>
              </a:r>
            </a:p>
            <a:p>
              <a:pPr algn="ctr" defTabSz="914309" fontAlgn="ctr"/>
              <a:endParaRPr lang="ru-RU" sz="1200" b="1">
                <a:latin typeface="Huawei Sans" panose="020C0503030203020204" pitchFamily="34" charset="0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10437928" y="3623089"/>
              <a:ext cx="870781" cy="668678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>
                  <a:latin typeface="Huawei Sans" panose="020C0503030203020204" pitchFamily="34" charset="0"/>
                </a:rPr>
                <a:t>Облачная система eService</a:t>
              </a:r>
            </a:p>
            <a:p>
              <a:pPr algn="ctr" defTabSz="914309" fontAlgn="ctr"/>
              <a:endParaRPr lang="ru-RU" sz="1200" b="1">
                <a:latin typeface="Huawei Sans" panose="020C0503030203020204" pitchFamily="34" charset="0"/>
              </a:endParaRPr>
            </a:p>
          </p:txBody>
        </p:sp>
        <p:sp>
          <p:nvSpPr>
            <p:cNvPr id="36" name="TextBox 24"/>
            <p:cNvSpPr txBox="1"/>
            <p:nvPr/>
          </p:nvSpPr>
          <p:spPr>
            <a:xfrm>
              <a:off x="1306453" y="2871199"/>
              <a:ext cx="879577" cy="303951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defTabSz="914309" fontAlgn="ctr"/>
              <a:r>
                <a:rPr lang="ru-RU" sz="1200" b="1">
                  <a:latin typeface="Huawei Sans" panose="020C0503030203020204" pitchFamily="34" charset="0"/>
                </a:rPr>
                <a:t>ЦОД 2</a:t>
              </a:r>
            </a:p>
          </p:txBody>
        </p:sp>
        <p:pic>
          <p:nvPicPr>
            <p:cNvPr id="37" name="Picture 10" descr="图片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51089" y="4751015"/>
              <a:ext cx="895703" cy="43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443239" y="3142006"/>
              <a:ext cx="2659511" cy="942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xtLst/>
          </p:spPr>
          <p:txBody>
            <a:bodyPr wrap="square">
              <a:noAutofit/>
            </a:bodyPr>
            <a:lstStyle/>
            <a:p>
              <a:pPr defTabSz="914309" fontAlgn="ctr"/>
              <a:endParaRPr lang="en-US" altLang="zh-CN" sz="12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39" name="组合 176"/>
            <p:cNvGrpSpPr/>
            <p:nvPr/>
          </p:nvGrpSpPr>
          <p:grpSpPr>
            <a:xfrm>
              <a:off x="1582186" y="3176074"/>
              <a:ext cx="454449" cy="300779"/>
              <a:chOff x="573088" y="1888583"/>
              <a:chExt cx="492125" cy="315912"/>
            </a:xfrm>
            <a:solidFill>
              <a:srgbClr val="FFFFFF"/>
            </a:solidFill>
          </p:grpSpPr>
          <p:sp>
            <p:nvSpPr>
              <p:cNvPr id="40" name="Freeform 11"/>
              <p:cNvSpPr>
                <a:spLocks noEditPoints="1"/>
              </p:cNvSpPr>
              <p:nvPr/>
            </p:nvSpPr>
            <p:spPr bwMode="auto">
              <a:xfrm>
                <a:off x="661988" y="2042570"/>
                <a:ext cx="336550" cy="84137"/>
              </a:xfrm>
              <a:custGeom>
                <a:avLst/>
                <a:gdLst>
                  <a:gd name="T0" fmla="*/ 0 w 90"/>
                  <a:gd name="T1" fmla="*/ 13 h 22"/>
                  <a:gd name="T2" fmla="*/ 9 w 90"/>
                  <a:gd name="T3" fmla="*/ 22 h 22"/>
                  <a:gd name="T4" fmla="*/ 81 w 90"/>
                  <a:gd name="T5" fmla="*/ 22 h 22"/>
                  <a:gd name="T6" fmla="*/ 90 w 90"/>
                  <a:gd name="T7" fmla="*/ 13 h 22"/>
                  <a:gd name="T8" fmla="*/ 90 w 90"/>
                  <a:gd name="T9" fmla="*/ 9 h 22"/>
                  <a:gd name="T10" fmla="*/ 81 w 90"/>
                  <a:gd name="T11" fmla="*/ 0 h 22"/>
                  <a:gd name="T12" fmla="*/ 9 w 90"/>
                  <a:gd name="T13" fmla="*/ 0 h 22"/>
                  <a:gd name="T14" fmla="*/ 0 w 90"/>
                  <a:gd name="T15" fmla="*/ 9 h 22"/>
                  <a:gd name="T16" fmla="*/ 0 w 90"/>
                  <a:gd name="T17" fmla="*/ 13 h 22"/>
                  <a:gd name="T18" fmla="*/ 5 w 90"/>
                  <a:gd name="T19" fmla="*/ 9 h 22"/>
                  <a:gd name="T20" fmla="*/ 9 w 90"/>
                  <a:gd name="T21" fmla="*/ 6 h 22"/>
                  <a:gd name="T22" fmla="*/ 81 w 90"/>
                  <a:gd name="T23" fmla="*/ 6 h 22"/>
                  <a:gd name="T24" fmla="*/ 85 w 90"/>
                  <a:gd name="T25" fmla="*/ 9 h 22"/>
                  <a:gd name="T26" fmla="*/ 85 w 90"/>
                  <a:gd name="T27" fmla="*/ 13 h 22"/>
                  <a:gd name="T28" fmla="*/ 81 w 90"/>
                  <a:gd name="T29" fmla="*/ 17 h 22"/>
                  <a:gd name="T30" fmla="*/ 9 w 90"/>
                  <a:gd name="T31" fmla="*/ 17 h 22"/>
                  <a:gd name="T32" fmla="*/ 5 w 90"/>
                  <a:gd name="T33" fmla="*/ 13 h 22"/>
                  <a:gd name="T34" fmla="*/ 5 w 90"/>
                  <a:gd name="T3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22">
                    <a:moveTo>
                      <a:pt x="0" y="13"/>
                    </a:moveTo>
                    <a:cubicBezTo>
                      <a:pt x="0" y="18"/>
                      <a:pt x="4" y="22"/>
                      <a:pt x="9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6" y="22"/>
                      <a:pt x="90" y="18"/>
                      <a:pt x="90" y="13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4"/>
                      <a:pt x="86" y="0"/>
                      <a:pt x="8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0" y="13"/>
                    </a:lnTo>
                    <a:close/>
                    <a:moveTo>
                      <a:pt x="5" y="9"/>
                    </a:moveTo>
                    <a:cubicBezTo>
                      <a:pt x="5" y="7"/>
                      <a:pt x="7" y="6"/>
                      <a:pt x="9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3" y="6"/>
                      <a:pt x="85" y="7"/>
                      <a:pt x="85" y="9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5"/>
                      <a:pt x="83" y="17"/>
                      <a:pt x="8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5" y="15"/>
                      <a:pt x="5" y="13"/>
                    </a:cubicBez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1001713" y="2128838"/>
                <a:ext cx="30162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661988" y="2145758"/>
                <a:ext cx="336550" cy="23812"/>
              </a:xfrm>
              <a:custGeom>
                <a:avLst/>
                <a:gdLst>
                  <a:gd name="T0" fmla="*/ 3 w 90"/>
                  <a:gd name="T1" fmla="*/ 6 h 6"/>
                  <a:gd name="T2" fmla="*/ 87 w 90"/>
                  <a:gd name="T3" fmla="*/ 6 h 6"/>
                  <a:gd name="T4" fmla="*/ 90 w 90"/>
                  <a:gd name="T5" fmla="*/ 3 h 6"/>
                  <a:gd name="T6" fmla="*/ 87 w 90"/>
                  <a:gd name="T7" fmla="*/ 0 h 6"/>
                  <a:gd name="T8" fmla="*/ 3 w 90"/>
                  <a:gd name="T9" fmla="*/ 0 h 6"/>
                  <a:gd name="T10" fmla="*/ 0 w 90"/>
                  <a:gd name="T11" fmla="*/ 3 h 6"/>
                  <a:gd name="T12" fmla="*/ 3 w 9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6">
                    <a:moveTo>
                      <a:pt x="3" y="6"/>
                    </a:moveTo>
                    <a:cubicBezTo>
                      <a:pt x="87" y="6"/>
                      <a:pt x="87" y="6"/>
                      <a:pt x="87" y="6"/>
                    </a:cubicBezTo>
                    <a:cubicBezTo>
                      <a:pt x="89" y="6"/>
                      <a:pt x="90" y="4"/>
                      <a:pt x="90" y="3"/>
                    </a:cubicBezTo>
                    <a:cubicBezTo>
                      <a:pt x="90" y="1"/>
                      <a:pt x="89" y="0"/>
                      <a:pt x="8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3" name="Freeform 42"/>
              <p:cNvSpPr>
                <a:spLocks noEditPoints="1"/>
              </p:cNvSpPr>
              <p:nvPr/>
            </p:nvSpPr>
            <p:spPr bwMode="auto">
              <a:xfrm>
                <a:off x="573088" y="1888583"/>
                <a:ext cx="492125" cy="315912"/>
              </a:xfrm>
              <a:custGeom>
                <a:avLst/>
                <a:gdLst>
                  <a:gd name="T0" fmla="*/ 101 w 131"/>
                  <a:gd name="T1" fmla="*/ 22 h 82"/>
                  <a:gd name="T2" fmla="*/ 99 w 131"/>
                  <a:gd name="T3" fmla="*/ 22 h 82"/>
                  <a:gd name="T4" fmla="*/ 63 w 131"/>
                  <a:gd name="T5" fmla="*/ 0 h 82"/>
                  <a:gd name="T6" fmla="*/ 23 w 131"/>
                  <a:gd name="T7" fmla="*/ 33 h 82"/>
                  <a:gd name="T8" fmla="*/ 0 w 131"/>
                  <a:gd name="T9" fmla="*/ 58 h 82"/>
                  <a:gd name="T10" fmla="*/ 25 w 131"/>
                  <a:gd name="T11" fmla="*/ 82 h 82"/>
                  <a:gd name="T12" fmla="*/ 101 w 131"/>
                  <a:gd name="T13" fmla="*/ 82 h 82"/>
                  <a:gd name="T14" fmla="*/ 131 w 131"/>
                  <a:gd name="T15" fmla="*/ 52 h 82"/>
                  <a:gd name="T16" fmla="*/ 101 w 131"/>
                  <a:gd name="T17" fmla="*/ 22 h 82"/>
                  <a:gd name="T18" fmla="*/ 101 w 131"/>
                  <a:gd name="T19" fmla="*/ 77 h 82"/>
                  <a:gd name="T20" fmla="*/ 25 w 131"/>
                  <a:gd name="T21" fmla="*/ 77 h 82"/>
                  <a:gd name="T22" fmla="*/ 6 w 131"/>
                  <a:gd name="T23" fmla="*/ 58 h 82"/>
                  <a:gd name="T24" fmla="*/ 25 w 131"/>
                  <a:gd name="T25" fmla="*/ 38 h 82"/>
                  <a:gd name="T26" fmla="*/ 28 w 131"/>
                  <a:gd name="T27" fmla="*/ 39 h 82"/>
                  <a:gd name="T28" fmla="*/ 28 w 131"/>
                  <a:gd name="T29" fmla="*/ 37 h 82"/>
                  <a:gd name="T30" fmla="*/ 29 w 131"/>
                  <a:gd name="T31" fmla="*/ 33 h 82"/>
                  <a:gd name="T32" fmla="*/ 29 w 131"/>
                  <a:gd name="T33" fmla="*/ 33 h 82"/>
                  <a:gd name="T34" fmla="*/ 29 w 131"/>
                  <a:gd name="T35" fmla="*/ 32 h 82"/>
                  <a:gd name="T36" fmla="*/ 29 w 131"/>
                  <a:gd name="T37" fmla="*/ 32 h 82"/>
                  <a:gd name="T38" fmla="*/ 63 w 131"/>
                  <a:gd name="T39" fmla="*/ 6 h 82"/>
                  <a:gd name="T40" fmla="*/ 94 w 131"/>
                  <a:gd name="T41" fmla="*/ 23 h 82"/>
                  <a:gd name="T42" fmla="*/ 83 w 131"/>
                  <a:gd name="T43" fmla="*/ 28 h 82"/>
                  <a:gd name="T44" fmla="*/ 83 w 131"/>
                  <a:gd name="T45" fmla="*/ 32 h 82"/>
                  <a:gd name="T46" fmla="*/ 87 w 131"/>
                  <a:gd name="T47" fmla="*/ 32 h 82"/>
                  <a:gd name="T48" fmla="*/ 98 w 131"/>
                  <a:gd name="T49" fmla="*/ 28 h 82"/>
                  <a:gd name="T50" fmla="*/ 101 w 131"/>
                  <a:gd name="T51" fmla="*/ 28 h 82"/>
                  <a:gd name="T52" fmla="*/ 126 w 131"/>
                  <a:gd name="T53" fmla="*/ 52 h 82"/>
                  <a:gd name="T54" fmla="*/ 101 w 131"/>
                  <a:gd name="T55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82">
                    <a:moveTo>
                      <a:pt x="101" y="22"/>
                    </a:moveTo>
                    <a:cubicBezTo>
                      <a:pt x="101" y="22"/>
                      <a:pt x="100" y="22"/>
                      <a:pt x="99" y="22"/>
                    </a:cubicBezTo>
                    <a:cubicBezTo>
                      <a:pt x="92" y="9"/>
                      <a:pt x="78" y="0"/>
                      <a:pt x="63" y="0"/>
                    </a:cubicBezTo>
                    <a:cubicBezTo>
                      <a:pt x="44" y="0"/>
                      <a:pt x="27" y="14"/>
                      <a:pt x="23" y="33"/>
                    </a:cubicBezTo>
                    <a:cubicBezTo>
                      <a:pt x="11" y="34"/>
                      <a:pt x="0" y="45"/>
                      <a:pt x="0" y="58"/>
                    </a:cubicBezTo>
                    <a:cubicBezTo>
                      <a:pt x="0" y="71"/>
                      <a:pt x="12" y="82"/>
                      <a:pt x="25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18" y="82"/>
                      <a:pt x="131" y="69"/>
                      <a:pt x="131" y="52"/>
                    </a:cubicBezTo>
                    <a:cubicBezTo>
                      <a:pt x="131" y="36"/>
                      <a:pt x="118" y="22"/>
                      <a:pt x="101" y="22"/>
                    </a:cubicBezTo>
                    <a:close/>
                    <a:moveTo>
                      <a:pt x="101" y="77"/>
                    </a:moveTo>
                    <a:cubicBezTo>
                      <a:pt x="25" y="77"/>
                      <a:pt x="25" y="77"/>
                      <a:pt x="25" y="77"/>
                    </a:cubicBezTo>
                    <a:cubicBezTo>
                      <a:pt x="15" y="77"/>
                      <a:pt x="6" y="68"/>
                      <a:pt x="6" y="58"/>
                    </a:cubicBezTo>
                    <a:cubicBezTo>
                      <a:pt x="6" y="47"/>
                      <a:pt x="15" y="38"/>
                      <a:pt x="25" y="38"/>
                    </a:cubicBezTo>
                    <a:cubicBezTo>
                      <a:pt x="26" y="38"/>
                      <a:pt x="27" y="39"/>
                      <a:pt x="28" y="39"/>
                    </a:cubicBezTo>
                    <a:cubicBezTo>
                      <a:pt x="28" y="38"/>
                      <a:pt x="28" y="38"/>
                      <a:pt x="28" y="37"/>
                    </a:cubicBezTo>
                    <a:cubicBezTo>
                      <a:pt x="28" y="36"/>
                      <a:pt x="28" y="35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4" y="17"/>
                      <a:pt x="47" y="6"/>
                      <a:pt x="63" y="6"/>
                    </a:cubicBezTo>
                    <a:cubicBezTo>
                      <a:pt x="76" y="6"/>
                      <a:pt x="87" y="13"/>
                      <a:pt x="94" y="23"/>
                    </a:cubicBezTo>
                    <a:cubicBezTo>
                      <a:pt x="90" y="24"/>
                      <a:pt x="86" y="26"/>
                      <a:pt x="83" y="28"/>
                    </a:cubicBezTo>
                    <a:cubicBezTo>
                      <a:pt x="82" y="29"/>
                      <a:pt x="82" y="31"/>
                      <a:pt x="83" y="32"/>
                    </a:cubicBezTo>
                    <a:cubicBezTo>
                      <a:pt x="84" y="33"/>
                      <a:pt x="85" y="33"/>
                      <a:pt x="87" y="32"/>
                    </a:cubicBezTo>
                    <a:cubicBezTo>
                      <a:pt x="90" y="30"/>
                      <a:pt x="94" y="28"/>
                      <a:pt x="98" y="28"/>
                    </a:cubicBezTo>
                    <a:cubicBezTo>
                      <a:pt x="99" y="28"/>
                      <a:pt x="100" y="28"/>
                      <a:pt x="101" y="28"/>
                    </a:cubicBezTo>
                    <a:cubicBezTo>
                      <a:pt x="115" y="28"/>
                      <a:pt x="126" y="39"/>
                      <a:pt x="126" y="52"/>
                    </a:cubicBezTo>
                    <a:cubicBezTo>
                      <a:pt x="126" y="66"/>
                      <a:pt x="115" y="77"/>
                      <a:pt x="101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44" name="TextBox 24"/>
            <p:cNvSpPr txBox="1"/>
            <p:nvPr/>
          </p:nvSpPr>
          <p:spPr>
            <a:xfrm>
              <a:off x="2226614" y="3151625"/>
              <a:ext cx="1419792" cy="303946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400" b="1">
                  <a:latin typeface="Huawei Sans" panose="020C0503030203020204" pitchFamily="34" charset="0"/>
                </a:rPr>
                <a:t>Облачная ОС</a:t>
              </a:r>
            </a:p>
          </p:txBody>
        </p:sp>
        <p:sp>
          <p:nvSpPr>
            <p:cNvPr id="45" name="TextBox 24"/>
            <p:cNvSpPr txBox="1"/>
            <p:nvPr/>
          </p:nvSpPr>
          <p:spPr>
            <a:xfrm>
              <a:off x="1411014" y="3392511"/>
              <a:ext cx="2704135" cy="395126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dirty="0">
                  <a:latin typeface="Huawei Sans" panose="020C0503030203020204" pitchFamily="34" charset="0"/>
                </a:rPr>
                <a:t>  </a:t>
              </a:r>
              <a:r>
                <a:rPr lang="ru-RU" sz="1200" dirty="0" err="1">
                  <a:latin typeface="Huawei Sans" panose="020C0503030203020204" pitchFamily="34" charset="0"/>
                </a:rPr>
                <a:t>Fusion</a:t>
              </a:r>
              <a:r>
                <a:rPr lang="ru-RU" sz="1200" dirty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Manager</a:t>
              </a:r>
              <a:r>
                <a:rPr lang="ru-RU" sz="1200" dirty="0">
                  <a:latin typeface="Huawei Sans" panose="020C0503030203020204" pitchFamily="34" charset="0"/>
                </a:rPr>
                <a:t>/</a:t>
              </a:r>
              <a:r>
                <a:rPr lang="ru-RU" sz="1200" dirty="0" err="1">
                  <a:latin typeface="Huawei Sans" panose="020C0503030203020204" pitchFamily="34" charset="0"/>
                </a:rPr>
                <a:t>Fusion</a:t>
              </a:r>
              <a:r>
                <a:rPr lang="ru-RU" sz="1200" dirty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Compute</a:t>
              </a:r>
              <a:r>
                <a:rPr lang="ru-RU" sz="1200" dirty="0">
                  <a:latin typeface="Huawei Sans" panose="020C0503030203020204" pitchFamily="34" charset="0"/>
                </a:rPr>
                <a:t>/</a:t>
              </a:r>
              <a:r>
                <a:rPr lang="ru-RU" sz="1200" dirty="0" err="1">
                  <a:latin typeface="Huawei Sans" panose="020C0503030203020204" pitchFamily="34" charset="0"/>
                </a:rPr>
                <a:t>Fusion</a:t>
              </a:r>
              <a:r>
                <a:rPr lang="ru-RU" sz="1200" dirty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Access</a:t>
              </a:r>
              <a:r>
                <a:rPr lang="ru-RU" sz="1200" dirty="0" smtClean="0">
                  <a:latin typeface="Huawei Sans" panose="020C0503030203020204" pitchFamily="34" charset="0"/>
                </a:rPr>
                <a:t>/ </a:t>
              </a:r>
              <a:r>
                <a:rPr lang="ru-RU" sz="1200" dirty="0" err="1" smtClean="0">
                  <a:latin typeface="Huawei Sans" panose="020C0503030203020204" pitchFamily="34" charset="0"/>
                </a:rPr>
                <a:t>FusionSphere</a:t>
              </a:r>
              <a:r>
                <a:rPr lang="ru-RU" sz="1200" dirty="0" smtClean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OpenStack</a:t>
              </a:r>
              <a:r>
                <a:rPr lang="ru-RU" sz="1200" dirty="0">
                  <a:latin typeface="Huawei Sans" panose="020C0503030203020204" pitchFamily="34" charset="0"/>
                </a:rPr>
                <a:t> OM</a:t>
              </a:r>
            </a:p>
          </p:txBody>
        </p:sp>
        <p:cxnSp>
          <p:nvCxnSpPr>
            <p:cNvPr id="46" name="直接箭头连接符 91"/>
            <p:cNvCxnSpPr>
              <a:endCxn id="57" idx="0"/>
            </p:cNvCxnSpPr>
            <p:nvPr/>
          </p:nvCxnSpPr>
          <p:spPr bwMode="auto">
            <a:xfrm>
              <a:off x="4120171" y="3293688"/>
              <a:ext cx="1543723" cy="702628"/>
            </a:xfrm>
            <a:prstGeom prst="bentConnector2">
              <a:avLst/>
            </a:prstGeom>
            <a:solidFill>
              <a:srgbClr val="FFCC66"/>
            </a:solidFill>
            <a:ln w="1905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直接箭头连接符 46"/>
            <p:cNvCxnSpPr/>
            <p:nvPr/>
          </p:nvCxnSpPr>
          <p:spPr bwMode="auto">
            <a:xfrm>
              <a:off x="4299668" y="4140222"/>
              <a:ext cx="265951" cy="1"/>
            </a:xfrm>
            <a:prstGeom prst="straightConnector1">
              <a:avLst/>
            </a:prstGeom>
            <a:solidFill>
              <a:srgbClr val="FFCC66"/>
            </a:solidFill>
            <a:ln w="19050" cap="rnd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矩形 47"/>
            <p:cNvSpPr/>
            <p:nvPr/>
          </p:nvSpPr>
          <p:spPr>
            <a:xfrm>
              <a:off x="2484072" y="4423901"/>
              <a:ext cx="790658" cy="374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1" tIns="45706" rIns="91411" bIns="45706" anchor="ctr">
              <a:noAutofit/>
            </a:bodyPr>
            <a:lstStyle/>
            <a:p>
              <a:pPr defTabSz="914050" eaLnBrk="0" fontAlgn="ctr" hangingPunct="0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СХД</a:t>
              </a:r>
            </a:p>
          </p:txBody>
        </p:sp>
        <p:cxnSp>
          <p:nvCxnSpPr>
            <p:cNvPr id="49" name="直接箭头连接符 302"/>
            <p:cNvCxnSpPr/>
            <p:nvPr/>
          </p:nvCxnSpPr>
          <p:spPr bwMode="auto">
            <a:xfrm>
              <a:off x="4901000" y="2242648"/>
              <a:ext cx="762894" cy="1753669"/>
            </a:xfrm>
            <a:prstGeom prst="bentConnector2">
              <a:avLst/>
            </a:prstGeom>
            <a:solidFill>
              <a:srgbClr val="FFCC66"/>
            </a:solidFill>
            <a:ln w="1270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50" name="组合 49"/>
            <p:cNvGrpSpPr/>
            <p:nvPr/>
          </p:nvGrpSpPr>
          <p:grpSpPr>
            <a:xfrm>
              <a:off x="4130480" y="3580008"/>
              <a:ext cx="686644" cy="1018357"/>
              <a:chOff x="4365759" y="3198771"/>
              <a:chExt cx="743571" cy="1980000"/>
            </a:xfrm>
            <a:solidFill>
              <a:schemeClr val="bg1"/>
            </a:solidFill>
          </p:grpSpPr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>
                <a:off x="4365759" y="3198771"/>
                <a:ext cx="743571" cy="1980000"/>
              </a:xfrm>
              <a:prstGeom prst="roundRect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TextBox 24"/>
              <p:cNvSpPr txBox="1"/>
              <p:nvPr/>
            </p:nvSpPr>
            <p:spPr>
              <a:xfrm>
                <a:off x="4386163" y="3282532"/>
                <a:ext cx="704312" cy="542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5999" tIns="60966" rIns="35999" bIns="60966" rtlCol="0">
                <a:noAutofit/>
              </a:bodyPr>
              <a:lstStyle/>
              <a:p>
                <a:pPr algn="ctr" defTabSz="914309" fontAlgn="ctr"/>
                <a:r>
                  <a:rPr lang="ru-RU" sz="1400" b="1">
                    <a:latin typeface="Huawei Sans" panose="020C0503030203020204" pitchFamily="34" charset="0"/>
                  </a:rPr>
                  <a:t>eSight</a:t>
                </a:r>
              </a:p>
            </p:txBody>
          </p:sp>
        </p:grpSp>
        <p:sp>
          <p:nvSpPr>
            <p:cNvPr id="54" name="TextBox 24"/>
            <p:cNvSpPr txBox="1"/>
            <p:nvPr/>
          </p:nvSpPr>
          <p:spPr>
            <a:xfrm>
              <a:off x="4055659" y="3833063"/>
              <a:ext cx="848349" cy="531894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>
                  <a:latin typeface="Huawei Sans" panose="020C0503030203020204" pitchFamily="34" charset="0"/>
                </a:rPr>
                <a:t>СХД</a:t>
              </a:r>
            </a:p>
            <a:p>
              <a:pPr algn="ctr" defTabSz="914309" fontAlgn="ctr"/>
              <a:r>
                <a:rPr lang="ru-RU" sz="1200">
                  <a:latin typeface="Huawei Sans" panose="020C0503030203020204" pitchFamily="34" charset="0"/>
                </a:rPr>
                <a:t>/Сервер</a:t>
              </a:r>
            </a:p>
            <a:p>
              <a:pPr algn="ctr" defTabSz="914309" fontAlgn="ctr"/>
              <a:r>
                <a:rPr lang="ru-RU" sz="1200">
                  <a:latin typeface="Huawei Sans" panose="020C0503030203020204" pitchFamily="34" charset="0"/>
                </a:rPr>
                <a:t>/Сеть</a:t>
              </a:r>
            </a:p>
          </p:txBody>
        </p:sp>
        <p:pic>
          <p:nvPicPr>
            <p:cNvPr id="55" name="Picture 1440" descr="图片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8868" y="4343029"/>
              <a:ext cx="797484" cy="460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矩形 55"/>
            <p:cNvSpPr/>
            <p:nvPr/>
          </p:nvSpPr>
          <p:spPr>
            <a:xfrm>
              <a:off x="3223771" y="4032693"/>
              <a:ext cx="860137" cy="374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1" tIns="45706" rIns="91411" bIns="45706" anchor="ctr">
              <a:noAutofit/>
            </a:bodyPr>
            <a:lstStyle/>
            <a:p>
              <a:pPr defTabSz="914050" eaLnBrk="0" fontAlgn="ctr" hangingPunct="0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Сеть</a:t>
              </a:r>
            </a:p>
          </p:txBody>
        </p:sp>
        <p:sp>
          <p:nvSpPr>
            <p:cNvPr id="57" name="圆角矩形 56"/>
            <p:cNvSpPr/>
            <p:nvPr/>
          </p:nvSpPr>
          <p:spPr bwMode="auto">
            <a:xfrm>
              <a:off x="5118166" y="3996316"/>
              <a:ext cx="1091458" cy="166133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 w="952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wrap="square" lIns="0" rIns="0" rtlCol="0" anchor="ctr">
              <a:noAutofit/>
            </a:bodyPr>
            <a:lstStyle/>
            <a:p>
              <a:pPr algn="ctr" defTabSz="914309" fontAlgn="ctr">
                <a:defRPr/>
              </a:pPr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         </a:t>
              </a:r>
            </a:p>
            <a:p>
              <a:pPr algn="ctr" defTabSz="914309" fontAlgn="ctr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Клиент eService</a:t>
              </a:r>
            </a:p>
            <a:p>
              <a:pPr algn="ctr" defTabSz="914309" fontAlgn="ctr">
                <a:defRPr/>
              </a:pPr>
              <a:r>
                <a:rPr lang="ru-RU" sz="1200">
                  <a:latin typeface="Huawei Sans" panose="020C0503030203020204" pitchFamily="34" charset="0"/>
                </a:rPr>
                <a:t>&amp; FusionCare</a:t>
              </a:r>
            </a:p>
          </p:txBody>
        </p:sp>
        <p:grpSp>
          <p:nvGrpSpPr>
            <p:cNvPr id="58" name="Group 175"/>
            <p:cNvGrpSpPr>
              <a:grpSpLocks noChangeAspect="1"/>
            </p:cNvGrpSpPr>
            <p:nvPr/>
          </p:nvGrpSpPr>
          <p:grpSpPr bwMode="auto">
            <a:xfrm>
              <a:off x="5571866" y="4138988"/>
              <a:ext cx="213871" cy="376239"/>
              <a:chOff x="3278" y="2120"/>
              <a:chExt cx="355" cy="584"/>
            </a:xfrm>
          </p:grpSpPr>
          <p:sp>
            <p:nvSpPr>
              <p:cNvPr id="59" name="AutoShape 176"/>
              <p:cNvSpPr>
                <a:spLocks noChangeAspect="1" noChangeArrowheads="1" noTextEdit="1"/>
              </p:cNvSpPr>
              <p:nvPr/>
            </p:nvSpPr>
            <p:spPr bwMode="auto">
              <a:xfrm>
                <a:off x="3278" y="2120"/>
                <a:ext cx="355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0" name="Freeform 177"/>
              <p:cNvSpPr>
                <a:spLocks/>
              </p:cNvSpPr>
              <p:nvPr/>
            </p:nvSpPr>
            <p:spPr bwMode="auto">
              <a:xfrm>
                <a:off x="3278" y="2120"/>
                <a:ext cx="355" cy="584"/>
              </a:xfrm>
              <a:custGeom>
                <a:avLst/>
                <a:gdLst/>
                <a:ahLst/>
                <a:cxnLst>
                  <a:cxn ang="0">
                    <a:pos x="9940" y="0"/>
                  </a:cxn>
                  <a:cxn ang="0">
                    <a:pos x="9940" y="0"/>
                  </a:cxn>
                  <a:cxn ang="0">
                    <a:pos x="9940" y="0"/>
                  </a:cxn>
                  <a:cxn ang="0">
                    <a:pos x="9940" y="13014"/>
                  </a:cxn>
                  <a:cxn ang="0">
                    <a:pos x="6586" y="16352"/>
                  </a:cxn>
                  <a:cxn ang="0">
                    <a:pos x="0" y="16352"/>
                  </a:cxn>
                  <a:cxn ang="0">
                    <a:pos x="0" y="3338"/>
                  </a:cxn>
                  <a:cxn ang="0">
                    <a:pos x="3345" y="1"/>
                  </a:cxn>
                  <a:cxn ang="0">
                    <a:pos x="9940" y="0"/>
                  </a:cxn>
                </a:cxnLst>
                <a:rect l="0" t="0" r="r" b="b"/>
                <a:pathLst>
                  <a:path w="9940" h="16352">
                    <a:moveTo>
                      <a:pt x="9940" y="0"/>
                    </a:moveTo>
                    <a:lnTo>
                      <a:pt x="9940" y="0"/>
                    </a:lnTo>
                    <a:lnTo>
                      <a:pt x="9940" y="0"/>
                    </a:lnTo>
                    <a:lnTo>
                      <a:pt x="9940" y="13014"/>
                    </a:lnTo>
                    <a:lnTo>
                      <a:pt x="6586" y="16352"/>
                    </a:lnTo>
                    <a:lnTo>
                      <a:pt x="0" y="16352"/>
                    </a:lnTo>
                    <a:lnTo>
                      <a:pt x="0" y="3338"/>
                    </a:lnTo>
                    <a:lnTo>
                      <a:pt x="3345" y="1"/>
                    </a:lnTo>
                    <a:lnTo>
                      <a:pt x="9940" y="0"/>
                    </a:lnTo>
                    <a:close/>
                  </a:path>
                </a:pathLst>
              </a:custGeom>
              <a:solidFill>
                <a:srgbClr val="5781A9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1" name="Rectangle 178"/>
              <p:cNvSpPr>
                <a:spLocks noChangeArrowheads="1"/>
              </p:cNvSpPr>
              <p:nvPr/>
            </p:nvSpPr>
            <p:spPr bwMode="auto">
              <a:xfrm>
                <a:off x="3278" y="2239"/>
                <a:ext cx="235" cy="465"/>
              </a:xfrm>
              <a:prstGeom prst="rect">
                <a:avLst/>
              </a:prstGeom>
              <a:solidFill>
                <a:srgbClr val="4D72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2" name="Freeform 179"/>
              <p:cNvSpPr>
                <a:spLocks/>
              </p:cNvSpPr>
              <p:nvPr/>
            </p:nvSpPr>
            <p:spPr bwMode="auto">
              <a:xfrm>
                <a:off x="3513" y="2120"/>
                <a:ext cx="120" cy="584"/>
              </a:xfrm>
              <a:custGeom>
                <a:avLst/>
                <a:gdLst/>
                <a:ahLst/>
                <a:cxnLst>
                  <a:cxn ang="0">
                    <a:pos x="3354" y="0"/>
                  </a:cxn>
                  <a:cxn ang="0">
                    <a:pos x="0" y="3338"/>
                  </a:cxn>
                  <a:cxn ang="0">
                    <a:pos x="0" y="16352"/>
                  </a:cxn>
                  <a:cxn ang="0">
                    <a:pos x="3354" y="13014"/>
                  </a:cxn>
                  <a:cxn ang="0">
                    <a:pos x="3354" y="0"/>
                  </a:cxn>
                </a:cxnLst>
                <a:rect l="0" t="0" r="r" b="b"/>
                <a:pathLst>
                  <a:path w="3354" h="16352">
                    <a:moveTo>
                      <a:pt x="3354" y="0"/>
                    </a:moveTo>
                    <a:lnTo>
                      <a:pt x="0" y="3338"/>
                    </a:lnTo>
                    <a:lnTo>
                      <a:pt x="0" y="16352"/>
                    </a:lnTo>
                    <a:lnTo>
                      <a:pt x="3354" y="13014"/>
                    </a:lnTo>
                    <a:lnTo>
                      <a:pt x="3354" y="0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3" name="Freeform 180"/>
              <p:cNvSpPr>
                <a:spLocks/>
              </p:cNvSpPr>
              <p:nvPr/>
            </p:nvSpPr>
            <p:spPr bwMode="auto">
              <a:xfrm>
                <a:off x="3278" y="2120"/>
                <a:ext cx="355" cy="119"/>
              </a:xfrm>
              <a:custGeom>
                <a:avLst/>
                <a:gdLst/>
                <a:ahLst/>
                <a:cxnLst>
                  <a:cxn ang="0">
                    <a:pos x="0" y="3338"/>
                  </a:cxn>
                  <a:cxn ang="0">
                    <a:pos x="6586" y="3338"/>
                  </a:cxn>
                  <a:cxn ang="0">
                    <a:pos x="9940" y="0"/>
                  </a:cxn>
                  <a:cxn ang="0">
                    <a:pos x="3345" y="1"/>
                  </a:cxn>
                  <a:cxn ang="0">
                    <a:pos x="0" y="3338"/>
                  </a:cxn>
                </a:cxnLst>
                <a:rect l="0" t="0" r="r" b="b"/>
                <a:pathLst>
                  <a:path w="9940" h="3338">
                    <a:moveTo>
                      <a:pt x="0" y="3338"/>
                    </a:moveTo>
                    <a:lnTo>
                      <a:pt x="6586" y="3338"/>
                    </a:lnTo>
                    <a:lnTo>
                      <a:pt x="9940" y="0"/>
                    </a:lnTo>
                    <a:lnTo>
                      <a:pt x="3345" y="1"/>
                    </a:lnTo>
                    <a:lnTo>
                      <a:pt x="0" y="3338"/>
                    </a:lnTo>
                    <a:close/>
                  </a:path>
                </a:pathLst>
              </a:custGeom>
              <a:solidFill>
                <a:srgbClr val="7FA6C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" name="Rectangle 181"/>
              <p:cNvSpPr>
                <a:spLocks noChangeArrowheads="1"/>
              </p:cNvSpPr>
              <p:nvPr/>
            </p:nvSpPr>
            <p:spPr bwMode="auto">
              <a:xfrm>
                <a:off x="3352" y="2251"/>
                <a:ext cx="154" cy="58"/>
              </a:xfrm>
              <a:prstGeom prst="rect">
                <a:avLst/>
              </a:prstGeom>
              <a:solidFill>
                <a:srgbClr val="7FA6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" name="Rectangle 182"/>
              <p:cNvSpPr>
                <a:spLocks noChangeArrowheads="1"/>
              </p:cNvSpPr>
              <p:nvPr/>
            </p:nvSpPr>
            <p:spPr bwMode="auto">
              <a:xfrm>
                <a:off x="3367" y="2264"/>
                <a:ext cx="127" cy="12"/>
              </a:xfrm>
              <a:prstGeom prst="rect">
                <a:avLst/>
              </a:prstGeom>
              <a:solidFill>
                <a:srgbClr val="004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" name="Rectangle 183"/>
              <p:cNvSpPr>
                <a:spLocks noChangeArrowheads="1"/>
              </p:cNvSpPr>
              <p:nvPr/>
            </p:nvSpPr>
            <p:spPr bwMode="auto">
              <a:xfrm>
                <a:off x="3367" y="2264"/>
                <a:ext cx="127" cy="12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" name="Rectangle 184"/>
              <p:cNvSpPr>
                <a:spLocks noChangeArrowheads="1"/>
              </p:cNvSpPr>
              <p:nvPr/>
            </p:nvSpPr>
            <p:spPr bwMode="auto">
              <a:xfrm>
                <a:off x="3352" y="2321"/>
                <a:ext cx="154" cy="115"/>
              </a:xfrm>
              <a:prstGeom prst="rect">
                <a:avLst/>
              </a:prstGeom>
              <a:solidFill>
                <a:srgbClr val="7FA6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" name="Rectangle 185"/>
              <p:cNvSpPr>
                <a:spLocks noChangeArrowheads="1"/>
              </p:cNvSpPr>
              <p:nvPr/>
            </p:nvSpPr>
            <p:spPr bwMode="auto">
              <a:xfrm>
                <a:off x="3352" y="2446"/>
                <a:ext cx="154" cy="231"/>
              </a:xfrm>
              <a:prstGeom prst="rect">
                <a:avLst/>
              </a:prstGeom>
              <a:solidFill>
                <a:srgbClr val="7FA6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" name="Rectangle 186"/>
              <p:cNvSpPr>
                <a:spLocks noChangeArrowheads="1"/>
              </p:cNvSpPr>
              <p:nvPr/>
            </p:nvSpPr>
            <p:spPr bwMode="auto">
              <a:xfrm>
                <a:off x="3367" y="2347"/>
                <a:ext cx="127" cy="12"/>
              </a:xfrm>
              <a:prstGeom prst="rect">
                <a:avLst/>
              </a:prstGeom>
              <a:solidFill>
                <a:srgbClr val="004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" name="Rectangle 187"/>
              <p:cNvSpPr>
                <a:spLocks noChangeArrowheads="1"/>
              </p:cNvSpPr>
              <p:nvPr/>
            </p:nvSpPr>
            <p:spPr bwMode="auto">
              <a:xfrm>
                <a:off x="3367" y="2347"/>
                <a:ext cx="127" cy="12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914309" fontAlgn="ctr"/>
                <a:endParaRPr lang="en-US" altLang="zh-CN" sz="1200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71" name="直接箭头连接符 70"/>
            <p:cNvCxnSpPr/>
            <p:nvPr/>
          </p:nvCxnSpPr>
          <p:spPr bwMode="auto">
            <a:xfrm flipV="1">
              <a:off x="2518861" y="5289928"/>
              <a:ext cx="2609644" cy="1"/>
            </a:xfrm>
            <a:prstGeom prst="straightConnector1">
              <a:avLst/>
            </a:prstGeom>
            <a:solidFill>
              <a:srgbClr val="FFCC66"/>
            </a:solidFill>
            <a:ln w="1905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2" name="直接箭头连接符 71"/>
            <p:cNvCxnSpPr/>
            <p:nvPr/>
          </p:nvCxnSpPr>
          <p:spPr bwMode="auto">
            <a:xfrm>
              <a:off x="4814260" y="3735539"/>
              <a:ext cx="1878279" cy="0"/>
            </a:xfrm>
            <a:prstGeom prst="straightConnector1">
              <a:avLst/>
            </a:prstGeom>
            <a:solidFill>
              <a:srgbClr val="FFCC66"/>
            </a:solidFill>
            <a:ln w="12700" cap="rnd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3" name="Picture 8" descr="图片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05228" y="5124118"/>
              <a:ext cx="935996" cy="44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24"/>
            <p:cNvSpPr txBox="1"/>
            <p:nvPr/>
          </p:nvSpPr>
          <p:spPr>
            <a:xfrm>
              <a:off x="6230925" y="4600020"/>
              <a:ext cx="2342445" cy="1317347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defTabSz="914309" fontAlgn="ctr"/>
              <a:r>
                <a:rPr lang="ru-RU" sz="1000" dirty="0">
                  <a:latin typeface="Huawei Sans" panose="020C0503030203020204" pitchFamily="34" charset="0"/>
                </a:rPr>
                <a:t>Мониторинг неисправностей</a:t>
              </a:r>
            </a:p>
            <a:p>
              <a:pPr defTabSz="914309" fontAlgn="ctr"/>
              <a:r>
                <a:rPr lang="ru-RU" sz="1000" dirty="0">
                  <a:latin typeface="Huawei Sans" panose="020C0503030203020204" pitchFamily="34" charset="0"/>
                </a:rPr>
                <a:t>Дистанционный контроль</a:t>
              </a:r>
            </a:p>
            <a:p>
              <a:pPr defTabSz="914309" fontAlgn="ctr"/>
              <a:r>
                <a:rPr lang="ru-RU" sz="1000" dirty="0">
                  <a:latin typeface="Huawei Sans" panose="020C0503030203020204" pitchFamily="34" charset="0"/>
                </a:rPr>
                <a:t>Удаленный сбор информации из журналов</a:t>
              </a:r>
            </a:p>
            <a:p>
              <a:pPr defTabSz="914309" fontAlgn="ctr"/>
              <a:r>
                <a:rPr lang="ru-RU" sz="1000" dirty="0">
                  <a:latin typeface="Huawei Sans" panose="020C0503030203020204" pitchFamily="34" charset="0"/>
                </a:rPr>
                <a:t>Прогнозирование использования емкости</a:t>
              </a:r>
            </a:p>
            <a:p>
              <a:pPr defTabSz="914309" fontAlgn="ctr"/>
              <a:r>
                <a:rPr lang="ru-RU" sz="1000" dirty="0">
                  <a:latin typeface="Huawei Sans" panose="020C0503030203020204" pitchFamily="34" charset="0"/>
                </a:rPr>
                <a:t>Анализ исключений производительности</a:t>
              </a:r>
            </a:p>
            <a:p>
              <a:pPr defTabSz="914309" fontAlgn="ctr"/>
              <a:r>
                <a:rPr lang="ru-RU" sz="1000" dirty="0">
                  <a:latin typeface="Huawei Sans" panose="020C0503030203020204" pitchFamily="34" charset="0"/>
                </a:rPr>
                <a:t>Прогнозирование отказов дисков</a:t>
              </a:r>
            </a:p>
          </p:txBody>
        </p:sp>
        <p:sp>
          <p:nvSpPr>
            <p:cNvPr id="75" name="TextBox 24"/>
            <p:cNvSpPr txBox="1"/>
            <p:nvPr/>
          </p:nvSpPr>
          <p:spPr>
            <a:xfrm>
              <a:off x="5037605" y="5232127"/>
              <a:ext cx="1280124" cy="425526"/>
            </a:xfrm>
            <a:prstGeom prst="rect">
              <a:avLst/>
            </a:prstGeom>
            <a:noFill/>
          </p:spPr>
          <p:txBody>
            <a:bodyPr wrap="square" lIns="121931" tIns="60966" rIns="121931" bIns="60966" rtlCol="0">
              <a:noAutofit/>
            </a:bodyPr>
            <a:lstStyle/>
            <a:p>
              <a:pPr algn="ctr" defTabSz="914309" fontAlgn="ctr"/>
              <a:r>
                <a:rPr lang="ru-RU" sz="1200" b="1" dirty="0">
                  <a:latin typeface="Huawei Sans" panose="020C0503030203020204" pitchFamily="34" charset="0"/>
                </a:rPr>
                <a:t>Хост </a:t>
              </a:r>
              <a:r>
                <a:rPr lang="ru-RU" sz="1200" b="1" dirty="0" smtClean="0">
                  <a:latin typeface="Huawei Sans" panose="020C0503030203020204" pitchFamily="34" charset="0"/>
                </a:rPr>
                <a:t>ТО</a:t>
              </a:r>
              <a:endParaRPr lang="ru-RU" sz="1200" b="1" dirty="0">
                <a:latin typeface="Huawei Sans" panose="020C0503030203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602360" y="4775350"/>
              <a:ext cx="894983" cy="374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1" tIns="45706" rIns="91411" bIns="45706" anchor="ctr">
              <a:noAutofit/>
            </a:bodyPr>
            <a:lstStyle/>
            <a:p>
              <a:pPr defTabSz="914050" eaLnBrk="0" fontAlgn="ctr" hangingPunct="0">
                <a:defRPr/>
              </a:pPr>
              <a:r>
                <a:rPr lang="ru-RU" sz="1200" b="1" dirty="0">
                  <a:latin typeface="Huawei Sans" panose="020C0503030203020204" pitchFamily="34" charset="0"/>
                </a:rPr>
                <a:t>Сервер</a:t>
              </a: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362" y="2442681"/>
              <a:ext cx="129462" cy="319024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31" y="2442681"/>
              <a:ext cx="129462" cy="319024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231" y="4321029"/>
              <a:ext cx="129462" cy="319024"/>
            </a:xfrm>
            <a:prstGeom prst="rect">
              <a:avLst/>
            </a:prstGeom>
          </p:spPr>
        </p:pic>
        <p:sp>
          <p:nvSpPr>
            <p:cNvPr id="80" name="圆角矩形 79"/>
            <p:cNvSpPr/>
            <p:nvPr/>
          </p:nvSpPr>
          <p:spPr>
            <a:xfrm>
              <a:off x="1258172" y="2877723"/>
              <a:ext cx="3645836" cy="2983449"/>
            </a:xfrm>
            <a:prstGeom prst="roundRect">
              <a:avLst>
                <a:gd name="adj" fmla="val 4727"/>
              </a:avLst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09" fontAlgn="ctr"/>
              <a:endParaRPr lang="en-US" sz="12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1" name="TextBox 24"/>
            <p:cNvSpPr txBox="1"/>
            <p:nvPr/>
          </p:nvSpPr>
          <p:spPr>
            <a:xfrm>
              <a:off x="1736788" y="4189963"/>
              <a:ext cx="844726" cy="668678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>
                  <a:latin typeface="Huawei Sans" panose="020C0503030203020204" pitchFamily="34" charset="0"/>
                </a:rPr>
                <a:t>Уровень АО</a:t>
              </a:r>
            </a:p>
          </p:txBody>
        </p:sp>
        <p:cxnSp>
          <p:nvCxnSpPr>
            <p:cNvPr id="82" name="直接箭头连接符 81"/>
            <p:cNvCxnSpPr/>
            <p:nvPr/>
          </p:nvCxnSpPr>
          <p:spPr bwMode="auto">
            <a:xfrm>
              <a:off x="6195717" y="4227229"/>
              <a:ext cx="498658" cy="0"/>
            </a:xfrm>
            <a:prstGeom prst="straightConnector1">
              <a:avLst/>
            </a:prstGeom>
            <a:solidFill>
              <a:srgbClr val="FFCC66"/>
            </a:solidFill>
            <a:ln w="1270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直接箭头连接符 400"/>
            <p:cNvCxnSpPr/>
            <p:nvPr/>
          </p:nvCxnSpPr>
          <p:spPr bwMode="auto">
            <a:xfrm>
              <a:off x="6219644" y="4502606"/>
              <a:ext cx="1828413" cy="0"/>
            </a:xfrm>
            <a:prstGeom prst="straightConnector1">
              <a:avLst/>
            </a:prstGeom>
            <a:solidFill>
              <a:srgbClr val="FFCC66"/>
            </a:solidFill>
            <a:ln w="1905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362" y="4321029"/>
              <a:ext cx="129462" cy="319024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9405" y="2442681"/>
              <a:ext cx="129462" cy="319024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1881" y="4321029"/>
              <a:ext cx="129462" cy="319024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832" y="2442681"/>
              <a:ext cx="129462" cy="319024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832" y="4321029"/>
              <a:ext cx="129462" cy="319024"/>
            </a:xfrm>
            <a:prstGeom prst="rect">
              <a:avLst/>
            </a:prstGeom>
          </p:spPr>
        </p:pic>
        <p:sp>
          <p:nvSpPr>
            <p:cNvPr id="89" name="TextBox 24"/>
            <p:cNvSpPr txBox="1"/>
            <p:nvPr/>
          </p:nvSpPr>
          <p:spPr>
            <a:xfrm rot="16200000">
              <a:off x="8484630" y="3479127"/>
              <a:ext cx="837110" cy="270020"/>
            </a:xfrm>
            <a:prstGeom prst="rect">
              <a:avLst/>
            </a:prstGeom>
            <a:noFill/>
          </p:spPr>
          <p:txBody>
            <a:bodyPr wrap="square" lIns="35999" tIns="60966" rIns="35999" bIns="60966" rtlCol="0">
              <a:noAutofit/>
            </a:bodyPr>
            <a:lstStyle/>
            <a:p>
              <a:pPr algn="ctr" defTabSz="914309" fontAlgn="ctr"/>
              <a:r>
                <a:rPr lang="ru-RU" sz="1200" b="1" dirty="0">
                  <a:latin typeface="Huawei Sans" panose="020C0503030203020204" pitchFamily="34" charset="0"/>
                </a:rPr>
                <a:t>Интернет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657692" y="2045647"/>
              <a:ext cx="1413464" cy="334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>
                  <a:latin typeface="Huawei Sans" panose="020C0503030203020204" pitchFamily="34" charset="0"/>
                </a:rPr>
                <a:t>ManageOne</a:t>
              </a: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1223671" y="2017040"/>
              <a:ext cx="369424" cy="436856"/>
              <a:chOff x="1320800" y="873125"/>
              <a:chExt cx="557213" cy="414338"/>
            </a:xfrm>
            <a:solidFill>
              <a:srgbClr val="30B5C5"/>
            </a:solidFill>
          </p:grpSpPr>
          <p:sp>
            <p:nvSpPr>
              <p:cNvPr id="92" name="Freeform 26"/>
              <p:cNvSpPr>
                <a:spLocks noEditPoints="1"/>
              </p:cNvSpPr>
              <p:nvPr/>
            </p:nvSpPr>
            <p:spPr bwMode="auto">
              <a:xfrm>
                <a:off x="1725613" y="893763"/>
                <a:ext cx="152400" cy="373063"/>
              </a:xfrm>
              <a:custGeom>
                <a:avLst/>
                <a:gdLst>
                  <a:gd name="T0" fmla="*/ 156 w 180"/>
                  <a:gd name="T1" fmla="*/ 122 h 438"/>
                  <a:gd name="T2" fmla="*/ 156 w 180"/>
                  <a:gd name="T3" fmla="*/ 122 h 438"/>
                  <a:gd name="T4" fmla="*/ 24 w 180"/>
                  <a:gd name="T5" fmla="*/ 122 h 438"/>
                  <a:gd name="T6" fmla="*/ 24 w 180"/>
                  <a:gd name="T7" fmla="*/ 24 h 438"/>
                  <a:gd name="T8" fmla="*/ 156 w 180"/>
                  <a:gd name="T9" fmla="*/ 24 h 438"/>
                  <a:gd name="T10" fmla="*/ 156 w 180"/>
                  <a:gd name="T11" fmla="*/ 122 h 438"/>
                  <a:gd name="T12" fmla="*/ 24 w 180"/>
                  <a:gd name="T13" fmla="*/ 127 h 438"/>
                  <a:gd name="T14" fmla="*/ 24 w 180"/>
                  <a:gd name="T15" fmla="*/ 127 h 438"/>
                  <a:gd name="T16" fmla="*/ 156 w 180"/>
                  <a:gd name="T17" fmla="*/ 127 h 438"/>
                  <a:gd name="T18" fmla="*/ 156 w 180"/>
                  <a:gd name="T19" fmla="*/ 212 h 438"/>
                  <a:gd name="T20" fmla="*/ 24 w 180"/>
                  <a:gd name="T21" fmla="*/ 212 h 438"/>
                  <a:gd name="T22" fmla="*/ 24 w 180"/>
                  <a:gd name="T23" fmla="*/ 127 h 438"/>
                  <a:gd name="T24" fmla="*/ 156 w 180"/>
                  <a:gd name="T25" fmla="*/ 305 h 438"/>
                  <a:gd name="T26" fmla="*/ 156 w 180"/>
                  <a:gd name="T27" fmla="*/ 305 h 438"/>
                  <a:gd name="T28" fmla="*/ 24 w 180"/>
                  <a:gd name="T29" fmla="*/ 305 h 438"/>
                  <a:gd name="T30" fmla="*/ 24 w 180"/>
                  <a:gd name="T31" fmla="*/ 217 h 438"/>
                  <a:gd name="T32" fmla="*/ 156 w 180"/>
                  <a:gd name="T33" fmla="*/ 217 h 438"/>
                  <a:gd name="T34" fmla="*/ 156 w 180"/>
                  <a:gd name="T35" fmla="*/ 305 h 438"/>
                  <a:gd name="T36" fmla="*/ 24 w 180"/>
                  <a:gd name="T37" fmla="*/ 310 h 438"/>
                  <a:gd name="T38" fmla="*/ 24 w 180"/>
                  <a:gd name="T39" fmla="*/ 310 h 438"/>
                  <a:gd name="T40" fmla="*/ 156 w 180"/>
                  <a:gd name="T41" fmla="*/ 310 h 438"/>
                  <a:gd name="T42" fmla="*/ 156 w 180"/>
                  <a:gd name="T43" fmla="*/ 413 h 438"/>
                  <a:gd name="T44" fmla="*/ 24 w 180"/>
                  <a:gd name="T45" fmla="*/ 413 h 438"/>
                  <a:gd name="T46" fmla="*/ 24 w 180"/>
                  <a:gd name="T47" fmla="*/ 310 h 438"/>
                  <a:gd name="T48" fmla="*/ 12 w 180"/>
                  <a:gd name="T49" fmla="*/ 438 h 438"/>
                  <a:gd name="T50" fmla="*/ 12 w 180"/>
                  <a:gd name="T51" fmla="*/ 438 h 438"/>
                  <a:gd name="T52" fmla="*/ 168 w 180"/>
                  <a:gd name="T53" fmla="*/ 438 h 438"/>
                  <a:gd name="T54" fmla="*/ 180 w 180"/>
                  <a:gd name="T55" fmla="*/ 425 h 438"/>
                  <a:gd name="T56" fmla="*/ 180 w 180"/>
                  <a:gd name="T57" fmla="*/ 12 h 438"/>
                  <a:gd name="T58" fmla="*/ 168 w 180"/>
                  <a:gd name="T59" fmla="*/ 0 h 438"/>
                  <a:gd name="T60" fmla="*/ 12 w 180"/>
                  <a:gd name="T61" fmla="*/ 0 h 438"/>
                  <a:gd name="T62" fmla="*/ 0 w 180"/>
                  <a:gd name="T63" fmla="*/ 12 h 438"/>
                  <a:gd name="T64" fmla="*/ 0 w 180"/>
                  <a:gd name="T65" fmla="*/ 425 h 438"/>
                  <a:gd name="T66" fmla="*/ 12 w 180"/>
                  <a:gd name="T67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0" h="438">
                    <a:moveTo>
                      <a:pt x="156" y="122"/>
                    </a:moveTo>
                    <a:lnTo>
                      <a:pt x="156" y="122"/>
                    </a:lnTo>
                    <a:lnTo>
                      <a:pt x="24" y="122"/>
                    </a:lnTo>
                    <a:lnTo>
                      <a:pt x="24" y="24"/>
                    </a:lnTo>
                    <a:lnTo>
                      <a:pt x="156" y="24"/>
                    </a:lnTo>
                    <a:lnTo>
                      <a:pt x="156" y="122"/>
                    </a:lnTo>
                    <a:close/>
                    <a:moveTo>
                      <a:pt x="24" y="127"/>
                    </a:moveTo>
                    <a:lnTo>
                      <a:pt x="24" y="127"/>
                    </a:lnTo>
                    <a:lnTo>
                      <a:pt x="156" y="127"/>
                    </a:lnTo>
                    <a:lnTo>
                      <a:pt x="156" y="212"/>
                    </a:lnTo>
                    <a:lnTo>
                      <a:pt x="24" y="212"/>
                    </a:lnTo>
                    <a:lnTo>
                      <a:pt x="24" y="127"/>
                    </a:lnTo>
                    <a:close/>
                    <a:moveTo>
                      <a:pt x="156" y="305"/>
                    </a:moveTo>
                    <a:lnTo>
                      <a:pt x="156" y="305"/>
                    </a:lnTo>
                    <a:lnTo>
                      <a:pt x="24" y="305"/>
                    </a:lnTo>
                    <a:lnTo>
                      <a:pt x="24" y="217"/>
                    </a:lnTo>
                    <a:lnTo>
                      <a:pt x="156" y="217"/>
                    </a:lnTo>
                    <a:lnTo>
                      <a:pt x="156" y="305"/>
                    </a:lnTo>
                    <a:close/>
                    <a:moveTo>
                      <a:pt x="24" y="310"/>
                    </a:moveTo>
                    <a:lnTo>
                      <a:pt x="24" y="310"/>
                    </a:lnTo>
                    <a:lnTo>
                      <a:pt x="156" y="310"/>
                    </a:lnTo>
                    <a:lnTo>
                      <a:pt x="156" y="413"/>
                    </a:lnTo>
                    <a:lnTo>
                      <a:pt x="24" y="413"/>
                    </a:lnTo>
                    <a:lnTo>
                      <a:pt x="24" y="310"/>
                    </a:lnTo>
                    <a:close/>
                    <a:moveTo>
                      <a:pt x="12" y="438"/>
                    </a:moveTo>
                    <a:lnTo>
                      <a:pt x="12" y="438"/>
                    </a:lnTo>
                    <a:lnTo>
                      <a:pt x="168" y="438"/>
                    </a:lnTo>
                    <a:cubicBezTo>
                      <a:pt x="175" y="438"/>
                      <a:pt x="180" y="432"/>
                      <a:pt x="180" y="425"/>
                    </a:cubicBezTo>
                    <a:lnTo>
                      <a:pt x="180" y="12"/>
                    </a:lnTo>
                    <a:cubicBezTo>
                      <a:pt x="180" y="5"/>
                      <a:pt x="175" y="0"/>
                      <a:pt x="168" y="0"/>
                    </a:cubicBezTo>
                    <a:lnTo>
                      <a:pt x="12" y="0"/>
                    </a:lnTo>
                    <a:cubicBezTo>
                      <a:pt x="5" y="0"/>
                      <a:pt x="0" y="5"/>
                      <a:pt x="0" y="12"/>
                    </a:cubicBezTo>
                    <a:lnTo>
                      <a:pt x="0" y="425"/>
                    </a:lnTo>
                    <a:cubicBezTo>
                      <a:pt x="0" y="432"/>
                      <a:pt x="5" y="438"/>
                      <a:pt x="12" y="43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" name="Freeform 27"/>
              <p:cNvSpPr>
                <a:spLocks noEditPoints="1"/>
              </p:cNvSpPr>
              <p:nvPr/>
            </p:nvSpPr>
            <p:spPr bwMode="auto">
              <a:xfrm>
                <a:off x="1757363" y="933450"/>
                <a:ext cx="88900" cy="47625"/>
              </a:xfrm>
              <a:custGeom>
                <a:avLst/>
                <a:gdLst>
                  <a:gd name="T0" fmla="*/ 9 w 104"/>
                  <a:gd name="T1" fmla="*/ 13 h 55"/>
                  <a:gd name="T2" fmla="*/ 9 w 104"/>
                  <a:gd name="T3" fmla="*/ 13 h 55"/>
                  <a:gd name="T4" fmla="*/ 10 w 104"/>
                  <a:gd name="T5" fmla="*/ 10 h 55"/>
                  <a:gd name="T6" fmla="*/ 93 w 104"/>
                  <a:gd name="T7" fmla="*/ 10 h 55"/>
                  <a:gd name="T8" fmla="*/ 94 w 104"/>
                  <a:gd name="T9" fmla="*/ 13 h 55"/>
                  <a:gd name="T10" fmla="*/ 94 w 104"/>
                  <a:gd name="T11" fmla="*/ 42 h 55"/>
                  <a:gd name="T12" fmla="*/ 93 w 104"/>
                  <a:gd name="T13" fmla="*/ 45 h 55"/>
                  <a:gd name="T14" fmla="*/ 11 w 104"/>
                  <a:gd name="T15" fmla="*/ 45 h 55"/>
                  <a:gd name="T16" fmla="*/ 9 w 104"/>
                  <a:gd name="T17" fmla="*/ 42 h 55"/>
                  <a:gd name="T18" fmla="*/ 9 w 104"/>
                  <a:gd name="T19" fmla="*/ 13 h 55"/>
                  <a:gd name="T20" fmla="*/ 10 w 104"/>
                  <a:gd name="T21" fmla="*/ 55 h 55"/>
                  <a:gd name="T22" fmla="*/ 10 w 104"/>
                  <a:gd name="T23" fmla="*/ 55 h 55"/>
                  <a:gd name="T24" fmla="*/ 93 w 104"/>
                  <a:gd name="T25" fmla="*/ 55 h 55"/>
                  <a:gd name="T26" fmla="*/ 104 w 104"/>
                  <a:gd name="T27" fmla="*/ 42 h 55"/>
                  <a:gd name="T28" fmla="*/ 104 w 104"/>
                  <a:gd name="T29" fmla="*/ 13 h 55"/>
                  <a:gd name="T30" fmla="*/ 93 w 104"/>
                  <a:gd name="T31" fmla="*/ 0 h 55"/>
                  <a:gd name="T32" fmla="*/ 10 w 104"/>
                  <a:gd name="T33" fmla="*/ 0 h 55"/>
                  <a:gd name="T34" fmla="*/ 0 w 104"/>
                  <a:gd name="T35" fmla="*/ 13 h 55"/>
                  <a:gd name="T36" fmla="*/ 0 w 104"/>
                  <a:gd name="T37" fmla="*/ 42 h 55"/>
                  <a:gd name="T38" fmla="*/ 10 w 104"/>
                  <a:gd name="T3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55">
                    <a:moveTo>
                      <a:pt x="9" y="13"/>
                    </a:moveTo>
                    <a:lnTo>
                      <a:pt x="9" y="13"/>
                    </a:lnTo>
                    <a:cubicBezTo>
                      <a:pt x="9" y="11"/>
                      <a:pt x="10" y="10"/>
                      <a:pt x="10" y="10"/>
                    </a:cubicBezTo>
                    <a:lnTo>
                      <a:pt x="93" y="10"/>
                    </a:lnTo>
                    <a:cubicBezTo>
                      <a:pt x="94" y="10"/>
                      <a:pt x="94" y="11"/>
                      <a:pt x="94" y="13"/>
                    </a:cubicBezTo>
                    <a:lnTo>
                      <a:pt x="94" y="42"/>
                    </a:lnTo>
                    <a:cubicBezTo>
                      <a:pt x="94" y="44"/>
                      <a:pt x="94" y="45"/>
                      <a:pt x="93" y="45"/>
                    </a:cubicBezTo>
                    <a:lnTo>
                      <a:pt x="11" y="45"/>
                    </a:lnTo>
                    <a:cubicBezTo>
                      <a:pt x="10" y="45"/>
                      <a:pt x="9" y="44"/>
                      <a:pt x="9" y="42"/>
                    </a:cubicBezTo>
                    <a:lnTo>
                      <a:pt x="9" y="13"/>
                    </a:lnTo>
                    <a:close/>
                    <a:moveTo>
                      <a:pt x="10" y="55"/>
                    </a:moveTo>
                    <a:lnTo>
                      <a:pt x="10" y="55"/>
                    </a:lnTo>
                    <a:lnTo>
                      <a:pt x="93" y="55"/>
                    </a:lnTo>
                    <a:cubicBezTo>
                      <a:pt x="100" y="55"/>
                      <a:pt x="104" y="49"/>
                      <a:pt x="104" y="42"/>
                    </a:cubicBezTo>
                    <a:lnTo>
                      <a:pt x="104" y="13"/>
                    </a:lnTo>
                    <a:cubicBezTo>
                      <a:pt x="104" y="6"/>
                      <a:pt x="100" y="0"/>
                      <a:pt x="93" y="0"/>
                    </a:cubicBez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lnTo>
                      <a:pt x="0" y="42"/>
                    </a:lnTo>
                    <a:cubicBezTo>
                      <a:pt x="0" y="49"/>
                      <a:pt x="4" y="55"/>
                      <a:pt x="10" y="5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" name="Freeform 28"/>
              <p:cNvSpPr>
                <a:spLocks noEditPoints="1"/>
              </p:cNvSpPr>
              <p:nvPr/>
            </p:nvSpPr>
            <p:spPr bwMode="auto">
              <a:xfrm>
                <a:off x="1757363" y="1014413"/>
                <a:ext cx="88900" cy="47625"/>
              </a:xfrm>
              <a:custGeom>
                <a:avLst/>
                <a:gdLst>
                  <a:gd name="T0" fmla="*/ 94 w 104"/>
                  <a:gd name="T1" fmla="*/ 43 h 55"/>
                  <a:gd name="T2" fmla="*/ 94 w 104"/>
                  <a:gd name="T3" fmla="*/ 43 h 55"/>
                  <a:gd name="T4" fmla="*/ 93 w 104"/>
                  <a:gd name="T5" fmla="*/ 46 h 55"/>
                  <a:gd name="T6" fmla="*/ 11 w 104"/>
                  <a:gd name="T7" fmla="*/ 46 h 55"/>
                  <a:gd name="T8" fmla="*/ 9 w 104"/>
                  <a:gd name="T9" fmla="*/ 43 h 55"/>
                  <a:gd name="T10" fmla="*/ 9 w 104"/>
                  <a:gd name="T11" fmla="*/ 13 h 55"/>
                  <a:gd name="T12" fmla="*/ 10 w 104"/>
                  <a:gd name="T13" fmla="*/ 10 h 55"/>
                  <a:gd name="T14" fmla="*/ 93 w 104"/>
                  <a:gd name="T15" fmla="*/ 10 h 55"/>
                  <a:gd name="T16" fmla="*/ 94 w 104"/>
                  <a:gd name="T17" fmla="*/ 13 h 55"/>
                  <a:gd name="T18" fmla="*/ 94 w 104"/>
                  <a:gd name="T19" fmla="*/ 43 h 55"/>
                  <a:gd name="T20" fmla="*/ 93 w 104"/>
                  <a:gd name="T21" fmla="*/ 0 h 55"/>
                  <a:gd name="T22" fmla="*/ 93 w 104"/>
                  <a:gd name="T23" fmla="*/ 0 h 55"/>
                  <a:gd name="T24" fmla="*/ 10 w 104"/>
                  <a:gd name="T25" fmla="*/ 0 h 55"/>
                  <a:gd name="T26" fmla="*/ 0 w 104"/>
                  <a:gd name="T27" fmla="*/ 13 h 55"/>
                  <a:gd name="T28" fmla="*/ 0 w 104"/>
                  <a:gd name="T29" fmla="*/ 43 h 55"/>
                  <a:gd name="T30" fmla="*/ 10 w 104"/>
                  <a:gd name="T31" fmla="*/ 55 h 55"/>
                  <a:gd name="T32" fmla="*/ 93 w 104"/>
                  <a:gd name="T33" fmla="*/ 55 h 55"/>
                  <a:gd name="T34" fmla="*/ 104 w 104"/>
                  <a:gd name="T35" fmla="*/ 43 h 55"/>
                  <a:gd name="T36" fmla="*/ 104 w 104"/>
                  <a:gd name="T37" fmla="*/ 13 h 55"/>
                  <a:gd name="T38" fmla="*/ 93 w 104"/>
                  <a:gd name="T3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55">
                    <a:moveTo>
                      <a:pt x="94" y="43"/>
                    </a:moveTo>
                    <a:lnTo>
                      <a:pt x="94" y="43"/>
                    </a:lnTo>
                    <a:cubicBezTo>
                      <a:pt x="94" y="44"/>
                      <a:pt x="94" y="45"/>
                      <a:pt x="93" y="46"/>
                    </a:cubicBezTo>
                    <a:lnTo>
                      <a:pt x="11" y="46"/>
                    </a:lnTo>
                    <a:cubicBezTo>
                      <a:pt x="10" y="46"/>
                      <a:pt x="9" y="44"/>
                      <a:pt x="9" y="43"/>
                    </a:cubicBezTo>
                    <a:lnTo>
                      <a:pt x="9" y="13"/>
                    </a:lnTo>
                    <a:cubicBezTo>
                      <a:pt x="9" y="12"/>
                      <a:pt x="10" y="10"/>
                      <a:pt x="10" y="10"/>
                    </a:cubicBezTo>
                    <a:lnTo>
                      <a:pt x="93" y="10"/>
                    </a:lnTo>
                    <a:cubicBezTo>
                      <a:pt x="94" y="10"/>
                      <a:pt x="94" y="12"/>
                      <a:pt x="94" y="13"/>
                    </a:cubicBezTo>
                    <a:lnTo>
                      <a:pt x="94" y="43"/>
                    </a:lnTo>
                    <a:close/>
                    <a:moveTo>
                      <a:pt x="93" y="0"/>
                    </a:moveTo>
                    <a:lnTo>
                      <a:pt x="93" y="0"/>
                    </a:ln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lnTo>
                      <a:pt x="0" y="43"/>
                    </a:lnTo>
                    <a:cubicBezTo>
                      <a:pt x="0" y="50"/>
                      <a:pt x="4" y="55"/>
                      <a:pt x="10" y="55"/>
                    </a:cubicBezTo>
                    <a:lnTo>
                      <a:pt x="93" y="55"/>
                    </a:lnTo>
                    <a:cubicBezTo>
                      <a:pt x="100" y="55"/>
                      <a:pt x="104" y="50"/>
                      <a:pt x="104" y="43"/>
                    </a:cubicBezTo>
                    <a:lnTo>
                      <a:pt x="104" y="13"/>
                    </a:lnTo>
                    <a:cubicBezTo>
                      <a:pt x="104" y="6"/>
                      <a:pt x="100" y="0"/>
                      <a:pt x="9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" name="Freeform 29"/>
              <p:cNvSpPr>
                <a:spLocks noEditPoints="1"/>
              </p:cNvSpPr>
              <p:nvPr/>
            </p:nvSpPr>
            <p:spPr bwMode="auto">
              <a:xfrm>
                <a:off x="1757363" y="1090613"/>
                <a:ext cx="88900" cy="47625"/>
              </a:xfrm>
              <a:custGeom>
                <a:avLst/>
                <a:gdLst>
                  <a:gd name="T0" fmla="*/ 9 w 104"/>
                  <a:gd name="T1" fmla="*/ 13 h 55"/>
                  <a:gd name="T2" fmla="*/ 9 w 104"/>
                  <a:gd name="T3" fmla="*/ 13 h 55"/>
                  <a:gd name="T4" fmla="*/ 10 w 104"/>
                  <a:gd name="T5" fmla="*/ 10 h 55"/>
                  <a:gd name="T6" fmla="*/ 93 w 104"/>
                  <a:gd name="T7" fmla="*/ 10 h 55"/>
                  <a:gd name="T8" fmla="*/ 94 w 104"/>
                  <a:gd name="T9" fmla="*/ 13 h 55"/>
                  <a:gd name="T10" fmla="*/ 94 w 104"/>
                  <a:gd name="T11" fmla="*/ 42 h 55"/>
                  <a:gd name="T12" fmla="*/ 93 w 104"/>
                  <a:gd name="T13" fmla="*/ 45 h 55"/>
                  <a:gd name="T14" fmla="*/ 11 w 104"/>
                  <a:gd name="T15" fmla="*/ 45 h 55"/>
                  <a:gd name="T16" fmla="*/ 9 w 104"/>
                  <a:gd name="T17" fmla="*/ 42 h 55"/>
                  <a:gd name="T18" fmla="*/ 9 w 104"/>
                  <a:gd name="T19" fmla="*/ 13 h 55"/>
                  <a:gd name="T20" fmla="*/ 10 w 104"/>
                  <a:gd name="T21" fmla="*/ 55 h 55"/>
                  <a:gd name="T22" fmla="*/ 10 w 104"/>
                  <a:gd name="T23" fmla="*/ 55 h 55"/>
                  <a:gd name="T24" fmla="*/ 93 w 104"/>
                  <a:gd name="T25" fmla="*/ 55 h 55"/>
                  <a:gd name="T26" fmla="*/ 104 w 104"/>
                  <a:gd name="T27" fmla="*/ 42 h 55"/>
                  <a:gd name="T28" fmla="*/ 104 w 104"/>
                  <a:gd name="T29" fmla="*/ 13 h 55"/>
                  <a:gd name="T30" fmla="*/ 93 w 104"/>
                  <a:gd name="T31" fmla="*/ 0 h 55"/>
                  <a:gd name="T32" fmla="*/ 10 w 104"/>
                  <a:gd name="T33" fmla="*/ 0 h 55"/>
                  <a:gd name="T34" fmla="*/ 0 w 104"/>
                  <a:gd name="T35" fmla="*/ 13 h 55"/>
                  <a:gd name="T36" fmla="*/ 0 w 104"/>
                  <a:gd name="T37" fmla="*/ 42 h 55"/>
                  <a:gd name="T38" fmla="*/ 10 w 104"/>
                  <a:gd name="T3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55">
                    <a:moveTo>
                      <a:pt x="9" y="13"/>
                    </a:moveTo>
                    <a:lnTo>
                      <a:pt x="9" y="13"/>
                    </a:lnTo>
                    <a:cubicBezTo>
                      <a:pt x="9" y="11"/>
                      <a:pt x="10" y="10"/>
                      <a:pt x="10" y="10"/>
                    </a:cubicBezTo>
                    <a:lnTo>
                      <a:pt x="93" y="10"/>
                    </a:lnTo>
                    <a:cubicBezTo>
                      <a:pt x="94" y="10"/>
                      <a:pt x="94" y="11"/>
                      <a:pt x="94" y="13"/>
                    </a:cubicBezTo>
                    <a:lnTo>
                      <a:pt x="94" y="42"/>
                    </a:lnTo>
                    <a:cubicBezTo>
                      <a:pt x="94" y="44"/>
                      <a:pt x="94" y="45"/>
                      <a:pt x="93" y="45"/>
                    </a:cubicBezTo>
                    <a:lnTo>
                      <a:pt x="11" y="45"/>
                    </a:lnTo>
                    <a:cubicBezTo>
                      <a:pt x="10" y="45"/>
                      <a:pt x="9" y="44"/>
                      <a:pt x="9" y="42"/>
                    </a:cubicBezTo>
                    <a:lnTo>
                      <a:pt x="9" y="13"/>
                    </a:lnTo>
                    <a:close/>
                    <a:moveTo>
                      <a:pt x="10" y="55"/>
                    </a:moveTo>
                    <a:lnTo>
                      <a:pt x="10" y="55"/>
                    </a:lnTo>
                    <a:lnTo>
                      <a:pt x="93" y="55"/>
                    </a:lnTo>
                    <a:cubicBezTo>
                      <a:pt x="100" y="55"/>
                      <a:pt x="104" y="49"/>
                      <a:pt x="104" y="42"/>
                    </a:cubicBezTo>
                    <a:lnTo>
                      <a:pt x="104" y="13"/>
                    </a:lnTo>
                    <a:cubicBezTo>
                      <a:pt x="104" y="6"/>
                      <a:pt x="100" y="0"/>
                      <a:pt x="93" y="0"/>
                    </a:cubicBez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lnTo>
                      <a:pt x="0" y="42"/>
                    </a:lnTo>
                    <a:cubicBezTo>
                      <a:pt x="0" y="49"/>
                      <a:pt x="4" y="55"/>
                      <a:pt x="10" y="5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" name="Freeform 30"/>
              <p:cNvSpPr>
                <a:spLocks noEditPoints="1"/>
              </p:cNvSpPr>
              <p:nvPr/>
            </p:nvSpPr>
            <p:spPr bwMode="auto">
              <a:xfrm>
                <a:off x="1320800" y="873125"/>
                <a:ext cx="374650" cy="414338"/>
              </a:xfrm>
              <a:custGeom>
                <a:avLst/>
                <a:gdLst>
                  <a:gd name="T0" fmla="*/ 310 w 440"/>
                  <a:gd name="T1" fmla="*/ 162 h 488"/>
                  <a:gd name="T2" fmla="*/ 310 w 440"/>
                  <a:gd name="T3" fmla="*/ 68 h 488"/>
                  <a:gd name="T4" fmla="*/ 137 w 440"/>
                  <a:gd name="T5" fmla="*/ 360 h 488"/>
                  <a:gd name="T6" fmla="*/ 137 w 440"/>
                  <a:gd name="T7" fmla="*/ 463 h 488"/>
                  <a:gd name="T8" fmla="*/ 137 w 440"/>
                  <a:gd name="T9" fmla="*/ 135 h 488"/>
                  <a:gd name="T10" fmla="*/ 231 w 440"/>
                  <a:gd name="T11" fmla="*/ 150 h 488"/>
                  <a:gd name="T12" fmla="*/ 231 w 440"/>
                  <a:gd name="T13" fmla="*/ 250 h 488"/>
                  <a:gd name="T14" fmla="*/ 231 w 440"/>
                  <a:gd name="T15" fmla="*/ 155 h 488"/>
                  <a:gd name="T16" fmla="*/ 310 w 440"/>
                  <a:gd name="T17" fmla="*/ 250 h 488"/>
                  <a:gd name="T18" fmla="*/ 310 w 440"/>
                  <a:gd name="T19" fmla="*/ 167 h 488"/>
                  <a:gd name="T20" fmla="*/ 371 w 440"/>
                  <a:gd name="T21" fmla="*/ 176 h 488"/>
                  <a:gd name="T22" fmla="*/ 325 w 440"/>
                  <a:gd name="T23" fmla="*/ 169 h 488"/>
                  <a:gd name="T24" fmla="*/ 371 w 440"/>
                  <a:gd name="T25" fmla="*/ 171 h 488"/>
                  <a:gd name="T26" fmla="*/ 371 w 440"/>
                  <a:gd name="T27" fmla="*/ 83 h 488"/>
                  <a:gd name="T28" fmla="*/ 420 w 440"/>
                  <a:gd name="T29" fmla="*/ 179 h 488"/>
                  <a:gd name="T30" fmla="*/ 420 w 440"/>
                  <a:gd name="T31" fmla="*/ 95 h 488"/>
                  <a:gd name="T32" fmla="*/ 386 w 440"/>
                  <a:gd name="T33" fmla="*/ 337 h 488"/>
                  <a:gd name="T34" fmla="*/ 386 w 440"/>
                  <a:gd name="T35" fmla="*/ 420 h 488"/>
                  <a:gd name="T36" fmla="*/ 325 w 440"/>
                  <a:gd name="T37" fmla="*/ 342 h 488"/>
                  <a:gd name="T38" fmla="*/ 325 w 440"/>
                  <a:gd name="T39" fmla="*/ 431 h 488"/>
                  <a:gd name="T40" fmla="*/ 310 w 440"/>
                  <a:gd name="T41" fmla="*/ 344 h 488"/>
                  <a:gd name="T42" fmla="*/ 245 w 440"/>
                  <a:gd name="T43" fmla="*/ 350 h 488"/>
                  <a:gd name="T44" fmla="*/ 371 w 440"/>
                  <a:gd name="T45" fmla="*/ 333 h 488"/>
                  <a:gd name="T46" fmla="*/ 371 w 440"/>
                  <a:gd name="T47" fmla="*/ 256 h 488"/>
                  <a:gd name="T48" fmla="*/ 420 w 440"/>
                  <a:gd name="T49" fmla="*/ 256 h 488"/>
                  <a:gd name="T50" fmla="*/ 386 w 440"/>
                  <a:gd name="T51" fmla="*/ 256 h 488"/>
                  <a:gd name="T52" fmla="*/ 420 w 440"/>
                  <a:gd name="T53" fmla="*/ 251 h 488"/>
                  <a:gd name="T54" fmla="*/ 420 w 440"/>
                  <a:gd name="T55" fmla="*/ 184 h 488"/>
                  <a:gd name="T56" fmla="*/ 245 w 440"/>
                  <a:gd name="T57" fmla="*/ 255 h 488"/>
                  <a:gd name="T58" fmla="*/ 245 w 440"/>
                  <a:gd name="T59" fmla="*/ 345 h 488"/>
                  <a:gd name="T60" fmla="*/ 137 w 440"/>
                  <a:gd name="T61" fmla="*/ 254 h 488"/>
                  <a:gd name="T62" fmla="*/ 137 w 440"/>
                  <a:gd name="T63" fmla="*/ 355 h 488"/>
                  <a:gd name="T64" fmla="*/ 25 w 440"/>
                  <a:gd name="T65" fmla="*/ 354 h 488"/>
                  <a:gd name="T66" fmla="*/ 38 w 440"/>
                  <a:gd name="T67" fmla="*/ 24 h 488"/>
                  <a:gd name="T68" fmla="*/ 112 w 440"/>
                  <a:gd name="T69" fmla="*/ 463 h 488"/>
                  <a:gd name="T70" fmla="*/ 38 w 440"/>
                  <a:gd name="T71" fmla="*/ 425 h 488"/>
                  <a:gd name="T72" fmla="*/ 0 w 440"/>
                  <a:gd name="T73" fmla="*/ 403 h 488"/>
                  <a:gd name="T74" fmla="*/ 25 w 440"/>
                  <a:gd name="T75" fmla="*/ 488 h 488"/>
                  <a:gd name="T76" fmla="*/ 132 w 440"/>
                  <a:gd name="T77" fmla="*/ 488 h 488"/>
                  <a:gd name="T78" fmla="*/ 432 w 440"/>
                  <a:gd name="T79" fmla="*/ 436 h 488"/>
                  <a:gd name="T80" fmla="*/ 436 w 440"/>
                  <a:gd name="T81" fmla="*/ 78 h 488"/>
                  <a:gd name="T82" fmla="*/ 245 w 440"/>
                  <a:gd name="T83" fmla="*/ 26 h 488"/>
                  <a:gd name="T84" fmla="*/ 132 w 440"/>
                  <a:gd name="T85" fmla="*/ 0 h 488"/>
                  <a:gd name="T86" fmla="*/ 13 w 440"/>
                  <a:gd name="T87" fmla="*/ 30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488">
                    <a:moveTo>
                      <a:pt x="310" y="68"/>
                    </a:moveTo>
                    <a:lnTo>
                      <a:pt x="310" y="68"/>
                    </a:lnTo>
                    <a:lnTo>
                      <a:pt x="310" y="162"/>
                    </a:lnTo>
                    <a:lnTo>
                      <a:pt x="245" y="152"/>
                    </a:lnTo>
                    <a:lnTo>
                      <a:pt x="245" y="52"/>
                    </a:lnTo>
                    <a:lnTo>
                      <a:pt x="310" y="68"/>
                    </a:lnTo>
                    <a:close/>
                    <a:moveTo>
                      <a:pt x="137" y="463"/>
                    </a:moveTo>
                    <a:lnTo>
                      <a:pt x="137" y="463"/>
                    </a:lnTo>
                    <a:lnTo>
                      <a:pt x="137" y="360"/>
                    </a:lnTo>
                    <a:lnTo>
                      <a:pt x="231" y="351"/>
                    </a:lnTo>
                    <a:lnTo>
                      <a:pt x="231" y="447"/>
                    </a:lnTo>
                    <a:lnTo>
                      <a:pt x="137" y="463"/>
                    </a:lnTo>
                    <a:lnTo>
                      <a:pt x="137" y="463"/>
                    </a:lnTo>
                    <a:close/>
                    <a:moveTo>
                      <a:pt x="137" y="135"/>
                    </a:moveTo>
                    <a:lnTo>
                      <a:pt x="137" y="135"/>
                    </a:lnTo>
                    <a:lnTo>
                      <a:pt x="137" y="26"/>
                    </a:lnTo>
                    <a:lnTo>
                      <a:pt x="231" y="49"/>
                    </a:lnTo>
                    <a:lnTo>
                      <a:pt x="231" y="150"/>
                    </a:lnTo>
                    <a:lnTo>
                      <a:pt x="137" y="135"/>
                    </a:lnTo>
                    <a:close/>
                    <a:moveTo>
                      <a:pt x="231" y="250"/>
                    </a:moveTo>
                    <a:lnTo>
                      <a:pt x="231" y="250"/>
                    </a:lnTo>
                    <a:lnTo>
                      <a:pt x="137" y="249"/>
                    </a:lnTo>
                    <a:lnTo>
                      <a:pt x="137" y="140"/>
                    </a:lnTo>
                    <a:lnTo>
                      <a:pt x="231" y="155"/>
                    </a:lnTo>
                    <a:lnTo>
                      <a:pt x="231" y="250"/>
                    </a:lnTo>
                    <a:close/>
                    <a:moveTo>
                      <a:pt x="310" y="250"/>
                    </a:moveTo>
                    <a:lnTo>
                      <a:pt x="310" y="250"/>
                    </a:lnTo>
                    <a:lnTo>
                      <a:pt x="245" y="250"/>
                    </a:lnTo>
                    <a:lnTo>
                      <a:pt x="245" y="157"/>
                    </a:lnTo>
                    <a:lnTo>
                      <a:pt x="310" y="167"/>
                    </a:lnTo>
                    <a:lnTo>
                      <a:pt x="310" y="250"/>
                    </a:lnTo>
                    <a:close/>
                    <a:moveTo>
                      <a:pt x="371" y="176"/>
                    </a:moveTo>
                    <a:lnTo>
                      <a:pt x="371" y="176"/>
                    </a:lnTo>
                    <a:lnTo>
                      <a:pt x="371" y="251"/>
                    </a:lnTo>
                    <a:lnTo>
                      <a:pt x="325" y="250"/>
                    </a:lnTo>
                    <a:lnTo>
                      <a:pt x="325" y="169"/>
                    </a:lnTo>
                    <a:lnTo>
                      <a:pt x="371" y="176"/>
                    </a:lnTo>
                    <a:close/>
                    <a:moveTo>
                      <a:pt x="371" y="171"/>
                    </a:moveTo>
                    <a:lnTo>
                      <a:pt x="371" y="171"/>
                    </a:lnTo>
                    <a:lnTo>
                      <a:pt x="325" y="164"/>
                    </a:lnTo>
                    <a:lnTo>
                      <a:pt x="325" y="72"/>
                    </a:lnTo>
                    <a:lnTo>
                      <a:pt x="371" y="83"/>
                    </a:lnTo>
                    <a:lnTo>
                      <a:pt x="371" y="171"/>
                    </a:lnTo>
                    <a:close/>
                    <a:moveTo>
                      <a:pt x="420" y="179"/>
                    </a:moveTo>
                    <a:lnTo>
                      <a:pt x="420" y="179"/>
                    </a:lnTo>
                    <a:lnTo>
                      <a:pt x="386" y="174"/>
                    </a:lnTo>
                    <a:lnTo>
                      <a:pt x="386" y="87"/>
                    </a:lnTo>
                    <a:lnTo>
                      <a:pt x="420" y="95"/>
                    </a:lnTo>
                    <a:lnTo>
                      <a:pt x="420" y="179"/>
                    </a:lnTo>
                    <a:close/>
                    <a:moveTo>
                      <a:pt x="386" y="337"/>
                    </a:moveTo>
                    <a:lnTo>
                      <a:pt x="386" y="337"/>
                    </a:lnTo>
                    <a:lnTo>
                      <a:pt x="420" y="334"/>
                    </a:lnTo>
                    <a:lnTo>
                      <a:pt x="420" y="414"/>
                    </a:lnTo>
                    <a:lnTo>
                      <a:pt x="386" y="420"/>
                    </a:lnTo>
                    <a:lnTo>
                      <a:pt x="386" y="337"/>
                    </a:lnTo>
                    <a:close/>
                    <a:moveTo>
                      <a:pt x="325" y="342"/>
                    </a:moveTo>
                    <a:lnTo>
                      <a:pt x="325" y="342"/>
                    </a:lnTo>
                    <a:lnTo>
                      <a:pt x="371" y="338"/>
                    </a:lnTo>
                    <a:lnTo>
                      <a:pt x="371" y="423"/>
                    </a:lnTo>
                    <a:lnTo>
                      <a:pt x="325" y="431"/>
                    </a:lnTo>
                    <a:lnTo>
                      <a:pt x="325" y="342"/>
                    </a:lnTo>
                    <a:close/>
                    <a:moveTo>
                      <a:pt x="310" y="344"/>
                    </a:moveTo>
                    <a:lnTo>
                      <a:pt x="310" y="344"/>
                    </a:lnTo>
                    <a:lnTo>
                      <a:pt x="310" y="433"/>
                    </a:lnTo>
                    <a:lnTo>
                      <a:pt x="245" y="444"/>
                    </a:lnTo>
                    <a:lnTo>
                      <a:pt x="245" y="350"/>
                    </a:lnTo>
                    <a:lnTo>
                      <a:pt x="310" y="344"/>
                    </a:lnTo>
                    <a:close/>
                    <a:moveTo>
                      <a:pt x="371" y="333"/>
                    </a:moveTo>
                    <a:lnTo>
                      <a:pt x="371" y="333"/>
                    </a:lnTo>
                    <a:lnTo>
                      <a:pt x="325" y="338"/>
                    </a:lnTo>
                    <a:lnTo>
                      <a:pt x="325" y="255"/>
                    </a:lnTo>
                    <a:lnTo>
                      <a:pt x="371" y="256"/>
                    </a:lnTo>
                    <a:lnTo>
                      <a:pt x="371" y="333"/>
                    </a:lnTo>
                    <a:close/>
                    <a:moveTo>
                      <a:pt x="420" y="256"/>
                    </a:moveTo>
                    <a:lnTo>
                      <a:pt x="420" y="256"/>
                    </a:lnTo>
                    <a:lnTo>
                      <a:pt x="420" y="329"/>
                    </a:lnTo>
                    <a:lnTo>
                      <a:pt x="386" y="332"/>
                    </a:lnTo>
                    <a:lnTo>
                      <a:pt x="386" y="256"/>
                    </a:lnTo>
                    <a:lnTo>
                      <a:pt x="420" y="256"/>
                    </a:lnTo>
                    <a:close/>
                    <a:moveTo>
                      <a:pt x="420" y="251"/>
                    </a:moveTo>
                    <a:lnTo>
                      <a:pt x="420" y="251"/>
                    </a:lnTo>
                    <a:lnTo>
                      <a:pt x="386" y="251"/>
                    </a:lnTo>
                    <a:lnTo>
                      <a:pt x="386" y="179"/>
                    </a:lnTo>
                    <a:lnTo>
                      <a:pt x="420" y="184"/>
                    </a:lnTo>
                    <a:lnTo>
                      <a:pt x="420" y="251"/>
                    </a:lnTo>
                    <a:close/>
                    <a:moveTo>
                      <a:pt x="245" y="255"/>
                    </a:moveTo>
                    <a:lnTo>
                      <a:pt x="245" y="255"/>
                    </a:lnTo>
                    <a:lnTo>
                      <a:pt x="310" y="255"/>
                    </a:lnTo>
                    <a:lnTo>
                      <a:pt x="310" y="339"/>
                    </a:lnTo>
                    <a:lnTo>
                      <a:pt x="245" y="345"/>
                    </a:lnTo>
                    <a:lnTo>
                      <a:pt x="245" y="255"/>
                    </a:lnTo>
                    <a:close/>
                    <a:moveTo>
                      <a:pt x="137" y="254"/>
                    </a:moveTo>
                    <a:lnTo>
                      <a:pt x="137" y="254"/>
                    </a:lnTo>
                    <a:lnTo>
                      <a:pt x="231" y="255"/>
                    </a:lnTo>
                    <a:lnTo>
                      <a:pt x="231" y="346"/>
                    </a:lnTo>
                    <a:lnTo>
                      <a:pt x="137" y="355"/>
                    </a:lnTo>
                    <a:lnTo>
                      <a:pt x="137" y="254"/>
                    </a:lnTo>
                    <a:close/>
                    <a:moveTo>
                      <a:pt x="25" y="354"/>
                    </a:moveTo>
                    <a:lnTo>
                      <a:pt x="25" y="354"/>
                    </a:lnTo>
                    <a:cubicBezTo>
                      <a:pt x="39" y="354"/>
                      <a:pt x="51" y="343"/>
                      <a:pt x="51" y="329"/>
                    </a:cubicBezTo>
                    <a:cubicBezTo>
                      <a:pt x="51" y="319"/>
                      <a:pt x="46" y="311"/>
                      <a:pt x="38" y="306"/>
                    </a:cubicBezTo>
                    <a:lnTo>
                      <a:pt x="38" y="24"/>
                    </a:lnTo>
                    <a:lnTo>
                      <a:pt x="112" y="24"/>
                    </a:lnTo>
                    <a:cubicBezTo>
                      <a:pt x="112" y="24"/>
                      <a:pt x="112" y="25"/>
                      <a:pt x="112" y="25"/>
                    </a:cubicBezTo>
                    <a:lnTo>
                      <a:pt x="112" y="463"/>
                    </a:lnTo>
                    <a:cubicBezTo>
                      <a:pt x="112" y="463"/>
                      <a:pt x="112" y="463"/>
                      <a:pt x="112" y="464"/>
                    </a:cubicBezTo>
                    <a:lnTo>
                      <a:pt x="38" y="464"/>
                    </a:lnTo>
                    <a:lnTo>
                      <a:pt x="38" y="425"/>
                    </a:lnTo>
                    <a:cubicBezTo>
                      <a:pt x="46" y="421"/>
                      <a:pt x="51" y="413"/>
                      <a:pt x="51" y="403"/>
                    </a:cubicBezTo>
                    <a:cubicBezTo>
                      <a:pt x="51" y="389"/>
                      <a:pt x="40" y="377"/>
                      <a:pt x="26" y="377"/>
                    </a:cubicBezTo>
                    <a:cubicBezTo>
                      <a:pt x="11" y="377"/>
                      <a:pt x="0" y="389"/>
                      <a:pt x="0" y="403"/>
                    </a:cubicBezTo>
                    <a:cubicBezTo>
                      <a:pt x="0" y="412"/>
                      <a:pt x="5" y="421"/>
                      <a:pt x="13" y="425"/>
                    </a:cubicBezTo>
                    <a:lnTo>
                      <a:pt x="13" y="476"/>
                    </a:lnTo>
                    <a:cubicBezTo>
                      <a:pt x="13" y="483"/>
                      <a:pt x="19" y="488"/>
                      <a:pt x="25" y="488"/>
                    </a:cubicBezTo>
                    <a:lnTo>
                      <a:pt x="124" y="488"/>
                    </a:lnTo>
                    <a:cubicBezTo>
                      <a:pt x="126" y="488"/>
                      <a:pt x="127" y="488"/>
                      <a:pt x="128" y="488"/>
                    </a:cubicBezTo>
                    <a:cubicBezTo>
                      <a:pt x="129" y="488"/>
                      <a:pt x="131" y="488"/>
                      <a:pt x="132" y="488"/>
                    </a:cubicBezTo>
                    <a:lnTo>
                      <a:pt x="133" y="488"/>
                    </a:lnTo>
                    <a:lnTo>
                      <a:pt x="428" y="438"/>
                    </a:lnTo>
                    <a:cubicBezTo>
                      <a:pt x="429" y="438"/>
                      <a:pt x="431" y="437"/>
                      <a:pt x="432" y="436"/>
                    </a:cubicBezTo>
                    <a:cubicBezTo>
                      <a:pt x="437" y="435"/>
                      <a:pt x="440" y="431"/>
                      <a:pt x="440" y="427"/>
                    </a:cubicBezTo>
                    <a:lnTo>
                      <a:pt x="440" y="85"/>
                    </a:lnTo>
                    <a:cubicBezTo>
                      <a:pt x="440" y="82"/>
                      <a:pt x="438" y="79"/>
                      <a:pt x="436" y="78"/>
                    </a:cubicBezTo>
                    <a:cubicBezTo>
                      <a:pt x="435" y="75"/>
                      <a:pt x="432" y="73"/>
                      <a:pt x="429" y="72"/>
                    </a:cubicBezTo>
                    <a:lnTo>
                      <a:pt x="245" y="27"/>
                    </a:lnTo>
                    <a:lnTo>
                      <a:pt x="245" y="26"/>
                    </a:lnTo>
                    <a:lnTo>
                      <a:pt x="243" y="26"/>
                    </a:lnTo>
                    <a:lnTo>
                      <a:pt x="135" y="1"/>
                    </a:lnTo>
                    <a:lnTo>
                      <a:pt x="132" y="0"/>
                    </a:lnTo>
                    <a:lnTo>
                      <a:pt x="25" y="0"/>
                    </a:lnTo>
                    <a:cubicBezTo>
                      <a:pt x="19" y="0"/>
                      <a:pt x="13" y="5"/>
                      <a:pt x="13" y="12"/>
                    </a:cubicBezTo>
                    <a:lnTo>
                      <a:pt x="13" y="306"/>
                    </a:lnTo>
                    <a:cubicBezTo>
                      <a:pt x="5" y="311"/>
                      <a:pt x="0" y="319"/>
                      <a:pt x="0" y="329"/>
                    </a:cubicBezTo>
                    <a:cubicBezTo>
                      <a:pt x="0" y="343"/>
                      <a:pt x="11" y="354"/>
                      <a:pt x="25" y="35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" name="Freeform 31"/>
              <p:cNvSpPr>
                <a:spLocks noEditPoints="1"/>
              </p:cNvSpPr>
              <p:nvPr/>
            </p:nvSpPr>
            <p:spPr bwMode="auto">
              <a:xfrm>
                <a:off x="1452563" y="923925"/>
                <a:ext cx="50800" cy="57150"/>
              </a:xfrm>
              <a:custGeom>
                <a:avLst/>
                <a:gdLst>
                  <a:gd name="T0" fmla="*/ 49 w 59"/>
                  <a:gd name="T1" fmla="*/ 54 h 67"/>
                  <a:gd name="T2" fmla="*/ 49 w 59"/>
                  <a:gd name="T3" fmla="*/ 54 h 67"/>
                  <a:gd name="T4" fmla="*/ 48 w 59"/>
                  <a:gd name="T5" fmla="*/ 57 h 67"/>
                  <a:gd name="T6" fmla="*/ 11 w 59"/>
                  <a:gd name="T7" fmla="*/ 53 h 67"/>
                  <a:gd name="T8" fmla="*/ 10 w 59"/>
                  <a:gd name="T9" fmla="*/ 48 h 67"/>
                  <a:gd name="T10" fmla="*/ 10 w 59"/>
                  <a:gd name="T11" fmla="*/ 14 h 67"/>
                  <a:gd name="T12" fmla="*/ 10 w 59"/>
                  <a:gd name="T13" fmla="*/ 10 h 67"/>
                  <a:gd name="T14" fmla="*/ 47 w 59"/>
                  <a:gd name="T15" fmla="*/ 20 h 67"/>
                  <a:gd name="T16" fmla="*/ 49 w 59"/>
                  <a:gd name="T17" fmla="*/ 23 h 67"/>
                  <a:gd name="T18" fmla="*/ 49 w 59"/>
                  <a:gd name="T19" fmla="*/ 54 h 67"/>
                  <a:gd name="T20" fmla="*/ 50 w 59"/>
                  <a:gd name="T21" fmla="*/ 10 h 67"/>
                  <a:gd name="T22" fmla="*/ 50 w 59"/>
                  <a:gd name="T23" fmla="*/ 10 h 67"/>
                  <a:gd name="T24" fmla="*/ 11 w 59"/>
                  <a:gd name="T25" fmla="*/ 0 h 67"/>
                  <a:gd name="T26" fmla="*/ 10 w 59"/>
                  <a:gd name="T27" fmla="*/ 0 h 67"/>
                  <a:gd name="T28" fmla="*/ 0 w 59"/>
                  <a:gd name="T29" fmla="*/ 14 h 67"/>
                  <a:gd name="T30" fmla="*/ 0 w 59"/>
                  <a:gd name="T31" fmla="*/ 48 h 67"/>
                  <a:gd name="T32" fmla="*/ 2 w 59"/>
                  <a:gd name="T33" fmla="*/ 57 h 67"/>
                  <a:gd name="T34" fmla="*/ 9 w 59"/>
                  <a:gd name="T35" fmla="*/ 63 h 67"/>
                  <a:gd name="T36" fmla="*/ 9 w 59"/>
                  <a:gd name="T37" fmla="*/ 63 h 67"/>
                  <a:gd name="T38" fmla="*/ 48 w 59"/>
                  <a:gd name="T39" fmla="*/ 67 h 67"/>
                  <a:gd name="T40" fmla="*/ 49 w 59"/>
                  <a:gd name="T41" fmla="*/ 67 h 67"/>
                  <a:gd name="T42" fmla="*/ 59 w 59"/>
                  <a:gd name="T43" fmla="*/ 54 h 67"/>
                  <a:gd name="T44" fmla="*/ 59 w 59"/>
                  <a:gd name="T45" fmla="*/ 23 h 67"/>
                  <a:gd name="T46" fmla="*/ 50 w 59"/>
                  <a:gd name="T47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67">
                    <a:moveTo>
                      <a:pt x="49" y="54"/>
                    </a:moveTo>
                    <a:lnTo>
                      <a:pt x="49" y="54"/>
                    </a:lnTo>
                    <a:cubicBezTo>
                      <a:pt x="49" y="56"/>
                      <a:pt x="48" y="57"/>
                      <a:pt x="48" y="57"/>
                    </a:cubicBezTo>
                    <a:lnTo>
                      <a:pt x="11" y="53"/>
                    </a:lnTo>
                    <a:cubicBezTo>
                      <a:pt x="10" y="52"/>
                      <a:pt x="10" y="51"/>
                      <a:pt x="10" y="48"/>
                    </a:cubicBezTo>
                    <a:lnTo>
                      <a:pt x="10" y="14"/>
                    </a:lnTo>
                    <a:cubicBezTo>
                      <a:pt x="10" y="12"/>
                      <a:pt x="10" y="11"/>
                      <a:pt x="10" y="10"/>
                    </a:cubicBezTo>
                    <a:lnTo>
                      <a:pt x="47" y="20"/>
                    </a:lnTo>
                    <a:cubicBezTo>
                      <a:pt x="48" y="20"/>
                      <a:pt x="49" y="21"/>
                      <a:pt x="49" y="23"/>
                    </a:cubicBezTo>
                    <a:lnTo>
                      <a:pt x="49" y="54"/>
                    </a:lnTo>
                    <a:close/>
                    <a:moveTo>
                      <a:pt x="50" y="10"/>
                    </a:moveTo>
                    <a:lnTo>
                      <a:pt x="50" y="10"/>
                    </a:lnTo>
                    <a:lnTo>
                      <a:pt x="11" y="0"/>
                    </a:lnTo>
                    <a:lnTo>
                      <a:pt x="10" y="0"/>
                    </a:lnTo>
                    <a:cubicBezTo>
                      <a:pt x="4" y="0"/>
                      <a:pt x="0" y="6"/>
                      <a:pt x="0" y="14"/>
                    </a:cubicBezTo>
                    <a:lnTo>
                      <a:pt x="0" y="48"/>
                    </a:lnTo>
                    <a:cubicBezTo>
                      <a:pt x="0" y="52"/>
                      <a:pt x="1" y="55"/>
                      <a:pt x="2" y="57"/>
                    </a:cubicBezTo>
                    <a:cubicBezTo>
                      <a:pt x="4" y="61"/>
                      <a:pt x="7" y="63"/>
                      <a:pt x="9" y="63"/>
                    </a:cubicBezTo>
                    <a:lnTo>
                      <a:pt x="9" y="63"/>
                    </a:lnTo>
                    <a:lnTo>
                      <a:pt x="48" y="67"/>
                    </a:lnTo>
                    <a:lnTo>
                      <a:pt x="49" y="67"/>
                    </a:lnTo>
                    <a:cubicBezTo>
                      <a:pt x="54" y="67"/>
                      <a:pt x="59" y="61"/>
                      <a:pt x="59" y="54"/>
                    </a:cubicBezTo>
                    <a:lnTo>
                      <a:pt x="59" y="23"/>
                    </a:lnTo>
                    <a:cubicBezTo>
                      <a:pt x="59" y="16"/>
                      <a:pt x="54" y="11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" name="Freeform 32"/>
              <p:cNvSpPr>
                <a:spLocks noEditPoints="1"/>
              </p:cNvSpPr>
              <p:nvPr/>
            </p:nvSpPr>
            <p:spPr bwMode="auto">
              <a:xfrm>
                <a:off x="1538288" y="944563"/>
                <a:ext cx="41275" cy="49213"/>
              </a:xfrm>
              <a:custGeom>
                <a:avLst/>
                <a:gdLst>
                  <a:gd name="T0" fmla="*/ 10 w 49"/>
                  <a:gd name="T1" fmla="*/ 13 h 58"/>
                  <a:gd name="T2" fmla="*/ 10 w 49"/>
                  <a:gd name="T3" fmla="*/ 13 h 58"/>
                  <a:gd name="T4" fmla="*/ 10 w 49"/>
                  <a:gd name="T5" fmla="*/ 11 h 58"/>
                  <a:gd name="T6" fmla="*/ 38 w 49"/>
                  <a:gd name="T7" fmla="*/ 19 h 58"/>
                  <a:gd name="T8" fmla="*/ 39 w 49"/>
                  <a:gd name="T9" fmla="*/ 22 h 58"/>
                  <a:gd name="T10" fmla="*/ 39 w 49"/>
                  <a:gd name="T11" fmla="*/ 45 h 58"/>
                  <a:gd name="T12" fmla="*/ 38 w 49"/>
                  <a:gd name="T13" fmla="*/ 48 h 58"/>
                  <a:gd name="T14" fmla="*/ 11 w 49"/>
                  <a:gd name="T15" fmla="*/ 44 h 58"/>
                  <a:gd name="T16" fmla="*/ 10 w 49"/>
                  <a:gd name="T17" fmla="*/ 40 h 58"/>
                  <a:gd name="T18" fmla="*/ 10 w 49"/>
                  <a:gd name="T19" fmla="*/ 13 h 58"/>
                  <a:gd name="T20" fmla="*/ 2 w 49"/>
                  <a:gd name="T21" fmla="*/ 49 h 58"/>
                  <a:gd name="T22" fmla="*/ 2 w 49"/>
                  <a:gd name="T23" fmla="*/ 49 h 58"/>
                  <a:gd name="T24" fmla="*/ 9 w 49"/>
                  <a:gd name="T25" fmla="*/ 53 h 58"/>
                  <a:gd name="T26" fmla="*/ 38 w 49"/>
                  <a:gd name="T27" fmla="*/ 58 h 58"/>
                  <a:gd name="T28" fmla="*/ 39 w 49"/>
                  <a:gd name="T29" fmla="*/ 57 h 58"/>
                  <a:gd name="T30" fmla="*/ 49 w 49"/>
                  <a:gd name="T31" fmla="*/ 45 h 58"/>
                  <a:gd name="T32" fmla="*/ 49 w 49"/>
                  <a:gd name="T33" fmla="*/ 22 h 58"/>
                  <a:gd name="T34" fmla="*/ 40 w 49"/>
                  <a:gd name="T35" fmla="*/ 9 h 58"/>
                  <a:gd name="T36" fmla="*/ 11 w 49"/>
                  <a:gd name="T37" fmla="*/ 1 h 58"/>
                  <a:gd name="T38" fmla="*/ 10 w 49"/>
                  <a:gd name="T39" fmla="*/ 0 h 58"/>
                  <a:gd name="T40" fmla="*/ 0 w 49"/>
                  <a:gd name="T41" fmla="*/ 13 h 58"/>
                  <a:gd name="T42" fmla="*/ 0 w 49"/>
                  <a:gd name="T43" fmla="*/ 40 h 58"/>
                  <a:gd name="T44" fmla="*/ 2 w 49"/>
                  <a:gd name="T45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8">
                    <a:moveTo>
                      <a:pt x="10" y="13"/>
                    </a:moveTo>
                    <a:lnTo>
                      <a:pt x="10" y="13"/>
                    </a:lnTo>
                    <a:cubicBezTo>
                      <a:pt x="10" y="12"/>
                      <a:pt x="10" y="11"/>
                      <a:pt x="10" y="11"/>
                    </a:cubicBezTo>
                    <a:lnTo>
                      <a:pt x="38" y="19"/>
                    </a:lnTo>
                    <a:cubicBezTo>
                      <a:pt x="38" y="19"/>
                      <a:pt x="39" y="20"/>
                      <a:pt x="39" y="22"/>
                    </a:cubicBezTo>
                    <a:lnTo>
                      <a:pt x="39" y="45"/>
                    </a:lnTo>
                    <a:cubicBezTo>
                      <a:pt x="39" y="46"/>
                      <a:pt x="38" y="47"/>
                      <a:pt x="38" y="48"/>
                    </a:cubicBezTo>
                    <a:lnTo>
                      <a:pt x="11" y="44"/>
                    </a:lnTo>
                    <a:cubicBezTo>
                      <a:pt x="10" y="44"/>
                      <a:pt x="10" y="42"/>
                      <a:pt x="10" y="40"/>
                    </a:cubicBezTo>
                    <a:lnTo>
                      <a:pt x="10" y="13"/>
                    </a:lnTo>
                    <a:close/>
                    <a:moveTo>
                      <a:pt x="2" y="49"/>
                    </a:moveTo>
                    <a:lnTo>
                      <a:pt x="2" y="49"/>
                    </a:lnTo>
                    <a:cubicBezTo>
                      <a:pt x="4" y="52"/>
                      <a:pt x="6" y="53"/>
                      <a:pt x="9" y="53"/>
                    </a:cubicBezTo>
                    <a:lnTo>
                      <a:pt x="38" y="58"/>
                    </a:lnTo>
                    <a:lnTo>
                      <a:pt x="39" y="57"/>
                    </a:lnTo>
                    <a:cubicBezTo>
                      <a:pt x="44" y="57"/>
                      <a:pt x="49" y="52"/>
                      <a:pt x="49" y="45"/>
                    </a:cubicBezTo>
                    <a:lnTo>
                      <a:pt x="49" y="22"/>
                    </a:lnTo>
                    <a:cubicBezTo>
                      <a:pt x="49" y="15"/>
                      <a:pt x="44" y="10"/>
                      <a:pt x="40" y="9"/>
                    </a:cubicBezTo>
                    <a:lnTo>
                      <a:pt x="11" y="1"/>
                    </a:ln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lnTo>
                      <a:pt x="0" y="40"/>
                    </a:lnTo>
                    <a:cubicBezTo>
                      <a:pt x="0" y="43"/>
                      <a:pt x="1" y="46"/>
                      <a:pt x="2" y="4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" name="Freeform 33"/>
              <p:cNvSpPr>
                <a:spLocks noEditPoints="1"/>
              </p:cNvSpPr>
              <p:nvPr/>
            </p:nvSpPr>
            <p:spPr bwMode="auto">
              <a:xfrm>
                <a:off x="1452563" y="1014413"/>
                <a:ext cx="50800" cy="52388"/>
              </a:xfrm>
              <a:custGeom>
                <a:avLst/>
                <a:gdLst>
                  <a:gd name="T0" fmla="*/ 10 w 59"/>
                  <a:gd name="T1" fmla="*/ 14 h 62"/>
                  <a:gd name="T2" fmla="*/ 10 w 59"/>
                  <a:gd name="T3" fmla="*/ 14 h 62"/>
                  <a:gd name="T4" fmla="*/ 10 w 59"/>
                  <a:gd name="T5" fmla="*/ 10 h 62"/>
                  <a:gd name="T6" fmla="*/ 47 w 59"/>
                  <a:gd name="T7" fmla="*/ 13 h 62"/>
                  <a:gd name="T8" fmla="*/ 49 w 59"/>
                  <a:gd name="T9" fmla="*/ 17 h 62"/>
                  <a:gd name="T10" fmla="*/ 49 w 59"/>
                  <a:gd name="T11" fmla="*/ 49 h 62"/>
                  <a:gd name="T12" fmla="*/ 48 w 59"/>
                  <a:gd name="T13" fmla="*/ 52 h 62"/>
                  <a:gd name="T14" fmla="*/ 11 w 59"/>
                  <a:gd name="T15" fmla="*/ 52 h 62"/>
                  <a:gd name="T16" fmla="*/ 10 w 59"/>
                  <a:gd name="T17" fmla="*/ 48 h 62"/>
                  <a:gd name="T18" fmla="*/ 10 w 59"/>
                  <a:gd name="T19" fmla="*/ 14 h 62"/>
                  <a:gd name="T20" fmla="*/ 10 w 59"/>
                  <a:gd name="T21" fmla="*/ 62 h 62"/>
                  <a:gd name="T22" fmla="*/ 10 w 59"/>
                  <a:gd name="T23" fmla="*/ 62 h 62"/>
                  <a:gd name="T24" fmla="*/ 49 w 59"/>
                  <a:gd name="T25" fmla="*/ 62 h 62"/>
                  <a:gd name="T26" fmla="*/ 59 w 59"/>
                  <a:gd name="T27" fmla="*/ 49 h 62"/>
                  <a:gd name="T28" fmla="*/ 59 w 59"/>
                  <a:gd name="T29" fmla="*/ 17 h 62"/>
                  <a:gd name="T30" fmla="*/ 49 w 59"/>
                  <a:gd name="T31" fmla="*/ 3 h 62"/>
                  <a:gd name="T32" fmla="*/ 10 w 59"/>
                  <a:gd name="T33" fmla="*/ 0 h 62"/>
                  <a:gd name="T34" fmla="*/ 0 w 59"/>
                  <a:gd name="T35" fmla="*/ 14 h 62"/>
                  <a:gd name="T36" fmla="*/ 0 w 59"/>
                  <a:gd name="T37" fmla="*/ 48 h 62"/>
                  <a:gd name="T38" fmla="*/ 10 w 59"/>
                  <a:gd name="T3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2">
                    <a:moveTo>
                      <a:pt x="10" y="14"/>
                    </a:moveTo>
                    <a:lnTo>
                      <a:pt x="10" y="14"/>
                    </a:lnTo>
                    <a:cubicBezTo>
                      <a:pt x="10" y="12"/>
                      <a:pt x="10" y="10"/>
                      <a:pt x="10" y="10"/>
                    </a:cubicBezTo>
                    <a:lnTo>
                      <a:pt x="47" y="13"/>
                    </a:lnTo>
                    <a:cubicBezTo>
                      <a:pt x="48" y="13"/>
                      <a:pt x="49" y="15"/>
                      <a:pt x="49" y="17"/>
                    </a:cubicBezTo>
                    <a:lnTo>
                      <a:pt x="49" y="49"/>
                    </a:lnTo>
                    <a:cubicBezTo>
                      <a:pt x="49" y="51"/>
                      <a:pt x="48" y="52"/>
                      <a:pt x="48" y="52"/>
                    </a:cubicBezTo>
                    <a:lnTo>
                      <a:pt x="11" y="52"/>
                    </a:lnTo>
                    <a:cubicBezTo>
                      <a:pt x="10" y="52"/>
                      <a:pt x="10" y="50"/>
                      <a:pt x="10" y="48"/>
                    </a:cubicBezTo>
                    <a:lnTo>
                      <a:pt x="10" y="14"/>
                    </a:lnTo>
                    <a:close/>
                    <a:moveTo>
                      <a:pt x="10" y="62"/>
                    </a:moveTo>
                    <a:lnTo>
                      <a:pt x="10" y="62"/>
                    </a:lnTo>
                    <a:lnTo>
                      <a:pt x="49" y="62"/>
                    </a:lnTo>
                    <a:cubicBezTo>
                      <a:pt x="54" y="61"/>
                      <a:pt x="59" y="56"/>
                      <a:pt x="59" y="49"/>
                    </a:cubicBezTo>
                    <a:lnTo>
                      <a:pt x="59" y="17"/>
                    </a:lnTo>
                    <a:cubicBezTo>
                      <a:pt x="59" y="10"/>
                      <a:pt x="54" y="4"/>
                      <a:pt x="49" y="3"/>
                    </a:cubicBezTo>
                    <a:lnTo>
                      <a:pt x="10" y="0"/>
                    </a:lnTo>
                    <a:cubicBezTo>
                      <a:pt x="4" y="0"/>
                      <a:pt x="0" y="6"/>
                      <a:pt x="0" y="14"/>
                    </a:cubicBezTo>
                    <a:lnTo>
                      <a:pt x="0" y="48"/>
                    </a:lnTo>
                    <a:cubicBezTo>
                      <a:pt x="0" y="56"/>
                      <a:pt x="4" y="62"/>
                      <a:pt x="10" y="6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" name="Freeform 34"/>
              <p:cNvSpPr>
                <a:spLocks noEditPoints="1"/>
              </p:cNvSpPr>
              <p:nvPr/>
            </p:nvSpPr>
            <p:spPr bwMode="auto">
              <a:xfrm>
                <a:off x="1538288" y="1023938"/>
                <a:ext cx="41275" cy="46038"/>
              </a:xfrm>
              <a:custGeom>
                <a:avLst/>
                <a:gdLst>
                  <a:gd name="T0" fmla="*/ 10 w 49"/>
                  <a:gd name="T1" fmla="*/ 12 h 54"/>
                  <a:gd name="T2" fmla="*/ 10 w 49"/>
                  <a:gd name="T3" fmla="*/ 12 h 54"/>
                  <a:gd name="T4" fmla="*/ 10 w 49"/>
                  <a:gd name="T5" fmla="*/ 10 h 54"/>
                  <a:gd name="T6" fmla="*/ 38 w 49"/>
                  <a:gd name="T7" fmla="*/ 14 h 54"/>
                  <a:gd name="T8" fmla="*/ 39 w 49"/>
                  <a:gd name="T9" fmla="*/ 16 h 54"/>
                  <a:gd name="T10" fmla="*/ 39 w 49"/>
                  <a:gd name="T11" fmla="*/ 42 h 54"/>
                  <a:gd name="T12" fmla="*/ 38 w 49"/>
                  <a:gd name="T13" fmla="*/ 44 h 54"/>
                  <a:gd name="T14" fmla="*/ 10 w 49"/>
                  <a:gd name="T15" fmla="*/ 44 h 54"/>
                  <a:gd name="T16" fmla="*/ 10 w 49"/>
                  <a:gd name="T17" fmla="*/ 41 h 54"/>
                  <a:gd name="T18" fmla="*/ 10 w 49"/>
                  <a:gd name="T19" fmla="*/ 12 h 54"/>
                  <a:gd name="T20" fmla="*/ 10 w 49"/>
                  <a:gd name="T21" fmla="*/ 54 h 54"/>
                  <a:gd name="T22" fmla="*/ 10 w 49"/>
                  <a:gd name="T23" fmla="*/ 54 h 54"/>
                  <a:gd name="T24" fmla="*/ 39 w 49"/>
                  <a:gd name="T25" fmla="*/ 54 h 54"/>
                  <a:gd name="T26" fmla="*/ 49 w 49"/>
                  <a:gd name="T27" fmla="*/ 42 h 54"/>
                  <a:gd name="T28" fmla="*/ 49 w 49"/>
                  <a:gd name="T29" fmla="*/ 16 h 54"/>
                  <a:gd name="T30" fmla="*/ 39 w 49"/>
                  <a:gd name="T31" fmla="*/ 4 h 54"/>
                  <a:gd name="T32" fmla="*/ 10 w 49"/>
                  <a:gd name="T33" fmla="*/ 0 h 54"/>
                  <a:gd name="T34" fmla="*/ 0 w 49"/>
                  <a:gd name="T35" fmla="*/ 12 h 54"/>
                  <a:gd name="T36" fmla="*/ 0 w 49"/>
                  <a:gd name="T37" fmla="*/ 41 h 54"/>
                  <a:gd name="T38" fmla="*/ 10 w 49"/>
                  <a:gd name="T3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54">
                    <a:moveTo>
                      <a:pt x="10" y="12"/>
                    </a:moveTo>
                    <a:lnTo>
                      <a:pt x="10" y="12"/>
                    </a:lnTo>
                    <a:cubicBezTo>
                      <a:pt x="10" y="11"/>
                      <a:pt x="10" y="10"/>
                      <a:pt x="10" y="10"/>
                    </a:cubicBezTo>
                    <a:lnTo>
                      <a:pt x="38" y="14"/>
                    </a:lnTo>
                    <a:cubicBezTo>
                      <a:pt x="38" y="14"/>
                      <a:pt x="39" y="15"/>
                      <a:pt x="39" y="16"/>
                    </a:cubicBezTo>
                    <a:lnTo>
                      <a:pt x="39" y="42"/>
                    </a:lnTo>
                    <a:cubicBezTo>
                      <a:pt x="39" y="43"/>
                      <a:pt x="38" y="44"/>
                      <a:pt x="38" y="44"/>
                    </a:cubicBezTo>
                    <a:lnTo>
                      <a:pt x="10" y="44"/>
                    </a:lnTo>
                    <a:cubicBezTo>
                      <a:pt x="10" y="43"/>
                      <a:pt x="10" y="42"/>
                      <a:pt x="10" y="41"/>
                    </a:cubicBezTo>
                    <a:lnTo>
                      <a:pt x="10" y="12"/>
                    </a:lnTo>
                    <a:close/>
                    <a:moveTo>
                      <a:pt x="10" y="54"/>
                    </a:moveTo>
                    <a:lnTo>
                      <a:pt x="10" y="54"/>
                    </a:lnTo>
                    <a:lnTo>
                      <a:pt x="39" y="54"/>
                    </a:lnTo>
                    <a:cubicBezTo>
                      <a:pt x="44" y="53"/>
                      <a:pt x="49" y="48"/>
                      <a:pt x="49" y="42"/>
                    </a:cubicBezTo>
                    <a:lnTo>
                      <a:pt x="49" y="16"/>
                    </a:lnTo>
                    <a:cubicBezTo>
                      <a:pt x="49" y="10"/>
                      <a:pt x="44" y="5"/>
                      <a:pt x="39" y="4"/>
                    </a:cubicBezTo>
                    <a:lnTo>
                      <a:pt x="10" y="0"/>
                    </a:lnTo>
                    <a:cubicBezTo>
                      <a:pt x="4" y="0"/>
                      <a:pt x="0" y="5"/>
                      <a:pt x="0" y="12"/>
                    </a:cubicBezTo>
                    <a:lnTo>
                      <a:pt x="0" y="41"/>
                    </a:lnTo>
                    <a:cubicBezTo>
                      <a:pt x="0" y="48"/>
                      <a:pt x="4" y="54"/>
                      <a:pt x="10" y="5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" name="Freeform 35"/>
              <p:cNvSpPr>
                <a:spLocks noEditPoints="1"/>
              </p:cNvSpPr>
              <p:nvPr/>
            </p:nvSpPr>
            <p:spPr bwMode="auto">
              <a:xfrm>
                <a:off x="1452563" y="1104900"/>
                <a:ext cx="50800" cy="52388"/>
              </a:xfrm>
              <a:custGeom>
                <a:avLst/>
                <a:gdLst>
                  <a:gd name="T0" fmla="*/ 49 w 59"/>
                  <a:gd name="T1" fmla="*/ 47 h 62"/>
                  <a:gd name="T2" fmla="*/ 49 w 59"/>
                  <a:gd name="T3" fmla="*/ 47 h 62"/>
                  <a:gd name="T4" fmla="*/ 48 w 59"/>
                  <a:gd name="T5" fmla="*/ 50 h 62"/>
                  <a:gd name="T6" fmla="*/ 11 w 59"/>
                  <a:gd name="T7" fmla="*/ 52 h 62"/>
                  <a:gd name="T8" fmla="*/ 10 w 59"/>
                  <a:gd name="T9" fmla="*/ 48 h 62"/>
                  <a:gd name="T10" fmla="*/ 10 w 59"/>
                  <a:gd name="T11" fmla="*/ 14 h 62"/>
                  <a:gd name="T12" fmla="*/ 10 w 59"/>
                  <a:gd name="T13" fmla="*/ 10 h 62"/>
                  <a:gd name="T14" fmla="*/ 47 w 59"/>
                  <a:gd name="T15" fmla="*/ 11 h 62"/>
                  <a:gd name="T16" fmla="*/ 49 w 59"/>
                  <a:gd name="T17" fmla="*/ 14 h 62"/>
                  <a:gd name="T18" fmla="*/ 49 w 59"/>
                  <a:gd name="T19" fmla="*/ 47 h 62"/>
                  <a:gd name="T20" fmla="*/ 49 w 59"/>
                  <a:gd name="T21" fmla="*/ 1 h 62"/>
                  <a:gd name="T22" fmla="*/ 49 w 59"/>
                  <a:gd name="T23" fmla="*/ 1 h 62"/>
                  <a:gd name="T24" fmla="*/ 10 w 59"/>
                  <a:gd name="T25" fmla="*/ 0 h 62"/>
                  <a:gd name="T26" fmla="*/ 0 w 59"/>
                  <a:gd name="T27" fmla="*/ 14 h 62"/>
                  <a:gd name="T28" fmla="*/ 0 w 59"/>
                  <a:gd name="T29" fmla="*/ 48 h 62"/>
                  <a:gd name="T30" fmla="*/ 10 w 59"/>
                  <a:gd name="T31" fmla="*/ 62 h 62"/>
                  <a:gd name="T32" fmla="*/ 49 w 59"/>
                  <a:gd name="T33" fmla="*/ 60 h 62"/>
                  <a:gd name="T34" fmla="*/ 59 w 59"/>
                  <a:gd name="T35" fmla="*/ 47 h 62"/>
                  <a:gd name="T36" fmla="*/ 59 w 59"/>
                  <a:gd name="T37" fmla="*/ 14 h 62"/>
                  <a:gd name="T38" fmla="*/ 49 w 59"/>
                  <a:gd name="T39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2">
                    <a:moveTo>
                      <a:pt x="49" y="47"/>
                    </a:moveTo>
                    <a:lnTo>
                      <a:pt x="49" y="47"/>
                    </a:lnTo>
                    <a:cubicBezTo>
                      <a:pt x="49" y="49"/>
                      <a:pt x="48" y="50"/>
                      <a:pt x="48" y="50"/>
                    </a:cubicBezTo>
                    <a:lnTo>
                      <a:pt x="11" y="52"/>
                    </a:lnTo>
                    <a:cubicBezTo>
                      <a:pt x="10" y="52"/>
                      <a:pt x="10" y="50"/>
                      <a:pt x="10" y="48"/>
                    </a:cubicBezTo>
                    <a:lnTo>
                      <a:pt x="10" y="14"/>
                    </a:lnTo>
                    <a:cubicBezTo>
                      <a:pt x="10" y="12"/>
                      <a:pt x="10" y="11"/>
                      <a:pt x="10" y="10"/>
                    </a:cubicBezTo>
                    <a:lnTo>
                      <a:pt x="47" y="11"/>
                    </a:lnTo>
                    <a:cubicBezTo>
                      <a:pt x="48" y="11"/>
                      <a:pt x="49" y="12"/>
                      <a:pt x="49" y="14"/>
                    </a:cubicBezTo>
                    <a:lnTo>
                      <a:pt x="49" y="47"/>
                    </a:lnTo>
                    <a:close/>
                    <a:moveTo>
                      <a:pt x="49" y="1"/>
                    </a:moveTo>
                    <a:lnTo>
                      <a:pt x="49" y="1"/>
                    </a:lnTo>
                    <a:lnTo>
                      <a:pt x="10" y="0"/>
                    </a:lnTo>
                    <a:cubicBezTo>
                      <a:pt x="4" y="0"/>
                      <a:pt x="0" y="6"/>
                      <a:pt x="0" y="14"/>
                    </a:cubicBezTo>
                    <a:lnTo>
                      <a:pt x="0" y="48"/>
                    </a:lnTo>
                    <a:cubicBezTo>
                      <a:pt x="0" y="56"/>
                      <a:pt x="4" y="62"/>
                      <a:pt x="10" y="62"/>
                    </a:cubicBezTo>
                    <a:lnTo>
                      <a:pt x="49" y="60"/>
                    </a:lnTo>
                    <a:cubicBezTo>
                      <a:pt x="54" y="59"/>
                      <a:pt x="59" y="54"/>
                      <a:pt x="59" y="47"/>
                    </a:cubicBezTo>
                    <a:lnTo>
                      <a:pt x="59" y="14"/>
                    </a:lnTo>
                    <a:cubicBezTo>
                      <a:pt x="59" y="8"/>
                      <a:pt x="54" y="2"/>
                      <a:pt x="4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2" name="Freeform 36"/>
              <p:cNvSpPr>
                <a:spLocks noEditPoints="1"/>
              </p:cNvSpPr>
              <p:nvPr/>
            </p:nvSpPr>
            <p:spPr bwMode="auto">
              <a:xfrm>
                <a:off x="1536700" y="1104900"/>
                <a:ext cx="42862" cy="46038"/>
              </a:xfrm>
              <a:custGeom>
                <a:avLst/>
                <a:gdLst>
                  <a:gd name="T0" fmla="*/ 10 w 50"/>
                  <a:gd name="T1" fmla="*/ 43 h 53"/>
                  <a:gd name="T2" fmla="*/ 10 w 50"/>
                  <a:gd name="T3" fmla="*/ 43 h 53"/>
                  <a:gd name="T4" fmla="*/ 10 w 50"/>
                  <a:gd name="T5" fmla="*/ 40 h 53"/>
                  <a:gd name="T6" fmla="*/ 10 w 50"/>
                  <a:gd name="T7" fmla="*/ 12 h 53"/>
                  <a:gd name="T8" fmla="*/ 10 w 50"/>
                  <a:gd name="T9" fmla="*/ 10 h 53"/>
                  <a:gd name="T10" fmla="*/ 40 w 50"/>
                  <a:gd name="T11" fmla="*/ 10 h 53"/>
                  <a:gd name="T12" fmla="*/ 40 w 50"/>
                  <a:gd name="T13" fmla="*/ 12 h 53"/>
                  <a:gd name="T14" fmla="*/ 40 w 50"/>
                  <a:gd name="T15" fmla="*/ 39 h 53"/>
                  <a:gd name="T16" fmla="*/ 40 w 50"/>
                  <a:gd name="T17" fmla="*/ 41 h 53"/>
                  <a:gd name="T18" fmla="*/ 10 w 50"/>
                  <a:gd name="T19" fmla="*/ 43 h 53"/>
                  <a:gd name="T20" fmla="*/ 41 w 50"/>
                  <a:gd name="T21" fmla="*/ 0 h 53"/>
                  <a:gd name="T22" fmla="*/ 41 w 50"/>
                  <a:gd name="T23" fmla="*/ 0 h 53"/>
                  <a:gd name="T24" fmla="*/ 9 w 50"/>
                  <a:gd name="T25" fmla="*/ 0 h 53"/>
                  <a:gd name="T26" fmla="*/ 0 w 50"/>
                  <a:gd name="T27" fmla="*/ 12 h 53"/>
                  <a:gd name="T28" fmla="*/ 0 w 50"/>
                  <a:gd name="T29" fmla="*/ 40 h 53"/>
                  <a:gd name="T30" fmla="*/ 9 w 50"/>
                  <a:gd name="T31" fmla="*/ 53 h 53"/>
                  <a:gd name="T32" fmla="*/ 41 w 50"/>
                  <a:gd name="T33" fmla="*/ 50 h 53"/>
                  <a:gd name="T34" fmla="*/ 50 w 50"/>
                  <a:gd name="T35" fmla="*/ 39 h 53"/>
                  <a:gd name="T36" fmla="*/ 50 w 50"/>
                  <a:gd name="T37" fmla="*/ 12 h 53"/>
                  <a:gd name="T38" fmla="*/ 41 w 50"/>
                  <a:gd name="T3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53">
                    <a:moveTo>
                      <a:pt x="10" y="43"/>
                    </a:moveTo>
                    <a:lnTo>
                      <a:pt x="10" y="43"/>
                    </a:lnTo>
                    <a:cubicBezTo>
                      <a:pt x="10" y="42"/>
                      <a:pt x="10" y="41"/>
                      <a:pt x="10" y="40"/>
                    </a:cubicBezTo>
                    <a:lnTo>
                      <a:pt x="10" y="12"/>
                    </a:lnTo>
                    <a:cubicBezTo>
                      <a:pt x="10" y="11"/>
                      <a:pt x="10" y="10"/>
                      <a:pt x="10" y="10"/>
                    </a:cubicBezTo>
                    <a:lnTo>
                      <a:pt x="40" y="10"/>
                    </a:lnTo>
                    <a:cubicBezTo>
                      <a:pt x="40" y="11"/>
                      <a:pt x="40" y="11"/>
                      <a:pt x="40" y="12"/>
                    </a:cubicBezTo>
                    <a:lnTo>
                      <a:pt x="40" y="39"/>
                    </a:lnTo>
                    <a:cubicBezTo>
                      <a:pt x="40" y="40"/>
                      <a:pt x="40" y="41"/>
                      <a:pt x="40" y="41"/>
                    </a:cubicBezTo>
                    <a:lnTo>
                      <a:pt x="10" y="43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9" y="0"/>
                    </a:lnTo>
                    <a:cubicBezTo>
                      <a:pt x="4" y="0"/>
                      <a:pt x="0" y="5"/>
                      <a:pt x="0" y="12"/>
                    </a:cubicBezTo>
                    <a:lnTo>
                      <a:pt x="0" y="40"/>
                    </a:lnTo>
                    <a:cubicBezTo>
                      <a:pt x="0" y="47"/>
                      <a:pt x="4" y="53"/>
                      <a:pt x="9" y="53"/>
                    </a:cubicBezTo>
                    <a:lnTo>
                      <a:pt x="41" y="50"/>
                    </a:lnTo>
                    <a:cubicBezTo>
                      <a:pt x="46" y="50"/>
                      <a:pt x="50" y="45"/>
                      <a:pt x="50" y="39"/>
                    </a:cubicBezTo>
                    <a:lnTo>
                      <a:pt x="50" y="12"/>
                    </a:lnTo>
                    <a:cubicBezTo>
                      <a:pt x="50" y="6"/>
                      <a:pt x="47" y="1"/>
                      <a:pt x="4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3" name="Freeform 37"/>
              <p:cNvSpPr>
                <a:spLocks/>
              </p:cNvSpPr>
              <p:nvPr/>
            </p:nvSpPr>
            <p:spPr bwMode="auto">
              <a:xfrm>
                <a:off x="1450975" y="1193800"/>
                <a:ext cx="53975" cy="17463"/>
              </a:xfrm>
              <a:custGeom>
                <a:avLst/>
                <a:gdLst>
                  <a:gd name="T0" fmla="*/ 6 w 64"/>
                  <a:gd name="T1" fmla="*/ 21 h 21"/>
                  <a:gd name="T2" fmla="*/ 6 w 64"/>
                  <a:gd name="T3" fmla="*/ 21 h 21"/>
                  <a:gd name="T4" fmla="*/ 58 w 64"/>
                  <a:gd name="T5" fmla="*/ 16 h 21"/>
                  <a:gd name="T6" fmla="*/ 64 w 64"/>
                  <a:gd name="T7" fmla="*/ 7 h 21"/>
                  <a:gd name="T8" fmla="*/ 58 w 64"/>
                  <a:gd name="T9" fmla="*/ 0 h 21"/>
                  <a:gd name="T10" fmla="*/ 6 w 64"/>
                  <a:gd name="T11" fmla="*/ 5 h 21"/>
                  <a:gd name="T12" fmla="*/ 0 w 64"/>
                  <a:gd name="T13" fmla="*/ 13 h 21"/>
                  <a:gd name="T14" fmla="*/ 6 w 64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21">
                    <a:moveTo>
                      <a:pt x="6" y="21"/>
                    </a:moveTo>
                    <a:lnTo>
                      <a:pt x="6" y="21"/>
                    </a:lnTo>
                    <a:lnTo>
                      <a:pt x="58" y="16"/>
                    </a:lnTo>
                    <a:cubicBezTo>
                      <a:pt x="61" y="16"/>
                      <a:pt x="64" y="12"/>
                      <a:pt x="64" y="7"/>
                    </a:cubicBezTo>
                    <a:cubicBezTo>
                      <a:pt x="64" y="3"/>
                      <a:pt x="61" y="0"/>
                      <a:pt x="58" y="0"/>
                    </a:cubicBezTo>
                    <a:lnTo>
                      <a:pt x="6" y="5"/>
                    </a:lnTo>
                    <a:cubicBezTo>
                      <a:pt x="3" y="5"/>
                      <a:pt x="0" y="9"/>
                      <a:pt x="0" y="13"/>
                    </a:cubicBezTo>
                    <a:cubicBezTo>
                      <a:pt x="0" y="17"/>
                      <a:pt x="3" y="21"/>
                      <a:pt x="6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4" name="Freeform 38"/>
              <p:cNvSpPr>
                <a:spLocks/>
              </p:cNvSpPr>
              <p:nvPr/>
            </p:nvSpPr>
            <p:spPr bwMode="auto">
              <a:xfrm>
                <a:off x="1450975" y="1217613"/>
                <a:ext cx="53975" cy="20638"/>
              </a:xfrm>
              <a:custGeom>
                <a:avLst/>
                <a:gdLst>
                  <a:gd name="T0" fmla="*/ 58 w 64"/>
                  <a:gd name="T1" fmla="*/ 0 h 23"/>
                  <a:gd name="T2" fmla="*/ 58 w 64"/>
                  <a:gd name="T3" fmla="*/ 0 h 23"/>
                  <a:gd name="T4" fmla="*/ 58 w 64"/>
                  <a:gd name="T5" fmla="*/ 0 h 23"/>
                  <a:gd name="T6" fmla="*/ 6 w 64"/>
                  <a:gd name="T7" fmla="*/ 7 h 23"/>
                  <a:gd name="T8" fmla="*/ 0 w 64"/>
                  <a:gd name="T9" fmla="*/ 15 h 23"/>
                  <a:gd name="T10" fmla="*/ 6 w 64"/>
                  <a:gd name="T11" fmla="*/ 23 h 23"/>
                  <a:gd name="T12" fmla="*/ 6 w 64"/>
                  <a:gd name="T13" fmla="*/ 23 h 23"/>
                  <a:gd name="T14" fmla="*/ 58 w 64"/>
                  <a:gd name="T15" fmla="*/ 16 h 23"/>
                  <a:gd name="T16" fmla="*/ 64 w 64"/>
                  <a:gd name="T17" fmla="*/ 8 h 23"/>
                  <a:gd name="T18" fmla="*/ 58 w 64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3">
                    <a:moveTo>
                      <a:pt x="58" y="0"/>
                    </a:moveTo>
                    <a:lnTo>
                      <a:pt x="58" y="0"/>
                    </a:lnTo>
                    <a:lnTo>
                      <a:pt x="58" y="0"/>
                    </a:lnTo>
                    <a:lnTo>
                      <a:pt x="6" y="7"/>
                    </a:lnTo>
                    <a:cubicBezTo>
                      <a:pt x="3" y="7"/>
                      <a:pt x="0" y="11"/>
                      <a:pt x="0" y="15"/>
                    </a:cubicBezTo>
                    <a:cubicBezTo>
                      <a:pt x="0" y="20"/>
                      <a:pt x="3" y="23"/>
                      <a:pt x="6" y="23"/>
                    </a:cubicBezTo>
                    <a:lnTo>
                      <a:pt x="6" y="23"/>
                    </a:lnTo>
                    <a:lnTo>
                      <a:pt x="58" y="16"/>
                    </a:lnTo>
                    <a:cubicBezTo>
                      <a:pt x="62" y="16"/>
                      <a:pt x="64" y="12"/>
                      <a:pt x="64" y="8"/>
                    </a:cubicBezTo>
                    <a:cubicBezTo>
                      <a:pt x="64" y="3"/>
                      <a:pt x="62" y="0"/>
                      <a:pt x="5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5" name="Freeform 39"/>
              <p:cNvSpPr>
                <a:spLocks/>
              </p:cNvSpPr>
              <p:nvPr/>
            </p:nvSpPr>
            <p:spPr bwMode="auto">
              <a:xfrm>
                <a:off x="1536700" y="1185863"/>
                <a:ext cx="41275" cy="14288"/>
              </a:xfrm>
              <a:custGeom>
                <a:avLst/>
                <a:gdLst>
                  <a:gd name="T0" fmla="*/ 4 w 48"/>
                  <a:gd name="T1" fmla="*/ 16 h 16"/>
                  <a:gd name="T2" fmla="*/ 4 w 48"/>
                  <a:gd name="T3" fmla="*/ 16 h 16"/>
                  <a:gd name="T4" fmla="*/ 4 w 48"/>
                  <a:gd name="T5" fmla="*/ 16 h 16"/>
                  <a:gd name="T6" fmla="*/ 44 w 48"/>
                  <a:gd name="T7" fmla="*/ 12 h 16"/>
                  <a:gd name="T8" fmla="*/ 48 w 48"/>
                  <a:gd name="T9" fmla="*/ 6 h 16"/>
                  <a:gd name="T10" fmla="*/ 44 w 48"/>
                  <a:gd name="T11" fmla="*/ 0 h 16"/>
                  <a:gd name="T12" fmla="*/ 4 w 48"/>
                  <a:gd name="T13" fmla="*/ 4 h 16"/>
                  <a:gd name="T14" fmla="*/ 0 w 48"/>
                  <a:gd name="T15" fmla="*/ 10 h 16"/>
                  <a:gd name="T16" fmla="*/ 4 w 48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">
                    <a:moveTo>
                      <a:pt x="4" y="16"/>
                    </a:moveTo>
                    <a:lnTo>
                      <a:pt x="4" y="16"/>
                    </a:lnTo>
                    <a:lnTo>
                      <a:pt x="4" y="16"/>
                    </a:lnTo>
                    <a:lnTo>
                      <a:pt x="44" y="12"/>
                    </a:lnTo>
                    <a:cubicBezTo>
                      <a:pt x="46" y="12"/>
                      <a:pt x="48" y="9"/>
                      <a:pt x="48" y="6"/>
                    </a:cubicBezTo>
                    <a:cubicBezTo>
                      <a:pt x="48" y="3"/>
                      <a:pt x="46" y="0"/>
                      <a:pt x="44" y="0"/>
                    </a:cubicBezTo>
                    <a:lnTo>
                      <a:pt x="4" y="4"/>
                    </a:lnTo>
                    <a:cubicBezTo>
                      <a:pt x="2" y="4"/>
                      <a:pt x="0" y="7"/>
                      <a:pt x="0" y="10"/>
                    </a:cubicBezTo>
                    <a:cubicBezTo>
                      <a:pt x="0" y="14"/>
                      <a:pt x="2" y="16"/>
                      <a:pt x="4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6" name="Freeform 40"/>
              <p:cNvSpPr>
                <a:spLocks/>
              </p:cNvSpPr>
              <p:nvPr/>
            </p:nvSpPr>
            <p:spPr bwMode="auto">
              <a:xfrm>
                <a:off x="1536700" y="1204913"/>
                <a:ext cx="41275" cy="15875"/>
              </a:xfrm>
              <a:custGeom>
                <a:avLst/>
                <a:gdLst>
                  <a:gd name="T0" fmla="*/ 44 w 48"/>
                  <a:gd name="T1" fmla="*/ 0 h 18"/>
                  <a:gd name="T2" fmla="*/ 44 w 48"/>
                  <a:gd name="T3" fmla="*/ 0 h 18"/>
                  <a:gd name="T4" fmla="*/ 44 w 48"/>
                  <a:gd name="T5" fmla="*/ 0 h 18"/>
                  <a:gd name="T6" fmla="*/ 4 w 48"/>
                  <a:gd name="T7" fmla="*/ 6 h 18"/>
                  <a:gd name="T8" fmla="*/ 0 w 48"/>
                  <a:gd name="T9" fmla="*/ 12 h 18"/>
                  <a:gd name="T10" fmla="*/ 4 w 48"/>
                  <a:gd name="T11" fmla="*/ 18 h 18"/>
                  <a:gd name="T12" fmla="*/ 4 w 48"/>
                  <a:gd name="T13" fmla="*/ 18 h 18"/>
                  <a:gd name="T14" fmla="*/ 44 w 48"/>
                  <a:gd name="T15" fmla="*/ 12 h 18"/>
                  <a:gd name="T16" fmla="*/ 48 w 48"/>
                  <a:gd name="T17" fmla="*/ 6 h 18"/>
                  <a:gd name="T18" fmla="*/ 44 w 48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8">
                    <a:moveTo>
                      <a:pt x="44" y="0"/>
                    </a:moveTo>
                    <a:lnTo>
                      <a:pt x="44" y="0"/>
                    </a:lnTo>
                    <a:lnTo>
                      <a:pt x="44" y="0"/>
                    </a:lnTo>
                    <a:lnTo>
                      <a:pt x="4" y="6"/>
                    </a:ln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18"/>
                    </a:cubicBezTo>
                    <a:lnTo>
                      <a:pt x="4" y="18"/>
                    </a:lnTo>
                    <a:lnTo>
                      <a:pt x="44" y="12"/>
                    </a:lnTo>
                    <a:cubicBezTo>
                      <a:pt x="46" y="12"/>
                      <a:pt x="48" y="10"/>
                      <a:pt x="48" y="6"/>
                    </a:cubicBezTo>
                    <a:cubicBezTo>
                      <a:pt x="48" y="3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7" name="Freeform 41"/>
              <p:cNvSpPr>
                <a:spLocks noEditPoints="1"/>
              </p:cNvSpPr>
              <p:nvPr/>
            </p:nvSpPr>
            <p:spPr bwMode="auto">
              <a:xfrm>
                <a:off x="1603375" y="960438"/>
                <a:ext cx="28575" cy="38100"/>
              </a:xfrm>
              <a:custGeom>
                <a:avLst/>
                <a:gdLst>
                  <a:gd name="T0" fmla="*/ 7 w 34"/>
                  <a:gd name="T1" fmla="*/ 12 h 45"/>
                  <a:gd name="T2" fmla="*/ 7 w 34"/>
                  <a:gd name="T3" fmla="*/ 12 h 45"/>
                  <a:gd name="T4" fmla="*/ 8 w 34"/>
                  <a:gd name="T5" fmla="*/ 8 h 45"/>
                  <a:gd name="T6" fmla="*/ 25 w 34"/>
                  <a:gd name="T7" fmla="*/ 14 h 45"/>
                  <a:gd name="T8" fmla="*/ 27 w 34"/>
                  <a:gd name="T9" fmla="*/ 18 h 45"/>
                  <a:gd name="T10" fmla="*/ 27 w 34"/>
                  <a:gd name="T11" fmla="*/ 34 h 45"/>
                  <a:gd name="T12" fmla="*/ 26 w 34"/>
                  <a:gd name="T13" fmla="*/ 37 h 45"/>
                  <a:gd name="T14" fmla="*/ 8 w 34"/>
                  <a:gd name="T15" fmla="*/ 36 h 45"/>
                  <a:gd name="T16" fmla="*/ 7 w 34"/>
                  <a:gd name="T17" fmla="*/ 31 h 45"/>
                  <a:gd name="T18" fmla="*/ 7 w 34"/>
                  <a:gd name="T19" fmla="*/ 12 h 45"/>
                  <a:gd name="T20" fmla="*/ 1 w 34"/>
                  <a:gd name="T21" fmla="*/ 39 h 45"/>
                  <a:gd name="T22" fmla="*/ 1 w 34"/>
                  <a:gd name="T23" fmla="*/ 39 h 45"/>
                  <a:gd name="T24" fmla="*/ 7 w 34"/>
                  <a:gd name="T25" fmla="*/ 43 h 45"/>
                  <a:gd name="T26" fmla="*/ 27 w 34"/>
                  <a:gd name="T27" fmla="*/ 45 h 45"/>
                  <a:gd name="T28" fmla="*/ 27 w 34"/>
                  <a:gd name="T29" fmla="*/ 45 h 45"/>
                  <a:gd name="T30" fmla="*/ 34 w 34"/>
                  <a:gd name="T31" fmla="*/ 34 h 45"/>
                  <a:gd name="T32" fmla="*/ 34 w 34"/>
                  <a:gd name="T33" fmla="*/ 18 h 45"/>
                  <a:gd name="T34" fmla="*/ 28 w 34"/>
                  <a:gd name="T35" fmla="*/ 7 h 45"/>
                  <a:gd name="T36" fmla="*/ 8 w 34"/>
                  <a:gd name="T37" fmla="*/ 0 h 45"/>
                  <a:gd name="T38" fmla="*/ 7 w 34"/>
                  <a:gd name="T39" fmla="*/ 0 h 45"/>
                  <a:gd name="T40" fmla="*/ 0 w 34"/>
                  <a:gd name="T41" fmla="*/ 12 h 45"/>
                  <a:gd name="T42" fmla="*/ 0 w 34"/>
                  <a:gd name="T43" fmla="*/ 31 h 45"/>
                  <a:gd name="T44" fmla="*/ 1 w 34"/>
                  <a:gd name="T45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5">
                    <a:moveTo>
                      <a:pt x="7" y="12"/>
                    </a:moveTo>
                    <a:lnTo>
                      <a:pt x="7" y="12"/>
                    </a:lnTo>
                    <a:cubicBezTo>
                      <a:pt x="7" y="10"/>
                      <a:pt x="8" y="9"/>
                      <a:pt x="8" y="8"/>
                    </a:cubicBezTo>
                    <a:lnTo>
                      <a:pt x="25" y="14"/>
                    </a:lnTo>
                    <a:cubicBezTo>
                      <a:pt x="26" y="14"/>
                      <a:pt x="27" y="16"/>
                      <a:pt x="27" y="18"/>
                    </a:cubicBezTo>
                    <a:lnTo>
                      <a:pt x="27" y="34"/>
                    </a:lnTo>
                    <a:cubicBezTo>
                      <a:pt x="27" y="36"/>
                      <a:pt x="26" y="37"/>
                      <a:pt x="26" y="37"/>
                    </a:cubicBezTo>
                    <a:lnTo>
                      <a:pt x="8" y="36"/>
                    </a:lnTo>
                    <a:cubicBezTo>
                      <a:pt x="8" y="35"/>
                      <a:pt x="7" y="34"/>
                      <a:pt x="7" y="31"/>
                    </a:cubicBezTo>
                    <a:lnTo>
                      <a:pt x="7" y="12"/>
                    </a:lnTo>
                    <a:close/>
                    <a:moveTo>
                      <a:pt x="1" y="39"/>
                    </a:moveTo>
                    <a:lnTo>
                      <a:pt x="1" y="39"/>
                    </a:lnTo>
                    <a:cubicBezTo>
                      <a:pt x="3" y="43"/>
                      <a:pt x="6" y="43"/>
                      <a:pt x="7" y="43"/>
                    </a:cubicBezTo>
                    <a:lnTo>
                      <a:pt x="27" y="45"/>
                    </a:lnTo>
                    <a:lnTo>
                      <a:pt x="27" y="45"/>
                    </a:lnTo>
                    <a:cubicBezTo>
                      <a:pt x="31" y="45"/>
                      <a:pt x="34" y="40"/>
                      <a:pt x="34" y="34"/>
                    </a:cubicBezTo>
                    <a:lnTo>
                      <a:pt x="34" y="18"/>
                    </a:lnTo>
                    <a:cubicBezTo>
                      <a:pt x="34" y="13"/>
                      <a:pt x="32" y="7"/>
                      <a:pt x="28" y="7"/>
                    </a:cubicBezTo>
                    <a:lnTo>
                      <a:pt x="8" y="0"/>
                    </a:lnTo>
                    <a:lnTo>
                      <a:pt x="7" y="0"/>
                    </a:lnTo>
                    <a:cubicBezTo>
                      <a:pt x="3" y="0"/>
                      <a:pt x="0" y="5"/>
                      <a:pt x="0" y="12"/>
                    </a:cubicBezTo>
                    <a:lnTo>
                      <a:pt x="0" y="31"/>
                    </a:lnTo>
                    <a:cubicBezTo>
                      <a:pt x="0" y="34"/>
                      <a:pt x="1" y="37"/>
                      <a:pt x="1" y="3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8" name="Freeform 42"/>
              <p:cNvSpPr>
                <a:spLocks noEditPoints="1"/>
              </p:cNvSpPr>
              <p:nvPr/>
            </p:nvSpPr>
            <p:spPr bwMode="auto">
              <a:xfrm>
                <a:off x="1603375" y="1033463"/>
                <a:ext cx="28575" cy="39688"/>
              </a:xfrm>
              <a:custGeom>
                <a:avLst/>
                <a:gdLst>
                  <a:gd name="T0" fmla="*/ 7 w 34"/>
                  <a:gd name="T1" fmla="*/ 12 h 47"/>
                  <a:gd name="T2" fmla="*/ 7 w 34"/>
                  <a:gd name="T3" fmla="*/ 12 h 47"/>
                  <a:gd name="T4" fmla="*/ 8 w 34"/>
                  <a:gd name="T5" fmla="*/ 8 h 47"/>
                  <a:gd name="T6" fmla="*/ 25 w 34"/>
                  <a:gd name="T7" fmla="*/ 12 h 47"/>
                  <a:gd name="T8" fmla="*/ 27 w 34"/>
                  <a:gd name="T9" fmla="*/ 16 h 47"/>
                  <a:gd name="T10" fmla="*/ 27 w 34"/>
                  <a:gd name="T11" fmla="*/ 36 h 47"/>
                  <a:gd name="T12" fmla="*/ 26 w 34"/>
                  <a:gd name="T13" fmla="*/ 40 h 47"/>
                  <a:gd name="T14" fmla="*/ 8 w 34"/>
                  <a:gd name="T15" fmla="*/ 40 h 47"/>
                  <a:gd name="T16" fmla="*/ 7 w 34"/>
                  <a:gd name="T17" fmla="*/ 36 h 47"/>
                  <a:gd name="T18" fmla="*/ 7 w 34"/>
                  <a:gd name="T19" fmla="*/ 12 h 47"/>
                  <a:gd name="T20" fmla="*/ 7 w 34"/>
                  <a:gd name="T21" fmla="*/ 47 h 47"/>
                  <a:gd name="T22" fmla="*/ 7 w 34"/>
                  <a:gd name="T23" fmla="*/ 47 h 47"/>
                  <a:gd name="T24" fmla="*/ 27 w 34"/>
                  <a:gd name="T25" fmla="*/ 47 h 47"/>
                  <a:gd name="T26" fmla="*/ 34 w 34"/>
                  <a:gd name="T27" fmla="*/ 36 h 47"/>
                  <a:gd name="T28" fmla="*/ 34 w 34"/>
                  <a:gd name="T29" fmla="*/ 16 h 47"/>
                  <a:gd name="T30" fmla="*/ 27 w 34"/>
                  <a:gd name="T31" fmla="*/ 5 h 47"/>
                  <a:gd name="T32" fmla="*/ 8 w 34"/>
                  <a:gd name="T33" fmla="*/ 1 h 47"/>
                  <a:gd name="T34" fmla="*/ 7 w 34"/>
                  <a:gd name="T35" fmla="*/ 0 h 47"/>
                  <a:gd name="T36" fmla="*/ 0 w 34"/>
                  <a:gd name="T37" fmla="*/ 12 h 47"/>
                  <a:gd name="T38" fmla="*/ 0 w 34"/>
                  <a:gd name="T39" fmla="*/ 36 h 47"/>
                  <a:gd name="T40" fmla="*/ 7 w 34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47">
                    <a:moveTo>
                      <a:pt x="7" y="12"/>
                    </a:moveTo>
                    <a:lnTo>
                      <a:pt x="7" y="12"/>
                    </a:lnTo>
                    <a:cubicBezTo>
                      <a:pt x="7" y="10"/>
                      <a:pt x="8" y="9"/>
                      <a:pt x="8" y="8"/>
                    </a:cubicBezTo>
                    <a:lnTo>
                      <a:pt x="25" y="12"/>
                    </a:lnTo>
                    <a:cubicBezTo>
                      <a:pt x="26" y="13"/>
                      <a:pt x="27" y="14"/>
                      <a:pt x="27" y="16"/>
                    </a:cubicBezTo>
                    <a:lnTo>
                      <a:pt x="27" y="36"/>
                    </a:lnTo>
                    <a:cubicBezTo>
                      <a:pt x="27" y="38"/>
                      <a:pt x="26" y="40"/>
                      <a:pt x="26" y="40"/>
                    </a:cubicBezTo>
                    <a:lnTo>
                      <a:pt x="8" y="40"/>
                    </a:lnTo>
                    <a:cubicBezTo>
                      <a:pt x="8" y="39"/>
                      <a:pt x="7" y="38"/>
                      <a:pt x="7" y="36"/>
                    </a:cubicBezTo>
                    <a:lnTo>
                      <a:pt x="7" y="12"/>
                    </a:lnTo>
                    <a:close/>
                    <a:moveTo>
                      <a:pt x="7" y="47"/>
                    </a:moveTo>
                    <a:lnTo>
                      <a:pt x="7" y="47"/>
                    </a:lnTo>
                    <a:lnTo>
                      <a:pt x="27" y="47"/>
                    </a:lnTo>
                    <a:cubicBezTo>
                      <a:pt x="31" y="47"/>
                      <a:pt x="34" y="42"/>
                      <a:pt x="34" y="36"/>
                    </a:cubicBezTo>
                    <a:lnTo>
                      <a:pt x="34" y="16"/>
                    </a:lnTo>
                    <a:cubicBezTo>
                      <a:pt x="34" y="11"/>
                      <a:pt x="31" y="6"/>
                      <a:pt x="27" y="5"/>
                    </a:cubicBezTo>
                    <a:lnTo>
                      <a:pt x="8" y="1"/>
                    </a:lnTo>
                    <a:lnTo>
                      <a:pt x="7" y="0"/>
                    </a:lnTo>
                    <a:cubicBezTo>
                      <a:pt x="3" y="0"/>
                      <a:pt x="0" y="5"/>
                      <a:pt x="0" y="12"/>
                    </a:cubicBezTo>
                    <a:lnTo>
                      <a:pt x="0" y="36"/>
                    </a:lnTo>
                    <a:cubicBezTo>
                      <a:pt x="0" y="42"/>
                      <a:pt x="3" y="47"/>
                      <a:pt x="7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9" name="Freeform 43"/>
              <p:cNvSpPr>
                <a:spLocks noEditPoints="1"/>
              </p:cNvSpPr>
              <p:nvPr/>
            </p:nvSpPr>
            <p:spPr bwMode="auto">
              <a:xfrm>
                <a:off x="1601788" y="1108075"/>
                <a:ext cx="30162" cy="38100"/>
              </a:xfrm>
              <a:custGeom>
                <a:avLst/>
                <a:gdLst>
                  <a:gd name="T0" fmla="*/ 7 w 35"/>
                  <a:gd name="T1" fmla="*/ 11 h 45"/>
                  <a:gd name="T2" fmla="*/ 7 w 35"/>
                  <a:gd name="T3" fmla="*/ 11 h 45"/>
                  <a:gd name="T4" fmla="*/ 8 w 35"/>
                  <a:gd name="T5" fmla="*/ 7 h 45"/>
                  <a:gd name="T6" fmla="*/ 27 w 35"/>
                  <a:gd name="T7" fmla="*/ 8 h 45"/>
                  <a:gd name="T8" fmla="*/ 27 w 35"/>
                  <a:gd name="T9" fmla="*/ 11 h 45"/>
                  <a:gd name="T10" fmla="*/ 27 w 35"/>
                  <a:gd name="T11" fmla="*/ 33 h 45"/>
                  <a:gd name="T12" fmla="*/ 27 w 35"/>
                  <a:gd name="T13" fmla="*/ 36 h 45"/>
                  <a:gd name="T14" fmla="*/ 8 w 35"/>
                  <a:gd name="T15" fmla="*/ 38 h 45"/>
                  <a:gd name="T16" fmla="*/ 7 w 35"/>
                  <a:gd name="T17" fmla="*/ 34 h 45"/>
                  <a:gd name="T18" fmla="*/ 7 w 35"/>
                  <a:gd name="T19" fmla="*/ 11 h 45"/>
                  <a:gd name="T20" fmla="*/ 6 w 35"/>
                  <a:gd name="T21" fmla="*/ 45 h 45"/>
                  <a:gd name="T22" fmla="*/ 6 w 35"/>
                  <a:gd name="T23" fmla="*/ 45 h 45"/>
                  <a:gd name="T24" fmla="*/ 28 w 35"/>
                  <a:gd name="T25" fmla="*/ 43 h 45"/>
                  <a:gd name="T26" fmla="*/ 35 w 35"/>
                  <a:gd name="T27" fmla="*/ 33 h 45"/>
                  <a:gd name="T28" fmla="*/ 35 w 35"/>
                  <a:gd name="T29" fmla="*/ 11 h 45"/>
                  <a:gd name="T30" fmla="*/ 28 w 35"/>
                  <a:gd name="T31" fmla="*/ 1 h 45"/>
                  <a:gd name="T32" fmla="*/ 7 w 35"/>
                  <a:gd name="T33" fmla="*/ 0 h 45"/>
                  <a:gd name="T34" fmla="*/ 6 w 35"/>
                  <a:gd name="T35" fmla="*/ 0 h 45"/>
                  <a:gd name="T36" fmla="*/ 0 w 35"/>
                  <a:gd name="T37" fmla="*/ 11 h 45"/>
                  <a:gd name="T38" fmla="*/ 0 w 35"/>
                  <a:gd name="T39" fmla="*/ 34 h 45"/>
                  <a:gd name="T40" fmla="*/ 6 w 35"/>
                  <a:gd name="T4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7" y="11"/>
                    </a:moveTo>
                    <a:lnTo>
                      <a:pt x="7" y="11"/>
                    </a:lnTo>
                    <a:cubicBezTo>
                      <a:pt x="7" y="9"/>
                      <a:pt x="7" y="8"/>
                      <a:pt x="8" y="7"/>
                    </a:cubicBezTo>
                    <a:lnTo>
                      <a:pt x="27" y="8"/>
                    </a:lnTo>
                    <a:cubicBezTo>
                      <a:pt x="27" y="9"/>
                      <a:pt x="27" y="10"/>
                      <a:pt x="27" y="11"/>
                    </a:cubicBezTo>
                    <a:lnTo>
                      <a:pt x="27" y="33"/>
                    </a:lnTo>
                    <a:cubicBezTo>
                      <a:pt x="27" y="34"/>
                      <a:pt x="27" y="35"/>
                      <a:pt x="27" y="36"/>
                    </a:cubicBezTo>
                    <a:lnTo>
                      <a:pt x="8" y="38"/>
                    </a:lnTo>
                    <a:cubicBezTo>
                      <a:pt x="7" y="37"/>
                      <a:pt x="7" y="36"/>
                      <a:pt x="7" y="34"/>
                    </a:cubicBezTo>
                    <a:lnTo>
                      <a:pt x="7" y="11"/>
                    </a:lnTo>
                    <a:close/>
                    <a:moveTo>
                      <a:pt x="6" y="45"/>
                    </a:moveTo>
                    <a:lnTo>
                      <a:pt x="6" y="45"/>
                    </a:lnTo>
                    <a:lnTo>
                      <a:pt x="28" y="43"/>
                    </a:lnTo>
                    <a:cubicBezTo>
                      <a:pt x="32" y="43"/>
                      <a:pt x="35" y="38"/>
                      <a:pt x="35" y="33"/>
                    </a:cubicBezTo>
                    <a:lnTo>
                      <a:pt x="35" y="11"/>
                    </a:lnTo>
                    <a:cubicBezTo>
                      <a:pt x="35" y="7"/>
                      <a:pt x="33" y="1"/>
                      <a:pt x="28" y="1"/>
                    </a:cubicBezTo>
                    <a:lnTo>
                      <a:pt x="7" y="0"/>
                    </a:lnTo>
                    <a:lnTo>
                      <a:pt x="6" y="0"/>
                    </a:lnTo>
                    <a:cubicBezTo>
                      <a:pt x="2" y="0"/>
                      <a:pt x="0" y="4"/>
                      <a:pt x="0" y="11"/>
                    </a:cubicBezTo>
                    <a:lnTo>
                      <a:pt x="0" y="34"/>
                    </a:lnTo>
                    <a:cubicBezTo>
                      <a:pt x="0" y="41"/>
                      <a:pt x="2" y="45"/>
                      <a:pt x="6" y="4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0" name="Freeform 44"/>
              <p:cNvSpPr>
                <a:spLocks/>
              </p:cNvSpPr>
              <p:nvPr/>
            </p:nvSpPr>
            <p:spPr bwMode="auto">
              <a:xfrm>
                <a:off x="1603375" y="1177925"/>
                <a:ext cx="26987" cy="12700"/>
              </a:xfrm>
              <a:custGeom>
                <a:avLst/>
                <a:gdLst>
                  <a:gd name="T0" fmla="*/ 3 w 33"/>
                  <a:gd name="T1" fmla="*/ 14 h 14"/>
                  <a:gd name="T2" fmla="*/ 3 w 33"/>
                  <a:gd name="T3" fmla="*/ 14 h 14"/>
                  <a:gd name="T4" fmla="*/ 3 w 33"/>
                  <a:gd name="T5" fmla="*/ 14 h 14"/>
                  <a:gd name="T6" fmla="*/ 30 w 33"/>
                  <a:gd name="T7" fmla="*/ 11 h 14"/>
                  <a:gd name="T8" fmla="*/ 33 w 33"/>
                  <a:gd name="T9" fmla="*/ 6 h 14"/>
                  <a:gd name="T10" fmla="*/ 30 w 33"/>
                  <a:gd name="T11" fmla="*/ 0 h 14"/>
                  <a:gd name="T12" fmla="*/ 3 w 33"/>
                  <a:gd name="T13" fmla="*/ 3 h 14"/>
                  <a:gd name="T14" fmla="*/ 0 w 33"/>
                  <a:gd name="T15" fmla="*/ 9 h 14"/>
                  <a:gd name="T16" fmla="*/ 3 w 33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4">
                    <a:moveTo>
                      <a:pt x="3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30" y="11"/>
                    </a:lnTo>
                    <a:cubicBezTo>
                      <a:pt x="31" y="11"/>
                      <a:pt x="33" y="9"/>
                      <a:pt x="33" y="6"/>
                    </a:cubicBezTo>
                    <a:cubicBezTo>
                      <a:pt x="33" y="3"/>
                      <a:pt x="31" y="0"/>
                      <a:pt x="30" y="0"/>
                    </a:cubicBezTo>
                    <a:lnTo>
                      <a:pt x="3" y="3"/>
                    </a:lnTo>
                    <a:cubicBezTo>
                      <a:pt x="1" y="3"/>
                      <a:pt x="0" y="6"/>
                      <a:pt x="0" y="9"/>
                    </a:cubicBezTo>
                    <a:cubicBezTo>
                      <a:pt x="0" y="12"/>
                      <a:pt x="1" y="14"/>
                      <a:pt x="3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1" name="Freeform 45"/>
              <p:cNvSpPr>
                <a:spLocks/>
              </p:cNvSpPr>
              <p:nvPr/>
            </p:nvSpPr>
            <p:spPr bwMode="auto">
              <a:xfrm>
                <a:off x="1603375" y="1196975"/>
                <a:ext cx="26987" cy="12700"/>
              </a:xfrm>
              <a:custGeom>
                <a:avLst/>
                <a:gdLst>
                  <a:gd name="T0" fmla="*/ 30 w 33"/>
                  <a:gd name="T1" fmla="*/ 0 h 15"/>
                  <a:gd name="T2" fmla="*/ 30 w 33"/>
                  <a:gd name="T3" fmla="*/ 0 h 15"/>
                  <a:gd name="T4" fmla="*/ 3 w 33"/>
                  <a:gd name="T5" fmla="*/ 4 h 15"/>
                  <a:gd name="T6" fmla="*/ 0 w 33"/>
                  <a:gd name="T7" fmla="*/ 9 h 15"/>
                  <a:gd name="T8" fmla="*/ 3 w 33"/>
                  <a:gd name="T9" fmla="*/ 15 h 15"/>
                  <a:gd name="T10" fmla="*/ 3 w 33"/>
                  <a:gd name="T11" fmla="*/ 15 h 15"/>
                  <a:gd name="T12" fmla="*/ 30 w 33"/>
                  <a:gd name="T13" fmla="*/ 11 h 15"/>
                  <a:gd name="T14" fmla="*/ 33 w 33"/>
                  <a:gd name="T15" fmla="*/ 5 h 15"/>
                  <a:gd name="T16" fmla="*/ 30 w 33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5">
                    <a:moveTo>
                      <a:pt x="30" y="0"/>
                    </a:moveTo>
                    <a:lnTo>
                      <a:pt x="30" y="0"/>
                    </a:lnTo>
                    <a:lnTo>
                      <a:pt x="3" y="4"/>
                    </a:lnTo>
                    <a:cubicBezTo>
                      <a:pt x="1" y="4"/>
                      <a:pt x="0" y="6"/>
                      <a:pt x="0" y="9"/>
                    </a:cubicBezTo>
                    <a:cubicBezTo>
                      <a:pt x="0" y="13"/>
                      <a:pt x="1" y="15"/>
                      <a:pt x="3" y="15"/>
                    </a:cubicBezTo>
                    <a:lnTo>
                      <a:pt x="3" y="15"/>
                    </a:lnTo>
                    <a:lnTo>
                      <a:pt x="30" y="11"/>
                    </a:lnTo>
                    <a:cubicBezTo>
                      <a:pt x="31" y="11"/>
                      <a:pt x="33" y="8"/>
                      <a:pt x="33" y="5"/>
                    </a:cubicBezTo>
                    <a:cubicBezTo>
                      <a:pt x="33" y="2"/>
                      <a:pt x="31" y="0"/>
                      <a:pt x="3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2" name="Freeform 46"/>
              <p:cNvSpPr>
                <a:spLocks/>
              </p:cNvSpPr>
              <p:nvPr/>
            </p:nvSpPr>
            <p:spPr bwMode="auto">
              <a:xfrm>
                <a:off x="1652588" y="1177925"/>
                <a:ext cx="19050" cy="9525"/>
              </a:xfrm>
              <a:custGeom>
                <a:avLst/>
                <a:gdLst>
                  <a:gd name="T0" fmla="*/ 2 w 22"/>
                  <a:gd name="T1" fmla="*/ 10 h 10"/>
                  <a:gd name="T2" fmla="*/ 2 w 22"/>
                  <a:gd name="T3" fmla="*/ 10 h 10"/>
                  <a:gd name="T4" fmla="*/ 20 w 22"/>
                  <a:gd name="T5" fmla="*/ 8 h 10"/>
                  <a:gd name="T6" fmla="*/ 22 w 22"/>
                  <a:gd name="T7" fmla="*/ 4 h 10"/>
                  <a:gd name="T8" fmla="*/ 20 w 22"/>
                  <a:gd name="T9" fmla="*/ 0 h 10"/>
                  <a:gd name="T10" fmla="*/ 2 w 22"/>
                  <a:gd name="T11" fmla="*/ 2 h 10"/>
                  <a:gd name="T12" fmla="*/ 0 w 22"/>
                  <a:gd name="T13" fmla="*/ 6 h 10"/>
                  <a:gd name="T14" fmla="*/ 2 w 22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0">
                    <a:moveTo>
                      <a:pt x="2" y="10"/>
                    </a:moveTo>
                    <a:lnTo>
                      <a:pt x="2" y="10"/>
                    </a:lnTo>
                    <a:lnTo>
                      <a:pt x="20" y="8"/>
                    </a:lnTo>
                    <a:cubicBezTo>
                      <a:pt x="22" y="8"/>
                      <a:pt x="22" y="6"/>
                      <a:pt x="22" y="4"/>
                    </a:cubicBezTo>
                    <a:cubicBezTo>
                      <a:pt x="22" y="2"/>
                      <a:pt x="22" y="0"/>
                      <a:pt x="20" y="0"/>
                    </a:cubicBezTo>
                    <a:lnTo>
                      <a:pt x="2" y="2"/>
                    </a:ln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3" name="Freeform 47"/>
              <p:cNvSpPr>
                <a:spLocks/>
              </p:cNvSpPr>
              <p:nvPr/>
            </p:nvSpPr>
            <p:spPr bwMode="auto">
              <a:xfrm>
                <a:off x="1652588" y="1190625"/>
                <a:ext cx="19050" cy="9525"/>
              </a:xfrm>
              <a:custGeom>
                <a:avLst/>
                <a:gdLst>
                  <a:gd name="T0" fmla="*/ 20 w 22"/>
                  <a:gd name="T1" fmla="*/ 0 h 11"/>
                  <a:gd name="T2" fmla="*/ 20 w 22"/>
                  <a:gd name="T3" fmla="*/ 0 h 11"/>
                  <a:gd name="T4" fmla="*/ 2 w 22"/>
                  <a:gd name="T5" fmla="*/ 3 h 11"/>
                  <a:gd name="T6" fmla="*/ 0 w 22"/>
                  <a:gd name="T7" fmla="*/ 7 h 11"/>
                  <a:gd name="T8" fmla="*/ 2 w 22"/>
                  <a:gd name="T9" fmla="*/ 11 h 11"/>
                  <a:gd name="T10" fmla="*/ 2 w 22"/>
                  <a:gd name="T11" fmla="*/ 11 h 11"/>
                  <a:gd name="T12" fmla="*/ 20 w 22"/>
                  <a:gd name="T13" fmla="*/ 8 h 11"/>
                  <a:gd name="T14" fmla="*/ 22 w 22"/>
                  <a:gd name="T15" fmla="*/ 4 h 11"/>
                  <a:gd name="T16" fmla="*/ 20 w 22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1">
                    <a:moveTo>
                      <a:pt x="20" y="0"/>
                    </a:moveTo>
                    <a:lnTo>
                      <a:pt x="20" y="0"/>
                    </a:lnTo>
                    <a:lnTo>
                      <a:pt x="2" y="3"/>
                    </a:ln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1"/>
                      <a:pt x="2" y="11"/>
                    </a:cubicBezTo>
                    <a:lnTo>
                      <a:pt x="2" y="11"/>
                    </a:lnTo>
                    <a:lnTo>
                      <a:pt x="20" y="8"/>
                    </a:lnTo>
                    <a:cubicBezTo>
                      <a:pt x="22" y="8"/>
                      <a:pt x="22" y="6"/>
                      <a:pt x="22" y="4"/>
                    </a:cubicBezTo>
                    <a:cubicBezTo>
                      <a:pt x="22" y="2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4" name="Freeform 48"/>
              <p:cNvSpPr>
                <a:spLocks noEditPoints="1"/>
              </p:cNvSpPr>
              <p:nvPr/>
            </p:nvSpPr>
            <p:spPr bwMode="auto">
              <a:xfrm>
                <a:off x="1654175" y="976313"/>
                <a:ext cx="19050" cy="26988"/>
              </a:xfrm>
              <a:custGeom>
                <a:avLst/>
                <a:gdLst>
                  <a:gd name="T0" fmla="*/ 5 w 23"/>
                  <a:gd name="T1" fmla="*/ 8 h 31"/>
                  <a:gd name="T2" fmla="*/ 5 w 23"/>
                  <a:gd name="T3" fmla="*/ 8 h 31"/>
                  <a:gd name="T4" fmla="*/ 5 w 23"/>
                  <a:gd name="T5" fmla="*/ 5 h 31"/>
                  <a:gd name="T6" fmla="*/ 17 w 23"/>
                  <a:gd name="T7" fmla="*/ 9 h 31"/>
                  <a:gd name="T8" fmla="*/ 18 w 23"/>
                  <a:gd name="T9" fmla="*/ 12 h 31"/>
                  <a:gd name="T10" fmla="*/ 18 w 23"/>
                  <a:gd name="T11" fmla="*/ 23 h 31"/>
                  <a:gd name="T12" fmla="*/ 17 w 23"/>
                  <a:gd name="T13" fmla="*/ 26 h 31"/>
                  <a:gd name="T14" fmla="*/ 5 w 23"/>
                  <a:gd name="T15" fmla="*/ 24 h 31"/>
                  <a:gd name="T16" fmla="*/ 5 w 23"/>
                  <a:gd name="T17" fmla="*/ 21 h 31"/>
                  <a:gd name="T18" fmla="*/ 5 w 23"/>
                  <a:gd name="T19" fmla="*/ 8 h 31"/>
                  <a:gd name="T20" fmla="*/ 1 w 23"/>
                  <a:gd name="T21" fmla="*/ 26 h 31"/>
                  <a:gd name="T22" fmla="*/ 1 w 23"/>
                  <a:gd name="T23" fmla="*/ 26 h 31"/>
                  <a:gd name="T24" fmla="*/ 4 w 23"/>
                  <a:gd name="T25" fmla="*/ 29 h 31"/>
                  <a:gd name="T26" fmla="*/ 5 w 23"/>
                  <a:gd name="T27" fmla="*/ 29 h 31"/>
                  <a:gd name="T28" fmla="*/ 18 w 23"/>
                  <a:gd name="T29" fmla="*/ 31 h 31"/>
                  <a:gd name="T30" fmla="*/ 18 w 23"/>
                  <a:gd name="T31" fmla="*/ 30 h 31"/>
                  <a:gd name="T32" fmla="*/ 23 w 23"/>
                  <a:gd name="T33" fmla="*/ 23 h 31"/>
                  <a:gd name="T34" fmla="*/ 23 w 23"/>
                  <a:gd name="T35" fmla="*/ 12 h 31"/>
                  <a:gd name="T36" fmla="*/ 19 w 23"/>
                  <a:gd name="T37" fmla="*/ 4 h 31"/>
                  <a:gd name="T38" fmla="*/ 5 w 23"/>
                  <a:gd name="T39" fmla="*/ 0 h 31"/>
                  <a:gd name="T40" fmla="*/ 4 w 23"/>
                  <a:gd name="T41" fmla="*/ 0 h 31"/>
                  <a:gd name="T42" fmla="*/ 0 w 23"/>
                  <a:gd name="T43" fmla="*/ 8 h 31"/>
                  <a:gd name="T44" fmla="*/ 0 w 23"/>
                  <a:gd name="T45" fmla="*/ 21 h 31"/>
                  <a:gd name="T46" fmla="*/ 1 w 23"/>
                  <a:gd name="T47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31">
                    <a:moveTo>
                      <a:pt x="5" y="8"/>
                    </a:moveTo>
                    <a:lnTo>
                      <a:pt x="5" y="8"/>
                    </a:lnTo>
                    <a:cubicBezTo>
                      <a:pt x="5" y="6"/>
                      <a:pt x="5" y="5"/>
                      <a:pt x="5" y="5"/>
                    </a:cubicBezTo>
                    <a:lnTo>
                      <a:pt x="17" y="9"/>
                    </a:lnTo>
                    <a:cubicBezTo>
                      <a:pt x="17" y="9"/>
                      <a:pt x="18" y="10"/>
                      <a:pt x="18" y="12"/>
                    </a:cubicBezTo>
                    <a:lnTo>
                      <a:pt x="18" y="23"/>
                    </a:lnTo>
                    <a:cubicBezTo>
                      <a:pt x="18" y="24"/>
                      <a:pt x="18" y="25"/>
                      <a:pt x="17" y="26"/>
                    </a:cubicBezTo>
                    <a:lnTo>
                      <a:pt x="5" y="24"/>
                    </a:lnTo>
                    <a:cubicBezTo>
                      <a:pt x="5" y="24"/>
                      <a:pt x="5" y="23"/>
                      <a:pt x="5" y="21"/>
                    </a:cubicBezTo>
                    <a:lnTo>
                      <a:pt x="5" y="8"/>
                    </a:lnTo>
                    <a:close/>
                    <a:moveTo>
                      <a:pt x="1" y="26"/>
                    </a:moveTo>
                    <a:lnTo>
                      <a:pt x="1" y="26"/>
                    </a:lnTo>
                    <a:cubicBezTo>
                      <a:pt x="2" y="29"/>
                      <a:pt x="4" y="29"/>
                      <a:pt x="4" y="29"/>
                    </a:cubicBezTo>
                    <a:lnTo>
                      <a:pt x="5" y="29"/>
                    </a:lnTo>
                    <a:lnTo>
                      <a:pt x="18" y="31"/>
                    </a:lnTo>
                    <a:lnTo>
                      <a:pt x="18" y="30"/>
                    </a:lnTo>
                    <a:cubicBezTo>
                      <a:pt x="21" y="30"/>
                      <a:pt x="23" y="27"/>
                      <a:pt x="23" y="23"/>
                    </a:cubicBezTo>
                    <a:lnTo>
                      <a:pt x="23" y="12"/>
                    </a:lnTo>
                    <a:cubicBezTo>
                      <a:pt x="23" y="8"/>
                      <a:pt x="21" y="5"/>
                      <a:pt x="19" y="4"/>
                    </a:cubicBezTo>
                    <a:lnTo>
                      <a:pt x="5" y="0"/>
                    </a:lnTo>
                    <a:lnTo>
                      <a:pt x="4" y="0"/>
                    </a:lnTo>
                    <a:cubicBezTo>
                      <a:pt x="2" y="0"/>
                      <a:pt x="0" y="3"/>
                      <a:pt x="0" y="8"/>
                    </a:cubicBezTo>
                    <a:lnTo>
                      <a:pt x="0" y="21"/>
                    </a:lnTo>
                    <a:cubicBezTo>
                      <a:pt x="0" y="23"/>
                      <a:pt x="0" y="25"/>
                      <a:pt x="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5" name="Freeform 49"/>
              <p:cNvSpPr>
                <a:spLocks noEditPoints="1"/>
              </p:cNvSpPr>
              <p:nvPr/>
            </p:nvSpPr>
            <p:spPr bwMode="auto">
              <a:xfrm>
                <a:off x="1654175" y="1047750"/>
                <a:ext cx="19050" cy="25400"/>
              </a:xfrm>
              <a:custGeom>
                <a:avLst/>
                <a:gdLst>
                  <a:gd name="T0" fmla="*/ 5 w 22"/>
                  <a:gd name="T1" fmla="*/ 7 h 30"/>
                  <a:gd name="T2" fmla="*/ 5 w 22"/>
                  <a:gd name="T3" fmla="*/ 7 h 30"/>
                  <a:gd name="T4" fmla="*/ 6 w 22"/>
                  <a:gd name="T5" fmla="*/ 5 h 30"/>
                  <a:gd name="T6" fmla="*/ 17 w 22"/>
                  <a:gd name="T7" fmla="*/ 8 h 30"/>
                  <a:gd name="T8" fmla="*/ 17 w 22"/>
                  <a:gd name="T9" fmla="*/ 10 h 30"/>
                  <a:gd name="T10" fmla="*/ 17 w 22"/>
                  <a:gd name="T11" fmla="*/ 23 h 30"/>
                  <a:gd name="T12" fmla="*/ 17 w 22"/>
                  <a:gd name="T13" fmla="*/ 25 h 30"/>
                  <a:gd name="T14" fmla="*/ 6 w 22"/>
                  <a:gd name="T15" fmla="*/ 25 h 30"/>
                  <a:gd name="T16" fmla="*/ 5 w 22"/>
                  <a:gd name="T17" fmla="*/ 22 h 30"/>
                  <a:gd name="T18" fmla="*/ 5 w 22"/>
                  <a:gd name="T19" fmla="*/ 7 h 30"/>
                  <a:gd name="T20" fmla="*/ 5 w 22"/>
                  <a:gd name="T21" fmla="*/ 30 h 30"/>
                  <a:gd name="T22" fmla="*/ 5 w 22"/>
                  <a:gd name="T23" fmla="*/ 30 h 30"/>
                  <a:gd name="T24" fmla="*/ 17 w 22"/>
                  <a:gd name="T25" fmla="*/ 30 h 30"/>
                  <a:gd name="T26" fmla="*/ 22 w 22"/>
                  <a:gd name="T27" fmla="*/ 23 h 30"/>
                  <a:gd name="T28" fmla="*/ 22 w 22"/>
                  <a:gd name="T29" fmla="*/ 10 h 30"/>
                  <a:gd name="T30" fmla="*/ 18 w 22"/>
                  <a:gd name="T31" fmla="*/ 3 h 30"/>
                  <a:gd name="T32" fmla="*/ 6 w 22"/>
                  <a:gd name="T33" fmla="*/ 0 h 30"/>
                  <a:gd name="T34" fmla="*/ 5 w 22"/>
                  <a:gd name="T35" fmla="*/ 0 h 30"/>
                  <a:gd name="T36" fmla="*/ 0 w 22"/>
                  <a:gd name="T37" fmla="*/ 7 h 30"/>
                  <a:gd name="T38" fmla="*/ 0 w 22"/>
                  <a:gd name="T39" fmla="*/ 22 h 30"/>
                  <a:gd name="T40" fmla="*/ 5 w 22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30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5" y="5"/>
                      <a:pt x="6" y="5"/>
                    </a:cubicBezTo>
                    <a:lnTo>
                      <a:pt x="17" y="8"/>
                    </a:lnTo>
                    <a:cubicBezTo>
                      <a:pt x="17" y="8"/>
                      <a:pt x="17" y="9"/>
                      <a:pt x="17" y="10"/>
                    </a:cubicBezTo>
                    <a:lnTo>
                      <a:pt x="17" y="23"/>
                    </a:lnTo>
                    <a:cubicBezTo>
                      <a:pt x="17" y="24"/>
                      <a:pt x="17" y="24"/>
                      <a:pt x="17" y="25"/>
                    </a:cubicBezTo>
                    <a:lnTo>
                      <a:pt x="6" y="25"/>
                    </a:lnTo>
                    <a:cubicBezTo>
                      <a:pt x="5" y="24"/>
                      <a:pt x="5" y="24"/>
                      <a:pt x="5" y="22"/>
                    </a:cubicBezTo>
                    <a:lnTo>
                      <a:pt x="5" y="7"/>
                    </a:lnTo>
                    <a:close/>
                    <a:moveTo>
                      <a:pt x="5" y="30"/>
                    </a:moveTo>
                    <a:lnTo>
                      <a:pt x="5" y="30"/>
                    </a:lnTo>
                    <a:lnTo>
                      <a:pt x="17" y="30"/>
                    </a:lnTo>
                    <a:cubicBezTo>
                      <a:pt x="20" y="29"/>
                      <a:pt x="22" y="26"/>
                      <a:pt x="22" y="23"/>
                    </a:cubicBezTo>
                    <a:lnTo>
                      <a:pt x="22" y="10"/>
                    </a:lnTo>
                    <a:cubicBezTo>
                      <a:pt x="22" y="6"/>
                      <a:pt x="20" y="3"/>
                      <a:pt x="18" y="3"/>
                    </a:cubicBezTo>
                    <a:lnTo>
                      <a:pt x="6" y="0"/>
                    </a:lnTo>
                    <a:lnTo>
                      <a:pt x="5" y="0"/>
                    </a:lnTo>
                    <a:cubicBezTo>
                      <a:pt x="2" y="0"/>
                      <a:pt x="0" y="3"/>
                      <a:pt x="0" y="7"/>
                    </a:cubicBezTo>
                    <a:lnTo>
                      <a:pt x="0" y="22"/>
                    </a:lnTo>
                    <a:cubicBezTo>
                      <a:pt x="0" y="27"/>
                      <a:pt x="2" y="30"/>
                      <a:pt x="5" y="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6" name="Freeform 50"/>
              <p:cNvSpPr>
                <a:spLocks noEditPoints="1"/>
              </p:cNvSpPr>
              <p:nvPr/>
            </p:nvSpPr>
            <p:spPr bwMode="auto">
              <a:xfrm>
                <a:off x="1652588" y="1111250"/>
                <a:ext cx="20637" cy="25400"/>
              </a:xfrm>
              <a:custGeom>
                <a:avLst/>
                <a:gdLst>
                  <a:gd name="T0" fmla="*/ 5 w 23"/>
                  <a:gd name="T1" fmla="*/ 8 h 30"/>
                  <a:gd name="T2" fmla="*/ 5 w 23"/>
                  <a:gd name="T3" fmla="*/ 8 h 30"/>
                  <a:gd name="T4" fmla="*/ 5 w 23"/>
                  <a:gd name="T5" fmla="*/ 5 h 30"/>
                  <a:gd name="T6" fmla="*/ 17 w 23"/>
                  <a:gd name="T7" fmla="*/ 6 h 30"/>
                  <a:gd name="T8" fmla="*/ 18 w 23"/>
                  <a:gd name="T9" fmla="*/ 8 h 30"/>
                  <a:gd name="T10" fmla="*/ 18 w 23"/>
                  <a:gd name="T11" fmla="*/ 22 h 30"/>
                  <a:gd name="T12" fmla="*/ 17 w 23"/>
                  <a:gd name="T13" fmla="*/ 24 h 30"/>
                  <a:gd name="T14" fmla="*/ 5 w 23"/>
                  <a:gd name="T15" fmla="*/ 25 h 30"/>
                  <a:gd name="T16" fmla="*/ 5 w 23"/>
                  <a:gd name="T17" fmla="*/ 22 h 30"/>
                  <a:gd name="T18" fmla="*/ 5 w 23"/>
                  <a:gd name="T19" fmla="*/ 8 h 30"/>
                  <a:gd name="T20" fmla="*/ 4 w 23"/>
                  <a:gd name="T21" fmla="*/ 30 h 30"/>
                  <a:gd name="T22" fmla="*/ 4 w 23"/>
                  <a:gd name="T23" fmla="*/ 30 h 30"/>
                  <a:gd name="T24" fmla="*/ 18 w 23"/>
                  <a:gd name="T25" fmla="*/ 28 h 30"/>
                  <a:gd name="T26" fmla="*/ 23 w 23"/>
                  <a:gd name="T27" fmla="*/ 22 h 30"/>
                  <a:gd name="T28" fmla="*/ 23 w 23"/>
                  <a:gd name="T29" fmla="*/ 8 h 30"/>
                  <a:gd name="T30" fmla="*/ 18 w 23"/>
                  <a:gd name="T31" fmla="*/ 1 h 30"/>
                  <a:gd name="T32" fmla="*/ 5 w 23"/>
                  <a:gd name="T33" fmla="*/ 0 h 30"/>
                  <a:gd name="T34" fmla="*/ 4 w 23"/>
                  <a:gd name="T35" fmla="*/ 0 h 30"/>
                  <a:gd name="T36" fmla="*/ 0 w 23"/>
                  <a:gd name="T37" fmla="*/ 8 h 30"/>
                  <a:gd name="T38" fmla="*/ 0 w 23"/>
                  <a:gd name="T39" fmla="*/ 22 h 30"/>
                  <a:gd name="T40" fmla="*/ 4 w 2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0">
                    <a:moveTo>
                      <a:pt x="5" y="8"/>
                    </a:moveTo>
                    <a:lnTo>
                      <a:pt x="5" y="8"/>
                    </a:lnTo>
                    <a:cubicBezTo>
                      <a:pt x="5" y="7"/>
                      <a:pt x="5" y="6"/>
                      <a:pt x="5" y="5"/>
                    </a:cubicBezTo>
                    <a:lnTo>
                      <a:pt x="17" y="6"/>
                    </a:lnTo>
                    <a:cubicBezTo>
                      <a:pt x="17" y="6"/>
                      <a:pt x="18" y="7"/>
                      <a:pt x="18" y="8"/>
                    </a:cubicBezTo>
                    <a:lnTo>
                      <a:pt x="18" y="22"/>
                    </a:lnTo>
                    <a:cubicBezTo>
                      <a:pt x="18" y="23"/>
                      <a:pt x="18" y="23"/>
                      <a:pt x="17" y="24"/>
                    </a:cubicBezTo>
                    <a:lnTo>
                      <a:pt x="5" y="25"/>
                    </a:lnTo>
                    <a:cubicBezTo>
                      <a:pt x="5" y="24"/>
                      <a:pt x="5" y="24"/>
                      <a:pt x="5" y="22"/>
                    </a:cubicBezTo>
                    <a:lnTo>
                      <a:pt x="5" y="8"/>
                    </a:lnTo>
                    <a:close/>
                    <a:moveTo>
                      <a:pt x="4" y="30"/>
                    </a:moveTo>
                    <a:lnTo>
                      <a:pt x="4" y="30"/>
                    </a:lnTo>
                    <a:lnTo>
                      <a:pt x="18" y="28"/>
                    </a:lnTo>
                    <a:cubicBezTo>
                      <a:pt x="21" y="28"/>
                      <a:pt x="23" y="25"/>
                      <a:pt x="23" y="22"/>
                    </a:cubicBezTo>
                    <a:lnTo>
                      <a:pt x="23" y="8"/>
                    </a:lnTo>
                    <a:cubicBezTo>
                      <a:pt x="23" y="5"/>
                      <a:pt x="21" y="1"/>
                      <a:pt x="18" y="1"/>
                    </a:cubicBezTo>
                    <a:lnTo>
                      <a:pt x="5" y="0"/>
                    </a:lnTo>
                    <a:lnTo>
                      <a:pt x="4" y="0"/>
                    </a:lnTo>
                    <a:cubicBezTo>
                      <a:pt x="2" y="0"/>
                      <a:pt x="0" y="3"/>
                      <a:pt x="0" y="8"/>
                    </a:cubicBezTo>
                    <a:lnTo>
                      <a:pt x="0" y="22"/>
                    </a:lnTo>
                    <a:cubicBezTo>
                      <a:pt x="0" y="27"/>
                      <a:pt x="2" y="30"/>
                      <a:pt x="4" y="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7" name="Freeform 51"/>
              <p:cNvSpPr>
                <a:spLocks/>
              </p:cNvSpPr>
              <p:nvPr/>
            </p:nvSpPr>
            <p:spPr bwMode="auto">
              <a:xfrm>
                <a:off x="1762125" y="1182688"/>
                <a:ext cx="79375" cy="15875"/>
              </a:xfrm>
              <a:custGeom>
                <a:avLst/>
                <a:gdLst>
                  <a:gd name="T0" fmla="*/ 88 w 94"/>
                  <a:gd name="T1" fmla="*/ 0 h 19"/>
                  <a:gd name="T2" fmla="*/ 88 w 94"/>
                  <a:gd name="T3" fmla="*/ 0 h 19"/>
                  <a:gd name="T4" fmla="*/ 6 w 94"/>
                  <a:gd name="T5" fmla="*/ 0 h 19"/>
                  <a:gd name="T6" fmla="*/ 0 w 94"/>
                  <a:gd name="T7" fmla="*/ 9 h 19"/>
                  <a:gd name="T8" fmla="*/ 6 w 94"/>
                  <a:gd name="T9" fmla="*/ 19 h 19"/>
                  <a:gd name="T10" fmla="*/ 88 w 94"/>
                  <a:gd name="T11" fmla="*/ 19 h 19"/>
                  <a:gd name="T12" fmla="*/ 94 w 94"/>
                  <a:gd name="T13" fmla="*/ 9 h 19"/>
                  <a:gd name="T14" fmla="*/ 88 w 94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9">
                    <a:moveTo>
                      <a:pt x="88" y="0"/>
                    </a:moveTo>
                    <a:lnTo>
                      <a:pt x="88" y="0"/>
                    </a:lnTo>
                    <a:lnTo>
                      <a:pt x="6" y="0"/>
                    </a:ln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9"/>
                      <a:pt x="6" y="19"/>
                    </a:cubicBezTo>
                    <a:lnTo>
                      <a:pt x="88" y="19"/>
                    </a:lnTo>
                    <a:cubicBezTo>
                      <a:pt x="91" y="19"/>
                      <a:pt x="94" y="14"/>
                      <a:pt x="94" y="9"/>
                    </a:cubicBezTo>
                    <a:cubicBezTo>
                      <a:pt x="94" y="4"/>
                      <a:pt x="91" y="0"/>
                      <a:pt x="8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18" name="Freeform 52"/>
              <p:cNvSpPr>
                <a:spLocks/>
              </p:cNvSpPr>
              <p:nvPr/>
            </p:nvSpPr>
            <p:spPr bwMode="auto">
              <a:xfrm>
                <a:off x="1762125" y="1214438"/>
                <a:ext cx="79375" cy="15875"/>
              </a:xfrm>
              <a:custGeom>
                <a:avLst/>
                <a:gdLst>
                  <a:gd name="T0" fmla="*/ 88 w 94"/>
                  <a:gd name="T1" fmla="*/ 0 h 19"/>
                  <a:gd name="T2" fmla="*/ 88 w 94"/>
                  <a:gd name="T3" fmla="*/ 0 h 19"/>
                  <a:gd name="T4" fmla="*/ 6 w 94"/>
                  <a:gd name="T5" fmla="*/ 0 h 19"/>
                  <a:gd name="T6" fmla="*/ 0 w 94"/>
                  <a:gd name="T7" fmla="*/ 9 h 19"/>
                  <a:gd name="T8" fmla="*/ 6 w 94"/>
                  <a:gd name="T9" fmla="*/ 19 h 19"/>
                  <a:gd name="T10" fmla="*/ 88 w 94"/>
                  <a:gd name="T11" fmla="*/ 19 h 19"/>
                  <a:gd name="T12" fmla="*/ 94 w 94"/>
                  <a:gd name="T13" fmla="*/ 9 h 19"/>
                  <a:gd name="T14" fmla="*/ 88 w 94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9">
                    <a:moveTo>
                      <a:pt x="88" y="0"/>
                    </a:moveTo>
                    <a:lnTo>
                      <a:pt x="88" y="0"/>
                    </a:lnTo>
                    <a:lnTo>
                      <a:pt x="6" y="0"/>
                    </a:ln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9"/>
                      <a:pt x="6" y="19"/>
                    </a:cubicBezTo>
                    <a:lnTo>
                      <a:pt x="88" y="19"/>
                    </a:lnTo>
                    <a:cubicBezTo>
                      <a:pt x="91" y="19"/>
                      <a:pt x="94" y="14"/>
                      <a:pt x="94" y="9"/>
                    </a:cubicBezTo>
                    <a:cubicBezTo>
                      <a:pt x="94" y="4"/>
                      <a:pt x="91" y="0"/>
                      <a:pt x="8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526" fontAlgn="ctr">
                  <a:defRPr/>
                </a:pPr>
                <a:endParaRPr lang="en-US" altLang="zh-CN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19" name="组合 176"/>
            <p:cNvGrpSpPr/>
            <p:nvPr/>
          </p:nvGrpSpPr>
          <p:grpSpPr>
            <a:xfrm>
              <a:off x="1537526" y="3163765"/>
              <a:ext cx="454449" cy="300779"/>
              <a:chOff x="573088" y="1888583"/>
              <a:chExt cx="492125" cy="315912"/>
            </a:xfrm>
            <a:solidFill>
              <a:srgbClr val="30B5C5"/>
            </a:solidFill>
          </p:grpSpPr>
          <p:sp>
            <p:nvSpPr>
              <p:cNvPr id="120" name="Freeform 11"/>
              <p:cNvSpPr>
                <a:spLocks noEditPoints="1"/>
              </p:cNvSpPr>
              <p:nvPr/>
            </p:nvSpPr>
            <p:spPr bwMode="auto">
              <a:xfrm>
                <a:off x="661988" y="2042570"/>
                <a:ext cx="336550" cy="84137"/>
              </a:xfrm>
              <a:custGeom>
                <a:avLst/>
                <a:gdLst>
                  <a:gd name="T0" fmla="*/ 0 w 90"/>
                  <a:gd name="T1" fmla="*/ 13 h 22"/>
                  <a:gd name="T2" fmla="*/ 9 w 90"/>
                  <a:gd name="T3" fmla="*/ 22 h 22"/>
                  <a:gd name="T4" fmla="*/ 81 w 90"/>
                  <a:gd name="T5" fmla="*/ 22 h 22"/>
                  <a:gd name="T6" fmla="*/ 90 w 90"/>
                  <a:gd name="T7" fmla="*/ 13 h 22"/>
                  <a:gd name="T8" fmla="*/ 90 w 90"/>
                  <a:gd name="T9" fmla="*/ 9 h 22"/>
                  <a:gd name="T10" fmla="*/ 81 w 90"/>
                  <a:gd name="T11" fmla="*/ 0 h 22"/>
                  <a:gd name="T12" fmla="*/ 9 w 90"/>
                  <a:gd name="T13" fmla="*/ 0 h 22"/>
                  <a:gd name="T14" fmla="*/ 0 w 90"/>
                  <a:gd name="T15" fmla="*/ 9 h 22"/>
                  <a:gd name="T16" fmla="*/ 0 w 90"/>
                  <a:gd name="T17" fmla="*/ 13 h 22"/>
                  <a:gd name="T18" fmla="*/ 5 w 90"/>
                  <a:gd name="T19" fmla="*/ 9 h 22"/>
                  <a:gd name="T20" fmla="*/ 9 w 90"/>
                  <a:gd name="T21" fmla="*/ 6 h 22"/>
                  <a:gd name="T22" fmla="*/ 81 w 90"/>
                  <a:gd name="T23" fmla="*/ 6 h 22"/>
                  <a:gd name="T24" fmla="*/ 85 w 90"/>
                  <a:gd name="T25" fmla="*/ 9 h 22"/>
                  <a:gd name="T26" fmla="*/ 85 w 90"/>
                  <a:gd name="T27" fmla="*/ 13 h 22"/>
                  <a:gd name="T28" fmla="*/ 81 w 90"/>
                  <a:gd name="T29" fmla="*/ 17 h 22"/>
                  <a:gd name="T30" fmla="*/ 9 w 90"/>
                  <a:gd name="T31" fmla="*/ 17 h 22"/>
                  <a:gd name="T32" fmla="*/ 5 w 90"/>
                  <a:gd name="T33" fmla="*/ 13 h 22"/>
                  <a:gd name="T34" fmla="*/ 5 w 90"/>
                  <a:gd name="T3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22">
                    <a:moveTo>
                      <a:pt x="0" y="13"/>
                    </a:moveTo>
                    <a:cubicBezTo>
                      <a:pt x="0" y="18"/>
                      <a:pt x="4" y="22"/>
                      <a:pt x="9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6" y="22"/>
                      <a:pt x="90" y="18"/>
                      <a:pt x="90" y="13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4"/>
                      <a:pt x="86" y="0"/>
                      <a:pt x="8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0" y="13"/>
                    </a:lnTo>
                    <a:close/>
                    <a:moveTo>
                      <a:pt x="5" y="9"/>
                    </a:moveTo>
                    <a:cubicBezTo>
                      <a:pt x="5" y="7"/>
                      <a:pt x="7" y="6"/>
                      <a:pt x="9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3" y="6"/>
                      <a:pt x="85" y="7"/>
                      <a:pt x="85" y="9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5"/>
                      <a:pt x="83" y="17"/>
                      <a:pt x="8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5" y="15"/>
                      <a:pt x="5" y="13"/>
                    </a:cubicBez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21" name="Oval 12"/>
              <p:cNvSpPr>
                <a:spLocks noChangeArrowheads="1"/>
              </p:cNvSpPr>
              <p:nvPr/>
            </p:nvSpPr>
            <p:spPr bwMode="auto">
              <a:xfrm>
                <a:off x="1001713" y="2128838"/>
                <a:ext cx="30162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661988" y="2145758"/>
                <a:ext cx="336550" cy="23812"/>
              </a:xfrm>
              <a:custGeom>
                <a:avLst/>
                <a:gdLst>
                  <a:gd name="T0" fmla="*/ 3 w 90"/>
                  <a:gd name="T1" fmla="*/ 6 h 6"/>
                  <a:gd name="T2" fmla="*/ 87 w 90"/>
                  <a:gd name="T3" fmla="*/ 6 h 6"/>
                  <a:gd name="T4" fmla="*/ 90 w 90"/>
                  <a:gd name="T5" fmla="*/ 3 h 6"/>
                  <a:gd name="T6" fmla="*/ 87 w 90"/>
                  <a:gd name="T7" fmla="*/ 0 h 6"/>
                  <a:gd name="T8" fmla="*/ 3 w 90"/>
                  <a:gd name="T9" fmla="*/ 0 h 6"/>
                  <a:gd name="T10" fmla="*/ 0 w 90"/>
                  <a:gd name="T11" fmla="*/ 3 h 6"/>
                  <a:gd name="T12" fmla="*/ 3 w 9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6">
                    <a:moveTo>
                      <a:pt x="3" y="6"/>
                    </a:moveTo>
                    <a:cubicBezTo>
                      <a:pt x="87" y="6"/>
                      <a:pt x="87" y="6"/>
                      <a:pt x="87" y="6"/>
                    </a:cubicBezTo>
                    <a:cubicBezTo>
                      <a:pt x="89" y="6"/>
                      <a:pt x="90" y="4"/>
                      <a:pt x="90" y="3"/>
                    </a:cubicBezTo>
                    <a:cubicBezTo>
                      <a:pt x="90" y="1"/>
                      <a:pt x="89" y="0"/>
                      <a:pt x="8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23" name="Freeform 42"/>
              <p:cNvSpPr>
                <a:spLocks noEditPoints="1"/>
              </p:cNvSpPr>
              <p:nvPr/>
            </p:nvSpPr>
            <p:spPr bwMode="auto">
              <a:xfrm>
                <a:off x="573088" y="1888583"/>
                <a:ext cx="492125" cy="315912"/>
              </a:xfrm>
              <a:custGeom>
                <a:avLst/>
                <a:gdLst>
                  <a:gd name="T0" fmla="*/ 101 w 131"/>
                  <a:gd name="T1" fmla="*/ 22 h 82"/>
                  <a:gd name="T2" fmla="*/ 99 w 131"/>
                  <a:gd name="T3" fmla="*/ 22 h 82"/>
                  <a:gd name="T4" fmla="*/ 63 w 131"/>
                  <a:gd name="T5" fmla="*/ 0 h 82"/>
                  <a:gd name="T6" fmla="*/ 23 w 131"/>
                  <a:gd name="T7" fmla="*/ 33 h 82"/>
                  <a:gd name="T8" fmla="*/ 0 w 131"/>
                  <a:gd name="T9" fmla="*/ 58 h 82"/>
                  <a:gd name="T10" fmla="*/ 25 w 131"/>
                  <a:gd name="T11" fmla="*/ 82 h 82"/>
                  <a:gd name="T12" fmla="*/ 101 w 131"/>
                  <a:gd name="T13" fmla="*/ 82 h 82"/>
                  <a:gd name="T14" fmla="*/ 131 w 131"/>
                  <a:gd name="T15" fmla="*/ 52 h 82"/>
                  <a:gd name="T16" fmla="*/ 101 w 131"/>
                  <a:gd name="T17" fmla="*/ 22 h 82"/>
                  <a:gd name="T18" fmla="*/ 101 w 131"/>
                  <a:gd name="T19" fmla="*/ 77 h 82"/>
                  <a:gd name="T20" fmla="*/ 25 w 131"/>
                  <a:gd name="T21" fmla="*/ 77 h 82"/>
                  <a:gd name="T22" fmla="*/ 6 w 131"/>
                  <a:gd name="T23" fmla="*/ 58 h 82"/>
                  <a:gd name="T24" fmla="*/ 25 w 131"/>
                  <a:gd name="T25" fmla="*/ 38 h 82"/>
                  <a:gd name="T26" fmla="*/ 28 w 131"/>
                  <a:gd name="T27" fmla="*/ 39 h 82"/>
                  <a:gd name="T28" fmla="*/ 28 w 131"/>
                  <a:gd name="T29" fmla="*/ 37 h 82"/>
                  <a:gd name="T30" fmla="*/ 29 w 131"/>
                  <a:gd name="T31" fmla="*/ 33 h 82"/>
                  <a:gd name="T32" fmla="*/ 29 w 131"/>
                  <a:gd name="T33" fmla="*/ 33 h 82"/>
                  <a:gd name="T34" fmla="*/ 29 w 131"/>
                  <a:gd name="T35" fmla="*/ 32 h 82"/>
                  <a:gd name="T36" fmla="*/ 29 w 131"/>
                  <a:gd name="T37" fmla="*/ 32 h 82"/>
                  <a:gd name="T38" fmla="*/ 63 w 131"/>
                  <a:gd name="T39" fmla="*/ 6 h 82"/>
                  <a:gd name="T40" fmla="*/ 94 w 131"/>
                  <a:gd name="T41" fmla="*/ 23 h 82"/>
                  <a:gd name="T42" fmla="*/ 83 w 131"/>
                  <a:gd name="T43" fmla="*/ 28 h 82"/>
                  <a:gd name="T44" fmla="*/ 83 w 131"/>
                  <a:gd name="T45" fmla="*/ 32 h 82"/>
                  <a:gd name="T46" fmla="*/ 87 w 131"/>
                  <a:gd name="T47" fmla="*/ 32 h 82"/>
                  <a:gd name="T48" fmla="*/ 98 w 131"/>
                  <a:gd name="T49" fmla="*/ 28 h 82"/>
                  <a:gd name="T50" fmla="*/ 101 w 131"/>
                  <a:gd name="T51" fmla="*/ 28 h 82"/>
                  <a:gd name="T52" fmla="*/ 126 w 131"/>
                  <a:gd name="T53" fmla="*/ 52 h 82"/>
                  <a:gd name="T54" fmla="*/ 101 w 131"/>
                  <a:gd name="T55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82">
                    <a:moveTo>
                      <a:pt x="101" y="22"/>
                    </a:moveTo>
                    <a:cubicBezTo>
                      <a:pt x="101" y="22"/>
                      <a:pt x="100" y="22"/>
                      <a:pt x="99" y="22"/>
                    </a:cubicBezTo>
                    <a:cubicBezTo>
                      <a:pt x="92" y="9"/>
                      <a:pt x="78" y="0"/>
                      <a:pt x="63" y="0"/>
                    </a:cubicBezTo>
                    <a:cubicBezTo>
                      <a:pt x="44" y="0"/>
                      <a:pt x="27" y="14"/>
                      <a:pt x="23" y="33"/>
                    </a:cubicBezTo>
                    <a:cubicBezTo>
                      <a:pt x="11" y="34"/>
                      <a:pt x="0" y="45"/>
                      <a:pt x="0" y="58"/>
                    </a:cubicBezTo>
                    <a:cubicBezTo>
                      <a:pt x="0" y="71"/>
                      <a:pt x="12" y="82"/>
                      <a:pt x="25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18" y="82"/>
                      <a:pt x="131" y="69"/>
                      <a:pt x="131" y="52"/>
                    </a:cubicBezTo>
                    <a:cubicBezTo>
                      <a:pt x="131" y="36"/>
                      <a:pt x="118" y="22"/>
                      <a:pt x="101" y="22"/>
                    </a:cubicBezTo>
                    <a:close/>
                    <a:moveTo>
                      <a:pt x="101" y="77"/>
                    </a:moveTo>
                    <a:cubicBezTo>
                      <a:pt x="25" y="77"/>
                      <a:pt x="25" y="77"/>
                      <a:pt x="25" y="77"/>
                    </a:cubicBezTo>
                    <a:cubicBezTo>
                      <a:pt x="15" y="77"/>
                      <a:pt x="6" y="68"/>
                      <a:pt x="6" y="58"/>
                    </a:cubicBezTo>
                    <a:cubicBezTo>
                      <a:pt x="6" y="47"/>
                      <a:pt x="15" y="38"/>
                      <a:pt x="25" y="38"/>
                    </a:cubicBezTo>
                    <a:cubicBezTo>
                      <a:pt x="26" y="38"/>
                      <a:pt x="27" y="39"/>
                      <a:pt x="28" y="39"/>
                    </a:cubicBezTo>
                    <a:cubicBezTo>
                      <a:pt x="28" y="38"/>
                      <a:pt x="28" y="38"/>
                      <a:pt x="28" y="37"/>
                    </a:cubicBezTo>
                    <a:cubicBezTo>
                      <a:pt x="28" y="36"/>
                      <a:pt x="28" y="35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4" y="17"/>
                      <a:pt x="47" y="6"/>
                      <a:pt x="63" y="6"/>
                    </a:cubicBezTo>
                    <a:cubicBezTo>
                      <a:pt x="76" y="6"/>
                      <a:pt x="87" y="13"/>
                      <a:pt x="94" y="23"/>
                    </a:cubicBezTo>
                    <a:cubicBezTo>
                      <a:pt x="90" y="24"/>
                      <a:pt x="86" y="26"/>
                      <a:pt x="83" y="28"/>
                    </a:cubicBezTo>
                    <a:cubicBezTo>
                      <a:pt x="82" y="29"/>
                      <a:pt x="82" y="31"/>
                      <a:pt x="83" y="32"/>
                    </a:cubicBezTo>
                    <a:cubicBezTo>
                      <a:pt x="84" y="33"/>
                      <a:pt x="85" y="33"/>
                      <a:pt x="87" y="32"/>
                    </a:cubicBezTo>
                    <a:cubicBezTo>
                      <a:pt x="90" y="30"/>
                      <a:pt x="94" y="28"/>
                      <a:pt x="98" y="28"/>
                    </a:cubicBezTo>
                    <a:cubicBezTo>
                      <a:pt x="99" y="28"/>
                      <a:pt x="100" y="28"/>
                      <a:pt x="101" y="28"/>
                    </a:cubicBezTo>
                    <a:cubicBezTo>
                      <a:pt x="115" y="28"/>
                      <a:pt x="126" y="39"/>
                      <a:pt x="126" y="52"/>
                    </a:cubicBezTo>
                    <a:cubicBezTo>
                      <a:pt x="126" y="66"/>
                      <a:pt x="115" y="77"/>
                      <a:pt x="101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7" tIns="45719" rIns="91437" bIns="4571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09" fontAlgn="ctr">
                  <a:defRPr/>
                </a:pPr>
                <a:endParaRPr lang="en-US" altLang="zh-CN" sz="12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53" name="直接箭头连接符 52"/>
            <p:cNvCxnSpPr/>
            <p:nvPr/>
          </p:nvCxnSpPr>
          <p:spPr bwMode="auto">
            <a:xfrm flipV="1">
              <a:off x="3340926" y="4931016"/>
              <a:ext cx="1785197" cy="1"/>
            </a:xfrm>
            <a:prstGeom prst="straightConnector1">
              <a:avLst/>
            </a:prstGeom>
            <a:solidFill>
              <a:srgbClr val="FFCC66"/>
            </a:solidFill>
            <a:ln w="1905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45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541455" cy="4082668"/>
          </a:xfrm>
        </p:spPr>
        <p:txBody>
          <a:bodyPr wrap="square">
            <a:noAutofit/>
          </a:bodyPr>
          <a:lstStyle/>
          <a:p>
            <a:pPr algn="l"/>
            <a:r>
              <a:rPr lang="ru-RU" dirty="0"/>
              <a:t>По мере снижения стоимости устройств хранения увеличивается число предприятий, развертывающих хранилища большой емкости для хранения генерируемых сервисными приложениями и ИТ-системами данных, включая архивы электронной почты, документы, сервисные данные и резервные копии данных. Таким образом, эффективное управление устройствами хранения данных приобретает очень важное значение для обеспечения непрерывности и стабильности корпоративных сервисов.</a:t>
            </a:r>
          </a:p>
        </p:txBody>
      </p:sp>
    </p:spTree>
    <p:extLst>
      <p:ext uri="{BB962C8B-B14F-4D97-AF65-F5344CB8AC3E}">
        <p14:creationId xmlns:p14="http://schemas.microsoft.com/office/powerpoint/2010/main" val="1421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O&amp;M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Инструменты O&amp;M</a:t>
            </a:r>
          </a:p>
          <a:p>
            <a:r>
              <a:rPr lang="ru-RU" b="1">
                <a:latin typeface="Huawei Sans" panose="020C0503030203020204" pitchFamily="34" charset="0"/>
              </a:rPr>
              <a:t>Сценарии O&amp;M</a:t>
            </a:r>
          </a:p>
        </p:txBody>
      </p:sp>
    </p:spTree>
    <p:extLst>
      <p:ext uri="{BB962C8B-B14F-4D97-AF65-F5344CB8AC3E}">
        <p14:creationId xmlns:p14="http://schemas.microsoft.com/office/powerpoint/2010/main" val="32745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Пункты планового технического обслуживания (ТО)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0243" y="1413234"/>
            <a:ext cx="10100201" cy="4653843"/>
            <a:chOff x="784331" y="1224792"/>
            <a:chExt cx="10676155" cy="4985161"/>
          </a:xfrm>
        </p:grpSpPr>
        <p:sp>
          <p:nvSpPr>
            <p:cNvPr id="8" name="椭圆 7"/>
            <p:cNvSpPr/>
            <p:nvPr/>
          </p:nvSpPr>
          <p:spPr>
            <a:xfrm>
              <a:off x="2104575" y="2751349"/>
              <a:ext cx="483664" cy="483664"/>
            </a:xfrm>
            <a:prstGeom prst="ellipse">
              <a:avLst/>
            </a:prstGeom>
            <a:solidFill>
              <a:srgbClr val="30B5C5"/>
            </a:solidFill>
            <a:ln>
              <a:solidFill>
                <a:srgbClr val="30B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34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TextBox 71"/>
            <p:cNvSpPr txBox="1"/>
            <p:nvPr/>
          </p:nvSpPr>
          <p:spPr>
            <a:xfrm>
              <a:off x="2009302" y="2771739"/>
              <a:ext cx="684854" cy="4507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2134">
                  <a:solidFill>
                    <a:schemeClr val="bg1"/>
                  </a:solidFill>
                  <a:latin typeface="Huawei Sans" panose="020C0503030203020204" pitchFamily="34" charset="0"/>
                </a:rPr>
                <a:t>01</a:t>
              </a: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784331" y="3079811"/>
              <a:ext cx="3124154" cy="2781563"/>
            </a:xfrm>
            <a:custGeom>
              <a:avLst/>
              <a:gdLst>
                <a:gd name="connsiteX0" fmla="*/ 0 w 2342573"/>
                <a:gd name="connsiteY0" fmla="*/ 0 h 2489720"/>
                <a:gd name="connsiteX1" fmla="*/ 2342573 w 2342573"/>
                <a:gd name="connsiteY1" fmla="*/ 0 h 2489720"/>
                <a:gd name="connsiteX2" fmla="*/ 2342573 w 2342573"/>
                <a:gd name="connsiteY2" fmla="*/ 2489720 h 2489720"/>
                <a:gd name="connsiteX3" fmla="*/ 0 w 2342573"/>
                <a:gd name="connsiteY3" fmla="*/ 2489720 h 2489720"/>
                <a:gd name="connsiteX4" fmla="*/ 0 w 2342573"/>
                <a:gd name="connsiteY4" fmla="*/ 0 h 2489720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2342573 w 2342573"/>
                <a:gd name="connsiteY2" fmla="*/ 463 h 2490183"/>
                <a:gd name="connsiteX3" fmla="*/ 2342573 w 2342573"/>
                <a:gd name="connsiteY3" fmla="*/ 2490183 h 2490183"/>
                <a:gd name="connsiteX4" fmla="*/ 0 w 2342573"/>
                <a:gd name="connsiteY4" fmla="*/ 2490183 h 2490183"/>
                <a:gd name="connsiteX5" fmla="*/ 0 w 2342573"/>
                <a:gd name="connsiteY5" fmla="*/ 463 h 2490183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80705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80705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5225 h 2494945"/>
                <a:gd name="connsiteX1" fmla="*/ 807050 w 2342573"/>
                <a:gd name="connsiteY1" fmla="*/ 4762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980087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286159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286159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14750 h 2504470"/>
                <a:gd name="connsiteX1" fmla="*/ 1024475 w 2342573"/>
                <a:gd name="connsiteY1" fmla="*/ 9525 h 2504470"/>
                <a:gd name="connsiteX2" fmla="*/ 1343309 w 2342573"/>
                <a:gd name="connsiteY2" fmla="*/ 0 h 2504470"/>
                <a:gd name="connsiteX3" fmla="*/ 2342573 w 2342573"/>
                <a:gd name="connsiteY3" fmla="*/ 14750 h 2504470"/>
                <a:gd name="connsiteX4" fmla="*/ 2342573 w 2342573"/>
                <a:gd name="connsiteY4" fmla="*/ 2504470 h 2504470"/>
                <a:gd name="connsiteX5" fmla="*/ 0 w 2342573"/>
                <a:gd name="connsiteY5" fmla="*/ 2504470 h 2504470"/>
                <a:gd name="connsiteX6" fmla="*/ 0 w 2342573"/>
                <a:gd name="connsiteY6" fmla="*/ 14750 h 2504470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43309 w 2342573"/>
                <a:gd name="connsiteY2" fmla="*/ 79341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52834 w 2342573"/>
                <a:gd name="connsiteY2" fmla="*/ 3141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2084 h 2491804"/>
                <a:gd name="connsiteX1" fmla="*/ 1024475 w 2342573"/>
                <a:gd name="connsiteY1" fmla="*/ 25434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4475 w 2342573"/>
                <a:gd name="connsiteY1" fmla="*/ 25434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4475 w 2342573"/>
                <a:gd name="connsiteY1" fmla="*/ 77787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3685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685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304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304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11609 h 2501329"/>
                <a:gd name="connsiteX1" fmla="*/ 1038762 w 2342573"/>
                <a:gd name="connsiteY1" fmla="*/ 15874 h 2501329"/>
                <a:gd name="connsiteX2" fmla="*/ 1316197 w 2342573"/>
                <a:gd name="connsiteY2" fmla="*/ 0 h 2501329"/>
                <a:gd name="connsiteX3" fmla="*/ 2342573 w 2342573"/>
                <a:gd name="connsiteY3" fmla="*/ 11609 h 2501329"/>
                <a:gd name="connsiteX4" fmla="*/ 2342573 w 2342573"/>
                <a:gd name="connsiteY4" fmla="*/ 2501329 h 2501329"/>
                <a:gd name="connsiteX5" fmla="*/ 0 w 2342573"/>
                <a:gd name="connsiteY5" fmla="*/ 2501329 h 2501329"/>
                <a:gd name="connsiteX6" fmla="*/ 0 w 2342573"/>
                <a:gd name="connsiteY6" fmla="*/ 11609 h 2501329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00585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54510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989359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05109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4949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947833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65347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30294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119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46044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2694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2694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73" h="2489720">
                  <a:moveTo>
                    <a:pt x="0" y="0"/>
                  </a:moveTo>
                  <a:lnTo>
                    <a:pt x="926945" y="2678"/>
                  </a:lnTo>
                  <a:cubicBezTo>
                    <a:pt x="959869" y="224181"/>
                    <a:pt x="1361244" y="268771"/>
                    <a:pt x="1419261" y="2679"/>
                  </a:cubicBezTo>
                  <a:lnTo>
                    <a:pt x="2342573" y="0"/>
                  </a:lnTo>
                  <a:lnTo>
                    <a:pt x="2342573" y="2489720"/>
                  </a:lnTo>
                  <a:lnTo>
                    <a:pt x="0" y="2489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30B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3201" baseline="-25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TextBox 16"/>
            <p:cNvSpPr txBox="1"/>
            <p:nvPr/>
          </p:nvSpPr>
          <p:spPr bwMode="auto">
            <a:xfrm>
              <a:off x="1068823" y="4330732"/>
              <a:ext cx="2797677" cy="18792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1450" indent="-171450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200">
                  <a:latin typeface="Huawei Sans" panose="020C0503030203020204" pitchFamily="34" charset="0"/>
                </a:rPr>
                <a:t>Проверка установки SmartKit</a:t>
              </a:r>
            </a:p>
            <a:p>
              <a:pPr marL="171450" indent="-171450" fontAlgn="ctr"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200">
                  <a:latin typeface="Huawei Sans" panose="020C0503030203020204" pitchFamily="34" charset="0"/>
                </a:rPr>
                <a:t>Проверка установки и настройки eService</a:t>
              </a:r>
            </a:p>
            <a:p>
              <a:pPr marL="171450" indent="-171450" fontAlgn="ctr">
                <a:buSzPct val="50000"/>
                <a:buFont typeface="Wingdings" panose="05000000000000000000" pitchFamily="2" charset="2"/>
                <a:buChar char="l"/>
                <a:defRPr/>
              </a:pPr>
              <a:r>
                <a:rPr lang="ru-RU" sz="1200">
                  <a:latin typeface="Huawei Sans" panose="020C0503030203020204" pitchFamily="34" charset="0"/>
                </a:rPr>
                <a:t>Проверка настройки политики аварийной сигнализации</a:t>
              </a: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719258" y="3503479"/>
              <a:ext cx="2023992" cy="69234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kern="0">
                  <a:solidFill>
                    <a:srgbClr val="00B05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pPr fontAlgn="ctr"/>
              <a:r>
                <a:rPr lang="ru-RU" sz="1400" dirty="0">
                  <a:solidFill>
                    <a:srgbClr val="30B5C5"/>
                  </a:solidFill>
                  <a:latin typeface="Huawei Sans" panose="020C0503030203020204" pitchFamily="34" charset="0"/>
                </a:rPr>
                <a:t>Пункты первоначального ТО</a:t>
              </a:r>
            </a:p>
          </p:txBody>
        </p:sp>
        <p:sp>
          <p:nvSpPr>
            <p:cNvPr id="7" name="弧形 6"/>
            <p:cNvSpPr/>
            <p:nvPr/>
          </p:nvSpPr>
          <p:spPr>
            <a:xfrm rot="21276795">
              <a:off x="2340878" y="1661451"/>
              <a:ext cx="3862335" cy="2529555"/>
            </a:xfrm>
            <a:prstGeom prst="arc">
              <a:avLst>
                <a:gd name="adj1" fmla="val 11192667"/>
                <a:gd name="adj2" fmla="val 20941462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320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21276795">
              <a:off x="6061456" y="1224792"/>
              <a:ext cx="3976458" cy="2529555"/>
            </a:xfrm>
            <a:prstGeom prst="arc">
              <a:avLst>
                <a:gd name="adj1" fmla="val 11259817"/>
                <a:gd name="adj2" fmla="val 20936072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320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539339" y="2601975"/>
              <a:ext cx="3124154" cy="2751290"/>
            </a:xfrm>
            <a:custGeom>
              <a:avLst/>
              <a:gdLst>
                <a:gd name="connsiteX0" fmla="*/ 0 w 2342573"/>
                <a:gd name="connsiteY0" fmla="*/ 0 h 2489720"/>
                <a:gd name="connsiteX1" fmla="*/ 2342573 w 2342573"/>
                <a:gd name="connsiteY1" fmla="*/ 0 h 2489720"/>
                <a:gd name="connsiteX2" fmla="*/ 2342573 w 2342573"/>
                <a:gd name="connsiteY2" fmla="*/ 2489720 h 2489720"/>
                <a:gd name="connsiteX3" fmla="*/ 0 w 2342573"/>
                <a:gd name="connsiteY3" fmla="*/ 2489720 h 2489720"/>
                <a:gd name="connsiteX4" fmla="*/ 0 w 2342573"/>
                <a:gd name="connsiteY4" fmla="*/ 0 h 2489720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2342573 w 2342573"/>
                <a:gd name="connsiteY2" fmla="*/ 463 h 2490183"/>
                <a:gd name="connsiteX3" fmla="*/ 2342573 w 2342573"/>
                <a:gd name="connsiteY3" fmla="*/ 2490183 h 2490183"/>
                <a:gd name="connsiteX4" fmla="*/ 0 w 2342573"/>
                <a:gd name="connsiteY4" fmla="*/ 2490183 h 2490183"/>
                <a:gd name="connsiteX5" fmla="*/ 0 w 2342573"/>
                <a:gd name="connsiteY5" fmla="*/ 463 h 2490183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80705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80705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5225 h 2494945"/>
                <a:gd name="connsiteX1" fmla="*/ 807050 w 2342573"/>
                <a:gd name="connsiteY1" fmla="*/ 4762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980087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286159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286159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14750 h 2504470"/>
                <a:gd name="connsiteX1" fmla="*/ 1024475 w 2342573"/>
                <a:gd name="connsiteY1" fmla="*/ 9525 h 2504470"/>
                <a:gd name="connsiteX2" fmla="*/ 1343309 w 2342573"/>
                <a:gd name="connsiteY2" fmla="*/ 0 h 2504470"/>
                <a:gd name="connsiteX3" fmla="*/ 2342573 w 2342573"/>
                <a:gd name="connsiteY3" fmla="*/ 14750 h 2504470"/>
                <a:gd name="connsiteX4" fmla="*/ 2342573 w 2342573"/>
                <a:gd name="connsiteY4" fmla="*/ 2504470 h 2504470"/>
                <a:gd name="connsiteX5" fmla="*/ 0 w 2342573"/>
                <a:gd name="connsiteY5" fmla="*/ 2504470 h 2504470"/>
                <a:gd name="connsiteX6" fmla="*/ 0 w 2342573"/>
                <a:gd name="connsiteY6" fmla="*/ 14750 h 2504470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43309 w 2342573"/>
                <a:gd name="connsiteY2" fmla="*/ 79341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52834 w 2342573"/>
                <a:gd name="connsiteY2" fmla="*/ 3141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2084 h 2491804"/>
                <a:gd name="connsiteX1" fmla="*/ 1024475 w 2342573"/>
                <a:gd name="connsiteY1" fmla="*/ 25434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4475 w 2342573"/>
                <a:gd name="connsiteY1" fmla="*/ 25434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4475 w 2342573"/>
                <a:gd name="connsiteY1" fmla="*/ 77787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3685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685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304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304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11609 h 2501329"/>
                <a:gd name="connsiteX1" fmla="*/ 1038762 w 2342573"/>
                <a:gd name="connsiteY1" fmla="*/ 15874 h 2501329"/>
                <a:gd name="connsiteX2" fmla="*/ 1316197 w 2342573"/>
                <a:gd name="connsiteY2" fmla="*/ 0 h 2501329"/>
                <a:gd name="connsiteX3" fmla="*/ 2342573 w 2342573"/>
                <a:gd name="connsiteY3" fmla="*/ 11609 h 2501329"/>
                <a:gd name="connsiteX4" fmla="*/ 2342573 w 2342573"/>
                <a:gd name="connsiteY4" fmla="*/ 2501329 h 2501329"/>
                <a:gd name="connsiteX5" fmla="*/ 0 w 2342573"/>
                <a:gd name="connsiteY5" fmla="*/ 2501329 h 2501329"/>
                <a:gd name="connsiteX6" fmla="*/ 0 w 2342573"/>
                <a:gd name="connsiteY6" fmla="*/ 11609 h 2501329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00585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54510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989359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05109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4949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947833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65347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30294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119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46044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2694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2694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73" h="2489720">
                  <a:moveTo>
                    <a:pt x="0" y="0"/>
                  </a:moveTo>
                  <a:lnTo>
                    <a:pt x="926945" y="2678"/>
                  </a:lnTo>
                  <a:cubicBezTo>
                    <a:pt x="959869" y="224181"/>
                    <a:pt x="1361244" y="268771"/>
                    <a:pt x="1419261" y="2679"/>
                  </a:cubicBezTo>
                  <a:lnTo>
                    <a:pt x="2342573" y="0"/>
                  </a:lnTo>
                  <a:lnTo>
                    <a:pt x="2342573" y="2489720"/>
                  </a:lnTo>
                  <a:lnTo>
                    <a:pt x="0" y="2489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8FA1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3201" baseline="-25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859583" y="2273513"/>
              <a:ext cx="483664" cy="483664"/>
            </a:xfrm>
            <a:prstGeom prst="ellipse">
              <a:avLst/>
            </a:prstGeom>
            <a:solidFill>
              <a:srgbClr val="8FA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34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TextBox 101"/>
            <p:cNvSpPr txBox="1"/>
            <p:nvPr/>
          </p:nvSpPr>
          <p:spPr>
            <a:xfrm>
              <a:off x="5757958" y="2295630"/>
              <a:ext cx="684854" cy="4507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2134">
                  <a:solidFill>
                    <a:schemeClr val="bg1"/>
                  </a:solidFill>
                  <a:latin typeface="Huawei Sans" panose="020C0503030203020204" pitchFamily="34" charset="0"/>
                </a:rPr>
                <a:t>02</a:t>
              </a:r>
            </a:p>
          </p:txBody>
        </p:sp>
        <p:sp>
          <p:nvSpPr>
            <p:cNvPr id="14" name="TextBox 17"/>
            <p:cNvSpPr txBox="1"/>
            <p:nvPr/>
          </p:nvSpPr>
          <p:spPr bwMode="auto">
            <a:xfrm>
              <a:off x="4744842" y="3871547"/>
              <a:ext cx="2798316" cy="2967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1450" indent="-171450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200">
                  <a:latin typeface="Huawei Sans" panose="020C0503030203020204" pitchFamily="34" charset="0"/>
                </a:rPr>
                <a:t>Проверка и обработка аварийных сигналов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5565767" y="3132823"/>
              <a:ext cx="1850420" cy="46156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kern="0">
                  <a:solidFill>
                    <a:srgbClr val="0070C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pPr fontAlgn="ctr"/>
              <a:r>
                <a:rPr lang="ru-RU" sz="1400">
                  <a:solidFill>
                    <a:srgbClr val="8FA1B4"/>
                  </a:solidFill>
                  <a:latin typeface="Huawei Sans" panose="020C0503030203020204" pitchFamily="34" charset="0"/>
                </a:rPr>
                <a:t>Пункты ежедневного ТО</a:t>
              </a: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8336332" y="2129195"/>
              <a:ext cx="3124154" cy="2748350"/>
            </a:xfrm>
            <a:custGeom>
              <a:avLst/>
              <a:gdLst>
                <a:gd name="connsiteX0" fmla="*/ 0 w 2342573"/>
                <a:gd name="connsiteY0" fmla="*/ 0 h 2489720"/>
                <a:gd name="connsiteX1" fmla="*/ 2342573 w 2342573"/>
                <a:gd name="connsiteY1" fmla="*/ 0 h 2489720"/>
                <a:gd name="connsiteX2" fmla="*/ 2342573 w 2342573"/>
                <a:gd name="connsiteY2" fmla="*/ 2489720 h 2489720"/>
                <a:gd name="connsiteX3" fmla="*/ 0 w 2342573"/>
                <a:gd name="connsiteY3" fmla="*/ 2489720 h 2489720"/>
                <a:gd name="connsiteX4" fmla="*/ 0 w 2342573"/>
                <a:gd name="connsiteY4" fmla="*/ 0 h 2489720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2342573 w 2342573"/>
                <a:gd name="connsiteY2" fmla="*/ 463 h 2490183"/>
                <a:gd name="connsiteX3" fmla="*/ 2342573 w 2342573"/>
                <a:gd name="connsiteY3" fmla="*/ 2490183 h 2490183"/>
                <a:gd name="connsiteX4" fmla="*/ 0 w 2342573"/>
                <a:gd name="connsiteY4" fmla="*/ 2490183 h 2490183"/>
                <a:gd name="connsiteX5" fmla="*/ 0 w 2342573"/>
                <a:gd name="connsiteY5" fmla="*/ 463 h 2490183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98174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80705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463 h 2490183"/>
                <a:gd name="connsiteX1" fmla="*/ 807050 w 2342573"/>
                <a:gd name="connsiteY1" fmla="*/ 0 h 2490183"/>
                <a:gd name="connsiteX2" fmla="*/ 1522760 w 2342573"/>
                <a:gd name="connsiteY2" fmla="*/ 1 h 2490183"/>
                <a:gd name="connsiteX3" fmla="*/ 2342573 w 2342573"/>
                <a:gd name="connsiteY3" fmla="*/ 463 h 2490183"/>
                <a:gd name="connsiteX4" fmla="*/ 2342573 w 2342573"/>
                <a:gd name="connsiteY4" fmla="*/ 2490183 h 2490183"/>
                <a:gd name="connsiteX5" fmla="*/ 0 w 2342573"/>
                <a:gd name="connsiteY5" fmla="*/ 2490183 h 2490183"/>
                <a:gd name="connsiteX6" fmla="*/ 0 w 2342573"/>
                <a:gd name="connsiteY6" fmla="*/ 463 h 2490183"/>
                <a:gd name="connsiteX0" fmla="*/ 0 w 2342573"/>
                <a:gd name="connsiteY0" fmla="*/ 5225 h 2494945"/>
                <a:gd name="connsiteX1" fmla="*/ 807050 w 2342573"/>
                <a:gd name="connsiteY1" fmla="*/ 4762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1362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980087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51310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286159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286159 w 2342573"/>
                <a:gd name="connsiteY2" fmla="*/ 0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14750 h 2504470"/>
                <a:gd name="connsiteX1" fmla="*/ 1024475 w 2342573"/>
                <a:gd name="connsiteY1" fmla="*/ 9525 h 2504470"/>
                <a:gd name="connsiteX2" fmla="*/ 1343309 w 2342573"/>
                <a:gd name="connsiteY2" fmla="*/ 0 h 2504470"/>
                <a:gd name="connsiteX3" fmla="*/ 2342573 w 2342573"/>
                <a:gd name="connsiteY3" fmla="*/ 14750 h 2504470"/>
                <a:gd name="connsiteX4" fmla="*/ 2342573 w 2342573"/>
                <a:gd name="connsiteY4" fmla="*/ 2504470 h 2504470"/>
                <a:gd name="connsiteX5" fmla="*/ 0 w 2342573"/>
                <a:gd name="connsiteY5" fmla="*/ 2504470 h 2504470"/>
                <a:gd name="connsiteX6" fmla="*/ 0 w 2342573"/>
                <a:gd name="connsiteY6" fmla="*/ 14750 h 2504470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43309 w 2342573"/>
                <a:gd name="connsiteY2" fmla="*/ 79341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5225 h 2494945"/>
                <a:gd name="connsiteX1" fmla="*/ 1024475 w 2342573"/>
                <a:gd name="connsiteY1" fmla="*/ 0 h 2494945"/>
                <a:gd name="connsiteX2" fmla="*/ 1352834 w 2342573"/>
                <a:gd name="connsiteY2" fmla="*/ 3141 h 2494945"/>
                <a:gd name="connsiteX3" fmla="*/ 2342573 w 2342573"/>
                <a:gd name="connsiteY3" fmla="*/ 5225 h 2494945"/>
                <a:gd name="connsiteX4" fmla="*/ 2342573 w 2342573"/>
                <a:gd name="connsiteY4" fmla="*/ 2494945 h 2494945"/>
                <a:gd name="connsiteX5" fmla="*/ 0 w 2342573"/>
                <a:gd name="connsiteY5" fmla="*/ 2494945 h 2494945"/>
                <a:gd name="connsiteX6" fmla="*/ 0 w 2342573"/>
                <a:gd name="connsiteY6" fmla="*/ 5225 h 2494945"/>
                <a:gd name="connsiteX0" fmla="*/ 0 w 2342573"/>
                <a:gd name="connsiteY0" fmla="*/ 2084 h 2491804"/>
                <a:gd name="connsiteX1" fmla="*/ 1024475 w 2342573"/>
                <a:gd name="connsiteY1" fmla="*/ 25434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4475 w 2342573"/>
                <a:gd name="connsiteY1" fmla="*/ 25434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4475 w 2342573"/>
                <a:gd name="connsiteY1" fmla="*/ 77787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35283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287683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29237 w 2342573"/>
                <a:gd name="connsiteY1" fmla="*/ 6349 h 2491804"/>
                <a:gd name="connsiteX2" fmla="*/ 13685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685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304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3304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2084 h 2491804"/>
                <a:gd name="connsiteX1" fmla="*/ 1038762 w 2342573"/>
                <a:gd name="connsiteY1" fmla="*/ 6349 h 2491804"/>
                <a:gd name="connsiteX2" fmla="*/ 1292384 w 2342573"/>
                <a:gd name="connsiteY2" fmla="*/ 0 h 2491804"/>
                <a:gd name="connsiteX3" fmla="*/ 2342573 w 2342573"/>
                <a:gd name="connsiteY3" fmla="*/ 2084 h 2491804"/>
                <a:gd name="connsiteX4" fmla="*/ 2342573 w 2342573"/>
                <a:gd name="connsiteY4" fmla="*/ 2491804 h 2491804"/>
                <a:gd name="connsiteX5" fmla="*/ 0 w 2342573"/>
                <a:gd name="connsiteY5" fmla="*/ 2491804 h 2491804"/>
                <a:gd name="connsiteX6" fmla="*/ 0 w 2342573"/>
                <a:gd name="connsiteY6" fmla="*/ 2084 h 2491804"/>
                <a:gd name="connsiteX0" fmla="*/ 0 w 2342573"/>
                <a:gd name="connsiteY0" fmla="*/ 11609 h 2501329"/>
                <a:gd name="connsiteX1" fmla="*/ 1038762 w 2342573"/>
                <a:gd name="connsiteY1" fmla="*/ 15874 h 2501329"/>
                <a:gd name="connsiteX2" fmla="*/ 1316197 w 2342573"/>
                <a:gd name="connsiteY2" fmla="*/ 0 h 2501329"/>
                <a:gd name="connsiteX3" fmla="*/ 2342573 w 2342573"/>
                <a:gd name="connsiteY3" fmla="*/ 11609 h 2501329"/>
                <a:gd name="connsiteX4" fmla="*/ 2342573 w 2342573"/>
                <a:gd name="connsiteY4" fmla="*/ 2501329 h 2501329"/>
                <a:gd name="connsiteX5" fmla="*/ 0 w 2342573"/>
                <a:gd name="connsiteY5" fmla="*/ 2501329 h 2501329"/>
                <a:gd name="connsiteX6" fmla="*/ 0 w 2342573"/>
                <a:gd name="connsiteY6" fmla="*/ 11609 h 2501329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1038762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00585 w 2342573"/>
                <a:gd name="connsiteY1" fmla="*/ 4265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10122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54510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989359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3374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05109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1049497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497 h 2490217"/>
                <a:gd name="connsiteX1" fmla="*/ 947833 w 2342573"/>
                <a:gd name="connsiteY1" fmla="*/ 0 h 2490217"/>
                <a:gd name="connsiteX2" fmla="*/ 1320959 w 2342573"/>
                <a:gd name="connsiteY2" fmla="*/ 3176 h 2490217"/>
                <a:gd name="connsiteX3" fmla="*/ 2342573 w 2342573"/>
                <a:gd name="connsiteY3" fmla="*/ 497 h 2490217"/>
                <a:gd name="connsiteX4" fmla="*/ 2342573 w 2342573"/>
                <a:gd name="connsiteY4" fmla="*/ 2490217 h 2490217"/>
                <a:gd name="connsiteX5" fmla="*/ 0 w 2342573"/>
                <a:gd name="connsiteY5" fmla="*/ 2490217 h 2490217"/>
                <a:gd name="connsiteX6" fmla="*/ 0 w 2342573"/>
                <a:gd name="connsiteY6" fmla="*/ 497 h 2490217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20959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65347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98633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330422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47836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98620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290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31958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30294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1119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846044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2694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  <a:gd name="connsiteX0" fmla="*/ 0 w 2342573"/>
                <a:gd name="connsiteY0" fmla="*/ 0 h 2489720"/>
                <a:gd name="connsiteX1" fmla="*/ 926945 w 2342573"/>
                <a:gd name="connsiteY1" fmla="*/ 2678 h 2489720"/>
                <a:gd name="connsiteX2" fmla="*/ 1419261 w 2342573"/>
                <a:gd name="connsiteY2" fmla="*/ 2679 h 2489720"/>
                <a:gd name="connsiteX3" fmla="*/ 2342573 w 2342573"/>
                <a:gd name="connsiteY3" fmla="*/ 0 h 2489720"/>
                <a:gd name="connsiteX4" fmla="*/ 2342573 w 2342573"/>
                <a:gd name="connsiteY4" fmla="*/ 2489720 h 2489720"/>
                <a:gd name="connsiteX5" fmla="*/ 0 w 2342573"/>
                <a:gd name="connsiteY5" fmla="*/ 2489720 h 2489720"/>
                <a:gd name="connsiteX6" fmla="*/ 0 w 2342573"/>
                <a:gd name="connsiteY6" fmla="*/ 0 h 24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73" h="2489720">
                  <a:moveTo>
                    <a:pt x="0" y="0"/>
                  </a:moveTo>
                  <a:lnTo>
                    <a:pt x="926945" y="2678"/>
                  </a:lnTo>
                  <a:cubicBezTo>
                    <a:pt x="959869" y="224181"/>
                    <a:pt x="1361244" y="268771"/>
                    <a:pt x="1419261" y="2679"/>
                  </a:cubicBezTo>
                  <a:lnTo>
                    <a:pt x="2342573" y="0"/>
                  </a:lnTo>
                  <a:lnTo>
                    <a:pt x="2342573" y="2489720"/>
                  </a:lnTo>
                  <a:lnTo>
                    <a:pt x="0" y="2489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4154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3201" baseline="-25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656576" y="1800733"/>
              <a:ext cx="483664" cy="483664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34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TextBox 107"/>
            <p:cNvSpPr txBox="1"/>
            <p:nvPr/>
          </p:nvSpPr>
          <p:spPr>
            <a:xfrm>
              <a:off x="9554951" y="1822850"/>
              <a:ext cx="684854" cy="4507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2134">
                  <a:solidFill>
                    <a:schemeClr val="bg1"/>
                  </a:solidFill>
                  <a:latin typeface="Huawei Sans" panose="020C0503030203020204" pitchFamily="34" charset="0"/>
                </a:rPr>
                <a:t>03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9401208" y="2542492"/>
              <a:ext cx="1983116" cy="69234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kern="0">
                  <a:solidFill>
                    <a:srgbClr val="FF66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pPr fontAlgn="ctr"/>
              <a:r>
                <a:rPr lang="ru-RU" sz="1400" dirty="0">
                  <a:solidFill>
                    <a:srgbClr val="415463"/>
                  </a:solidFill>
                  <a:latin typeface="Huawei Sans" panose="020C0503030203020204" pitchFamily="34" charset="0"/>
                </a:rPr>
                <a:t>Пункты еженедельного ТО</a:t>
              </a:r>
            </a:p>
            <a:p>
              <a:pPr fontAlgn="ctr"/>
              <a:endParaRPr lang="en-US" altLang="zh-CN" sz="1400" dirty="0">
                <a:solidFill>
                  <a:srgbClr val="415463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21" name="组合 921"/>
            <p:cNvGrpSpPr/>
            <p:nvPr/>
          </p:nvGrpSpPr>
          <p:grpSpPr>
            <a:xfrm>
              <a:off x="1105297" y="3476046"/>
              <a:ext cx="457309" cy="457304"/>
              <a:chOff x="4179894" y="2997231"/>
              <a:chExt cx="146051" cy="146050"/>
            </a:xfrm>
          </p:grpSpPr>
          <p:sp>
            <p:nvSpPr>
              <p:cNvPr id="29" name="Freeform 235"/>
              <p:cNvSpPr>
                <a:spLocks/>
              </p:cNvSpPr>
              <p:nvPr/>
            </p:nvSpPr>
            <p:spPr bwMode="auto">
              <a:xfrm>
                <a:off x="4179894" y="3028981"/>
                <a:ext cx="114300" cy="1143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72" y="72"/>
                  </a:cxn>
                  <a:cxn ang="0">
                    <a:pos x="72" y="16"/>
                  </a:cxn>
                </a:cxnLst>
                <a:rect l="0" t="0" r="r" b="b"/>
                <a:pathLst>
                  <a:path w="72" h="72">
                    <a:moveTo>
                      <a:pt x="55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6"/>
                    </a:lnTo>
                  </a:path>
                </a:pathLst>
              </a:custGeom>
              <a:noFill/>
              <a:ln w="28575">
                <a:solidFill>
                  <a:srgbClr val="30B5C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0" name="Line 236"/>
              <p:cNvSpPr>
                <a:spLocks noChangeShapeType="1"/>
              </p:cNvSpPr>
              <p:nvPr/>
            </p:nvSpPr>
            <p:spPr bwMode="auto">
              <a:xfrm>
                <a:off x="4324357" y="2997231"/>
                <a:ext cx="1588" cy="50800"/>
              </a:xfrm>
              <a:prstGeom prst="line">
                <a:avLst/>
              </a:prstGeom>
              <a:noFill/>
              <a:ln w="28575">
                <a:solidFill>
                  <a:srgbClr val="30B5C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1" name="Line 237"/>
              <p:cNvSpPr>
                <a:spLocks noChangeShapeType="1"/>
              </p:cNvSpPr>
              <p:nvPr/>
            </p:nvSpPr>
            <p:spPr bwMode="auto">
              <a:xfrm>
                <a:off x="4275144" y="2997231"/>
                <a:ext cx="49213" cy="1588"/>
              </a:xfrm>
              <a:prstGeom prst="line">
                <a:avLst/>
              </a:prstGeom>
              <a:noFill/>
              <a:ln w="28575">
                <a:solidFill>
                  <a:srgbClr val="30B5C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2" name="Line 238"/>
              <p:cNvSpPr>
                <a:spLocks noChangeShapeType="1"/>
              </p:cNvSpPr>
              <p:nvPr/>
            </p:nvSpPr>
            <p:spPr bwMode="auto">
              <a:xfrm flipV="1">
                <a:off x="4225932" y="2997231"/>
                <a:ext cx="98425" cy="100014"/>
              </a:xfrm>
              <a:prstGeom prst="line">
                <a:avLst/>
              </a:prstGeom>
              <a:noFill/>
              <a:ln w="28575">
                <a:solidFill>
                  <a:srgbClr val="30B5C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2" name="组合 78"/>
            <p:cNvGrpSpPr/>
            <p:nvPr/>
          </p:nvGrpSpPr>
          <p:grpSpPr>
            <a:xfrm>
              <a:off x="4782825" y="3088302"/>
              <a:ext cx="533527" cy="520698"/>
              <a:chOff x="13247414" y="2734139"/>
              <a:chExt cx="235051" cy="229399"/>
            </a:xfrm>
            <a:solidFill>
              <a:srgbClr val="20BA92"/>
            </a:solidFill>
          </p:grpSpPr>
          <p:sp>
            <p:nvSpPr>
              <p:cNvPr id="26" name="Freeform 809"/>
              <p:cNvSpPr>
                <a:spLocks/>
              </p:cNvSpPr>
              <p:nvPr/>
            </p:nvSpPr>
            <p:spPr bwMode="auto">
              <a:xfrm>
                <a:off x="13247414" y="2734139"/>
                <a:ext cx="235051" cy="151047"/>
              </a:xfrm>
              <a:custGeom>
                <a:avLst/>
                <a:gdLst/>
                <a:ahLst/>
                <a:cxnLst>
                  <a:cxn ang="0">
                    <a:pos x="159" y="177"/>
                  </a:cxn>
                  <a:cxn ang="0">
                    <a:pos x="252" y="176"/>
                  </a:cxn>
                  <a:cxn ang="0">
                    <a:pos x="271" y="166"/>
                  </a:cxn>
                  <a:cxn ang="0">
                    <a:pos x="280" y="147"/>
                  </a:cxn>
                  <a:cxn ang="0">
                    <a:pos x="280" y="133"/>
                  </a:cxn>
                  <a:cxn ang="0">
                    <a:pos x="271" y="116"/>
                  </a:cxn>
                  <a:cxn ang="0">
                    <a:pos x="253" y="105"/>
                  </a:cxn>
                  <a:cxn ang="0">
                    <a:pos x="242" y="97"/>
                  </a:cxn>
                  <a:cxn ang="0">
                    <a:pos x="249" y="71"/>
                  </a:cxn>
                  <a:cxn ang="0">
                    <a:pos x="244" y="46"/>
                  </a:cxn>
                  <a:cxn ang="0">
                    <a:pos x="222" y="19"/>
                  </a:cxn>
                  <a:cxn ang="0">
                    <a:pos x="189" y="10"/>
                  </a:cxn>
                  <a:cxn ang="0">
                    <a:pos x="161" y="16"/>
                  </a:cxn>
                  <a:cxn ang="0">
                    <a:pos x="136" y="39"/>
                  </a:cxn>
                  <a:cxn ang="0">
                    <a:pos x="127" y="30"/>
                  </a:cxn>
                  <a:cxn ang="0">
                    <a:pos x="108" y="25"/>
                  </a:cxn>
                  <a:cxn ang="0">
                    <a:pos x="95" y="27"/>
                  </a:cxn>
                  <a:cxn ang="0">
                    <a:pos x="80" y="39"/>
                  </a:cxn>
                  <a:cxn ang="0">
                    <a:pos x="73" y="57"/>
                  </a:cxn>
                  <a:cxn ang="0">
                    <a:pos x="67" y="61"/>
                  </a:cxn>
                  <a:cxn ang="0">
                    <a:pos x="34" y="71"/>
                  </a:cxn>
                  <a:cxn ang="0">
                    <a:pos x="14" y="97"/>
                  </a:cxn>
                  <a:cxn ang="0">
                    <a:pos x="9" y="119"/>
                  </a:cxn>
                  <a:cxn ang="0">
                    <a:pos x="19" y="151"/>
                  </a:cxn>
                  <a:cxn ang="0">
                    <a:pos x="42" y="171"/>
                  </a:cxn>
                  <a:cxn ang="0">
                    <a:pos x="66" y="177"/>
                  </a:cxn>
                  <a:cxn ang="0">
                    <a:pos x="59" y="187"/>
                  </a:cxn>
                  <a:cxn ang="0">
                    <a:pos x="36" y="179"/>
                  </a:cxn>
                  <a:cxn ang="0">
                    <a:pos x="9" y="155"/>
                  </a:cxn>
                  <a:cxn ang="0">
                    <a:pos x="0" y="119"/>
                  </a:cxn>
                  <a:cxn ang="0">
                    <a:pos x="4" y="94"/>
                  </a:cxn>
                  <a:cxn ang="0">
                    <a:pos x="28" y="64"/>
                  </a:cxn>
                  <a:cxn ang="0">
                    <a:pos x="66" y="52"/>
                  </a:cxn>
                  <a:cxn ang="0">
                    <a:pos x="70" y="38"/>
                  </a:cxn>
                  <a:cxn ang="0">
                    <a:pos x="86" y="22"/>
                  </a:cxn>
                  <a:cxn ang="0">
                    <a:pos x="108" y="16"/>
                  </a:cxn>
                  <a:cxn ang="0">
                    <a:pos x="122" y="17"/>
                  </a:cxn>
                  <a:cxn ang="0">
                    <a:pos x="134" y="25"/>
                  </a:cxn>
                  <a:cxn ang="0">
                    <a:pos x="174" y="2"/>
                  </a:cxn>
                  <a:cxn ang="0">
                    <a:pos x="203" y="2"/>
                  </a:cxn>
                  <a:cxn ang="0">
                    <a:pos x="238" y="21"/>
                  </a:cxn>
                  <a:cxn ang="0">
                    <a:pos x="257" y="57"/>
                  </a:cxn>
                  <a:cxn ang="0">
                    <a:pos x="258" y="83"/>
                  </a:cxn>
                  <a:cxn ang="0">
                    <a:pos x="261" y="97"/>
                  </a:cxn>
                  <a:cxn ang="0">
                    <a:pos x="280" y="111"/>
                  </a:cxn>
                  <a:cxn ang="0">
                    <a:pos x="289" y="132"/>
                  </a:cxn>
                  <a:cxn ang="0">
                    <a:pos x="289" y="149"/>
                  </a:cxn>
                  <a:cxn ang="0">
                    <a:pos x="277" y="172"/>
                  </a:cxn>
                  <a:cxn ang="0">
                    <a:pos x="255" y="185"/>
                  </a:cxn>
                </a:cxnLst>
                <a:rect l="0" t="0" r="r" b="b"/>
                <a:pathLst>
                  <a:path w="291" h="187">
                    <a:moveTo>
                      <a:pt x="246" y="187"/>
                    </a:moveTo>
                    <a:lnTo>
                      <a:pt x="159" y="187"/>
                    </a:lnTo>
                    <a:lnTo>
                      <a:pt x="159" y="177"/>
                    </a:lnTo>
                    <a:lnTo>
                      <a:pt x="246" y="177"/>
                    </a:lnTo>
                    <a:lnTo>
                      <a:pt x="246" y="177"/>
                    </a:lnTo>
                    <a:lnTo>
                      <a:pt x="252" y="176"/>
                    </a:lnTo>
                    <a:lnTo>
                      <a:pt x="260" y="174"/>
                    </a:lnTo>
                    <a:lnTo>
                      <a:pt x="266" y="171"/>
                    </a:lnTo>
                    <a:lnTo>
                      <a:pt x="271" y="166"/>
                    </a:lnTo>
                    <a:lnTo>
                      <a:pt x="275" y="161"/>
                    </a:lnTo>
                    <a:lnTo>
                      <a:pt x="278" y="155"/>
                    </a:lnTo>
                    <a:lnTo>
                      <a:pt x="280" y="147"/>
                    </a:lnTo>
                    <a:lnTo>
                      <a:pt x="282" y="141"/>
                    </a:lnTo>
                    <a:lnTo>
                      <a:pt x="282" y="141"/>
                    </a:lnTo>
                    <a:lnTo>
                      <a:pt x="280" y="133"/>
                    </a:lnTo>
                    <a:lnTo>
                      <a:pt x="278" y="127"/>
                    </a:lnTo>
                    <a:lnTo>
                      <a:pt x="275" y="121"/>
                    </a:lnTo>
                    <a:lnTo>
                      <a:pt x="271" y="116"/>
                    </a:lnTo>
                    <a:lnTo>
                      <a:pt x="266" y="111"/>
                    </a:lnTo>
                    <a:lnTo>
                      <a:pt x="260" y="108"/>
                    </a:lnTo>
                    <a:lnTo>
                      <a:pt x="253" y="105"/>
                    </a:lnTo>
                    <a:lnTo>
                      <a:pt x="247" y="105"/>
                    </a:lnTo>
                    <a:lnTo>
                      <a:pt x="239" y="104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7" y="85"/>
                    </a:lnTo>
                    <a:lnTo>
                      <a:pt x="249" y="71"/>
                    </a:lnTo>
                    <a:lnTo>
                      <a:pt x="249" y="71"/>
                    </a:lnTo>
                    <a:lnTo>
                      <a:pt x="249" y="58"/>
                    </a:lnTo>
                    <a:lnTo>
                      <a:pt x="244" y="46"/>
                    </a:lnTo>
                    <a:lnTo>
                      <a:pt x="239" y="36"/>
                    </a:lnTo>
                    <a:lnTo>
                      <a:pt x="232" y="27"/>
                    </a:lnTo>
                    <a:lnTo>
                      <a:pt x="222" y="19"/>
                    </a:lnTo>
                    <a:lnTo>
                      <a:pt x="213" y="14"/>
                    </a:lnTo>
                    <a:lnTo>
                      <a:pt x="200" y="11"/>
                    </a:lnTo>
                    <a:lnTo>
                      <a:pt x="189" y="10"/>
                    </a:lnTo>
                    <a:lnTo>
                      <a:pt x="189" y="10"/>
                    </a:lnTo>
                    <a:lnTo>
                      <a:pt x="174" y="11"/>
                    </a:lnTo>
                    <a:lnTo>
                      <a:pt x="161" y="16"/>
                    </a:lnTo>
                    <a:lnTo>
                      <a:pt x="149" y="24"/>
                    </a:lnTo>
                    <a:lnTo>
                      <a:pt x="139" y="35"/>
                    </a:lnTo>
                    <a:lnTo>
                      <a:pt x="136" y="39"/>
                    </a:lnTo>
                    <a:lnTo>
                      <a:pt x="133" y="35"/>
                    </a:lnTo>
                    <a:lnTo>
                      <a:pt x="133" y="35"/>
                    </a:lnTo>
                    <a:lnTo>
                      <a:pt x="127" y="30"/>
                    </a:lnTo>
                    <a:lnTo>
                      <a:pt x="120" y="27"/>
                    </a:lnTo>
                    <a:lnTo>
                      <a:pt x="114" y="25"/>
                    </a:lnTo>
                    <a:lnTo>
                      <a:pt x="108" y="25"/>
                    </a:lnTo>
                    <a:lnTo>
                      <a:pt x="108" y="25"/>
                    </a:lnTo>
                    <a:lnTo>
                      <a:pt x="102" y="25"/>
                    </a:lnTo>
                    <a:lnTo>
                      <a:pt x="95" y="27"/>
                    </a:lnTo>
                    <a:lnTo>
                      <a:pt x="89" y="30"/>
                    </a:lnTo>
                    <a:lnTo>
                      <a:pt x="84" y="35"/>
                    </a:lnTo>
                    <a:lnTo>
                      <a:pt x="80" y="39"/>
                    </a:lnTo>
                    <a:lnTo>
                      <a:pt x="76" y="44"/>
                    </a:lnTo>
                    <a:lnTo>
                      <a:pt x="75" y="50"/>
                    </a:lnTo>
                    <a:lnTo>
                      <a:pt x="73" y="57"/>
                    </a:lnTo>
                    <a:lnTo>
                      <a:pt x="73" y="61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55" y="63"/>
                    </a:lnTo>
                    <a:lnTo>
                      <a:pt x="44" y="66"/>
                    </a:lnTo>
                    <a:lnTo>
                      <a:pt x="34" y="71"/>
                    </a:lnTo>
                    <a:lnTo>
                      <a:pt x="26" y="78"/>
                    </a:lnTo>
                    <a:lnTo>
                      <a:pt x="19" y="86"/>
                    </a:lnTo>
                    <a:lnTo>
                      <a:pt x="14" y="97"/>
                    </a:lnTo>
                    <a:lnTo>
                      <a:pt x="11" y="108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1" y="130"/>
                    </a:lnTo>
                    <a:lnTo>
                      <a:pt x="14" y="141"/>
                    </a:lnTo>
                    <a:lnTo>
                      <a:pt x="19" y="151"/>
                    </a:lnTo>
                    <a:lnTo>
                      <a:pt x="25" y="160"/>
                    </a:lnTo>
                    <a:lnTo>
                      <a:pt x="33" y="166"/>
                    </a:lnTo>
                    <a:lnTo>
                      <a:pt x="42" y="171"/>
                    </a:lnTo>
                    <a:lnTo>
                      <a:pt x="53" y="176"/>
                    </a:lnTo>
                    <a:lnTo>
                      <a:pt x="64" y="177"/>
                    </a:lnTo>
                    <a:lnTo>
                      <a:pt x="66" y="177"/>
                    </a:lnTo>
                    <a:lnTo>
                      <a:pt x="130" y="177"/>
                    </a:lnTo>
                    <a:lnTo>
                      <a:pt x="130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47" y="183"/>
                    </a:lnTo>
                    <a:lnTo>
                      <a:pt x="36" y="179"/>
                    </a:lnTo>
                    <a:lnTo>
                      <a:pt x="26" y="172"/>
                    </a:lnTo>
                    <a:lnTo>
                      <a:pt x="17" y="165"/>
                    </a:lnTo>
                    <a:lnTo>
                      <a:pt x="9" y="155"/>
                    </a:lnTo>
                    <a:lnTo>
                      <a:pt x="4" y="144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05"/>
                    </a:lnTo>
                    <a:lnTo>
                      <a:pt x="4" y="94"/>
                    </a:lnTo>
                    <a:lnTo>
                      <a:pt x="11" y="82"/>
                    </a:lnTo>
                    <a:lnTo>
                      <a:pt x="19" y="72"/>
                    </a:lnTo>
                    <a:lnTo>
                      <a:pt x="28" y="64"/>
                    </a:lnTo>
                    <a:lnTo>
                      <a:pt x="39" y="58"/>
                    </a:lnTo>
                    <a:lnTo>
                      <a:pt x="51" y="53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7" y="44"/>
                    </a:lnTo>
                    <a:lnTo>
                      <a:pt x="70" y="38"/>
                    </a:lnTo>
                    <a:lnTo>
                      <a:pt x="75" y="31"/>
                    </a:lnTo>
                    <a:lnTo>
                      <a:pt x="80" y="25"/>
                    </a:lnTo>
                    <a:lnTo>
                      <a:pt x="86" y="22"/>
                    </a:lnTo>
                    <a:lnTo>
                      <a:pt x="92" y="19"/>
                    </a:lnTo>
                    <a:lnTo>
                      <a:pt x="100" y="16"/>
                    </a:lnTo>
                    <a:lnTo>
                      <a:pt x="108" y="16"/>
                    </a:lnTo>
                    <a:lnTo>
                      <a:pt x="108" y="16"/>
                    </a:lnTo>
                    <a:lnTo>
                      <a:pt x="116" y="16"/>
                    </a:lnTo>
                    <a:lnTo>
                      <a:pt x="122" y="17"/>
                    </a:lnTo>
                    <a:lnTo>
                      <a:pt x="128" y="21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45" y="14"/>
                    </a:lnTo>
                    <a:lnTo>
                      <a:pt x="159" y="6"/>
                    </a:lnTo>
                    <a:lnTo>
                      <a:pt x="174" y="2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203" y="2"/>
                    </a:lnTo>
                    <a:lnTo>
                      <a:pt x="216" y="5"/>
                    </a:lnTo>
                    <a:lnTo>
                      <a:pt x="228" y="11"/>
                    </a:lnTo>
                    <a:lnTo>
                      <a:pt x="238" y="21"/>
                    </a:lnTo>
                    <a:lnTo>
                      <a:pt x="247" y="31"/>
                    </a:lnTo>
                    <a:lnTo>
                      <a:pt x="253" y="42"/>
                    </a:lnTo>
                    <a:lnTo>
                      <a:pt x="257" y="57"/>
                    </a:lnTo>
                    <a:lnTo>
                      <a:pt x="258" y="71"/>
                    </a:lnTo>
                    <a:lnTo>
                      <a:pt x="258" y="71"/>
                    </a:lnTo>
                    <a:lnTo>
                      <a:pt x="258" y="83"/>
                    </a:lnTo>
                    <a:lnTo>
                      <a:pt x="253" y="96"/>
                    </a:lnTo>
                    <a:lnTo>
                      <a:pt x="253" y="96"/>
                    </a:lnTo>
                    <a:lnTo>
                      <a:pt x="261" y="97"/>
                    </a:lnTo>
                    <a:lnTo>
                      <a:pt x="269" y="102"/>
                    </a:lnTo>
                    <a:lnTo>
                      <a:pt x="275" y="105"/>
                    </a:lnTo>
                    <a:lnTo>
                      <a:pt x="280" y="111"/>
                    </a:lnTo>
                    <a:lnTo>
                      <a:pt x="285" y="118"/>
                    </a:lnTo>
                    <a:lnTo>
                      <a:pt x="288" y="125"/>
                    </a:lnTo>
                    <a:lnTo>
                      <a:pt x="289" y="132"/>
                    </a:lnTo>
                    <a:lnTo>
                      <a:pt x="291" y="141"/>
                    </a:lnTo>
                    <a:lnTo>
                      <a:pt x="291" y="141"/>
                    </a:lnTo>
                    <a:lnTo>
                      <a:pt x="289" y="149"/>
                    </a:lnTo>
                    <a:lnTo>
                      <a:pt x="286" y="158"/>
                    </a:lnTo>
                    <a:lnTo>
                      <a:pt x="283" y="166"/>
                    </a:lnTo>
                    <a:lnTo>
                      <a:pt x="277" y="172"/>
                    </a:lnTo>
                    <a:lnTo>
                      <a:pt x="271" y="179"/>
                    </a:lnTo>
                    <a:lnTo>
                      <a:pt x="263" y="182"/>
                    </a:lnTo>
                    <a:lnTo>
                      <a:pt x="255" y="185"/>
                    </a:lnTo>
                    <a:lnTo>
                      <a:pt x="246" y="187"/>
                    </a:lnTo>
                    <a:lnTo>
                      <a:pt x="246" y="187"/>
                    </a:lnTo>
                    <a:close/>
                  </a:path>
                </a:pathLst>
              </a:custGeom>
              <a:grpFill/>
              <a:ln w="9525">
                <a:solidFill>
                  <a:srgbClr val="8FA1B4"/>
                </a:solidFill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7" name="Freeform 810"/>
              <p:cNvSpPr>
                <a:spLocks/>
              </p:cNvSpPr>
              <p:nvPr/>
            </p:nvSpPr>
            <p:spPr bwMode="auto">
              <a:xfrm>
                <a:off x="13326510" y="2919111"/>
                <a:ext cx="78349" cy="44427"/>
              </a:xfrm>
              <a:custGeom>
                <a:avLst/>
                <a:gdLst/>
                <a:ahLst/>
                <a:cxnLst>
                  <a:cxn ang="0">
                    <a:pos x="48" y="55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48" y="41"/>
                  </a:cxn>
                  <a:cxn ang="0">
                    <a:pos x="91" y="0"/>
                  </a:cxn>
                  <a:cxn ang="0">
                    <a:pos x="97" y="6"/>
                  </a:cxn>
                  <a:cxn ang="0">
                    <a:pos x="48" y="55"/>
                  </a:cxn>
                </a:cxnLst>
                <a:rect l="0" t="0" r="r" b="b"/>
                <a:pathLst>
                  <a:path w="97" h="55">
                    <a:moveTo>
                      <a:pt x="48" y="55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8" y="41"/>
                    </a:lnTo>
                    <a:lnTo>
                      <a:pt x="91" y="0"/>
                    </a:lnTo>
                    <a:lnTo>
                      <a:pt x="97" y="6"/>
                    </a:lnTo>
                    <a:lnTo>
                      <a:pt x="48" y="55"/>
                    </a:lnTo>
                    <a:close/>
                  </a:path>
                </a:pathLst>
              </a:custGeom>
              <a:grpFill/>
              <a:ln w="9525">
                <a:solidFill>
                  <a:srgbClr val="8FA1B4"/>
                </a:solidFill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8" name="Rectangle 811"/>
              <p:cNvSpPr>
                <a:spLocks noChangeArrowheads="1"/>
              </p:cNvSpPr>
              <p:nvPr/>
            </p:nvSpPr>
            <p:spPr bwMode="auto">
              <a:xfrm>
                <a:off x="13362050" y="2810070"/>
                <a:ext cx="7268" cy="145393"/>
              </a:xfrm>
              <a:prstGeom prst="rect">
                <a:avLst/>
              </a:prstGeom>
              <a:grpFill/>
              <a:ln w="9525">
                <a:solidFill>
                  <a:srgbClr val="8FA1B4"/>
                </a:solidFill>
                <a:miter lim="800000"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3" name="组合 83"/>
            <p:cNvGrpSpPr/>
            <p:nvPr/>
          </p:nvGrpSpPr>
          <p:grpSpPr>
            <a:xfrm>
              <a:off x="8581028" y="2541630"/>
              <a:ext cx="482721" cy="453237"/>
              <a:chOff x="7303754" y="1419154"/>
              <a:chExt cx="482956" cy="453456"/>
            </a:xfrm>
            <a:solidFill>
              <a:srgbClr val="415463"/>
            </a:solidFill>
          </p:grpSpPr>
          <p:sp>
            <p:nvSpPr>
              <p:cNvPr id="24" name="Freeform 688"/>
              <p:cNvSpPr>
                <a:spLocks noEditPoints="1"/>
              </p:cNvSpPr>
              <p:nvPr/>
            </p:nvSpPr>
            <p:spPr bwMode="auto">
              <a:xfrm>
                <a:off x="7303754" y="1419154"/>
                <a:ext cx="482956" cy="199647"/>
              </a:xfrm>
              <a:custGeom>
                <a:avLst/>
                <a:gdLst/>
                <a:ahLst/>
                <a:cxnLst>
                  <a:cxn ang="0">
                    <a:pos x="149" y="105"/>
                  </a:cxn>
                  <a:cxn ang="0">
                    <a:pos x="187" y="68"/>
                  </a:cxn>
                  <a:cxn ang="0">
                    <a:pos x="158" y="49"/>
                  </a:cxn>
                  <a:cxn ang="0">
                    <a:pos x="124" y="42"/>
                  </a:cxn>
                  <a:cxn ang="0">
                    <a:pos x="110" y="42"/>
                  </a:cxn>
                  <a:cxn ang="0">
                    <a:pos x="83" y="52"/>
                  </a:cxn>
                  <a:cxn ang="0">
                    <a:pos x="61" y="68"/>
                  </a:cxn>
                  <a:cxn ang="0">
                    <a:pos x="44" y="89"/>
                  </a:cxn>
                  <a:cxn ang="0">
                    <a:pos x="36" y="105"/>
                  </a:cxn>
                  <a:cxn ang="0">
                    <a:pos x="2" y="89"/>
                  </a:cxn>
                  <a:cxn ang="0">
                    <a:pos x="10" y="71"/>
                  </a:cxn>
                  <a:cxn ang="0">
                    <a:pos x="35" y="39"/>
                  </a:cxn>
                  <a:cxn ang="0">
                    <a:pos x="66" y="17"/>
                  </a:cxn>
                  <a:cxn ang="0">
                    <a:pos x="104" y="5"/>
                  </a:cxn>
                  <a:cxn ang="0">
                    <a:pos x="124" y="3"/>
                  </a:cxn>
                  <a:cxn ang="0">
                    <a:pos x="149" y="6"/>
                  </a:cxn>
                  <a:cxn ang="0">
                    <a:pos x="173" y="13"/>
                  </a:cxn>
                  <a:cxn ang="0">
                    <a:pos x="195" y="25"/>
                  </a:cxn>
                  <a:cxn ang="0">
                    <a:pos x="213" y="39"/>
                  </a:cxn>
                  <a:cxn ang="0">
                    <a:pos x="254" y="105"/>
                  </a:cxn>
                  <a:cxn ang="0">
                    <a:pos x="248" y="99"/>
                  </a:cxn>
                  <a:cxn ang="0">
                    <a:pos x="215" y="49"/>
                  </a:cxn>
                  <a:cxn ang="0">
                    <a:pos x="212" y="47"/>
                  </a:cxn>
                  <a:cxn ang="0">
                    <a:pos x="193" y="32"/>
                  </a:cxn>
                  <a:cxn ang="0">
                    <a:pos x="171" y="19"/>
                  </a:cxn>
                  <a:cxn ang="0">
                    <a:pos x="149" y="13"/>
                  </a:cxn>
                  <a:cxn ang="0">
                    <a:pos x="124" y="10"/>
                  </a:cxn>
                  <a:cxn ang="0">
                    <a:pos x="105" y="11"/>
                  </a:cxn>
                  <a:cxn ang="0">
                    <a:pos x="71" y="22"/>
                  </a:cxn>
                  <a:cxn ang="0">
                    <a:pos x="41" y="42"/>
                  </a:cxn>
                  <a:cxn ang="0">
                    <a:pos x="18" y="71"/>
                  </a:cxn>
                  <a:cxn ang="0">
                    <a:pos x="33" y="97"/>
                  </a:cxn>
                  <a:cxn ang="0">
                    <a:pos x="39" y="83"/>
                  </a:cxn>
                  <a:cxn ang="0">
                    <a:pos x="58" y="61"/>
                  </a:cxn>
                  <a:cxn ang="0">
                    <a:pos x="82" y="46"/>
                  </a:cxn>
                  <a:cxn ang="0">
                    <a:pos x="110" y="36"/>
                  </a:cxn>
                  <a:cxn ang="0">
                    <a:pos x="124" y="36"/>
                  </a:cxn>
                  <a:cxn ang="0">
                    <a:pos x="143" y="38"/>
                  </a:cxn>
                  <a:cxn ang="0">
                    <a:pos x="162" y="44"/>
                  </a:cxn>
                  <a:cxn ang="0">
                    <a:pos x="179" y="52"/>
                  </a:cxn>
                  <a:cxn ang="0">
                    <a:pos x="195" y="64"/>
                  </a:cxn>
                  <a:cxn ang="0">
                    <a:pos x="163" y="99"/>
                  </a:cxn>
                </a:cxnLst>
                <a:rect l="0" t="0" r="r" b="b"/>
                <a:pathLst>
                  <a:path w="254" h="105">
                    <a:moveTo>
                      <a:pt x="254" y="105"/>
                    </a:moveTo>
                    <a:lnTo>
                      <a:pt x="149" y="105"/>
                    </a:lnTo>
                    <a:lnTo>
                      <a:pt x="187" y="68"/>
                    </a:lnTo>
                    <a:lnTo>
                      <a:pt x="187" y="68"/>
                    </a:lnTo>
                    <a:lnTo>
                      <a:pt x="173" y="57"/>
                    </a:lnTo>
                    <a:lnTo>
                      <a:pt x="158" y="49"/>
                    </a:lnTo>
                    <a:lnTo>
                      <a:pt x="141" y="44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10" y="42"/>
                    </a:lnTo>
                    <a:lnTo>
                      <a:pt x="96" y="47"/>
                    </a:lnTo>
                    <a:lnTo>
                      <a:pt x="83" y="52"/>
                    </a:lnTo>
                    <a:lnTo>
                      <a:pt x="71" y="58"/>
                    </a:lnTo>
                    <a:lnTo>
                      <a:pt x="61" y="68"/>
                    </a:lnTo>
                    <a:lnTo>
                      <a:pt x="52" y="77"/>
                    </a:lnTo>
                    <a:lnTo>
                      <a:pt x="44" y="89"/>
                    </a:lnTo>
                    <a:lnTo>
                      <a:pt x="38" y="102"/>
                    </a:lnTo>
                    <a:lnTo>
                      <a:pt x="36" y="105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0" y="71"/>
                    </a:lnTo>
                    <a:lnTo>
                      <a:pt x="21" y="53"/>
                    </a:lnTo>
                    <a:lnTo>
                      <a:pt x="35" y="39"/>
                    </a:lnTo>
                    <a:lnTo>
                      <a:pt x="50" y="27"/>
                    </a:lnTo>
                    <a:lnTo>
                      <a:pt x="66" y="17"/>
                    </a:lnTo>
                    <a:lnTo>
                      <a:pt x="85" y="10"/>
                    </a:lnTo>
                    <a:lnTo>
                      <a:pt x="104" y="5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37" y="5"/>
                    </a:lnTo>
                    <a:lnTo>
                      <a:pt x="149" y="6"/>
                    </a:lnTo>
                    <a:lnTo>
                      <a:pt x="162" y="10"/>
                    </a:lnTo>
                    <a:lnTo>
                      <a:pt x="173" y="13"/>
                    </a:lnTo>
                    <a:lnTo>
                      <a:pt x="184" y="19"/>
                    </a:lnTo>
                    <a:lnTo>
                      <a:pt x="195" y="25"/>
                    </a:lnTo>
                    <a:lnTo>
                      <a:pt x="204" y="32"/>
                    </a:lnTo>
                    <a:lnTo>
                      <a:pt x="213" y="39"/>
                    </a:lnTo>
                    <a:lnTo>
                      <a:pt x="254" y="0"/>
                    </a:lnTo>
                    <a:lnTo>
                      <a:pt x="254" y="105"/>
                    </a:lnTo>
                    <a:close/>
                    <a:moveTo>
                      <a:pt x="163" y="99"/>
                    </a:moveTo>
                    <a:lnTo>
                      <a:pt x="248" y="99"/>
                    </a:lnTo>
                    <a:lnTo>
                      <a:pt x="248" y="14"/>
                    </a:lnTo>
                    <a:lnTo>
                      <a:pt x="215" y="49"/>
                    </a:lnTo>
                    <a:lnTo>
                      <a:pt x="212" y="47"/>
                    </a:lnTo>
                    <a:lnTo>
                      <a:pt x="212" y="47"/>
                    </a:lnTo>
                    <a:lnTo>
                      <a:pt x="202" y="38"/>
                    </a:lnTo>
                    <a:lnTo>
                      <a:pt x="193" y="32"/>
                    </a:lnTo>
                    <a:lnTo>
                      <a:pt x="182" y="25"/>
                    </a:lnTo>
                    <a:lnTo>
                      <a:pt x="171" y="19"/>
                    </a:lnTo>
                    <a:lnTo>
                      <a:pt x="160" y="16"/>
                    </a:lnTo>
                    <a:lnTo>
                      <a:pt x="149" y="13"/>
                    </a:lnTo>
                    <a:lnTo>
                      <a:pt x="137" y="11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05" y="11"/>
                    </a:lnTo>
                    <a:lnTo>
                      <a:pt x="88" y="16"/>
                    </a:lnTo>
                    <a:lnTo>
                      <a:pt x="71" y="22"/>
                    </a:lnTo>
                    <a:lnTo>
                      <a:pt x="55" y="32"/>
                    </a:lnTo>
                    <a:lnTo>
                      <a:pt x="41" y="42"/>
                    </a:lnTo>
                    <a:lnTo>
                      <a:pt x="27" y="57"/>
                    </a:lnTo>
                    <a:lnTo>
                      <a:pt x="18" y="71"/>
                    </a:lnTo>
                    <a:lnTo>
                      <a:pt x="8" y="88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9" y="83"/>
                    </a:lnTo>
                    <a:lnTo>
                      <a:pt x="47" y="72"/>
                    </a:lnTo>
                    <a:lnTo>
                      <a:pt x="58" y="61"/>
                    </a:lnTo>
                    <a:lnTo>
                      <a:pt x="69" y="52"/>
                    </a:lnTo>
                    <a:lnTo>
                      <a:pt x="82" y="46"/>
                    </a:lnTo>
                    <a:lnTo>
                      <a:pt x="96" y="41"/>
                    </a:lnTo>
                    <a:lnTo>
                      <a:pt x="110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33" y="36"/>
                    </a:lnTo>
                    <a:lnTo>
                      <a:pt x="143" y="38"/>
                    </a:lnTo>
                    <a:lnTo>
                      <a:pt x="152" y="39"/>
                    </a:lnTo>
                    <a:lnTo>
                      <a:pt x="162" y="44"/>
                    </a:lnTo>
                    <a:lnTo>
                      <a:pt x="171" y="47"/>
                    </a:lnTo>
                    <a:lnTo>
                      <a:pt x="179" y="52"/>
                    </a:lnTo>
                    <a:lnTo>
                      <a:pt x="187" y="58"/>
                    </a:lnTo>
                    <a:lnTo>
                      <a:pt x="195" y="64"/>
                    </a:lnTo>
                    <a:lnTo>
                      <a:pt x="196" y="68"/>
                    </a:lnTo>
                    <a:lnTo>
                      <a:pt x="163" y="99"/>
                    </a:lnTo>
                    <a:close/>
                  </a:path>
                </a:pathLst>
              </a:custGeom>
              <a:grpFill/>
              <a:ln w="3175">
                <a:solidFill>
                  <a:srgbClr val="415463"/>
                </a:solidFill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5" name="Freeform 688"/>
              <p:cNvSpPr>
                <a:spLocks noEditPoints="1"/>
              </p:cNvSpPr>
              <p:nvPr/>
            </p:nvSpPr>
            <p:spPr bwMode="auto">
              <a:xfrm flipH="1" flipV="1">
                <a:off x="7303754" y="1672963"/>
                <a:ext cx="482956" cy="199647"/>
              </a:xfrm>
              <a:custGeom>
                <a:avLst/>
                <a:gdLst/>
                <a:ahLst/>
                <a:cxnLst>
                  <a:cxn ang="0">
                    <a:pos x="149" y="105"/>
                  </a:cxn>
                  <a:cxn ang="0">
                    <a:pos x="187" y="68"/>
                  </a:cxn>
                  <a:cxn ang="0">
                    <a:pos x="158" y="49"/>
                  </a:cxn>
                  <a:cxn ang="0">
                    <a:pos x="124" y="42"/>
                  </a:cxn>
                  <a:cxn ang="0">
                    <a:pos x="110" y="42"/>
                  </a:cxn>
                  <a:cxn ang="0">
                    <a:pos x="83" y="52"/>
                  </a:cxn>
                  <a:cxn ang="0">
                    <a:pos x="61" y="68"/>
                  </a:cxn>
                  <a:cxn ang="0">
                    <a:pos x="44" y="89"/>
                  </a:cxn>
                  <a:cxn ang="0">
                    <a:pos x="36" y="105"/>
                  </a:cxn>
                  <a:cxn ang="0">
                    <a:pos x="2" y="89"/>
                  </a:cxn>
                  <a:cxn ang="0">
                    <a:pos x="10" y="71"/>
                  </a:cxn>
                  <a:cxn ang="0">
                    <a:pos x="35" y="39"/>
                  </a:cxn>
                  <a:cxn ang="0">
                    <a:pos x="66" y="17"/>
                  </a:cxn>
                  <a:cxn ang="0">
                    <a:pos x="104" y="5"/>
                  </a:cxn>
                  <a:cxn ang="0">
                    <a:pos x="124" y="3"/>
                  </a:cxn>
                  <a:cxn ang="0">
                    <a:pos x="149" y="6"/>
                  </a:cxn>
                  <a:cxn ang="0">
                    <a:pos x="173" y="13"/>
                  </a:cxn>
                  <a:cxn ang="0">
                    <a:pos x="195" y="25"/>
                  </a:cxn>
                  <a:cxn ang="0">
                    <a:pos x="213" y="39"/>
                  </a:cxn>
                  <a:cxn ang="0">
                    <a:pos x="254" y="105"/>
                  </a:cxn>
                  <a:cxn ang="0">
                    <a:pos x="248" y="99"/>
                  </a:cxn>
                  <a:cxn ang="0">
                    <a:pos x="215" y="49"/>
                  </a:cxn>
                  <a:cxn ang="0">
                    <a:pos x="212" y="47"/>
                  </a:cxn>
                  <a:cxn ang="0">
                    <a:pos x="193" y="32"/>
                  </a:cxn>
                  <a:cxn ang="0">
                    <a:pos x="171" y="19"/>
                  </a:cxn>
                  <a:cxn ang="0">
                    <a:pos x="149" y="13"/>
                  </a:cxn>
                  <a:cxn ang="0">
                    <a:pos x="124" y="10"/>
                  </a:cxn>
                  <a:cxn ang="0">
                    <a:pos x="105" y="11"/>
                  </a:cxn>
                  <a:cxn ang="0">
                    <a:pos x="71" y="22"/>
                  </a:cxn>
                  <a:cxn ang="0">
                    <a:pos x="41" y="42"/>
                  </a:cxn>
                  <a:cxn ang="0">
                    <a:pos x="18" y="71"/>
                  </a:cxn>
                  <a:cxn ang="0">
                    <a:pos x="33" y="97"/>
                  </a:cxn>
                  <a:cxn ang="0">
                    <a:pos x="39" y="83"/>
                  </a:cxn>
                  <a:cxn ang="0">
                    <a:pos x="58" y="61"/>
                  </a:cxn>
                  <a:cxn ang="0">
                    <a:pos x="82" y="46"/>
                  </a:cxn>
                  <a:cxn ang="0">
                    <a:pos x="110" y="36"/>
                  </a:cxn>
                  <a:cxn ang="0">
                    <a:pos x="124" y="36"/>
                  </a:cxn>
                  <a:cxn ang="0">
                    <a:pos x="143" y="38"/>
                  </a:cxn>
                  <a:cxn ang="0">
                    <a:pos x="162" y="44"/>
                  </a:cxn>
                  <a:cxn ang="0">
                    <a:pos x="179" y="52"/>
                  </a:cxn>
                  <a:cxn ang="0">
                    <a:pos x="195" y="64"/>
                  </a:cxn>
                  <a:cxn ang="0">
                    <a:pos x="163" y="99"/>
                  </a:cxn>
                </a:cxnLst>
                <a:rect l="0" t="0" r="r" b="b"/>
                <a:pathLst>
                  <a:path w="254" h="105">
                    <a:moveTo>
                      <a:pt x="254" y="105"/>
                    </a:moveTo>
                    <a:lnTo>
                      <a:pt x="149" y="105"/>
                    </a:lnTo>
                    <a:lnTo>
                      <a:pt x="187" y="68"/>
                    </a:lnTo>
                    <a:lnTo>
                      <a:pt x="187" y="68"/>
                    </a:lnTo>
                    <a:lnTo>
                      <a:pt x="173" y="57"/>
                    </a:lnTo>
                    <a:lnTo>
                      <a:pt x="158" y="49"/>
                    </a:lnTo>
                    <a:lnTo>
                      <a:pt x="141" y="44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10" y="42"/>
                    </a:lnTo>
                    <a:lnTo>
                      <a:pt x="96" y="47"/>
                    </a:lnTo>
                    <a:lnTo>
                      <a:pt x="83" y="52"/>
                    </a:lnTo>
                    <a:lnTo>
                      <a:pt x="71" y="58"/>
                    </a:lnTo>
                    <a:lnTo>
                      <a:pt x="61" y="68"/>
                    </a:lnTo>
                    <a:lnTo>
                      <a:pt x="52" y="77"/>
                    </a:lnTo>
                    <a:lnTo>
                      <a:pt x="44" y="89"/>
                    </a:lnTo>
                    <a:lnTo>
                      <a:pt x="38" y="102"/>
                    </a:lnTo>
                    <a:lnTo>
                      <a:pt x="36" y="105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0" y="71"/>
                    </a:lnTo>
                    <a:lnTo>
                      <a:pt x="21" y="53"/>
                    </a:lnTo>
                    <a:lnTo>
                      <a:pt x="35" y="39"/>
                    </a:lnTo>
                    <a:lnTo>
                      <a:pt x="50" y="27"/>
                    </a:lnTo>
                    <a:lnTo>
                      <a:pt x="66" y="17"/>
                    </a:lnTo>
                    <a:lnTo>
                      <a:pt x="85" y="10"/>
                    </a:lnTo>
                    <a:lnTo>
                      <a:pt x="104" y="5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37" y="5"/>
                    </a:lnTo>
                    <a:lnTo>
                      <a:pt x="149" y="6"/>
                    </a:lnTo>
                    <a:lnTo>
                      <a:pt x="162" y="10"/>
                    </a:lnTo>
                    <a:lnTo>
                      <a:pt x="173" y="13"/>
                    </a:lnTo>
                    <a:lnTo>
                      <a:pt x="184" y="19"/>
                    </a:lnTo>
                    <a:lnTo>
                      <a:pt x="195" y="25"/>
                    </a:lnTo>
                    <a:lnTo>
                      <a:pt x="204" y="32"/>
                    </a:lnTo>
                    <a:lnTo>
                      <a:pt x="213" y="39"/>
                    </a:lnTo>
                    <a:lnTo>
                      <a:pt x="254" y="0"/>
                    </a:lnTo>
                    <a:lnTo>
                      <a:pt x="254" y="105"/>
                    </a:lnTo>
                    <a:close/>
                    <a:moveTo>
                      <a:pt x="163" y="99"/>
                    </a:moveTo>
                    <a:lnTo>
                      <a:pt x="248" y="99"/>
                    </a:lnTo>
                    <a:lnTo>
                      <a:pt x="248" y="14"/>
                    </a:lnTo>
                    <a:lnTo>
                      <a:pt x="215" y="49"/>
                    </a:lnTo>
                    <a:lnTo>
                      <a:pt x="212" y="47"/>
                    </a:lnTo>
                    <a:lnTo>
                      <a:pt x="212" y="47"/>
                    </a:lnTo>
                    <a:lnTo>
                      <a:pt x="202" y="38"/>
                    </a:lnTo>
                    <a:lnTo>
                      <a:pt x="193" y="32"/>
                    </a:lnTo>
                    <a:lnTo>
                      <a:pt x="182" y="25"/>
                    </a:lnTo>
                    <a:lnTo>
                      <a:pt x="171" y="19"/>
                    </a:lnTo>
                    <a:lnTo>
                      <a:pt x="160" y="16"/>
                    </a:lnTo>
                    <a:lnTo>
                      <a:pt x="149" y="13"/>
                    </a:lnTo>
                    <a:lnTo>
                      <a:pt x="137" y="11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05" y="11"/>
                    </a:lnTo>
                    <a:lnTo>
                      <a:pt x="88" y="16"/>
                    </a:lnTo>
                    <a:lnTo>
                      <a:pt x="71" y="22"/>
                    </a:lnTo>
                    <a:lnTo>
                      <a:pt x="55" y="32"/>
                    </a:lnTo>
                    <a:lnTo>
                      <a:pt x="41" y="42"/>
                    </a:lnTo>
                    <a:lnTo>
                      <a:pt x="27" y="57"/>
                    </a:lnTo>
                    <a:lnTo>
                      <a:pt x="18" y="71"/>
                    </a:lnTo>
                    <a:lnTo>
                      <a:pt x="8" y="88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9" y="83"/>
                    </a:lnTo>
                    <a:lnTo>
                      <a:pt x="47" y="72"/>
                    </a:lnTo>
                    <a:lnTo>
                      <a:pt x="58" y="61"/>
                    </a:lnTo>
                    <a:lnTo>
                      <a:pt x="69" y="52"/>
                    </a:lnTo>
                    <a:lnTo>
                      <a:pt x="82" y="46"/>
                    </a:lnTo>
                    <a:lnTo>
                      <a:pt x="96" y="41"/>
                    </a:lnTo>
                    <a:lnTo>
                      <a:pt x="110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33" y="36"/>
                    </a:lnTo>
                    <a:lnTo>
                      <a:pt x="143" y="38"/>
                    </a:lnTo>
                    <a:lnTo>
                      <a:pt x="152" y="39"/>
                    </a:lnTo>
                    <a:lnTo>
                      <a:pt x="162" y="44"/>
                    </a:lnTo>
                    <a:lnTo>
                      <a:pt x="171" y="47"/>
                    </a:lnTo>
                    <a:lnTo>
                      <a:pt x="179" y="52"/>
                    </a:lnTo>
                    <a:lnTo>
                      <a:pt x="187" y="58"/>
                    </a:lnTo>
                    <a:lnTo>
                      <a:pt x="195" y="64"/>
                    </a:lnTo>
                    <a:lnTo>
                      <a:pt x="196" y="68"/>
                    </a:lnTo>
                    <a:lnTo>
                      <a:pt x="163" y="99"/>
                    </a:lnTo>
                    <a:close/>
                  </a:path>
                </a:pathLst>
              </a:custGeom>
              <a:grpFill/>
              <a:ln w="3175">
                <a:solidFill>
                  <a:srgbClr val="415463"/>
                </a:solidFill>
                <a:round/>
                <a:headEnd/>
                <a:tailEnd/>
              </a:ln>
            </p:spPr>
            <p:txBody>
              <a:bodyPr vert="horz" wrap="square" lIns="121948" tIns="60974" rIns="121948" bIns="6097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3201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33" name="TextBox 16"/>
          <p:cNvSpPr txBox="1"/>
          <p:nvPr/>
        </p:nvSpPr>
        <p:spPr bwMode="auto">
          <a:xfrm>
            <a:off x="8591791" y="3345894"/>
            <a:ext cx="2559217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fontAlgn="ctr">
              <a:buSzPct val="50000"/>
              <a:buFont typeface="Wingdings" panose="05000000000000000000" pitchFamily="2" charset="2"/>
              <a:buChar char="l"/>
            </a:pPr>
            <a:r>
              <a:rPr lang="ru-RU" sz="1200">
                <a:latin typeface="Huawei Sans" panose="020C0503030203020204" pitchFamily="34" charset="0"/>
              </a:rPr>
              <a:t>Осмотр устройств хранения</a:t>
            </a:r>
          </a:p>
          <a:p>
            <a:pPr marL="171450" indent="-171450" fontAlgn="ctr">
              <a:buSzPct val="50000"/>
              <a:buFont typeface="Wingdings" panose="05000000000000000000" pitchFamily="2" charset="2"/>
              <a:buChar char="l"/>
            </a:pPr>
            <a:r>
              <a:rPr lang="ru-RU" sz="1200">
                <a:latin typeface="Huawei Sans" panose="020C0503030203020204" pitchFamily="34" charset="0"/>
              </a:rPr>
              <a:t>Проверка условий окружающей среды в аппаратном зале</a:t>
            </a:r>
          </a:p>
          <a:p>
            <a:pPr marL="171450" indent="-171450" fontAlgn="ctr">
              <a:buSzPct val="50000"/>
              <a:buFont typeface="Wingdings" panose="05000000000000000000" pitchFamily="2" charset="2"/>
              <a:buChar char="l"/>
            </a:pPr>
            <a:r>
              <a:rPr lang="ru-RU" sz="1200">
                <a:latin typeface="Huawei Sans" panose="020C0503030203020204" pitchFamily="34" charset="0"/>
              </a:rPr>
              <a:t>Проверка параметров окружающей среды внутри стойки</a:t>
            </a:r>
          </a:p>
        </p:txBody>
      </p:sp>
    </p:spTree>
    <p:extLst>
      <p:ext uri="{BB962C8B-B14F-4D97-AF65-F5344CB8AC3E}">
        <p14:creationId xmlns:p14="http://schemas.microsoft.com/office/powerpoint/2010/main" val="11780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Быстрая процедура технического обслуживания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79714" y="1119189"/>
            <a:ext cx="10744200" cy="4788693"/>
            <a:chOff x="1436125" y="1257301"/>
            <a:chExt cx="10744200" cy="5064918"/>
          </a:xfrm>
        </p:grpSpPr>
        <p:grpSp>
          <p:nvGrpSpPr>
            <p:cNvPr id="2" name="组合 1"/>
            <p:cNvGrpSpPr/>
            <p:nvPr/>
          </p:nvGrpSpPr>
          <p:grpSpPr>
            <a:xfrm>
              <a:off x="1436125" y="1257301"/>
              <a:ext cx="3420067" cy="5064918"/>
              <a:chOff x="1436125" y="1257301"/>
              <a:chExt cx="3420067" cy="5064918"/>
            </a:xfrm>
          </p:grpSpPr>
          <p:sp>
            <p:nvSpPr>
              <p:cNvPr id="3" name="流程图: 终止 2"/>
              <p:cNvSpPr/>
              <p:nvPr/>
            </p:nvSpPr>
            <p:spPr>
              <a:xfrm>
                <a:off x="2301284" y="1257301"/>
                <a:ext cx="1400176" cy="292894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Начало</a:t>
                </a:r>
              </a:p>
            </p:txBody>
          </p:sp>
          <p:sp>
            <p:nvSpPr>
              <p:cNvPr id="11" name="流程图: 终止 10"/>
              <p:cNvSpPr/>
              <p:nvPr/>
            </p:nvSpPr>
            <p:spPr>
              <a:xfrm>
                <a:off x="2301285" y="6045994"/>
                <a:ext cx="1400176" cy="276225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Конец</a:t>
                </a:r>
              </a:p>
            </p:txBody>
          </p:sp>
          <p:sp>
            <p:nvSpPr>
              <p:cNvPr id="12" name="圆角矩形 11"/>
              <p:cNvSpPr>
                <a:spLocks/>
              </p:cNvSpPr>
              <p:nvPr/>
            </p:nvSpPr>
            <p:spPr>
              <a:xfrm>
                <a:off x="1436125" y="1721475"/>
                <a:ext cx="3124771" cy="457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Проверьте показания индикаторов</a:t>
                </a:r>
              </a:p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и выполните обработку исключений.</a:t>
                </a:r>
              </a:p>
            </p:txBody>
          </p:sp>
          <p:sp>
            <p:nvSpPr>
              <p:cNvPr id="13" name="圆角矩形 12"/>
              <p:cNvSpPr>
                <a:spLocks/>
              </p:cNvSpPr>
              <p:nvPr/>
            </p:nvSpPr>
            <p:spPr>
              <a:xfrm>
                <a:off x="1436125" y="2391750"/>
                <a:ext cx="3124771" cy="457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Проверьте статусы сервисов</a:t>
                </a:r>
              </a:p>
              <a:p>
                <a:pPr algn="ctr" fontAlgn="ctr"/>
                <a:r>
                  <a:rPr lang="ru-RU" sz="120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и выполните обработку исключений.</a:t>
                </a:r>
              </a:p>
            </p:txBody>
          </p:sp>
          <p:sp>
            <p:nvSpPr>
              <p:cNvPr id="14" name="圆角矩形 13"/>
              <p:cNvSpPr>
                <a:spLocks/>
              </p:cNvSpPr>
              <p:nvPr/>
            </p:nvSpPr>
            <p:spPr>
              <a:xfrm>
                <a:off x="1436125" y="3087074"/>
                <a:ext cx="3124771" cy="457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1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Проверьте производительность </a:t>
                </a:r>
                <a:r>
                  <a:rPr lang="ru-RU" sz="1100" dirty="0" smtClean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системы и </a:t>
                </a:r>
                <a:r>
                  <a:rPr lang="ru-RU" sz="11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выполните обработку исключений.</a:t>
                </a:r>
              </a:p>
            </p:txBody>
          </p:sp>
          <p:sp>
            <p:nvSpPr>
              <p:cNvPr id="15" name="圆角矩形 14"/>
              <p:cNvSpPr>
                <a:spLocks/>
              </p:cNvSpPr>
              <p:nvPr/>
            </p:nvSpPr>
            <p:spPr>
              <a:xfrm>
                <a:off x="1436125" y="3764054"/>
                <a:ext cx="3124771" cy="3507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10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Проверьте и устраните аварийные сигналы.</a:t>
                </a:r>
              </a:p>
            </p:txBody>
          </p:sp>
          <p:sp>
            <p:nvSpPr>
              <p:cNvPr id="16" name="菱形 15"/>
              <p:cNvSpPr>
                <a:spLocks/>
              </p:cNvSpPr>
              <p:nvPr/>
            </p:nvSpPr>
            <p:spPr>
              <a:xfrm>
                <a:off x="1436125" y="4345091"/>
                <a:ext cx="3124771" cy="803625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000" rtlCol="0" anchor="ctr">
                <a:noAutofit/>
              </a:bodyPr>
              <a:lstStyle/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Можно ли обработать</a:t>
                </a:r>
              </a:p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исключения?</a:t>
                </a:r>
              </a:p>
            </p:txBody>
          </p:sp>
          <p:sp>
            <p:nvSpPr>
              <p:cNvPr id="17" name="圆角矩形 16"/>
              <p:cNvSpPr>
                <a:spLocks/>
              </p:cNvSpPr>
              <p:nvPr/>
            </p:nvSpPr>
            <p:spPr>
              <a:xfrm>
                <a:off x="1436125" y="5482552"/>
                <a:ext cx="3124771" cy="3507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r>
                  <a:rPr lang="ru-RU" sz="110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Соберите информацию и создайте отчет о неисправностях.</a:t>
                </a:r>
              </a:p>
            </p:txBody>
          </p:sp>
          <p:cxnSp>
            <p:nvCxnSpPr>
              <p:cNvPr id="20" name="直接箭头连接符 19"/>
              <p:cNvCxnSpPr>
                <a:stCxn id="3" idx="2"/>
                <a:endCxn id="12" idx="0"/>
              </p:cNvCxnSpPr>
              <p:nvPr/>
            </p:nvCxnSpPr>
            <p:spPr>
              <a:xfrm flipH="1">
                <a:off x="2998511" y="1550195"/>
                <a:ext cx="2861" cy="1712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>
                <a:stCxn id="12" idx="2"/>
                <a:endCxn id="13" idx="0"/>
              </p:cNvCxnSpPr>
              <p:nvPr/>
            </p:nvCxnSpPr>
            <p:spPr>
              <a:xfrm>
                <a:off x="2998511" y="2178844"/>
                <a:ext cx="0" cy="2129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>
                <a:stCxn id="13" idx="2"/>
                <a:endCxn id="14" idx="0"/>
              </p:cNvCxnSpPr>
              <p:nvPr/>
            </p:nvCxnSpPr>
            <p:spPr>
              <a:xfrm>
                <a:off x="2998511" y="2849120"/>
                <a:ext cx="0" cy="237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>
                <a:stCxn id="14" idx="2"/>
                <a:endCxn id="15" idx="0"/>
              </p:cNvCxnSpPr>
              <p:nvPr/>
            </p:nvCxnSpPr>
            <p:spPr>
              <a:xfrm>
                <a:off x="2998511" y="3544444"/>
                <a:ext cx="0" cy="2196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>
                <a:stCxn id="15" idx="2"/>
                <a:endCxn id="16" idx="0"/>
              </p:cNvCxnSpPr>
              <p:nvPr/>
            </p:nvCxnSpPr>
            <p:spPr>
              <a:xfrm>
                <a:off x="2998511" y="4114801"/>
                <a:ext cx="0" cy="2302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>
                <a:stCxn id="16" idx="2"/>
                <a:endCxn id="17" idx="0"/>
              </p:cNvCxnSpPr>
              <p:nvPr/>
            </p:nvCxnSpPr>
            <p:spPr>
              <a:xfrm>
                <a:off x="2998511" y="5148716"/>
                <a:ext cx="0" cy="333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肘形连接符 41"/>
              <p:cNvCxnSpPr>
                <a:stCxn id="16" idx="3"/>
                <a:endCxn id="11" idx="3"/>
              </p:cNvCxnSpPr>
              <p:nvPr/>
            </p:nvCxnSpPr>
            <p:spPr>
              <a:xfrm flipH="1">
                <a:off x="3701461" y="4746903"/>
                <a:ext cx="859435" cy="1437204"/>
              </a:xfrm>
              <a:prstGeom prst="bentConnector3">
                <a:avLst>
                  <a:gd name="adj1" fmla="val -26599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7" idx="2"/>
                <a:endCxn id="11" idx="0"/>
              </p:cNvCxnSpPr>
              <p:nvPr/>
            </p:nvCxnSpPr>
            <p:spPr>
              <a:xfrm>
                <a:off x="2998511" y="5833300"/>
                <a:ext cx="2862" cy="2126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45"/>
              <p:cNvSpPr txBox="1"/>
              <p:nvPr/>
            </p:nvSpPr>
            <p:spPr>
              <a:xfrm>
                <a:off x="4400618" y="4426096"/>
                <a:ext cx="455574" cy="3077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200" dirty="0">
                    <a:latin typeface="Huawei Sans" panose="020C0503030203020204" pitchFamily="34" charset="0"/>
                  </a:rPr>
                  <a:t>Да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383182" y="5109401"/>
                <a:ext cx="810018" cy="2696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200" dirty="0">
                    <a:latin typeface="Huawei Sans" panose="020C0503030203020204" pitchFamily="34" charset="0"/>
                  </a:rPr>
                  <a:t>Нет</a:t>
                </a: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5007769" y="1721645"/>
              <a:ext cx="7172556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Индикаторы на передней и задней панелях устройств хранения показывают рабочий статус устройства, помогая обнаруживать и устранять общие неисправности оборудования.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007769" y="2258149"/>
              <a:ext cx="7172556" cy="7713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Проверка системной информации и данных о состоянии сервисов позволит выявить наличие аварийных сигналов тревоги, проанализировать тенденции использования емкости и изменения производительности в СХД. Также можно просмотреть данные о распределении ресурсов хранения и воспользоваться дополнительными функциями.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5007769" y="3087243"/>
              <a:ext cx="7172556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r>
                <a:rPr lang="ru-RU" sz="1100">
                  <a:solidFill>
                    <a:schemeClr val="tx1"/>
                  </a:solidFill>
                  <a:latin typeface="Huawei Sans" panose="020C0503030203020204" pitchFamily="34" charset="0"/>
                </a:rPr>
                <a:t>В DeviceManager можно запросить статистику производительности в реальном времени и архивные данные.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007769" y="3613697"/>
              <a:ext cx="7172556" cy="742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При появлении неисправности в работе СХД </a:t>
              </a:r>
              <a:r>
                <a:rPr lang="ru-RU" sz="110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DeviceManager</a:t>
              </a:r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 автоматически определяет уровень его серьезности и передает аварийный сигнал. Своевременное устранение неисправности специалистами по техобслуживанию позволит предотвратить прерывание в работе сервисов и потерю данных.</a:t>
              </a:r>
            </a:p>
          </p:txBody>
        </p:sp>
        <p:sp>
          <p:nvSpPr>
            <p:cNvPr id="54" name="右箭头 53"/>
            <p:cNvSpPr/>
            <p:nvPr/>
          </p:nvSpPr>
          <p:spPr>
            <a:xfrm>
              <a:off x="4524287" y="1863035"/>
              <a:ext cx="385763" cy="206101"/>
            </a:xfrm>
            <a:prstGeom prst="rightArrow">
              <a:avLst>
                <a:gd name="adj1" fmla="val 34595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5" name="右箭头 54"/>
            <p:cNvSpPr/>
            <p:nvPr/>
          </p:nvSpPr>
          <p:spPr>
            <a:xfrm>
              <a:off x="4524286" y="2517383"/>
              <a:ext cx="385763" cy="206101"/>
            </a:xfrm>
            <a:prstGeom prst="rightArrow">
              <a:avLst>
                <a:gd name="adj1" fmla="val 34595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4524287" y="3208430"/>
              <a:ext cx="385763" cy="206101"/>
            </a:xfrm>
            <a:prstGeom prst="rightArrow">
              <a:avLst>
                <a:gd name="adj1" fmla="val 34595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7" name="右箭头 56"/>
            <p:cNvSpPr/>
            <p:nvPr/>
          </p:nvSpPr>
          <p:spPr>
            <a:xfrm>
              <a:off x="4524287" y="3836377"/>
              <a:ext cx="385763" cy="206101"/>
            </a:xfrm>
            <a:prstGeom prst="rightArrow">
              <a:avLst>
                <a:gd name="adj1" fmla="val 34595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5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Сценарий O&amp;M 1. Проверка</a:t>
            </a:r>
          </a:p>
        </p:txBody>
      </p:sp>
      <p:cxnSp>
        <p:nvCxnSpPr>
          <p:cNvPr id="5" name="MH_Other_1"/>
          <p:cNvCxnSpPr/>
          <p:nvPr>
            <p:custDataLst>
              <p:tags r:id="rId1"/>
            </p:custDataLst>
          </p:nvPr>
        </p:nvCxnSpPr>
        <p:spPr>
          <a:xfrm>
            <a:off x="1246949" y="2160858"/>
            <a:ext cx="770645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 rot="2871886">
            <a:off x="1808586" y="1467236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fontAlgn="ctr"/>
            <a:r>
              <a:rPr lang="ru-RU" sz="2400">
                <a:solidFill>
                  <a:srgbClr val="FEFFFF"/>
                </a:solidFill>
                <a:latin typeface="Huawei Sans" panose="020C0503030203020204" pitchFamily="34" charset="0"/>
              </a:rPr>
              <a:t>01</a:t>
            </a: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>
            <a:off x="1516355" y="2222404"/>
            <a:ext cx="36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3694" y="1587223"/>
            <a:ext cx="3749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2800" dirty="0">
                <a:latin typeface="Huawei Sans" panose="020C0503030203020204" pitchFamily="34" charset="0"/>
              </a:rPr>
              <a:t>Предыстория</a:t>
            </a:r>
          </a:p>
        </p:txBody>
      </p:sp>
      <p:sp>
        <p:nvSpPr>
          <p:cNvPr id="10" name="文本占位符 3"/>
          <p:cNvSpPr txBox="1">
            <a:spLocks/>
          </p:cNvSpPr>
          <p:nvPr/>
        </p:nvSpPr>
        <p:spPr>
          <a:xfrm>
            <a:off x="1552354" y="2160858"/>
            <a:ext cx="9907809" cy="224551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02279" indent="-302279" algn="l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  <a:defRPr sz="21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1pPr>
            <a:lvl2pPr marL="654938" indent="-251899" algn="l" defTabSz="914034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19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98" indent="-201519" algn="l" defTabSz="914034" rtl="0" eaLnBrk="1" fontAlgn="ctr" latinLnBrk="0" hangingPunct="1">
              <a:lnSpc>
                <a:spcPct val="140000"/>
              </a:lnSpc>
              <a:spcBef>
                <a:spcPts val="648"/>
              </a:spcBef>
              <a:buClrTx/>
              <a:buSzPct val="50000"/>
              <a:buFont typeface="Wingdings" panose="05000000000000000000" pitchFamily="2" charset="2"/>
              <a:buChar char="n"/>
              <a:defRPr sz="17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840" indent="-197921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879" indent="-201519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Huawei Sans" panose="020C0503030203020204" pitchFamily="34" charset="0"/>
              </a:rPr>
              <a:t>После развертывания устройств хранения, приобретенных Компанией E, сервисы работают в нормальном режиме. В целях обеспечения безопасности хранения данных основных устройств в системе обслуживания, инженер A в ИТ-отделе назначен ответственным за проверку устройств хранения. Помогите инженеру A разработать план проверки.</a:t>
            </a:r>
          </a:p>
          <a:p>
            <a:endParaRPr lang="en-US" altLang="zh-CN" sz="20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Метод проверки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40571" y="3433929"/>
            <a:ext cx="1479866" cy="432979"/>
            <a:chOff x="5226833" y="2938677"/>
            <a:chExt cx="1479866" cy="432979"/>
          </a:xfrm>
        </p:grpSpPr>
        <p:pic>
          <p:nvPicPr>
            <p:cNvPr id="5" name="Picture 6" descr="F:\2012项目\美化图标\平面\0421png\41-1\未标题-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226833" y="2938677"/>
              <a:ext cx="1479866" cy="43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F:\2012项目\美化图标\平面\0421png\41-1\未标题-1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1590" y="2973969"/>
              <a:ext cx="176666" cy="28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2907969" y="4790819"/>
            <a:ext cx="1446888" cy="408237"/>
            <a:chOff x="3117362" y="4289038"/>
            <a:chExt cx="1446888" cy="408237"/>
          </a:xfrm>
        </p:grpSpPr>
        <p:pic>
          <p:nvPicPr>
            <p:cNvPr id="8" name="Picture 10" descr="F:\2012项目\美化图标\平面\0421png\41-1\未标题-13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7362" y="4289038"/>
              <a:ext cx="1446888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F:\2012项目\美化图标\平面\0421png\41-1\未标题-1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8066" y="4381373"/>
              <a:ext cx="176666" cy="28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2871965" y="1617235"/>
            <a:ext cx="1483988" cy="449473"/>
            <a:chOff x="3047133" y="1179327"/>
            <a:chExt cx="1483988" cy="449473"/>
          </a:xfrm>
        </p:grpSpPr>
        <p:pic>
          <p:nvPicPr>
            <p:cNvPr id="11" name="Picture 7" descr="F:\2012项目\美化图标\平面\0421png\41-1\未标题-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7133" y="1179327"/>
              <a:ext cx="1483988" cy="449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F:\2012项目\美化图标\平面\0421png\41-1\未标题-1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1773" y="1184382"/>
              <a:ext cx="176666" cy="28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819737" y="3397925"/>
            <a:ext cx="1479866" cy="432979"/>
            <a:chOff x="731404" y="3212045"/>
            <a:chExt cx="1479866" cy="432979"/>
          </a:xfrm>
        </p:grpSpPr>
        <p:pic>
          <p:nvPicPr>
            <p:cNvPr id="14" name="Picture 6" descr="F:\2012项目\美化图标\平面\0421png\41-1\未标题-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404" y="3212045"/>
              <a:ext cx="1479866" cy="43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F:\2012项目\美化图标\平面\0421png\41-1\未标题-1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9737" y="3263733"/>
              <a:ext cx="176666" cy="28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4" descr="F:\2012项目\美化图标\平面\0421png\41-1\未标题-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0898" y="1289274"/>
            <a:ext cx="5777676" cy="45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2" descr="D:\My Documents\原系统桌面上的文件\png\41\未标题-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1346" y="2786788"/>
            <a:ext cx="3294964" cy="168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F:\2012项目\美化图标\平面\0412\41\未标题-2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68067" y="3650418"/>
            <a:ext cx="1250180" cy="18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4" descr="D:\My Documents\原系统桌面上的文件\png\41\未标题-1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35545" y="2021467"/>
            <a:ext cx="776980" cy="293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3277911" y="1346722"/>
            <a:ext cx="1537743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>
                <a:latin typeface="Huawei Sans" panose="020C0503030203020204" pitchFamily="34" charset="0"/>
              </a:rPr>
              <a:t>Проверка условий эксплуатации СХД</a:t>
            </a:r>
          </a:p>
          <a:p>
            <a:pPr algn="ctr" fontAlgn="ctr"/>
            <a:endParaRPr lang="ru-RU" sz="1400">
              <a:latin typeface="Huawei Sans" panose="020C0503030203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6205" y="3262744"/>
            <a:ext cx="140410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Huawei Sans" panose="020C0503030203020204" pitchFamily="34" charset="0"/>
              </a:rPr>
              <a:t>Проверка показаний индикаторов</a:t>
            </a:r>
          </a:p>
        </p:txBody>
      </p:sp>
      <p:sp>
        <p:nvSpPr>
          <p:cNvPr id="22" name="矩形 21"/>
          <p:cNvSpPr/>
          <p:nvPr/>
        </p:nvSpPr>
        <p:spPr>
          <a:xfrm>
            <a:off x="3251501" y="4567963"/>
            <a:ext cx="1760418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Huawei Sans" panose="020C0503030203020204" pitchFamily="34" charset="0"/>
              </a:rPr>
              <a:t>Проверка рабочего состояния устройств</a:t>
            </a:r>
          </a:p>
          <a:p>
            <a:pPr algn="ctr" fontAlgn="ctr"/>
            <a:endParaRPr lang="ru-RU" sz="1400" dirty="0">
              <a:latin typeface="Huawei Sans" panose="020C0503030203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62759" y="3197359"/>
            <a:ext cx="1281100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>
                <a:latin typeface="Huawei Sans" panose="020C0503030203020204" pitchFamily="34" charset="0"/>
              </a:rPr>
              <a:t>Проверка рабочего статуса сервисов</a:t>
            </a:r>
          </a:p>
          <a:p>
            <a:pPr algn="ctr" fontAlgn="ctr"/>
            <a:endParaRPr lang="ru-RU" sz="1400">
              <a:latin typeface="Huawei Sans" panose="020C0503030203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3386540" y="3162695"/>
            <a:ext cx="1358733" cy="70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dirty="0">
                <a:latin typeface="Huawei Sans" panose="020C0503030203020204" pitchFamily="34" charset="0"/>
              </a:rPr>
              <a:t>Ручная проверка</a:t>
            </a:r>
          </a:p>
          <a:p>
            <a:pPr algn="ctr" fontAlgn="ctr"/>
            <a:endParaRPr lang="ru-RU" dirty="0">
              <a:latin typeface="Huawei Sans" panose="020C0503030203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7994766" y="2954811"/>
            <a:ext cx="3032521" cy="827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ru-RU" sz="2000" dirty="0">
                <a:latin typeface="Huawei Sans" panose="020C0503030203020204" pitchFamily="34" charset="0"/>
              </a:rPr>
              <a:t>Проверка с помощью инструментов:</a:t>
            </a:r>
          </a:p>
          <a:p>
            <a:pPr algn="ctr" fontAlgn="ctr"/>
            <a:r>
              <a:rPr lang="ru-RU" sz="1400" dirty="0" err="1">
                <a:latin typeface="Huawei Sans" panose="020C0503030203020204" pitchFamily="34" charset="0"/>
              </a:rPr>
              <a:t>SmartKit</a:t>
            </a:r>
            <a:endParaRPr lang="ru-RU" sz="1400" dirty="0">
              <a:latin typeface="Huawei Sans" panose="020C0503030203020204" pitchFamily="34" charset="0"/>
            </a:endParaRPr>
          </a:p>
          <a:p>
            <a:pPr algn="ctr" fontAlgn="ctr"/>
            <a:r>
              <a:rPr lang="ru-RU" sz="1400" dirty="0" err="1">
                <a:latin typeface="Huawei Sans" panose="020C0503030203020204" pitchFamily="34" charset="0"/>
              </a:rPr>
              <a:t>DeviceManager</a:t>
            </a:r>
            <a:endParaRPr lang="ru-RU" sz="1400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31838" y="447468"/>
            <a:ext cx="11002962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Сценарий O&amp;M 2. Мониторинг производительности</a:t>
            </a:r>
          </a:p>
        </p:txBody>
      </p:sp>
      <p:cxnSp>
        <p:nvCxnSpPr>
          <p:cNvPr id="5" name="MH_Other_1"/>
          <p:cNvCxnSpPr/>
          <p:nvPr>
            <p:custDataLst>
              <p:tags r:id="rId1"/>
            </p:custDataLst>
          </p:nvPr>
        </p:nvCxnSpPr>
        <p:spPr>
          <a:xfrm>
            <a:off x="1246949" y="2160858"/>
            <a:ext cx="770645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 rot="2871886">
            <a:off x="1808586" y="1467236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fontAlgn="ctr"/>
            <a:r>
              <a:rPr lang="ru-RU" sz="2400">
                <a:solidFill>
                  <a:srgbClr val="FEFFFF"/>
                </a:solidFill>
                <a:latin typeface="Huawei Sans" panose="020C0503030203020204" pitchFamily="34" charset="0"/>
              </a:rPr>
              <a:t>02</a:t>
            </a: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>
            <a:off x="1516355" y="2222404"/>
            <a:ext cx="36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3693" y="1587223"/>
            <a:ext cx="476187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2800" dirty="0">
                <a:latin typeface="Huawei Sans" panose="020C0503030203020204" pitchFamily="34" charset="0"/>
              </a:rPr>
              <a:t>Предыстория</a:t>
            </a:r>
          </a:p>
        </p:txBody>
      </p:sp>
      <p:sp>
        <p:nvSpPr>
          <p:cNvPr id="10" name="文本占位符 3"/>
          <p:cNvSpPr txBox="1">
            <a:spLocks/>
          </p:cNvSpPr>
          <p:nvPr/>
        </p:nvSpPr>
        <p:spPr>
          <a:xfrm>
            <a:off x="1516355" y="2222404"/>
            <a:ext cx="9870102" cy="224551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02279" indent="-302279" algn="l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  <a:defRPr sz="21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1pPr>
            <a:lvl2pPr marL="654938" indent="-251899" algn="l" defTabSz="914034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19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98" indent="-201519" algn="l" defTabSz="914034" rtl="0" eaLnBrk="1" fontAlgn="ctr" latinLnBrk="0" hangingPunct="1">
              <a:lnSpc>
                <a:spcPct val="140000"/>
              </a:lnSpc>
              <a:spcBef>
                <a:spcPts val="648"/>
              </a:spcBef>
              <a:buClrTx/>
              <a:buSzPct val="50000"/>
              <a:buFont typeface="Wingdings" panose="05000000000000000000" pitchFamily="2" charset="2"/>
              <a:buChar char="n"/>
              <a:defRPr sz="17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840" indent="-197921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879" indent="-201519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Huawei Sans" panose="020C0503030203020204" pitchFamily="34" charset="0"/>
              </a:rPr>
              <a:t>Компания E </a:t>
            </a:r>
            <a:r>
              <a:rPr lang="ru-RU" sz="2000" dirty="0" smtClean="0">
                <a:latin typeface="Huawei Sans" panose="020C0503030203020204" pitchFamily="34" charset="0"/>
              </a:rPr>
              <a:t>запустила свои бизнес-процессы в </a:t>
            </a:r>
            <a:r>
              <a:rPr lang="ru-RU" sz="2000" dirty="0" smtClean="0">
                <a:latin typeface="Huawei Sans" panose="020C0503030203020204" pitchFamily="34" charset="0"/>
              </a:rPr>
              <a:t>онлайн-режиме</a:t>
            </a:r>
            <a:r>
              <a:rPr lang="ru-RU" sz="2000" dirty="0" smtClean="0">
                <a:latin typeface="Huawei Sans" panose="020C0503030203020204" pitchFamily="34" charset="0"/>
              </a:rPr>
              <a:t>. </a:t>
            </a:r>
            <a:r>
              <a:rPr lang="ru-RU" sz="2000" dirty="0">
                <a:latin typeface="Huawei Sans" panose="020C0503030203020204" pitchFamily="34" charset="0"/>
              </a:rPr>
              <a:t>Для обеспечения оптимальной производительности и эффективного использования емкости устройств хранения инженер B в ИТ-отделе назначен ответственным за осуществление мониторинга рабочих характеристики устройств хранения. Помогите инженеру B реализовать мониторинг производительности устройств хранения.</a:t>
            </a:r>
          </a:p>
          <a:p>
            <a:endParaRPr lang="en-US" altLang="zh-CN" sz="20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Процедура мониторинга производительности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05646" y="1301467"/>
            <a:ext cx="10787644" cy="4685907"/>
            <a:chOff x="-138098" y="1032034"/>
            <a:chExt cx="11413644" cy="4960954"/>
          </a:xfrm>
        </p:grpSpPr>
        <p:sp>
          <p:nvSpPr>
            <p:cNvPr id="4" name="流程图: 终止 3"/>
            <p:cNvSpPr/>
            <p:nvPr/>
          </p:nvSpPr>
          <p:spPr>
            <a:xfrm>
              <a:off x="5286772" y="1032034"/>
              <a:ext cx="1400176" cy="292893"/>
            </a:xfrm>
            <a:prstGeom prst="flowChartTerminator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Начало</a:t>
              </a:r>
            </a:p>
          </p:txBody>
        </p:sp>
        <p:sp>
          <p:nvSpPr>
            <p:cNvPr id="5" name="流程图: 终止 4"/>
            <p:cNvSpPr/>
            <p:nvPr/>
          </p:nvSpPr>
          <p:spPr>
            <a:xfrm>
              <a:off x="5286772" y="5583293"/>
              <a:ext cx="1400176" cy="276225"/>
            </a:xfrm>
            <a:prstGeom prst="flowChartTerminator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Конец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797426" y="1594744"/>
              <a:ext cx="2378868" cy="457369"/>
            </a:xfrm>
            <a:prstGeom prst="roundRect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Настройте параметры мониторинга </a:t>
              </a:r>
              <a:r>
                <a:rPr lang="ru-RU" sz="1100" dirty="0" err="1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производ-ти</a:t>
              </a:r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797426" y="2319598"/>
              <a:ext cx="2378868" cy="457369"/>
            </a:xfrm>
            <a:prstGeom prst="roundRect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100">
                  <a:solidFill>
                    <a:schemeClr val="tx1"/>
                  </a:solidFill>
                  <a:latin typeface="Huawei Sans" panose="020C0503030203020204" pitchFamily="34" charset="0"/>
                </a:rPr>
                <a:t>Настройте пороговые значения.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797426" y="4791636"/>
              <a:ext cx="2378868" cy="457369"/>
            </a:xfrm>
            <a:prstGeom prst="roundRect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Проверьте информацию о производительности СХД.</a:t>
              </a:r>
            </a:p>
          </p:txBody>
        </p:sp>
        <p:cxnSp>
          <p:nvCxnSpPr>
            <p:cNvPr id="9" name="直接箭头连接符 8"/>
            <p:cNvCxnSpPr>
              <a:stCxn id="4" idx="2"/>
              <a:endCxn id="6" idx="0"/>
            </p:cNvCxnSpPr>
            <p:nvPr/>
          </p:nvCxnSpPr>
          <p:spPr>
            <a:xfrm>
              <a:off x="5986861" y="1324927"/>
              <a:ext cx="0" cy="2698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>
              <a:stCxn id="6" idx="2"/>
              <a:endCxn id="7" idx="0"/>
            </p:cNvCxnSpPr>
            <p:nvPr/>
          </p:nvCxnSpPr>
          <p:spPr>
            <a:xfrm>
              <a:off x="5986861" y="2052113"/>
              <a:ext cx="0" cy="2674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30" idx="2"/>
              <a:endCxn id="8" idx="0"/>
            </p:cNvCxnSpPr>
            <p:nvPr/>
          </p:nvCxnSpPr>
          <p:spPr>
            <a:xfrm>
              <a:off x="5986861" y="4084759"/>
              <a:ext cx="0" cy="706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8" idx="2"/>
              <a:endCxn id="5" idx="0"/>
            </p:cNvCxnSpPr>
            <p:nvPr/>
          </p:nvCxnSpPr>
          <p:spPr>
            <a:xfrm>
              <a:off x="5986861" y="5249005"/>
              <a:ext cx="0" cy="3342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 12"/>
            <p:cNvSpPr/>
            <p:nvPr/>
          </p:nvSpPr>
          <p:spPr>
            <a:xfrm>
              <a:off x="7502615" y="4355156"/>
              <a:ext cx="3772927" cy="3507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Просмотр данных мониторинга </a:t>
              </a: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производительности</a:t>
              </a:r>
              <a:endParaRPr lang="ru-RU" sz="12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502617" y="4770880"/>
              <a:ext cx="3772929" cy="3507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Проверка наличия аварийных сигналов </a:t>
              </a:r>
              <a:r>
                <a:rPr lang="ru-RU" sz="1200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СХД</a:t>
              </a:r>
              <a:endParaRPr lang="ru-RU" sz="12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502617" y="5185412"/>
              <a:ext cx="3772927" cy="3507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Проверка информации о событиях в СХД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502617" y="5599944"/>
              <a:ext cx="3772927" cy="3507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Проверка данных энергопотребления СХД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-127748" y="1357853"/>
              <a:ext cx="5002362" cy="8570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latin typeface="Huawei Sans" panose="020C0503030203020204" pitchFamily="34" charset="0"/>
                </a:rPr>
                <a:t>Различные сценарии обслуживания предъявляют разные требования к параметрам мониторинга производительности. Параметры мониторинга производительности необходимо настраивать на основе сервисных требований. Убедитесь, что функция мониторинга производительности включена.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127749" y="2301434"/>
              <a:ext cx="4705932" cy="7820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latin typeface="Huawei Sans" panose="020C0503030203020204" pitchFamily="34" charset="0"/>
                </a:rPr>
                <a:t>Настройте пороговые значения. При превышении пороговых значений будут генерироваться аварийные сигналы. Проверьте наличие аварийных сигналов.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-32787" y="4826226"/>
              <a:ext cx="4907401" cy="101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>
                  <a:latin typeface="Huawei Sans" panose="020C0503030203020204" pitchFamily="34" charset="0"/>
                </a:rPr>
                <a:t>Просмотрите информацию о производительности устройств хранения, включая данные мониторинга в реальном времени, аварийные сигналы, события и данные энергопотребления.</a:t>
              </a:r>
            </a:p>
          </p:txBody>
        </p:sp>
        <p:cxnSp>
          <p:nvCxnSpPr>
            <p:cNvPr id="20" name="直接连接符 19"/>
            <p:cNvCxnSpPr>
              <a:cxnSpLocks/>
            </p:cNvCxnSpPr>
            <p:nvPr/>
          </p:nvCxnSpPr>
          <p:spPr>
            <a:xfrm>
              <a:off x="-47930" y="1405669"/>
              <a:ext cx="110458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cxnSpLocks/>
            </p:cNvCxnSpPr>
            <p:nvPr/>
          </p:nvCxnSpPr>
          <p:spPr>
            <a:xfrm>
              <a:off x="-47930" y="2212764"/>
              <a:ext cx="110458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cxnSpLocks/>
            </p:cNvCxnSpPr>
            <p:nvPr/>
          </p:nvCxnSpPr>
          <p:spPr>
            <a:xfrm>
              <a:off x="-47930" y="3520900"/>
              <a:ext cx="110458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>
              <a:stCxn id="8" idx="3"/>
              <a:endCxn id="13" idx="1"/>
            </p:cNvCxnSpPr>
            <p:nvPr/>
          </p:nvCxnSpPr>
          <p:spPr>
            <a:xfrm flipV="1">
              <a:off x="7176294" y="4530530"/>
              <a:ext cx="326321" cy="48979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>
              <a:stCxn id="8" idx="3"/>
              <a:endCxn id="14" idx="1"/>
            </p:cNvCxnSpPr>
            <p:nvPr/>
          </p:nvCxnSpPr>
          <p:spPr>
            <a:xfrm flipV="1">
              <a:off x="7176294" y="4946255"/>
              <a:ext cx="326323" cy="74066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stCxn id="8" idx="3"/>
              <a:endCxn id="15" idx="1"/>
            </p:cNvCxnSpPr>
            <p:nvPr/>
          </p:nvCxnSpPr>
          <p:spPr>
            <a:xfrm>
              <a:off x="7176294" y="5020321"/>
              <a:ext cx="326323" cy="340465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25"/>
            <p:cNvCxnSpPr>
              <a:stCxn id="8" idx="3"/>
              <a:endCxn id="16" idx="1"/>
            </p:cNvCxnSpPr>
            <p:nvPr/>
          </p:nvCxnSpPr>
          <p:spPr>
            <a:xfrm>
              <a:off x="7176294" y="5020321"/>
              <a:ext cx="326323" cy="754997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cxnSpLocks/>
            </p:cNvCxnSpPr>
            <p:nvPr/>
          </p:nvCxnSpPr>
          <p:spPr>
            <a:xfrm>
              <a:off x="-47930" y="5992988"/>
              <a:ext cx="110458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圆角矩形 27"/>
            <p:cNvSpPr/>
            <p:nvPr/>
          </p:nvSpPr>
          <p:spPr>
            <a:xfrm>
              <a:off x="4797426" y="2976954"/>
              <a:ext cx="2378868" cy="457369"/>
            </a:xfrm>
            <a:prstGeom prst="roundRect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100">
                  <a:solidFill>
                    <a:schemeClr val="tx1"/>
                  </a:solidFill>
                  <a:latin typeface="Huawei Sans" panose="020C0503030203020204" pitchFamily="34" charset="0"/>
                </a:rPr>
                <a:t>Создайте диаграмму показателей.</a:t>
              </a:r>
            </a:p>
          </p:txBody>
        </p:sp>
        <p:cxnSp>
          <p:nvCxnSpPr>
            <p:cNvPr id="29" name="直接箭头连接符 28"/>
            <p:cNvCxnSpPr>
              <a:stCxn id="7" idx="2"/>
              <a:endCxn id="28" idx="0"/>
            </p:cNvCxnSpPr>
            <p:nvPr/>
          </p:nvCxnSpPr>
          <p:spPr>
            <a:xfrm>
              <a:off x="5986861" y="2776966"/>
              <a:ext cx="0" cy="199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圆角矩形 29"/>
            <p:cNvSpPr/>
            <p:nvPr/>
          </p:nvSpPr>
          <p:spPr>
            <a:xfrm>
              <a:off x="4797426" y="3627391"/>
              <a:ext cx="2378868" cy="457369"/>
            </a:xfrm>
            <a:prstGeom prst="roundRect">
              <a:avLst/>
            </a:prstGeom>
            <a:noFill/>
            <a:ln w="254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Настройте выгрузку файлов мониторинга </a:t>
              </a:r>
              <a:r>
                <a:rPr lang="ru-RU" sz="1100" dirty="0" err="1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производ-ти</a:t>
              </a:r>
              <a:r>
                <a:rPr lang="ru-RU" sz="11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.</a:t>
              </a:r>
            </a:p>
          </p:txBody>
        </p:sp>
        <p:cxnSp>
          <p:nvCxnSpPr>
            <p:cNvPr id="31" name="直接箭头连接符 30"/>
            <p:cNvCxnSpPr>
              <a:stCxn id="28" idx="2"/>
              <a:endCxn id="30" idx="0"/>
            </p:cNvCxnSpPr>
            <p:nvPr/>
          </p:nvCxnSpPr>
          <p:spPr>
            <a:xfrm>
              <a:off x="5986861" y="3434323"/>
              <a:ext cx="0" cy="1930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-115183" y="2937020"/>
              <a:ext cx="4582627" cy="7820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>
                  <a:latin typeface="Huawei Sans" panose="020C0503030203020204" pitchFamily="34" charset="0"/>
                </a:rPr>
                <a:t>Создайте шаблон сервисного показателя для своевременной проверки.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-138098" y="3573896"/>
              <a:ext cx="4907401" cy="14662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>
                  <a:latin typeface="Huawei Sans" panose="020C0503030203020204" pitchFamily="34" charset="0"/>
                </a:rPr>
                <a:t>После включения функции дампа вновь созданные файлы мониторинга производительности будут автоматически выгружаться на указанный сервер приложений по протоколу SFTP или FTP.</a:t>
              </a:r>
            </a:p>
          </p:txBody>
        </p:sp>
        <p:cxnSp>
          <p:nvCxnSpPr>
            <p:cNvPr id="34" name="直接连接符 33"/>
            <p:cNvCxnSpPr>
              <a:cxnSpLocks/>
            </p:cNvCxnSpPr>
            <p:nvPr/>
          </p:nvCxnSpPr>
          <p:spPr>
            <a:xfrm>
              <a:off x="-47930" y="2884024"/>
              <a:ext cx="110458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cxnSpLocks/>
            </p:cNvCxnSpPr>
            <p:nvPr/>
          </p:nvCxnSpPr>
          <p:spPr>
            <a:xfrm>
              <a:off x="-47930" y="4312560"/>
              <a:ext cx="110458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26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Показатели мониторинга производительности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3143" y="1704569"/>
            <a:ext cx="6758681" cy="4165646"/>
            <a:chOff x="1102038" y="1452319"/>
            <a:chExt cx="6758681" cy="4165646"/>
          </a:xfrm>
        </p:grpSpPr>
        <p:sp>
          <p:nvSpPr>
            <p:cNvPr id="4" name="矩形 3"/>
            <p:cNvSpPr/>
            <p:nvPr/>
          </p:nvSpPr>
          <p:spPr bwMode="auto">
            <a:xfrm>
              <a:off x="3823100" y="1452319"/>
              <a:ext cx="1512000" cy="576000"/>
            </a:xfrm>
            <a:prstGeom prst="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ru-RU" sz="1600">
                  <a:latin typeface="Huawei Sans" panose="020C0503030203020204" pitchFamily="34" charset="0"/>
                </a:rPr>
                <a:t>IOPS</a:t>
              </a:r>
            </a:p>
          </p:txBody>
        </p:sp>
        <p:sp>
          <p:nvSpPr>
            <p:cNvPr id="5" name="Oval 9"/>
            <p:cNvSpPr>
              <a:spLocks noChangeAspect="1" noChangeArrowheads="1"/>
            </p:cNvSpPr>
            <p:nvPr/>
          </p:nvSpPr>
          <p:spPr bwMode="gray">
            <a:xfrm>
              <a:off x="2959100" y="2377965"/>
              <a:ext cx="3240000" cy="3240000"/>
            </a:xfrm>
            <a:prstGeom prst="donut">
              <a:avLst>
                <a:gd name="adj" fmla="val 6787"/>
              </a:avLst>
            </a:prstGeom>
            <a:solidFill>
              <a:schemeClr val="bg1">
                <a:lumMod val="65000"/>
                <a:alpha val="40000"/>
              </a:schemeClr>
            </a:solidFill>
            <a:ln w="19050">
              <a:solidFill>
                <a:schemeClr val="bg1">
                  <a:alpha val="70000"/>
                </a:schemeClr>
              </a:solidFill>
            </a:ln>
            <a:effectLst>
              <a:outerShdw blurRad="76200" dir="2700000" algn="tl" rotWithShape="0">
                <a:prstClr val="black">
                  <a:alpha val="30000"/>
                </a:prstClr>
              </a:outerShdw>
            </a:effectLst>
            <a:sp3d contourW="12700" prstMaterial="plastic">
              <a:bevelT w="82550" h="101600" prst="convex"/>
              <a:contourClr>
                <a:schemeClr val="tx2">
                  <a:lumMod val="75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lvl="2"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6" name="组合 23"/>
            <p:cNvGrpSpPr>
              <a:grpSpLocks/>
            </p:cNvGrpSpPr>
            <p:nvPr/>
          </p:nvGrpSpPr>
          <p:grpSpPr bwMode="auto">
            <a:xfrm>
              <a:off x="3678238" y="3097213"/>
              <a:ext cx="1800225" cy="1800225"/>
              <a:chOff x="3678988" y="3097853"/>
              <a:chExt cx="1800225" cy="1800225"/>
            </a:xfrm>
          </p:grpSpPr>
          <p:sp>
            <p:nvSpPr>
              <p:cNvPr id="12" name="椭圆 11"/>
              <p:cNvSpPr/>
              <p:nvPr/>
            </p:nvSpPr>
            <p:spPr bwMode="auto">
              <a:xfrm>
                <a:off x="3678988" y="3097853"/>
                <a:ext cx="1800225" cy="1800225"/>
              </a:xfrm>
              <a:prstGeom prst="ellipse">
                <a:avLst/>
              </a:prstGeom>
              <a:gradFill flip="none" rotWithShape="1">
                <a:gsLst>
                  <a:gs pos="0">
                    <a:srgbClr val="00DFF6"/>
                  </a:gs>
                  <a:gs pos="90000">
                    <a:srgbClr val="002774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contourW="25400" prstMaterial="plastic">
                <a:bevelT w="241300" h="254000" prst="divot"/>
                <a:contourClr>
                  <a:srgbClr val="AFEAFF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  <a:sp3d/>
              </a:bodyPr>
              <a:lstStyle/>
              <a:p>
                <a:pPr marL="0" lvl="2" defTabSz="912813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defRPr/>
                </a:pPr>
                <a:endParaRPr lang="en-US" altLang="zh-CN" sz="16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3998684" y="3417549"/>
                <a:ext cx="1160832" cy="116083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 w="1587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flat" dir="t"/>
              </a:scene3d>
              <a:sp3d prstMaterial="metal">
                <a:bevelT w="101600"/>
              </a:sp3d>
            </p:spPr>
            <p:txBody>
              <a:bodyPr wrap="square" anchor="ctr">
                <a:noAutofit/>
              </a:bodyPr>
              <a:lstStyle/>
              <a:p>
                <a:pPr marL="0" lvl="2" algn="ctr" defTabSz="912813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buSzPct val="80000"/>
                  <a:defRPr/>
                </a:pPr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4" name="Text Box 38"/>
              <p:cNvSpPr txBox="1">
                <a:spLocks noChangeArrowheads="1"/>
              </p:cNvSpPr>
              <p:nvPr/>
            </p:nvSpPr>
            <p:spPr bwMode="auto">
              <a:xfrm>
                <a:off x="3797308" y="3683640"/>
                <a:ext cx="1562248" cy="104980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20000"/>
                  <a:defRPr/>
                </a:pPr>
                <a:r>
                  <a:rPr lang="ru-RU" sz="1400" b="1" dirty="0">
                    <a:effectLst>
                      <a:glow rad="45500">
                        <a:srgbClr val="00B0F0">
                          <a:alpha val="35000"/>
                        </a:srgbClr>
                      </a:glow>
                    </a:effectLst>
                    <a:latin typeface="Huawei Sans" panose="020C0503030203020204" pitchFamily="34" charset="0"/>
                  </a:rPr>
                  <a:t>Показатели мониторинга</a:t>
                </a:r>
              </a:p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20000"/>
                  <a:defRPr/>
                </a:pPr>
                <a:endParaRPr lang="ru-RU" sz="1400" b="1" dirty="0">
                  <a:effectLst>
                    <a:glow rad="45500">
                      <a:srgbClr val="00B0F0">
                        <a:alpha val="35000"/>
                      </a:srgbClr>
                    </a:glow>
                  </a:effectLst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 rot="10800000">
              <a:off x="4197830" y="2146527"/>
              <a:ext cx="759704" cy="1262835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304" y="362"/>
                </a:cxn>
                <a:cxn ang="0">
                  <a:pos x="206" y="321"/>
                </a:cxn>
                <a:cxn ang="0">
                  <a:pos x="185" y="680"/>
                </a:cxn>
                <a:cxn ang="0">
                  <a:pos x="119" y="680"/>
                </a:cxn>
                <a:cxn ang="0">
                  <a:pos x="98" y="321"/>
                </a:cxn>
                <a:cxn ang="0">
                  <a:pos x="0" y="362"/>
                </a:cxn>
                <a:cxn ang="0">
                  <a:pos x="152" y="0"/>
                </a:cxn>
              </a:cxnLst>
              <a:rect l="0" t="0" r="r" b="b"/>
              <a:pathLst>
                <a:path w="304" h="680">
                  <a:moveTo>
                    <a:pt x="152" y="0"/>
                  </a:moveTo>
                  <a:lnTo>
                    <a:pt x="304" y="362"/>
                  </a:lnTo>
                  <a:lnTo>
                    <a:pt x="206" y="321"/>
                  </a:lnTo>
                  <a:lnTo>
                    <a:pt x="185" y="680"/>
                  </a:lnTo>
                  <a:lnTo>
                    <a:pt x="119" y="680"/>
                  </a:lnTo>
                  <a:lnTo>
                    <a:pt x="98" y="321"/>
                  </a:lnTo>
                  <a:lnTo>
                    <a:pt x="0" y="36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rot="3600000">
              <a:off x="3104795" y="3956227"/>
              <a:ext cx="759647" cy="1262929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304" y="362"/>
                </a:cxn>
                <a:cxn ang="0">
                  <a:pos x="206" y="321"/>
                </a:cxn>
                <a:cxn ang="0">
                  <a:pos x="185" y="680"/>
                </a:cxn>
                <a:cxn ang="0">
                  <a:pos x="119" y="680"/>
                </a:cxn>
                <a:cxn ang="0">
                  <a:pos x="98" y="321"/>
                </a:cxn>
                <a:cxn ang="0">
                  <a:pos x="0" y="362"/>
                </a:cxn>
                <a:cxn ang="0">
                  <a:pos x="152" y="0"/>
                </a:cxn>
              </a:cxnLst>
              <a:rect l="0" t="0" r="r" b="b"/>
              <a:pathLst>
                <a:path w="304" h="680">
                  <a:moveTo>
                    <a:pt x="152" y="0"/>
                  </a:moveTo>
                  <a:lnTo>
                    <a:pt x="304" y="362"/>
                  </a:lnTo>
                  <a:lnTo>
                    <a:pt x="206" y="321"/>
                  </a:lnTo>
                  <a:lnTo>
                    <a:pt x="185" y="680"/>
                  </a:lnTo>
                  <a:lnTo>
                    <a:pt x="119" y="680"/>
                  </a:lnTo>
                  <a:lnTo>
                    <a:pt x="98" y="321"/>
                  </a:lnTo>
                  <a:lnTo>
                    <a:pt x="0" y="36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rot="18000000">
              <a:off x="5290922" y="3956227"/>
              <a:ext cx="759647" cy="1262929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304" y="362"/>
                </a:cxn>
                <a:cxn ang="0">
                  <a:pos x="206" y="321"/>
                </a:cxn>
                <a:cxn ang="0">
                  <a:pos x="185" y="680"/>
                </a:cxn>
                <a:cxn ang="0">
                  <a:pos x="119" y="680"/>
                </a:cxn>
                <a:cxn ang="0">
                  <a:pos x="98" y="321"/>
                </a:cxn>
                <a:cxn ang="0">
                  <a:pos x="0" y="362"/>
                </a:cxn>
                <a:cxn ang="0">
                  <a:pos x="152" y="0"/>
                </a:cxn>
              </a:cxnLst>
              <a:rect l="0" t="0" r="r" b="b"/>
              <a:pathLst>
                <a:path w="304" h="680">
                  <a:moveTo>
                    <a:pt x="152" y="0"/>
                  </a:moveTo>
                  <a:lnTo>
                    <a:pt x="304" y="362"/>
                  </a:lnTo>
                  <a:lnTo>
                    <a:pt x="206" y="321"/>
                  </a:lnTo>
                  <a:lnTo>
                    <a:pt x="185" y="680"/>
                  </a:lnTo>
                  <a:lnTo>
                    <a:pt x="119" y="680"/>
                  </a:lnTo>
                  <a:lnTo>
                    <a:pt x="98" y="321"/>
                  </a:lnTo>
                  <a:lnTo>
                    <a:pt x="0" y="36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348719" y="4610312"/>
              <a:ext cx="1512000" cy="576000"/>
            </a:xfrm>
            <a:prstGeom prst="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ru-RU" sz="1600">
                  <a:latin typeface="Huawei Sans" panose="020C0503030203020204" pitchFamily="34" charset="0"/>
                </a:rPr>
                <a:t>Задержка</a:t>
              </a: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102038" y="4610312"/>
              <a:ext cx="1707608" cy="576000"/>
            </a:xfrm>
            <a:prstGeom prst="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Пропускная способность</a:t>
              </a:r>
            </a:p>
          </p:txBody>
        </p:sp>
      </p:grpSp>
      <p:sp>
        <p:nvSpPr>
          <p:cNvPr id="15" name="线形标注 2 14"/>
          <p:cNvSpPr/>
          <p:nvPr/>
        </p:nvSpPr>
        <p:spPr bwMode="auto">
          <a:xfrm>
            <a:off x="6745182" y="1616378"/>
            <a:ext cx="4676756" cy="18606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206"/>
              <a:gd name="adj6" fmla="val -31932"/>
            </a:avLst>
          </a:prstGeom>
          <a:solidFill>
            <a:srgbClr val="C8C8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>
                <a:latin typeface="Huawei Sans" panose="020C0503030203020204" pitchFamily="34" charset="0"/>
              </a:rPr>
              <a:t>Для приложений с размером блока ввода-вывода менее 64 КБ главным показателем мониторинга является IOPS.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>
                <a:latin typeface="Huawei Sans" panose="020C0503030203020204" pitchFamily="34" charset="0"/>
              </a:rPr>
              <a:t>Для приложений с размером блока ввода-вывода больше или равным 64 КБ главным показателем мониторинга является пропускная способность.</a:t>
            </a:r>
          </a:p>
        </p:txBody>
      </p:sp>
    </p:spTree>
    <p:extLst>
      <p:ext uri="{BB962C8B-B14F-4D97-AF65-F5344CB8AC3E}">
        <p14:creationId xmlns:p14="http://schemas.microsoft.com/office/powerpoint/2010/main" val="3675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Показатели производительности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832003" y="1334160"/>
            <a:ext cx="10617650" cy="4238881"/>
            <a:chOff x="832003" y="1334160"/>
            <a:chExt cx="10617650" cy="4238881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1167917" y="1334160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gray">
            <a:xfrm>
              <a:off x="832003" y="1334160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1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gray">
            <a:xfrm>
              <a:off x="1263893" y="1373905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Мгновенный снимок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gray">
            <a:xfrm>
              <a:off x="1167917" y="197008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832003" y="197008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2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1263893" y="2010570"/>
              <a:ext cx="2543347" cy="3429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Внешний порт Ethernet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gray">
            <a:xfrm>
              <a:off x="1167917" y="2606018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gray">
            <a:xfrm>
              <a:off x="832003" y="2606018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3</a:t>
              </a: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gray">
            <a:xfrm>
              <a:off x="1263893" y="2646499"/>
              <a:ext cx="2543347" cy="3429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Приоритет LUN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gray">
            <a:xfrm>
              <a:off x="1167917" y="3243420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gray">
            <a:xfrm>
              <a:off x="832003" y="3243420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4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gray">
            <a:xfrm>
              <a:off x="1263893" y="3283165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Внутренний порт SAS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gray">
            <a:xfrm>
              <a:off x="1167917" y="387934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gray">
            <a:xfrm>
              <a:off x="832003" y="387934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5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gray">
            <a:xfrm>
              <a:off x="1263893" y="3919094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Внешний порт FC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gray">
            <a:xfrm>
              <a:off x="1167917" y="451315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>
              <a:off x="832003" y="451315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6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>
              <a:off x="1263893" y="4552904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Внешний связанный порт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gray">
            <a:xfrm>
              <a:off x="1167917" y="5149088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gray">
            <a:xfrm>
              <a:off x="832003" y="5149088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7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gray">
            <a:xfrm>
              <a:off x="1263893" y="5188833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Диск</a:t>
              </a: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gray">
            <a:xfrm>
              <a:off x="4941136" y="1334160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gray">
            <a:xfrm>
              <a:off x="4605222" y="1334160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1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gray">
            <a:xfrm>
              <a:off x="5037112" y="1373905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Логический порт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gray">
            <a:xfrm>
              <a:off x="4941136" y="197008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gray">
            <a:xfrm>
              <a:off x="4605222" y="197008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2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gray">
            <a:xfrm>
              <a:off x="5037112" y="2010570"/>
              <a:ext cx="2543347" cy="3429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Хост</a:t>
              </a: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gray">
            <a:xfrm>
              <a:off x="4941136" y="2606018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gray">
            <a:xfrm>
              <a:off x="4605222" y="2606018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3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gray">
            <a:xfrm>
              <a:off x="5037112" y="2646499"/>
              <a:ext cx="2543347" cy="3429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Контроллер</a:t>
              </a: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gray">
            <a:xfrm>
              <a:off x="4941136" y="3243420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gray">
            <a:xfrm>
              <a:off x="4605222" y="3243420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4</a:t>
              </a:r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gray">
            <a:xfrm>
              <a:off x="5037112" y="3283165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LUN</a:t>
              </a: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gray">
            <a:xfrm>
              <a:off x="4941136" y="387934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gray">
            <a:xfrm>
              <a:off x="4605222" y="387934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5</a:t>
              </a:r>
            </a:p>
          </p:txBody>
        </p:sp>
        <p:sp>
          <p:nvSpPr>
            <p:cNvPr id="48" name="Rectangle 23"/>
            <p:cNvSpPr>
              <a:spLocks noChangeArrowheads="1"/>
            </p:cNvSpPr>
            <p:nvPr/>
          </p:nvSpPr>
          <p:spPr bwMode="gray">
            <a:xfrm>
              <a:off x="5037112" y="3919094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Пул ресурсов хранения</a:t>
              </a: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gray">
            <a:xfrm>
              <a:off x="4941136" y="451315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gray">
            <a:xfrm>
              <a:off x="4605222" y="451315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6</a:t>
              </a: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gray">
            <a:xfrm>
              <a:off x="5037112" y="4552904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Политика SmartQoS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gray">
            <a:xfrm>
              <a:off x="4941136" y="5149088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gray">
            <a:xfrm>
              <a:off x="4605222" y="5149088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7</a:t>
              </a: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gray">
            <a:xfrm>
              <a:off x="5037112" y="5188833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Группа LUN</a:t>
              </a:r>
            </a:p>
          </p:txBody>
        </p:sp>
        <p:sp>
          <p:nvSpPr>
            <p:cNvPr id="87" name="Rectangle 5"/>
            <p:cNvSpPr>
              <a:spLocks noChangeArrowheads="1"/>
            </p:cNvSpPr>
            <p:nvPr/>
          </p:nvSpPr>
          <p:spPr bwMode="gray">
            <a:xfrm>
              <a:off x="8714355" y="1334160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gray">
            <a:xfrm>
              <a:off x="8378441" y="1334160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1</a:t>
              </a:r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gray">
            <a:xfrm>
              <a:off x="8810331" y="1373905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Гетерогенный канал iSCSI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gray">
            <a:xfrm>
              <a:off x="8714355" y="197008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gray">
            <a:xfrm>
              <a:off x="8378441" y="197008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2</a:t>
              </a:r>
            </a:p>
          </p:txBody>
        </p:sp>
        <p:sp>
          <p:nvSpPr>
            <p:cNvPr id="86" name="Rectangle 11"/>
            <p:cNvSpPr>
              <a:spLocks noChangeArrowheads="1"/>
            </p:cNvSpPr>
            <p:nvPr/>
          </p:nvSpPr>
          <p:spPr bwMode="gray">
            <a:xfrm>
              <a:off x="8810331" y="2010570"/>
              <a:ext cx="2543347" cy="3429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Гетерогенный канал FC</a:t>
              </a:r>
            </a:p>
          </p:txBody>
        </p:sp>
        <p:sp>
          <p:nvSpPr>
            <p:cNvPr id="81" name="Rectangle 13"/>
            <p:cNvSpPr>
              <a:spLocks noChangeArrowheads="1"/>
            </p:cNvSpPr>
            <p:nvPr/>
          </p:nvSpPr>
          <p:spPr bwMode="gray">
            <a:xfrm>
              <a:off x="8714355" y="2606018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/>
          </p:nvSpPr>
          <p:spPr bwMode="gray">
            <a:xfrm>
              <a:off x="8378441" y="2606018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3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gray">
            <a:xfrm>
              <a:off x="8810331" y="2646499"/>
              <a:ext cx="2543347" cy="3429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Группа согласованности удаленной репликации</a:t>
              </a: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gray">
            <a:xfrm>
              <a:off x="8714355" y="3243420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gray">
            <a:xfrm>
              <a:off x="8378441" y="3243420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4</a:t>
              </a: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gray">
            <a:xfrm>
              <a:off x="8810331" y="3283165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Канал репликации FC</a:t>
              </a: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gray">
            <a:xfrm>
              <a:off x="8714355" y="387934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6" name="Rectangle 22"/>
            <p:cNvSpPr>
              <a:spLocks noChangeArrowheads="1"/>
            </p:cNvSpPr>
            <p:nvPr/>
          </p:nvSpPr>
          <p:spPr bwMode="gray">
            <a:xfrm>
              <a:off x="8378441" y="387934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5</a:t>
              </a:r>
            </a:p>
          </p:txBody>
        </p:sp>
        <p:sp>
          <p:nvSpPr>
            <p:cNvPr id="77" name="Rectangle 23"/>
            <p:cNvSpPr>
              <a:spLocks noChangeArrowheads="1"/>
            </p:cNvSpPr>
            <p:nvPr/>
          </p:nvSpPr>
          <p:spPr bwMode="gray">
            <a:xfrm>
              <a:off x="8810331" y="3919094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Удаленная репликация</a:t>
              </a: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gray">
            <a:xfrm>
              <a:off x="8714355" y="4513159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gray">
            <a:xfrm>
              <a:off x="8378441" y="4513159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6</a:t>
              </a: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gray">
            <a:xfrm>
              <a:off x="8810331" y="4552904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Система</a:t>
              </a: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gray">
            <a:xfrm>
              <a:off x="8714355" y="5149088"/>
              <a:ext cx="2735298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en-US" altLang="zh-CN" sz="1200" kern="0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gray">
            <a:xfrm>
              <a:off x="8378441" y="5149088"/>
              <a:ext cx="383902" cy="4239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7</a:t>
              </a: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gray">
            <a:xfrm>
              <a:off x="8810331" y="5188833"/>
              <a:ext cx="2543347" cy="3444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Группа хостов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2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Сценарий O&amp;M 3. Замена компонентов</a:t>
            </a:r>
          </a:p>
        </p:txBody>
      </p:sp>
      <p:cxnSp>
        <p:nvCxnSpPr>
          <p:cNvPr id="5" name="MH_Other_1"/>
          <p:cNvCxnSpPr/>
          <p:nvPr>
            <p:custDataLst>
              <p:tags r:id="rId1"/>
            </p:custDataLst>
          </p:nvPr>
        </p:nvCxnSpPr>
        <p:spPr>
          <a:xfrm>
            <a:off x="1246949" y="2160858"/>
            <a:ext cx="770645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 rot="2871886">
            <a:off x="1808586" y="1467236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fontAlgn="ctr"/>
            <a:r>
              <a:rPr lang="ru-RU" sz="2400">
                <a:solidFill>
                  <a:srgbClr val="FEFFFF"/>
                </a:solidFill>
                <a:latin typeface="Huawei Sans" panose="020C0503030203020204" pitchFamily="34" charset="0"/>
              </a:rPr>
              <a:t>03</a:t>
            </a: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>
            <a:off x="1516355" y="2222404"/>
            <a:ext cx="36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3694" y="1587223"/>
            <a:ext cx="381482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2800" dirty="0">
                <a:latin typeface="Huawei Sans" panose="020C0503030203020204" pitchFamily="34" charset="0"/>
              </a:rPr>
              <a:t>Предыстория</a:t>
            </a:r>
          </a:p>
        </p:txBody>
      </p:sp>
      <p:sp>
        <p:nvSpPr>
          <p:cNvPr id="10" name="文本占位符 3"/>
          <p:cNvSpPr txBox="1">
            <a:spLocks/>
          </p:cNvSpPr>
          <p:nvPr/>
        </p:nvSpPr>
        <p:spPr>
          <a:xfrm>
            <a:off x="1516355" y="2222404"/>
            <a:ext cx="9804788" cy="224551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02279" indent="-302279" algn="l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  <a:defRPr sz="21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1pPr>
            <a:lvl2pPr marL="654938" indent="-251899" algn="l" defTabSz="914034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19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98" indent="-201519" algn="l" defTabSz="914034" rtl="0" eaLnBrk="1" fontAlgn="ctr" latinLnBrk="0" hangingPunct="1">
              <a:lnSpc>
                <a:spcPct val="140000"/>
              </a:lnSpc>
              <a:spcBef>
                <a:spcPts val="648"/>
              </a:spcBef>
              <a:buClrTx/>
              <a:buSzPct val="50000"/>
              <a:buFont typeface="Wingdings" panose="05000000000000000000" pitchFamily="2" charset="2"/>
              <a:buChar char="n"/>
              <a:defRPr sz="17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840" indent="-197921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879" indent="-201519" algn="l" defTabSz="914034" rtl="0" eaLnBrk="1" fontAlgn="ctr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Huawei Sans" panose="020C0503030203020204" pitchFamily="34" charset="0"/>
              </a:rPr>
              <a:t>Через некоторое время после начала работы система хранения данных компании E выдала сообщение о сбое диска и необходимости его заменить. После получения заявки на замену диска инженер C из службы технической поддержки </a:t>
            </a:r>
            <a:r>
              <a:rPr lang="ru-RU" sz="2000" dirty="0" err="1">
                <a:latin typeface="Huawei Sans" panose="020C0503030203020204" pitchFamily="34" charset="0"/>
              </a:rPr>
              <a:t>Huawei</a:t>
            </a:r>
            <a:r>
              <a:rPr lang="ru-RU" sz="2000" dirty="0">
                <a:latin typeface="Huawei Sans" panose="020C0503030203020204" pitchFamily="34" charset="0"/>
              </a:rPr>
              <a:t> поехал к заказчику, чтобы произвести замену.</a:t>
            </a:r>
          </a:p>
        </p:txBody>
      </p:sp>
    </p:spTree>
    <p:extLst>
      <p:ext uri="{BB962C8B-B14F-4D97-AF65-F5344CB8AC3E}">
        <p14:creationId xmlns:p14="http://schemas.microsoft.com/office/powerpoint/2010/main" val="18793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По окончании данного курса обучающиеся получат следующие знания:</a:t>
            </a:r>
          </a:p>
          <a:p>
            <a:pPr lvl="1"/>
            <a:r>
              <a:rPr lang="ru-RU"/>
              <a:t>Общий процесс управления O&amp;M</a:t>
            </a:r>
          </a:p>
          <a:p>
            <a:pPr lvl="1"/>
            <a:r>
              <a:rPr lang="ru-RU"/>
              <a:t>Инструменты для управления O&amp;M системы хранения данных</a:t>
            </a:r>
          </a:p>
          <a:p>
            <a:pPr lvl="1"/>
            <a:r>
              <a:rPr lang="ru-RU"/>
              <a:t>Процессы и методы реализации стандартных сценариев O&amp;M системы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1932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Процедура замены компонентов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5968" y="1006428"/>
            <a:ext cx="11356547" cy="4908596"/>
            <a:chOff x="85104" y="1161524"/>
            <a:chExt cx="10212226" cy="4671097"/>
          </a:xfrm>
          <a:noFill/>
        </p:grpSpPr>
        <p:sp>
          <p:nvSpPr>
            <p:cNvPr id="5" name="流程图: 决策 4"/>
            <p:cNvSpPr/>
            <p:nvPr/>
          </p:nvSpPr>
          <p:spPr>
            <a:xfrm>
              <a:off x="1998364" y="4181892"/>
              <a:ext cx="2042780" cy="440659"/>
            </a:xfrm>
            <a:prstGeom prst="flowChartDecis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Успешно?</a:t>
              </a:r>
            </a:p>
          </p:txBody>
        </p:sp>
        <p:sp>
          <p:nvSpPr>
            <p:cNvPr id="6" name="流程图: 过程 5"/>
            <p:cNvSpPr/>
            <p:nvPr/>
          </p:nvSpPr>
          <p:spPr>
            <a:xfrm>
              <a:off x="1909312" y="1945871"/>
              <a:ext cx="2213462" cy="472092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Войдите в SmartKit.</a:t>
              </a:r>
            </a:p>
          </p:txBody>
        </p:sp>
        <p:sp>
          <p:nvSpPr>
            <p:cNvPr id="7" name="流程图: 过程 6"/>
            <p:cNvSpPr/>
            <p:nvPr/>
          </p:nvSpPr>
          <p:spPr>
            <a:xfrm>
              <a:off x="85104" y="4026599"/>
              <a:ext cx="1183690" cy="739773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Устраните неисправность, следуя инструкциям.</a:t>
              </a:r>
            </a:p>
          </p:txBody>
        </p:sp>
        <p:sp>
          <p:nvSpPr>
            <p:cNvPr id="8" name="流程图: 过程 7"/>
            <p:cNvSpPr/>
            <p:nvPr/>
          </p:nvSpPr>
          <p:spPr>
            <a:xfrm>
              <a:off x="1909312" y="2769253"/>
              <a:ext cx="2213462" cy="423353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100">
                  <a:solidFill>
                    <a:schemeClr val="tx1"/>
                  </a:solidFill>
                  <a:latin typeface="Huawei Sans" panose="020C0503030203020204" pitchFamily="34" charset="0"/>
                </a:rPr>
                <a:t>Выберите заменяемый компонент и начните замену.</a:t>
              </a:r>
            </a:p>
          </p:txBody>
        </p:sp>
        <p:sp>
          <p:nvSpPr>
            <p:cNvPr id="9" name="流程图: 过程 8"/>
            <p:cNvSpPr/>
            <p:nvPr/>
          </p:nvSpPr>
          <p:spPr>
            <a:xfrm>
              <a:off x="1909544" y="3474249"/>
              <a:ext cx="2212341" cy="51332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С помощью инструмента выполните проверку перед заменой.</a:t>
              </a:r>
            </a:p>
          </p:txBody>
        </p:sp>
        <p:sp>
          <p:nvSpPr>
            <p:cNvPr id="10" name="流程图: 过程 9"/>
            <p:cNvSpPr/>
            <p:nvPr/>
          </p:nvSpPr>
          <p:spPr>
            <a:xfrm>
              <a:off x="1909546" y="4982146"/>
              <a:ext cx="2212339" cy="489133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С помощью инструмента отключите компонент.</a:t>
              </a:r>
            </a:p>
          </p:txBody>
        </p:sp>
        <p:cxnSp>
          <p:nvCxnSpPr>
            <p:cNvPr id="11" name="直接箭头连接符 10"/>
            <p:cNvCxnSpPr>
              <a:stCxn id="44" idx="2"/>
              <a:endCxn id="6" idx="0"/>
            </p:cNvCxnSpPr>
            <p:nvPr/>
          </p:nvCxnSpPr>
          <p:spPr>
            <a:xfrm>
              <a:off x="3013123" y="1601791"/>
              <a:ext cx="2920" cy="34408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6" idx="2"/>
              <a:endCxn id="8" idx="0"/>
            </p:cNvCxnSpPr>
            <p:nvPr/>
          </p:nvCxnSpPr>
          <p:spPr>
            <a:xfrm>
              <a:off x="3016043" y="2417963"/>
              <a:ext cx="0" cy="35129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8" idx="2"/>
              <a:endCxn id="9" idx="0"/>
            </p:cNvCxnSpPr>
            <p:nvPr/>
          </p:nvCxnSpPr>
          <p:spPr>
            <a:xfrm flipH="1">
              <a:off x="3015715" y="3192606"/>
              <a:ext cx="328" cy="28164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9" idx="2"/>
              <a:endCxn id="5" idx="0"/>
            </p:cNvCxnSpPr>
            <p:nvPr/>
          </p:nvCxnSpPr>
          <p:spPr>
            <a:xfrm>
              <a:off x="3015715" y="3987576"/>
              <a:ext cx="4038" cy="19431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5" idx="1"/>
              <a:endCxn id="7" idx="3"/>
            </p:cNvCxnSpPr>
            <p:nvPr/>
          </p:nvCxnSpPr>
          <p:spPr>
            <a:xfrm flipH="1" flipV="1">
              <a:off x="1268794" y="4396485"/>
              <a:ext cx="729570" cy="573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5" idx="2"/>
              <a:endCxn id="10" idx="0"/>
            </p:cNvCxnSpPr>
            <p:nvPr/>
          </p:nvCxnSpPr>
          <p:spPr>
            <a:xfrm flipH="1">
              <a:off x="3015716" y="4622551"/>
              <a:ext cx="4038" cy="35959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流程图: 过程 16"/>
            <p:cNvSpPr/>
            <p:nvPr/>
          </p:nvSpPr>
          <p:spPr>
            <a:xfrm>
              <a:off x="4410695" y="1945871"/>
              <a:ext cx="1395610" cy="541738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Отсоедините кабели от компонента.</a:t>
              </a:r>
            </a:p>
          </p:txBody>
        </p:sp>
        <p:sp>
          <p:nvSpPr>
            <p:cNvPr id="18" name="流程图: 过程 17"/>
            <p:cNvSpPr/>
            <p:nvPr/>
          </p:nvSpPr>
          <p:spPr>
            <a:xfrm>
              <a:off x="4410695" y="2769252"/>
              <a:ext cx="1400171" cy="42335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Извлеките компонент.</a:t>
              </a:r>
            </a:p>
          </p:txBody>
        </p:sp>
        <p:sp>
          <p:nvSpPr>
            <p:cNvPr id="19" name="流程图: 过程 18"/>
            <p:cNvSpPr/>
            <p:nvPr/>
          </p:nvSpPr>
          <p:spPr>
            <a:xfrm>
              <a:off x="4410696" y="3474249"/>
              <a:ext cx="1400170" cy="444038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Вставьте новый компонент.</a:t>
              </a:r>
            </a:p>
          </p:txBody>
        </p:sp>
        <p:sp>
          <p:nvSpPr>
            <p:cNvPr id="20" name="流程图: 过程 19"/>
            <p:cNvSpPr/>
            <p:nvPr/>
          </p:nvSpPr>
          <p:spPr>
            <a:xfrm>
              <a:off x="4410695" y="4181891"/>
              <a:ext cx="1403200" cy="440659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Подсоедините кабели.</a:t>
              </a:r>
            </a:p>
          </p:txBody>
        </p:sp>
        <p:sp>
          <p:nvSpPr>
            <p:cNvPr id="21" name="流程图: 过程 20"/>
            <p:cNvSpPr/>
            <p:nvPr/>
          </p:nvSpPr>
          <p:spPr>
            <a:xfrm>
              <a:off x="4410695" y="4828258"/>
              <a:ext cx="1403199" cy="764332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Убедитесь, что замена завершена в инструменте.</a:t>
              </a:r>
            </a:p>
          </p:txBody>
        </p:sp>
        <p:cxnSp>
          <p:nvCxnSpPr>
            <p:cNvPr id="22" name="肘形连接符 21"/>
            <p:cNvCxnSpPr>
              <a:stCxn id="7" idx="0"/>
              <a:endCxn id="9" idx="1"/>
            </p:cNvCxnSpPr>
            <p:nvPr/>
          </p:nvCxnSpPr>
          <p:spPr>
            <a:xfrm rot="5400000" flipH="1" flipV="1">
              <a:off x="1145404" y="3262459"/>
              <a:ext cx="295686" cy="1232595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7" idx="2"/>
              <a:endCxn id="18" idx="0"/>
            </p:cNvCxnSpPr>
            <p:nvPr/>
          </p:nvCxnSpPr>
          <p:spPr>
            <a:xfrm>
              <a:off x="5108500" y="2487609"/>
              <a:ext cx="2280" cy="28164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18" idx="2"/>
              <a:endCxn id="19" idx="0"/>
            </p:cNvCxnSpPr>
            <p:nvPr/>
          </p:nvCxnSpPr>
          <p:spPr>
            <a:xfrm>
              <a:off x="5110781" y="3192606"/>
              <a:ext cx="0" cy="28164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9" idx="2"/>
              <a:endCxn id="20" idx="0"/>
            </p:cNvCxnSpPr>
            <p:nvPr/>
          </p:nvCxnSpPr>
          <p:spPr>
            <a:xfrm>
              <a:off x="5110781" y="3918287"/>
              <a:ext cx="1514" cy="263604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20" idx="2"/>
              <a:endCxn id="21" idx="0"/>
            </p:cNvCxnSpPr>
            <p:nvPr/>
          </p:nvCxnSpPr>
          <p:spPr>
            <a:xfrm>
              <a:off x="5112295" y="4622550"/>
              <a:ext cx="0" cy="20570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过程 26"/>
            <p:cNvSpPr/>
            <p:nvPr/>
          </p:nvSpPr>
          <p:spPr>
            <a:xfrm>
              <a:off x="6090166" y="1945871"/>
              <a:ext cx="1665301" cy="472092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Проверьте работу системы после замены.</a:t>
              </a:r>
            </a:p>
          </p:txBody>
        </p:sp>
        <p:sp>
          <p:nvSpPr>
            <p:cNvPr id="28" name="流程图: 决策 27"/>
            <p:cNvSpPr/>
            <p:nvPr/>
          </p:nvSpPr>
          <p:spPr>
            <a:xfrm>
              <a:off x="6094437" y="2765671"/>
              <a:ext cx="1665301" cy="426936"/>
            </a:xfrm>
            <a:prstGeom prst="flowChartDecis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72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Успешно?</a:t>
              </a:r>
            </a:p>
          </p:txBody>
        </p:sp>
        <p:sp>
          <p:nvSpPr>
            <p:cNvPr id="29" name="流程图: 过程 28"/>
            <p:cNvSpPr/>
            <p:nvPr/>
          </p:nvSpPr>
          <p:spPr>
            <a:xfrm>
              <a:off x="6090167" y="3474249"/>
              <a:ext cx="1665300" cy="51332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С помощью инструмента выполните проверку.</a:t>
              </a:r>
            </a:p>
          </p:txBody>
        </p:sp>
        <p:sp>
          <p:nvSpPr>
            <p:cNvPr id="30" name="流程图: 决策 29"/>
            <p:cNvSpPr/>
            <p:nvPr/>
          </p:nvSpPr>
          <p:spPr>
            <a:xfrm>
              <a:off x="6094232" y="4300482"/>
              <a:ext cx="1661058" cy="578545"/>
            </a:xfrm>
            <a:prstGeom prst="flowChartDecisi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Успешно?</a:t>
              </a:r>
            </a:p>
          </p:txBody>
        </p:sp>
        <p:cxnSp>
          <p:nvCxnSpPr>
            <p:cNvPr id="31" name="直接箭头连接符 30"/>
            <p:cNvCxnSpPr>
              <a:stCxn id="27" idx="2"/>
              <a:endCxn id="28" idx="0"/>
            </p:cNvCxnSpPr>
            <p:nvPr/>
          </p:nvCxnSpPr>
          <p:spPr>
            <a:xfrm>
              <a:off x="6922817" y="2417963"/>
              <a:ext cx="4271" cy="34770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28" idx="2"/>
              <a:endCxn id="29" idx="0"/>
            </p:cNvCxnSpPr>
            <p:nvPr/>
          </p:nvCxnSpPr>
          <p:spPr>
            <a:xfrm flipH="1">
              <a:off x="6922817" y="3192607"/>
              <a:ext cx="4271" cy="281642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9" idx="2"/>
              <a:endCxn id="30" idx="0"/>
            </p:cNvCxnSpPr>
            <p:nvPr/>
          </p:nvCxnSpPr>
          <p:spPr>
            <a:xfrm>
              <a:off x="6922817" y="3987576"/>
              <a:ext cx="1944" cy="31290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流程图: 终止 33"/>
            <p:cNvSpPr/>
            <p:nvPr/>
          </p:nvSpPr>
          <p:spPr>
            <a:xfrm>
              <a:off x="6146575" y="5392354"/>
              <a:ext cx="1552486" cy="440267"/>
            </a:xfrm>
            <a:prstGeom prst="flowChartTermina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Конец</a:t>
              </a:r>
            </a:p>
          </p:txBody>
        </p:sp>
        <p:cxnSp>
          <p:nvCxnSpPr>
            <p:cNvPr id="35" name="直接箭头连接符 34"/>
            <p:cNvCxnSpPr>
              <a:stCxn id="30" idx="2"/>
              <a:endCxn id="34" idx="0"/>
            </p:cNvCxnSpPr>
            <p:nvPr/>
          </p:nvCxnSpPr>
          <p:spPr>
            <a:xfrm flipH="1">
              <a:off x="6922818" y="4879027"/>
              <a:ext cx="1943" cy="51332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流程图: 过程 35"/>
            <p:cNvSpPr/>
            <p:nvPr/>
          </p:nvSpPr>
          <p:spPr>
            <a:xfrm>
              <a:off x="8384072" y="2765671"/>
              <a:ext cx="1913257" cy="423402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Устраните неисправность, следуя инструкциям.</a:t>
              </a:r>
            </a:p>
          </p:txBody>
        </p:sp>
        <p:sp>
          <p:nvSpPr>
            <p:cNvPr id="37" name="流程图: 过程 36"/>
            <p:cNvSpPr/>
            <p:nvPr/>
          </p:nvSpPr>
          <p:spPr>
            <a:xfrm>
              <a:off x="8384070" y="4354780"/>
              <a:ext cx="1913260" cy="469948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Устраните неисправность, следуя инструкциям.</a:t>
              </a:r>
            </a:p>
          </p:txBody>
        </p:sp>
        <p:cxnSp>
          <p:nvCxnSpPr>
            <p:cNvPr id="38" name="直接箭头连接符 37"/>
            <p:cNvCxnSpPr>
              <a:stCxn id="30" idx="3"/>
              <a:endCxn id="37" idx="1"/>
            </p:cNvCxnSpPr>
            <p:nvPr/>
          </p:nvCxnSpPr>
          <p:spPr>
            <a:xfrm flipV="1">
              <a:off x="7755290" y="4589754"/>
              <a:ext cx="628781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28" idx="3"/>
              <a:endCxn id="36" idx="1"/>
            </p:cNvCxnSpPr>
            <p:nvPr/>
          </p:nvCxnSpPr>
          <p:spPr>
            <a:xfrm flipV="1">
              <a:off x="7759738" y="2977372"/>
              <a:ext cx="624334" cy="176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连接符 39"/>
            <p:cNvCxnSpPr>
              <a:stCxn id="37" idx="0"/>
              <a:endCxn id="29" idx="3"/>
            </p:cNvCxnSpPr>
            <p:nvPr/>
          </p:nvCxnSpPr>
          <p:spPr>
            <a:xfrm rot="16200000" flipV="1">
              <a:off x="8236151" y="3250230"/>
              <a:ext cx="623867" cy="1585233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肘形连接符 40"/>
            <p:cNvCxnSpPr>
              <a:stCxn id="36" idx="0"/>
              <a:endCxn id="27" idx="3"/>
            </p:cNvCxnSpPr>
            <p:nvPr/>
          </p:nvCxnSpPr>
          <p:spPr>
            <a:xfrm rot="16200000" flipV="1">
              <a:off x="8256207" y="1681177"/>
              <a:ext cx="583753" cy="1585234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10" idx="2"/>
              <a:endCxn id="17" idx="0"/>
            </p:cNvCxnSpPr>
            <p:nvPr/>
          </p:nvCxnSpPr>
          <p:spPr>
            <a:xfrm rot="5400000" flipH="1" flipV="1">
              <a:off x="2299403" y="2662183"/>
              <a:ext cx="3525408" cy="2092785"/>
            </a:xfrm>
            <a:prstGeom prst="bentConnector5">
              <a:avLst>
                <a:gd name="adj1" fmla="val -6171"/>
                <a:gd name="adj2" fmla="val 59756"/>
                <a:gd name="adj3" fmla="val 106171"/>
              </a:avLst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>
              <a:stCxn id="21" idx="2"/>
              <a:endCxn id="27" idx="0"/>
            </p:cNvCxnSpPr>
            <p:nvPr/>
          </p:nvCxnSpPr>
          <p:spPr>
            <a:xfrm rot="5400000" flipH="1" flipV="1">
              <a:off x="4194197" y="2863970"/>
              <a:ext cx="3646719" cy="1810522"/>
            </a:xfrm>
            <a:prstGeom prst="bentConnector5">
              <a:avLst>
                <a:gd name="adj1" fmla="val -5965"/>
                <a:gd name="adj2" fmla="val 46381"/>
                <a:gd name="adj3" fmla="val 105965"/>
              </a:avLst>
            </a:prstGeom>
            <a:grpFill/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流程图: 终止 43"/>
            <p:cNvSpPr/>
            <p:nvPr/>
          </p:nvSpPr>
          <p:spPr>
            <a:xfrm>
              <a:off x="2132003" y="1161524"/>
              <a:ext cx="1762241" cy="440267"/>
            </a:xfrm>
            <a:prstGeom prst="flowChartTermina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Начало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098937" y="4578379"/>
              <a:ext cx="455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rIns="36000" rtlCol="0">
              <a:noAutofit/>
            </a:bodyPr>
            <a:lstStyle/>
            <a:p>
              <a:pPr fontAlgn="ctr"/>
              <a:r>
                <a:rPr lang="ru-RU" sz="1400">
                  <a:latin typeface="Huawei Sans" panose="020C0503030203020204" pitchFamily="34" charset="0"/>
                </a:rPr>
                <a:t>Да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1643" y="4051686"/>
              <a:ext cx="426720" cy="3210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rIns="36000" rtlCol="0">
              <a:noAutofit/>
            </a:bodyPr>
            <a:lstStyle/>
            <a:p>
              <a:pPr fontAlgn="ctr"/>
              <a:r>
                <a:rPr lang="ru-RU" sz="1400">
                  <a:latin typeface="Huawei Sans" panose="020C0503030203020204" pitchFamily="34" charset="0"/>
                </a:rPr>
                <a:t>Нет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61531" y="4828257"/>
              <a:ext cx="455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rIns="36000" rtlCol="0">
              <a:noAutofit/>
            </a:bodyPr>
            <a:lstStyle/>
            <a:p>
              <a:pPr fontAlgn="ctr"/>
              <a:r>
                <a:rPr lang="ru-RU" sz="1400">
                  <a:latin typeface="Huawei Sans" panose="020C0503030203020204" pitchFamily="34" charset="0"/>
                </a:rPr>
                <a:t>Да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209171" y="3166472"/>
              <a:ext cx="455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rIns="36000" rtlCol="0">
              <a:noAutofit/>
            </a:bodyPr>
            <a:lstStyle/>
            <a:p>
              <a:pPr fontAlgn="ctr"/>
              <a:r>
                <a:rPr lang="ru-RU" sz="1400">
                  <a:latin typeface="Huawei Sans" panose="020C0503030203020204" pitchFamily="34" charset="0"/>
                </a:rPr>
                <a:t>Да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919982" y="2661333"/>
              <a:ext cx="42672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rIns="36000" rtlCol="0">
              <a:noAutofit/>
            </a:bodyPr>
            <a:lstStyle/>
            <a:p>
              <a:pPr fontAlgn="ctr"/>
              <a:r>
                <a:rPr lang="ru-RU" sz="1400">
                  <a:latin typeface="Huawei Sans" panose="020C0503030203020204" pitchFamily="34" charset="0"/>
                </a:rPr>
                <a:t>Нет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896927" y="4058814"/>
              <a:ext cx="42672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rIns="36000" rtlCol="0">
              <a:noAutofit/>
            </a:bodyPr>
            <a:lstStyle/>
            <a:p>
              <a:pPr fontAlgn="ctr"/>
              <a:r>
                <a:rPr lang="ru-RU" sz="1400">
                  <a:latin typeface="Huawei Sans" panose="020C0503030203020204" pitchFamily="34" charset="0"/>
                </a:rPr>
                <a:t>Нет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8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Заменяемые компоненты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33125"/>
              </p:ext>
            </p:extLst>
          </p:nvPr>
        </p:nvGraphicFramePr>
        <p:xfrm>
          <a:off x="1926083" y="1632188"/>
          <a:ext cx="8680957" cy="4168299"/>
        </p:xfrm>
        <a:graphic>
          <a:graphicData uri="http://schemas.openxmlformats.org/drawingml/2006/table">
            <a:tbl>
              <a:tblPr firstRow="1" bandRow="1"/>
              <a:tblGrid>
                <a:gridCol w="4681546"/>
                <a:gridCol w="3999411"/>
              </a:tblGrid>
              <a:tr h="457355">
                <a:tc>
                  <a:txBody>
                    <a:bodyPr/>
                    <a:lstStyle/>
                    <a:p>
                      <a:pPr fontAlgn="ctr"/>
                      <a:r>
                        <a:rPr lang="ru-RU" b="1">
                          <a:latin typeface="Huawei Sans" panose="020C0503030203020204" pitchFamily="34" charset="0"/>
                        </a:rPr>
                        <a:t>FRU</a:t>
                      </a: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1">
                          <a:latin typeface="Huawei Sans" panose="020C0503030203020204" pitchFamily="34" charset="0"/>
                        </a:rPr>
                        <a:t>CRU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Контроллер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Модуль питания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Интерфейсный модуль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>
                          <a:latin typeface="Huawei Sans" panose="020C0503030203020204" pitchFamily="34" charset="0"/>
                        </a:rPr>
                        <a:t>Модуль BBU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Системный шасси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Модуль вентиляторов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Модуль управления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Дисковый модуль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Кабель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Модуль расширения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Вспомогательный охлаждающий блок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Оптический модуль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Кворум-сервер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fontAlgn="ctr"/>
                      <a:r>
                        <a:rPr lang="ru-RU">
                          <a:latin typeface="Huawei Sans" panose="020C0503030203020204" pitchFamily="34" charset="0"/>
                        </a:rPr>
                        <a:t>Коммутатор данных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dirty="0">
                          <a:latin typeface="Huawei Sans" panose="020C0503030203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Помощник для запроса запасных частей</a:t>
            </a:r>
          </a:p>
        </p:txBody>
      </p:sp>
      <p:pic>
        <p:nvPicPr>
          <p:cNvPr id="3074" name="Picture 2" descr="C:\Users\dwx889475\AppData\Roaming\eSpace_Desktop\UserData\dwx889475\imagefiles\originalImgfiles\6BC07308-AC90-4973-B226-0D76A79F69C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1"/>
          <a:stretch/>
        </p:blipFill>
        <p:spPr bwMode="auto">
          <a:xfrm>
            <a:off x="1295004" y="1201420"/>
            <a:ext cx="10001646" cy="47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Ключевые моменты в процессе замены диска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1837" y="1052514"/>
            <a:ext cx="11329534" cy="4875042"/>
          </a:xfrm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Huawei Sans" panose="020C0503030203020204" pitchFamily="34" charset="0"/>
              </a:rPr>
              <a:t>При выполнении каких-либо действий с дисковым </a:t>
            </a:r>
            <a:r>
              <a:rPr lang="ru-RU" sz="1800" dirty="0" smtClean="0">
                <a:latin typeface="Huawei Sans" panose="020C0503030203020204" pitchFamily="34" charset="0"/>
              </a:rPr>
              <a:t>модулем необходимо </a:t>
            </a:r>
            <a:r>
              <a:rPr lang="ru-RU" sz="1800" dirty="0">
                <a:latin typeface="Huawei Sans" panose="020C0503030203020204" pitchFamily="34" charset="0"/>
              </a:rPr>
              <a:t>держать его только за </a:t>
            </a:r>
            <a:r>
              <a:rPr lang="ru-RU" sz="1800" dirty="0" smtClean="0"/>
              <a:t>края, </a:t>
            </a:r>
            <a:r>
              <a:rPr lang="ru-RU" sz="1800" dirty="0" smtClean="0"/>
              <a:t>во </a:t>
            </a:r>
            <a:r>
              <a:rPr lang="ru-RU" sz="1800" dirty="0"/>
              <a:t>избежание его </a:t>
            </a:r>
            <a:r>
              <a:rPr lang="ru-RU" sz="1800" dirty="0" smtClean="0"/>
              <a:t>повреждения.</a:t>
            </a:r>
            <a:endParaRPr lang="ru-RU" sz="1800" dirty="0">
              <a:latin typeface="Huawei Sans" panose="020C050303020302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Huawei Sans" panose="020C0503030203020204" pitchFamily="34" charset="0"/>
              </a:rPr>
              <a:t>Не нужно прилагать слишком больших усилий при извлечении и установке дискового модуля. Чрезмерное усилие может повредить дисковый модуль и вывести его из строя.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Huawei Sans" panose="020C0503030203020204" pitchFamily="34" charset="0"/>
              </a:rPr>
              <a:t>Во избежание повреждения дисковых модулей производите извлечение и последующую установку с интервалом не менее 1 минуты.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Во избежание потери данных замена дискового модуля осуществляется только тогда, когда его индикатор </a:t>
            </a:r>
            <a:r>
              <a:rPr lang="ru-RU" sz="1800" dirty="0" err="1"/>
              <a:t>Alarm</a:t>
            </a:r>
            <a:r>
              <a:rPr lang="ru-RU" sz="1800" dirty="0"/>
              <a:t>/</a:t>
            </a:r>
            <a:r>
              <a:rPr lang="ru-RU" sz="1800" dirty="0" err="1"/>
              <a:t>Location</a:t>
            </a:r>
            <a:r>
              <a:rPr lang="ru-RU" sz="1800" dirty="0"/>
              <a:t> горит желтым светом.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После извлечения дискового модуля необходимо в течение пяти минут завершить замену.</a:t>
            </a:r>
            <a:r>
              <a:rPr lang="ru-RU" sz="1800" dirty="0">
                <a:latin typeface="Huawei Sans" panose="020C0503030203020204" pitchFamily="34" charset="0"/>
              </a:rPr>
              <a:t> В противном случае будет нарушен процесс системного теплоотвода.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Huawei Sans" panose="020C0503030203020204" pitchFamily="34" charset="0"/>
              </a:rPr>
              <a:t>Используйте </a:t>
            </a:r>
            <a:r>
              <a:rPr lang="ru-RU" sz="1800" dirty="0" err="1">
                <a:latin typeface="Huawei Sans" panose="020C0503030203020204" pitchFamily="34" charset="0"/>
              </a:rPr>
              <a:t>SmartKit</a:t>
            </a:r>
            <a:r>
              <a:rPr lang="ru-RU" sz="1800" dirty="0">
                <a:latin typeface="Huawei Sans" panose="020C0503030203020204" pitchFamily="34" charset="0"/>
              </a:rPr>
              <a:t> для замены незащищенного (исправного) диска.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1800" dirty="0"/>
              <a:t>Убедитесь, что установка нового диска осуществляется в тот же слот, где был установлен неисправный диск.</a:t>
            </a:r>
            <a:r>
              <a:rPr lang="ru-RU" sz="1800" dirty="0">
                <a:latin typeface="Huawei Sans" panose="020C0503030203020204" pitchFamily="34" charset="0"/>
              </a:rPr>
              <a:t> </a:t>
            </a:r>
            <a:r>
              <a:rPr lang="ru-RU" sz="1800" dirty="0"/>
              <a:t>В противном случае это может привести к некорректной работе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9428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Замена дисков с помощью SmartKit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Запустите SmartKit и выберите инструмент для замены компонентов.</a:t>
            </a:r>
          </a:p>
          <a:p>
            <a:endParaRPr lang="en-US" altLang="zh-CN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4098" name="Picture 2" descr="C:\Users\dwx889475\AppData\Roaming\eSpace_Desktop\UserData\dwx889475\imagefiles\originalImgfiles\D5A7A436-8DA6-49E6-84FF-A1E081B009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822776"/>
            <a:ext cx="6496050" cy="40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Мастер замены дисков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32098" r="43750" b="3699"/>
          <a:stretch/>
        </p:blipFill>
        <p:spPr>
          <a:xfrm>
            <a:off x="1821179" y="1554843"/>
            <a:ext cx="8859521" cy="341085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19175" y="1670504"/>
            <a:ext cx="10846253" cy="4068812"/>
          </a:xfrm>
        </p:spPr>
        <p:txBody>
          <a:bodyPr wrap="square">
            <a:noAutofit/>
          </a:bodyPr>
          <a:lstStyle/>
          <a:p>
            <a:pPr algn="l"/>
            <a:r>
              <a:rPr lang="ru-RU" sz="1800" dirty="0">
                <a:latin typeface="Huawei Sans" panose="020C0503030203020204" pitchFamily="34" charset="0"/>
              </a:rPr>
              <a:t>(Несколько правильных вариантов ответа) Какие из следующих программ являются распространенным программным обеспечением, применяемым для управления?</a:t>
            </a:r>
          </a:p>
          <a:p>
            <a:pPr lvl="1" algn="l"/>
            <a:r>
              <a:rPr lang="ru-RU" sz="1600" dirty="0" err="1">
                <a:latin typeface="Huawei Sans" panose="020C0503030203020204" pitchFamily="34" charset="0"/>
              </a:rPr>
              <a:t>DeviceManager</a:t>
            </a:r>
            <a:endParaRPr lang="ru-RU" sz="1600" dirty="0">
              <a:latin typeface="Huawei Sans" panose="020C0503030203020204" pitchFamily="34" charset="0"/>
            </a:endParaRPr>
          </a:p>
          <a:p>
            <a:pPr lvl="1" algn="l"/>
            <a:r>
              <a:rPr lang="ru-RU" sz="1600" dirty="0" err="1">
                <a:latin typeface="Huawei Sans" panose="020C0503030203020204" pitchFamily="34" charset="0"/>
              </a:rPr>
              <a:t>eSight</a:t>
            </a:r>
            <a:endParaRPr lang="ru-RU" sz="1600" dirty="0">
              <a:latin typeface="Huawei Sans" panose="020C0503030203020204" pitchFamily="34" charset="0"/>
            </a:endParaRPr>
          </a:p>
          <a:p>
            <a:pPr lvl="1" algn="l"/>
            <a:r>
              <a:rPr lang="ru-RU" sz="1600" dirty="0" err="1">
                <a:latin typeface="Huawei Sans" panose="020C0503030203020204" pitchFamily="34" charset="0"/>
              </a:rPr>
              <a:t>SmartKit</a:t>
            </a:r>
            <a:endParaRPr lang="ru-RU" sz="1600" dirty="0">
              <a:latin typeface="Huawei Sans" panose="020C0503030203020204" pitchFamily="34" charset="0"/>
            </a:endParaRPr>
          </a:p>
          <a:p>
            <a:pPr lvl="1" algn="l"/>
            <a:r>
              <a:rPr lang="ru-RU" sz="1600" dirty="0" err="1">
                <a:latin typeface="Huawei Sans" panose="020C0503030203020204" pitchFamily="34" charset="0"/>
              </a:rPr>
              <a:t>eService</a:t>
            </a:r>
            <a:r>
              <a:rPr lang="ru-RU" sz="1600" dirty="0">
                <a:latin typeface="Huawei Sans" panose="020C0503030203020204" pitchFamily="34" charset="0"/>
              </a:rPr>
              <a:t> </a:t>
            </a:r>
          </a:p>
          <a:p>
            <a:pPr algn="l"/>
            <a:r>
              <a:rPr lang="ru-RU" sz="1800" dirty="0"/>
              <a:t>(Верно или неверно) </a:t>
            </a:r>
            <a:r>
              <a:rPr lang="ru-RU" sz="1800" dirty="0" err="1"/>
              <a:t>SmartKit</a:t>
            </a:r>
            <a:r>
              <a:rPr lang="ru-RU" sz="1800" dirty="0"/>
              <a:t> объединяет различные инструменты, необходимые для развертывания, техобслуживания и обновления ИТ-устройств, помогая специалистам техподдержки повышать эффективность работы путем выполнения точных операций.</a:t>
            </a:r>
          </a:p>
          <a:p>
            <a:pPr algn="l"/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02046509"/>
              </p:ext>
            </p:extLst>
          </p:nvPr>
        </p:nvGraphicFramePr>
        <p:xfrm>
          <a:off x="1554480" y="1873250"/>
          <a:ext cx="885952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C3E1400-CBB3-4C18-9B3A-F07CE69B01B7}"/>
              </a:ext>
            </a:extLst>
          </p:cNvPr>
          <p:cNvGrpSpPr/>
          <p:nvPr/>
        </p:nvGrpSpPr>
        <p:grpSpPr>
          <a:xfrm>
            <a:off x="3507383" y="1948181"/>
            <a:ext cx="5177235" cy="2520000"/>
            <a:chOff x="3427015" y="1948181"/>
            <a:chExt cx="5177235" cy="2520000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AA13BF6-30FC-4CE7-92A8-F7EDBB27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015" y="1948181"/>
              <a:ext cx="2520000" cy="2520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1BB73AF-7917-463E-9DE8-FD69630F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50" y="1948181"/>
              <a:ext cx="2520000" cy="2520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9BABD157-ECCC-4194-ADE5-234A95F2A814}"/>
                </a:ext>
              </a:extLst>
            </p:cNvPr>
            <p:cNvSpPr/>
            <p:nvPr/>
          </p:nvSpPr>
          <p:spPr>
            <a:xfrm>
              <a:off x="6325015" y="4021945"/>
              <a:ext cx="1986829" cy="257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Service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(Сервисное приложение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)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67A1AE1E-23DA-48D1-87C9-D26402CBE0DC}"/>
                </a:ext>
              </a:extLst>
            </p:cNvPr>
            <p:cNvSpPr/>
            <p:nvPr/>
          </p:nvSpPr>
          <p:spPr>
            <a:xfrm>
              <a:off x="3700268" y="4070418"/>
              <a:ext cx="19734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Technical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Support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(Приложение техподдержки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)</a:t>
              </a:r>
            </a:p>
          </p:txBody>
        </p:sp>
        <p:pic>
          <p:nvPicPr>
            <p:cNvPr id="22" name="图片 21" descr="屏幕剪辑">
              <a:extLst>
                <a:ext uri="{FF2B5EF4-FFF2-40B4-BE49-F238E27FC236}">
                  <a16:creationId xmlns="" xmlns:a16="http://schemas.microsoft.com/office/drawing/2014/main" id="{94EF2E64-506C-4AE2-B3EF-9ED9B3DC0D2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33" y="2326181"/>
              <a:ext cx="1764000" cy="1764000"/>
            </a:xfrm>
            <a:prstGeom prst="rect">
              <a:avLst/>
            </a:prstGeom>
          </p:spPr>
        </p:pic>
        <p:pic>
          <p:nvPicPr>
            <p:cNvPr id="23" name="图片 22" descr="屏幕剪辑">
              <a:extLst>
                <a:ext uri="{FF2B5EF4-FFF2-40B4-BE49-F238E27FC236}">
                  <a16:creationId xmlns="" xmlns:a16="http://schemas.microsoft.com/office/drawing/2014/main" id="{A89346DD-A6D1-4AE8-8F9F-E314DE08616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15" y="2326181"/>
              <a:ext cx="1764000" cy="17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4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01460" y="1409247"/>
            <a:ext cx="10791826" cy="4082880"/>
          </a:xfrm>
        </p:spPr>
        <p:txBody>
          <a:bodyPr/>
          <a:lstStyle/>
          <a:p>
            <a:pPr algn="l"/>
            <a:r>
              <a:rPr lang="ru-RU" dirty="0"/>
              <a:t>Официальные веб-сайты компании </a:t>
            </a:r>
            <a:r>
              <a:rPr lang="ru-RU" dirty="0" err="1"/>
              <a:t>Huawei</a:t>
            </a:r>
            <a:endParaRPr lang="ru-RU" dirty="0"/>
          </a:p>
          <a:p>
            <a:pPr lvl="1"/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Направление корпоративных решений: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3"/>
              </a:rPr>
              <a:t>https://e.huawei.com/en/</a:t>
            </a:r>
          </a:p>
          <a:p>
            <a:pPr lvl="1"/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Техническая поддержка: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4"/>
              </a:rPr>
              <a:t>https://support.huawei.com/enterprise/en/index.html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</a:p>
          <a:p>
            <a:pPr lvl="1"/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Платформа онлайн-обучения: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5"/>
              </a:rPr>
              <a:t>https://www.huawei.com/en/learning</a:t>
            </a:r>
          </a:p>
          <a:p>
            <a:r>
              <a:rPr lang="ru-RU" dirty="0"/>
              <a:t>Популярные инструменты</a:t>
            </a:r>
          </a:p>
          <a:p>
            <a:pPr lvl="1"/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HedEx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Lite</a:t>
            </a:r>
            <a:endParaRPr lang="ru-RU" dirty="0"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lvl="1"/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Network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Document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Tool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Center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(Центр инструментов сетевой документации)</a:t>
            </a:r>
          </a:p>
          <a:p>
            <a:pPr lvl="1"/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Information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Query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Assistant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(Помощник по информационным запросам)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9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b="1">
                <a:latin typeface="Huawei Sans" panose="020C0503030203020204" pitchFamily="34" charset="0"/>
              </a:rPr>
              <a:t>Обзор O&amp;M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Инструменты O&amp;M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Сценарии O&amp;M</a:t>
            </a:r>
          </a:p>
        </p:txBody>
      </p:sp>
    </p:spTree>
    <p:extLst>
      <p:ext uri="{BB962C8B-B14F-4D97-AF65-F5344CB8AC3E}">
        <p14:creationId xmlns:p14="http://schemas.microsoft.com/office/powerpoint/2010/main" val="8747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O&amp;M</a:t>
            </a:r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1838" y="970917"/>
            <a:ext cx="11135042" cy="4875042"/>
          </a:xfrm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>
                <a:latin typeface="Huawei Sans" panose="020C0503030203020204" pitchFamily="34" charset="0"/>
              </a:rPr>
              <a:t>O&amp;M (</a:t>
            </a:r>
            <a:r>
              <a:rPr lang="ru-RU" sz="1800" dirty="0" err="1">
                <a:latin typeface="Huawei Sans" panose="020C0503030203020204" pitchFamily="34" charset="0"/>
              </a:rPr>
              <a:t>Operation</a:t>
            </a:r>
            <a:r>
              <a:rPr lang="ru-RU" sz="1800" dirty="0">
                <a:latin typeface="Huawei Sans" panose="020C0503030203020204" pitchFamily="34" charset="0"/>
              </a:rPr>
              <a:t> </a:t>
            </a:r>
            <a:r>
              <a:rPr lang="ru-RU" sz="1800" dirty="0" err="1">
                <a:latin typeface="Huawei Sans" panose="020C0503030203020204" pitchFamily="34" charset="0"/>
              </a:rPr>
              <a:t>and</a:t>
            </a:r>
            <a:r>
              <a:rPr lang="ru-RU" sz="1800" dirty="0">
                <a:latin typeface="Huawei Sans" panose="020C0503030203020204" pitchFamily="34" charset="0"/>
              </a:rPr>
              <a:t> </a:t>
            </a:r>
            <a:r>
              <a:rPr lang="ru-RU" sz="1800" dirty="0" err="1">
                <a:latin typeface="Huawei Sans" panose="020C0503030203020204" pitchFamily="34" charset="0"/>
              </a:rPr>
              <a:t>Maintenance</a:t>
            </a:r>
            <a:r>
              <a:rPr lang="ru-RU" sz="1800" dirty="0">
                <a:latin typeface="Huawei Sans" panose="020C0503030203020204" pitchFamily="34" charset="0"/>
              </a:rPr>
              <a:t>) — это, по своей сути, процесс эксплуатации и технического обслуживания сетей, серверов и сервисов на каждом этапе их жизненного цикла, позволяющий обеспечить их бесперебойную работу и достичь оптимального результата с точки зрения стоимости, стабильности и эффективности.</a:t>
            </a:r>
          </a:p>
          <a:p>
            <a:pPr marL="0" indent="0" algn="l">
              <a:buNone/>
            </a:pPr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36503" y="2245215"/>
            <a:ext cx="8507416" cy="3790292"/>
            <a:chOff x="1144020" y="2210842"/>
            <a:chExt cx="8507416" cy="37902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1992" y="2282059"/>
              <a:ext cx="3543300" cy="3429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619364" y="2836013"/>
              <a:ext cx="1986521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Управление техобслуживанием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014367" y="2814590"/>
              <a:ext cx="1716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Организация персонала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717975" y="3788481"/>
              <a:ext cx="1336609" cy="26147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 err="1" smtClean="0">
                  <a:latin typeface="Huawei Sans" panose="020C0503030203020204" pitchFamily="34" charset="0"/>
                </a:rPr>
                <a:t>Конфигури</a:t>
              </a:r>
              <a:r>
                <a:rPr lang="ru-RU" sz="1200" dirty="0" smtClean="0">
                  <a:latin typeface="Huawei Sans" panose="020C0503030203020204" pitchFamily="34" charset="0"/>
                </a:rPr>
                <a:t>-</a:t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err="1" smtClean="0">
                  <a:latin typeface="Huawei Sans" panose="020C0503030203020204" pitchFamily="34" charset="0"/>
                </a:rPr>
                <a:t>рование</a:t>
              </a:r>
              <a:r>
                <a:rPr lang="ru-RU" sz="1200" dirty="0" smtClean="0">
                  <a:latin typeface="Huawei Sans" panose="020C0503030203020204" pitchFamily="34" charset="0"/>
                </a:rPr>
                <a:t> </a:t>
              </a:r>
              <a:r>
                <a:rPr lang="ru-RU" sz="1200" dirty="0">
                  <a:latin typeface="Huawei Sans" panose="020C0503030203020204" pitchFamily="34" charset="0"/>
                </a:rPr>
                <a:t>платформы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313551" y="4862361"/>
              <a:ext cx="9152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Процесс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019499" y="4816919"/>
              <a:ext cx="1279143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Система стандартов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325842" y="3862852"/>
              <a:ext cx="150294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Техническое обеспечение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109457" y="3616177"/>
              <a:ext cx="1503938" cy="33504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>
                  <a:solidFill>
                    <a:srgbClr val="00B0F0"/>
                  </a:solidFill>
                  <a:latin typeface="Huawei Sans" panose="020C0503030203020204" pitchFamily="34" charset="0"/>
                </a:rPr>
                <a:t>Управление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313550" y="3640180"/>
              <a:ext cx="1072730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>
                  <a:solidFill>
                    <a:schemeClr val="accent2"/>
                  </a:solidFill>
                  <a:latin typeface="Huawei Sans" panose="020C0503030203020204" pitchFamily="34" charset="0"/>
                </a:rPr>
                <a:t>Ресурсы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825452" y="4437253"/>
              <a:ext cx="1082348" cy="338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b="1">
                  <a:solidFill>
                    <a:schemeClr val="accent6">
                      <a:lumMod val="75000"/>
                    </a:schemeClr>
                  </a:solidFill>
                  <a:latin typeface="Huawei Sans" panose="020C0503030203020204" pitchFamily="34" charset="0"/>
                </a:rPr>
                <a:t>Стандарты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44020" y="2210842"/>
              <a:ext cx="3192685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Управление ресурсами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Управление событиями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Управление </a:t>
              </a:r>
              <a:r>
                <a:rPr lang="ru-RU" sz="1200" dirty="0" err="1">
                  <a:latin typeface="Huawei Sans" panose="020C0503030203020204" pitchFamily="34" charset="0"/>
                </a:rPr>
                <a:t>энергоэффективностью</a:t>
              </a:r>
              <a:endParaRPr lang="ru-RU" sz="1200" dirty="0">
                <a:latin typeface="Huawei Sans" panose="020C0503030203020204" pitchFamily="34" charset="0"/>
              </a:endParaRP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...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93024" y="2221614"/>
              <a:ext cx="2707913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Организационная структура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Подготовка персонала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Распределение персонала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...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995292" y="3581059"/>
              <a:ext cx="2656144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Инструменты техобслуживания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База знаний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Платформа техобслуживания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...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393023" y="5091899"/>
              <a:ext cx="3258413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Стандартные рабочие процедуры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Процесс аварийного реагирования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Процесс диагностики и устранения неисправностей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...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346347" y="3720237"/>
              <a:ext cx="2205127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Техобслуживание устройств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Ремонт устройств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Выявление рисков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...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185464" y="5170137"/>
              <a:ext cx="1295547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>
                  <a:latin typeface="Huawei Sans" panose="020C0503030203020204" pitchFamily="34" charset="0"/>
                </a:rPr>
                <a:t>ITIL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>
                  <a:latin typeface="Huawei Sans" panose="020C0503030203020204" pitchFamily="34" charset="0"/>
                </a:rPr>
                <a:t>Uptime Institute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>
                  <a:latin typeface="Huawei Sans" panose="020C0503030203020204" pitchFamily="34" charset="0"/>
                </a:rPr>
                <a:t>ISO 2000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>
                  <a:latin typeface="Huawei Sans" panose="020C0503030203020204" pitchFamily="34" charset="0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Порядок выполнения O&amp;M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0558" y="908092"/>
            <a:ext cx="10728326" cy="1597989"/>
          </a:xfrm>
        </p:spPr>
        <p:txBody>
          <a:bodyPr wrap="square">
            <a:noAutofit/>
          </a:bodyPr>
          <a:lstStyle/>
          <a:p>
            <a:r>
              <a:rPr lang="ru-RU" sz="1600" dirty="0">
                <a:latin typeface="Huawei Sans" panose="020C0503030203020204" pitchFamily="34" charset="0"/>
              </a:rPr>
              <a:t>Технический уровень: оптимизация жизненного цикла O&amp;M для каждого продукта и определение ключевых показателей для каждой задачи.</a:t>
            </a:r>
          </a:p>
          <a:p>
            <a:r>
              <a:rPr lang="ru-RU" sz="1600" dirty="0">
                <a:latin typeface="Huawei Sans" panose="020C0503030203020204" pitchFamily="34" charset="0"/>
              </a:rPr>
              <a:t>Уровень процессов (структура управления процессами ITIL): управление изменениями, событиями и проблемами.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6475" y="2463926"/>
            <a:ext cx="8282025" cy="3669275"/>
            <a:chOff x="150833" y="2701761"/>
            <a:chExt cx="8622313" cy="3418483"/>
          </a:xfrm>
        </p:grpSpPr>
        <p:grpSp>
          <p:nvGrpSpPr>
            <p:cNvPr id="30" name="组合 29"/>
            <p:cNvGrpSpPr/>
            <p:nvPr/>
          </p:nvGrpSpPr>
          <p:grpSpPr>
            <a:xfrm>
              <a:off x="285553" y="3050872"/>
              <a:ext cx="8100911" cy="407746"/>
              <a:chOff x="1122830" y="3050872"/>
              <a:chExt cx="6845033" cy="407746"/>
            </a:xfrm>
          </p:grpSpPr>
          <p:sp>
            <p:nvSpPr>
              <p:cNvPr id="33" name="任意多边形 32"/>
              <p:cNvSpPr>
                <a:spLocks/>
              </p:cNvSpPr>
              <p:nvPr/>
            </p:nvSpPr>
            <p:spPr>
              <a:xfrm>
                <a:off x="1122830" y="3050872"/>
                <a:ext cx="118851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04775" lvl="0" algn="ctr" defTabSz="4889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/>
                  <a:t>Требования</a:t>
                </a:r>
              </a:p>
            </p:txBody>
          </p:sp>
          <p:sp>
            <p:nvSpPr>
              <p:cNvPr id="34" name="任意多边形 33"/>
              <p:cNvSpPr>
                <a:spLocks/>
              </p:cNvSpPr>
              <p:nvPr/>
            </p:nvSpPr>
            <p:spPr>
              <a:xfrm>
                <a:off x="2065583" y="3050872"/>
                <a:ext cx="118851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1225557"/>
                  <a:satOff val="-1705"/>
                  <a:lumOff val="-654"/>
                  <a:alphaOff val="0"/>
                </a:schemeClr>
              </a:fillRef>
              <a:effectRef idx="1">
                <a:schemeClr val="accent5">
                  <a:hueOff val="-1225557"/>
                  <a:satOff val="-1705"/>
                  <a:lumOff val="-654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 rtl="0">
                  <a:spcBef>
                    <a:spcPct val="0"/>
                  </a:spcBef>
                </a:pPr>
                <a:r>
                  <a:rPr lang="ru-RU" sz="1200" b="1" dirty="0"/>
                  <a:t>Выбор </a:t>
                </a:r>
                <a:r>
                  <a:rPr lang="ru-RU" sz="1200" b="1" dirty="0" smtClean="0"/>
                  <a:t/>
                </a:r>
                <a:br>
                  <a:rPr lang="ru-RU" sz="1200" b="1" dirty="0" smtClean="0"/>
                </a:br>
                <a:r>
                  <a:rPr lang="ru-RU" sz="1200" b="1" dirty="0" smtClean="0"/>
                  <a:t>модели</a:t>
                </a:r>
                <a:endParaRPr lang="ru-RU" sz="1200" b="1" dirty="0"/>
              </a:p>
            </p:txBody>
          </p:sp>
          <p:sp>
            <p:nvSpPr>
              <p:cNvPr id="35" name="任意多边形 34"/>
              <p:cNvSpPr>
                <a:spLocks/>
              </p:cNvSpPr>
              <p:nvPr/>
            </p:nvSpPr>
            <p:spPr>
              <a:xfrm>
                <a:off x="3008337" y="3050872"/>
                <a:ext cx="118851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2451115"/>
                  <a:satOff val="-3409"/>
                  <a:lumOff val="-1307"/>
                  <a:alphaOff val="0"/>
                </a:schemeClr>
              </a:fillRef>
              <a:effectRef idx="1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 rtl="0">
                  <a:spcBef>
                    <a:spcPct val="0"/>
                  </a:spcBef>
                </a:pPr>
                <a:r>
                  <a:rPr lang="ru-RU" sz="1200" b="1" dirty="0" err="1" smtClean="0"/>
                  <a:t>Проектиро-вание</a:t>
                </a:r>
                <a:endParaRPr lang="ru-RU" sz="1200" b="1" dirty="0"/>
              </a:p>
            </p:txBody>
          </p:sp>
          <p:sp>
            <p:nvSpPr>
              <p:cNvPr id="36" name="任意多边形 35"/>
              <p:cNvSpPr>
                <a:spLocks/>
              </p:cNvSpPr>
              <p:nvPr/>
            </p:nvSpPr>
            <p:spPr>
              <a:xfrm>
                <a:off x="3910469" y="3050872"/>
                <a:ext cx="122913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3676672"/>
                  <a:satOff val="-5114"/>
                  <a:lumOff val="-1961"/>
                  <a:alphaOff val="0"/>
                </a:schemeClr>
              </a:fillRef>
              <a:effectRef idx="1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52400" lvl="0" algn="ctr" defTabSz="488950" rtl="0">
                  <a:spcBef>
                    <a:spcPct val="0"/>
                  </a:spcBef>
                </a:pPr>
                <a:r>
                  <a:rPr lang="ru-RU" sz="1200" b="1"/>
                  <a:t>Реализация</a:t>
                </a:r>
              </a:p>
            </p:txBody>
          </p:sp>
          <p:sp>
            <p:nvSpPr>
              <p:cNvPr id="37" name="任意多边形 36"/>
              <p:cNvSpPr>
                <a:spLocks/>
              </p:cNvSpPr>
              <p:nvPr/>
            </p:nvSpPr>
            <p:spPr>
              <a:xfrm>
                <a:off x="4893844" y="3050872"/>
                <a:ext cx="118851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4902230"/>
                  <a:satOff val="-6819"/>
                  <a:lumOff val="-2615"/>
                  <a:alphaOff val="0"/>
                </a:schemeClr>
              </a:fillRef>
              <a:effectRef idx="1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 rtl="0">
                  <a:spcBef>
                    <a:spcPct val="0"/>
                  </a:spcBef>
                </a:pPr>
                <a:r>
                  <a:rPr lang="ru-RU" sz="1200" b="1"/>
                  <a:t>Онлайн</a:t>
                </a:r>
              </a:p>
            </p:txBody>
          </p:sp>
          <p:sp>
            <p:nvSpPr>
              <p:cNvPr id="38" name="任意多边形 37"/>
              <p:cNvSpPr>
                <a:spLocks/>
              </p:cNvSpPr>
              <p:nvPr/>
            </p:nvSpPr>
            <p:spPr>
              <a:xfrm>
                <a:off x="5836597" y="3050872"/>
                <a:ext cx="118851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6127787"/>
                  <a:satOff val="-8523"/>
                  <a:lumOff val="-3268"/>
                  <a:alphaOff val="0"/>
                </a:schemeClr>
              </a:fillRef>
              <a:effectRef idx="1">
                <a:schemeClr val="accent5">
                  <a:hueOff val="-6127787"/>
                  <a:satOff val="-8523"/>
                  <a:lumOff val="-3268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 rtl="0">
                  <a:spcBef>
                    <a:spcPct val="0"/>
                  </a:spcBef>
                </a:pPr>
                <a:r>
                  <a:rPr lang="ru-RU" sz="1200" b="1"/>
                  <a:t>O&amp;M/</a:t>
                </a:r>
              </a:p>
              <a:p>
                <a:pPr lvl="0" algn="ctr" defTabSz="488950" rtl="0">
                  <a:spcBef>
                    <a:spcPct val="0"/>
                  </a:spcBef>
                </a:pPr>
                <a:r>
                  <a:rPr lang="ru-RU" sz="1200" b="1"/>
                  <a:t>Выполнение операций</a:t>
                </a:r>
              </a:p>
            </p:txBody>
          </p:sp>
          <p:sp>
            <p:nvSpPr>
              <p:cNvPr id="39" name="任意多边形 38"/>
              <p:cNvSpPr>
                <a:spLocks/>
              </p:cNvSpPr>
              <p:nvPr/>
            </p:nvSpPr>
            <p:spPr>
              <a:xfrm>
                <a:off x="6779349" y="3050872"/>
                <a:ext cx="1188514" cy="407746"/>
              </a:xfrm>
              <a:custGeom>
                <a:avLst/>
                <a:gdLst>
                  <a:gd name="connsiteX0" fmla="*/ 0 w 1019366"/>
                  <a:gd name="connsiteY0" fmla="*/ 0 h 407746"/>
                  <a:gd name="connsiteX1" fmla="*/ 815493 w 1019366"/>
                  <a:gd name="connsiteY1" fmla="*/ 0 h 407746"/>
                  <a:gd name="connsiteX2" fmla="*/ 1019366 w 1019366"/>
                  <a:gd name="connsiteY2" fmla="*/ 203873 h 407746"/>
                  <a:gd name="connsiteX3" fmla="*/ 815493 w 1019366"/>
                  <a:gd name="connsiteY3" fmla="*/ 407746 h 407746"/>
                  <a:gd name="connsiteX4" fmla="*/ 0 w 1019366"/>
                  <a:gd name="connsiteY4" fmla="*/ 407746 h 407746"/>
                  <a:gd name="connsiteX5" fmla="*/ 203873 w 1019366"/>
                  <a:gd name="connsiteY5" fmla="*/ 203873 h 407746"/>
                  <a:gd name="connsiteX6" fmla="*/ 0 w 1019366"/>
                  <a:gd name="connsiteY6" fmla="*/ 0 h 4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366" h="407746">
                    <a:moveTo>
                      <a:pt x="0" y="0"/>
                    </a:moveTo>
                    <a:lnTo>
                      <a:pt x="815493" y="0"/>
                    </a:lnTo>
                    <a:lnTo>
                      <a:pt x="1019366" y="203873"/>
                    </a:lnTo>
                    <a:lnTo>
                      <a:pt x="815493" y="407746"/>
                    </a:lnTo>
                    <a:lnTo>
                      <a:pt x="0" y="407746"/>
                    </a:lnTo>
                    <a:lnTo>
                      <a:pt x="203873" y="20387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1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/>
                  <a:t>Офлайн</a:t>
                </a:r>
              </a:p>
            </p:txBody>
          </p:sp>
        </p:grpSp>
        <p:cxnSp>
          <p:nvCxnSpPr>
            <p:cNvPr id="6" name="直接连接符 5"/>
            <p:cNvCxnSpPr/>
            <p:nvPr/>
          </p:nvCxnSpPr>
          <p:spPr bwMode="auto">
            <a:xfrm>
              <a:off x="150833" y="2705994"/>
              <a:ext cx="0" cy="28776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735809" y="2737807"/>
              <a:ext cx="0" cy="28776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 bwMode="auto">
            <a:xfrm>
              <a:off x="8294079" y="2737807"/>
              <a:ext cx="0" cy="28776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文本框 10"/>
            <p:cNvSpPr txBox="1">
              <a:spLocks noChangeArrowheads="1"/>
            </p:cNvSpPr>
            <p:nvPr/>
          </p:nvSpPr>
          <p:spPr bwMode="auto">
            <a:xfrm>
              <a:off x="188228" y="2710437"/>
              <a:ext cx="3585470" cy="2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Перед выходом устройства в сеть</a:t>
              </a:r>
            </a:p>
          </p:txBody>
        </p: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3811093" y="2701761"/>
              <a:ext cx="44227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Период O&amp;M/выполнения операций</a:t>
              </a: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1921259" y="3993178"/>
              <a:ext cx="2729394" cy="399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Спецификации развертывания сервисов и передачи техобслуживания</a:t>
              </a: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1663015" y="3515897"/>
              <a:ext cx="2072792" cy="40820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defRPr/>
              </a:pPr>
              <a:r>
                <a:rPr lang="ru-RU" sz="1000">
                  <a:solidFill>
                    <a:srgbClr val="000000"/>
                  </a:solidFill>
                  <a:latin typeface="Huawei Sans" panose="020C0503030203020204" pitchFamily="34" charset="0"/>
                </a:rPr>
                <a:t>Выбор конфигурации и проектирование архитектуры</a:t>
              </a: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1887718" y="4458662"/>
              <a:ext cx="2724372" cy="35806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Спецификации развертывания и внедрения</a:t>
              </a: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4953607" y="4290016"/>
              <a:ext cx="3298163" cy="2942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Мониторинг и соответствие требованиям безопасности</a:t>
              </a: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4953607" y="4649376"/>
              <a:ext cx="3298163" cy="2233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>
                  <a:solidFill>
                    <a:srgbClr val="000000"/>
                  </a:solidFill>
                  <a:latin typeface="Huawei Sans" panose="020C0503030203020204" pitchFamily="34" charset="0"/>
                </a:rPr>
                <a:t>Управление мощностями и расширение</a:t>
              </a: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777408" y="5892949"/>
              <a:ext cx="7529390" cy="2272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Управление PRR (производительность, надежность и восстанавливаемость)</a:t>
              </a: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4953607" y="4935979"/>
              <a:ext cx="3298163" cy="2233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>
                  <a:solidFill>
                    <a:srgbClr val="000000"/>
                  </a:solidFill>
                  <a:latin typeface="Huawei Sans" panose="020C0503030203020204" pitchFamily="34" charset="0"/>
                </a:rPr>
                <a:t>Оптимизация производительности и качества</a:t>
              </a: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4953607" y="5472215"/>
              <a:ext cx="3298163" cy="2233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>
                  <a:solidFill>
                    <a:srgbClr val="000000"/>
                  </a:solidFill>
                  <a:latin typeface="Huawei Sans" panose="020C0503030203020204" pitchFamily="34" charset="0"/>
                </a:rPr>
                <a:t>Оптимизация затрат и эффективности</a:t>
              </a: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4953607" y="5204075"/>
              <a:ext cx="3298163" cy="2233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>
                  <a:solidFill>
                    <a:srgbClr val="000000"/>
                  </a:solidFill>
                  <a:latin typeface="Huawei Sans" panose="020C0503030203020204" pitchFamily="34" charset="0"/>
                </a:rPr>
                <a:t>Тестирование DR и симуляция аварий</a:t>
              </a: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8446703" y="3426131"/>
              <a:ext cx="326443" cy="26491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Операции</a:t>
              </a: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296218" y="3515897"/>
              <a:ext cx="1246328" cy="3518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Анализ требований</a:t>
              </a: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6991351" y="3524084"/>
              <a:ext cx="1292151" cy="4344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buFont typeface="Arial" pitchFamily="34" charset="0"/>
                <a:buNone/>
                <a:defRPr/>
              </a:pPr>
              <a:r>
                <a:rPr lang="ru-RU" sz="10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Спецификации для онлайн-режима</a:t>
              </a:r>
            </a:p>
          </p:txBody>
        </p:sp>
      </p:grpSp>
      <p:sp>
        <p:nvSpPr>
          <p:cNvPr id="24" name="圆角矩形 23"/>
          <p:cNvSpPr/>
          <p:nvPr/>
        </p:nvSpPr>
        <p:spPr bwMode="auto">
          <a:xfrm>
            <a:off x="9026358" y="2671536"/>
            <a:ext cx="2207427" cy="3519698"/>
          </a:xfrm>
          <a:prstGeom prst="roundRect">
            <a:avLst>
              <a:gd name="adj" fmla="val 73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9142073" y="3551772"/>
            <a:ext cx="2055490" cy="27778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686206" fontAlgn="ctr"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событиями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9142073" y="4653689"/>
            <a:ext cx="2055490" cy="47866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686206" fontAlgn="ctr"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конфигурациями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9142073" y="3939382"/>
            <a:ext cx="2055490" cy="22931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686206" fontAlgn="ctr"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проблемами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9142073" y="4278522"/>
            <a:ext cx="2055490" cy="26534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686206" fontAlgn="ctr"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Управление изменениями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9142073" y="5220247"/>
            <a:ext cx="2055490" cy="40844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686206" fontAlgn="ctr">
              <a:defRPr/>
            </a:pPr>
            <a:r>
              <a:rPr lang="ru-RU" sz="1200">
                <a:latin typeface="Huawei Sans" panose="020C0503030203020204" pitchFamily="34" charset="0"/>
              </a:rPr>
              <a:t>Управление релизами</a:t>
            </a:r>
          </a:p>
        </p:txBody>
      </p:sp>
      <p:sp>
        <p:nvSpPr>
          <p:cNvPr id="31" name="圆角矩形 30"/>
          <p:cNvSpPr>
            <a:spLocks/>
          </p:cNvSpPr>
          <p:nvPr/>
        </p:nvSpPr>
        <p:spPr bwMode="auto">
          <a:xfrm>
            <a:off x="9142073" y="2851134"/>
            <a:ext cx="2055490" cy="5468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-RU" sz="1400">
                <a:latin typeface="Huawei Sans" panose="020C0503030203020204" pitchFamily="34" charset="0"/>
              </a:rPr>
              <a:t>Управление процессами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142073" y="5721920"/>
            <a:ext cx="2055490" cy="2444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686206" fontAlgn="ctr">
              <a:defRPr/>
            </a:pPr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0371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Управление событиями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60000" y="1260000"/>
            <a:ext cx="7028255" cy="1588407"/>
            <a:chOff x="1333425" y="1267292"/>
            <a:chExt cx="7028255" cy="1588407"/>
          </a:xfrm>
        </p:grpSpPr>
        <p:sp>
          <p:nvSpPr>
            <p:cNvPr id="3" name="MH_Other_1"/>
            <p:cNvSpPr/>
            <p:nvPr>
              <p:custDataLst>
                <p:tags r:id="rId15"/>
              </p:custDataLst>
            </p:nvPr>
          </p:nvSpPr>
          <p:spPr>
            <a:xfrm>
              <a:off x="1717600" y="1426949"/>
              <a:ext cx="357188" cy="355600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16"/>
              </p:custDataLst>
            </p:nvPr>
          </p:nvSpPr>
          <p:spPr>
            <a:xfrm>
              <a:off x="1717600" y="1831763"/>
              <a:ext cx="357188" cy="35718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7"/>
              </p:custDataLst>
            </p:nvPr>
          </p:nvSpPr>
          <p:spPr>
            <a:xfrm>
              <a:off x="1923975" y="1630149"/>
              <a:ext cx="355600" cy="3556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8"/>
              </p:custDataLst>
            </p:nvPr>
          </p:nvSpPr>
          <p:spPr>
            <a:xfrm>
              <a:off x="1333425" y="1298363"/>
              <a:ext cx="534988" cy="1019175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7" name="MH_Other_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333425" y="1267292"/>
              <a:ext cx="509588" cy="1019175"/>
            </a:xfrm>
            <a:custGeom>
              <a:avLst/>
              <a:gdLst>
                <a:gd name="T0" fmla="*/ 36 w 1806862"/>
                <a:gd name="T1" fmla="*/ 0 h 3612822"/>
                <a:gd name="T2" fmla="*/ 143580 w 1806862"/>
                <a:gd name="T3" fmla="*/ 143580 h 3612822"/>
                <a:gd name="T4" fmla="*/ 36 w 1806862"/>
                <a:gd name="T5" fmla="*/ 287160 h 3612822"/>
                <a:gd name="T6" fmla="*/ 0 w 1806862"/>
                <a:gd name="T7" fmla="*/ 287124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chemeClr val="bg1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8" name="MH_Text_1"/>
            <p:cNvSpPr/>
            <p:nvPr>
              <p:custDataLst>
                <p:tags r:id="rId20"/>
              </p:custDataLst>
            </p:nvPr>
          </p:nvSpPr>
          <p:spPr>
            <a:xfrm>
              <a:off x="2335137" y="1807949"/>
              <a:ext cx="6026543" cy="10477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Восстановление сервисов в кратчайшие сроки</a:t>
              </a:r>
            </a:p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Минимизация влияния аварий на сервисы</a:t>
              </a:r>
            </a:p>
            <a:p>
              <a:pPr marL="285750" lvl="1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>
                  <a:latin typeface="Huawei Sans" panose="020C0503030203020204" pitchFamily="34" charset="0"/>
                </a:rPr>
                <a:t>Обеспечение соответствия качества и доступности сервисов требованиям SLA</a:t>
              </a:r>
            </a:p>
          </p:txBody>
        </p:sp>
        <p:sp>
          <p:nvSpPr>
            <p:cNvPr id="9" name="MH_SubTitle_1"/>
            <p:cNvSpPr/>
            <p:nvPr>
              <p:custDataLst>
                <p:tags r:id="rId21"/>
              </p:custDataLst>
            </p:nvPr>
          </p:nvSpPr>
          <p:spPr>
            <a:xfrm>
              <a:off x="2279576" y="1298362"/>
              <a:ext cx="3503613" cy="538162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Цель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0000" y="4132720"/>
            <a:ext cx="7407520" cy="1531938"/>
            <a:chOff x="4494139" y="4490824"/>
            <a:chExt cx="7407520" cy="1531938"/>
          </a:xfrm>
        </p:grpSpPr>
        <p:sp>
          <p:nvSpPr>
            <p:cNvPr id="10" name="MH_Other_6"/>
            <p:cNvSpPr/>
            <p:nvPr>
              <p:custDataLst>
                <p:tags r:id="rId8"/>
              </p:custDataLst>
            </p:nvPr>
          </p:nvSpPr>
          <p:spPr>
            <a:xfrm>
              <a:off x="4906888" y="4617824"/>
              <a:ext cx="355600" cy="355600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9"/>
              </p:custDataLst>
            </p:nvPr>
          </p:nvSpPr>
          <p:spPr>
            <a:xfrm>
              <a:off x="4906888" y="5024224"/>
              <a:ext cx="355600" cy="355600"/>
            </a:xfrm>
            <a:prstGeom prst="diamond">
              <a:avLst/>
            </a:prstGeom>
            <a:solidFill>
              <a:srgbClr val="E7CCC7"/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10"/>
              </p:custDataLst>
            </p:nvPr>
          </p:nvSpPr>
          <p:spPr>
            <a:xfrm>
              <a:off x="5111675" y="4821024"/>
              <a:ext cx="355600" cy="35560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1"/>
              </p:custDataLst>
            </p:nvPr>
          </p:nvSpPr>
          <p:spPr>
            <a:xfrm>
              <a:off x="4521126" y="4490824"/>
              <a:ext cx="536575" cy="1017588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MH_Other_10"/>
            <p:cNvSpPr/>
            <p:nvPr>
              <p:custDataLst>
                <p:tags r:id="rId12"/>
              </p:custDataLst>
            </p:nvPr>
          </p:nvSpPr>
          <p:spPr>
            <a:xfrm>
              <a:off x="4494139" y="4490824"/>
              <a:ext cx="509587" cy="1017588"/>
            </a:xfrm>
            <a:custGeom>
              <a:avLst/>
              <a:gdLst>
                <a:gd name="connsiteX0" fmla="*/ 451 w 1806862"/>
                <a:gd name="connsiteY0" fmla="*/ 0 h 3612822"/>
                <a:gd name="connsiteX1" fmla="*/ 1806862 w 1806862"/>
                <a:gd name="connsiteY1" fmla="*/ 1806411 h 3612822"/>
                <a:gd name="connsiteX2" fmla="*/ 451 w 1806862"/>
                <a:gd name="connsiteY2" fmla="*/ 3612822 h 3612822"/>
                <a:gd name="connsiteX3" fmla="*/ 0 w 1806862"/>
                <a:gd name="connsiteY3" fmla="*/ 3612371 h 3612822"/>
                <a:gd name="connsiteX4" fmla="*/ 0 w 1806862"/>
                <a:gd name="connsiteY4" fmla="*/ 451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CC7"/>
            </a:solidFill>
          </p:spPr>
          <p:txBody>
            <a:bodyPr wrap="square" lIns="0" tIns="0" rIns="144000" bIns="0" anchor="ctr">
              <a:no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C</a:t>
              </a:r>
            </a:p>
          </p:txBody>
        </p:sp>
        <p:sp>
          <p:nvSpPr>
            <p:cNvPr id="15" name="MH_Text_3"/>
            <p:cNvSpPr/>
            <p:nvPr>
              <p:custDataLst>
                <p:tags r:id="rId13"/>
              </p:custDataLst>
            </p:nvPr>
          </p:nvSpPr>
          <p:spPr>
            <a:xfrm>
              <a:off x="5467274" y="4973424"/>
              <a:ext cx="6434385" cy="10493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  Обнаружение и регистрация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Классификация и онлайн-поддержка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Определение приоритетов (на основании влияния и уровня серьезности)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Оценка и диагностика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Поиск решения и восстановление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Устранение аварии</a:t>
              </a:r>
            </a:p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Распределение обязанностей, мониторинг, отслеживание и взаимодействие</a:t>
              </a:r>
            </a:p>
          </p:txBody>
        </p:sp>
        <p:sp>
          <p:nvSpPr>
            <p:cNvPr id="16" name="MH_SubTitle_3"/>
            <p:cNvSpPr/>
            <p:nvPr>
              <p:custDataLst>
                <p:tags r:id="rId14"/>
              </p:custDataLst>
            </p:nvPr>
          </p:nvSpPr>
          <p:spPr>
            <a:xfrm>
              <a:off x="5467275" y="4490825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Задачи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0000" y="2700000"/>
            <a:ext cx="7523841" cy="1500187"/>
            <a:chOff x="2900288" y="2914438"/>
            <a:chExt cx="7523841" cy="1500187"/>
          </a:xfrm>
        </p:grpSpPr>
        <p:sp>
          <p:nvSpPr>
            <p:cNvPr id="17" name="MH_Other_11"/>
            <p:cNvSpPr/>
            <p:nvPr>
              <p:custDataLst>
                <p:tags r:id="rId1"/>
              </p:custDataLst>
            </p:nvPr>
          </p:nvSpPr>
          <p:spPr>
            <a:xfrm>
              <a:off x="3313038" y="3041437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2"/>
              </p:custDataLst>
            </p:nvPr>
          </p:nvSpPr>
          <p:spPr>
            <a:xfrm>
              <a:off x="3313038" y="3447837"/>
              <a:ext cx="355600" cy="3556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MH_Other_13"/>
            <p:cNvSpPr/>
            <p:nvPr>
              <p:custDataLst>
                <p:tags r:id="rId3"/>
              </p:custDataLst>
            </p:nvPr>
          </p:nvSpPr>
          <p:spPr>
            <a:xfrm>
              <a:off x="3517825" y="3244637"/>
              <a:ext cx="355600" cy="3556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" name="MH_Other_14"/>
            <p:cNvSpPr/>
            <p:nvPr>
              <p:custDataLst>
                <p:tags r:id="rId4"/>
              </p:custDataLst>
            </p:nvPr>
          </p:nvSpPr>
          <p:spPr>
            <a:xfrm>
              <a:off x="2927276" y="2914438"/>
              <a:ext cx="536575" cy="1017587"/>
            </a:xfrm>
            <a:custGeom>
              <a:avLst/>
              <a:gdLst>
                <a:gd name="connsiteX0" fmla="*/ 96494 w 1902905"/>
                <a:gd name="connsiteY0" fmla="*/ 0 h 3612822"/>
                <a:gd name="connsiteX1" fmla="*/ 1902905 w 1902905"/>
                <a:gd name="connsiteY1" fmla="*/ 1806411 h 3612822"/>
                <a:gd name="connsiteX2" fmla="*/ 96494 w 1902905"/>
                <a:gd name="connsiteY2" fmla="*/ 3612822 h 3612822"/>
                <a:gd name="connsiteX3" fmla="*/ 0 w 1902905"/>
                <a:gd name="connsiteY3" fmla="*/ 3516328 h 3612822"/>
                <a:gd name="connsiteX4" fmla="*/ 1709917 w 1902905"/>
                <a:gd name="connsiteY4" fmla="*/ 1806411 h 3612822"/>
                <a:gd name="connsiteX5" fmla="*/ 0 w 1902905"/>
                <a:gd name="connsiteY5" fmla="*/ 96494 h 36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2905" h="3612822">
                  <a:moveTo>
                    <a:pt x="96494" y="0"/>
                  </a:moveTo>
                  <a:lnTo>
                    <a:pt x="1902905" y="1806411"/>
                  </a:lnTo>
                  <a:lnTo>
                    <a:pt x="96494" y="3612822"/>
                  </a:lnTo>
                  <a:lnTo>
                    <a:pt x="0" y="3516328"/>
                  </a:lnTo>
                  <a:lnTo>
                    <a:pt x="1709917" y="1806411"/>
                  </a:lnTo>
                  <a:lnTo>
                    <a:pt x="0" y="964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just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 err="1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MH_Other_1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00288" y="2914438"/>
              <a:ext cx="508000" cy="1017587"/>
            </a:xfrm>
            <a:custGeom>
              <a:avLst/>
              <a:gdLst>
                <a:gd name="T0" fmla="*/ 36 w 1806862"/>
                <a:gd name="T1" fmla="*/ 0 h 3612822"/>
                <a:gd name="T2" fmla="*/ 143133 w 1806862"/>
                <a:gd name="T3" fmla="*/ 143356 h 3612822"/>
                <a:gd name="T4" fmla="*/ 36 w 1806862"/>
                <a:gd name="T5" fmla="*/ 286713 h 3612822"/>
                <a:gd name="T6" fmla="*/ 0 w 1806862"/>
                <a:gd name="T7" fmla="*/ 286677 h 3612822"/>
                <a:gd name="T8" fmla="*/ 0 w 1806862"/>
                <a:gd name="T9" fmla="*/ 36 h 3612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862"/>
                <a:gd name="T16" fmla="*/ 0 h 3612822"/>
                <a:gd name="T17" fmla="*/ 1806862 w 1806862"/>
                <a:gd name="T18" fmla="*/ 3612822 h 3612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862" h="3612822">
                  <a:moveTo>
                    <a:pt x="451" y="0"/>
                  </a:moveTo>
                  <a:lnTo>
                    <a:pt x="1806862" y="1806411"/>
                  </a:lnTo>
                  <a:lnTo>
                    <a:pt x="451" y="3612822"/>
                  </a:lnTo>
                  <a:lnTo>
                    <a:pt x="0" y="3612371"/>
                  </a:lnTo>
                  <a:lnTo>
                    <a:pt x="0" y="45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/>
              <a:r>
                <a:rPr lang="ru-RU" sz="2400" b="1">
                  <a:solidFill>
                    <a:srgbClr val="FFFFFF"/>
                  </a:solidFill>
                  <a:latin typeface="Huawei Sans" panose="020C0503030203020204" pitchFamily="34" charset="0"/>
                </a:rPr>
                <a:t>B</a:t>
              </a:r>
            </a:p>
          </p:txBody>
        </p:sp>
        <p:sp>
          <p:nvSpPr>
            <p:cNvPr id="22" name="MH_Text_2"/>
            <p:cNvSpPr/>
            <p:nvPr>
              <p:custDataLst>
                <p:tags r:id="rId6"/>
              </p:custDataLst>
            </p:nvPr>
          </p:nvSpPr>
          <p:spPr>
            <a:xfrm>
              <a:off x="3927399" y="3397038"/>
              <a:ext cx="6496730" cy="101758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buSzPct val="50000"/>
                <a:buFont typeface="Wingdings" panose="05000000000000000000" pitchFamily="2" charset="2"/>
                <a:buChar char="p"/>
              </a:pPr>
              <a:r>
                <a:rPr lang="ru-RU" sz="1200" dirty="0">
                  <a:latin typeface="Huawei Sans" panose="020C0503030203020204" pitchFamily="34" charset="0"/>
                </a:rPr>
                <a:t>Авария</a:t>
              </a:r>
            </a:p>
            <a:p>
              <a:pPr marL="628650" lvl="1" indent="-285750" fontAlgn="ctr">
                <a:buSzPct val="50000"/>
                <a:buFont typeface="Wingdings" panose="05000000000000000000" pitchFamily="2" charset="2"/>
                <a:buChar char="n"/>
              </a:pPr>
              <a:r>
                <a:rPr lang="ru-RU" sz="1200" dirty="0">
                  <a:latin typeface="Huawei Sans" panose="020C0503030203020204" pitchFamily="34" charset="0"/>
                </a:rPr>
                <a:t>Любое событие, которое вызывает или может вызвать прерывание работы сервисов или ухудшение качества обслуживания</a:t>
              </a:r>
            </a:p>
            <a:p>
              <a:pPr marL="628650" lvl="1" indent="-285750" fontAlgn="ctr">
                <a:buSzPct val="50000"/>
                <a:buFont typeface="Wingdings" panose="05000000000000000000" pitchFamily="2" charset="2"/>
                <a:buChar char="n"/>
              </a:pPr>
              <a:r>
                <a:rPr lang="ru-RU" sz="1200" dirty="0">
                  <a:latin typeface="Huawei Sans" panose="020C0503030203020204" pitchFamily="34" charset="0"/>
                </a:rPr>
                <a:t>Аппаратные неисправности, сбои программного обеспечения и прерывание запроса на обслуживание</a:t>
              </a:r>
            </a:p>
          </p:txBody>
        </p:sp>
        <p:sp>
          <p:nvSpPr>
            <p:cNvPr id="23" name="MH_SubTitle_2"/>
            <p:cNvSpPr/>
            <p:nvPr>
              <p:custDataLst>
                <p:tags r:id="rId7"/>
              </p:custDataLst>
            </p:nvPr>
          </p:nvSpPr>
          <p:spPr>
            <a:xfrm>
              <a:off x="3873425" y="2914438"/>
              <a:ext cx="3505200" cy="53657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latin typeface="Huawei Sans" panose="020C0503030203020204" pitchFamily="34" charset="0"/>
                </a:rPr>
                <a:t>Определение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9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Процесс управления событиями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55147" y="944563"/>
            <a:ext cx="8477573" cy="5110995"/>
            <a:chOff x="1855147" y="944563"/>
            <a:chExt cx="8477573" cy="5110995"/>
          </a:xfrm>
        </p:grpSpPr>
        <p:sp>
          <p:nvSpPr>
            <p:cNvPr id="7" name="圆角矩形 6"/>
            <p:cNvSpPr/>
            <p:nvPr/>
          </p:nvSpPr>
          <p:spPr>
            <a:xfrm>
              <a:off x="1929858" y="1769579"/>
              <a:ext cx="1468623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900006" y="1812083"/>
              <a:ext cx="1485775" cy="32889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Служба техподдержки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929858" y="2280553"/>
              <a:ext cx="1468623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71354" y="2331557"/>
              <a:ext cx="1413619" cy="3077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Компьютерные операции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929858" y="2803196"/>
              <a:ext cx="1468623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59268" y="2857957"/>
              <a:ext cx="889987" cy="3077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Сеть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929858" y="3325839"/>
              <a:ext cx="1468623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01521" y="3389452"/>
              <a:ext cx="1282886" cy="33203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Процедура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929858" y="3845503"/>
              <a:ext cx="1468623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55147" y="3891085"/>
              <a:ext cx="1647165" cy="380079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Другие источники аварий</a:t>
              </a:r>
            </a:p>
          </p:txBody>
        </p:sp>
        <p:cxnSp>
          <p:nvCxnSpPr>
            <p:cNvPr id="17" name="直接箭头连接符 16"/>
            <p:cNvCxnSpPr>
              <a:endCxn id="7" idx="3"/>
            </p:cNvCxnSpPr>
            <p:nvPr/>
          </p:nvCxnSpPr>
          <p:spPr>
            <a:xfrm flipH="1">
              <a:off x="3398481" y="1987081"/>
              <a:ext cx="330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3385781" y="2466819"/>
              <a:ext cx="330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3385781" y="3529038"/>
              <a:ext cx="330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3385781" y="4063005"/>
              <a:ext cx="330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715981" y="1987081"/>
              <a:ext cx="0" cy="2099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3392646" y="3020698"/>
              <a:ext cx="12600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/>
          </p:nvSpPr>
          <p:spPr>
            <a:xfrm>
              <a:off x="4634285" y="1424234"/>
              <a:ext cx="1634067" cy="32127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634285" y="1892929"/>
              <a:ext cx="1689620" cy="215443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Процесс управления инцидентами: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Идентификация и регистрация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Классификация и начальная поддержка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Оценка и анализ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Поиск решения и восстановление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Huawei Sans" panose="020C0503030203020204" pitchFamily="34" charset="0"/>
                </a:rPr>
                <a:t>Устранение инцидента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550071" y="2541586"/>
              <a:ext cx="1125629" cy="261610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Вход: авария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8310" y="3085439"/>
              <a:ext cx="1065007" cy="769441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Выход:</a:t>
              </a:r>
            </a:p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решение и</a:t>
              </a:r>
            </a:p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временные меры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484732" y="1015404"/>
              <a:ext cx="184734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Запрос на обслуживание</a:t>
              </a: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8485374" y="1639931"/>
              <a:ext cx="184734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проблемами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8484090" y="2264458"/>
              <a:ext cx="184734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изменениями</a:t>
              </a: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8485374" y="2888985"/>
              <a:ext cx="184734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уровнем обслуживания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8485374" y="3509486"/>
              <a:ext cx="184734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возможностями</a:t>
              </a: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484090" y="4151568"/>
              <a:ext cx="184734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Управление доступностью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3981250" y="5480884"/>
              <a:ext cx="2940136" cy="4350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227181" y="5316894"/>
              <a:ext cx="2365157" cy="73866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База данных управления конфигурацией (CMDB)</a:t>
              </a:r>
            </a:p>
          </p:txBody>
        </p:sp>
        <p:cxnSp>
          <p:nvCxnSpPr>
            <p:cNvPr id="45" name="直接箭头连接符 44"/>
            <p:cNvCxnSpPr/>
            <p:nvPr/>
          </p:nvCxnSpPr>
          <p:spPr>
            <a:xfrm>
              <a:off x="5411194" y="4719005"/>
              <a:ext cx="0" cy="6798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肘形连接符 46"/>
            <p:cNvCxnSpPr>
              <a:stCxn id="30" idx="1"/>
              <a:endCxn id="26" idx="0"/>
            </p:cNvCxnSpPr>
            <p:nvPr/>
          </p:nvCxnSpPr>
          <p:spPr>
            <a:xfrm rot="10800000" flipV="1">
              <a:off x="5451320" y="1232906"/>
              <a:ext cx="3033413" cy="191328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cxnSpLocks/>
            </p:cNvCxnSpPr>
            <p:nvPr/>
          </p:nvCxnSpPr>
          <p:spPr>
            <a:xfrm flipV="1">
              <a:off x="6268675" y="1796720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cxnSpLocks/>
            </p:cNvCxnSpPr>
            <p:nvPr/>
          </p:nvCxnSpPr>
          <p:spPr>
            <a:xfrm flipH="1">
              <a:off x="6268675" y="1876155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>
            <a:xfrm>
              <a:off x="6047997" y="944563"/>
              <a:ext cx="2199658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Передача и контроль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6648864" y="1466753"/>
              <a:ext cx="1469616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Данные об аварии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6324228" y="1844774"/>
              <a:ext cx="2118888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Временные меры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6377053" y="2185786"/>
              <a:ext cx="2013238" cy="271699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Требование изменений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6891115" y="2484989"/>
              <a:ext cx="900826" cy="30326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Решение</a:t>
              </a:r>
            </a:p>
          </p:txBody>
        </p:sp>
        <p:cxnSp>
          <p:nvCxnSpPr>
            <p:cNvPr id="85" name="直接箭头连接符 84"/>
            <p:cNvCxnSpPr>
              <a:cxnSpLocks/>
            </p:cNvCxnSpPr>
            <p:nvPr/>
          </p:nvCxnSpPr>
          <p:spPr>
            <a:xfrm flipV="1">
              <a:off x="6268675" y="2447489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cxnSpLocks/>
            </p:cNvCxnSpPr>
            <p:nvPr/>
          </p:nvCxnSpPr>
          <p:spPr>
            <a:xfrm flipH="1">
              <a:off x="6268675" y="2526924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>
              <a:cxnSpLocks/>
            </p:cNvCxnSpPr>
            <p:nvPr/>
          </p:nvCxnSpPr>
          <p:spPr>
            <a:xfrm flipV="1">
              <a:off x="6268675" y="3030828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>
              <a:cxnSpLocks/>
            </p:cNvCxnSpPr>
            <p:nvPr/>
          </p:nvCxnSpPr>
          <p:spPr>
            <a:xfrm flipH="1">
              <a:off x="6268675" y="3110263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6903959" y="2778441"/>
              <a:ext cx="959427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Отчет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6592338" y="3100586"/>
              <a:ext cx="1461372" cy="28555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Параметры SLA</a:t>
              </a:r>
            </a:p>
          </p:txBody>
        </p:sp>
        <p:cxnSp>
          <p:nvCxnSpPr>
            <p:cNvPr id="91" name="直接箭头连接符 90"/>
            <p:cNvCxnSpPr>
              <a:cxnSpLocks/>
            </p:cNvCxnSpPr>
            <p:nvPr/>
          </p:nvCxnSpPr>
          <p:spPr>
            <a:xfrm flipV="1">
              <a:off x="6268675" y="3725485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>
              <a:cxnSpLocks/>
            </p:cNvCxnSpPr>
            <p:nvPr/>
          </p:nvCxnSpPr>
          <p:spPr>
            <a:xfrm flipV="1">
              <a:off x="6268675" y="4363826"/>
              <a:ext cx="2229994" cy="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7041838" y="3459880"/>
              <a:ext cx="683669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Отчет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7041838" y="4105672"/>
              <a:ext cx="683669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Отчет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5487898" y="4954271"/>
              <a:ext cx="1866217" cy="26161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Информация о конфигурации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4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40932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Text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SubTitle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21619245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0B5C5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fontAlgn="ctr">
          <a:defRPr dirty="0">
            <a:solidFill>
              <a:schemeClr val="tx1"/>
            </a:solidFill>
            <a:latin typeface="+mj-lt"/>
            <a:ea typeface="方正兰亭黑简体" panose="02000000000000000000" pitchFamily="2" charset="-122"/>
            <a:sym typeface="Huawei Sans" panose="020C05030302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3E8A2F07A74D848136A2C03778F8" ma:contentTypeVersion="1" ma:contentTypeDescription="Create a new document." ma:contentTypeScope="" ma:versionID="ee942d4b29dff8ac548774f72a0dae5e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6E423-EEF5-4760-8DF6-0C1C834FD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54C6-6718-4D3B-BD27-3B1218E1C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B88AF-0F87-422A-801E-ABE7987714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4769</Words>
  <Application>Microsoft Office PowerPoint</Application>
  <PresentationFormat>Widescreen</PresentationFormat>
  <Paragraphs>815</Paragraphs>
  <Slides>50</Slides>
  <Notes>50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Microsoft YaHei</vt:lpstr>
      <vt:lpstr>Microsoft YaHei</vt:lpstr>
      <vt:lpstr>Microsoft YaHei</vt:lpstr>
      <vt:lpstr>宋体</vt:lpstr>
      <vt:lpstr>Arial</vt:lpstr>
      <vt:lpstr>Huawei Sans</vt:lpstr>
      <vt:lpstr>Times New Roman</vt:lpstr>
      <vt:lpstr>Wingdings</vt:lpstr>
      <vt:lpstr>方正兰亭黑简体</vt:lpstr>
      <vt:lpstr>1_标题页模板</vt:lpstr>
      <vt:lpstr>2_自功能页模板</vt:lpstr>
      <vt:lpstr>3_内容页模板</vt:lpstr>
      <vt:lpstr>4_感谢页模板</vt:lpstr>
      <vt:lpstr>PowerPoint Presentation</vt:lpstr>
      <vt:lpstr>Управление эксплуатацией и техническим обслуживанием системы хранения данных</vt:lpstr>
      <vt:lpstr>PowerPoint Presentation</vt:lpstr>
      <vt:lpstr>PowerPoint Presentation</vt:lpstr>
      <vt:lpstr>PowerPoint Presentation</vt:lpstr>
      <vt:lpstr>O&amp;M</vt:lpstr>
      <vt:lpstr>Порядок выполнения O&amp;M</vt:lpstr>
      <vt:lpstr>Управление событиями</vt:lpstr>
      <vt:lpstr>Процесс управления событиями</vt:lpstr>
      <vt:lpstr>Управление проблемами</vt:lpstr>
      <vt:lpstr>Процесс управления проблемами</vt:lpstr>
      <vt:lpstr>Управление изменениями</vt:lpstr>
      <vt:lpstr>Процесс управления изменениями</vt:lpstr>
      <vt:lpstr>Управление конфигурациями</vt:lpstr>
      <vt:lpstr>Процесс управления конфигурацией</vt:lpstr>
      <vt:lpstr>Управление релизами</vt:lpstr>
      <vt:lpstr>Процесс управления релизами</vt:lpstr>
      <vt:lpstr>PowerPoint Presentation</vt:lpstr>
      <vt:lpstr>Компоненты платформы O&amp;M СХД Huawei Enterprise</vt:lpstr>
      <vt:lpstr>Основные функции DeviceManager</vt:lpstr>
      <vt:lpstr>Главная страница DeviceManager</vt:lpstr>
      <vt:lpstr>Основные сведения о SmartKit</vt:lpstr>
      <vt:lpstr>Главная страница SmartKit</vt:lpstr>
      <vt:lpstr>Основные сведения о DME</vt:lpstr>
      <vt:lpstr>Функции и возможности DME</vt:lpstr>
      <vt:lpstr>Основные сведения о eSight</vt:lpstr>
      <vt:lpstr>Логическая архитектура eSight</vt:lpstr>
      <vt:lpstr>Основные сведения о eService</vt:lpstr>
      <vt:lpstr>Системная архитектура eService</vt:lpstr>
      <vt:lpstr>PowerPoint Presentation</vt:lpstr>
      <vt:lpstr>Пункты планового технического обслуживания (ТО)</vt:lpstr>
      <vt:lpstr>Быстрая процедура технического обслуживания</vt:lpstr>
      <vt:lpstr>Сценарий O&amp;M 1. Проверка</vt:lpstr>
      <vt:lpstr>Метод проверки</vt:lpstr>
      <vt:lpstr>Сценарий O&amp;M 2. Мониторинг производительности</vt:lpstr>
      <vt:lpstr>Процедура мониторинга производительности</vt:lpstr>
      <vt:lpstr>Показатели мониторинга производительности</vt:lpstr>
      <vt:lpstr>Показатели производительности</vt:lpstr>
      <vt:lpstr>Сценарий O&amp;M 3. Замена компонентов</vt:lpstr>
      <vt:lpstr>Процедура замены компонентов</vt:lpstr>
      <vt:lpstr>Заменяемые компоненты</vt:lpstr>
      <vt:lpstr>Помощник для запроса запасных частей</vt:lpstr>
      <vt:lpstr>Ключевые моменты в процессе замены диска</vt:lpstr>
      <vt:lpstr>Замена дисков с помощью SmartKit</vt:lpstr>
      <vt:lpstr>Мастер замены дисков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Inna Rtishcheva</cp:lastModifiedBy>
  <cp:revision>206</cp:revision>
  <dcterms:created xsi:type="dcterms:W3CDTF">2018-11-29T10:16:29Z</dcterms:created>
  <dcterms:modified xsi:type="dcterms:W3CDTF">2021-04-09T12:52:11Z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(3)n+m6Z1PIfkGXAX/POBcro45850tRALfnXYp9T2iy1vIfTWUSleX71par5zme2TGtWaEyhJz/
yBlAmH/29qU8C/MUPLLd7AtXx6LEJLgrQYb9b+d7cHmj8G4wWFitnNvX2T650Fm8q3mkbdKy
xHfJ0awC2Xoc0W+dIQDRs5KMZzhCMu982ZvJdWzpnBzKXCaGrZpKGXbp7Y6bOAccKjo4jtiV
jf2oMn2+v727fo1lYV</vt:lpwstr>
  </property>
  <property fmtid="{D5CDD505-2E9C-101B-9397-08002B2CF9AE}" pid="3" name="_2015_ms_pID_7253431">
    <vt:lpwstr>khISv/GpejYq5fL6Hw/zYYOjVmuE3+aGzFNXMMn1nPDtH3O7eFSijd
d/pTiCFKR7Ckycp0EnKLU9+nDETXUkwQeP/wiCeUotU79AHSkWXCpkOuQhZGYqwuiQHJUdjk
UkhfPSyl2MPGdlAERp7an6wGL358H8hsqkOlLZIqTCmrjVAp+ENWBu9xSJai2tLsDMcsRtPg
SYfIy71QL79oLGQdAQNuz7sFyRNKy0KEqDnC</vt:lpwstr>
  </property>
  <property fmtid="{D5CDD505-2E9C-101B-9397-08002B2CF9AE}" pid="4" name="_2015_ms_pID_7253432">
    <vt:lpwstr>osftga2Ulcr6kVB+1nvp9eM=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1616685294</vt:lpwstr>
  </property>
</Properties>
</file>