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41" r:id="rId4"/>
    <p:sldMasterId id="2147483843" r:id="rId5"/>
    <p:sldMasterId id="2147483854" r:id="rId6"/>
    <p:sldMasterId id="2147483858" r:id="rId7"/>
  </p:sldMasterIdLst>
  <p:notesMasterIdLst>
    <p:notesMasterId r:id="rId64"/>
  </p:notesMasterIdLst>
  <p:handoutMasterIdLst>
    <p:handoutMasterId r:id="rId65"/>
  </p:handoutMasterIdLst>
  <p:sldIdLst>
    <p:sldId id="271"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 id="318" r:id="rId39"/>
    <p:sldId id="340" r:id="rId40"/>
    <p:sldId id="319" r:id="rId41"/>
    <p:sldId id="320" r:id="rId42"/>
    <p:sldId id="321" r:id="rId43"/>
    <p:sldId id="322" r:id="rId44"/>
    <p:sldId id="323" r:id="rId45"/>
    <p:sldId id="324" r:id="rId46"/>
    <p:sldId id="325" r:id="rId47"/>
    <p:sldId id="326" r:id="rId48"/>
    <p:sldId id="327" r:id="rId49"/>
    <p:sldId id="328" r:id="rId50"/>
    <p:sldId id="329" r:id="rId51"/>
    <p:sldId id="341" r:id="rId52"/>
    <p:sldId id="330" r:id="rId53"/>
    <p:sldId id="331" r:id="rId54"/>
    <p:sldId id="332" r:id="rId55"/>
    <p:sldId id="333" r:id="rId56"/>
    <p:sldId id="334" r:id="rId57"/>
    <p:sldId id="335" r:id="rId58"/>
    <p:sldId id="336" r:id="rId59"/>
    <p:sldId id="339" r:id="rId60"/>
    <p:sldId id="344" r:id="rId61"/>
    <p:sldId id="345" r:id="rId62"/>
    <p:sldId id="285" r:id="rId63"/>
  </p:sldIdLst>
  <p:sldSz cx="12192000" cy="6858000"/>
  <p:notesSz cx="6797675" cy="9926638"/>
  <p:defaultTex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userDrawn="1">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7000B"/>
    <a:srgbClr val="404040"/>
    <a:srgbClr val="151515"/>
    <a:srgbClr val="575756"/>
    <a:srgbClr val="DD4654"/>
    <a:srgbClr val="F3D2D5"/>
    <a:srgbClr val="E6A8AD"/>
    <a:srgbClr val="E57B84"/>
    <a:srgbClr val="E579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8" autoAdjust="0"/>
    <p:restoredTop sz="94438" autoAdjust="0"/>
  </p:normalViewPr>
  <p:slideViewPr>
    <p:cSldViewPr snapToGrid="0" snapToObjects="1">
      <p:cViewPr>
        <p:scale>
          <a:sx n="80" d="100"/>
          <a:sy n="80" d="100"/>
        </p:scale>
        <p:origin x="466" y="149"/>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1" d="100"/>
          <a:sy n="81" d="100"/>
        </p:scale>
        <p:origin x="3996" y="114"/>
      </p:cViewPr>
      <p:guideLst>
        <p:guide orient="horz"/>
        <p:guide pos="2141"/>
      </p:guideLst>
    </p:cSldViewPr>
  </p:notesViewPr>
  <p:gridSpacing cx="72000" cy="720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F905D9-40AE-40CA-BEFC-5D05332BC6A3}"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zh-CN" altLang="en-US"/>
        </a:p>
      </dgm:t>
    </dgm:pt>
    <dgm:pt modelId="{64685989-D284-40A5-804D-F87675310917}">
      <dgm:prSet phldrT="[文本]" custT="1"/>
      <dgm:spPr>
        <a:noFill/>
        <a:ln>
          <a:solidFill>
            <a:schemeClr val="tx1"/>
          </a:solidFill>
        </a:ln>
      </dgm:spPr>
      <dgm:t>
        <a:bodyPr/>
        <a:lstStyle/>
        <a:p>
          <a:r>
            <a:rPr lang="ru-RU" sz="2000" b="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Технологии защиты данных в СХД и сценарии их применения</a:t>
          </a:r>
        </a:p>
      </dgm:t>
    </dgm:pt>
    <dgm:pt modelId="{B4B2E270-CB61-43B5-A917-25D2D7AA55A5}" type="parTrans" cxnId="{F1F7D601-57A8-4A8F-BD67-292B6B9A55F4}">
      <dgm:prSet/>
      <dgm:spPr/>
      <dgm:t>
        <a:bodyPr/>
        <a:lstStyle/>
        <a:p>
          <a:endParaRPr lang="zh-CN" altLang="en-US" sz="1400"/>
        </a:p>
      </dgm:t>
    </dgm:pt>
    <dgm:pt modelId="{0BD0CDA0-3C09-41E9-A671-C54B9D5759BA}" type="sibTrans" cxnId="{F1F7D601-57A8-4A8F-BD67-292B6B9A55F4}">
      <dgm:prSet/>
      <dgm:spPr/>
      <dgm:t>
        <a:bodyPr/>
        <a:lstStyle/>
        <a:p>
          <a:endParaRPr lang="zh-CN" altLang="en-US" sz="1400"/>
        </a:p>
      </dgm:t>
    </dgm:pt>
    <dgm:pt modelId="{D2828A7E-1D9B-47A7-B40E-36503F3A6EB0}">
      <dgm:prSet phldrT="[文本]" custT="1"/>
      <dgm:spPr>
        <a:noFill/>
        <a:ln>
          <a:solidFill>
            <a:schemeClr val="tx1"/>
          </a:solidFill>
        </a:ln>
      </dgm:spPr>
      <dgm:t>
        <a:bodyPr/>
        <a:lstStyle/>
        <a:p>
          <a:r>
            <a:rPr lang="ru-RU" sz="18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HyperSnap</a:t>
          </a:r>
        </a:p>
      </dgm:t>
    </dgm:pt>
    <dgm:pt modelId="{FFDB2B27-189D-4A05-9D0B-855BC257C7E4}" type="parTrans" cxnId="{AD6B8831-4B3D-40EC-A5EF-1515C952A3CC}">
      <dgm:prSet custT="1"/>
      <dgm:spPr>
        <a:noFill/>
        <a:ln>
          <a:solidFill>
            <a:schemeClr val="tx1"/>
          </a:solidFill>
        </a:ln>
      </dgm:spPr>
      <dgm:t>
        <a:bodyPr/>
        <a:lstStyle/>
        <a:p>
          <a:endParaRPr lang="zh-CN" altLang="en-US" sz="300">
            <a:solidFill>
              <a:schemeClr val="tx1"/>
            </a:solidFill>
          </a:endParaRPr>
        </a:p>
      </dgm:t>
    </dgm:pt>
    <dgm:pt modelId="{9C058CEB-72FB-4BA1-98D1-E1BBA6A0A88B}" type="sibTrans" cxnId="{AD6B8831-4B3D-40EC-A5EF-1515C952A3CC}">
      <dgm:prSet/>
      <dgm:spPr/>
      <dgm:t>
        <a:bodyPr/>
        <a:lstStyle/>
        <a:p>
          <a:endParaRPr lang="zh-CN" altLang="en-US" sz="1400"/>
        </a:p>
      </dgm:t>
    </dgm:pt>
    <dgm:pt modelId="{A93CAA9A-A072-4E96-9CBB-FA418F43B029}">
      <dgm:prSet phldrT="[文本]" custT="1"/>
      <dgm:spPr>
        <a:noFill/>
        <a:ln>
          <a:solidFill>
            <a:schemeClr val="tx1"/>
          </a:solidFill>
        </a:ln>
      </dgm:spPr>
      <dgm:t>
        <a:bodyPr/>
        <a:lstStyle/>
        <a:p>
          <a:r>
            <a:rPr lang="ru-RU" sz="18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HyperClone</a:t>
          </a:r>
        </a:p>
      </dgm:t>
    </dgm:pt>
    <dgm:pt modelId="{CADD7AFD-407D-41E0-AC0B-D5967572D22B}" type="parTrans" cxnId="{505F243A-0EBC-4347-B291-C495B16CB187}">
      <dgm:prSet custT="1"/>
      <dgm:spPr>
        <a:noFill/>
        <a:ln>
          <a:solidFill>
            <a:schemeClr val="tx1"/>
          </a:solidFill>
        </a:ln>
      </dgm:spPr>
      <dgm:t>
        <a:bodyPr/>
        <a:lstStyle/>
        <a:p>
          <a:endParaRPr lang="zh-CN" altLang="en-US" sz="300">
            <a:solidFill>
              <a:schemeClr val="tx1"/>
            </a:solidFill>
          </a:endParaRPr>
        </a:p>
      </dgm:t>
    </dgm:pt>
    <dgm:pt modelId="{EFC97CA8-C037-41F5-8F2B-E5A924C901FF}" type="sibTrans" cxnId="{505F243A-0EBC-4347-B291-C495B16CB187}">
      <dgm:prSet/>
      <dgm:spPr/>
      <dgm:t>
        <a:bodyPr/>
        <a:lstStyle/>
        <a:p>
          <a:endParaRPr lang="zh-CN" altLang="en-US" sz="1400"/>
        </a:p>
      </dgm:t>
    </dgm:pt>
    <dgm:pt modelId="{C3483FA0-D115-4086-96B5-EC436C95583A}">
      <dgm:prSet phldrT="[文本]" custT="1"/>
      <dgm:spPr>
        <a:noFill/>
        <a:ln>
          <a:solidFill>
            <a:schemeClr val="tx1"/>
          </a:solidFill>
        </a:ln>
      </dgm:spPr>
      <dgm:t>
        <a:bodyPr/>
        <a:lstStyle/>
        <a:p>
          <a:r>
            <a:rPr lang="ru-RU" sz="18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HyperReplication</a:t>
          </a:r>
        </a:p>
      </dgm:t>
    </dgm:pt>
    <dgm:pt modelId="{3437631B-BD37-4AF1-BCDB-9049012F4B3F}" type="parTrans" cxnId="{5550DAD0-23A1-4482-81AF-0F181BFE7E08}">
      <dgm:prSet custT="1"/>
      <dgm:spPr>
        <a:noFill/>
        <a:ln>
          <a:solidFill>
            <a:schemeClr val="tx1"/>
          </a:solidFill>
        </a:ln>
      </dgm:spPr>
      <dgm:t>
        <a:bodyPr/>
        <a:lstStyle/>
        <a:p>
          <a:endParaRPr lang="zh-CN" altLang="en-US" sz="300">
            <a:solidFill>
              <a:schemeClr val="tx1"/>
            </a:solidFill>
          </a:endParaRPr>
        </a:p>
      </dgm:t>
    </dgm:pt>
    <dgm:pt modelId="{C5D7FA3D-C51D-4C61-B6E1-61D06D21AF00}" type="sibTrans" cxnId="{5550DAD0-23A1-4482-81AF-0F181BFE7E08}">
      <dgm:prSet/>
      <dgm:spPr/>
      <dgm:t>
        <a:bodyPr/>
        <a:lstStyle/>
        <a:p>
          <a:endParaRPr lang="zh-CN" altLang="en-US" sz="1400"/>
        </a:p>
      </dgm:t>
    </dgm:pt>
    <dgm:pt modelId="{E12C1CFE-CAFA-4885-817D-298D7BE92354}">
      <dgm:prSet phldrT="[文本]" custT="1"/>
      <dgm:spPr>
        <a:noFill/>
        <a:ln>
          <a:solidFill>
            <a:schemeClr val="tx1"/>
          </a:solidFill>
        </a:ln>
      </dgm:spPr>
      <dgm:t>
        <a:bodyPr/>
        <a:lstStyle/>
        <a:p>
          <a:r>
            <a:rPr lang="ru-RU" sz="18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HyperMetro</a:t>
          </a:r>
        </a:p>
      </dgm:t>
    </dgm:pt>
    <dgm:pt modelId="{312F6995-AC21-4402-A52E-F28E86E9EA91}" type="parTrans" cxnId="{C274BEA8-76B5-464F-9BAB-94341515A8FB}">
      <dgm:prSet/>
      <dgm:spPr>
        <a:noFill/>
        <a:ln>
          <a:solidFill>
            <a:schemeClr val="tx1"/>
          </a:solidFill>
        </a:ln>
      </dgm:spPr>
      <dgm:t>
        <a:bodyPr/>
        <a:lstStyle/>
        <a:p>
          <a:endParaRPr lang="zh-CN" altLang="en-US">
            <a:solidFill>
              <a:schemeClr val="tx1"/>
            </a:solidFill>
          </a:endParaRPr>
        </a:p>
      </dgm:t>
    </dgm:pt>
    <dgm:pt modelId="{165CCD3A-4EAB-45EB-9731-7CD5F2BE7641}" type="sibTrans" cxnId="{C274BEA8-76B5-464F-9BAB-94341515A8FB}">
      <dgm:prSet/>
      <dgm:spPr/>
      <dgm:t>
        <a:bodyPr/>
        <a:lstStyle/>
        <a:p>
          <a:endParaRPr lang="zh-CN" altLang="en-US"/>
        </a:p>
      </dgm:t>
    </dgm:pt>
    <dgm:pt modelId="{F6F9C224-13E1-4566-A58C-19488BDB1662}" type="pres">
      <dgm:prSet presAssocID="{9CF905D9-40AE-40CA-BEFC-5D05332BC6A3}" presName="hierChild1" presStyleCnt="0">
        <dgm:presLayoutVars>
          <dgm:orgChart val="1"/>
          <dgm:chPref val="1"/>
          <dgm:dir/>
          <dgm:animOne val="branch"/>
          <dgm:animLvl val="lvl"/>
          <dgm:resizeHandles/>
        </dgm:presLayoutVars>
      </dgm:prSet>
      <dgm:spPr/>
      <dgm:t>
        <a:bodyPr/>
        <a:lstStyle/>
        <a:p>
          <a:endParaRPr lang="zh-CN" altLang="en-US"/>
        </a:p>
      </dgm:t>
    </dgm:pt>
    <dgm:pt modelId="{202B3AF6-A2AC-4A38-A425-7D4F5225CE88}" type="pres">
      <dgm:prSet presAssocID="{64685989-D284-40A5-804D-F87675310917}" presName="hierRoot1" presStyleCnt="0">
        <dgm:presLayoutVars>
          <dgm:hierBranch val="init"/>
        </dgm:presLayoutVars>
      </dgm:prSet>
      <dgm:spPr/>
    </dgm:pt>
    <dgm:pt modelId="{74A3DC6F-20BA-417C-BCC8-0D607D0A2538}" type="pres">
      <dgm:prSet presAssocID="{64685989-D284-40A5-804D-F87675310917}" presName="rootComposite1" presStyleCnt="0"/>
      <dgm:spPr/>
    </dgm:pt>
    <dgm:pt modelId="{BC48D57D-7B5A-4B36-B8F6-D7B0104BC14D}" type="pres">
      <dgm:prSet presAssocID="{64685989-D284-40A5-804D-F87675310917}" presName="rootText1" presStyleLbl="node0" presStyleIdx="0" presStyleCnt="1" custScaleX="99325" custScaleY="123673">
        <dgm:presLayoutVars>
          <dgm:chPref val="3"/>
        </dgm:presLayoutVars>
      </dgm:prSet>
      <dgm:spPr/>
      <dgm:t>
        <a:bodyPr/>
        <a:lstStyle/>
        <a:p>
          <a:endParaRPr lang="zh-CN" altLang="en-US"/>
        </a:p>
      </dgm:t>
    </dgm:pt>
    <dgm:pt modelId="{7B05D844-3177-4DE2-8E1A-36BF6211F021}" type="pres">
      <dgm:prSet presAssocID="{64685989-D284-40A5-804D-F87675310917}" presName="rootConnector1" presStyleLbl="node1" presStyleIdx="0" presStyleCnt="0"/>
      <dgm:spPr/>
      <dgm:t>
        <a:bodyPr/>
        <a:lstStyle/>
        <a:p>
          <a:endParaRPr lang="zh-CN" altLang="en-US"/>
        </a:p>
      </dgm:t>
    </dgm:pt>
    <dgm:pt modelId="{C3D83618-8A60-45F7-BDED-568172AB653D}" type="pres">
      <dgm:prSet presAssocID="{64685989-D284-40A5-804D-F87675310917}" presName="hierChild2" presStyleCnt="0"/>
      <dgm:spPr/>
    </dgm:pt>
    <dgm:pt modelId="{38C2DA23-BEB1-403D-AD50-2DCDEC1A32AC}" type="pres">
      <dgm:prSet presAssocID="{FFDB2B27-189D-4A05-9D0B-855BC257C7E4}" presName="Name64" presStyleLbl="parChTrans1D2" presStyleIdx="0" presStyleCnt="4" custSzX="395585"/>
      <dgm:spPr/>
      <dgm:t>
        <a:bodyPr/>
        <a:lstStyle/>
        <a:p>
          <a:endParaRPr lang="zh-CN" altLang="en-US"/>
        </a:p>
      </dgm:t>
    </dgm:pt>
    <dgm:pt modelId="{D4652A91-F7C5-4165-AAD0-0DAD2E8B3E99}" type="pres">
      <dgm:prSet presAssocID="{D2828A7E-1D9B-47A7-B40E-36503F3A6EB0}" presName="hierRoot2" presStyleCnt="0">
        <dgm:presLayoutVars>
          <dgm:hierBranch val="init"/>
        </dgm:presLayoutVars>
      </dgm:prSet>
      <dgm:spPr/>
    </dgm:pt>
    <dgm:pt modelId="{5A8BF25B-29EB-4CF7-87BC-02A1F2FFE7C3}" type="pres">
      <dgm:prSet presAssocID="{D2828A7E-1D9B-47A7-B40E-36503F3A6EB0}" presName="rootComposite" presStyleCnt="0"/>
      <dgm:spPr/>
    </dgm:pt>
    <dgm:pt modelId="{348C7642-B083-4C42-B2DB-E5AE8DABC1A3}" type="pres">
      <dgm:prSet presAssocID="{D2828A7E-1D9B-47A7-B40E-36503F3A6EB0}" presName="rootText" presStyleLbl="node2" presStyleIdx="0" presStyleCnt="4" custScaleX="83989" custScaleY="57234">
        <dgm:presLayoutVars>
          <dgm:chPref val="3"/>
        </dgm:presLayoutVars>
      </dgm:prSet>
      <dgm:spPr/>
      <dgm:t>
        <a:bodyPr/>
        <a:lstStyle/>
        <a:p>
          <a:endParaRPr lang="zh-CN" altLang="en-US"/>
        </a:p>
      </dgm:t>
    </dgm:pt>
    <dgm:pt modelId="{751299F5-C1AD-4521-AF7B-F8287A8BD7C8}" type="pres">
      <dgm:prSet presAssocID="{D2828A7E-1D9B-47A7-B40E-36503F3A6EB0}" presName="rootConnector" presStyleLbl="node2" presStyleIdx="0" presStyleCnt="4"/>
      <dgm:spPr/>
      <dgm:t>
        <a:bodyPr/>
        <a:lstStyle/>
        <a:p>
          <a:endParaRPr lang="zh-CN" altLang="en-US"/>
        </a:p>
      </dgm:t>
    </dgm:pt>
    <dgm:pt modelId="{9CA8FB9E-5718-4391-93AF-18BC24307782}" type="pres">
      <dgm:prSet presAssocID="{D2828A7E-1D9B-47A7-B40E-36503F3A6EB0}" presName="hierChild4" presStyleCnt="0"/>
      <dgm:spPr/>
    </dgm:pt>
    <dgm:pt modelId="{53ED7878-6424-4CB7-8412-BA7F476A2768}" type="pres">
      <dgm:prSet presAssocID="{D2828A7E-1D9B-47A7-B40E-36503F3A6EB0}" presName="hierChild5" presStyleCnt="0"/>
      <dgm:spPr/>
    </dgm:pt>
    <dgm:pt modelId="{C3F7FC10-9E2B-43D1-8C93-486C2EF0F73D}" type="pres">
      <dgm:prSet presAssocID="{CADD7AFD-407D-41E0-AC0B-D5967572D22B}" presName="Name64" presStyleLbl="parChTrans1D2" presStyleIdx="1" presStyleCnt="4" custSzX="395585"/>
      <dgm:spPr/>
      <dgm:t>
        <a:bodyPr/>
        <a:lstStyle/>
        <a:p>
          <a:endParaRPr lang="zh-CN" altLang="en-US"/>
        </a:p>
      </dgm:t>
    </dgm:pt>
    <dgm:pt modelId="{FFFF341D-E33B-4BED-9D16-F56EED1BDDAA}" type="pres">
      <dgm:prSet presAssocID="{A93CAA9A-A072-4E96-9CBB-FA418F43B029}" presName="hierRoot2" presStyleCnt="0">
        <dgm:presLayoutVars>
          <dgm:hierBranch val="init"/>
        </dgm:presLayoutVars>
      </dgm:prSet>
      <dgm:spPr/>
    </dgm:pt>
    <dgm:pt modelId="{FBDFA6D0-853D-4218-9DAD-66A750F73A91}" type="pres">
      <dgm:prSet presAssocID="{A93CAA9A-A072-4E96-9CBB-FA418F43B029}" presName="rootComposite" presStyleCnt="0"/>
      <dgm:spPr/>
    </dgm:pt>
    <dgm:pt modelId="{D61EDA54-D082-48C9-8DD5-1C387D45C940}" type="pres">
      <dgm:prSet presAssocID="{A93CAA9A-A072-4E96-9CBB-FA418F43B029}" presName="rootText" presStyleLbl="node2" presStyleIdx="1" presStyleCnt="4" custScaleX="83989" custScaleY="57234">
        <dgm:presLayoutVars>
          <dgm:chPref val="3"/>
        </dgm:presLayoutVars>
      </dgm:prSet>
      <dgm:spPr/>
      <dgm:t>
        <a:bodyPr/>
        <a:lstStyle/>
        <a:p>
          <a:endParaRPr lang="zh-CN" altLang="en-US"/>
        </a:p>
      </dgm:t>
    </dgm:pt>
    <dgm:pt modelId="{F7D95AD1-3DBC-4487-B3C0-BB171CEE0661}" type="pres">
      <dgm:prSet presAssocID="{A93CAA9A-A072-4E96-9CBB-FA418F43B029}" presName="rootConnector" presStyleLbl="node2" presStyleIdx="1" presStyleCnt="4"/>
      <dgm:spPr/>
      <dgm:t>
        <a:bodyPr/>
        <a:lstStyle/>
        <a:p>
          <a:endParaRPr lang="zh-CN" altLang="en-US"/>
        </a:p>
      </dgm:t>
    </dgm:pt>
    <dgm:pt modelId="{06B2C307-293E-4998-8DB4-E8038C57670F}" type="pres">
      <dgm:prSet presAssocID="{A93CAA9A-A072-4E96-9CBB-FA418F43B029}" presName="hierChild4" presStyleCnt="0"/>
      <dgm:spPr/>
    </dgm:pt>
    <dgm:pt modelId="{CD45A163-3BBD-4547-9E69-EF2EE7EBFF25}" type="pres">
      <dgm:prSet presAssocID="{A93CAA9A-A072-4E96-9CBB-FA418F43B029}" presName="hierChild5" presStyleCnt="0"/>
      <dgm:spPr/>
    </dgm:pt>
    <dgm:pt modelId="{548C51C7-187C-4E33-B964-3A76E9CD1A56}" type="pres">
      <dgm:prSet presAssocID="{3437631B-BD37-4AF1-BCDB-9049012F4B3F}" presName="Name64" presStyleLbl="parChTrans1D2" presStyleIdx="2" presStyleCnt="4" custSzX="395585"/>
      <dgm:spPr/>
      <dgm:t>
        <a:bodyPr/>
        <a:lstStyle/>
        <a:p>
          <a:endParaRPr lang="zh-CN" altLang="en-US"/>
        </a:p>
      </dgm:t>
    </dgm:pt>
    <dgm:pt modelId="{02E62323-00E9-46C8-B5BC-496E3CED28A7}" type="pres">
      <dgm:prSet presAssocID="{C3483FA0-D115-4086-96B5-EC436C95583A}" presName="hierRoot2" presStyleCnt="0">
        <dgm:presLayoutVars>
          <dgm:hierBranch val="init"/>
        </dgm:presLayoutVars>
      </dgm:prSet>
      <dgm:spPr/>
    </dgm:pt>
    <dgm:pt modelId="{93FA22FA-4C06-45A3-8B17-ED8F9D8D84F2}" type="pres">
      <dgm:prSet presAssocID="{C3483FA0-D115-4086-96B5-EC436C95583A}" presName="rootComposite" presStyleCnt="0"/>
      <dgm:spPr/>
    </dgm:pt>
    <dgm:pt modelId="{9374CAC0-99B7-4E31-B4C3-946C92506BE3}" type="pres">
      <dgm:prSet presAssocID="{C3483FA0-D115-4086-96B5-EC436C95583A}" presName="rootText" presStyleLbl="node2" presStyleIdx="2" presStyleCnt="4" custScaleX="83989" custScaleY="57234">
        <dgm:presLayoutVars>
          <dgm:chPref val="3"/>
        </dgm:presLayoutVars>
      </dgm:prSet>
      <dgm:spPr/>
      <dgm:t>
        <a:bodyPr/>
        <a:lstStyle/>
        <a:p>
          <a:endParaRPr lang="zh-CN" altLang="en-US"/>
        </a:p>
      </dgm:t>
    </dgm:pt>
    <dgm:pt modelId="{55580C28-4EC7-4C4F-AF6D-0EE04E27361B}" type="pres">
      <dgm:prSet presAssocID="{C3483FA0-D115-4086-96B5-EC436C95583A}" presName="rootConnector" presStyleLbl="node2" presStyleIdx="2" presStyleCnt="4"/>
      <dgm:spPr/>
      <dgm:t>
        <a:bodyPr/>
        <a:lstStyle/>
        <a:p>
          <a:endParaRPr lang="zh-CN" altLang="en-US"/>
        </a:p>
      </dgm:t>
    </dgm:pt>
    <dgm:pt modelId="{15E32BEF-0A9E-4FE9-A157-6847659B9720}" type="pres">
      <dgm:prSet presAssocID="{C3483FA0-D115-4086-96B5-EC436C95583A}" presName="hierChild4" presStyleCnt="0"/>
      <dgm:spPr/>
    </dgm:pt>
    <dgm:pt modelId="{DF2458CB-197D-4595-A4CB-05F998648848}" type="pres">
      <dgm:prSet presAssocID="{C3483FA0-D115-4086-96B5-EC436C95583A}" presName="hierChild5" presStyleCnt="0"/>
      <dgm:spPr/>
    </dgm:pt>
    <dgm:pt modelId="{42E0771C-7699-47A4-9ABD-B50779DA7B97}" type="pres">
      <dgm:prSet presAssocID="{312F6995-AC21-4402-A52E-F28E86E9EA91}" presName="Name64" presStyleLbl="parChTrans1D2" presStyleIdx="3" presStyleCnt="4" custSzX="395585"/>
      <dgm:spPr/>
      <dgm:t>
        <a:bodyPr/>
        <a:lstStyle/>
        <a:p>
          <a:endParaRPr lang="zh-CN" altLang="en-US"/>
        </a:p>
      </dgm:t>
    </dgm:pt>
    <dgm:pt modelId="{FA2612AD-6D8A-4143-B33C-5CEB58B47D96}" type="pres">
      <dgm:prSet presAssocID="{E12C1CFE-CAFA-4885-817D-298D7BE92354}" presName="hierRoot2" presStyleCnt="0">
        <dgm:presLayoutVars>
          <dgm:hierBranch val="init"/>
        </dgm:presLayoutVars>
      </dgm:prSet>
      <dgm:spPr/>
    </dgm:pt>
    <dgm:pt modelId="{4FED7045-C2EB-4D92-ADD8-2209B5BC6029}" type="pres">
      <dgm:prSet presAssocID="{E12C1CFE-CAFA-4885-817D-298D7BE92354}" presName="rootComposite" presStyleCnt="0"/>
      <dgm:spPr/>
    </dgm:pt>
    <dgm:pt modelId="{FCB8A75B-A625-423D-9DA1-CFFE1CDAFB97}" type="pres">
      <dgm:prSet presAssocID="{E12C1CFE-CAFA-4885-817D-298D7BE92354}" presName="rootText" presStyleLbl="node2" presStyleIdx="3" presStyleCnt="4" custScaleX="83989" custScaleY="57234">
        <dgm:presLayoutVars>
          <dgm:chPref val="3"/>
        </dgm:presLayoutVars>
      </dgm:prSet>
      <dgm:spPr/>
      <dgm:t>
        <a:bodyPr/>
        <a:lstStyle/>
        <a:p>
          <a:endParaRPr lang="zh-CN" altLang="en-US"/>
        </a:p>
      </dgm:t>
    </dgm:pt>
    <dgm:pt modelId="{BFE5E26B-B8CF-42D6-8FC9-DCD0264340CC}" type="pres">
      <dgm:prSet presAssocID="{E12C1CFE-CAFA-4885-817D-298D7BE92354}" presName="rootConnector" presStyleLbl="node2" presStyleIdx="3" presStyleCnt="4"/>
      <dgm:spPr/>
      <dgm:t>
        <a:bodyPr/>
        <a:lstStyle/>
        <a:p>
          <a:endParaRPr lang="zh-CN" altLang="en-US"/>
        </a:p>
      </dgm:t>
    </dgm:pt>
    <dgm:pt modelId="{305E1131-15F5-47B5-B9D0-E54D788608D9}" type="pres">
      <dgm:prSet presAssocID="{E12C1CFE-CAFA-4885-817D-298D7BE92354}" presName="hierChild4" presStyleCnt="0"/>
      <dgm:spPr/>
    </dgm:pt>
    <dgm:pt modelId="{DD5E468E-CE6C-4EA7-825A-01CB63652400}" type="pres">
      <dgm:prSet presAssocID="{E12C1CFE-CAFA-4885-817D-298D7BE92354}" presName="hierChild5" presStyleCnt="0"/>
      <dgm:spPr/>
    </dgm:pt>
    <dgm:pt modelId="{928AF123-F52E-4D52-82FF-F46D67824D4F}" type="pres">
      <dgm:prSet presAssocID="{64685989-D284-40A5-804D-F87675310917}" presName="hierChild3" presStyleCnt="0"/>
      <dgm:spPr/>
    </dgm:pt>
  </dgm:ptLst>
  <dgm:cxnLst>
    <dgm:cxn modelId="{CD356A96-5367-40A5-AF77-73ECE631E071}" type="presOf" srcId="{9CF905D9-40AE-40CA-BEFC-5D05332BC6A3}" destId="{F6F9C224-13E1-4566-A58C-19488BDB1662}" srcOrd="0" destOrd="0" presId="urn:microsoft.com/office/officeart/2009/3/layout/HorizontalOrganizationChart"/>
    <dgm:cxn modelId="{C84695FA-73B0-447A-814F-4227533D3BDD}" type="presOf" srcId="{A93CAA9A-A072-4E96-9CBB-FA418F43B029}" destId="{F7D95AD1-3DBC-4487-B3C0-BB171CEE0661}" srcOrd="1" destOrd="0" presId="urn:microsoft.com/office/officeart/2009/3/layout/HorizontalOrganizationChart"/>
    <dgm:cxn modelId="{E82FAD43-00FF-40BE-AC54-1F7F4AADADBB}" type="presOf" srcId="{A93CAA9A-A072-4E96-9CBB-FA418F43B029}" destId="{D61EDA54-D082-48C9-8DD5-1C387D45C940}" srcOrd="0" destOrd="0" presId="urn:microsoft.com/office/officeart/2009/3/layout/HorizontalOrganizationChart"/>
    <dgm:cxn modelId="{149124DA-3744-4B69-B042-02BD65564E91}" type="presOf" srcId="{C3483FA0-D115-4086-96B5-EC436C95583A}" destId="{55580C28-4EC7-4C4F-AF6D-0EE04E27361B}" srcOrd="1" destOrd="0" presId="urn:microsoft.com/office/officeart/2009/3/layout/HorizontalOrganizationChart"/>
    <dgm:cxn modelId="{8EAA9D50-27F6-4A41-B7CE-90E97BEFD43D}" type="presOf" srcId="{E12C1CFE-CAFA-4885-817D-298D7BE92354}" destId="{BFE5E26B-B8CF-42D6-8FC9-DCD0264340CC}" srcOrd="1" destOrd="0" presId="urn:microsoft.com/office/officeart/2009/3/layout/HorizontalOrganizationChart"/>
    <dgm:cxn modelId="{A6D3EC8A-EC71-4D18-9C28-E32922C9D1E4}" type="presOf" srcId="{FFDB2B27-189D-4A05-9D0B-855BC257C7E4}" destId="{38C2DA23-BEB1-403D-AD50-2DCDEC1A32AC}" srcOrd="0" destOrd="0" presId="urn:microsoft.com/office/officeart/2009/3/layout/HorizontalOrganizationChart"/>
    <dgm:cxn modelId="{63E35CE5-48FB-44C6-822B-7D3224354119}" type="presOf" srcId="{C3483FA0-D115-4086-96B5-EC436C95583A}" destId="{9374CAC0-99B7-4E31-B4C3-946C92506BE3}" srcOrd="0" destOrd="0" presId="urn:microsoft.com/office/officeart/2009/3/layout/HorizontalOrganizationChart"/>
    <dgm:cxn modelId="{48AC5EB3-D825-4584-A6CC-950FE10FE951}" type="presOf" srcId="{3437631B-BD37-4AF1-BCDB-9049012F4B3F}" destId="{548C51C7-187C-4E33-B964-3A76E9CD1A56}" srcOrd="0" destOrd="0" presId="urn:microsoft.com/office/officeart/2009/3/layout/HorizontalOrganizationChart"/>
    <dgm:cxn modelId="{A744BE56-428D-4439-9007-35B9B136A744}" type="presOf" srcId="{64685989-D284-40A5-804D-F87675310917}" destId="{BC48D57D-7B5A-4B36-B8F6-D7B0104BC14D}" srcOrd="0" destOrd="0" presId="urn:microsoft.com/office/officeart/2009/3/layout/HorizontalOrganizationChart"/>
    <dgm:cxn modelId="{9CF01440-DE10-412B-B063-9C334E554BCC}" type="presOf" srcId="{D2828A7E-1D9B-47A7-B40E-36503F3A6EB0}" destId="{751299F5-C1AD-4521-AF7B-F8287A8BD7C8}" srcOrd="1" destOrd="0" presId="urn:microsoft.com/office/officeart/2009/3/layout/HorizontalOrganizationChart"/>
    <dgm:cxn modelId="{EDD5F1DB-D8A6-457E-A1C2-B2F1971F65EC}" type="presOf" srcId="{D2828A7E-1D9B-47A7-B40E-36503F3A6EB0}" destId="{348C7642-B083-4C42-B2DB-E5AE8DABC1A3}" srcOrd="0" destOrd="0" presId="urn:microsoft.com/office/officeart/2009/3/layout/HorizontalOrganizationChart"/>
    <dgm:cxn modelId="{FC891296-E916-41F6-965A-086C901EA9C5}" type="presOf" srcId="{CADD7AFD-407D-41E0-AC0B-D5967572D22B}" destId="{C3F7FC10-9E2B-43D1-8C93-486C2EF0F73D}" srcOrd="0" destOrd="0" presId="urn:microsoft.com/office/officeart/2009/3/layout/HorizontalOrganizationChart"/>
    <dgm:cxn modelId="{5550DAD0-23A1-4482-81AF-0F181BFE7E08}" srcId="{64685989-D284-40A5-804D-F87675310917}" destId="{C3483FA0-D115-4086-96B5-EC436C95583A}" srcOrd="2" destOrd="0" parTransId="{3437631B-BD37-4AF1-BCDB-9049012F4B3F}" sibTransId="{C5D7FA3D-C51D-4C61-B6E1-61D06D21AF00}"/>
    <dgm:cxn modelId="{C274BEA8-76B5-464F-9BAB-94341515A8FB}" srcId="{64685989-D284-40A5-804D-F87675310917}" destId="{E12C1CFE-CAFA-4885-817D-298D7BE92354}" srcOrd="3" destOrd="0" parTransId="{312F6995-AC21-4402-A52E-F28E86E9EA91}" sibTransId="{165CCD3A-4EAB-45EB-9731-7CD5F2BE7641}"/>
    <dgm:cxn modelId="{0ABEA88B-F902-4DF4-B825-06A4BB83BE45}" type="presOf" srcId="{64685989-D284-40A5-804D-F87675310917}" destId="{7B05D844-3177-4DE2-8E1A-36BF6211F021}" srcOrd="1" destOrd="0" presId="urn:microsoft.com/office/officeart/2009/3/layout/HorizontalOrganizationChart"/>
    <dgm:cxn modelId="{AD6B8831-4B3D-40EC-A5EF-1515C952A3CC}" srcId="{64685989-D284-40A5-804D-F87675310917}" destId="{D2828A7E-1D9B-47A7-B40E-36503F3A6EB0}" srcOrd="0" destOrd="0" parTransId="{FFDB2B27-189D-4A05-9D0B-855BC257C7E4}" sibTransId="{9C058CEB-72FB-4BA1-98D1-E1BBA6A0A88B}"/>
    <dgm:cxn modelId="{FEEA4344-ADFD-4B22-8E84-9292ABB8E453}" type="presOf" srcId="{E12C1CFE-CAFA-4885-817D-298D7BE92354}" destId="{FCB8A75B-A625-423D-9DA1-CFFE1CDAFB97}" srcOrd="0" destOrd="0" presId="urn:microsoft.com/office/officeart/2009/3/layout/HorizontalOrganizationChart"/>
    <dgm:cxn modelId="{F1F7D601-57A8-4A8F-BD67-292B6B9A55F4}" srcId="{9CF905D9-40AE-40CA-BEFC-5D05332BC6A3}" destId="{64685989-D284-40A5-804D-F87675310917}" srcOrd="0" destOrd="0" parTransId="{B4B2E270-CB61-43B5-A917-25D2D7AA55A5}" sibTransId="{0BD0CDA0-3C09-41E9-A671-C54B9D5759BA}"/>
    <dgm:cxn modelId="{6EE445BE-9AEC-4DC2-8351-395A24F4B7D9}" type="presOf" srcId="{312F6995-AC21-4402-A52E-F28E86E9EA91}" destId="{42E0771C-7699-47A4-9ABD-B50779DA7B97}" srcOrd="0" destOrd="0" presId="urn:microsoft.com/office/officeart/2009/3/layout/HorizontalOrganizationChart"/>
    <dgm:cxn modelId="{505F243A-0EBC-4347-B291-C495B16CB187}" srcId="{64685989-D284-40A5-804D-F87675310917}" destId="{A93CAA9A-A072-4E96-9CBB-FA418F43B029}" srcOrd="1" destOrd="0" parTransId="{CADD7AFD-407D-41E0-AC0B-D5967572D22B}" sibTransId="{EFC97CA8-C037-41F5-8F2B-E5A924C901FF}"/>
    <dgm:cxn modelId="{282016C2-010F-4F57-9B15-D0808436AB5E}" type="presParOf" srcId="{F6F9C224-13E1-4566-A58C-19488BDB1662}" destId="{202B3AF6-A2AC-4A38-A425-7D4F5225CE88}" srcOrd="0" destOrd="0" presId="urn:microsoft.com/office/officeart/2009/3/layout/HorizontalOrganizationChart"/>
    <dgm:cxn modelId="{8796BBC1-6D90-4E98-A9BA-A524F4EE1904}" type="presParOf" srcId="{202B3AF6-A2AC-4A38-A425-7D4F5225CE88}" destId="{74A3DC6F-20BA-417C-BCC8-0D607D0A2538}" srcOrd="0" destOrd="0" presId="urn:microsoft.com/office/officeart/2009/3/layout/HorizontalOrganizationChart"/>
    <dgm:cxn modelId="{92281278-FA42-4477-9D90-E637D1B529AB}" type="presParOf" srcId="{74A3DC6F-20BA-417C-BCC8-0D607D0A2538}" destId="{BC48D57D-7B5A-4B36-B8F6-D7B0104BC14D}" srcOrd="0" destOrd="0" presId="urn:microsoft.com/office/officeart/2009/3/layout/HorizontalOrganizationChart"/>
    <dgm:cxn modelId="{EAA00D1B-40B6-4D78-9C53-BB7952EC0F34}" type="presParOf" srcId="{74A3DC6F-20BA-417C-BCC8-0D607D0A2538}" destId="{7B05D844-3177-4DE2-8E1A-36BF6211F021}" srcOrd="1" destOrd="0" presId="urn:microsoft.com/office/officeart/2009/3/layout/HorizontalOrganizationChart"/>
    <dgm:cxn modelId="{1BCE1367-1F2B-46DA-93F5-BE9A7E7AB961}" type="presParOf" srcId="{202B3AF6-A2AC-4A38-A425-7D4F5225CE88}" destId="{C3D83618-8A60-45F7-BDED-568172AB653D}" srcOrd="1" destOrd="0" presId="urn:microsoft.com/office/officeart/2009/3/layout/HorizontalOrganizationChart"/>
    <dgm:cxn modelId="{38BEF850-8D43-4F05-B3E5-851ED980FE3E}" type="presParOf" srcId="{C3D83618-8A60-45F7-BDED-568172AB653D}" destId="{38C2DA23-BEB1-403D-AD50-2DCDEC1A32AC}" srcOrd="0" destOrd="0" presId="urn:microsoft.com/office/officeart/2009/3/layout/HorizontalOrganizationChart"/>
    <dgm:cxn modelId="{60065EF7-961A-46CF-B7A8-26E127C85FE0}" type="presParOf" srcId="{C3D83618-8A60-45F7-BDED-568172AB653D}" destId="{D4652A91-F7C5-4165-AAD0-0DAD2E8B3E99}" srcOrd="1" destOrd="0" presId="urn:microsoft.com/office/officeart/2009/3/layout/HorizontalOrganizationChart"/>
    <dgm:cxn modelId="{E45F6DD4-FAD2-4987-A666-9BA733833A05}" type="presParOf" srcId="{D4652A91-F7C5-4165-AAD0-0DAD2E8B3E99}" destId="{5A8BF25B-29EB-4CF7-87BC-02A1F2FFE7C3}" srcOrd="0" destOrd="0" presId="urn:microsoft.com/office/officeart/2009/3/layout/HorizontalOrganizationChart"/>
    <dgm:cxn modelId="{376A671F-121D-4EEE-A26C-B7A2488B9F01}" type="presParOf" srcId="{5A8BF25B-29EB-4CF7-87BC-02A1F2FFE7C3}" destId="{348C7642-B083-4C42-B2DB-E5AE8DABC1A3}" srcOrd="0" destOrd="0" presId="urn:microsoft.com/office/officeart/2009/3/layout/HorizontalOrganizationChart"/>
    <dgm:cxn modelId="{BA5A52C0-ADFE-4C9B-A48B-7DBB75EFBA08}" type="presParOf" srcId="{5A8BF25B-29EB-4CF7-87BC-02A1F2FFE7C3}" destId="{751299F5-C1AD-4521-AF7B-F8287A8BD7C8}" srcOrd="1" destOrd="0" presId="urn:microsoft.com/office/officeart/2009/3/layout/HorizontalOrganizationChart"/>
    <dgm:cxn modelId="{4FCA41F4-493E-4511-940F-DA89CB6CC724}" type="presParOf" srcId="{D4652A91-F7C5-4165-AAD0-0DAD2E8B3E99}" destId="{9CA8FB9E-5718-4391-93AF-18BC24307782}" srcOrd="1" destOrd="0" presId="urn:microsoft.com/office/officeart/2009/3/layout/HorizontalOrganizationChart"/>
    <dgm:cxn modelId="{00E3EE57-F97E-4D9F-9667-FC04BA8F9412}" type="presParOf" srcId="{D4652A91-F7C5-4165-AAD0-0DAD2E8B3E99}" destId="{53ED7878-6424-4CB7-8412-BA7F476A2768}" srcOrd="2" destOrd="0" presId="urn:microsoft.com/office/officeart/2009/3/layout/HorizontalOrganizationChart"/>
    <dgm:cxn modelId="{D9CA4F8C-DB43-4B2E-BC2A-D024BA4D2680}" type="presParOf" srcId="{C3D83618-8A60-45F7-BDED-568172AB653D}" destId="{C3F7FC10-9E2B-43D1-8C93-486C2EF0F73D}" srcOrd="2" destOrd="0" presId="urn:microsoft.com/office/officeart/2009/3/layout/HorizontalOrganizationChart"/>
    <dgm:cxn modelId="{DD62693B-4534-4469-91FB-1D5F32D35EF6}" type="presParOf" srcId="{C3D83618-8A60-45F7-BDED-568172AB653D}" destId="{FFFF341D-E33B-4BED-9D16-F56EED1BDDAA}" srcOrd="3" destOrd="0" presId="urn:microsoft.com/office/officeart/2009/3/layout/HorizontalOrganizationChart"/>
    <dgm:cxn modelId="{BC33A040-3182-49D9-BF70-DA9F6361FC75}" type="presParOf" srcId="{FFFF341D-E33B-4BED-9D16-F56EED1BDDAA}" destId="{FBDFA6D0-853D-4218-9DAD-66A750F73A91}" srcOrd="0" destOrd="0" presId="urn:microsoft.com/office/officeart/2009/3/layout/HorizontalOrganizationChart"/>
    <dgm:cxn modelId="{E2266460-4D15-480E-B6EE-E480229B1F88}" type="presParOf" srcId="{FBDFA6D0-853D-4218-9DAD-66A750F73A91}" destId="{D61EDA54-D082-48C9-8DD5-1C387D45C940}" srcOrd="0" destOrd="0" presId="urn:microsoft.com/office/officeart/2009/3/layout/HorizontalOrganizationChart"/>
    <dgm:cxn modelId="{2AC41ABC-0255-4923-94D4-07555839046F}" type="presParOf" srcId="{FBDFA6D0-853D-4218-9DAD-66A750F73A91}" destId="{F7D95AD1-3DBC-4487-B3C0-BB171CEE0661}" srcOrd="1" destOrd="0" presId="urn:microsoft.com/office/officeart/2009/3/layout/HorizontalOrganizationChart"/>
    <dgm:cxn modelId="{81B5D02E-0793-4AA2-A7A2-78A2EE6DD5DD}" type="presParOf" srcId="{FFFF341D-E33B-4BED-9D16-F56EED1BDDAA}" destId="{06B2C307-293E-4998-8DB4-E8038C57670F}" srcOrd="1" destOrd="0" presId="urn:microsoft.com/office/officeart/2009/3/layout/HorizontalOrganizationChart"/>
    <dgm:cxn modelId="{C776AE33-3A53-4902-962C-9B92BA9FF5A2}" type="presParOf" srcId="{FFFF341D-E33B-4BED-9D16-F56EED1BDDAA}" destId="{CD45A163-3BBD-4547-9E69-EF2EE7EBFF25}" srcOrd="2" destOrd="0" presId="urn:microsoft.com/office/officeart/2009/3/layout/HorizontalOrganizationChart"/>
    <dgm:cxn modelId="{E854E5B8-11B4-4133-B5C1-A2A9613B93E4}" type="presParOf" srcId="{C3D83618-8A60-45F7-BDED-568172AB653D}" destId="{548C51C7-187C-4E33-B964-3A76E9CD1A56}" srcOrd="4" destOrd="0" presId="urn:microsoft.com/office/officeart/2009/3/layout/HorizontalOrganizationChart"/>
    <dgm:cxn modelId="{17547DC5-5AEF-4405-8694-2160A21D7183}" type="presParOf" srcId="{C3D83618-8A60-45F7-BDED-568172AB653D}" destId="{02E62323-00E9-46C8-B5BC-496E3CED28A7}" srcOrd="5" destOrd="0" presId="urn:microsoft.com/office/officeart/2009/3/layout/HorizontalOrganizationChart"/>
    <dgm:cxn modelId="{BE9C3663-CD6D-46EC-83BF-B1286C4B6CB1}" type="presParOf" srcId="{02E62323-00E9-46C8-B5BC-496E3CED28A7}" destId="{93FA22FA-4C06-45A3-8B17-ED8F9D8D84F2}" srcOrd="0" destOrd="0" presId="urn:microsoft.com/office/officeart/2009/3/layout/HorizontalOrganizationChart"/>
    <dgm:cxn modelId="{D3A65FCC-D544-4630-A343-54B375DAFBE4}" type="presParOf" srcId="{93FA22FA-4C06-45A3-8B17-ED8F9D8D84F2}" destId="{9374CAC0-99B7-4E31-B4C3-946C92506BE3}" srcOrd="0" destOrd="0" presId="urn:microsoft.com/office/officeart/2009/3/layout/HorizontalOrganizationChart"/>
    <dgm:cxn modelId="{F0CC61FE-3F4C-4B11-BC79-043AAEEC3874}" type="presParOf" srcId="{93FA22FA-4C06-45A3-8B17-ED8F9D8D84F2}" destId="{55580C28-4EC7-4C4F-AF6D-0EE04E27361B}" srcOrd="1" destOrd="0" presId="urn:microsoft.com/office/officeart/2009/3/layout/HorizontalOrganizationChart"/>
    <dgm:cxn modelId="{479AD1F8-A509-4EC7-B8AB-5B39BFE4DE89}" type="presParOf" srcId="{02E62323-00E9-46C8-B5BC-496E3CED28A7}" destId="{15E32BEF-0A9E-4FE9-A157-6847659B9720}" srcOrd="1" destOrd="0" presId="urn:microsoft.com/office/officeart/2009/3/layout/HorizontalOrganizationChart"/>
    <dgm:cxn modelId="{825972E9-D989-4D2F-AB3F-CC13002740AC}" type="presParOf" srcId="{02E62323-00E9-46C8-B5BC-496E3CED28A7}" destId="{DF2458CB-197D-4595-A4CB-05F998648848}" srcOrd="2" destOrd="0" presId="urn:microsoft.com/office/officeart/2009/3/layout/HorizontalOrganizationChart"/>
    <dgm:cxn modelId="{FFC759B8-4C9C-4F24-940E-49C9E975E603}" type="presParOf" srcId="{C3D83618-8A60-45F7-BDED-568172AB653D}" destId="{42E0771C-7699-47A4-9ABD-B50779DA7B97}" srcOrd="6" destOrd="0" presId="urn:microsoft.com/office/officeart/2009/3/layout/HorizontalOrganizationChart"/>
    <dgm:cxn modelId="{2DA83C20-53A6-4122-ABAA-4D89EF68FA36}" type="presParOf" srcId="{C3D83618-8A60-45F7-BDED-568172AB653D}" destId="{FA2612AD-6D8A-4143-B33C-5CEB58B47D96}" srcOrd="7" destOrd="0" presId="urn:microsoft.com/office/officeart/2009/3/layout/HorizontalOrganizationChart"/>
    <dgm:cxn modelId="{A709247B-0F1F-46EF-A39A-6BE5BA093999}" type="presParOf" srcId="{FA2612AD-6D8A-4143-B33C-5CEB58B47D96}" destId="{4FED7045-C2EB-4D92-ADD8-2209B5BC6029}" srcOrd="0" destOrd="0" presId="urn:microsoft.com/office/officeart/2009/3/layout/HorizontalOrganizationChart"/>
    <dgm:cxn modelId="{86D02C1B-AF5A-4686-8F22-23CC1F561ABB}" type="presParOf" srcId="{4FED7045-C2EB-4D92-ADD8-2209B5BC6029}" destId="{FCB8A75B-A625-423D-9DA1-CFFE1CDAFB97}" srcOrd="0" destOrd="0" presId="urn:microsoft.com/office/officeart/2009/3/layout/HorizontalOrganizationChart"/>
    <dgm:cxn modelId="{EB525A40-5109-4E60-92CE-8DEEAC608941}" type="presParOf" srcId="{4FED7045-C2EB-4D92-ADD8-2209B5BC6029}" destId="{BFE5E26B-B8CF-42D6-8FC9-DCD0264340CC}" srcOrd="1" destOrd="0" presId="urn:microsoft.com/office/officeart/2009/3/layout/HorizontalOrganizationChart"/>
    <dgm:cxn modelId="{B6BBA81D-A8F4-4DBD-8167-639E55185DED}" type="presParOf" srcId="{FA2612AD-6D8A-4143-B33C-5CEB58B47D96}" destId="{305E1131-15F5-47B5-B9D0-E54D788608D9}" srcOrd="1" destOrd="0" presId="urn:microsoft.com/office/officeart/2009/3/layout/HorizontalOrganizationChart"/>
    <dgm:cxn modelId="{57A16B08-77AF-4F78-89A9-F50DD645D36C}" type="presParOf" srcId="{FA2612AD-6D8A-4143-B33C-5CEB58B47D96}" destId="{DD5E468E-CE6C-4EA7-825A-01CB63652400}" srcOrd="2" destOrd="0" presId="urn:microsoft.com/office/officeart/2009/3/layout/HorizontalOrganizationChart"/>
    <dgm:cxn modelId="{FA7C0BD0-D2F6-424D-876F-AD9B106FB511}" type="presParOf" srcId="{202B3AF6-A2AC-4A38-A425-7D4F5225CE88}" destId="{928AF123-F52E-4D52-82FF-F46D67824D4F}"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0771C-7699-47A4-9ABD-B50779DA7B97}">
      <dsp:nvSpPr>
        <dsp:cNvPr id="0" name=""/>
        <dsp:cNvSpPr/>
      </dsp:nvSpPr>
      <dsp:spPr>
        <a:xfrm>
          <a:off x="3524995" y="2491127"/>
          <a:ext cx="709026" cy="1592989"/>
        </a:xfrm>
        <a:custGeom>
          <a:avLst/>
          <a:gdLst/>
          <a:ahLst/>
          <a:cxnLst/>
          <a:rect l="0" t="0" r="0" b="0"/>
          <a:pathLst>
            <a:path>
              <a:moveTo>
                <a:pt x="0" y="0"/>
              </a:moveTo>
              <a:lnTo>
                <a:pt x="354513" y="0"/>
              </a:lnTo>
              <a:lnTo>
                <a:pt x="354513" y="1592989"/>
              </a:lnTo>
              <a:lnTo>
                <a:pt x="709026" y="1592989"/>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548C51C7-187C-4E33-B964-3A76E9CD1A56}">
      <dsp:nvSpPr>
        <dsp:cNvPr id="0" name=""/>
        <dsp:cNvSpPr/>
      </dsp:nvSpPr>
      <dsp:spPr>
        <a:xfrm>
          <a:off x="3524995" y="2491127"/>
          <a:ext cx="709026" cy="530996"/>
        </a:xfrm>
        <a:custGeom>
          <a:avLst/>
          <a:gdLst/>
          <a:ahLst/>
          <a:cxnLst/>
          <a:rect l="0" t="0" r="0" b="0"/>
          <a:pathLst>
            <a:path>
              <a:moveTo>
                <a:pt x="0" y="0"/>
              </a:moveTo>
              <a:lnTo>
                <a:pt x="354513" y="0"/>
              </a:lnTo>
              <a:lnTo>
                <a:pt x="354513" y="530996"/>
              </a:lnTo>
              <a:lnTo>
                <a:pt x="709026" y="530996"/>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C3F7FC10-9E2B-43D1-8C93-486C2EF0F73D}">
      <dsp:nvSpPr>
        <dsp:cNvPr id="0" name=""/>
        <dsp:cNvSpPr/>
      </dsp:nvSpPr>
      <dsp:spPr>
        <a:xfrm>
          <a:off x="3524995" y="1960130"/>
          <a:ext cx="709026" cy="530996"/>
        </a:xfrm>
        <a:custGeom>
          <a:avLst/>
          <a:gdLst/>
          <a:ahLst/>
          <a:cxnLst/>
          <a:rect l="0" t="0" r="0" b="0"/>
          <a:pathLst>
            <a:path>
              <a:moveTo>
                <a:pt x="0" y="530996"/>
              </a:moveTo>
              <a:lnTo>
                <a:pt x="354513" y="530996"/>
              </a:lnTo>
              <a:lnTo>
                <a:pt x="354513" y="0"/>
              </a:lnTo>
              <a:lnTo>
                <a:pt x="709026"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38C2DA23-BEB1-403D-AD50-2DCDEC1A32AC}">
      <dsp:nvSpPr>
        <dsp:cNvPr id="0" name=""/>
        <dsp:cNvSpPr/>
      </dsp:nvSpPr>
      <dsp:spPr>
        <a:xfrm>
          <a:off x="3524995" y="898137"/>
          <a:ext cx="709026" cy="1592989"/>
        </a:xfrm>
        <a:custGeom>
          <a:avLst/>
          <a:gdLst/>
          <a:ahLst/>
          <a:cxnLst/>
          <a:rect l="0" t="0" r="0" b="0"/>
          <a:pathLst>
            <a:path>
              <a:moveTo>
                <a:pt x="0" y="1592989"/>
              </a:moveTo>
              <a:lnTo>
                <a:pt x="354513" y="1592989"/>
              </a:lnTo>
              <a:lnTo>
                <a:pt x="354513" y="0"/>
              </a:lnTo>
              <a:lnTo>
                <a:pt x="709026"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BC48D57D-7B5A-4B36-B8F6-D7B0104BC14D}">
      <dsp:nvSpPr>
        <dsp:cNvPr id="0" name=""/>
        <dsp:cNvSpPr/>
      </dsp:nvSpPr>
      <dsp:spPr>
        <a:xfrm>
          <a:off x="3792" y="1822510"/>
          <a:ext cx="3521203" cy="1337233"/>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0" kern="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Технологии защиты данных в СХД и сценарии их применения</a:t>
          </a:r>
        </a:p>
      </dsp:txBody>
      <dsp:txXfrm>
        <a:off x="3792" y="1822510"/>
        <a:ext cx="3521203" cy="1337233"/>
      </dsp:txXfrm>
    </dsp:sp>
    <dsp:sp modelId="{348C7642-B083-4C42-B2DB-E5AE8DABC1A3}">
      <dsp:nvSpPr>
        <dsp:cNvPr id="0" name=""/>
        <dsp:cNvSpPr/>
      </dsp:nvSpPr>
      <dsp:spPr>
        <a:xfrm>
          <a:off x="4234022" y="588711"/>
          <a:ext cx="2977521" cy="618851"/>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HyperSnap</a:t>
          </a:r>
        </a:p>
      </dsp:txBody>
      <dsp:txXfrm>
        <a:off x="4234022" y="588711"/>
        <a:ext cx="2977521" cy="618851"/>
      </dsp:txXfrm>
    </dsp:sp>
    <dsp:sp modelId="{D61EDA54-D082-48C9-8DD5-1C387D45C940}">
      <dsp:nvSpPr>
        <dsp:cNvPr id="0" name=""/>
        <dsp:cNvSpPr/>
      </dsp:nvSpPr>
      <dsp:spPr>
        <a:xfrm>
          <a:off x="4234022" y="1650705"/>
          <a:ext cx="2977521" cy="618851"/>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HyperClone</a:t>
          </a:r>
        </a:p>
      </dsp:txBody>
      <dsp:txXfrm>
        <a:off x="4234022" y="1650705"/>
        <a:ext cx="2977521" cy="618851"/>
      </dsp:txXfrm>
    </dsp:sp>
    <dsp:sp modelId="{9374CAC0-99B7-4E31-B4C3-946C92506BE3}">
      <dsp:nvSpPr>
        <dsp:cNvPr id="0" name=""/>
        <dsp:cNvSpPr/>
      </dsp:nvSpPr>
      <dsp:spPr>
        <a:xfrm>
          <a:off x="4234022" y="2712698"/>
          <a:ext cx="2977521" cy="618851"/>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HyperReplication</a:t>
          </a:r>
        </a:p>
      </dsp:txBody>
      <dsp:txXfrm>
        <a:off x="4234022" y="2712698"/>
        <a:ext cx="2977521" cy="618851"/>
      </dsp:txXfrm>
    </dsp:sp>
    <dsp:sp modelId="{FCB8A75B-A625-423D-9DA1-CFFE1CDAFB97}">
      <dsp:nvSpPr>
        <dsp:cNvPr id="0" name=""/>
        <dsp:cNvSpPr/>
      </dsp:nvSpPr>
      <dsp:spPr>
        <a:xfrm>
          <a:off x="4234022" y="3774691"/>
          <a:ext cx="2977521" cy="618851"/>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HyperMetro</a:t>
          </a:r>
        </a:p>
      </dsp:txBody>
      <dsp:txXfrm>
        <a:off x="4234022" y="3774691"/>
        <a:ext cx="2977521" cy="618851"/>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CC198DB-AFBD-584A-8986-364FF2B03F4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latin typeface="Huawei Sans" panose="020C0503030203020204" pitchFamily="34" charset="0"/>
            </a:endParaRPr>
          </a:p>
        </p:txBody>
      </p:sp>
      <p:sp>
        <p:nvSpPr>
          <p:cNvPr id="3" name="Date Placeholder 2">
            <a:extLst>
              <a:ext uri="{FF2B5EF4-FFF2-40B4-BE49-F238E27FC236}">
                <a16:creationId xmlns:a16="http://schemas.microsoft.com/office/drawing/2014/main" xmlns="" id="{AD01315C-523F-A043-8029-B9921497126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8CF71B8-DF2A-2E41-BE66-2E18A767DA8A}" type="datetimeFigureOut">
              <a:rPr lang="en-US" smtClean="0">
                <a:latin typeface="Huawei Sans" panose="020C0503030203020204" pitchFamily="34" charset="0"/>
              </a:rPr>
              <a:t>3/31/2021</a:t>
            </a:fld>
            <a:endParaRPr lang="en-US" dirty="0">
              <a:latin typeface="Huawei Sans" panose="020C0503030203020204" pitchFamily="34" charset="0"/>
            </a:endParaRPr>
          </a:p>
        </p:txBody>
      </p:sp>
      <p:sp>
        <p:nvSpPr>
          <p:cNvPr id="4" name="Footer Placeholder 3">
            <a:extLst>
              <a:ext uri="{FF2B5EF4-FFF2-40B4-BE49-F238E27FC236}">
                <a16:creationId xmlns:a16="http://schemas.microsoft.com/office/drawing/2014/main" xmlns="" id="{B9601424-70F4-1643-8E3A-557A0258D6B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latin typeface="Huawei Sans" panose="020C0503030203020204" pitchFamily="34" charset="0"/>
            </a:endParaRPr>
          </a:p>
        </p:txBody>
      </p:sp>
      <p:sp>
        <p:nvSpPr>
          <p:cNvPr id="5" name="Slide Number Placeholder 4">
            <a:extLst>
              <a:ext uri="{FF2B5EF4-FFF2-40B4-BE49-F238E27FC236}">
                <a16:creationId xmlns:a16="http://schemas.microsoft.com/office/drawing/2014/main" xmlns="" id="{E85BF48A-FF5C-8145-95A7-EE66A87C73D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35F0CC5-85BE-A64A-BD47-54C66F7E93E3}" type="slidenum">
              <a:rPr lang="en-US" smtClean="0">
                <a:latin typeface="Huawei Sans" panose="020C0503030203020204" pitchFamily="34" charset="0"/>
              </a:rPr>
              <a:t>‹#›</a:t>
            </a:fld>
            <a:endParaRPr lang="en-US" dirty="0">
              <a:latin typeface="Huawei Sans" panose="020C0503030203020204" pitchFamily="34" charset="0"/>
            </a:endParaRPr>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31838" y="743151"/>
            <a:ext cx="5580062" cy="3117649"/>
          </a:xfrm>
          <a:prstGeom prst="rect">
            <a:avLst/>
          </a:prstGeom>
          <a:noFill/>
          <a:ln w="12700">
            <a:solidFill>
              <a:prstClr val="black"/>
            </a:solidFill>
          </a:ln>
        </p:spPr>
        <p:txBody>
          <a:bodyPr vert="horz" lIns="91440" tIns="45720" rIns="91440" bIns="45720" rtlCol="0" anchor="t" anchorCtr="0"/>
          <a:lstStyle/>
          <a:p>
            <a:endParaRPr lang="en-US"/>
          </a:p>
        </p:txBody>
      </p:sp>
      <p:sp>
        <p:nvSpPr>
          <p:cNvPr id="5" name="Notes Placeholder 4"/>
          <p:cNvSpPr>
            <a:spLocks noGrp="1"/>
          </p:cNvSpPr>
          <p:nvPr>
            <p:ph type="body" sz="quarter" idx="3"/>
          </p:nvPr>
        </p:nvSpPr>
        <p:spPr>
          <a:xfrm>
            <a:off x="731837" y="4300483"/>
            <a:ext cx="5580063" cy="5418958"/>
          </a:xfrm>
          <a:prstGeom prst="rect">
            <a:avLst/>
          </a:prstGeom>
        </p:spPr>
        <p:txBody>
          <a:bodyPr vert="horz" lIns="97200" tIns="45720" rIns="9720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18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1pPr>
    <a:lvl2pPr marL="540000" indent="-180000" algn="l" defTabSz="1219304" rtl="0" eaLnBrk="1" fontAlgn="ctr" latinLnBrk="0" hangingPunct="1">
      <a:lnSpc>
        <a:spcPct val="125000"/>
      </a:lnSpc>
      <a:spcAft>
        <a:spcPts val="600"/>
      </a:spcAft>
      <a:buClrTx/>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2pPr>
    <a:lvl3pPr marL="900000" indent="-180000" algn="l" defTabSz="1219304" rtl="0" eaLnBrk="1" fontAlgn="ctr" latinLnBrk="0" hangingPunct="1">
      <a:lnSpc>
        <a:spcPct val="125000"/>
      </a:lnSpc>
      <a:spcAft>
        <a:spcPts val="600"/>
      </a:spcAft>
      <a:buFont typeface="微软雅黑" panose="020B0503020204020204" pitchFamily="34" charset="-122"/>
      <a:buChar char="▪"/>
      <a:defRPr sz="1100" kern="1200" baseline="0">
        <a:solidFill>
          <a:schemeClr val="tx1"/>
        </a:solidFill>
        <a:latin typeface="Huawei Sans" panose="020C0503030203020204" pitchFamily="34" charset="0"/>
        <a:ea typeface="方正兰亭黑简体" panose="02000000000000000000" pitchFamily="2" charset="-122"/>
        <a:cs typeface="+mn-cs"/>
      </a:defRPr>
    </a:lvl3pPr>
    <a:lvl4pPr marL="126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4pPr>
    <a:lvl5pPr marL="162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extLst mod="1">
    <p:ext uri="{620B2872-D7B9-4A21-9093-7833F8D536E1}">
      <p15:sldGuideLst xmlns:p15="http://schemas.microsoft.com/office/powerpoint/2012/main">
        <p15:guide id="2" orient="horz" pos="2704" userDrawn="1">
          <p15:clr>
            <a:srgbClr val="F26B43"/>
          </p15:clr>
        </p15:guide>
        <p15:guide id="3" orient="horz" pos="459" userDrawn="1">
          <p15:clr>
            <a:srgbClr val="F26B43"/>
          </p15:clr>
        </p15:guide>
        <p15:guide id="4" orient="horz" pos="2432" userDrawn="1">
          <p15:clr>
            <a:srgbClr val="F26B43"/>
          </p15:clr>
        </p15:guide>
        <p15:guide id="6" pos="3976" userDrawn="1">
          <p15:clr>
            <a:srgbClr val="F26B43"/>
          </p15:clr>
        </p15:guide>
        <p15:guide id="7" pos="461" userDrawn="1">
          <p15:clr>
            <a:srgbClr val="F26B43"/>
          </p15:clr>
        </p15:guide>
        <p15:guide id="8" pos="2207"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3001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29334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3019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3516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569518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sz="900" dirty="0">
                <a:latin typeface="Huawei Sans" panose="020C0503030203020204" pitchFamily="34" charset="0"/>
              </a:rPr>
              <a:t>Термины, используемые при конфигурировании мгновенных снимков:</a:t>
            </a:r>
          </a:p>
          <a:p>
            <a:pPr lvl="1"/>
            <a:r>
              <a:rPr lang="ru-RU" sz="900" dirty="0">
                <a:latin typeface="Huawei Sans" panose="020C0503030203020204" pitchFamily="34" charset="0"/>
              </a:rPr>
              <a:t>Статус </a:t>
            </a:r>
            <a:r>
              <a:rPr lang="ru-RU" sz="900" dirty="0" err="1">
                <a:latin typeface="Huawei Sans" panose="020C0503030203020204" pitchFamily="34" charset="0"/>
              </a:rPr>
              <a:t>Activated</a:t>
            </a:r>
            <a:r>
              <a:rPr lang="ru-RU" sz="900" dirty="0">
                <a:latin typeface="Huawei Sans" panose="020C0503030203020204" pitchFamily="34" charset="0"/>
              </a:rPr>
              <a:t>: этот статус указывает на то, что мгновенный </a:t>
            </a:r>
            <a:r>
              <a:rPr lang="ru-RU" sz="900" dirty="0" smtClean="0">
                <a:latin typeface="Huawei Sans" panose="020C0503030203020204" pitchFamily="34" charset="0"/>
              </a:rPr>
              <a:t>снимок доступен </a:t>
            </a:r>
            <a:r>
              <a:rPr lang="ru-RU" sz="900" dirty="0">
                <a:latin typeface="Huawei Sans" panose="020C0503030203020204" pitchFamily="34" charset="0"/>
              </a:rPr>
              <a:t>и пригоден к использованию.</a:t>
            </a:r>
          </a:p>
          <a:p>
            <a:pPr lvl="1"/>
            <a:r>
              <a:rPr lang="ru-RU" sz="900" dirty="0">
                <a:latin typeface="Huawei Sans" panose="020C0503030203020204" pitchFamily="34" charset="0"/>
              </a:rPr>
              <a:t>Статус </a:t>
            </a:r>
            <a:r>
              <a:rPr lang="ru-RU" sz="900" dirty="0" err="1">
                <a:latin typeface="Huawei Sans" panose="020C0503030203020204" pitchFamily="34" charset="0"/>
              </a:rPr>
              <a:t>Inactive</a:t>
            </a:r>
            <a:r>
              <a:rPr lang="ru-RU" sz="900" dirty="0">
                <a:latin typeface="Huawei Sans" panose="020C0503030203020204" pitchFamily="34" charset="0"/>
              </a:rPr>
              <a:t>: этот статус указывает на то, что мгновенный снимок недоступен.</a:t>
            </a:r>
          </a:p>
          <a:p>
            <a:pPr lvl="1"/>
            <a:r>
              <a:rPr lang="ru-RU" sz="900" dirty="0">
                <a:latin typeface="Huawei Sans" panose="020C0503030203020204" pitchFamily="34" charset="0"/>
              </a:rPr>
              <a:t>Повторная активация мгновенного снимка:</a:t>
            </a:r>
            <a:r>
              <a:rPr lang="ru-RU" sz="900" baseline="0" dirty="0">
                <a:latin typeface="Huawei Sans" panose="020C0503030203020204" pitchFamily="34" charset="0"/>
              </a:rPr>
              <a:t> </a:t>
            </a:r>
            <a:r>
              <a:rPr lang="ru-RU" sz="900" dirty="0">
                <a:latin typeface="Huawei Sans" panose="020C0503030203020204" pitchFamily="34" charset="0"/>
              </a:rPr>
              <a:t>комбинация команд деактивации и активации мгновенного снимка.</a:t>
            </a:r>
          </a:p>
          <a:p>
            <a:pPr lvl="1"/>
            <a:r>
              <a:rPr lang="ru-RU" sz="900" dirty="0">
                <a:latin typeface="Huawei Sans" panose="020C0503030203020204" pitchFamily="34" charset="0"/>
              </a:rPr>
              <a:t>Группа согласованности мгновенных снимков: для гарантии согласованности во времени всех мгновенных снимков, одновременно созданных несколькими </a:t>
            </a:r>
            <a:r>
              <a:rPr lang="ru-RU" sz="900" dirty="0" err="1">
                <a:latin typeface="Huawei Sans" panose="020C0503030203020204" pitchFamily="34" charset="0"/>
              </a:rPr>
              <a:t>LUNами</a:t>
            </a:r>
            <a:r>
              <a:rPr lang="ru-RU" sz="900" dirty="0">
                <a:latin typeface="Huawei Sans" panose="020C0503030203020204" pitchFamily="34" charset="0"/>
              </a:rPr>
              <a:t> для одного типа сервисов, эти </a:t>
            </a:r>
            <a:r>
              <a:rPr lang="ru-RU" sz="900" dirty="0" err="1">
                <a:latin typeface="Huawei Sans" panose="020C0503030203020204" pitchFamily="34" charset="0"/>
              </a:rPr>
              <a:t>LUNы</a:t>
            </a:r>
            <a:r>
              <a:rPr lang="ru-RU" sz="900" dirty="0">
                <a:latin typeface="Huawei Sans" panose="020C0503030203020204" pitchFamily="34" charset="0"/>
              </a:rPr>
              <a:t> добавляются в группу защиты (</a:t>
            </a:r>
            <a:r>
              <a:rPr lang="ru-RU" sz="900" dirty="0" err="1">
                <a:latin typeface="Huawei Sans" panose="020C0503030203020204" pitchFamily="34" charset="0"/>
              </a:rPr>
              <a:t>Protection</a:t>
            </a:r>
            <a:r>
              <a:rPr lang="ru-RU" sz="900" dirty="0">
                <a:latin typeface="Huawei Sans" panose="020C0503030203020204" pitchFamily="34" charset="0"/>
              </a:rPr>
              <a:t> </a:t>
            </a:r>
            <a:r>
              <a:rPr lang="ru-RU" sz="900" dirty="0" err="1">
                <a:latin typeface="Huawei Sans" panose="020C0503030203020204" pitchFamily="34" charset="0"/>
              </a:rPr>
              <a:t>Group</a:t>
            </a:r>
            <a:r>
              <a:rPr lang="ru-RU" sz="900" dirty="0">
                <a:latin typeface="Huawei Sans" panose="020C0503030203020204" pitchFamily="34" charset="0"/>
              </a:rPr>
              <a:t>, PG) и для нее создается группа согласованности (</a:t>
            </a:r>
            <a:r>
              <a:rPr lang="ru-RU" sz="900" dirty="0" err="1">
                <a:latin typeface="Huawei Sans" panose="020C0503030203020204" pitchFamily="34" charset="0"/>
              </a:rPr>
              <a:t>Consistency</a:t>
            </a:r>
            <a:r>
              <a:rPr lang="ru-RU" sz="900" dirty="0">
                <a:latin typeface="Huawei Sans" panose="020C0503030203020204" pitchFamily="34" charset="0"/>
              </a:rPr>
              <a:t> </a:t>
            </a:r>
            <a:r>
              <a:rPr lang="ru-RU" sz="900" dirty="0" err="1">
                <a:latin typeface="Huawei Sans" panose="020C0503030203020204" pitchFamily="34" charset="0"/>
              </a:rPr>
              <a:t>Group</a:t>
            </a:r>
            <a:r>
              <a:rPr lang="ru-RU" sz="900" dirty="0">
                <a:latin typeface="Huawei Sans" panose="020C0503030203020204" pitchFamily="34" charset="0"/>
              </a:rPr>
              <a:t>, CG) мгновенных снимков, обеспечивающая унифицированное управление. </a:t>
            </a:r>
          </a:p>
          <a:p>
            <a:pPr lvl="0"/>
            <a:r>
              <a:rPr lang="ru-RU" sz="900" dirty="0"/>
              <a:t>Для получения более подробной информации перейдите в </a:t>
            </a:r>
            <a:r>
              <a:rPr lang="ru-RU" sz="900" dirty="0" err="1"/>
              <a:t>Инфоцентр</a:t>
            </a:r>
            <a:r>
              <a:rPr lang="ru-RU" sz="900" dirty="0"/>
              <a:t> </a:t>
            </a:r>
            <a:r>
              <a:rPr lang="ru-RU" sz="900" dirty="0" err="1"/>
              <a:t>Huawei</a:t>
            </a:r>
            <a:r>
              <a:rPr lang="ru-RU" sz="900" dirty="0"/>
              <a:t> по системам хранения данных, расположенный по ссылке </a:t>
            </a:r>
            <a:r>
              <a:rPr lang="ru-RU" sz="900" dirty="0" smtClean="0"/>
              <a:t/>
            </a:r>
            <a:br>
              <a:rPr lang="ru-RU" sz="900" dirty="0" smtClean="0"/>
            </a:br>
            <a:r>
              <a:rPr lang="ru-RU" sz="900" b="0" i="0" baseline="0" dirty="0" smtClean="0">
                <a:solidFill>
                  <a:schemeClr val="tx1"/>
                </a:solidFill>
                <a:latin typeface="Huawei Sans" panose="020C0503030203020204" pitchFamily="34" charset="0"/>
                <a:ea typeface="方正兰亭黑简体" panose="02000000000000000000" pitchFamily="2" charset="-122"/>
                <a:cs typeface="+mn-cs"/>
              </a:rPr>
              <a:t>http</a:t>
            </a:r>
            <a:r>
              <a:rPr lang="ru-RU" sz="900" b="0" i="0" baseline="0" dirty="0">
                <a:solidFill>
                  <a:schemeClr val="tx1"/>
                </a:solidFill>
                <a:latin typeface="Huawei Sans" panose="020C0503030203020204" pitchFamily="34" charset="0"/>
                <a:ea typeface="方正兰亭黑简体" panose="02000000000000000000" pitchFamily="2" charset="-122"/>
                <a:cs typeface="+mn-cs"/>
              </a:rPr>
              <a:t>://support-it.huawei.com/storage/#/home.</a:t>
            </a:r>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3631503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995009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888753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81461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13143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Для получения более подробной информации перейдите по ссылке http://support-it.huawei.com/docs/zh-cn/dorado-v6.</a:t>
            </a:r>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751311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869099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2471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err="1"/>
              <a:t>HyperClone</a:t>
            </a:r>
            <a:r>
              <a:rPr lang="ru-RU" sz="900" dirty="0"/>
              <a:t> создает одну или несколько копий исходных данных, формируя резервную копию на определенный момент времени, которую можно будет использовать для восстановления исходных данных в случае </a:t>
            </a:r>
            <a:r>
              <a:rPr lang="ru-RU" sz="900" dirty="0" smtClean="0"/>
              <a:t>их повреждения.</a:t>
            </a:r>
            <a:endParaRPr lang="ru-RU" sz="900"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763134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sz="900" dirty="0"/>
              <a:t>В процессе анализа </a:t>
            </a:r>
            <a:r>
              <a:rPr lang="ru-RU" sz="900" dirty="0" smtClean="0"/>
              <a:t>обрабатывается </a:t>
            </a:r>
            <a:r>
              <a:rPr lang="ru-RU" sz="900" dirty="0"/>
              <a:t>большой объем данных для извлечения полезной информации, выдачи заключений и поддержки принятия решений. Службы анализа используют данные целевых </a:t>
            </a:r>
            <a:r>
              <a:rPr lang="ru-RU" sz="900" dirty="0" err="1"/>
              <a:t>LUNов</a:t>
            </a:r>
            <a:r>
              <a:rPr lang="ru-RU" sz="900" dirty="0"/>
              <a:t>, чтобы предотвратить конкуренцию служб анализа и производства за ресурсы исходного </a:t>
            </a:r>
            <a:r>
              <a:rPr lang="ru-RU" sz="900" dirty="0" err="1"/>
              <a:t>LUNа</a:t>
            </a:r>
            <a:r>
              <a:rPr lang="ru-RU" sz="900" dirty="0"/>
              <a:t>, обеспечивая производительность системы.</a:t>
            </a:r>
          </a:p>
          <a:p>
            <a:r>
              <a:rPr lang="ru-RU" sz="900" dirty="0" err="1"/>
              <a:t>HyperClone</a:t>
            </a:r>
            <a:r>
              <a:rPr lang="ru-RU" sz="900" dirty="0"/>
              <a:t> может создавать несколько копий одного и того же исходного </a:t>
            </a:r>
            <a:r>
              <a:rPr lang="ru-RU" sz="900" dirty="0" err="1"/>
              <a:t>LUNа</a:t>
            </a:r>
            <a:r>
              <a:rPr lang="ru-RU" sz="900" dirty="0"/>
              <a:t> для нескольких целевых </a:t>
            </a:r>
            <a:r>
              <a:rPr lang="ru-RU" sz="900" dirty="0" err="1"/>
              <a:t>LUNов</a:t>
            </a:r>
            <a:r>
              <a:rPr lang="ru-RU" sz="900" dirty="0"/>
              <a:t>.</a:t>
            </a:r>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802085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94542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557947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С развитием цифровых технологий в различных отраслях данные стали критически важным активом для эффективной работы предприятий и государственных учреждений, требующим все более высокой надежности хранения. Несмотря на то, что многие поставщики предлагают высоконадежные устройства хранения, предотвратить стихийные бедствия, наносящие непоправимый ущерб производственным системам, невозможно.</a:t>
            </a:r>
          </a:p>
          <a:p>
            <a:pPr lvl="0"/>
            <a:r>
              <a:rPr lang="ru-RU" sz="900" dirty="0"/>
              <a:t>Примечание 1. Основной объект — производственный центр, который включает в себя основную систему хранения данных, серверы приложений и каналы передачи.</a:t>
            </a:r>
          </a:p>
          <a:p>
            <a:pPr lvl="0"/>
            <a:r>
              <a:rPr lang="ru-RU" sz="900" dirty="0"/>
              <a:t>Примечание 2. Резервный объект — центр резервирования, который включает в себя резервную систему хранения данных, серверы приложений и каналы передачи.</a:t>
            </a:r>
          </a:p>
          <a:p>
            <a:pPr lvl="0"/>
            <a:r>
              <a:rPr lang="ru-RU" sz="900" dirty="0"/>
              <a:t>Примечание 3. Если не указано иное, под хостами в настоящем документе подразумеваются серверы приложений</a:t>
            </a:r>
            <a:r>
              <a:rPr lang="ru-RU" sz="900" dirty="0" smtClean="0"/>
              <a:t>.</a:t>
            </a:r>
            <a:endParaRPr lang="ru-RU" sz="900"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091094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pPr marL="180000" marR="0" lvl="0" indent="-180000" algn="l" defTabSz="1219304" rtl="0" eaLnBrk="1" fontAlgn="ctr" latinLnBrk="0" hangingPunct="1">
              <a:lnSpc>
                <a:spcPct val="125000"/>
              </a:lnSpc>
              <a:spcBef>
                <a:spcPts val="0"/>
              </a:spcBef>
              <a:spcAft>
                <a:spcPts val="600"/>
              </a:spcAft>
              <a:buClrTx/>
              <a:buSzTx/>
              <a:buFont typeface="Huawei Sans" panose="020C0503030203020204" pitchFamily="34" charset="0"/>
              <a:buChar char="•"/>
              <a:tabLst/>
              <a:defRPr/>
            </a:pPr>
            <a:r>
              <a:rPr lang="ru-RU" sz="900" dirty="0"/>
              <a:t>Целевая точка восстановления (</a:t>
            </a:r>
            <a:r>
              <a:rPr lang="ru-RU" sz="900" dirty="0" err="1"/>
              <a:t>Recovery</a:t>
            </a:r>
            <a:r>
              <a:rPr lang="ru-RU" sz="900" dirty="0"/>
              <a:t> </a:t>
            </a:r>
            <a:r>
              <a:rPr lang="ru-RU" sz="900" dirty="0" err="1"/>
              <a:t>Point</a:t>
            </a:r>
            <a:r>
              <a:rPr lang="ru-RU" sz="900" dirty="0"/>
              <a:t> </a:t>
            </a:r>
            <a:r>
              <a:rPr lang="ru-RU" sz="900" dirty="0" err="1"/>
              <a:t>Objective</a:t>
            </a:r>
            <a:r>
              <a:rPr lang="ru-RU" sz="900" dirty="0"/>
              <a:t>, RPO): минимальный срок восстановления данных после сбоя или аварии. Это максимальный период времени, на который допустимо потерять обслуживание, и максимальный объем данных, который допустимо потерять для пользователя СХД в аварийной ситуации. RPO определяет временной интервал при асинхронной удаленной репликации.</a:t>
            </a:r>
          </a:p>
          <a:p>
            <a:r>
              <a:rPr lang="ru-RU" sz="900" dirty="0"/>
              <a:t>Целевое время восстановления (</a:t>
            </a:r>
            <a:r>
              <a:rPr lang="ru-RU" sz="900" dirty="0" err="1"/>
              <a:t>Recovery</a:t>
            </a:r>
            <a:r>
              <a:rPr lang="ru-RU" sz="900" dirty="0"/>
              <a:t> </a:t>
            </a:r>
            <a:r>
              <a:rPr lang="ru-RU" sz="900" dirty="0" err="1"/>
              <a:t>Time</a:t>
            </a:r>
            <a:r>
              <a:rPr lang="ru-RU" sz="900" dirty="0"/>
              <a:t> </a:t>
            </a:r>
            <a:r>
              <a:rPr lang="ru-RU" sz="900" dirty="0" err="1"/>
              <a:t>Objective</a:t>
            </a:r>
            <a:r>
              <a:rPr lang="ru-RU" sz="900" dirty="0"/>
              <a:t>, RTO): максимально допустимое время, требуемое на восстановление работы одного или нескольких приложений и связанных с ними данных после сбоя. RTO гарантирует, что резервный хост сможет взять на себя предоставление сервисов как можно быстрее. RTO является допустимым временем прерывания обслуживания. RTO асинхронной удаленной репликации зависит от сервисов хоста и сценариев сбоя.</a:t>
            </a:r>
          </a:p>
        </p:txBody>
      </p:sp>
    </p:spTree>
    <p:extLst>
      <p:ext uri="{BB962C8B-B14F-4D97-AF65-F5344CB8AC3E}">
        <p14:creationId xmlns:p14="http://schemas.microsoft.com/office/powerpoint/2010/main" val="3354652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5910352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sz="900" dirty="0"/>
              <a:t>Пара — установленная взаимосвязь между первичным и вторичным </a:t>
            </a:r>
            <a:r>
              <a:rPr lang="ru-RU" sz="900" dirty="0" err="1"/>
              <a:t>LUNами</a:t>
            </a:r>
            <a:r>
              <a:rPr lang="ru-RU" sz="900" dirty="0"/>
              <a:t> для репликации данных. Функция </a:t>
            </a:r>
            <a:r>
              <a:rPr lang="ru-RU" sz="900" dirty="0" err="1"/>
              <a:t>HyperReplication</a:t>
            </a:r>
            <a:r>
              <a:rPr lang="ru-RU" sz="900" dirty="0"/>
              <a:t> позволяет реплицировать данные только с первичного </a:t>
            </a:r>
            <a:r>
              <a:rPr lang="ru-RU" sz="900" dirty="0" err="1"/>
              <a:t>LUNа</a:t>
            </a:r>
            <a:r>
              <a:rPr lang="ru-RU" sz="900" dirty="0"/>
              <a:t> на вторичный LUN по каналу удаленной репликации. Перед синхронизацией необходимо создать пару для репликации данных между первичным и вторичным </a:t>
            </a:r>
            <a:r>
              <a:rPr lang="ru-RU" sz="900" dirty="0" err="1"/>
              <a:t>LUNами</a:t>
            </a:r>
            <a:r>
              <a:rPr lang="ru-RU" sz="900" dirty="0"/>
              <a:t>. Установление взаимосвязи для создания пары аналогично процессу набора номера для установления соединения между двумя телефонами. При настройке </a:t>
            </a:r>
            <a:r>
              <a:rPr lang="ru-RU" sz="900" dirty="0" err="1"/>
              <a:t>HyperReplication</a:t>
            </a:r>
            <a:r>
              <a:rPr lang="ru-RU" sz="900" dirty="0"/>
              <a:t> пара создается из первичного </a:t>
            </a:r>
            <a:r>
              <a:rPr lang="ru-RU" sz="900" dirty="0" err="1"/>
              <a:t>LUNа</a:t>
            </a:r>
            <a:r>
              <a:rPr lang="ru-RU" sz="900" dirty="0"/>
              <a:t> в основной системе хранения и вторичного </a:t>
            </a:r>
            <a:r>
              <a:rPr lang="ru-RU" sz="900" dirty="0" err="1"/>
              <a:t>LUNа</a:t>
            </a:r>
            <a:r>
              <a:rPr lang="ru-RU" sz="900" dirty="0"/>
              <a:t> в резервной системе хранения.</a:t>
            </a:r>
          </a:p>
          <a:p>
            <a:r>
              <a:rPr lang="ru-RU" sz="900" dirty="0"/>
              <a:t>Пара </a:t>
            </a:r>
            <a:r>
              <a:rPr lang="ru-RU" sz="900" dirty="0" err="1"/>
              <a:t>HyperReplication</a:t>
            </a:r>
            <a:r>
              <a:rPr lang="ru-RU" sz="900" dirty="0"/>
              <a:t>: пара формируется после создания </a:t>
            </a:r>
            <a:r>
              <a:rPr lang="ru-RU" sz="900" dirty="0" err="1"/>
              <a:t>HyperReplication</a:t>
            </a:r>
            <a:r>
              <a:rPr lang="ru-RU" sz="900" dirty="0"/>
              <a:t>. Несколько связанных пар могут образовывать группу согласованности.</a:t>
            </a:r>
          </a:p>
          <a:p>
            <a:r>
              <a:rPr lang="ru-RU" sz="900" dirty="0"/>
              <a:t>Синхронизация данных: после создания пары </a:t>
            </a:r>
            <a:r>
              <a:rPr lang="ru-RU" sz="900" dirty="0" err="1"/>
              <a:t>HyperReplication</a:t>
            </a:r>
            <a:r>
              <a:rPr lang="ru-RU" sz="900" dirty="0"/>
              <a:t> данные первичного </a:t>
            </a:r>
            <a:r>
              <a:rPr lang="ru-RU" sz="900" dirty="0" err="1"/>
              <a:t>LUNа</a:t>
            </a:r>
            <a:r>
              <a:rPr lang="ru-RU" sz="900" dirty="0"/>
              <a:t> сначала синхронизируются с данными вторичного </a:t>
            </a:r>
            <a:r>
              <a:rPr lang="ru-RU" sz="900" dirty="0" err="1"/>
              <a:t>LUNа</a:t>
            </a:r>
            <a:r>
              <a:rPr lang="ru-RU" sz="900" dirty="0"/>
              <a:t> в ручном или автоматическом режиме. </a:t>
            </a:r>
            <a:r>
              <a:rPr lang="ru-RU" sz="900" dirty="0" smtClean="0"/>
              <a:t>Далее на вторичном </a:t>
            </a:r>
            <a:r>
              <a:rPr lang="ru-RU" sz="900" dirty="0" err="1" smtClean="0"/>
              <a:t>LUNе</a:t>
            </a:r>
            <a:r>
              <a:rPr lang="ru-RU" sz="900" dirty="0" smtClean="0"/>
              <a:t> периодически выполняется инкрементная </a:t>
            </a:r>
            <a:r>
              <a:rPr lang="ru-RU" sz="900" dirty="0"/>
              <a:t>синхронизация данных первичного </a:t>
            </a:r>
            <a:r>
              <a:rPr lang="ru-RU" sz="900" dirty="0" err="1" smtClean="0"/>
              <a:t>LUNа</a:t>
            </a:r>
            <a:r>
              <a:rPr lang="ru-RU" sz="900" dirty="0" smtClean="0"/>
              <a:t>.</a:t>
            </a:r>
            <a:endParaRPr lang="ru-RU" sz="900" dirty="0"/>
          </a:p>
          <a:p>
            <a:r>
              <a:rPr lang="ru-RU" sz="900" dirty="0"/>
              <a:t>Переключение сервисов:  пользователи по состоянию данных могут определять, нужно выполнять переключение «основной-резервный» или нет. При переключении «основной-резервный» формируется новая пара.</a:t>
            </a:r>
          </a:p>
          <a:p>
            <a:r>
              <a:rPr lang="ru-RU" sz="900" dirty="0"/>
              <a:t>Восстановление данных: данные в резервной системе хранения синхронизируются с данными в основной системе хранения. Старая пара восстанавливается при переключении «основной-резервный</a:t>
            </a:r>
            <a:r>
              <a:rPr lang="ru-RU" sz="900" dirty="0" smtClean="0"/>
              <a:t>».</a:t>
            </a:r>
            <a:endParaRPr lang="ru-RU" sz="900"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6376743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Описание: </a:t>
            </a:r>
            <a:r>
              <a:rPr lang="ru-RU" sz="900" dirty="0" smtClean="0"/>
              <a:t>если </a:t>
            </a:r>
            <a:r>
              <a:rPr lang="ru-RU" sz="900" dirty="0"/>
              <a:t>для первоначальной синхронизации установлено значение «</a:t>
            </a:r>
            <a:r>
              <a:rPr lang="ru-RU" sz="900" dirty="0" err="1"/>
              <a:t>The</a:t>
            </a:r>
            <a:r>
              <a:rPr lang="ru-RU" sz="900" dirty="0"/>
              <a:t> </a:t>
            </a:r>
            <a:r>
              <a:rPr lang="ru-RU" sz="900" dirty="0" err="1"/>
              <a:t>data</a:t>
            </a:r>
            <a:r>
              <a:rPr lang="ru-RU" sz="900" dirty="0"/>
              <a:t> </a:t>
            </a:r>
            <a:r>
              <a:rPr lang="ru-RU" sz="900" dirty="0" err="1"/>
              <a:t>on</a:t>
            </a:r>
            <a:r>
              <a:rPr lang="ru-RU" sz="900" dirty="0"/>
              <a:t> </a:t>
            </a:r>
            <a:r>
              <a:rPr lang="ru-RU" sz="900" dirty="0" err="1"/>
              <a:t>primary</a:t>
            </a:r>
            <a:r>
              <a:rPr lang="ru-RU" sz="900" dirty="0"/>
              <a:t> </a:t>
            </a:r>
            <a:r>
              <a:rPr lang="ru-RU" sz="900" dirty="0" err="1"/>
              <a:t>and</a:t>
            </a:r>
            <a:r>
              <a:rPr lang="ru-RU" sz="900" dirty="0"/>
              <a:t> </a:t>
            </a:r>
            <a:r>
              <a:rPr lang="ru-RU" sz="900" dirty="0" err="1"/>
              <a:t>secondary</a:t>
            </a:r>
            <a:r>
              <a:rPr lang="ru-RU" sz="900" dirty="0"/>
              <a:t> </a:t>
            </a:r>
            <a:r>
              <a:rPr lang="ru-RU" sz="900" dirty="0" err="1"/>
              <a:t>resources</a:t>
            </a:r>
            <a:r>
              <a:rPr lang="ru-RU" sz="900" dirty="0"/>
              <a:t> </a:t>
            </a:r>
            <a:r>
              <a:rPr lang="ru-RU" sz="900" dirty="0" err="1"/>
              <a:t>is</a:t>
            </a:r>
            <a:r>
              <a:rPr lang="ru-RU" sz="900" dirty="0"/>
              <a:t> </a:t>
            </a:r>
            <a:r>
              <a:rPr lang="ru-RU" sz="900" dirty="0" err="1"/>
              <a:t>consistent</a:t>
            </a:r>
            <a:r>
              <a:rPr lang="ru-RU" sz="900" dirty="0"/>
              <a:t> </a:t>
            </a:r>
            <a:r>
              <a:rPr lang="ru-RU" sz="900" dirty="0" err="1"/>
              <a:t>and</a:t>
            </a:r>
            <a:r>
              <a:rPr lang="ru-RU" sz="900" dirty="0"/>
              <a:t> </a:t>
            </a:r>
            <a:r>
              <a:rPr lang="ru-RU" sz="900" dirty="0" err="1"/>
              <a:t>data</a:t>
            </a:r>
            <a:r>
              <a:rPr lang="ru-RU" sz="900" dirty="0"/>
              <a:t> </a:t>
            </a:r>
            <a:r>
              <a:rPr lang="ru-RU" sz="900" dirty="0" err="1"/>
              <a:t>synchronization</a:t>
            </a:r>
            <a:r>
              <a:rPr lang="ru-RU" sz="900" dirty="0"/>
              <a:t> </a:t>
            </a:r>
            <a:r>
              <a:rPr lang="ru-RU" sz="900" dirty="0" err="1"/>
              <a:t>is</a:t>
            </a:r>
            <a:r>
              <a:rPr lang="ru-RU" sz="900" dirty="0"/>
              <a:t> </a:t>
            </a:r>
            <a:r>
              <a:rPr lang="ru-RU" sz="900" dirty="0" err="1"/>
              <a:t>not</a:t>
            </a:r>
            <a:r>
              <a:rPr lang="ru-RU" sz="900" dirty="0"/>
              <a:t> </a:t>
            </a:r>
            <a:r>
              <a:rPr lang="ru-RU" sz="900" dirty="0" err="1"/>
              <a:t>required</a:t>
            </a:r>
            <a:r>
              <a:rPr lang="ru-RU" sz="900" dirty="0"/>
              <a:t>» (Данные на основном и резервном ресурсах согласованы, и синхронизация данных не требуется), вновь созданная пара удаленной репликации будет иметь статус </a:t>
            </a:r>
            <a:r>
              <a:rPr lang="ru-RU" sz="900" dirty="0" err="1"/>
              <a:t>Normal</a:t>
            </a:r>
            <a:r>
              <a:rPr lang="ru-RU" sz="900" dirty="0"/>
              <a:t>.</a:t>
            </a:r>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577150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640478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В настоящее время </a:t>
            </a:r>
            <a:r>
              <a:rPr lang="ru-RU" sz="900" dirty="0" err="1"/>
              <a:t>Dorado</a:t>
            </a:r>
            <a:r>
              <a:rPr lang="ru-RU" sz="900" dirty="0"/>
              <a:t> V6 6.0.0 не поддерживает синхронную удаленную репликацию.</a:t>
            </a:r>
          </a:p>
          <a:p>
            <a:r>
              <a:rPr lang="ru-RU" sz="900" dirty="0"/>
              <a:t>Ключевые моменты: процесс чтения и записи асинхронной удаленной репликации.</a:t>
            </a:r>
          </a:p>
          <a:p>
            <a:r>
              <a:rPr lang="ru-RU" sz="900" dirty="0"/>
              <a:t>Хост передает запрос ввода-вывода в кэш.</a:t>
            </a:r>
          </a:p>
          <a:p>
            <a:r>
              <a:rPr lang="ru-RU" sz="900" dirty="0"/>
              <a:t>DCL фиксирует различия и записывает данные на первичный LUN.</a:t>
            </a:r>
          </a:p>
          <a:p>
            <a:r>
              <a:rPr lang="ru-RU" sz="900" dirty="0"/>
              <a:t>Активируется функция создания мгновенных снимков первичного и вторичного </a:t>
            </a:r>
            <a:r>
              <a:rPr lang="ru-RU" sz="900" dirty="0" err="1"/>
              <a:t>LUNов</a:t>
            </a:r>
            <a:r>
              <a:rPr lang="ru-RU" sz="900" dirty="0"/>
              <a:t>.</a:t>
            </a:r>
          </a:p>
          <a:p>
            <a:r>
              <a:rPr lang="ru-RU" sz="900" dirty="0"/>
              <a:t>Инкрементные данные первичного </a:t>
            </a:r>
            <a:r>
              <a:rPr lang="ru-RU" sz="900" dirty="0" err="1"/>
              <a:t>LUNа</a:t>
            </a:r>
            <a:r>
              <a:rPr lang="ru-RU" sz="900" dirty="0"/>
              <a:t> синхронизируются с данными вторичного </a:t>
            </a:r>
            <a:r>
              <a:rPr lang="ru-RU" sz="900" dirty="0" err="1"/>
              <a:t>LUNа</a:t>
            </a:r>
            <a:r>
              <a:rPr lang="ru-RU" sz="900" dirty="0"/>
              <a:t>.</a:t>
            </a:r>
          </a:p>
          <a:p>
            <a:r>
              <a:rPr lang="ru-RU" sz="900" dirty="0"/>
              <a:t>Система хранения данных проверяет, устранены ли различия данных с помощью DCL на основе операции записи.</a:t>
            </a:r>
          </a:p>
          <a:p>
            <a:r>
              <a:rPr lang="ru-RU" sz="900" dirty="0"/>
              <a:t>Функция создания мгновенных снимков деактивируется.</a:t>
            </a:r>
          </a:p>
          <a:p>
            <a:r>
              <a:rPr lang="ru-RU" sz="900" dirty="0"/>
              <a:t>Журналы DCL хранятся на четырех дисках, случайно выбранных системой хранения данных. Журналы работы и выполнения операций сохраняются в базе данных системы</a:t>
            </a:r>
            <a:r>
              <a:rPr lang="ru-RU" sz="900" dirty="0" smtClean="0"/>
              <a:t>.</a:t>
            </a:r>
            <a:endParaRPr lang="ru-RU" sz="900"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6708765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sz="900" dirty="0"/>
              <a:t>В случае аварии на основном объекте функция </a:t>
            </a:r>
            <a:r>
              <a:rPr lang="ru-RU" sz="900" dirty="0" err="1"/>
              <a:t>HyperReplication</a:t>
            </a:r>
            <a:r>
              <a:rPr lang="ru-RU" sz="900" dirty="0"/>
              <a:t> быстро переключает сервисы на резервный объект, что обеспечивает защиту сервисных данных.</a:t>
            </a:r>
          </a:p>
          <a:p>
            <a:r>
              <a:rPr lang="ru-RU" sz="900" dirty="0"/>
              <a:t>Помимо удаленного резервного копирования данных функция </a:t>
            </a:r>
            <a:r>
              <a:rPr lang="ru-RU" sz="900" dirty="0" err="1"/>
              <a:t>HyperReplication</a:t>
            </a:r>
            <a:r>
              <a:rPr lang="ru-RU" sz="900" dirty="0"/>
              <a:t> позволяет восстановить работу сервисов в кратчайшие сроки, обеспечивая непрерывность обслуживания в случае аварии.</a:t>
            </a:r>
          </a:p>
          <a:p>
            <a:pPr lvl="0"/>
            <a:r>
              <a:rPr lang="ru-RU" sz="900" dirty="0"/>
              <a:t>Требования к резервной системе хранения данных для переключения сервисов:</a:t>
            </a:r>
          </a:p>
          <a:p>
            <a:pPr lvl="1"/>
            <a:r>
              <a:rPr lang="ru-RU" sz="900" dirty="0"/>
              <a:t>Данные на первичном </a:t>
            </a:r>
            <a:r>
              <a:rPr lang="ru-RU" sz="900" dirty="0" err="1"/>
              <a:t>LUNе</a:t>
            </a:r>
            <a:r>
              <a:rPr lang="ru-RU" sz="900" dirty="0"/>
              <a:t> должны быть согласованы с данными на вторичном </a:t>
            </a:r>
            <a:r>
              <a:rPr lang="ru-RU" sz="900" dirty="0" err="1"/>
              <a:t>LUNе</a:t>
            </a:r>
            <a:r>
              <a:rPr lang="ru-RU" sz="900" dirty="0"/>
              <a:t> до аварии. Если на вторичном </a:t>
            </a:r>
            <a:r>
              <a:rPr lang="ru-RU" sz="900" dirty="0" err="1"/>
              <a:t>LUNе</a:t>
            </a:r>
            <a:r>
              <a:rPr lang="ru-RU" sz="900" dirty="0"/>
              <a:t> сохранены неполные данные, может произойти сбой переключения сервисов.</a:t>
            </a:r>
          </a:p>
          <a:p>
            <a:pPr lvl="1"/>
            <a:r>
              <a:rPr lang="ru-RU" sz="900" dirty="0"/>
              <a:t>Сервисы основного и резервного хостов должны иметь одинаковую конфигурацию.</a:t>
            </a:r>
          </a:p>
          <a:p>
            <a:pPr lvl="1"/>
            <a:r>
              <a:rPr lang="ru-RU" sz="900" dirty="0"/>
              <a:t>Резервная система хранения должна предоставлять хосту доступ к </a:t>
            </a:r>
            <a:r>
              <a:rPr lang="ru-RU" sz="900" dirty="0" err="1"/>
              <a:t>LUNу</a:t>
            </a:r>
            <a:r>
              <a:rPr lang="ru-RU" sz="900" dirty="0"/>
              <a:t> в группе </a:t>
            </a:r>
            <a:r>
              <a:rPr lang="ru-RU" sz="900" dirty="0" err="1"/>
              <a:t>LUNов</a:t>
            </a:r>
            <a:r>
              <a:rPr lang="ru-RU" sz="900" dirty="0"/>
              <a:t>, сопоставленных с хостом.</a:t>
            </a:r>
          </a:p>
          <a:p>
            <a:pPr lvl="0"/>
            <a:r>
              <a:rPr lang="ru-RU" sz="900" dirty="0"/>
              <a:t>В случае аварии основной объект становится </a:t>
            </a:r>
            <a:r>
              <a:rPr lang="ru-RU" sz="900" dirty="0" smtClean="0"/>
              <a:t>неработоспособным</a:t>
            </a:r>
            <a:r>
              <a:rPr lang="ru-RU" sz="900" dirty="0"/>
              <a:t>, а каналы </a:t>
            </a:r>
            <a:r>
              <a:rPr lang="ru-RU" sz="900" dirty="0" err="1"/>
              <a:t>HyperReplication</a:t>
            </a:r>
            <a:r>
              <a:rPr lang="ru-RU" sz="900" dirty="0"/>
              <a:t> между первичным и вторичными </a:t>
            </a:r>
            <a:r>
              <a:rPr lang="ru-RU" sz="900" dirty="0" err="1"/>
              <a:t>LUNами</a:t>
            </a:r>
            <a:r>
              <a:rPr lang="ru-RU" sz="900" dirty="0"/>
              <a:t> отключаются. В этом случае администратору необходимо вручную установить разрешение чтения-записи вторичного </a:t>
            </a:r>
            <a:r>
              <a:rPr lang="ru-RU" sz="900" dirty="0" err="1"/>
              <a:t>LUNа</a:t>
            </a:r>
            <a:r>
              <a:rPr lang="ru-RU" sz="900" dirty="0"/>
              <a:t> в режим с возможностью записи, чтобы реализовать переключение сервисов</a:t>
            </a:r>
            <a:r>
              <a:rPr lang="ru-RU" sz="900" dirty="0" smtClean="0"/>
              <a:t>.</a:t>
            </a:r>
            <a:endParaRPr lang="ru-RU" sz="900"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8918495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sz="900" dirty="0"/>
              <a:t>После сбоя основного объекта </a:t>
            </a:r>
            <a:r>
              <a:rPr lang="ru-RU" sz="900" dirty="0" err="1"/>
              <a:t>HyperReplication</a:t>
            </a:r>
            <a:r>
              <a:rPr lang="ru-RU" sz="900" dirty="0"/>
              <a:t> резервный объект временно берет на себя предоставление его сервисов. После восстановления основного объекта происходит обратное переключение сервисов.</a:t>
            </a:r>
          </a:p>
          <a:p>
            <a:r>
              <a:rPr lang="ru-RU" sz="900" dirty="0"/>
              <a:t>После аварии и восстановления основного объекта необходимо восстановить взаимосвязь </a:t>
            </a:r>
            <a:r>
              <a:rPr lang="ru-RU" sz="900" dirty="0" err="1"/>
              <a:t>HyperReplication</a:t>
            </a:r>
            <a:r>
              <a:rPr lang="ru-RU" sz="900" dirty="0"/>
              <a:t> между основной и резервной системами хранения и использовать данные на резервном объекте для восстановления данных на основном объекте.</a:t>
            </a:r>
          </a:p>
          <a:p>
            <a:r>
              <a:rPr lang="ru-RU" sz="900" dirty="0"/>
              <a:t>В сценарии асинхронной удаленной репликации система хранения выполняет синхронизацию данных несколько раз, пока разница в данных между первичным и вторичным </a:t>
            </a:r>
            <a:r>
              <a:rPr lang="ru-RU" sz="900" dirty="0" err="1"/>
              <a:t>LUNами</a:t>
            </a:r>
            <a:r>
              <a:rPr lang="ru-RU" sz="900" dirty="0"/>
              <a:t> станет несущественной. Затем система хранения останавливает работу сервисов и выполняет последнюю синхронизацию. Таким образом, потери данных не происходит, а простои обслуживания сводятся к минимуму.</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7922843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731837" y="728663"/>
            <a:ext cx="5580063" cy="8990778"/>
          </a:xfrm>
        </p:spPr>
        <p:txBody>
          <a:bodyPr/>
          <a:lstStyle/>
          <a:p>
            <a:r>
              <a:rPr lang="ru-RU" sz="900" dirty="0"/>
              <a:t>Аварийное восстановление на основном объекте:</a:t>
            </a:r>
          </a:p>
          <a:p>
            <a:pPr lvl="1"/>
            <a:r>
              <a:rPr lang="ru-RU" sz="900" dirty="0"/>
              <a:t>После восстановления работы основной системы хранения после аварии восстанавливаются и связи между основным и резервным объектами.</a:t>
            </a:r>
          </a:p>
          <a:p>
            <a:pPr lvl="1"/>
            <a:r>
              <a:rPr lang="ru-RU" sz="900" dirty="0"/>
              <a:t>После восстановления каналов необходимо вручную переключить основной и резервный объекты в основной системе хранения, чтобы </a:t>
            </a:r>
            <a:r>
              <a:rPr lang="ru-RU" sz="900" dirty="0" smtClean="0"/>
              <a:t>сделать статус вторичных </a:t>
            </a:r>
            <a:r>
              <a:rPr lang="ru-RU" sz="900" dirty="0" err="1" smtClean="0"/>
              <a:t>LUNов</a:t>
            </a:r>
            <a:r>
              <a:rPr lang="ru-RU" sz="900" dirty="0" smtClean="0"/>
              <a:t> первичными в </a:t>
            </a:r>
            <a:r>
              <a:rPr lang="ru-RU" sz="900" dirty="0"/>
              <a:t>резервной системе хранения.</a:t>
            </a:r>
          </a:p>
          <a:p>
            <a:pPr lvl="0"/>
            <a:r>
              <a:rPr lang="ru-RU" sz="900" dirty="0"/>
              <a:t>Восстановление данных на основном объекте:</a:t>
            </a:r>
          </a:p>
          <a:p>
            <a:pPr lvl="1"/>
            <a:r>
              <a:rPr lang="ru-RU" sz="900" dirty="0"/>
              <a:t>Включите защиту для вторичного ресурса и установите для вторичного </a:t>
            </a:r>
            <a:r>
              <a:rPr lang="ru-RU" sz="900" dirty="0" err="1"/>
              <a:t>LUNа</a:t>
            </a:r>
            <a:r>
              <a:rPr lang="ru-RU" sz="900" dirty="0"/>
              <a:t> доступ только для чтения. </a:t>
            </a:r>
          </a:p>
          <a:p>
            <a:pPr lvl="1"/>
            <a:r>
              <a:rPr lang="ru-RU" sz="900" dirty="0"/>
              <a:t>В период простоя системы выполните несколько раз синхронизацию данных, чтобы скопировать данные с первичного </a:t>
            </a:r>
            <a:r>
              <a:rPr lang="ru-RU" sz="900" dirty="0" err="1"/>
              <a:t>LUNа</a:t>
            </a:r>
            <a:r>
              <a:rPr lang="ru-RU" sz="900" dirty="0"/>
              <a:t> на вторичный LUN.</a:t>
            </a:r>
          </a:p>
          <a:p>
            <a:pPr lvl="0"/>
            <a:r>
              <a:rPr lang="ru-RU" sz="900" dirty="0"/>
              <a:t>Восстановление работы сервисов на основном объекте:</a:t>
            </a:r>
          </a:p>
          <a:p>
            <a:pPr lvl="1"/>
            <a:r>
              <a:rPr lang="ru-RU" sz="900" dirty="0"/>
              <a:t>Остановите работу сервисов на резервном объекте. Запустите синхронизацию снова, чтобы устранить разницу в данных двух </a:t>
            </a:r>
            <a:r>
              <a:rPr lang="ru-RU" sz="900" dirty="0" err="1"/>
              <a:t>LUNов</a:t>
            </a:r>
            <a:r>
              <a:rPr lang="ru-RU" sz="900" dirty="0"/>
              <a:t>, появившуюся в результате записи, которую выполнял хост во время предыдущей синхронизации. </a:t>
            </a:r>
          </a:p>
          <a:p>
            <a:pPr lvl="1"/>
            <a:r>
              <a:rPr lang="ru-RU" sz="900" dirty="0"/>
              <a:t>Разделите пару и установите для вторичного </a:t>
            </a:r>
            <a:r>
              <a:rPr lang="ru-RU" sz="900" dirty="0" err="1"/>
              <a:t>LUNа</a:t>
            </a:r>
            <a:r>
              <a:rPr lang="ru-RU" sz="900" dirty="0"/>
              <a:t> доступ для записи. Затем выполните переключение «основной-резервный», чтобы восстановить пару, созданную до аварийной ситуации.</a:t>
            </a:r>
          </a:p>
          <a:p>
            <a:pPr lvl="1"/>
            <a:r>
              <a:rPr lang="ru-RU" sz="900" dirty="0"/>
              <a:t>После восстановления пары выполните синхронизацию в основной системе хранения и включите защиту для вторичного ресурса</a:t>
            </a:r>
            <a:r>
              <a:rPr lang="ru-RU" sz="900" dirty="0" smtClean="0"/>
              <a:t>.</a:t>
            </a:r>
            <a:endParaRPr lang="ru-RU" sz="900" dirty="0"/>
          </a:p>
        </p:txBody>
      </p:sp>
    </p:spTree>
    <p:extLst>
      <p:ext uri="{BB962C8B-B14F-4D97-AF65-F5344CB8AC3E}">
        <p14:creationId xmlns:p14="http://schemas.microsoft.com/office/powerpoint/2010/main" val="14377569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sz="900" dirty="0"/>
              <a:t>В приложениях баз данных среднего и большого размера данные, журналы и записи изменений хранятся на разных, но связанных </a:t>
            </a:r>
            <a:r>
              <a:rPr lang="ru-RU" sz="900" dirty="0" err="1"/>
              <a:t>LUNах</a:t>
            </a:r>
            <a:r>
              <a:rPr lang="ru-RU" sz="900" dirty="0"/>
              <a:t> в системе хранения. Связь между данными на этих </a:t>
            </a:r>
            <a:r>
              <a:rPr lang="ru-RU" sz="900" dirty="0" err="1"/>
              <a:t>LUNах</a:t>
            </a:r>
            <a:r>
              <a:rPr lang="ru-RU" sz="900" dirty="0"/>
              <a:t> обеспечивают службы верхнего уровня, работающие на хостах основного объекта. Эта связь должна поддерживаться при репликации этих </a:t>
            </a:r>
            <a:r>
              <a:rPr lang="ru-RU" sz="900" dirty="0" err="1"/>
              <a:t>LUNов</a:t>
            </a:r>
            <a:r>
              <a:rPr lang="ru-RU" sz="900" dirty="0"/>
              <a:t> на резервный объект. При отсутствии связи резервные копии данных, сохраненные в резервной системе хранения, не могут использоваться для аварийного восстановления данных основной системы хранения и восстановления работы сервисов. В этом случае можно добавить пары </a:t>
            </a:r>
            <a:r>
              <a:rPr lang="ru-RU" sz="900" dirty="0" err="1"/>
              <a:t>HyperReplication</a:t>
            </a:r>
            <a:r>
              <a:rPr lang="ru-RU" sz="900" dirty="0"/>
              <a:t>, созданные из этих </a:t>
            </a:r>
            <a:r>
              <a:rPr lang="ru-RU" sz="900" dirty="0" err="1"/>
              <a:t>LUNов</a:t>
            </a:r>
            <a:r>
              <a:rPr lang="ru-RU" sz="900" dirty="0"/>
              <a:t>, в группу согласованности. На этом слайде показана работа функции группы согласованности </a:t>
            </a:r>
            <a:r>
              <a:rPr lang="ru-RU" sz="900" dirty="0" err="1"/>
              <a:t>HyperReplication</a:t>
            </a:r>
            <a:r>
              <a:rPr lang="ru-RU" sz="900" dirty="0"/>
              <a:t> путем сравнения и анализа недостоверности данных в системе хранения с группой согласованности и системе хранения без группы согласованности.</a:t>
            </a:r>
          </a:p>
          <a:p>
            <a:r>
              <a:rPr lang="ru-RU" sz="900" dirty="0"/>
              <a:t>После создания группы согласованности пользователи могут выполнять синхронизацию, разделение и переключение «основной-резервный» для одной пары </a:t>
            </a:r>
            <a:r>
              <a:rPr lang="ru-RU" sz="900" dirty="0" err="1"/>
              <a:t>HyperReplication</a:t>
            </a:r>
            <a:r>
              <a:rPr lang="ru-RU" sz="900" dirty="0"/>
              <a:t> или для нескольких пар </a:t>
            </a:r>
            <a:r>
              <a:rPr lang="ru-RU" sz="900" dirty="0" err="1"/>
              <a:t>HyperReplication</a:t>
            </a:r>
            <a:r>
              <a:rPr lang="ru-RU" sz="900" dirty="0"/>
              <a:t> в группе согласованности.  При создании группы согласованности </a:t>
            </a:r>
            <a:r>
              <a:rPr lang="ru-RU" sz="900" dirty="0" err="1"/>
              <a:t>HyperReplication</a:t>
            </a:r>
            <a:r>
              <a:rPr lang="ru-RU" sz="900" dirty="0"/>
              <a:t> обратите внимание на следующие моменты:</a:t>
            </a:r>
          </a:p>
          <a:p>
            <a:pPr lvl="1"/>
            <a:r>
              <a:rPr lang="ru-RU" sz="900" dirty="0"/>
              <a:t>Пары </a:t>
            </a:r>
            <a:r>
              <a:rPr lang="ru-RU" sz="900" dirty="0" err="1"/>
              <a:t>HyperReplication</a:t>
            </a:r>
            <a:r>
              <a:rPr lang="ru-RU" sz="900" dirty="0"/>
              <a:t> могут быть добавлены только в группу согласованности в основной системе хранения, и все вторичные </a:t>
            </a:r>
            <a:r>
              <a:rPr lang="ru-RU" sz="900" dirty="0" err="1"/>
              <a:t>LUNы</a:t>
            </a:r>
            <a:r>
              <a:rPr lang="ru-RU" sz="900" dirty="0"/>
              <a:t> в парах </a:t>
            </a:r>
            <a:r>
              <a:rPr lang="ru-RU" sz="900" dirty="0" err="1"/>
              <a:t>HyperReplication</a:t>
            </a:r>
            <a:r>
              <a:rPr lang="ru-RU" sz="900" dirty="0"/>
              <a:t> должны находиться в одной и той же удаленной системе хранения. </a:t>
            </a:r>
          </a:p>
          <a:p>
            <a:pPr lvl="1"/>
            <a:r>
              <a:rPr lang="ru-RU" sz="900" dirty="0" err="1"/>
              <a:t>LUNы</a:t>
            </a:r>
            <a:r>
              <a:rPr lang="ru-RU" sz="900" dirty="0"/>
              <a:t> из разных пар </a:t>
            </a:r>
            <a:r>
              <a:rPr lang="ru-RU" sz="900" dirty="0" err="1"/>
              <a:t>HyperReplication</a:t>
            </a:r>
            <a:r>
              <a:rPr lang="ru-RU" sz="900" dirty="0"/>
              <a:t> в группе согласованности могут находиться в разных рабочих контроллерах.</a:t>
            </a:r>
          </a:p>
          <a:p>
            <a:pPr lvl="1"/>
            <a:r>
              <a:rPr lang="ru-RU" sz="900" dirty="0"/>
              <a:t>Пары </a:t>
            </a:r>
            <a:r>
              <a:rPr lang="ru-RU" sz="900" dirty="0" err="1"/>
              <a:t>HyperReplication</a:t>
            </a:r>
            <a:r>
              <a:rPr lang="ru-RU" sz="900" dirty="0"/>
              <a:t> в группе согласованности должны принадлежать к одному режиму репликации.</a:t>
            </a:r>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6799829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sz="900" dirty="0"/>
              <a:t>В данном случае приводится описание решения </a:t>
            </a:r>
            <a:r>
              <a:rPr lang="ru-RU" sz="900" dirty="0" err="1"/>
              <a:t>Huawei</a:t>
            </a:r>
            <a:r>
              <a:rPr lang="ru-RU" sz="900" dirty="0"/>
              <a:t> по аварийному восстановлению и обеспечению непрерывности бизнеса. В решении Центра аварийного восстановления данных (с </a:t>
            </a:r>
            <a:r>
              <a:rPr lang="ru-RU" sz="900" dirty="0" err="1"/>
              <a:t>геодублированием</a:t>
            </a:r>
            <a:r>
              <a:rPr lang="ru-RU" sz="900" dirty="0"/>
              <a:t>) используются три центра обработки данных. Непрерывность предоставления критически важных сервисов обеспечивается при повреждении двух центров обработки данных из трех, что значительно повышает надежность решения. В данном решении к трем </a:t>
            </a:r>
            <a:r>
              <a:rPr lang="ru-RU" sz="900" dirty="0" err="1"/>
              <a:t>ЦОДам</a:t>
            </a:r>
            <a:r>
              <a:rPr lang="ru-RU" sz="900" dirty="0"/>
              <a:t> относятся основной объект, внутригородской центр аварийного восстановления и </a:t>
            </a:r>
            <a:r>
              <a:rPr lang="ru-RU" sz="900" dirty="0" err="1"/>
              <a:t>межгородской</a:t>
            </a:r>
            <a:r>
              <a:rPr lang="ru-RU" sz="900" dirty="0"/>
              <a:t> центр аварийного восстановления.</a:t>
            </a:r>
          </a:p>
          <a:p>
            <a:pPr lvl="1"/>
            <a:r>
              <a:rPr lang="ru-RU" sz="900" dirty="0"/>
              <a:t>Основной объект предоставляет услуги внешним пользователям.</a:t>
            </a:r>
          </a:p>
          <a:p>
            <a:pPr lvl="1"/>
            <a:r>
              <a:rPr lang="ru-RU" sz="900" dirty="0"/>
              <a:t>Внутригородской центр аварийного восстановления размещается в десятках километров от основного объекта. Рекомендуется использовать прямое подключение к сети </a:t>
            </a:r>
            <a:r>
              <a:rPr lang="ru-RU" sz="900" dirty="0" err="1"/>
              <a:t>Fibre</a:t>
            </a:r>
            <a:r>
              <a:rPr lang="ru-RU" sz="900" dirty="0"/>
              <a:t> </a:t>
            </a:r>
            <a:r>
              <a:rPr lang="ru-RU" sz="900" dirty="0" err="1"/>
              <a:t>Channel</a:t>
            </a:r>
            <a:r>
              <a:rPr lang="ru-RU" sz="900" dirty="0"/>
              <a:t>. В этом центре для аварийного восстановления реализована синхронная репликация, которая представляет собой защиту уровня 1.</a:t>
            </a:r>
          </a:p>
          <a:p>
            <a:pPr lvl="1"/>
            <a:r>
              <a:rPr lang="ru-RU" sz="900" dirty="0" err="1"/>
              <a:t>Межгородской</a:t>
            </a:r>
            <a:r>
              <a:rPr lang="ru-RU" sz="900" dirty="0"/>
              <a:t> центр аварийного восстановления располагается в сотнях или тысячах километров от основного объекта. В нем для аварийного восстановления реализована периодическая асинхронная репликация, которая является защитой уровня 2.</a:t>
            </a:r>
          </a:p>
          <a:p>
            <a:pPr lvl="0"/>
            <a:r>
              <a:rPr lang="ru-RU" sz="900" dirty="0" err="1"/>
              <a:t>Геодублирование</a:t>
            </a:r>
            <a:r>
              <a:rPr lang="ru-RU" sz="900" dirty="0"/>
              <a:t> позволяет реализовать комплексную, многоуровневую защиту данных и сервисов на основном объекте.</a:t>
            </a:r>
          </a:p>
          <a:p>
            <a:pPr lvl="1"/>
            <a:r>
              <a:rPr lang="ru-RU" sz="900" dirty="0"/>
              <a:t>Аварийное восстановление сервисов</a:t>
            </a:r>
            <a:r>
              <a:rPr lang="ru-RU" sz="900" dirty="0" smtClean="0"/>
              <a:t>:</a:t>
            </a:r>
            <a:r>
              <a:rPr lang="ru-RU" sz="900" dirty="0"/>
              <a:t> </a:t>
            </a:r>
            <a:r>
              <a:rPr lang="ru-RU" sz="900" dirty="0" smtClean="0"/>
              <a:t>если </a:t>
            </a:r>
            <a:r>
              <a:rPr lang="ru-RU" sz="900" dirty="0"/>
              <a:t>на основном объекте происходит авария, </a:t>
            </a:r>
            <a:r>
              <a:rPr lang="ru-RU" sz="900" dirty="0" smtClean="0"/>
              <a:t>внутригородской </a:t>
            </a:r>
            <a:r>
              <a:rPr lang="ru-RU" sz="900" dirty="0"/>
              <a:t>центр аварийного восстановления может быстро взять на себя предоставление сервисов. Если в результате стихийного бедствия выходят из строя и основной объект, и внутригородской центр аварийного восстановления, то </a:t>
            </a:r>
            <a:r>
              <a:rPr lang="ru-RU" sz="900" dirty="0" err="1"/>
              <a:t>межгородской</a:t>
            </a:r>
            <a:r>
              <a:rPr lang="ru-RU" sz="900" dirty="0"/>
              <a:t> центр аварийного восстановления позволит восстановить работу критически важных сервисов с помощью копий данных. Таким образом, обеспечивается максимальная непрерывность обслуживания.</a:t>
            </a:r>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466382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marL="0" indent="0">
              <a:buNone/>
            </a:pPr>
            <a:r>
              <a:rPr lang="ru-RU" sz="900" dirty="0" err="1"/>
              <a:t>HyperReplication</a:t>
            </a:r>
            <a:r>
              <a:rPr lang="ru-RU" sz="900" dirty="0"/>
              <a:t> выполняет следующие функции:</a:t>
            </a:r>
          </a:p>
          <a:p>
            <a:r>
              <a:rPr lang="ru-RU" sz="900" dirty="0"/>
              <a:t>Сбор данных с n (нескольких) сервисных объектов на центральный объект аварийного восстановления и резервного копирования, создание мгновенного снимка вторичного </a:t>
            </a:r>
            <a:r>
              <a:rPr lang="ru-RU" sz="900" dirty="0" err="1"/>
              <a:t>LUNа</a:t>
            </a:r>
            <a:r>
              <a:rPr lang="ru-RU" sz="900" dirty="0"/>
              <a:t> и сопоставление вторичного </a:t>
            </a:r>
            <a:r>
              <a:rPr lang="ru-RU" sz="900" dirty="0" err="1"/>
              <a:t>LUNа</a:t>
            </a:r>
            <a:r>
              <a:rPr lang="ru-RU" sz="900" dirty="0"/>
              <a:t> с хостом. Мгновенный снимок можно использовать для интеллектуального сбора и анализа данных.</a:t>
            </a:r>
          </a:p>
          <a:p>
            <a:r>
              <a:rPr lang="ru-RU" sz="900" dirty="0"/>
              <a:t>Временная передача центральному объекту аварийного восстановления и </a:t>
            </a:r>
            <a:r>
              <a:rPr lang="ru-RU" sz="900" dirty="0" smtClean="0"/>
              <a:t>резервного копирования </a:t>
            </a:r>
            <a:r>
              <a:rPr lang="ru-RU" sz="900" dirty="0"/>
              <a:t>предоставления сервисов, когда на каком-либо сервисном объекте (от 01 до n) происходит сбой, и обратное переключение сервисов после восстановления работы объекта.</a:t>
            </a:r>
          </a:p>
          <a:p>
            <a:r>
              <a:rPr lang="ru-RU" sz="900" dirty="0"/>
              <a:t>Выполнение задач репликации (в режиме асинхронной удаленной репликации) с сервисного объекта 02 на центральный объект аварийного восстановления и резервного копирования, который находится в 500 км от сервисного объекта 02.</a:t>
            </a:r>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6916963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sz="900" dirty="0"/>
              <a:t>В центре аварийного восстановления развертывается хост </a:t>
            </a:r>
            <a:r>
              <a:rPr lang="ru-RU" sz="900" dirty="0" err="1"/>
              <a:t>BCManager</a:t>
            </a:r>
            <a:r>
              <a:rPr lang="ru-RU" sz="900" dirty="0"/>
              <a:t> </a:t>
            </a:r>
            <a:r>
              <a:rPr lang="ru-RU" sz="900" dirty="0" err="1"/>
              <a:t>eReplication</a:t>
            </a:r>
            <a:r>
              <a:rPr lang="ru-RU" sz="900" dirty="0"/>
              <a:t>, на который устанавливается программное обеспечение </a:t>
            </a:r>
            <a:r>
              <a:rPr lang="ru-RU" sz="900" dirty="0" err="1"/>
              <a:t>BCManager</a:t>
            </a:r>
            <a:r>
              <a:rPr lang="ru-RU" sz="900" dirty="0"/>
              <a:t> </a:t>
            </a:r>
            <a:r>
              <a:rPr lang="ru-RU" sz="900" dirty="0" err="1"/>
              <a:t>eReplication</a:t>
            </a:r>
            <a:r>
              <a:rPr lang="ru-RU" sz="900" dirty="0"/>
              <a:t> </a:t>
            </a:r>
            <a:r>
              <a:rPr lang="ru-RU" sz="900" dirty="0" err="1"/>
              <a:t>Server</a:t>
            </a:r>
            <a:r>
              <a:rPr lang="ru-RU" sz="900" dirty="0"/>
              <a:t>. На сервисный и резервный хосты основного объекта устанавливается агент </a:t>
            </a:r>
            <a:r>
              <a:rPr lang="ru-RU" sz="900" dirty="0" err="1"/>
              <a:t>BCManager</a:t>
            </a:r>
            <a:r>
              <a:rPr lang="ru-RU" sz="900" dirty="0"/>
              <a:t> </a:t>
            </a:r>
            <a:r>
              <a:rPr lang="ru-RU" sz="900" dirty="0" err="1"/>
              <a:t>eReplication</a:t>
            </a:r>
            <a:r>
              <a:rPr lang="ru-RU" sz="900" dirty="0"/>
              <a:t> </a:t>
            </a:r>
            <a:r>
              <a:rPr lang="ru-RU" sz="900" dirty="0" err="1"/>
              <a:t>Agent</a:t>
            </a:r>
            <a:r>
              <a:rPr lang="ru-RU" sz="900" dirty="0"/>
              <a:t>. </a:t>
            </a:r>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8109032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4306725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942205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5438794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648525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sz="900" dirty="0"/>
              <a:t>Конструкция хранилища </a:t>
            </a:r>
            <a:r>
              <a:rPr lang="ru-RU" sz="900" dirty="0" err="1"/>
              <a:t>HyperMetro</a:t>
            </a:r>
            <a:r>
              <a:rPr lang="ru-RU" sz="900" dirty="0"/>
              <a:t> по схеме «активный-активный» (А-А):</a:t>
            </a:r>
          </a:p>
          <a:p>
            <a:pPr lvl="1"/>
            <a:r>
              <a:rPr lang="ru-RU" sz="900" dirty="0"/>
              <a:t>Режим работы А-А: </a:t>
            </a:r>
            <a:r>
              <a:rPr lang="ru-RU" sz="900" dirty="0" err="1"/>
              <a:t>LUNы</a:t>
            </a:r>
            <a:r>
              <a:rPr lang="ru-RU" sz="900" dirty="0"/>
              <a:t>, работающие в режиме «активный-активный», доступны для чтения и записи в центрах обработки данных, а данные синхронизируются в реальном времени.</a:t>
            </a:r>
          </a:p>
          <a:p>
            <a:pPr lvl="1"/>
            <a:r>
              <a:rPr lang="ru-RU" sz="900" dirty="0"/>
              <a:t>Повышенная надежность: механизм двойного арбитража и функция восстановления поврежденных блоков данных между </a:t>
            </a:r>
            <a:r>
              <a:rPr lang="ru-RU" sz="900" dirty="0" err="1"/>
              <a:t>ЦОДами</a:t>
            </a:r>
            <a:r>
              <a:rPr lang="ru-RU" sz="900" dirty="0"/>
              <a:t> повышают надежность системы.</a:t>
            </a:r>
          </a:p>
          <a:p>
            <a:pPr lvl="1"/>
            <a:r>
              <a:rPr lang="ru-RU" sz="900" dirty="0"/>
              <a:t>Повышенная производительность: различные способы регулирования производительности уменьшают задержку при взаимодействии между двумя центрами обработки данных и повышают производительность сервисов на 30%.</a:t>
            </a:r>
          </a:p>
          <a:p>
            <a:pPr lvl="1"/>
            <a:r>
              <a:rPr lang="ru-RU" sz="900" dirty="0"/>
              <a:t>Гибкая масштабируемость: поддерживается использование гетерогенных массивов хранения и сочетание функций создания мгновенных снимков и удаленной репликации. Решение центра обработки данных для аварийного восстановления, работающего в режиме «активный-активный», поддерживает расширение до решения центра обработки данных, работающего в режиме географической избыточности.</a:t>
            </a:r>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2881742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2081938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sz="900" dirty="0"/>
              <a:t>При отсутствии или недоступности кворум-сервера </a:t>
            </a:r>
            <a:r>
              <a:rPr lang="ru-RU" sz="900" dirty="0" err="1"/>
              <a:t>HyperMetro</a:t>
            </a:r>
            <a:r>
              <a:rPr lang="ru-RU" sz="900" dirty="0"/>
              <a:t> работает в режиме статического приоритета. В процессе арбитража привилегированный объект выигрывает спор и начинает предоставлять сервисы. </a:t>
            </a:r>
          </a:p>
          <a:p>
            <a:pPr lvl="1"/>
            <a:r>
              <a:rPr lang="ru-RU" sz="900" dirty="0"/>
              <a:t>В случае отказа каналов связи между массивами хранения или отказа непривилегированного объекта </a:t>
            </a:r>
            <a:r>
              <a:rPr lang="ru-RU" sz="900" dirty="0" err="1"/>
              <a:t>LUNы</a:t>
            </a:r>
            <a:r>
              <a:rPr lang="ru-RU" sz="900" dirty="0"/>
              <a:t> привилегированного объекта продолжают предоставлять сервисы </a:t>
            </a:r>
            <a:r>
              <a:rPr lang="ru-RU" sz="900" dirty="0" err="1"/>
              <a:t>HyperMetro</a:t>
            </a:r>
            <a:r>
              <a:rPr lang="ru-RU" sz="900" dirty="0"/>
              <a:t>, а </a:t>
            </a:r>
            <a:r>
              <a:rPr lang="ru-RU" sz="900" dirty="0" err="1"/>
              <a:t>LUNы</a:t>
            </a:r>
            <a:r>
              <a:rPr lang="ru-RU" sz="900" dirty="0"/>
              <a:t> непривилегированного объекта прекращают предоставление сервисов.</a:t>
            </a:r>
          </a:p>
          <a:p>
            <a:pPr lvl="1"/>
            <a:r>
              <a:rPr lang="ru-RU" sz="900" dirty="0"/>
              <a:t>В случае неисправности привилегированного объекта непривилегированный объект не может автоматически принять на себя предоставление сервисов </a:t>
            </a:r>
            <a:r>
              <a:rPr lang="ru-RU" sz="900" dirty="0" err="1"/>
              <a:t>HyperMetro</a:t>
            </a:r>
            <a:r>
              <a:rPr lang="ru-RU" sz="900" dirty="0"/>
              <a:t>. Таким образом, предоставление сервисов прекращается, и необходимо принудительно запустить непривилегированный объект, чтобы он предоставлял сервисы для хоста.</a:t>
            </a:r>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6812824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sz="900" dirty="0"/>
              <a:t>В качестве кворум-сервера используется независимый физический сервер или виртуальная машина. Рекомендуется развертывать кворум-сервер на выделенном объекте, который находится в другом домене, отличном от домена двух </a:t>
            </a:r>
            <a:r>
              <a:rPr lang="ru-RU" sz="900" dirty="0" err="1"/>
              <a:t>ЦОДов</a:t>
            </a:r>
            <a:r>
              <a:rPr lang="ru-RU" sz="900" dirty="0"/>
              <a:t>. Таким образом, в случае аварии в одном центре обработки данных кворум-сервер будет продолжать работать.</a:t>
            </a:r>
          </a:p>
          <a:p>
            <a:r>
              <a:rPr lang="ru-RU" sz="900" dirty="0"/>
              <a:t>В режиме кворум-сервера при отказе </a:t>
            </a:r>
            <a:r>
              <a:rPr lang="ru-RU" sz="900" dirty="0" err="1"/>
              <a:t>ЦОДа</a:t>
            </a:r>
            <a:r>
              <a:rPr lang="ru-RU" sz="900" dirty="0"/>
              <a:t> или сбое связи между СХД каждая система хранения данных отправляет свой запрос на арбитраж в кворум-сервер, и только победитель спора продолжает предоставлять сервисы. Привилегированный объект имеет приоритет в процессе арбитража.</a:t>
            </a:r>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295320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731837" y="728663"/>
            <a:ext cx="5580063" cy="8990778"/>
          </a:xfrm>
        </p:spPr>
        <p:txBody>
          <a:bodyPr/>
          <a:lstStyle/>
          <a:p>
            <a:r>
              <a:rPr lang="ru-RU" sz="900" dirty="0"/>
              <a:t>Другие виды неисправностей и результаты арбитража:</a:t>
            </a:r>
          </a:p>
          <a:p>
            <a:pPr lvl="1"/>
            <a:r>
              <a:rPr lang="ru-RU" sz="900" dirty="0"/>
              <a:t>Сбой каналов связи между системами хранения данных и выход из строя кворум-сервера (например, СХД в </a:t>
            </a:r>
            <a:r>
              <a:rPr lang="ru-RU" sz="900" dirty="0" err="1"/>
              <a:t>ЦОДе</a:t>
            </a:r>
            <a:r>
              <a:rPr lang="ru-RU" sz="900" dirty="0"/>
              <a:t> A): </a:t>
            </a:r>
            <a:r>
              <a:rPr lang="ru-RU" sz="900" dirty="0" smtClean="0"/>
              <a:t>пара </a:t>
            </a:r>
            <a:r>
              <a:rPr lang="ru-RU" sz="900" dirty="0" err="1"/>
              <a:t>HyperMetro</a:t>
            </a:r>
            <a:r>
              <a:rPr lang="ru-RU" sz="900" dirty="0"/>
              <a:t> имеет статус «</a:t>
            </a:r>
            <a:r>
              <a:rPr lang="ru-RU" sz="900" dirty="0" err="1"/>
              <a:t>Normal</a:t>
            </a:r>
            <a:r>
              <a:rPr lang="ru-RU" sz="900" dirty="0"/>
              <a:t>». Хост может получить доступ к другой системе хранения данных. </a:t>
            </a:r>
          </a:p>
          <a:p>
            <a:pPr lvl="1"/>
            <a:r>
              <a:rPr lang="ru-RU" sz="900" dirty="0"/>
              <a:t>Одновременный сбой каналов связи между системой хранения данных, кворум-сервером и хостом (например, СХД в </a:t>
            </a:r>
            <a:r>
              <a:rPr lang="ru-RU" sz="900" dirty="0" err="1"/>
              <a:t>ЦОДе</a:t>
            </a:r>
            <a:r>
              <a:rPr lang="ru-RU" sz="900" dirty="0"/>
              <a:t> A): </a:t>
            </a:r>
            <a:r>
              <a:rPr lang="ru-RU" sz="900" dirty="0" smtClean="0"/>
              <a:t>пара </a:t>
            </a:r>
            <a:r>
              <a:rPr lang="ru-RU" sz="900" dirty="0" err="1"/>
              <a:t>HyperMetro</a:t>
            </a:r>
            <a:r>
              <a:rPr lang="ru-RU" sz="900" dirty="0"/>
              <a:t> имеет статус «</a:t>
            </a:r>
            <a:r>
              <a:rPr lang="ru-RU" sz="900" dirty="0" err="1"/>
              <a:t>Normal</a:t>
            </a:r>
            <a:r>
              <a:rPr lang="ru-RU" sz="900" dirty="0"/>
              <a:t>». Хост может получить доступ к другой системе хранения данных. </a:t>
            </a:r>
          </a:p>
          <a:p>
            <a:pPr lvl="1"/>
            <a:r>
              <a:rPr lang="ru-RU" sz="900" dirty="0"/>
              <a:t>Одновременный сбой каналов репликации между массивами хранения и каналов связи между хостом и непривилегированным объектом (ЦОД B): </a:t>
            </a:r>
            <a:r>
              <a:rPr lang="ru-RU" sz="900" dirty="0" smtClean="0"/>
              <a:t>пара </a:t>
            </a:r>
            <a:r>
              <a:rPr lang="ru-RU" sz="900" dirty="0" err="1"/>
              <a:t>HyperMetro</a:t>
            </a:r>
            <a:r>
              <a:rPr lang="ru-RU" sz="900" dirty="0"/>
              <a:t> имеет статус «</a:t>
            </a:r>
            <a:r>
              <a:rPr lang="ru-RU" sz="900" b="1" dirty="0" err="1"/>
              <a:t>To</a:t>
            </a:r>
            <a:r>
              <a:rPr lang="ru-RU" sz="900" b="1" dirty="0"/>
              <a:t> </a:t>
            </a:r>
            <a:r>
              <a:rPr lang="ru-RU" sz="900" b="1" dirty="0" err="1"/>
              <a:t>be</a:t>
            </a:r>
            <a:r>
              <a:rPr lang="ru-RU" sz="900" b="1" dirty="0"/>
              <a:t> </a:t>
            </a:r>
            <a:r>
              <a:rPr lang="ru-RU" sz="900" b="1" dirty="0" err="1"/>
              <a:t>synchronized</a:t>
            </a:r>
            <a:r>
              <a:rPr lang="ru-RU" sz="900" dirty="0"/>
              <a:t>». </a:t>
            </a:r>
            <a:r>
              <a:rPr lang="ru-RU" sz="900" dirty="0" err="1"/>
              <a:t>LUNы</a:t>
            </a:r>
            <a:r>
              <a:rPr lang="ru-RU" sz="900" dirty="0"/>
              <a:t> в центре обработки данных B прекращают предоставление сервисов.</a:t>
            </a:r>
          </a:p>
          <a:p>
            <a:pPr lvl="1"/>
            <a:r>
              <a:rPr lang="ru-RU" sz="900" dirty="0"/>
              <a:t>После отказа реплицируемых каналов между массивами хранения снова перестают работать каналы связи между системой хранения, хостом и кворум-сервером (например, СХД в </a:t>
            </a:r>
            <a:r>
              <a:rPr lang="ru-RU" sz="900" dirty="0" err="1"/>
              <a:t>ЦОДе</a:t>
            </a:r>
            <a:r>
              <a:rPr lang="ru-RU" sz="900" dirty="0"/>
              <a:t> A): </a:t>
            </a:r>
            <a:r>
              <a:rPr lang="ru-RU" sz="900" dirty="0" smtClean="0"/>
              <a:t>пара </a:t>
            </a:r>
            <a:r>
              <a:rPr lang="ru-RU" sz="900" dirty="0" err="1"/>
              <a:t>HyperMetro</a:t>
            </a:r>
            <a:r>
              <a:rPr lang="ru-RU" sz="900" dirty="0"/>
              <a:t> имеет статус «</a:t>
            </a:r>
            <a:r>
              <a:rPr lang="ru-RU" sz="900" b="1" dirty="0" err="1"/>
              <a:t>To</a:t>
            </a:r>
            <a:r>
              <a:rPr lang="ru-RU" sz="900" b="1" dirty="0"/>
              <a:t> </a:t>
            </a:r>
            <a:r>
              <a:rPr lang="ru-RU" sz="900" b="1" dirty="0" err="1"/>
              <a:t>be</a:t>
            </a:r>
            <a:r>
              <a:rPr lang="ru-RU" sz="900" b="1" dirty="0"/>
              <a:t> </a:t>
            </a:r>
            <a:r>
              <a:rPr lang="ru-RU" sz="900" b="1" dirty="0" err="1"/>
              <a:t>synchronized</a:t>
            </a:r>
            <a:r>
              <a:rPr lang="ru-RU" sz="900" dirty="0"/>
              <a:t>». Работа службы </a:t>
            </a:r>
            <a:r>
              <a:rPr lang="ru-RU" sz="900" dirty="0" err="1"/>
              <a:t>HyperMetro</a:t>
            </a:r>
            <a:r>
              <a:rPr lang="ru-RU" sz="900" dirty="0"/>
              <a:t> прерывается.</a:t>
            </a:r>
          </a:p>
          <a:p>
            <a:pPr lvl="1"/>
            <a:r>
              <a:rPr lang="ru-RU" sz="900" dirty="0"/>
              <a:t>Неисправность одного массива и его отключение от хоста. Кроме того, сбой каналов связи между кворум-сервером и другим массивом хранения (например, СХД в </a:t>
            </a:r>
            <a:r>
              <a:rPr lang="ru-RU" sz="900" dirty="0" err="1"/>
              <a:t>ЦОДе</a:t>
            </a:r>
            <a:r>
              <a:rPr lang="ru-RU" sz="900" dirty="0"/>
              <a:t> A): </a:t>
            </a:r>
            <a:r>
              <a:rPr lang="ru-RU" sz="900" dirty="0" smtClean="0"/>
              <a:t>пара </a:t>
            </a:r>
            <a:r>
              <a:rPr lang="ru-RU" sz="900" dirty="0" err="1"/>
              <a:t>HyperMetro</a:t>
            </a:r>
            <a:r>
              <a:rPr lang="ru-RU" sz="900" dirty="0"/>
              <a:t> имеет статус «</a:t>
            </a:r>
            <a:r>
              <a:rPr lang="ru-RU" sz="900" b="1" dirty="0" err="1"/>
              <a:t>To</a:t>
            </a:r>
            <a:r>
              <a:rPr lang="ru-RU" sz="900" b="1" dirty="0"/>
              <a:t> </a:t>
            </a:r>
            <a:r>
              <a:rPr lang="ru-RU" sz="900" b="1" dirty="0" err="1"/>
              <a:t>be</a:t>
            </a:r>
            <a:r>
              <a:rPr lang="ru-RU" sz="900" b="1" dirty="0"/>
              <a:t> </a:t>
            </a:r>
            <a:r>
              <a:rPr lang="ru-RU" sz="900" b="1" dirty="0" err="1"/>
              <a:t>synchronized</a:t>
            </a:r>
            <a:r>
              <a:rPr lang="ru-RU" sz="900" dirty="0"/>
              <a:t>». ЦОД A неисправен, и </a:t>
            </a:r>
            <a:r>
              <a:rPr lang="ru-RU" sz="900" dirty="0" err="1"/>
              <a:t>LUNы</a:t>
            </a:r>
            <a:r>
              <a:rPr lang="ru-RU" sz="900" dirty="0"/>
              <a:t> в </a:t>
            </a:r>
            <a:r>
              <a:rPr lang="ru-RU" sz="900" dirty="0" err="1"/>
              <a:t>ЦОДе</a:t>
            </a:r>
            <a:r>
              <a:rPr lang="ru-RU" sz="900" dirty="0"/>
              <a:t> B прекращают предоставлять сервисы</a:t>
            </a:r>
            <a:r>
              <a:rPr lang="ru-RU" sz="900" dirty="0" smtClean="0"/>
              <a:t>.</a:t>
            </a:r>
            <a:endParaRPr lang="ru-RU" sz="900" dirty="0"/>
          </a:p>
        </p:txBody>
      </p:sp>
    </p:spTree>
    <p:extLst>
      <p:ext uri="{BB962C8B-B14F-4D97-AF65-F5344CB8AC3E}">
        <p14:creationId xmlns:p14="http://schemas.microsoft.com/office/powerpoint/2010/main" val="5563211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sz="900" dirty="0"/>
              <a:t>Принцип выполнения дублированной </a:t>
            </a:r>
            <a:r>
              <a:rPr lang="ru-RU" sz="900" dirty="0" smtClean="0"/>
              <a:t>записи:</a:t>
            </a:r>
            <a:endParaRPr lang="ru-RU" sz="900" dirty="0"/>
          </a:p>
          <a:p>
            <a:pPr lvl="1"/>
            <a:r>
              <a:rPr lang="ru-RU" sz="900" dirty="0"/>
              <a:t>Хост </a:t>
            </a:r>
            <a:r>
              <a:rPr lang="ru-RU" sz="900" dirty="0" smtClean="0"/>
              <a:t>передает запрос </a:t>
            </a:r>
            <a:r>
              <a:rPr lang="ru-RU" sz="900" dirty="0"/>
              <a:t>на запись.</a:t>
            </a:r>
          </a:p>
          <a:p>
            <a:pPr lvl="1"/>
            <a:r>
              <a:rPr lang="ru-RU" sz="900" dirty="0"/>
              <a:t>Применяется распределенная блокировка.</a:t>
            </a:r>
          </a:p>
          <a:p>
            <a:pPr lvl="1"/>
            <a:r>
              <a:rPr lang="ru-RU" sz="900" dirty="0"/>
              <a:t>Локальный массив хранения записывает данные в локальный кэш и отправляет запрос на запись в удаленный массив хранения.</a:t>
            </a:r>
          </a:p>
          <a:p>
            <a:pPr lvl="1"/>
            <a:r>
              <a:rPr lang="ru-RU" sz="900" dirty="0"/>
              <a:t>Данные успешно записываются в локальный кэш и удаленный массив хранения. Удаленный массив хранения возвращает сообщение об успешной записи в локальный массив хранения.</a:t>
            </a:r>
          </a:p>
          <a:p>
            <a:pPr lvl="1"/>
            <a:r>
              <a:rPr lang="ru-RU" sz="900" dirty="0"/>
              <a:t>Данные успешно записываются как в локальный, так и в удаленный массивы хранения, и массивы хранения возвращают хосту сообщение об успешной записи.</a:t>
            </a:r>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4529345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sz="900" dirty="0"/>
              <a:t>Согласованность данных на уровне приложений: базы данных, используемые в нескольких центрах обработки данных, приложения, развернутые в кластере, и архитектура общего доступа к хранилищу.</a:t>
            </a:r>
          </a:p>
          <a:p>
            <a:r>
              <a:rPr lang="ru-RU" sz="900" dirty="0"/>
              <a:t>Дублированная запись операций ввода-вывода, согласованность данных в реальном </a:t>
            </a:r>
            <a:r>
              <a:rPr lang="ru-RU" sz="900" dirty="0" smtClean="0"/>
              <a:t>времени.</a:t>
            </a:r>
            <a:endParaRPr lang="ru-RU" sz="900" dirty="0"/>
          </a:p>
          <a:p>
            <a:r>
              <a:rPr lang="ru-RU" sz="900" dirty="0"/>
              <a:t>Согласованность данных на уровне </a:t>
            </a:r>
            <a:r>
              <a:rPr lang="ru-RU" sz="900" dirty="0" smtClean="0"/>
              <a:t>хранения.</a:t>
            </a:r>
            <a:endParaRPr lang="ru-RU" sz="900" dirty="0"/>
          </a:p>
          <a:p>
            <a:r>
              <a:rPr lang="ru-RU" sz="900" dirty="0"/>
              <a:t>Дублированная запись операций ввода-вывода обеспечивает согласованность данных.</a:t>
            </a:r>
          </a:p>
          <a:p>
            <a:r>
              <a:rPr lang="ru-RU" sz="900" dirty="0"/>
              <a:t>В обычных сценариях выполняемые в приложениях операции ввода-вывода одновременно записываются в оба массива хранения, обеспечивая согласованность данных между двумя массивами хранения.</a:t>
            </a:r>
          </a:p>
          <a:p>
            <a:r>
              <a:rPr lang="ru-RU" sz="900" dirty="0"/>
              <a:t>Дифференциальная запись данных при выходе из строя одного массива </a:t>
            </a:r>
            <a:r>
              <a:rPr lang="ru-RU" sz="900" dirty="0" smtClean="0"/>
              <a:t>хранения.</a:t>
            </a:r>
            <a:endParaRPr lang="ru-RU" sz="900" dirty="0"/>
          </a:p>
          <a:p>
            <a:r>
              <a:rPr lang="ru-RU" sz="900" dirty="0"/>
              <a:t>При выходе из строя одного массива хранения данные записываются в другой массив хранения, который работает исправно, а изменения данных записываются в журнал изменений данных (</a:t>
            </a:r>
            <a:r>
              <a:rPr lang="ru-RU" sz="900" dirty="0" err="1"/>
              <a:t>Data</a:t>
            </a:r>
            <a:r>
              <a:rPr lang="ru-RU" sz="900" dirty="0"/>
              <a:t> </a:t>
            </a:r>
            <a:r>
              <a:rPr lang="ru-RU" sz="900" dirty="0" err="1"/>
              <a:t>Change</a:t>
            </a:r>
            <a:r>
              <a:rPr lang="ru-RU" sz="900" dirty="0"/>
              <a:t> </a:t>
            </a:r>
            <a:r>
              <a:rPr lang="ru-RU" sz="900" dirty="0" err="1"/>
              <a:t>Log</a:t>
            </a:r>
            <a:r>
              <a:rPr lang="ru-RU" sz="900" dirty="0"/>
              <a:t>, DCL). После восстановления вышедшего из строя массива хранения и повторного подключения его к системе изменения данных записываются из DCL в массив хранения в инкрементном режиме.</a:t>
            </a:r>
          </a:p>
          <a:p>
            <a:r>
              <a:rPr lang="ru-RU" sz="900" dirty="0"/>
              <a:t>Управление распределенными блокировками (</a:t>
            </a:r>
            <a:r>
              <a:rPr lang="ru-RU" sz="900" dirty="0" err="1"/>
              <a:t>Distributed</a:t>
            </a:r>
            <a:r>
              <a:rPr lang="ru-RU" sz="900" dirty="0"/>
              <a:t> </a:t>
            </a:r>
            <a:r>
              <a:rPr lang="ru-RU" sz="900" dirty="0" err="1"/>
              <a:t>Lock</a:t>
            </a:r>
            <a:r>
              <a:rPr lang="ru-RU" sz="900" dirty="0"/>
              <a:t> </a:t>
            </a:r>
            <a:r>
              <a:rPr lang="ru-RU" sz="900" dirty="0" err="1"/>
              <a:t>Management</a:t>
            </a:r>
            <a:r>
              <a:rPr lang="ru-RU" sz="900" dirty="0"/>
              <a:t>, DLM): только одному хосту разрешено записывать данные в хранилище в то время, когда несколько хостов одновременно обращаются к этому хранилищу. Это обеспечивает согласованность данных</a:t>
            </a:r>
            <a:r>
              <a:rPr lang="ru-RU" sz="900" dirty="0" smtClean="0"/>
              <a:t>.</a:t>
            </a:r>
            <a:endParaRPr lang="ru-RU" sz="900"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8970503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212011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602608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263055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375497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pPr marL="0" indent="0">
              <a:buNone/>
            </a:pPr>
            <a:endParaRPr lang="zh-CN" altLang="en-US" dirty="0"/>
          </a:p>
        </p:txBody>
      </p:sp>
    </p:spTree>
    <p:extLst>
      <p:ext uri="{BB962C8B-B14F-4D97-AF65-F5344CB8AC3E}">
        <p14:creationId xmlns:p14="http://schemas.microsoft.com/office/powerpoint/2010/main" val="35872486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sz="900" dirty="0"/>
              <a:t>Ответы:</a:t>
            </a:r>
          </a:p>
          <a:p>
            <a:pPr lvl="1"/>
            <a:r>
              <a:rPr lang="ru-RU" sz="900" dirty="0"/>
              <a:t>Верно</a:t>
            </a:r>
          </a:p>
          <a:p>
            <a:pPr lvl="1"/>
            <a:r>
              <a:rPr lang="ru-RU" sz="900" dirty="0"/>
              <a:t>AB</a:t>
            </a:r>
          </a:p>
          <a:p>
            <a:endParaRPr lang="zh-CN" altLang="en-US" sz="900"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9232008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pPr lvl="0"/>
            <a:r>
              <a:rPr lang="ru-RU" sz="900" dirty="0"/>
              <a:t>Ответы:</a:t>
            </a:r>
          </a:p>
          <a:p>
            <a:pPr lvl="1"/>
            <a:r>
              <a:rPr lang="ru-RU" sz="900" dirty="0"/>
              <a:t>AC</a:t>
            </a:r>
          </a:p>
          <a:p>
            <a:endParaRPr lang="zh-CN" altLang="en-US" sz="900" dirty="0"/>
          </a:p>
        </p:txBody>
      </p:sp>
      <p:sp>
        <p:nvSpPr>
          <p:cNvPr id="3" name="幻灯片图像占位符 2"/>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8167556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pPr lvl="0"/>
            <a:r>
              <a:rPr lang="ru-RU" sz="900" dirty="0"/>
              <a:t>Обучающее приложение </a:t>
            </a:r>
            <a:r>
              <a:rPr lang="ru-RU" sz="900" dirty="0" err="1"/>
              <a:t>Huawei</a:t>
            </a:r>
            <a:endParaRPr lang="ru-RU" sz="900" dirty="0"/>
          </a:p>
          <a:p>
            <a:pPr lvl="1"/>
            <a:r>
              <a:rPr lang="ru-RU" sz="900" dirty="0"/>
              <a:t>Содержит огромную библиотеку сертифицированных обучающих видео </a:t>
            </a:r>
            <a:r>
              <a:rPr lang="ru-RU" sz="900" dirty="0" err="1"/>
              <a:t>Huawei</a:t>
            </a:r>
            <a:r>
              <a:rPr lang="ru-RU" sz="900" dirty="0"/>
              <a:t>.</a:t>
            </a:r>
          </a:p>
          <a:p>
            <a:pPr lvl="0"/>
            <a:r>
              <a:rPr lang="ru-RU" sz="900" dirty="0"/>
              <a:t>Приложение техподдержки </a:t>
            </a:r>
            <a:r>
              <a:rPr lang="ru-RU" sz="900" dirty="0" err="1"/>
              <a:t>Huawei</a:t>
            </a:r>
            <a:r>
              <a:rPr lang="ru-RU" sz="900" dirty="0"/>
              <a:t> </a:t>
            </a:r>
            <a:r>
              <a:rPr lang="ru-RU" sz="900" dirty="0" err="1"/>
              <a:t>Enterprise</a:t>
            </a:r>
            <a:endParaRPr lang="ru-RU" sz="900" dirty="0"/>
          </a:p>
          <a:p>
            <a:pPr lvl="1"/>
            <a:r>
              <a:rPr lang="ru-RU" sz="900" dirty="0"/>
              <a:t>Охватывает все популярные документы, примеры из практики применения и новости по продуктам </a:t>
            </a:r>
            <a:r>
              <a:rPr lang="ru-RU" sz="900" dirty="0" err="1"/>
              <a:t>Huawei</a:t>
            </a:r>
            <a:r>
              <a:rPr lang="ru-RU" sz="900" dirty="0"/>
              <a:t>. Пользователи могут быстро осуществлять запрос информации о командах, аварийных сигналах и запасных частях. Кроме того, отсканировав QR-код, пользователи могут использовать данное приложение для просмотра информации об устройстве. Простые и интуитивно понятные </a:t>
            </a:r>
            <a:r>
              <a:rPr lang="ru-RU" sz="900" dirty="0" err="1"/>
              <a:t>видеоруководства</a:t>
            </a:r>
            <a:r>
              <a:rPr lang="ru-RU" sz="900" dirty="0"/>
              <a:t> обеспечивают круглосуточную техническую поддержку корпоративным пользователям.</a:t>
            </a:r>
          </a:p>
          <a:p>
            <a:pPr lvl="0"/>
            <a:r>
              <a:rPr lang="ru-RU" sz="900" dirty="0"/>
              <a:t>Сервисное приложение </a:t>
            </a:r>
            <a:r>
              <a:rPr lang="ru-RU" sz="900" dirty="0" err="1"/>
              <a:t>Huawei</a:t>
            </a:r>
            <a:r>
              <a:rPr lang="ru-RU" sz="900" dirty="0"/>
              <a:t> </a:t>
            </a:r>
            <a:r>
              <a:rPr lang="ru-RU" sz="900" dirty="0" err="1"/>
              <a:t>Enterprise</a:t>
            </a:r>
            <a:endParaRPr lang="ru-RU" sz="900" dirty="0"/>
          </a:p>
          <a:p>
            <a:pPr lvl="1"/>
            <a:r>
              <a:rPr lang="ru-RU" sz="900" dirty="0"/>
              <a:t>Предоставляет универсальные мобильные ИКТ-порталы для клиентов и партнеров, обеспечивающие информацию о комплексных продуктах и решениях </a:t>
            </a:r>
            <a:r>
              <a:rPr lang="ru-RU" sz="900" dirty="0" err="1"/>
              <a:t>Huawei</a:t>
            </a:r>
            <a:r>
              <a:rPr lang="ru-RU" sz="900" dirty="0"/>
              <a:t> для корпоративных пользователей в любое время и в любом месте.</a:t>
            </a:r>
          </a:p>
        </p:txBody>
      </p:sp>
      <p:sp>
        <p:nvSpPr>
          <p:cNvPr id="3" name="幻灯片图像占位符 2"/>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1807607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r>
              <a:rPr lang="ru-RU" sz="900" dirty="0"/>
              <a:t>Популярные инструменты</a:t>
            </a:r>
          </a:p>
          <a:p>
            <a:pPr lvl="1"/>
            <a:r>
              <a:rPr lang="ru-RU" sz="900" dirty="0" err="1"/>
              <a:t>HedEx</a:t>
            </a:r>
            <a:r>
              <a:rPr lang="ru-RU" sz="900" dirty="0"/>
              <a:t> </a:t>
            </a:r>
            <a:r>
              <a:rPr lang="ru-RU" sz="900" dirty="0" err="1"/>
              <a:t>Lite</a:t>
            </a:r>
            <a:r>
              <a:rPr lang="ru-RU" sz="900" dirty="0"/>
              <a:t> — инструмент </a:t>
            </a:r>
            <a:r>
              <a:rPr lang="ru-RU" sz="900" dirty="0" err="1"/>
              <a:t>Huawei</a:t>
            </a:r>
            <a:r>
              <a:rPr lang="ru-RU" sz="900" dirty="0"/>
              <a:t> для управления документацией по продуктам. Позволяет пользователям просматривать, осуществлять поиск, обновлять и управлять документацией по продуктам.</a:t>
            </a:r>
          </a:p>
          <a:p>
            <a:pPr lvl="1"/>
            <a:r>
              <a:rPr lang="ru-RU" sz="900" dirty="0" err="1"/>
              <a:t>eStor</a:t>
            </a:r>
            <a:r>
              <a:rPr lang="ru-RU" sz="900" dirty="0"/>
              <a:t> — платформа графического моделирования систем хранения данных. Платформа имитирует </a:t>
            </a:r>
            <a:r>
              <a:rPr lang="ru-RU" sz="900" dirty="0" err="1"/>
              <a:t>флеш</a:t>
            </a:r>
            <a:r>
              <a:rPr lang="ru-RU" sz="900" dirty="0"/>
              <a:t>-устройства </a:t>
            </a:r>
            <a:r>
              <a:rPr lang="ru-RU" sz="900" dirty="0" err="1"/>
              <a:t>Huawei</a:t>
            </a:r>
            <a:r>
              <a:rPr lang="ru-RU" sz="900" dirty="0"/>
              <a:t> </a:t>
            </a:r>
            <a:r>
              <a:rPr lang="ru-RU" sz="900" dirty="0" err="1"/>
              <a:t>OceanStor</a:t>
            </a:r>
            <a:r>
              <a:rPr lang="ru-RU" sz="900" dirty="0"/>
              <a:t>, чтобы помочь специалистам в области ИКТ и клиентам познакомиться с продуктами хранения </a:t>
            </a:r>
            <a:r>
              <a:rPr lang="ru-RU" sz="900" dirty="0" err="1"/>
              <a:t>Huawei</a:t>
            </a:r>
            <a:r>
              <a:rPr lang="ru-RU" sz="900" dirty="0"/>
              <a:t> и быстро освоить необходимые операции.</a:t>
            </a:r>
          </a:p>
          <a:p>
            <a:pPr lvl="1"/>
            <a:r>
              <a:rPr lang="ru-RU" sz="900" dirty="0"/>
              <a:t>Центр инструментов сетевой документации — инструмент для подготовки документации по сетевым продуктам. Помогает при проведении тендеров, планировании сети, реализации проектов, модернизации и техническом обслуживании.</a:t>
            </a:r>
          </a:p>
          <a:p>
            <a:pPr lvl="1"/>
            <a:r>
              <a:rPr lang="ru-RU" sz="900" dirty="0"/>
              <a:t>Помощник по информационным запросам позволяет запрашивать информацию о командах и аварийных сигналах для продуктов </a:t>
            </a:r>
            <a:r>
              <a:rPr lang="ru-RU" sz="900" dirty="0" err="1"/>
              <a:t>Huawei</a:t>
            </a:r>
            <a:r>
              <a:rPr lang="ru-RU" sz="900" dirty="0" smtClean="0"/>
              <a:t>.</a:t>
            </a:r>
            <a:endParaRPr lang="ru-RU" sz="900" dirty="0"/>
          </a:p>
        </p:txBody>
      </p:sp>
      <p:sp>
        <p:nvSpPr>
          <p:cNvPr id="3" name="幻灯片图像占位符 2"/>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3902648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3905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Цели создания мгновенных снимков:</a:t>
            </a:r>
          </a:p>
          <a:p>
            <a:pPr lvl="1"/>
            <a:r>
              <a:rPr lang="ru-RU" sz="900" dirty="0"/>
              <a:t>Резервное копирование и архивирование: мгновенный снимок может использоваться в качестве источника данных для резервного копирования и архивирования.</a:t>
            </a:r>
          </a:p>
          <a:p>
            <a:pPr lvl="1"/>
            <a:r>
              <a:rPr lang="ru-RU" sz="900" dirty="0"/>
              <a:t>Быстрое восстановление: мгновенные снимки позволяют создавать на устройствах хранения больше резервных копий, накапливая обширный архив часто записываемых точек восстановления, обеспечивая гибкое и быстрое восстановление данных при необходимости.</a:t>
            </a:r>
          </a:p>
          <a:p>
            <a:pPr lvl="1"/>
            <a:r>
              <a:rPr lang="ru-RU" sz="900" dirty="0"/>
              <a:t>Мгновенная генерация: снимок создается мгновенно без прерывания работы служб хоста. При этом он является дубликатом данных исходного </a:t>
            </a:r>
            <a:r>
              <a:rPr lang="ru-RU" sz="900" dirty="0" err="1"/>
              <a:t>LUNа</a:t>
            </a:r>
            <a:r>
              <a:rPr lang="ru-RU" sz="900" dirty="0"/>
              <a:t> на определенный момент времени</a:t>
            </a:r>
            <a:r>
              <a:rPr lang="ru-RU" sz="900" dirty="0" smtClean="0"/>
              <a:t>.</a:t>
            </a:r>
            <a:endParaRPr lang="ru-RU" sz="900"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581797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sz="900" dirty="0"/>
              <a:t>Общепринятые термины для технологии мгновенных снимков:</a:t>
            </a:r>
          </a:p>
          <a:p>
            <a:pPr lvl="1"/>
            <a:r>
              <a:rPr lang="ru-RU" sz="900" dirty="0"/>
              <a:t>Исходный том: том, на котором хранятся исходные данные мгновенного снимка. Для пользователей — это LUN.</a:t>
            </a:r>
          </a:p>
          <a:p>
            <a:pPr lvl="1"/>
            <a:r>
              <a:rPr lang="ru-RU" sz="900" dirty="0"/>
              <a:t>Том мгновенного снимка: логическая копия данных, сгенерированная после создания виртуального мгновенного снимка для исходного </a:t>
            </a:r>
            <a:r>
              <a:rPr lang="ru-RU" sz="900" dirty="0" err="1"/>
              <a:t>LUNа</a:t>
            </a:r>
            <a:r>
              <a:rPr lang="ru-RU" sz="900" dirty="0"/>
              <a:t>. Для пользователей — это LUN.</a:t>
            </a:r>
          </a:p>
          <a:p>
            <a:pPr lvl="1"/>
            <a:r>
              <a:rPr lang="ru-RU" sz="900" dirty="0"/>
              <a:t>Перенаправление при записи: при изменении данных для новых данных выделяется новое место в памяти. После успешной записи новых данных исходное пространство памяти освобождается.</a:t>
            </a:r>
          </a:p>
          <a:p>
            <a:pPr lvl="1"/>
            <a:r>
              <a:rPr lang="ru-RU" sz="900" dirty="0"/>
              <a:t>Откат к мгновенному снимку: данные мгновенного снимка </a:t>
            </a:r>
            <a:r>
              <a:rPr lang="ru-RU" sz="900" dirty="0" err="1"/>
              <a:t>LUNа</a:t>
            </a:r>
            <a:r>
              <a:rPr lang="ru-RU" sz="900" dirty="0"/>
              <a:t> копируются на исходный LUN. Таким образом, осуществляется восстановление данных исходного </a:t>
            </a:r>
            <a:r>
              <a:rPr lang="ru-RU" sz="900" dirty="0" err="1"/>
              <a:t>LUNа</a:t>
            </a:r>
            <a:r>
              <a:rPr lang="ru-RU" sz="900" dirty="0"/>
              <a:t> до состояния, зафиксированного в момент активации мгновенного снимка </a:t>
            </a:r>
            <a:r>
              <a:rPr lang="ru-RU" sz="900" dirty="0" err="1"/>
              <a:t>LUNа</a:t>
            </a:r>
            <a:r>
              <a:rPr lang="ru-RU" sz="900" dirty="0"/>
              <a:t>.</a:t>
            </a:r>
          </a:p>
          <a:p>
            <a:pPr lvl="1"/>
            <a:r>
              <a:rPr lang="ru-RU" sz="900" dirty="0"/>
              <a:t>Статус </a:t>
            </a:r>
            <a:r>
              <a:rPr lang="ru-RU" sz="900" dirty="0" err="1"/>
              <a:t>Inactive</a:t>
            </a:r>
            <a:r>
              <a:rPr lang="ru-RU" sz="900" dirty="0"/>
              <a:t>: мгновенный снимок недоступен. Противоположный статус </a:t>
            </a:r>
            <a:r>
              <a:rPr lang="ru-RU" sz="900" dirty="0" smtClean="0"/>
              <a:t>— </a:t>
            </a:r>
            <a:r>
              <a:rPr lang="ru-RU" sz="900" dirty="0" err="1" smtClean="0"/>
              <a:t>Activated</a:t>
            </a:r>
            <a:r>
              <a:rPr lang="ru-RU" sz="900" dirty="0" smtClean="0"/>
              <a:t>.</a:t>
            </a:r>
            <a:endParaRPr lang="ru-RU" sz="900"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840023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99190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39171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2#总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1"/>
            <a:ext cx="12192000" cy="5602224"/>
          </a:xfrm>
          <a:prstGeom prst="rect">
            <a:avLst/>
          </a:prstGeom>
          <a:ln>
            <a:noFill/>
            <a:prstDash val="dash"/>
          </a:ln>
        </p:spPr>
      </p:pic>
      <p:sp>
        <p:nvSpPr>
          <p:cNvPr id="8" name="L 形 7"/>
          <p:cNvSpPr/>
          <p:nvPr userDrawn="1"/>
        </p:nvSpPr>
        <p:spPr>
          <a:xfrm rot="16200000" flipH="1">
            <a:off x="6634196" y="2578036"/>
            <a:ext cx="701032" cy="71765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baseline="0">
              <a:latin typeface="Huawei Sans" panose="020C0503030203020204" pitchFamily="34" charset="0"/>
              <a:ea typeface="方正兰亭黑简体" panose="02000000000000000000" pitchFamily="2" charset="-122"/>
            </a:endParaRPr>
          </a:p>
        </p:txBody>
      </p:sp>
      <p:sp>
        <p:nvSpPr>
          <p:cNvPr id="9" name="Title 1">
            <a:extLst>
              <a:ext uri="{FF2B5EF4-FFF2-40B4-BE49-F238E27FC236}">
                <a16:creationId xmlns:a16="http://schemas.microsoft.com/office/drawing/2014/main" xmlns="" id="{8227DEE9-8BE9-0D49-BF96-9E83C5312E00}"/>
              </a:ext>
            </a:extLst>
          </p:cNvPr>
          <p:cNvSpPr>
            <a:spLocks noGrp="1"/>
          </p:cNvSpPr>
          <p:nvPr>
            <p:ph type="ctrTitle" hasCustomPrompt="1"/>
          </p:nvPr>
        </p:nvSpPr>
        <p:spPr>
          <a:xfrm>
            <a:off x="916560" y="907092"/>
            <a:ext cx="8125839" cy="690255"/>
          </a:xfrm>
          <a:prstGeom prst="rect">
            <a:avLst/>
          </a:prstGeom>
          <a:ln>
            <a:noFill/>
            <a:prstDash val="dash"/>
          </a:ln>
        </p:spPr>
        <p:txBody>
          <a:bodyPr lIns="0" tIns="0" rIns="0" bIns="0" anchor="t">
            <a:normAutofit/>
          </a:bodyPr>
          <a:lstStyle>
            <a:lvl1pPr>
              <a:defRPr lang="en-US" sz="3200" b="0" i="0" baseline="0" dirty="0">
                <a:latin typeface="Huawei Sans" panose="020C0503030203020204" pitchFamily="34" charset="0"/>
                <a:ea typeface="方正兰亭黑简体" panose="02000000000000000000" pitchFamily="2" charset="-122"/>
              </a:defRPr>
            </a:lvl1pPr>
          </a:lstStyle>
          <a:p>
            <a:pPr lvl="0" defTabSz="914034">
              <a:lnSpc>
                <a:spcPts val="3439"/>
              </a:lnSpc>
            </a:pPr>
            <a:r>
              <a:rPr lang="en-US" altLang="zh-CN" dirty="0" smtClean="0"/>
              <a:t>Click to Edit Title</a:t>
            </a:r>
            <a:endParaRPr lang="en-US" dirty="0"/>
          </a:p>
        </p:txBody>
      </p:sp>
      <p:sp>
        <p:nvSpPr>
          <p:cNvPr id="10" name="Text Placeholder 5">
            <a:extLst>
              <a:ext uri="{FF2B5EF4-FFF2-40B4-BE49-F238E27FC236}">
                <a16:creationId xmlns:a16="http://schemas.microsoft.com/office/drawing/2014/main" xmlns="" id="{2F43DA98-D48D-6947-95EF-BA3B05E68822}"/>
              </a:ext>
            </a:extLst>
          </p:cNvPr>
          <p:cNvSpPr>
            <a:spLocks noGrp="1"/>
          </p:cNvSpPr>
          <p:nvPr>
            <p:ph type="body" sz="quarter" idx="10" hasCustomPrompt="1"/>
          </p:nvPr>
        </p:nvSpPr>
        <p:spPr>
          <a:xfrm>
            <a:off x="916561" y="1949372"/>
            <a:ext cx="8125840" cy="643926"/>
          </a:xfrm>
        </p:spPr>
        <p:txBody>
          <a:bodyPr vert="horz" lIns="0" tIns="0" rIns="0" bIns="0" rtlCol="0">
            <a:noAutofit/>
          </a:bodyPr>
          <a:lstStyle>
            <a:lvl1pPr marL="228600" indent="-228600">
              <a:buNone/>
              <a:defRPr lang="en-US" sz="1400" baseline="0" dirty="0">
                <a:latin typeface="Huawei Sans" panose="020C0503030203020204" pitchFamily="34" charset="0"/>
                <a:ea typeface="方正兰亭黑简体" panose="02000000000000000000" pitchFamily="2" charset="-122"/>
                <a:cs typeface="Huawei Sans" panose="020C0503030203020204" pitchFamily="34" charset="0"/>
              </a:defRPr>
            </a:lvl1pPr>
          </a:lstStyle>
          <a:p>
            <a:pPr marL="0" lvl="0" indent="0">
              <a:lnSpc>
                <a:spcPct val="100000"/>
              </a:lnSpc>
              <a:spcBef>
                <a:spcPts val="0"/>
              </a:spcBef>
            </a:pPr>
            <a:r>
              <a:rPr lang="en-US" altLang="zh-CN" dirty="0" smtClean="0"/>
              <a:t>Click to Edit Title</a:t>
            </a:r>
            <a:endParaRPr lang="en-US" dirty="0"/>
          </a:p>
        </p:txBody>
      </p:sp>
    </p:spTree>
    <p:extLst>
      <p:ext uri="{BB962C8B-B14F-4D97-AF65-F5344CB8AC3E}">
        <p14:creationId xmlns:p14="http://schemas.microsoft.com/office/powerpoint/2010/main" val="10636849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13#更多信息(可选)">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1019175" y="1844675"/>
            <a:ext cx="10153650" cy="4082880"/>
          </a:xfrm>
          <a:prstGeom prst="rect">
            <a:avLst/>
          </a:prstGeom>
        </p:spPr>
        <p:txBody>
          <a:bodyPr/>
          <a:lstStyle>
            <a:lvl1pPr marL="0" marR="0" indent="0" algn="just" defTabSz="914034" rtl="0" eaLnBrk="1" fontAlgn="ctr" latinLnBrk="0" hangingPunct="1">
              <a:lnSpc>
                <a:spcPct val="140000"/>
              </a:lnSpc>
              <a:spcBef>
                <a:spcPts val="792"/>
              </a:spcBef>
              <a:spcAft>
                <a:spcPts val="0"/>
              </a:spcAft>
              <a:buClrTx/>
              <a:buSzPct val="50000"/>
              <a:buFont typeface="Wingdings" panose="05000000000000000000" pitchFamily="2" charset="2"/>
              <a:buNone/>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pPr marL="302279" marR="0" lvl="0" indent="-302279" algn="just" defTabSz="914034" rtl="0" eaLnBrk="1" fontAlgn="ctr" latinLnBrk="0" hangingPunct="1">
              <a:lnSpc>
                <a:spcPct val="140000"/>
              </a:lnSpc>
              <a:spcBef>
                <a:spcPts val="792"/>
              </a:spcBef>
              <a:spcAft>
                <a:spcPts val="0"/>
              </a:spcAft>
              <a:buClrTx/>
              <a:buSzPct val="50000"/>
              <a:buFont typeface="Wingdings" panose="05000000000000000000" pitchFamily="2" charset="2"/>
              <a:buChar char="l"/>
              <a:tabLst/>
              <a:defRPr/>
            </a:pPr>
            <a:r>
              <a:rPr lang="en-US" altLang="zh-CN" dirty="0" smtClean="0"/>
              <a:t>More information for trainees</a:t>
            </a:r>
            <a:endParaRPr lang="zh-CN" altLang="en-US" dirty="0" smtClean="0"/>
          </a:p>
          <a:p>
            <a:endParaRPr lang="zh-CN" altLang="en-US" dirty="0"/>
          </a:p>
        </p:txBody>
      </p:sp>
      <p:cxnSp>
        <p:nvCxnSpPr>
          <p:cNvPr id="12"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8172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3" name="文本框 16">
            <a:extLst>
              <a:ext uri="{FF2B5EF4-FFF2-40B4-BE49-F238E27FC236}">
                <a16:creationId xmlns:a16="http://schemas.microsoft.com/office/drawing/2014/main" xmlns="" id="{568EC886-2612-1F43-AB51-21A76A078357}"/>
              </a:ext>
            </a:extLst>
          </p:cNvPr>
          <p:cNvSpPr txBox="1"/>
          <p:nvPr userDrawn="1"/>
        </p:nvSpPr>
        <p:spPr>
          <a:xfrm>
            <a:off x="918916" y="630373"/>
            <a:ext cx="8760732" cy="707886"/>
          </a:xfrm>
          <a:prstGeom prst="rect">
            <a:avLst/>
          </a:prstGeom>
          <a:noFill/>
        </p:spPr>
        <p:txBody>
          <a:bodyPr wrap="none" rtlCol="0">
            <a:spAutoFit/>
          </a:bodyPr>
          <a:lstStyle/>
          <a:p>
            <a:pPr algn="l" defTabSz="1001624" rtl="0" eaLnBrk="0" fontAlgn="ctr" hangingPunct="0">
              <a:spcBef>
                <a:spcPct val="0"/>
              </a:spcBef>
              <a:spcAft>
                <a:spcPct val="0"/>
              </a:spcAft>
            </a:pPr>
            <a:r>
              <a:rPr lang="ru-RU" altLang="zh-CN" sz="4000" b="1"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Дополнительная информация</a:t>
            </a:r>
            <a:endPar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35423971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4#学习推荐(可选)">
    <p:spTree>
      <p:nvGrpSpPr>
        <p:cNvPr id="1" name=""/>
        <p:cNvGrpSpPr/>
        <p:nvPr/>
      </p:nvGrpSpPr>
      <p:grpSpPr>
        <a:xfrm>
          <a:off x="0" y="0"/>
          <a:ext cx="0" cy="0"/>
          <a:chOff x="0" y="0"/>
          <a:chExt cx="0" cy="0"/>
        </a:xfrm>
      </p:grpSpPr>
      <p:sp>
        <p:nvSpPr>
          <p:cNvPr id="3" name="文本占位符 6"/>
          <p:cNvSpPr>
            <a:spLocks noGrp="1"/>
          </p:cNvSpPr>
          <p:nvPr>
            <p:ph type="body" sz="quarter" idx="10"/>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endParaRPr lang="zh-CN" altLang="en-US"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3996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5" name="文本框 16">
            <a:extLst>
              <a:ext uri="{FF2B5EF4-FFF2-40B4-BE49-F238E27FC236}">
                <a16:creationId xmlns:a16="http://schemas.microsoft.com/office/drawing/2014/main" xmlns="" id="{568EC886-2612-1F43-AB51-21A76A078357}"/>
              </a:ext>
            </a:extLst>
          </p:cNvPr>
          <p:cNvSpPr txBox="1"/>
          <p:nvPr userDrawn="1"/>
        </p:nvSpPr>
        <p:spPr>
          <a:xfrm>
            <a:off x="918916" y="630373"/>
            <a:ext cx="4203395" cy="707886"/>
          </a:xfrm>
          <a:prstGeom prst="rect">
            <a:avLst/>
          </a:prstGeom>
          <a:noFill/>
        </p:spPr>
        <p:txBody>
          <a:bodyPr wrap="none" rtlCol="0">
            <a:spAutoFit/>
          </a:bodyPr>
          <a:lstStyle/>
          <a:p>
            <a:pPr algn="l" defTabSz="1001624" rtl="0" eaLnBrk="0" fontAlgn="ctr" hangingPunct="0">
              <a:spcBef>
                <a:spcPct val="0"/>
              </a:spcBef>
              <a:spcAft>
                <a:spcPct val="0"/>
              </a:spcAft>
            </a:pPr>
            <a:r>
              <a:rPr lang="ru-RU" altLang="zh-CN" sz="4000" b="1"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Рекомендации</a:t>
            </a:r>
            <a:endPar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4839310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7#标题和内容（两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1001920"/>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
        <p:nvSpPr>
          <p:cNvPr id="9" name="文本占位符 6"/>
          <p:cNvSpPr>
            <a:spLocks noGrp="1"/>
          </p:cNvSpPr>
          <p:nvPr>
            <p:ph type="body" sz="quarter" idx="10" hasCustomPrompt="1"/>
          </p:nvPr>
        </p:nvSpPr>
        <p:spPr>
          <a:xfrm>
            <a:off x="731838" y="1484312"/>
            <a:ext cx="10728326" cy="4443243"/>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here to edit</a:t>
            </a:r>
            <a:endParaRPr lang="zh-CN" altLang="en-US" dirty="0"/>
          </a:p>
        </p:txBody>
      </p:sp>
    </p:spTree>
    <p:extLst>
      <p:ext uri="{BB962C8B-B14F-4D97-AF65-F5344CB8AC3E}">
        <p14:creationId xmlns:p14="http://schemas.microsoft.com/office/powerpoint/2010/main" val="379103871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7*#标题和内容（一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497095"/>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
        <p:nvSpPr>
          <p:cNvPr id="9" name="文本占位符 6"/>
          <p:cNvSpPr>
            <a:spLocks noGrp="1"/>
          </p:cNvSpPr>
          <p:nvPr>
            <p:ph type="body" sz="quarter" idx="10" hasCustomPrompt="1"/>
          </p:nvPr>
        </p:nvSpPr>
        <p:spPr>
          <a:xfrm>
            <a:off x="731838" y="1052514"/>
            <a:ext cx="10728326" cy="4875042"/>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here to edit</a:t>
            </a:r>
            <a:endParaRPr lang="zh-CN" altLang="en-US" dirty="0"/>
          </a:p>
        </p:txBody>
      </p:sp>
    </p:spTree>
    <p:extLst>
      <p:ext uri="{BB962C8B-B14F-4D97-AF65-F5344CB8AC3E}">
        <p14:creationId xmlns:p14="http://schemas.microsoft.com/office/powerpoint/2010/main" val="178833010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595" userDrawn="1">
          <p15:clr>
            <a:srgbClr val="FBAE40"/>
          </p15:clr>
        </p15:guide>
        <p15:guide id="0" orient="horz" pos="66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8#仅标题（两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1001920"/>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Tree>
    <p:extLst>
      <p:ext uri="{BB962C8B-B14F-4D97-AF65-F5344CB8AC3E}">
        <p14:creationId xmlns:p14="http://schemas.microsoft.com/office/powerpoint/2010/main" val="36993102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8*#仅标题（一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497095"/>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Tree>
    <p:extLst>
      <p:ext uri="{BB962C8B-B14F-4D97-AF65-F5344CB8AC3E}">
        <p14:creationId xmlns:p14="http://schemas.microsoft.com/office/powerpoint/2010/main" val="386053612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59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9#全白背景">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22978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15#谢谢">
    <p:bg>
      <p:bgPr>
        <a:solidFill>
          <a:srgbClr val="FFFFFF"/>
        </a:solidFill>
        <a:effectLst/>
      </p:bgPr>
    </p:bg>
    <p:spTree>
      <p:nvGrpSpPr>
        <p:cNvPr id="1" name=""/>
        <p:cNvGrpSpPr/>
        <p:nvPr/>
      </p:nvGrpSpPr>
      <p:grpSpPr>
        <a:xfrm>
          <a:off x="0" y="0"/>
          <a:ext cx="0" cy="0"/>
          <a:chOff x="0" y="0"/>
          <a:chExt cx="0" cy="0"/>
        </a:xfrm>
      </p:grpSpPr>
      <p:sp>
        <p:nvSpPr>
          <p:cNvPr id="3" name="TextBox 3">
            <a:extLst>
              <a:ext uri="{FF2B5EF4-FFF2-40B4-BE49-F238E27FC236}">
                <a16:creationId xmlns="" xmlns:a16="http://schemas.microsoft.com/office/drawing/2014/main" id="{42AF307D-40F4-EC4C-9108-79E948007529}"/>
              </a:ext>
            </a:extLst>
          </p:cNvPr>
          <p:cNvSpPr txBox="1"/>
          <p:nvPr userDrawn="1"/>
        </p:nvSpPr>
        <p:spPr>
          <a:xfrm>
            <a:off x="607485" y="2513109"/>
            <a:ext cx="6884695" cy="852541"/>
          </a:xfrm>
          <a:prstGeom prst="rect">
            <a:avLst/>
          </a:prstGeom>
          <a:noFill/>
        </p:spPr>
        <p:txBody>
          <a:bodyPr wrap="square" rtlCol="0">
            <a:spAutoFit/>
          </a:bodyPr>
          <a:lstStyle/>
          <a:p>
            <a:pPr algn="l"/>
            <a:r>
              <a:rPr lang="ru-RU" sz="4940" dirty="0" smtClean="0">
                <a:solidFill>
                  <a:schemeClr val="tx1"/>
                </a:solidFill>
              </a:rPr>
              <a:t>Спасибо за внимание!</a:t>
            </a:r>
            <a:endParaRPr lang="en-US" sz="4940" dirty="0">
              <a:solidFill>
                <a:schemeClr val="tx1"/>
              </a:solidFill>
            </a:endParaRPr>
          </a:p>
        </p:txBody>
      </p:sp>
    </p:spTree>
    <p:extLst>
      <p:ext uri="{BB962C8B-B14F-4D97-AF65-F5344CB8AC3E}">
        <p14:creationId xmlns:p14="http://schemas.microsoft.com/office/powerpoint/2010/main" val="13069791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修订记录">
    <p:spTree>
      <p:nvGrpSpPr>
        <p:cNvPr id="1" name=""/>
        <p:cNvGrpSpPr/>
        <p:nvPr/>
      </p:nvGrpSpPr>
      <p:grpSpPr>
        <a:xfrm>
          <a:off x="0" y="0"/>
          <a:ext cx="0" cy="0"/>
          <a:chOff x="0" y="0"/>
          <a:chExt cx="0" cy="0"/>
        </a:xfrm>
      </p:grpSpPr>
      <p:sp>
        <p:nvSpPr>
          <p:cNvPr id="31" name="Rectangle 2"/>
          <p:cNvSpPr>
            <a:spLocks noChangeArrowheads="1"/>
          </p:cNvSpPr>
          <p:nvPr userDrawn="1"/>
        </p:nvSpPr>
        <p:spPr bwMode="auto">
          <a:xfrm>
            <a:off x="952501" y="368660"/>
            <a:ext cx="3368597" cy="479425"/>
          </a:xfrm>
          <a:prstGeom prst="rect">
            <a:avLst/>
          </a:prstGeom>
          <a:noFill/>
          <a:ln w="9525">
            <a:noFill/>
            <a:miter lim="800000"/>
            <a:headEnd/>
            <a:tailEnd/>
          </a:ln>
        </p:spPr>
        <p:txBody>
          <a:bodyPr lIns="78258" tIns="39127" rIns="78258" bIns="39127" anchor="ctr"/>
          <a:lstStyle/>
          <a:p>
            <a:pPr marL="0" marR="0" lvl="0" indent="0" algn="l" defTabSz="1001624" rtl="0" eaLnBrk="0" fontAlgn="ctr" latinLnBrk="0" hangingPunct="0">
              <a:lnSpc>
                <a:spcPct val="100000"/>
              </a:lnSpc>
              <a:spcBef>
                <a:spcPct val="0"/>
              </a:spcBef>
              <a:spcAft>
                <a:spcPct val="0"/>
              </a:spcAft>
              <a:buClrTx/>
              <a:buSzTx/>
              <a:buFontTx/>
              <a:buNone/>
              <a:tabLst/>
              <a:defRPr/>
            </a:pPr>
            <a:r>
              <a:rPr lang="ru-RU" altLang="zh-CN" sz="3500" b="0" baseline="0" dirty="0" smtClean="0">
                <a:solidFill>
                  <a:srgbClr val="404040"/>
                </a:solidFill>
                <a:latin typeface="Huawei Sans" panose="020C0503030203020204" pitchFamily="34" charset="0"/>
                <a:ea typeface="方正兰亭黑简体" panose="02000000000000000000" pitchFamily="2" charset="-122"/>
              </a:rPr>
              <a:t>История изменений</a:t>
            </a:r>
            <a:endParaRPr lang="zh-CN" altLang="en-US" sz="3500" b="0" baseline="0" dirty="0" smtClean="0">
              <a:solidFill>
                <a:srgbClr val="404040"/>
              </a:solidFill>
              <a:latin typeface="Huawei Sans" panose="020C0503030203020204" pitchFamily="34" charset="0"/>
              <a:ea typeface="方正兰亭黑简体" panose="02000000000000000000" pitchFamily="2" charset="-122"/>
            </a:endParaRPr>
          </a:p>
        </p:txBody>
      </p:sp>
      <p:sp>
        <p:nvSpPr>
          <p:cNvPr id="32" name="Text Box 58"/>
          <p:cNvSpPr txBox="1">
            <a:spLocks noChangeArrowheads="1"/>
          </p:cNvSpPr>
          <p:nvPr userDrawn="1"/>
        </p:nvSpPr>
        <p:spPr bwMode="auto">
          <a:xfrm>
            <a:off x="7487791" y="368660"/>
            <a:ext cx="3996445" cy="523220"/>
          </a:xfrm>
          <a:prstGeom prst="rect">
            <a:avLst/>
          </a:prstGeom>
          <a:noFill/>
          <a:ln w="9525" algn="ctr">
            <a:noFill/>
            <a:miter lim="800000"/>
            <a:headEnd/>
            <a:tailEnd/>
          </a:ln>
        </p:spPr>
        <p:txBody>
          <a:bodyPr wrap="square">
            <a:spAutoFit/>
          </a:bodyPr>
          <a:lstStyle/>
          <a:p>
            <a:pPr fontAlgn="ctr">
              <a:spcBef>
                <a:spcPct val="50000"/>
              </a:spcBef>
            </a:pPr>
            <a:r>
              <a:rPr lang="ru-RU" altLang="zh-CN" sz="2800" kern="1200" baseline="0" dirty="0" smtClean="0">
                <a:solidFill>
                  <a:srgbClr val="404040"/>
                </a:solidFill>
                <a:latin typeface="Huawei Sans" panose="020C0503030203020204" pitchFamily="34" charset="0"/>
                <a:ea typeface="方正兰亭黑简体" panose="02000000000000000000" pitchFamily="2" charset="-122"/>
                <a:cs typeface="+mn-cs"/>
              </a:rPr>
              <a:t>Не для печати</a:t>
            </a:r>
            <a:endParaRPr lang="zh-CN" altLang="en-US" sz="2800" kern="1200" baseline="0" dirty="0">
              <a:solidFill>
                <a:srgbClr val="404040"/>
              </a:solidFill>
              <a:latin typeface="Huawei Sans" panose="020C0503030203020204" pitchFamily="34" charset="0"/>
              <a:ea typeface="方正兰亭黑简体" panose="02000000000000000000" pitchFamily="2" charset="-122"/>
              <a:cs typeface="+mn-cs"/>
            </a:endParaRPr>
          </a:p>
        </p:txBody>
      </p:sp>
      <p:graphicFrame>
        <p:nvGraphicFramePr>
          <p:cNvPr id="33" name="Group 3"/>
          <p:cNvGraphicFramePr>
            <a:graphicFrameLocks noGrp="1"/>
          </p:cNvGraphicFramePr>
          <p:nvPr userDrawn="1">
            <p:extLst>
              <p:ext uri="{D42A27DB-BD31-4B8C-83A1-F6EECF244321}">
                <p14:modId xmlns:p14="http://schemas.microsoft.com/office/powerpoint/2010/main" val="971700219"/>
              </p:ext>
            </p:extLst>
          </p:nvPr>
        </p:nvGraphicFramePr>
        <p:xfrm>
          <a:off x="1007534" y="1383305"/>
          <a:ext cx="10165988" cy="1082675"/>
        </p:xfrm>
        <a:graphic>
          <a:graphicData uri="http://schemas.openxmlformats.org/drawingml/2006/table">
            <a:tbl>
              <a:tblPr/>
              <a:tblGrid>
                <a:gridCol w="3059004">
                  <a:extLst>
                    <a:ext uri="{9D8B030D-6E8A-4147-A177-3AD203B41FA5}">
                      <a16:colId xmlns="" xmlns:a16="http://schemas.microsoft.com/office/drawing/2014/main" val="20000"/>
                    </a:ext>
                  </a:extLst>
                </a:gridCol>
                <a:gridCol w="2155444">
                  <a:extLst>
                    <a:ext uri="{9D8B030D-6E8A-4147-A177-3AD203B41FA5}">
                      <a16:colId xmlns="" xmlns:a16="http://schemas.microsoft.com/office/drawing/2014/main" val="20001"/>
                    </a:ext>
                  </a:extLst>
                </a:gridCol>
                <a:gridCol w="2873927">
                  <a:extLst>
                    <a:ext uri="{9D8B030D-6E8A-4147-A177-3AD203B41FA5}">
                      <a16:colId xmlns="" xmlns:a16="http://schemas.microsoft.com/office/drawing/2014/main" val="20002"/>
                    </a:ext>
                  </a:extLst>
                </a:gridCol>
                <a:gridCol w="2077613">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ru-RU" altLang="zh-CN" sz="1600" b="1" i="0" u="none" strike="noStrike" cap="none" normalizeH="0" baseline="0" dirty="0" smtClean="0">
                          <a:ln>
                            <a:noFill/>
                          </a:ln>
                          <a:solidFill>
                            <a:schemeClr val="tx1"/>
                          </a:solidFill>
                          <a:effectLst/>
                          <a:latin typeface="+mj-lt"/>
                          <a:ea typeface="方正兰亭黑简体" panose="02000000000000000000" pitchFamily="2" charset="-122"/>
                        </a:rPr>
                        <a:t>Код курса</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ru-RU" altLang="zh-CN" sz="1600" b="1" i="0" u="none" strike="noStrike" cap="none" normalizeH="0" baseline="0" dirty="0" smtClean="0">
                          <a:ln>
                            <a:noFill/>
                          </a:ln>
                          <a:solidFill>
                            <a:schemeClr val="tx1"/>
                          </a:solidFill>
                          <a:effectLst/>
                          <a:latin typeface="+mj-lt"/>
                          <a:ea typeface="方正兰亭黑简体" panose="02000000000000000000" pitchFamily="2" charset="-122"/>
                        </a:rPr>
                        <a:t>Продукт</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ru-RU" altLang="zh-CN" sz="1600" b="1" i="0" u="none" strike="noStrike" cap="none" normalizeH="0" baseline="0" dirty="0" smtClean="0">
                          <a:ln>
                            <a:noFill/>
                          </a:ln>
                          <a:solidFill>
                            <a:schemeClr val="tx1"/>
                          </a:solidFill>
                          <a:effectLst/>
                          <a:latin typeface="+mj-lt"/>
                          <a:ea typeface="方正兰亭黑简体" panose="02000000000000000000" pitchFamily="2" charset="-122"/>
                        </a:rPr>
                        <a:t>Версия продукта</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ru-RU" altLang="zh-CN" sz="1600" b="1" i="0" u="none" strike="noStrike" cap="none" normalizeH="0" baseline="0" dirty="0" smtClean="0">
                          <a:ln>
                            <a:noFill/>
                          </a:ln>
                          <a:solidFill>
                            <a:schemeClr val="tx1"/>
                          </a:solidFill>
                          <a:effectLst/>
                          <a:latin typeface="+mj-lt"/>
                          <a:ea typeface="方正兰亭黑简体" panose="02000000000000000000" pitchFamily="2" charset="-122"/>
                        </a:rPr>
                        <a:t>Версия курса</a:t>
                      </a:r>
                      <a:endPar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34" name="Group 21"/>
          <p:cNvGraphicFramePr>
            <a:graphicFrameLocks noGrp="1"/>
          </p:cNvGraphicFramePr>
          <p:nvPr userDrawn="1">
            <p:extLst>
              <p:ext uri="{D42A27DB-BD31-4B8C-83A1-F6EECF244321}">
                <p14:modId xmlns:p14="http://schemas.microsoft.com/office/powerpoint/2010/main" val="3000331246"/>
              </p:ext>
            </p:extLst>
          </p:nvPr>
        </p:nvGraphicFramePr>
        <p:xfrm>
          <a:off x="1007533" y="2680416"/>
          <a:ext cx="10177140" cy="3527425"/>
        </p:xfrm>
        <a:graphic>
          <a:graphicData uri="http://schemas.openxmlformats.org/drawingml/2006/table">
            <a:tbl>
              <a:tblPr/>
              <a:tblGrid>
                <a:gridCol w="3085809">
                  <a:extLst>
                    <a:ext uri="{9D8B030D-6E8A-4147-A177-3AD203B41FA5}">
                      <a16:colId xmlns="" xmlns:a16="http://schemas.microsoft.com/office/drawing/2014/main" val="20000"/>
                    </a:ext>
                  </a:extLst>
                </a:gridCol>
                <a:gridCol w="2155920">
                  <a:extLst>
                    <a:ext uri="{9D8B030D-6E8A-4147-A177-3AD203B41FA5}">
                      <a16:colId xmlns="" xmlns:a16="http://schemas.microsoft.com/office/drawing/2014/main" val="20001"/>
                    </a:ext>
                  </a:extLst>
                </a:gridCol>
                <a:gridCol w="2912127">
                  <a:extLst>
                    <a:ext uri="{9D8B030D-6E8A-4147-A177-3AD203B41FA5}">
                      <a16:colId xmlns="" xmlns:a16="http://schemas.microsoft.com/office/drawing/2014/main" val="20002"/>
                    </a:ext>
                  </a:extLst>
                </a:gridCol>
                <a:gridCol w="2023284">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ru-RU" altLang="zh-CN" sz="1400" b="1" i="0" u="none" strike="noStrike" cap="none" normalizeH="0" baseline="0" dirty="0" smtClean="0">
                          <a:ln>
                            <a:noFill/>
                          </a:ln>
                          <a:solidFill>
                            <a:schemeClr val="tx1"/>
                          </a:solidFill>
                          <a:effectLst/>
                          <a:latin typeface="+mj-lt"/>
                          <a:ea typeface="方正兰亭黑简体" panose="02000000000000000000" pitchFamily="2" charset="-122"/>
                        </a:rPr>
                        <a:t>Составлено</a:t>
                      </a:r>
                      <a:r>
                        <a:rPr kumimoji="1" lang="en-US" altLang="zh-CN" sz="1400" b="1" i="0" u="none" strike="noStrike" cap="none" normalizeH="0" baseline="0" dirty="0" smtClean="0">
                          <a:ln>
                            <a:noFill/>
                          </a:ln>
                          <a:solidFill>
                            <a:schemeClr val="tx1"/>
                          </a:solidFill>
                          <a:effectLst/>
                          <a:latin typeface="+mj-lt"/>
                          <a:ea typeface="方正兰亭黑简体" panose="02000000000000000000" pitchFamily="2" charset="-122"/>
                        </a:rPr>
                        <a:t>/ID</a:t>
                      </a:r>
                      <a:r>
                        <a:rPr kumimoji="1" lang="ru-RU" altLang="zh-CN" sz="1400" b="1" i="0" u="none" strike="noStrike" cap="none" normalizeH="0" baseline="0" dirty="0" smtClean="0">
                          <a:ln>
                            <a:noFill/>
                          </a:ln>
                          <a:solidFill>
                            <a:schemeClr val="tx1"/>
                          </a:solidFill>
                          <a:effectLst/>
                          <a:latin typeface="+mj-lt"/>
                          <a:ea typeface="方正兰亭黑简体" panose="02000000000000000000" pitchFamily="2" charset="-122"/>
                        </a:rPr>
                        <a:t> сотрудника</a:t>
                      </a:r>
                      <a:endParaRPr kumimoji="1" lang="zh-CN" altLang="en-US" sz="14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ru-RU" altLang="zh-CN" sz="1400" b="1" i="0" u="none" strike="noStrike" cap="none" normalizeH="0" baseline="0" dirty="0" smtClean="0">
                          <a:ln>
                            <a:noFill/>
                          </a:ln>
                          <a:solidFill>
                            <a:schemeClr val="tx1"/>
                          </a:solidFill>
                          <a:effectLst/>
                          <a:latin typeface="+mj-lt"/>
                          <a:ea typeface="方正兰亭黑简体" panose="02000000000000000000" pitchFamily="2" charset="-122"/>
                        </a:rPr>
                        <a:t>Дата</a:t>
                      </a:r>
                      <a:endParaRPr kumimoji="1" lang="zh-CN" altLang="en-US" sz="14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ru-RU" altLang="zh-CN" sz="1400" b="1" i="0" u="none" strike="noStrike" cap="none" normalizeH="0" baseline="0" dirty="0" smtClean="0">
                          <a:ln>
                            <a:noFill/>
                          </a:ln>
                          <a:solidFill>
                            <a:schemeClr val="tx1"/>
                          </a:solidFill>
                          <a:effectLst/>
                          <a:latin typeface="+mj-lt"/>
                          <a:ea typeface="方正兰亭黑简体" panose="02000000000000000000" pitchFamily="2" charset="-122"/>
                        </a:rPr>
                        <a:t>Проверено</a:t>
                      </a:r>
                      <a:r>
                        <a:rPr kumimoji="1" lang="en-US" altLang="zh-CN" sz="1400" b="1" i="0" u="none" strike="noStrike" cap="none" normalizeH="0" baseline="0" dirty="0" smtClean="0">
                          <a:ln>
                            <a:noFill/>
                          </a:ln>
                          <a:solidFill>
                            <a:schemeClr val="tx1"/>
                          </a:solidFill>
                          <a:effectLst/>
                          <a:latin typeface="+mj-lt"/>
                          <a:ea typeface="方正兰亭黑简体" panose="02000000000000000000" pitchFamily="2" charset="-122"/>
                        </a:rPr>
                        <a:t>/ID</a:t>
                      </a:r>
                      <a:r>
                        <a:rPr kumimoji="1" lang="ru-RU" altLang="zh-CN" sz="1400" b="1" i="0" u="none" strike="noStrike" cap="none" normalizeH="0" baseline="0" dirty="0" smtClean="0">
                          <a:ln>
                            <a:noFill/>
                          </a:ln>
                          <a:solidFill>
                            <a:schemeClr val="tx1"/>
                          </a:solidFill>
                          <a:effectLst/>
                          <a:latin typeface="+mj-lt"/>
                          <a:ea typeface="方正兰亭黑简体" panose="02000000000000000000" pitchFamily="2" charset="-122"/>
                        </a:rPr>
                        <a:t> сотрудника</a:t>
                      </a:r>
                      <a:endParaRPr kumimoji="1" lang="zh-CN" altLang="en-US" sz="14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rgbClr val="808080"/>
                        </a:buClr>
                        <a:buSzPct val="60000"/>
                        <a:buFont typeface="Wingdings" pitchFamily="2" charset="2"/>
                        <a:buNone/>
                        <a:tabLst/>
                      </a:pPr>
                      <a:r>
                        <a:rPr kumimoji="1" lang="ru-RU" altLang="zh-CN" sz="1400" b="1" i="0" u="none" strike="noStrike" cap="none" normalizeH="0" baseline="0" dirty="0" smtClean="0">
                          <a:ln>
                            <a:noFill/>
                          </a:ln>
                          <a:solidFill>
                            <a:schemeClr val="tx1"/>
                          </a:solidFill>
                          <a:effectLst/>
                          <a:latin typeface="+mj-lt"/>
                          <a:ea typeface="方正兰亭黑简体" panose="02000000000000000000" pitchFamily="2" charset="-122"/>
                        </a:rPr>
                        <a:t>Новый документ</a:t>
                      </a:r>
                      <a:r>
                        <a:rPr kumimoji="1" lang="zh-CN" altLang="zh-CN" sz="1400" b="1" i="0" u="none" strike="noStrike" cap="none" normalizeH="0" baseline="0" dirty="0" smtClean="0">
                          <a:ln>
                            <a:noFill/>
                          </a:ln>
                          <a:solidFill>
                            <a:schemeClr val="tx1"/>
                          </a:solidFill>
                          <a:effectLst/>
                          <a:latin typeface="+mj-lt"/>
                          <a:ea typeface="方正兰亭黑简体" panose="02000000000000000000" pitchFamily="2" charset="-122"/>
                        </a:rPr>
                        <a:t>/</a:t>
                      </a:r>
                      <a:r>
                        <a:rPr kumimoji="1" lang="ru-RU" altLang="zh-CN" sz="1400" b="1" i="0" u="none" strike="noStrike" cap="none" normalizeH="0" baseline="0" dirty="0" smtClean="0">
                          <a:ln>
                            <a:noFill/>
                          </a:ln>
                          <a:solidFill>
                            <a:schemeClr val="tx1"/>
                          </a:solidFill>
                          <a:effectLst/>
                          <a:latin typeface="+mj-lt"/>
                          <a:ea typeface="方正兰亭黑简体" panose="02000000000000000000" pitchFamily="2" charset="-122"/>
                        </a:rPr>
                        <a:t/>
                      </a:r>
                      <a:br>
                        <a:rPr kumimoji="1" lang="ru-RU" altLang="zh-CN" sz="1400" b="1" i="0" u="none" strike="noStrike" cap="none" normalizeH="0" baseline="0" dirty="0" smtClean="0">
                          <a:ln>
                            <a:noFill/>
                          </a:ln>
                          <a:solidFill>
                            <a:schemeClr val="tx1"/>
                          </a:solidFill>
                          <a:effectLst/>
                          <a:latin typeface="+mj-lt"/>
                          <a:ea typeface="方正兰亭黑简体" panose="02000000000000000000" pitchFamily="2" charset="-122"/>
                        </a:rPr>
                      </a:br>
                      <a:r>
                        <a:rPr kumimoji="1" lang="ru-RU" altLang="zh-CN" sz="1400" b="1" i="0" u="none" strike="noStrike" cap="none" normalizeH="0" baseline="0" dirty="0" smtClean="0">
                          <a:ln>
                            <a:noFill/>
                          </a:ln>
                          <a:solidFill>
                            <a:schemeClr val="tx1"/>
                          </a:solidFill>
                          <a:effectLst/>
                          <a:latin typeface="+mj-lt"/>
                          <a:ea typeface="方正兰亭黑简体" panose="02000000000000000000" pitchFamily="2" charset="-122"/>
                        </a:rPr>
                        <a:t>обновление</a:t>
                      </a:r>
                      <a:endParaRPr kumimoji="1" lang="zh-CN" altLang="en-US" sz="14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470491851"/>
                  </a:ext>
                </a:extLst>
              </a:tr>
            </a:tbl>
          </a:graphicData>
        </a:graphic>
      </p:graphicFrame>
      <p:sp>
        <p:nvSpPr>
          <p:cNvPr id="35" name="文本占位符 7"/>
          <p:cNvSpPr>
            <a:spLocks noGrp="1"/>
          </p:cNvSpPr>
          <p:nvPr>
            <p:ph type="body" sz="quarter" idx="17" hasCustomPrompt="1"/>
          </p:nvPr>
        </p:nvSpPr>
        <p:spPr>
          <a:xfrm>
            <a:off x="1007535" y="1954509"/>
            <a:ext cx="302423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Код курса</a:t>
            </a:r>
            <a:endParaRPr lang="en-US" altLang="zh-CN" dirty="0"/>
          </a:p>
        </p:txBody>
      </p:sp>
      <p:sp>
        <p:nvSpPr>
          <p:cNvPr id="36" name="文本占位符 7"/>
          <p:cNvSpPr>
            <a:spLocks noGrp="1"/>
          </p:cNvSpPr>
          <p:nvPr>
            <p:ph type="body" sz="quarter" idx="18" hasCustomPrompt="1"/>
          </p:nvPr>
        </p:nvSpPr>
        <p:spPr>
          <a:xfrm>
            <a:off x="4079776" y="1954509"/>
            <a:ext cx="21100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Продукт</a:t>
            </a:r>
            <a:endParaRPr lang="en-US" altLang="zh-CN" dirty="0"/>
          </a:p>
        </p:txBody>
      </p:sp>
      <p:sp>
        <p:nvSpPr>
          <p:cNvPr id="37" name="文本占位符 7"/>
          <p:cNvSpPr>
            <a:spLocks noGrp="1"/>
          </p:cNvSpPr>
          <p:nvPr>
            <p:ph type="body" sz="quarter" idx="19" hasCustomPrompt="1"/>
          </p:nvPr>
        </p:nvSpPr>
        <p:spPr>
          <a:xfrm>
            <a:off x="6239934" y="1954509"/>
            <a:ext cx="284439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8" name="文本占位符 7"/>
          <p:cNvSpPr>
            <a:spLocks noGrp="1"/>
          </p:cNvSpPr>
          <p:nvPr>
            <p:ph type="body" sz="quarter" idx="20" hasCustomPrompt="1"/>
          </p:nvPr>
        </p:nvSpPr>
        <p:spPr>
          <a:xfrm>
            <a:off x="9084333" y="1954509"/>
            <a:ext cx="2089190"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9" name="文本占位符 7"/>
          <p:cNvSpPr>
            <a:spLocks noGrp="1"/>
          </p:cNvSpPr>
          <p:nvPr>
            <p:ph type="body" sz="quarter" idx="13" hasCustomPrompt="1"/>
          </p:nvPr>
        </p:nvSpPr>
        <p:spPr>
          <a:xfrm>
            <a:off x="1007533" y="3239574"/>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Составлено/</a:t>
            </a:r>
            <a:r>
              <a:rPr lang="en-US" altLang="zh-CN" dirty="0" smtClean="0"/>
              <a:t>ID </a:t>
            </a:r>
            <a:r>
              <a:rPr lang="ru-RU" altLang="zh-CN" dirty="0" smtClean="0"/>
              <a:t>сотрудника</a:t>
            </a:r>
          </a:p>
        </p:txBody>
      </p:sp>
      <p:sp>
        <p:nvSpPr>
          <p:cNvPr id="40" name="文本占位符 7"/>
          <p:cNvSpPr>
            <a:spLocks noGrp="1"/>
          </p:cNvSpPr>
          <p:nvPr>
            <p:ph type="body" sz="quarter" idx="14" hasCustomPrompt="1"/>
          </p:nvPr>
        </p:nvSpPr>
        <p:spPr>
          <a:xfrm>
            <a:off x="4079776" y="3239574"/>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ru-RU" altLang="zh-CN" dirty="0" smtClean="0"/>
              <a:t>Дата</a:t>
            </a:r>
            <a:endParaRPr lang="zh-CN" altLang="en-US" dirty="0"/>
          </a:p>
        </p:txBody>
      </p:sp>
      <p:sp>
        <p:nvSpPr>
          <p:cNvPr id="41" name="文本占位符 7"/>
          <p:cNvSpPr>
            <a:spLocks noGrp="1"/>
          </p:cNvSpPr>
          <p:nvPr>
            <p:ph type="body" sz="quarter" idx="15" hasCustomPrompt="1"/>
          </p:nvPr>
        </p:nvSpPr>
        <p:spPr>
          <a:xfrm>
            <a:off x="6239933" y="3239574"/>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Проверено/</a:t>
            </a:r>
            <a:r>
              <a:rPr lang="en-US" altLang="zh-CN" dirty="0" smtClean="0"/>
              <a:t>ID </a:t>
            </a:r>
            <a:r>
              <a:rPr lang="ru-RU" altLang="zh-CN" dirty="0" smtClean="0"/>
              <a:t>сотрудника</a:t>
            </a:r>
          </a:p>
        </p:txBody>
      </p:sp>
      <p:sp>
        <p:nvSpPr>
          <p:cNvPr id="42" name="文本占位符 7"/>
          <p:cNvSpPr>
            <a:spLocks noGrp="1"/>
          </p:cNvSpPr>
          <p:nvPr>
            <p:ph type="body" sz="quarter" idx="16" hasCustomPrompt="1"/>
          </p:nvPr>
        </p:nvSpPr>
        <p:spPr>
          <a:xfrm>
            <a:off x="9168341" y="3239574"/>
            <a:ext cx="20107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ru-RU" altLang="zh-CN" dirty="0" smtClean="0"/>
              <a:t>Тип</a:t>
            </a:r>
            <a:endParaRPr lang="zh-CN" altLang="en-US" dirty="0"/>
          </a:p>
        </p:txBody>
      </p:sp>
      <p:sp>
        <p:nvSpPr>
          <p:cNvPr id="43" name="文本占位符 7">
            <a:extLst>
              <a:ext uri="{FF2B5EF4-FFF2-40B4-BE49-F238E27FC236}">
                <a16:creationId xmlns="" xmlns:a16="http://schemas.microsoft.com/office/drawing/2014/main" id="{44F86C3E-C49E-485B-8EB0-960F41282238}"/>
              </a:ext>
            </a:extLst>
          </p:cNvPr>
          <p:cNvSpPr>
            <a:spLocks noGrp="1"/>
          </p:cNvSpPr>
          <p:nvPr>
            <p:ph type="body" sz="quarter" idx="21" hasCustomPrompt="1"/>
          </p:nvPr>
        </p:nvSpPr>
        <p:spPr>
          <a:xfrm>
            <a:off x="1019436" y="3758738"/>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Составлено/</a:t>
            </a:r>
            <a:r>
              <a:rPr lang="en-US" altLang="zh-CN" dirty="0" smtClean="0"/>
              <a:t>ID </a:t>
            </a:r>
            <a:r>
              <a:rPr lang="ru-RU" altLang="zh-CN" dirty="0" smtClean="0"/>
              <a:t>сотрудника</a:t>
            </a:r>
          </a:p>
        </p:txBody>
      </p:sp>
      <p:sp>
        <p:nvSpPr>
          <p:cNvPr id="44" name="文本占位符 7">
            <a:extLst>
              <a:ext uri="{FF2B5EF4-FFF2-40B4-BE49-F238E27FC236}">
                <a16:creationId xmlns="" xmlns:a16="http://schemas.microsoft.com/office/drawing/2014/main" id="{DB3D228B-4BFD-4782-B68D-12F66EA8C589}"/>
              </a:ext>
            </a:extLst>
          </p:cNvPr>
          <p:cNvSpPr>
            <a:spLocks noGrp="1"/>
          </p:cNvSpPr>
          <p:nvPr>
            <p:ph type="body" sz="quarter" idx="22" hasCustomPrompt="1"/>
          </p:nvPr>
        </p:nvSpPr>
        <p:spPr>
          <a:xfrm>
            <a:off x="4091679" y="3758738"/>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ru-RU" altLang="zh-CN" dirty="0" smtClean="0"/>
              <a:t>Дата</a:t>
            </a:r>
            <a:endParaRPr lang="zh-CN" altLang="en-US" dirty="0"/>
          </a:p>
        </p:txBody>
      </p:sp>
      <p:sp>
        <p:nvSpPr>
          <p:cNvPr id="45" name="文本占位符 7">
            <a:extLst>
              <a:ext uri="{FF2B5EF4-FFF2-40B4-BE49-F238E27FC236}">
                <a16:creationId xmlns="" xmlns:a16="http://schemas.microsoft.com/office/drawing/2014/main" id="{FECCD724-6B1F-4104-8A9B-6B6764A3F859}"/>
              </a:ext>
            </a:extLst>
          </p:cNvPr>
          <p:cNvSpPr>
            <a:spLocks noGrp="1"/>
          </p:cNvSpPr>
          <p:nvPr>
            <p:ph type="body" sz="quarter" idx="23" hasCustomPrompt="1"/>
          </p:nvPr>
        </p:nvSpPr>
        <p:spPr>
          <a:xfrm>
            <a:off x="6251836" y="3758738"/>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Проверено/</a:t>
            </a:r>
            <a:r>
              <a:rPr lang="en-US" altLang="zh-CN" dirty="0" smtClean="0"/>
              <a:t>ID </a:t>
            </a:r>
            <a:r>
              <a:rPr lang="ru-RU" altLang="zh-CN" dirty="0" smtClean="0"/>
              <a:t>сотрудника</a:t>
            </a:r>
          </a:p>
        </p:txBody>
      </p:sp>
      <p:sp>
        <p:nvSpPr>
          <p:cNvPr id="46" name="文本占位符 7">
            <a:extLst>
              <a:ext uri="{FF2B5EF4-FFF2-40B4-BE49-F238E27FC236}">
                <a16:creationId xmlns="" xmlns:a16="http://schemas.microsoft.com/office/drawing/2014/main" id="{57E1C633-41F6-4A25-9DB3-D6799CE610DD}"/>
              </a:ext>
            </a:extLst>
          </p:cNvPr>
          <p:cNvSpPr>
            <a:spLocks noGrp="1"/>
          </p:cNvSpPr>
          <p:nvPr>
            <p:ph type="body" sz="quarter" idx="24" hasCustomPrompt="1"/>
          </p:nvPr>
        </p:nvSpPr>
        <p:spPr>
          <a:xfrm>
            <a:off x="9180244" y="3758738"/>
            <a:ext cx="2016166"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ru-RU" altLang="zh-CN" dirty="0" smtClean="0"/>
              <a:t>Тип</a:t>
            </a:r>
            <a:endParaRPr lang="zh-CN" altLang="en-US" dirty="0"/>
          </a:p>
        </p:txBody>
      </p:sp>
      <p:sp>
        <p:nvSpPr>
          <p:cNvPr id="47" name="文本占位符 7">
            <a:extLst>
              <a:ext uri="{FF2B5EF4-FFF2-40B4-BE49-F238E27FC236}">
                <a16:creationId xmlns="" xmlns:a16="http://schemas.microsoft.com/office/drawing/2014/main" id="{C68CBD59-B896-4217-9781-389A1B11CE8D}"/>
              </a:ext>
            </a:extLst>
          </p:cNvPr>
          <p:cNvSpPr>
            <a:spLocks noGrp="1"/>
          </p:cNvSpPr>
          <p:nvPr>
            <p:ph type="body" sz="quarter" idx="25" hasCustomPrompt="1"/>
          </p:nvPr>
        </p:nvSpPr>
        <p:spPr>
          <a:xfrm>
            <a:off x="995796" y="4227621"/>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Составлено/</a:t>
            </a:r>
            <a:r>
              <a:rPr lang="en-US" altLang="zh-CN" dirty="0" smtClean="0"/>
              <a:t>ID </a:t>
            </a:r>
            <a:r>
              <a:rPr lang="ru-RU" altLang="zh-CN" dirty="0" smtClean="0"/>
              <a:t>сотрудника</a:t>
            </a:r>
          </a:p>
        </p:txBody>
      </p:sp>
      <p:sp>
        <p:nvSpPr>
          <p:cNvPr id="48" name="文本占位符 7">
            <a:extLst>
              <a:ext uri="{FF2B5EF4-FFF2-40B4-BE49-F238E27FC236}">
                <a16:creationId xmlns="" xmlns:a16="http://schemas.microsoft.com/office/drawing/2014/main" id="{791E82EE-AF55-486C-953D-3BD5CEE81CE4}"/>
              </a:ext>
            </a:extLst>
          </p:cNvPr>
          <p:cNvSpPr>
            <a:spLocks noGrp="1"/>
          </p:cNvSpPr>
          <p:nvPr>
            <p:ph type="body" sz="quarter" idx="26" hasCustomPrompt="1"/>
          </p:nvPr>
        </p:nvSpPr>
        <p:spPr>
          <a:xfrm>
            <a:off x="4068039" y="4227621"/>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ru-RU" altLang="zh-CN" dirty="0" smtClean="0"/>
              <a:t>Дата</a:t>
            </a:r>
            <a:endParaRPr lang="zh-CN" altLang="en-US" dirty="0"/>
          </a:p>
        </p:txBody>
      </p:sp>
      <p:sp>
        <p:nvSpPr>
          <p:cNvPr id="49" name="文本占位符 7">
            <a:extLst>
              <a:ext uri="{FF2B5EF4-FFF2-40B4-BE49-F238E27FC236}">
                <a16:creationId xmlns="" xmlns:a16="http://schemas.microsoft.com/office/drawing/2014/main" id="{0F4FBCD0-2E04-4942-AFAF-B2774F425FB6}"/>
              </a:ext>
            </a:extLst>
          </p:cNvPr>
          <p:cNvSpPr>
            <a:spLocks noGrp="1"/>
          </p:cNvSpPr>
          <p:nvPr>
            <p:ph type="body" sz="quarter" idx="27" hasCustomPrompt="1"/>
          </p:nvPr>
        </p:nvSpPr>
        <p:spPr>
          <a:xfrm>
            <a:off x="6228196" y="4227621"/>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Проверено/</a:t>
            </a:r>
            <a:r>
              <a:rPr lang="en-US" altLang="zh-CN" dirty="0" smtClean="0"/>
              <a:t>ID </a:t>
            </a:r>
            <a:r>
              <a:rPr lang="ru-RU" altLang="zh-CN" dirty="0" smtClean="0"/>
              <a:t>сотрудника</a:t>
            </a:r>
          </a:p>
        </p:txBody>
      </p:sp>
      <p:sp>
        <p:nvSpPr>
          <p:cNvPr id="50" name="文本占位符 7">
            <a:extLst>
              <a:ext uri="{FF2B5EF4-FFF2-40B4-BE49-F238E27FC236}">
                <a16:creationId xmlns="" xmlns:a16="http://schemas.microsoft.com/office/drawing/2014/main" id="{701F8BDF-8D3E-4528-8B32-92CDA38CF25C}"/>
              </a:ext>
            </a:extLst>
          </p:cNvPr>
          <p:cNvSpPr>
            <a:spLocks noGrp="1"/>
          </p:cNvSpPr>
          <p:nvPr>
            <p:ph type="body" sz="quarter" idx="28" hasCustomPrompt="1"/>
          </p:nvPr>
        </p:nvSpPr>
        <p:spPr>
          <a:xfrm>
            <a:off x="9156604" y="4227621"/>
            <a:ext cx="2039806"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ru-RU" altLang="zh-CN" dirty="0" smtClean="0"/>
              <a:t>Тип</a:t>
            </a:r>
            <a:endParaRPr lang="zh-CN" altLang="en-US" dirty="0"/>
          </a:p>
        </p:txBody>
      </p:sp>
      <p:sp>
        <p:nvSpPr>
          <p:cNvPr id="51" name="文本占位符 7">
            <a:extLst>
              <a:ext uri="{FF2B5EF4-FFF2-40B4-BE49-F238E27FC236}">
                <a16:creationId xmlns="" xmlns:a16="http://schemas.microsoft.com/office/drawing/2014/main" id="{2DAE044E-F1B2-424B-BDD0-3E92A10C4695}"/>
              </a:ext>
            </a:extLst>
          </p:cNvPr>
          <p:cNvSpPr>
            <a:spLocks noGrp="1"/>
          </p:cNvSpPr>
          <p:nvPr>
            <p:ph type="body" sz="quarter" idx="29" hasCustomPrompt="1"/>
          </p:nvPr>
        </p:nvSpPr>
        <p:spPr>
          <a:xfrm>
            <a:off x="1019436" y="4731677"/>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Составлено/</a:t>
            </a:r>
            <a:r>
              <a:rPr lang="en-US" altLang="zh-CN" dirty="0" smtClean="0"/>
              <a:t>ID </a:t>
            </a:r>
            <a:r>
              <a:rPr lang="ru-RU" altLang="zh-CN" dirty="0" smtClean="0"/>
              <a:t>сотрудника</a:t>
            </a:r>
          </a:p>
        </p:txBody>
      </p:sp>
      <p:sp>
        <p:nvSpPr>
          <p:cNvPr id="52" name="文本占位符 7">
            <a:extLst>
              <a:ext uri="{FF2B5EF4-FFF2-40B4-BE49-F238E27FC236}">
                <a16:creationId xmlns="" xmlns:a16="http://schemas.microsoft.com/office/drawing/2014/main" id="{19929436-360F-44DC-A864-1DA42B59198F}"/>
              </a:ext>
            </a:extLst>
          </p:cNvPr>
          <p:cNvSpPr>
            <a:spLocks noGrp="1"/>
          </p:cNvSpPr>
          <p:nvPr>
            <p:ph type="body" sz="quarter" idx="30" hasCustomPrompt="1"/>
          </p:nvPr>
        </p:nvSpPr>
        <p:spPr>
          <a:xfrm>
            <a:off x="4091679" y="4731677"/>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ru-RU" altLang="zh-CN" dirty="0" smtClean="0"/>
              <a:t>Дата</a:t>
            </a:r>
            <a:endParaRPr lang="zh-CN" altLang="en-US" dirty="0"/>
          </a:p>
        </p:txBody>
      </p:sp>
      <p:sp>
        <p:nvSpPr>
          <p:cNvPr id="53" name="文本占位符 7">
            <a:extLst>
              <a:ext uri="{FF2B5EF4-FFF2-40B4-BE49-F238E27FC236}">
                <a16:creationId xmlns="" xmlns:a16="http://schemas.microsoft.com/office/drawing/2014/main" id="{E3F04EDE-0D87-45F2-9033-289878AAF2FA}"/>
              </a:ext>
            </a:extLst>
          </p:cNvPr>
          <p:cNvSpPr>
            <a:spLocks noGrp="1"/>
          </p:cNvSpPr>
          <p:nvPr>
            <p:ph type="body" sz="quarter" idx="31" hasCustomPrompt="1"/>
          </p:nvPr>
        </p:nvSpPr>
        <p:spPr>
          <a:xfrm>
            <a:off x="6251836" y="4731677"/>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Проверено/</a:t>
            </a:r>
            <a:r>
              <a:rPr lang="en-US" altLang="zh-CN" dirty="0" smtClean="0"/>
              <a:t>ID </a:t>
            </a:r>
            <a:r>
              <a:rPr lang="ru-RU" altLang="zh-CN" dirty="0" smtClean="0"/>
              <a:t>сотрудника</a:t>
            </a:r>
          </a:p>
        </p:txBody>
      </p:sp>
      <p:sp>
        <p:nvSpPr>
          <p:cNvPr id="54" name="文本占位符 7">
            <a:extLst>
              <a:ext uri="{FF2B5EF4-FFF2-40B4-BE49-F238E27FC236}">
                <a16:creationId xmlns="" xmlns:a16="http://schemas.microsoft.com/office/drawing/2014/main" id="{3F9FD2BB-87FB-42F0-8418-F87E96763F68}"/>
              </a:ext>
            </a:extLst>
          </p:cNvPr>
          <p:cNvSpPr>
            <a:spLocks noGrp="1"/>
          </p:cNvSpPr>
          <p:nvPr>
            <p:ph type="body" sz="quarter" idx="32" hasCustomPrompt="1"/>
          </p:nvPr>
        </p:nvSpPr>
        <p:spPr>
          <a:xfrm>
            <a:off x="9180244" y="4731677"/>
            <a:ext cx="2004429"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ru-RU" altLang="zh-CN" dirty="0" smtClean="0"/>
              <a:t>Тип</a:t>
            </a:r>
            <a:endParaRPr lang="zh-CN" altLang="en-US" dirty="0"/>
          </a:p>
        </p:txBody>
      </p:sp>
      <p:sp>
        <p:nvSpPr>
          <p:cNvPr id="55" name="文本占位符 7">
            <a:extLst>
              <a:ext uri="{FF2B5EF4-FFF2-40B4-BE49-F238E27FC236}">
                <a16:creationId xmlns="" xmlns:a16="http://schemas.microsoft.com/office/drawing/2014/main" id="{450C36C1-EC46-4EAC-8A54-EFB2EF58F730}"/>
              </a:ext>
            </a:extLst>
          </p:cNvPr>
          <p:cNvSpPr>
            <a:spLocks noGrp="1"/>
          </p:cNvSpPr>
          <p:nvPr>
            <p:ph type="body" sz="quarter" idx="33" hasCustomPrompt="1"/>
          </p:nvPr>
        </p:nvSpPr>
        <p:spPr>
          <a:xfrm>
            <a:off x="995796" y="5199729"/>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Составлено/</a:t>
            </a:r>
            <a:r>
              <a:rPr lang="en-US" altLang="zh-CN" dirty="0" smtClean="0"/>
              <a:t>ID </a:t>
            </a:r>
            <a:r>
              <a:rPr lang="ru-RU" altLang="zh-CN" dirty="0" smtClean="0"/>
              <a:t>сотрудника</a:t>
            </a:r>
          </a:p>
        </p:txBody>
      </p:sp>
      <p:sp>
        <p:nvSpPr>
          <p:cNvPr id="56" name="文本占位符 7">
            <a:extLst>
              <a:ext uri="{FF2B5EF4-FFF2-40B4-BE49-F238E27FC236}">
                <a16:creationId xmlns="" xmlns:a16="http://schemas.microsoft.com/office/drawing/2014/main" id="{06E305FB-6351-4BDD-B27A-CA91C0B55424}"/>
              </a:ext>
            </a:extLst>
          </p:cNvPr>
          <p:cNvSpPr>
            <a:spLocks noGrp="1"/>
          </p:cNvSpPr>
          <p:nvPr>
            <p:ph type="body" sz="quarter" idx="34" hasCustomPrompt="1"/>
          </p:nvPr>
        </p:nvSpPr>
        <p:spPr>
          <a:xfrm>
            <a:off x="4068039" y="5199729"/>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ru-RU" altLang="zh-CN" dirty="0" smtClean="0"/>
              <a:t>Дата</a:t>
            </a:r>
            <a:endParaRPr lang="zh-CN" altLang="en-US" dirty="0"/>
          </a:p>
        </p:txBody>
      </p:sp>
      <p:sp>
        <p:nvSpPr>
          <p:cNvPr id="57" name="文本占位符 7">
            <a:extLst>
              <a:ext uri="{FF2B5EF4-FFF2-40B4-BE49-F238E27FC236}">
                <a16:creationId xmlns="" xmlns:a16="http://schemas.microsoft.com/office/drawing/2014/main" id="{986CE630-9BBE-44AB-B3AC-29A48255E185}"/>
              </a:ext>
            </a:extLst>
          </p:cNvPr>
          <p:cNvSpPr>
            <a:spLocks noGrp="1"/>
          </p:cNvSpPr>
          <p:nvPr>
            <p:ph type="body" sz="quarter" idx="35" hasCustomPrompt="1"/>
          </p:nvPr>
        </p:nvSpPr>
        <p:spPr>
          <a:xfrm>
            <a:off x="6228196" y="5199729"/>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Проверено/</a:t>
            </a:r>
            <a:r>
              <a:rPr lang="en-US" altLang="zh-CN" dirty="0" smtClean="0"/>
              <a:t>ID </a:t>
            </a:r>
            <a:r>
              <a:rPr lang="ru-RU" altLang="zh-CN" dirty="0" smtClean="0"/>
              <a:t>сотрудника</a:t>
            </a:r>
          </a:p>
        </p:txBody>
      </p:sp>
      <p:sp>
        <p:nvSpPr>
          <p:cNvPr id="58" name="文本占位符 7">
            <a:extLst>
              <a:ext uri="{FF2B5EF4-FFF2-40B4-BE49-F238E27FC236}">
                <a16:creationId xmlns="" xmlns:a16="http://schemas.microsoft.com/office/drawing/2014/main" id="{4DDD786F-E21B-4BBC-A377-D2EC3EE50688}"/>
              </a:ext>
            </a:extLst>
          </p:cNvPr>
          <p:cNvSpPr>
            <a:spLocks noGrp="1"/>
          </p:cNvSpPr>
          <p:nvPr>
            <p:ph type="body" sz="quarter" idx="36" hasCustomPrompt="1"/>
          </p:nvPr>
        </p:nvSpPr>
        <p:spPr>
          <a:xfrm>
            <a:off x="9156604" y="5199729"/>
            <a:ext cx="2016221"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ru-RU" altLang="zh-CN" dirty="0" smtClean="0"/>
              <a:t>Тип</a:t>
            </a:r>
            <a:endParaRPr lang="zh-CN" altLang="en-US" dirty="0"/>
          </a:p>
        </p:txBody>
      </p:sp>
      <p:sp>
        <p:nvSpPr>
          <p:cNvPr id="59" name="文本占位符 7">
            <a:extLst>
              <a:ext uri="{FF2B5EF4-FFF2-40B4-BE49-F238E27FC236}">
                <a16:creationId xmlns="" xmlns:a16="http://schemas.microsoft.com/office/drawing/2014/main" id="{EE728293-3BC5-4224-A4F0-27996EC76EA2}"/>
              </a:ext>
            </a:extLst>
          </p:cNvPr>
          <p:cNvSpPr>
            <a:spLocks noGrp="1"/>
          </p:cNvSpPr>
          <p:nvPr>
            <p:ph type="body" sz="quarter" idx="37" hasCustomPrompt="1"/>
          </p:nvPr>
        </p:nvSpPr>
        <p:spPr>
          <a:xfrm>
            <a:off x="1019436" y="5703785"/>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Составлено/</a:t>
            </a:r>
            <a:r>
              <a:rPr lang="en-US" altLang="zh-CN" dirty="0" smtClean="0"/>
              <a:t>ID </a:t>
            </a:r>
            <a:r>
              <a:rPr lang="ru-RU" altLang="zh-CN" dirty="0" smtClean="0"/>
              <a:t>сотрудника</a:t>
            </a:r>
          </a:p>
        </p:txBody>
      </p:sp>
      <p:sp>
        <p:nvSpPr>
          <p:cNvPr id="60" name="文本占位符 7">
            <a:extLst>
              <a:ext uri="{FF2B5EF4-FFF2-40B4-BE49-F238E27FC236}">
                <a16:creationId xmlns="" xmlns:a16="http://schemas.microsoft.com/office/drawing/2014/main" id="{84C5C924-BCE5-46C8-9041-30EDC3D85E52}"/>
              </a:ext>
            </a:extLst>
          </p:cNvPr>
          <p:cNvSpPr>
            <a:spLocks noGrp="1"/>
          </p:cNvSpPr>
          <p:nvPr>
            <p:ph type="body" sz="quarter" idx="38" hasCustomPrompt="1"/>
          </p:nvPr>
        </p:nvSpPr>
        <p:spPr>
          <a:xfrm>
            <a:off x="4091679" y="5703785"/>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ru-RU" altLang="zh-CN" dirty="0" smtClean="0"/>
              <a:t>Дата</a:t>
            </a:r>
            <a:endParaRPr lang="zh-CN" altLang="en-US" dirty="0"/>
          </a:p>
        </p:txBody>
      </p:sp>
      <p:sp>
        <p:nvSpPr>
          <p:cNvPr id="61" name="文本占位符 7">
            <a:extLst>
              <a:ext uri="{FF2B5EF4-FFF2-40B4-BE49-F238E27FC236}">
                <a16:creationId xmlns="" xmlns:a16="http://schemas.microsoft.com/office/drawing/2014/main" id="{1DBD4C29-C885-4339-873D-B55FBD81DDFE}"/>
              </a:ext>
            </a:extLst>
          </p:cNvPr>
          <p:cNvSpPr>
            <a:spLocks noGrp="1"/>
          </p:cNvSpPr>
          <p:nvPr>
            <p:ph type="body" sz="quarter" idx="39" hasCustomPrompt="1"/>
          </p:nvPr>
        </p:nvSpPr>
        <p:spPr>
          <a:xfrm>
            <a:off x="6251836" y="5703785"/>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Проверено/</a:t>
            </a:r>
            <a:r>
              <a:rPr lang="en-US" altLang="zh-CN" dirty="0" smtClean="0"/>
              <a:t>ID </a:t>
            </a:r>
            <a:r>
              <a:rPr lang="ru-RU" altLang="zh-CN" dirty="0" smtClean="0"/>
              <a:t>сотрудника</a:t>
            </a:r>
          </a:p>
        </p:txBody>
      </p:sp>
      <p:sp>
        <p:nvSpPr>
          <p:cNvPr id="62" name="文本占位符 7">
            <a:extLst>
              <a:ext uri="{FF2B5EF4-FFF2-40B4-BE49-F238E27FC236}">
                <a16:creationId xmlns="" xmlns:a16="http://schemas.microsoft.com/office/drawing/2014/main" id="{6D84506C-645A-472E-A06C-3A65A7744312}"/>
              </a:ext>
            </a:extLst>
          </p:cNvPr>
          <p:cNvSpPr>
            <a:spLocks noGrp="1"/>
          </p:cNvSpPr>
          <p:nvPr>
            <p:ph type="body" sz="quarter" idx="40" hasCustomPrompt="1"/>
          </p:nvPr>
        </p:nvSpPr>
        <p:spPr>
          <a:xfrm>
            <a:off x="9180244" y="5703785"/>
            <a:ext cx="1993279"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ru-RU" altLang="zh-CN" dirty="0" smtClean="0"/>
              <a:t>Тип</a:t>
            </a:r>
            <a:endParaRPr lang="zh-CN" altLang="en-US" dirty="0"/>
          </a:p>
        </p:txBody>
      </p:sp>
    </p:spTree>
    <p:extLst>
      <p:ext uri="{BB962C8B-B14F-4D97-AF65-F5344CB8AC3E}">
        <p14:creationId xmlns:p14="http://schemas.microsoft.com/office/powerpoint/2010/main" val="28151966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3#前言">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302279" indent="-302279" algn="just" eaLnBrk="1" fontAlgn="ctr" hangingPunct="1">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eaLnBrk="1" hangingPunct="1"/>
            <a:r>
              <a:rPr lang="en-US" altLang="zh-CN" dirty="0" smtClean="0"/>
              <a:t>The chapter describes ...</a:t>
            </a:r>
            <a:endParaRPr lang="zh-CN" altLang="en-US" dirty="0" smtClean="0"/>
          </a:p>
          <a:p>
            <a:pPr lvl="1"/>
            <a:r>
              <a:rPr lang="zh-CN" altLang="en-US" dirty="0" smtClean="0"/>
              <a:t>第二级</a:t>
            </a:r>
            <a:endParaRPr lang="zh-CN" altLang="en-US" dirty="0"/>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352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xmlns="" id="{568EC886-2612-1F43-AB51-21A76A078357}"/>
              </a:ext>
            </a:extLst>
          </p:cNvPr>
          <p:cNvSpPr txBox="1"/>
          <p:nvPr userDrawn="1"/>
        </p:nvSpPr>
        <p:spPr>
          <a:xfrm>
            <a:off x="918916" y="630373"/>
            <a:ext cx="3626314" cy="707886"/>
          </a:xfrm>
          <a:prstGeom prst="rect">
            <a:avLst/>
          </a:prstGeom>
          <a:noFill/>
        </p:spPr>
        <p:txBody>
          <a:bodyPr wrap="none" rtlCol="0">
            <a:spAutoFit/>
          </a:bodyPr>
          <a:lstStyle/>
          <a:p>
            <a:pPr marL="0" marR="0" lvl="0" indent="0" algn="l" defTabSz="914478" rtl="0" eaLnBrk="1" fontAlgn="auto" latinLnBrk="0" hangingPunct="1">
              <a:lnSpc>
                <a:spcPct val="100000"/>
              </a:lnSpc>
              <a:spcBef>
                <a:spcPts val="0"/>
              </a:spcBef>
              <a:spcAft>
                <a:spcPts val="0"/>
              </a:spcAft>
              <a:buClrTx/>
              <a:buSzTx/>
              <a:buFontTx/>
              <a:buNone/>
              <a:tabLst/>
              <a:defRPr/>
            </a:pPr>
            <a:r>
              <a:rPr lang="ru-RU" altLang="zh-CN" sz="4000" b="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Предисловие</a:t>
            </a:r>
            <a:endParaRPr lang="zh-CN" altLang="en-US" sz="4000" b="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9635325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4#目标">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0" marR="0" indent="0" algn="just" defTabSz="914034" rtl="0" eaLnBrk="1" fontAlgn="ctr" latinLnBrk="0" hangingPunct="1">
              <a:lnSpc>
                <a:spcPct val="140000"/>
              </a:lnSpc>
              <a:spcBef>
                <a:spcPts val="792"/>
              </a:spcBef>
              <a:spcAft>
                <a:spcPts val="0"/>
              </a:spcAft>
              <a:buClrTx/>
              <a:buSzPct val="50000"/>
              <a:buFont typeface="Wingdings" panose="05000000000000000000" pitchFamily="2" charset="2"/>
              <a:buNone/>
              <a:tabLst/>
              <a:defRPr kumimoji="0" lang="en-US" altLang="zh-CN" sz="2200" b="0" i="0" u="none" strike="noStrike" kern="0" cap="none" spc="0" normalizeH="0" baseline="0" noProof="0" smtClean="0">
                <a:ln>
                  <a:noFill/>
                </a:ln>
                <a:solidFill>
                  <a:srgbClr val="000000"/>
                </a:solidFill>
                <a:effectLst/>
                <a:uLnTx/>
                <a:uFillTx/>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marL="302279" marR="0" lvl="0" indent="-302279" algn="just" defTabSz="914034" rtl="0" eaLnBrk="1" fontAlgn="ctr" latinLnBrk="0" hangingPunct="1">
              <a:lnSpc>
                <a:spcPct val="140000"/>
              </a:lnSpc>
              <a:spcBef>
                <a:spcPts val="792"/>
              </a:spcBef>
              <a:spcAft>
                <a:spcPts val="0"/>
              </a:spcAft>
              <a:buClrTx/>
              <a:buSzPct val="50000"/>
              <a:buFont typeface="Wingdings" panose="05000000000000000000" pitchFamily="2" charset="2"/>
              <a:buChar char="l"/>
              <a:tabLst/>
              <a:defRPr/>
            </a:pPr>
            <a:r>
              <a:rPr kumimoji="0" lang="en-US" altLang="zh-CN" sz="2200" b="0" i="0" u="none" strike="noStrike" kern="0" cap="none" spc="0" normalizeH="0" baseline="0" noProof="0" dirty="0" smtClean="0">
                <a:ln>
                  <a:noFill/>
                </a:ln>
                <a:solidFill>
                  <a:srgbClr val="000000"/>
                </a:solidFill>
                <a:effectLst/>
                <a:uLnTx/>
                <a:uFillTx/>
                <a:latin typeface="+mn-lt"/>
                <a:ea typeface="+mn-ea"/>
                <a:cs typeface="+mn-cs"/>
              </a:rPr>
              <a:t>On completion of this course, you will be able to:</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a:p>
            <a:pPr eaLnBrk="1" hangingPunct="1"/>
            <a:endParaRPr lang="en-US" altLang="zh-CN"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126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xmlns="" id="{568EC886-2612-1F43-AB51-21A76A078357}"/>
              </a:ext>
            </a:extLst>
          </p:cNvPr>
          <p:cNvSpPr txBox="1"/>
          <p:nvPr userDrawn="1"/>
        </p:nvSpPr>
        <p:spPr>
          <a:xfrm>
            <a:off x="918916" y="630373"/>
            <a:ext cx="1515158" cy="707886"/>
          </a:xfrm>
          <a:prstGeom prst="rect">
            <a:avLst/>
          </a:prstGeom>
          <a:noFill/>
        </p:spPr>
        <p:txBody>
          <a:bodyPr wrap="none" rtlCol="0">
            <a:spAutoFit/>
          </a:bodyPr>
          <a:lstStyle/>
          <a:p>
            <a:pPr lvl="0" fontAlgn="ctr"/>
            <a:r>
              <a:rPr lang="ru-RU" altLang="zh-CN" sz="400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Цели</a:t>
            </a:r>
            <a:endParaRPr lang="en-US" altLang="zh-CN" sz="400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1420032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5#目录">
    <p:bg>
      <p:bgPr>
        <a:solidFill>
          <a:srgbClr val="EBEBEB"/>
        </a:solidFill>
        <a:effectLst/>
      </p:bgPr>
    </p:bg>
    <p:spTree>
      <p:nvGrpSpPr>
        <p:cNvPr id="1" name=""/>
        <p:cNvGrpSpPr/>
        <p:nvPr/>
      </p:nvGrpSpPr>
      <p:grpSpPr>
        <a:xfrm>
          <a:off x="0" y="0"/>
          <a:ext cx="0" cy="0"/>
          <a:chOff x="0" y="0"/>
          <a:chExt cx="0" cy="0"/>
        </a:xfrm>
      </p:grpSpPr>
      <p:sp>
        <p:nvSpPr>
          <p:cNvPr id="29" name="文本占位符 6"/>
          <p:cNvSpPr>
            <a:spLocks noGrp="1"/>
          </p:cNvSpPr>
          <p:nvPr>
            <p:ph type="body" sz="quarter" idx="10" hasCustomPrompt="1"/>
          </p:nvPr>
        </p:nvSpPr>
        <p:spPr>
          <a:xfrm>
            <a:off x="1019175" y="1844675"/>
            <a:ext cx="10153650" cy="4068811"/>
          </a:xfrm>
          <a:prstGeom prst="rect">
            <a:avLst/>
          </a:prstGeom>
        </p:spPr>
        <p:txBody>
          <a:bodyPr/>
          <a:lstStyle>
            <a:lvl1pPr marL="457017" marR="0" indent="-457017" algn="just" defTabSz="801367" rtl="0" eaLnBrk="1" fontAlgn="ctr" latinLnBrk="0" hangingPunct="1">
              <a:lnSpc>
                <a:spcPct val="140000"/>
              </a:lnSpc>
              <a:spcBef>
                <a:spcPct val="30000"/>
              </a:spcBef>
              <a:spcAft>
                <a:spcPct val="0"/>
              </a:spcAft>
              <a:buClrTx/>
              <a:buSzPct val="100000"/>
              <a:buFont typeface="+mj-lt"/>
              <a:buAutoNum type="arabicPeriod"/>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fontAlgn="ctr">
              <a:buClrTx/>
              <a:buSzPct val="100000"/>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cxnSp>
        <p:nvCxnSpPr>
          <p:cNvPr id="28"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324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30" name="文本框 16">
            <a:extLst>
              <a:ext uri="{FF2B5EF4-FFF2-40B4-BE49-F238E27FC236}">
                <a16:creationId xmlns:a16="http://schemas.microsoft.com/office/drawing/2014/main" xmlns="" id="{568EC886-2612-1F43-AB51-21A76A078357}"/>
              </a:ext>
            </a:extLst>
          </p:cNvPr>
          <p:cNvSpPr txBox="1"/>
          <p:nvPr userDrawn="1"/>
        </p:nvSpPr>
        <p:spPr>
          <a:xfrm>
            <a:off x="918916" y="630373"/>
            <a:ext cx="3422732" cy="707886"/>
          </a:xfrm>
          <a:prstGeom prst="rect">
            <a:avLst/>
          </a:prstGeom>
          <a:noFill/>
        </p:spPr>
        <p:txBody>
          <a:bodyPr wrap="none" rtlCol="0">
            <a:spAutoFit/>
          </a:bodyPr>
          <a:lstStyle>
            <a:defPPr>
              <a:defRPr lang="en-US"/>
            </a:defPPr>
            <a:lvl1pPr defTabSz="1001223" eaLnBrk="0" fontAlgn="ctr" hangingPunct="0">
              <a:defRPr sz="3640" b="0" baseline="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algn="l" defTabSz="1001624" eaLnBrk="0" fontAlgn="ctr" hangingPunct="0"/>
            <a:r>
              <a:rPr lang="ru-RU" altLang="zh-CN" sz="4000" b="0"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Содержание</a:t>
            </a:r>
            <a:endParaRPr lang="en-US" altLang="zh-CN" sz="4000" b="0"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9272706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6#本节概述和学习目标(可选)">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p:nvPr>
        </p:nvSpPr>
        <p:spPr>
          <a:xfrm>
            <a:off x="1019174" y="1844675"/>
            <a:ext cx="10153651" cy="4082668"/>
          </a:xfrm>
          <a:prstGeom prst="rect">
            <a:avLst/>
          </a:prstGeom>
        </p:spPr>
        <p:txBody>
          <a:bodyPr/>
          <a:lstStyle>
            <a:lvl1pPr marL="302279" indent="-302279" algn="just" fontAlgn="ctr">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a:p>
            <a:pPr eaLnBrk="1" hangingPunct="1"/>
            <a:endParaRPr lang="en-US" altLang="zh-CN"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568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xmlns="" id="{568EC886-2612-1F43-AB51-21A76A078357}"/>
              </a:ext>
            </a:extLst>
          </p:cNvPr>
          <p:cNvSpPr txBox="1"/>
          <p:nvPr userDrawn="1"/>
        </p:nvSpPr>
        <p:spPr>
          <a:xfrm>
            <a:off x="918916" y="630373"/>
            <a:ext cx="5950668" cy="707886"/>
          </a:xfrm>
          <a:prstGeom prst="rect">
            <a:avLst/>
          </a:prstGeom>
          <a:noFill/>
        </p:spPr>
        <p:txBody>
          <a:bodyPr wrap="none" rtlCol="0">
            <a:spAutoFit/>
          </a:bodyPr>
          <a:lstStyle/>
          <a:p>
            <a:pPr lvl="0" fontAlgn="ctr"/>
            <a:r>
              <a:rPr lang="en-US" altLang="zh-CN" sz="40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Overview and Objectives</a:t>
            </a:r>
            <a:endPar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76088201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10#思考题">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1019176" y="1844675"/>
            <a:ext cx="10153650" cy="4068812"/>
          </a:xfrm>
          <a:prstGeom prst="rect">
            <a:avLst/>
          </a:prstGeom>
        </p:spPr>
        <p:txBody>
          <a:bodyPr/>
          <a:lstStyle>
            <a:lvl1pPr marL="457200" marR="0" indent="-457200" algn="just" defTabSz="801688" rtl="0" eaLnBrk="1" fontAlgn="ctr" latinLnBrk="0" hangingPunct="1">
              <a:lnSpc>
                <a:spcPct val="140000"/>
              </a:lnSpc>
              <a:spcBef>
                <a:spcPct val="30000"/>
              </a:spcBef>
              <a:spcAft>
                <a:spcPct val="0"/>
              </a:spcAft>
              <a:buClr>
                <a:schemeClr val="tx1"/>
              </a:buClr>
              <a:buSzPct val="100000"/>
              <a:buFont typeface="+mj-lt"/>
              <a:buAutoNum type="arabicPeriod"/>
              <a:tabLst/>
              <a:defRPr sz="2000" baseline="0">
                <a:latin typeface="Huawei Sans" panose="020C0503030203020204" pitchFamily="34" charset="0"/>
                <a:ea typeface="方正兰亭黑简体" panose="02000000000000000000" pitchFamily="2" charset="-122"/>
                <a:cs typeface="Huawei Sans" panose="020C0503030203020204" pitchFamily="34" charset="0"/>
              </a:defRPr>
            </a:lvl1pPr>
            <a:lvl2pPr marL="744537" indent="-342900" algn="just" fontAlgn="ctr">
              <a:buSzPct val="100000"/>
              <a:buFont typeface="+mj-lt"/>
              <a:buAutoNum type="alphaUcPeriod"/>
              <a:defRPr sz="1800" baseline="0">
                <a:latin typeface="Huawei Sans" panose="020C0503030203020204" pitchFamily="34" charset="0"/>
              </a:defRPr>
            </a:lvl2pPr>
            <a:lvl3pPr>
              <a:defRPr/>
            </a:lvl3pPr>
            <a:lvl5pPr>
              <a:buNone/>
              <a:defRPr/>
            </a:lvl5pPr>
          </a:lstStyle>
          <a:p>
            <a:pPr marL="457200" marR="0" lvl="0" indent="-457200" algn="just" defTabSz="801688">
              <a:spcBef>
                <a:spcPct val="30000"/>
              </a:spcBef>
              <a:spcAft>
                <a:spcPct val="0"/>
              </a:spcAft>
              <a:buClr>
                <a:schemeClr val="tx1"/>
              </a:buClr>
              <a:buSzPct val="100000"/>
              <a:buFont typeface="+mj-lt"/>
              <a:buAutoNum type="arabicPeriod"/>
              <a:tabLst/>
            </a:pPr>
            <a:r>
              <a:rPr lang="en-US" altLang="zh-CN" dirty="0" smtClean="0"/>
              <a:t>Question description.</a:t>
            </a:r>
          </a:p>
          <a:p>
            <a:pPr lvl="1"/>
            <a:endParaRPr lang="en-US" altLang="zh-CN" dirty="0" smtClean="0"/>
          </a:p>
        </p:txBody>
      </p:sp>
      <p:cxnSp>
        <p:nvCxnSpPr>
          <p:cNvPr id="5"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2412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6" name="文本框 16">
            <a:extLst>
              <a:ext uri="{FF2B5EF4-FFF2-40B4-BE49-F238E27FC236}">
                <a16:creationId xmlns:a16="http://schemas.microsoft.com/office/drawing/2014/main" xmlns="" id="{568EC886-2612-1F43-AB51-21A76A078357}"/>
              </a:ext>
            </a:extLst>
          </p:cNvPr>
          <p:cNvSpPr txBox="1"/>
          <p:nvPr userDrawn="1"/>
        </p:nvSpPr>
        <p:spPr>
          <a:xfrm>
            <a:off x="918916" y="630373"/>
            <a:ext cx="2736000" cy="707886"/>
          </a:xfrm>
          <a:prstGeom prst="rect">
            <a:avLst/>
          </a:prstGeom>
          <a:noFill/>
        </p:spPr>
        <p:txBody>
          <a:bodyPr wrap="none" rtlCol="0">
            <a:spAutoFit/>
          </a:bodyPr>
          <a:lstStyle/>
          <a:p>
            <a:pPr lvl="0" fontAlgn="ctr"/>
            <a:r>
              <a:rPr lang="ru-RU" altLang="zh-CN" sz="40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Вопросы</a:t>
            </a:r>
            <a:endPar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0744439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11#本节小结（可选）">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r>
              <a:rPr lang="en-US" altLang="zh-CN" dirty="0" smtClean="0"/>
              <a:t>Click here to edit summary</a:t>
            </a:r>
            <a:endParaRPr lang="zh-CN" altLang="en-US" dirty="0" smtClean="0"/>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cxnSp>
        <p:nvCxnSpPr>
          <p:cNvPr id="11"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4032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2" name="文本框 16">
            <a:extLst>
              <a:ext uri="{FF2B5EF4-FFF2-40B4-BE49-F238E27FC236}">
                <a16:creationId xmlns:a16="http://schemas.microsoft.com/office/drawing/2014/main" xmlns="" id="{568EC886-2612-1F43-AB51-21A76A078357}"/>
              </a:ext>
            </a:extLst>
          </p:cNvPr>
          <p:cNvSpPr txBox="1"/>
          <p:nvPr userDrawn="1"/>
        </p:nvSpPr>
        <p:spPr>
          <a:xfrm>
            <a:off x="918916" y="630373"/>
            <a:ext cx="4265911" cy="707886"/>
          </a:xfrm>
          <a:prstGeom prst="rect">
            <a:avLst/>
          </a:prstGeom>
          <a:noFill/>
        </p:spPr>
        <p:txBody>
          <a:bodyPr wrap="none" rtlCol="0">
            <a:spAutoFit/>
          </a:bodyPr>
          <a:lstStyle/>
          <a:p>
            <a:pPr lvl="0" fontAlgn="ctr"/>
            <a:r>
              <a:rPr lang="en-US" altLang="zh-CN" sz="40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Section Summary</a:t>
            </a:r>
            <a:endPar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2645594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12#本章总结">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en-US" altLang="zh-CN" dirty="0" smtClean="0"/>
              <a:t>Click to edit</a:t>
            </a:r>
            <a:endParaRPr lang="zh-CN" altLang="en-US" dirty="0" smtClean="0"/>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cxnSp>
        <p:nvCxnSpPr>
          <p:cNvPr id="9"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334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1" name="文本框 16">
            <a:extLst>
              <a:ext uri="{FF2B5EF4-FFF2-40B4-BE49-F238E27FC236}">
                <a16:creationId xmlns:a16="http://schemas.microsoft.com/office/drawing/2014/main" xmlns="" id="{568EC886-2612-1F43-AB51-21A76A078357}"/>
              </a:ext>
            </a:extLst>
          </p:cNvPr>
          <p:cNvSpPr txBox="1"/>
          <p:nvPr userDrawn="1"/>
        </p:nvSpPr>
        <p:spPr>
          <a:xfrm>
            <a:off x="918916" y="630373"/>
            <a:ext cx="3517310" cy="707886"/>
          </a:xfrm>
          <a:prstGeom prst="rect">
            <a:avLst/>
          </a:prstGeom>
          <a:noFill/>
        </p:spPr>
        <p:txBody>
          <a:bodyPr wrap="none" rtlCol="0">
            <a:spAutoFit/>
          </a:bodyPr>
          <a:lstStyle/>
          <a:p>
            <a:pPr algn="l" defTabSz="1001624" rtl="0" eaLnBrk="0" fontAlgn="ctr" hangingPunct="0">
              <a:spcBef>
                <a:spcPct val="0"/>
              </a:spcBef>
              <a:spcAft>
                <a:spcPct val="0"/>
              </a:spcAft>
            </a:pPr>
            <a:r>
              <a:rPr lang="ru-RU" altLang="zh-CN" sz="4000" b="1"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Заключение</a:t>
            </a:r>
            <a:endPar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39895293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xmlns="" id="{AF72FAD7-C8C3-754A-A498-D3A7EC29AB73}"/>
              </a:ext>
            </a:extLst>
          </p:cNvPr>
          <p:cNvSpPr>
            <a:spLocks noGrp="1"/>
          </p:cNvSpPr>
          <p:nvPr>
            <p:ph type="body" idx="1"/>
          </p:nvPr>
        </p:nvSpPr>
        <p:spPr>
          <a:xfrm>
            <a:off x="908954" y="6270652"/>
            <a:ext cx="1981542" cy="153611"/>
          </a:xfrm>
          <a:prstGeom prst="rect">
            <a:avLst/>
          </a:prstGeom>
        </p:spPr>
        <p:txBody>
          <a:bodyPr vert="horz" lIns="0" tIns="0" rIns="0" bIns="0" rtlCol="0">
            <a:noAutofit/>
          </a:bodyPr>
          <a:lstStyle/>
          <a:p>
            <a:pPr>
              <a:lnSpc>
                <a:spcPct val="100000"/>
              </a:lnSpc>
            </a:pPr>
            <a:r>
              <a:rPr kumimoji="1" lang="en-US" altLang="zh-CN" sz="1000" dirty="0"/>
              <a:t>Security Level:</a:t>
            </a:r>
            <a:endParaRPr lang="en-US" altLang="zh-CN" sz="1000" dirty="0"/>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3089" y="5976169"/>
            <a:ext cx="2257507" cy="482533"/>
          </a:xfrm>
          <a:prstGeom prst="rect">
            <a:avLst/>
          </a:prstGeom>
        </p:spPr>
      </p:pic>
      <p:grpSp>
        <p:nvGrpSpPr>
          <p:cNvPr id="30"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1"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2"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3"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4"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5"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6"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7"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8"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9"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40"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1"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2"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3"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4"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5"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6"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7"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48"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49"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50"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51"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52"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53"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54"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55"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56"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57"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58"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59"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60"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61"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62"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63"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64"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65"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66"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67"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68"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69"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70"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3376951090"/>
      </p:ext>
    </p:extLst>
  </p:cSld>
  <p:clrMap bg1="lt1" tx1="dk1" bg2="lt2" tx2="dk2" accent1="accent1" accent2="accent2" accent3="accent3" accent4="accent4" accent5="accent5" accent6="accent6" hlink="hlink" folHlink="folHlink"/>
  <p:sldLayoutIdLst>
    <p:sldLayoutId id="214748384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Huawei Sans" panose="020C0503030203020204" pitchFamily="34" charset="0"/>
          <a:ea typeface="方正兰亭黑简体"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48">
          <p15:clr>
            <a:srgbClr val="F26B43"/>
          </p15:clr>
        </p15:guide>
        <p15:guide id="2" pos="574">
          <p15:clr>
            <a:srgbClr val="F26B43"/>
          </p15:clr>
        </p15:guide>
        <p15:guide id="3" orient="horz" pos="572">
          <p15:clr>
            <a:srgbClr val="F26B43"/>
          </p15:clr>
        </p15:guide>
        <p15:guide id="4" orient="horz" pos="1230">
          <p15:clr>
            <a:srgbClr val="F26B43"/>
          </p15:clr>
        </p15:guide>
        <p15:guide id="5" orient="horz" pos="2160">
          <p15:clr>
            <a:srgbClr val="F26B43"/>
          </p15:clr>
        </p15:guide>
        <p15:guide id="6"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EBEB"/>
        </a:solidFill>
        <a:effectLst/>
      </p:bgPr>
    </p:bg>
    <p:spTree>
      <p:nvGrpSpPr>
        <p:cNvPr id="1" name=""/>
        <p:cNvGrpSpPr/>
        <p:nvPr/>
      </p:nvGrpSpPr>
      <p:grpSpPr>
        <a:xfrm>
          <a:off x="0" y="0"/>
          <a:ext cx="0" cy="0"/>
          <a:chOff x="0" y="0"/>
          <a:chExt cx="0" cy="0"/>
        </a:xfrm>
      </p:grpSpPr>
      <p:sp>
        <p:nvSpPr>
          <p:cNvPr id="23" name="TextBox 2">
            <a:extLst>
              <a:ext uri="{FF2B5EF4-FFF2-40B4-BE49-F238E27FC236}">
                <a16:creationId xmlns:a16="http://schemas.microsoft.com/office/drawing/2014/main" xmlns="" id="{6785A3D6-1271-D247-9E96-1B376F4BE7BE}"/>
              </a:ext>
            </a:extLst>
          </p:cNvPr>
          <p:cNvSpPr txBox="1"/>
          <p:nvPr userDrawn="1"/>
        </p:nvSpPr>
        <p:spPr>
          <a:xfrm>
            <a:off x="1095467" y="6356939"/>
            <a:ext cx="2845597" cy="242246"/>
          </a:xfrm>
          <a:prstGeom prst="rect">
            <a:avLst/>
          </a:prstGeom>
          <a:noFill/>
        </p:spPr>
        <p:txBody>
          <a:bodyPr wrap="square" rtlCol="0">
            <a:spAutoFit/>
          </a:bodyPr>
          <a:lstStyle/>
          <a:p>
            <a:r>
              <a:rPr lang="ru-RU" sz="974" b="0" baseline="0" dirty="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Конфиденциальная информация </a:t>
            </a:r>
            <a:r>
              <a:rPr lang="en-US" sz="974" b="0" baseline="0" dirty="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a:t>
            </a:r>
            <a:endParaRPr lang="en-US" sz="974"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4" name="TextBox 3">
            <a:extLst>
              <a:ext uri="{FF2B5EF4-FFF2-40B4-BE49-F238E27FC236}">
                <a16:creationId xmlns:a16="http://schemas.microsoft.com/office/drawing/2014/main" xmlns=""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grpSp>
        <p:nvGrpSpPr>
          <p:cNvPr id="27"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28"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29"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0"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1"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2"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3"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4"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5"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6"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7"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38"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39"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0"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1"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2"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3"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4"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65"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66"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67"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68"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69"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70"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71"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72"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73"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74"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75"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76"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77"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78"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79"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80"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81"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82"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83"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84"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85"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86"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87"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2516831641"/>
      </p:ext>
    </p:extLst>
  </p:cSld>
  <p:clrMap bg1="lt1" tx1="dk1" bg2="lt2" tx2="dk2" accent1="accent1" accent2="accent2" accent3="accent3" accent4="accent4" accent5="accent5" accent6="accent6" hlink="hlink" folHlink="folHlink"/>
  <p:sldLayoutIdLst>
    <p:sldLayoutId id="2147483875" r:id="rId1"/>
    <p:sldLayoutId id="2147483845" r:id="rId2"/>
    <p:sldLayoutId id="2147483846" r:id="rId3"/>
    <p:sldLayoutId id="2147483847" r:id="rId4"/>
    <p:sldLayoutId id="2147483848" r:id="rId5"/>
    <p:sldLayoutId id="2147483878" r:id="rId6"/>
    <p:sldLayoutId id="2147483850" r:id="rId7"/>
    <p:sldLayoutId id="2147483851" r:id="rId8"/>
    <p:sldLayoutId id="2147483852" r:id="rId9"/>
    <p:sldLayoutId id="2147483853" r:id="rId10"/>
  </p:sldLayoutIdLst>
  <p:timing>
    <p:tnLst>
      <p:par>
        <p:cTn id="1" dur="indefinite" restart="never" nodeType="tmRoot"/>
      </p:par>
    </p:tnLst>
  </p:timing>
  <p:txStyles>
    <p:titleStyle>
      <a:lvl1pPr algn="l" defTabSz="914034" rtl="0" eaLnBrk="1" fontAlgn="ctr" latinLnBrk="0" hangingPunct="1">
        <a:lnSpc>
          <a:spcPct val="90000"/>
        </a:lnSpc>
        <a:spcBef>
          <a:spcPct val="0"/>
        </a:spcBef>
        <a:buNone/>
        <a:defRPr lang="zh-CN" altLang="en-US" sz="3200" kern="1200" baseline="0" dirty="0">
          <a:solidFill>
            <a:schemeClr val="tx1"/>
          </a:solidFill>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42">
          <p15:clr>
            <a:srgbClr val="F26B43"/>
          </p15:clr>
        </p15:guide>
        <p15:guide id="2" pos="7038">
          <p15:clr>
            <a:srgbClr val="F26B43"/>
          </p15:clr>
        </p15:guide>
        <p15:guide id="3" orient="horz" pos="2341">
          <p15:clr>
            <a:srgbClr val="F26B43"/>
          </p15:clr>
        </p15:guide>
        <p15:guide id="4" orient="horz" pos="3906">
          <p15:clr>
            <a:srgbClr val="F26B43"/>
          </p15:clr>
        </p15:guide>
        <p15:guide id="5" orient="horz" pos="1162">
          <p15:clr>
            <a:srgbClr val="F26B43"/>
          </p15:clr>
        </p15:guide>
        <p15:guide id="6" pos="3840">
          <p15:clr>
            <a:srgbClr val="F26B43"/>
          </p15:clr>
        </p15:guide>
        <p15:guide id="7" orient="horz" pos="731">
          <p15:clr>
            <a:srgbClr val="F26B43"/>
          </p15:clr>
        </p15:guide>
        <p15:guide id="8" orient="horz" pos="86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6"/>
          <p:cNvSpPr>
            <a:spLocks noGrp="1" noChangeArrowheads="1"/>
          </p:cNvSpPr>
          <p:nvPr>
            <p:ph type="title"/>
          </p:nvPr>
        </p:nvSpPr>
        <p:spPr bwMode="auto">
          <a:xfrm>
            <a:off x="734131" y="457499"/>
            <a:ext cx="10726032" cy="980113"/>
          </a:xfrm>
          <a:prstGeom prst="rect">
            <a:avLst/>
          </a:prstGeom>
        </p:spPr>
        <p:txBody>
          <a:bodyPr lIns="0" tIns="0" rIns="0" bIns="0" anchor="t">
            <a:normAutofit/>
          </a:bodyPr>
          <a:lstStyle/>
          <a:p>
            <a:pPr marL="0" lvl="0" indent="0" defTabSz="1187798">
              <a:lnSpc>
                <a:spcPts val="3430"/>
              </a:lnSpc>
              <a:spcBef>
                <a:spcPts val="0"/>
              </a:spcBef>
              <a:buFont typeface="Arial" panose="020B0604020202020204" pitchFamily="34" charset="0"/>
            </a:pPr>
            <a:r>
              <a:rPr lang="zh-CN" altLang="en-US" dirty="0" smtClean="0"/>
              <a:t>单击此处编辑母版标题样式</a:t>
            </a:r>
            <a:endParaRPr lang="zh-CN" altLang="en-US" dirty="0"/>
          </a:p>
        </p:txBody>
      </p:sp>
      <p:sp>
        <p:nvSpPr>
          <p:cNvPr id="28" name="Rectangle 57"/>
          <p:cNvSpPr>
            <a:spLocks noGrp="1" noChangeArrowheads="1"/>
          </p:cNvSpPr>
          <p:nvPr>
            <p:ph type="body" idx="1"/>
          </p:nvPr>
        </p:nvSpPr>
        <p:spPr bwMode="auto">
          <a:xfrm>
            <a:off x="731838" y="1484313"/>
            <a:ext cx="10728325" cy="444376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smtClean="0"/>
              <a:t>单击此处编辑母版文本样式</a:t>
            </a:r>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sp>
        <p:nvSpPr>
          <p:cNvPr id="23" name="TextBox 2">
            <a:extLst>
              <a:ext uri="{FF2B5EF4-FFF2-40B4-BE49-F238E27FC236}">
                <a16:creationId xmlns:a16="http://schemas.microsoft.com/office/drawing/2014/main" xmlns="" id="{6785A3D6-1271-D247-9E96-1B376F4BE7BE}"/>
              </a:ext>
            </a:extLst>
          </p:cNvPr>
          <p:cNvSpPr txBox="1"/>
          <p:nvPr userDrawn="1"/>
        </p:nvSpPr>
        <p:spPr>
          <a:xfrm>
            <a:off x="1095467" y="6356939"/>
            <a:ext cx="3437204" cy="242246"/>
          </a:xfrm>
          <a:prstGeom prst="rect">
            <a:avLst/>
          </a:prstGeom>
          <a:noFill/>
        </p:spPr>
        <p:txBody>
          <a:bodyPr wrap="square" rtlCol="0">
            <a:spAutoFit/>
          </a:bodyPr>
          <a:lstStyle/>
          <a:p>
            <a:r>
              <a:rPr lang="ru-RU" sz="974" b="0" baseline="0" dirty="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Конфиденциальная информация </a:t>
            </a:r>
            <a:r>
              <a:rPr lang="en-US" sz="974" b="0" baseline="0" dirty="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a:t>
            </a:r>
            <a:endParaRPr lang="en-US" sz="974"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4" name="TextBox 3">
            <a:extLst>
              <a:ext uri="{FF2B5EF4-FFF2-40B4-BE49-F238E27FC236}">
                <a16:creationId xmlns:a16="http://schemas.microsoft.com/office/drawing/2014/main" xmlns=""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grpSp>
        <p:nvGrpSpPr>
          <p:cNvPr id="29"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0"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1"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2"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3"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4"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5"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6"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7"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8"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9"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0"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1"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2"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3"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4"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65"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66"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67"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68"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69"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70"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71"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72"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73"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74"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75"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76"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77"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78"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79"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80"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81"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82"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83"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84"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85"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86"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87"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88"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89"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4229503669"/>
      </p:ext>
    </p:extLst>
  </p:cSld>
  <p:clrMap bg1="lt1" tx1="dk1" bg2="lt2" tx2="dk2" accent1="accent1" accent2="accent2" accent3="accent3" accent4="accent4" accent5="accent5" accent6="accent6" hlink="hlink" folHlink="folHlink"/>
  <p:sldLayoutIdLst>
    <p:sldLayoutId id="2147483855" r:id="rId1"/>
    <p:sldLayoutId id="2147483876" r:id="rId2"/>
    <p:sldLayoutId id="2147483856" r:id="rId3"/>
    <p:sldLayoutId id="2147483877" r:id="rId4"/>
    <p:sldLayoutId id="2147483857" r:id="rId5"/>
  </p:sldLayoutIdLst>
  <p:timing>
    <p:tnLst>
      <p:par>
        <p:cTn id="1" dur="indefinite" restart="never" nodeType="tmRoot"/>
      </p:par>
    </p:tnLst>
  </p:timing>
  <p:txStyles>
    <p:titleStyle>
      <a:lvl1pPr algn="l" defTabSz="914034" rtl="0" eaLnBrk="1" fontAlgn="base" latinLnBrk="0" hangingPunct="1">
        <a:lnSpc>
          <a:spcPct val="90000"/>
        </a:lnSpc>
        <a:spcBef>
          <a:spcPct val="0"/>
        </a:spcBef>
        <a:buNone/>
        <a:defRPr lang="zh-CN" altLang="en-US" sz="3200" kern="1200" baseline="0" dirty="0">
          <a:solidFill>
            <a:schemeClr val="tx1"/>
          </a:solidFill>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baseline="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baseline="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baseline="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baseline="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baseline="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61">
          <p15:clr>
            <a:srgbClr val="F26B43"/>
          </p15:clr>
        </p15:guide>
        <p15:guide id="2" pos="7219">
          <p15:clr>
            <a:srgbClr val="F26B43"/>
          </p15:clr>
        </p15:guide>
        <p15:guide id="3" orient="horz" pos="2341">
          <p15:clr>
            <a:srgbClr val="F26B43"/>
          </p15:clr>
        </p15:guide>
        <p15:guide id="4" orient="horz" pos="3906">
          <p15:clr>
            <a:srgbClr val="F26B43"/>
          </p15:clr>
        </p15:guide>
        <p15:guide id="6" pos="3840">
          <p15:clr>
            <a:srgbClr val="F26B43"/>
          </p15:clr>
        </p15:guide>
        <p15:guide id="7" orient="horz" pos="27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9"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0"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1"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2"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3"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4"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5"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6"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7"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8"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9"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0"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1"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2"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3"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4"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5"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6"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47"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48"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49"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50"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51"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52"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53"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54"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55"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56"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57"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58"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59"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60"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61"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62"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63"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64"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65"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66"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67"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68"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69"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
        <p:nvSpPr>
          <p:cNvPr id="70" name="Title Placeholder 1">
            <a:extLst>
              <a:ext uri="{FF2B5EF4-FFF2-40B4-BE49-F238E27FC236}">
                <a16:creationId xmlns="" xmlns:a16="http://schemas.microsoft.com/office/drawing/2014/main" id="{145F1158-B1AA-8F41-AF0A-FEA0EC1874AC}"/>
              </a:ext>
            </a:extLst>
          </p:cNvPr>
          <p:cNvSpPr>
            <a:spLocks noGrp="1"/>
          </p:cNvSpPr>
          <p:nvPr>
            <p:ph type="title"/>
          </p:nvPr>
        </p:nvSpPr>
        <p:spPr>
          <a:xfrm>
            <a:off x="616573" y="1474269"/>
            <a:ext cx="3984232" cy="2816080"/>
          </a:xfrm>
          <a:prstGeom prst="rect">
            <a:avLst/>
          </a:prstGeom>
        </p:spPr>
        <p:txBody>
          <a:bodyPr vert="horz" lIns="91440" tIns="45720" rIns="91440" bIns="45720" rtlCol="0" anchor="t">
            <a:normAutofit/>
          </a:bodyPr>
          <a:lstStyle/>
          <a:p>
            <a:r>
              <a:rPr lang="en-US" dirty="0"/>
              <a:t>Click to edit Master title style</a:t>
            </a:r>
          </a:p>
        </p:txBody>
      </p:sp>
      <p:sp>
        <p:nvSpPr>
          <p:cNvPr id="71" name="Text Placeholder 1">
            <a:extLst>
              <a:ext uri="{FF2B5EF4-FFF2-40B4-BE49-F238E27FC236}">
                <a16:creationId xmlns="" xmlns:a16="http://schemas.microsoft.com/office/drawing/2014/main" id="{F8FC7CCD-75EB-9C44-BC7D-29679334A8CA}"/>
              </a:ext>
            </a:extLst>
          </p:cNvPr>
          <p:cNvSpPr txBox="1">
            <a:spLocks/>
          </p:cNvSpPr>
          <p:nvPr userDrawn="1"/>
        </p:nvSpPr>
        <p:spPr>
          <a:xfrm>
            <a:off x="7975497" y="2979417"/>
            <a:ext cx="3804656" cy="2602950"/>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65"/>
              </a:lnSpc>
            </a:pPr>
            <a:r>
              <a:rPr kumimoji="1" lang="ru-RU" altLang="zh-CN" sz="850" b="1" kern="1200" baseline="0" dirty="0" smtClean="0">
                <a:solidFill>
                  <a:srgbClr val="1D1D1B"/>
                </a:solidFill>
                <a:latin typeface="Microsoft YaHei" panose="020B0503020204020204" pitchFamily="34" charset="-122"/>
                <a:ea typeface="Microsoft YaHei" panose="020B0503020204020204" pitchFamily="34" charset="-122"/>
                <a:cs typeface="+mn-cs"/>
              </a:rPr>
              <a:t>Авторские права</a:t>
            </a:r>
            <a:r>
              <a:rPr kumimoji="1" lang="en-US" altLang="zh-CN" sz="850" b="1" kern="1200" baseline="0" dirty="0" smtClean="0">
                <a:solidFill>
                  <a:srgbClr val="1D1D1B"/>
                </a:solidFill>
                <a:latin typeface="Microsoft YaHei" panose="020B0503020204020204" pitchFamily="34" charset="-122"/>
                <a:ea typeface="Microsoft YaHei" panose="020B0503020204020204" pitchFamily="34" charset="-122"/>
                <a:cs typeface="+mn-cs"/>
              </a:rPr>
              <a:t>©Huawei Technologies Co., Ltd.</a:t>
            </a:r>
            <a:r>
              <a:rPr kumimoji="1" lang="ru-RU" altLang="zh-CN" sz="850" b="1" kern="1200" baseline="0" dirty="0" smtClean="0">
                <a:solidFill>
                  <a:srgbClr val="1D1D1B"/>
                </a:solidFill>
                <a:latin typeface="Microsoft YaHei" panose="020B0503020204020204" pitchFamily="34" charset="-122"/>
                <a:ea typeface="Microsoft YaHei" panose="020B0503020204020204" pitchFamily="34" charset="-122"/>
                <a:cs typeface="+mn-cs"/>
              </a:rPr>
              <a:t> 2020 г.</a:t>
            </a:r>
            <a:r>
              <a:rPr kumimoji="1" lang="en-US" altLang="zh-CN" sz="850" b="1" kern="1200" baseline="0" dirty="0" smtClean="0">
                <a:solidFill>
                  <a:srgbClr val="1D1D1B"/>
                </a:solidFill>
                <a:latin typeface="Microsoft YaHei" panose="020B0503020204020204" pitchFamily="34" charset="-122"/>
                <a:ea typeface="Microsoft YaHei" panose="020B0503020204020204" pitchFamily="34" charset="-122"/>
                <a:cs typeface="+mn-cs"/>
              </a:rPr>
              <a:t/>
            </a:r>
            <a:br>
              <a:rPr kumimoji="1" lang="en-US" altLang="zh-CN" sz="850" b="1" kern="1200" baseline="0" dirty="0" smtClean="0">
                <a:solidFill>
                  <a:srgbClr val="1D1D1B"/>
                </a:solidFill>
                <a:latin typeface="Microsoft YaHei" panose="020B0503020204020204" pitchFamily="34" charset="-122"/>
                <a:ea typeface="Microsoft YaHei" panose="020B0503020204020204" pitchFamily="34" charset="-122"/>
                <a:cs typeface="+mn-cs"/>
              </a:rPr>
            </a:br>
            <a:r>
              <a:rPr kumimoji="1" lang="ru-RU" altLang="zh-CN" sz="850" b="1" kern="1200" baseline="0" dirty="0" smtClean="0">
                <a:solidFill>
                  <a:srgbClr val="1D1D1B"/>
                </a:solidFill>
                <a:latin typeface="Microsoft YaHei" panose="020B0503020204020204" pitchFamily="34" charset="-122"/>
                <a:ea typeface="Microsoft YaHei" panose="020B0503020204020204" pitchFamily="34" charset="-122"/>
                <a:cs typeface="+mn-cs"/>
              </a:rPr>
              <a:t>Все права защищены</a:t>
            </a:r>
            <a:r>
              <a:rPr kumimoji="1" lang="en-US" altLang="zh-CN" sz="850" b="1" kern="1200" baseline="0" dirty="0" smtClean="0">
                <a:solidFill>
                  <a:srgbClr val="1D1D1B"/>
                </a:solidFill>
                <a:latin typeface="Microsoft YaHei" panose="020B0503020204020204" pitchFamily="34" charset="-122"/>
                <a:ea typeface="Microsoft YaHei" panose="020B0503020204020204" pitchFamily="34" charset="-122"/>
                <a:cs typeface="+mn-cs"/>
              </a:rPr>
              <a:t>.</a:t>
            </a:r>
            <a:r>
              <a:rPr kumimoji="1" lang="en-US" altLang="zh-CN" sz="779" kern="1200" dirty="0" smtClean="0">
                <a:solidFill>
                  <a:srgbClr val="1D1D1B"/>
                </a:solidFill>
                <a:latin typeface="Microsoft YaHei" panose="020B0503020204020204" pitchFamily="34" charset="-122"/>
                <a:ea typeface="Microsoft YaHei" panose="020B0503020204020204" pitchFamily="34" charset="-122"/>
                <a:cs typeface="+mn-cs"/>
              </a:rPr>
              <a:t/>
            </a:r>
            <a:br>
              <a:rPr kumimoji="1" lang="en-US" altLang="zh-CN" sz="779" kern="1200" dirty="0" smtClean="0">
                <a:solidFill>
                  <a:srgbClr val="1D1D1B"/>
                </a:solidFill>
                <a:latin typeface="Microsoft YaHei" panose="020B0503020204020204" pitchFamily="34" charset="-122"/>
                <a:ea typeface="Microsoft YaHei" panose="020B0503020204020204" pitchFamily="34" charset="-122"/>
                <a:cs typeface="+mn-cs"/>
              </a:rPr>
            </a:br>
            <a:r>
              <a:rPr kumimoji="1" lang="en-US" altLang="zh-CN" sz="779" kern="1200" dirty="0" smtClean="0">
                <a:solidFill>
                  <a:srgbClr val="1D1D1B"/>
                </a:solidFill>
                <a:latin typeface="Microsoft YaHei" panose="020B0503020204020204" pitchFamily="34" charset="-122"/>
                <a:ea typeface="Microsoft YaHei" panose="020B0503020204020204" pitchFamily="34" charset="-122"/>
                <a:cs typeface="+mn-cs"/>
              </a:rPr>
              <a:t/>
            </a:r>
            <a:br>
              <a:rPr kumimoji="1" lang="en-US" altLang="zh-CN" sz="779" kern="1200" dirty="0" smtClean="0">
                <a:solidFill>
                  <a:srgbClr val="1D1D1B"/>
                </a:solidFill>
                <a:latin typeface="Microsoft YaHei" panose="020B0503020204020204" pitchFamily="34" charset="-122"/>
                <a:ea typeface="Microsoft YaHei" panose="020B0503020204020204" pitchFamily="34" charset="-122"/>
                <a:cs typeface="+mn-cs"/>
              </a:rPr>
            </a:br>
            <a:r>
              <a:rPr kumimoji="1" lang="ru-RU" altLang="zh-CN" sz="850" kern="1200" baseline="0" dirty="0" smtClean="0">
                <a:solidFill>
                  <a:srgbClr val="1D1D1B"/>
                </a:solidFill>
                <a:latin typeface="Microsoft YaHei" panose="020B0503020204020204" pitchFamily="34" charset="-122"/>
                <a:ea typeface="Microsoft YaHei" panose="020B0503020204020204" pitchFamily="34" charset="-122"/>
                <a:cs typeface="Arial" panose="020B0604020202020204" pitchFamily="34" charset="0"/>
              </a:rPr>
              <a:t>Информация, представленная в данном документе, может содержать прогностические высказывания, включая, в том числе, заявления о будущих результатах финансово-хозяйственной деятельности, будущих линейках продукции, новых технологиях и прочее. Существует ряд факторов, которые могут привести к тому, что фактические результаты и достижения будут отличаться от результатов, явно или косвенно описанных в указанных прогностических высказываниях. Следовательно, представленная информация носит справочный характер и не является офертой или акцептом. Компания </a:t>
            </a:r>
            <a:r>
              <a:rPr kumimoji="1" lang="ru-RU" altLang="zh-CN" sz="850" kern="1200" baseline="0" dirty="0" err="1" smtClean="0">
                <a:solidFill>
                  <a:srgbClr val="1D1D1B"/>
                </a:solidFill>
                <a:latin typeface="Microsoft YaHei" panose="020B0503020204020204" pitchFamily="34" charset="-122"/>
                <a:ea typeface="Microsoft YaHei" panose="020B0503020204020204" pitchFamily="34" charset="-122"/>
                <a:cs typeface="Arial" panose="020B0604020202020204" pitchFamily="34" charset="0"/>
              </a:rPr>
              <a:t>Huawei</a:t>
            </a:r>
            <a:r>
              <a:rPr kumimoji="1" lang="ru-RU" altLang="zh-CN" sz="850" kern="1200" baseline="0" dirty="0" smtClean="0">
                <a:solidFill>
                  <a:srgbClr val="1D1D1B"/>
                </a:solidFill>
                <a:latin typeface="Microsoft YaHei" panose="020B0503020204020204" pitchFamily="34" charset="-122"/>
                <a:ea typeface="Microsoft YaHei" panose="020B0503020204020204" pitchFamily="34" charset="-122"/>
                <a:cs typeface="Arial" panose="020B0604020202020204" pitchFamily="34" charset="0"/>
              </a:rPr>
              <a:t> может вносить изменения в представленную информацию в любое время без предварительного уведомления.. </a:t>
            </a:r>
          </a:p>
          <a:p>
            <a:pPr>
              <a:lnSpc>
                <a:spcPts val="1065"/>
              </a:lnSpc>
            </a:pPr>
            <a:endParaRPr kumimoji="1" lang="zh-CN" altLang="en-US" sz="779" dirty="0">
              <a:solidFill>
                <a:srgbClr val="1D1D1B"/>
              </a:solidFill>
              <a:latin typeface="+mn-lt"/>
            </a:endParaRPr>
          </a:p>
        </p:txBody>
      </p:sp>
      <p:sp>
        <p:nvSpPr>
          <p:cNvPr id="72" name="Subtitle 6">
            <a:extLst>
              <a:ext uri="{FF2B5EF4-FFF2-40B4-BE49-F238E27FC236}">
                <a16:creationId xmlns="" xmlns:a16="http://schemas.microsoft.com/office/drawing/2014/main" id="{12B8F806-ABD5-064C-8793-5E22C72554FD}"/>
              </a:ext>
            </a:extLst>
          </p:cNvPr>
          <p:cNvSpPr txBox="1">
            <a:spLocks/>
          </p:cNvSpPr>
          <p:nvPr userDrawn="1"/>
        </p:nvSpPr>
        <p:spPr>
          <a:xfrm>
            <a:off x="7987276" y="1631849"/>
            <a:ext cx="3477701" cy="491114"/>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681"/>
              </a:lnSpc>
              <a:spcBef>
                <a:spcPts val="0"/>
              </a:spcBef>
            </a:pPr>
            <a:r>
              <a:rPr kumimoji="1" lang="zh-CN" altLang="en-US" sz="1300" dirty="0">
                <a:solidFill>
                  <a:srgbClr val="1D1D1B"/>
                </a:solidFill>
                <a:latin typeface="Microsoft YaHei" charset="-122"/>
                <a:ea typeface="Microsoft YaHei" charset="-122"/>
                <a:cs typeface="Microsoft YaHei" charset="-122"/>
              </a:rPr>
              <a:t>把数字世界带入每个人、每个家庭、</a:t>
            </a:r>
            <a:r>
              <a:rPr kumimoji="1" lang="en-US" altLang="zh-CN" sz="1300" dirty="0">
                <a:solidFill>
                  <a:srgbClr val="1D1D1B"/>
                </a:solidFill>
                <a:latin typeface="Microsoft YaHei" charset="-122"/>
                <a:ea typeface="Microsoft YaHei" charset="-122"/>
                <a:cs typeface="Microsoft YaHei" charset="-122"/>
              </a:rPr>
              <a:t/>
            </a:r>
            <a:br>
              <a:rPr kumimoji="1" lang="en-US" altLang="zh-CN" sz="1300" dirty="0">
                <a:solidFill>
                  <a:srgbClr val="1D1D1B"/>
                </a:solidFill>
                <a:latin typeface="Microsoft YaHei" charset="-122"/>
                <a:ea typeface="Microsoft YaHei" charset="-122"/>
                <a:cs typeface="Microsoft YaHei" charset="-122"/>
              </a:rPr>
            </a:br>
            <a:r>
              <a:rPr kumimoji="1" lang="zh-CN" altLang="en-US" sz="1300" dirty="0">
                <a:solidFill>
                  <a:srgbClr val="1D1D1B"/>
                </a:solidFill>
                <a:latin typeface="Microsoft YaHei" charset="-122"/>
                <a:ea typeface="Microsoft YaHei" charset="-122"/>
                <a:cs typeface="Microsoft YaHei" charset="-122"/>
              </a:rPr>
              <a:t>每个组织，构建万物互联的智能世界。</a:t>
            </a:r>
          </a:p>
        </p:txBody>
      </p:sp>
      <p:sp>
        <p:nvSpPr>
          <p:cNvPr id="73" name="Subtitle 6">
            <a:extLst>
              <a:ext uri="{FF2B5EF4-FFF2-40B4-BE49-F238E27FC236}">
                <a16:creationId xmlns="" xmlns:a16="http://schemas.microsoft.com/office/drawing/2014/main" id="{F1235B6F-D691-2C40-93D4-EC5427ADDFB0}"/>
              </a:ext>
            </a:extLst>
          </p:cNvPr>
          <p:cNvSpPr txBox="1">
            <a:spLocks/>
          </p:cNvSpPr>
          <p:nvPr userDrawn="1"/>
        </p:nvSpPr>
        <p:spPr>
          <a:xfrm>
            <a:off x="7977672" y="2106124"/>
            <a:ext cx="3481833" cy="58280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icrosoft YaHei" panose="020B0503020204020204" pitchFamily="34" charset="-122"/>
                <a:ea typeface="Microsoft YaHei" panose="020B0503020204020204" pitchFamily="34" charset="-122"/>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94"/>
              </a:lnSpc>
            </a:pPr>
            <a:r>
              <a:rPr kumimoji="1" lang="ru-RU" altLang="zh-CN" sz="1200" dirty="0" smtClean="0">
                <a:solidFill>
                  <a:srgbClr val="1D1D1B"/>
                </a:solidFill>
                <a:latin typeface="+mn-lt"/>
                <a:cs typeface="Arial" panose="020B0604020202020204" pitchFamily="34" charset="0"/>
              </a:rPr>
              <a:t>Сделаем цифровые технологии доступными каждому человеку, каждому дому и каждой организации — построим полностью подключенный интеллектуальный мир.</a:t>
            </a:r>
          </a:p>
        </p:txBody>
      </p:sp>
      <p:pic>
        <p:nvPicPr>
          <p:cNvPr id="74" name="图片 7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5497" y="5251150"/>
            <a:ext cx="1869596" cy="399462"/>
          </a:xfrm>
          <a:prstGeom prst="rect">
            <a:avLst/>
          </a:prstGeom>
        </p:spPr>
      </p:pic>
    </p:spTree>
    <p:extLst>
      <p:ext uri="{BB962C8B-B14F-4D97-AF65-F5344CB8AC3E}">
        <p14:creationId xmlns:p14="http://schemas.microsoft.com/office/powerpoint/2010/main" val="154100982"/>
      </p:ext>
    </p:extLst>
  </p:cSld>
  <p:clrMap bg1="lt1" tx1="dk1" bg2="lt2" tx2="dk2" accent1="accent1" accent2="accent2" accent3="accent3" accent4="accent4" accent5="accent5" accent6="accent6" hlink="hlink" folHlink="folHlink"/>
  <p:sldLayoutIdLst>
    <p:sldLayoutId id="2147483859" r:id="rId1"/>
  </p:sldLayoutIdLst>
  <p:timing>
    <p:tnLst>
      <p:par>
        <p:cTn id="1" dur="indefinite" restart="never" nodeType="tmRoot"/>
      </p:par>
    </p:tnLst>
  </p:timing>
  <p:hf hdr="0" ftr="0" dt="0"/>
  <p:txStyles>
    <p:titleStyle>
      <a:lvl1pPr algn="l" defTabSz="1187323" rtl="0" eaLnBrk="1" latinLnBrk="0" hangingPunct="1">
        <a:lnSpc>
          <a:spcPct val="90000"/>
        </a:lnSpc>
        <a:spcBef>
          <a:spcPct val="0"/>
        </a:spcBef>
        <a:buNone/>
        <a:defRPr sz="4998" b="0" kern="1200">
          <a:solidFill>
            <a:schemeClr val="tx1"/>
          </a:solidFill>
          <a:latin typeface="Huawei Sans" panose="020C0503030203020204" pitchFamily="34" charset="0"/>
          <a:ea typeface="方正兰亭黑简体" panose="02000000000000000000" pitchFamily="2" charset="-122"/>
          <a:cs typeface="Huawei Sans" panose="020C0503030203020204" pitchFamily="34" charset="0"/>
        </a:defRPr>
      </a:lvl1pPr>
    </p:titleStyle>
    <p:bodyStyle>
      <a:lvl1pPr marL="0" indent="0" algn="l" defTabSz="1187323" rtl="0" eaLnBrk="1" latinLnBrk="0" hangingPunct="1">
        <a:lnSpc>
          <a:spcPct val="90000"/>
        </a:lnSpc>
        <a:spcBef>
          <a:spcPts val="1298"/>
        </a:spcBef>
        <a:buFont typeface="Arial" panose="020B0604020202020204" pitchFamily="34" charset="0"/>
        <a:buNone/>
        <a:defRPr sz="1818" kern="1200">
          <a:solidFill>
            <a:srgbClr val="FFFFFF"/>
          </a:solidFill>
          <a:latin typeface="Microsoft YaHei" panose="020B0503020204020204" pitchFamily="34" charset="-122"/>
          <a:ea typeface="Microsoft YaHei" panose="020B0503020204020204" pitchFamily="34" charset="-122"/>
          <a:cs typeface="+mn-cs"/>
        </a:defRPr>
      </a:lvl1pPr>
      <a:lvl2pPr marL="593662" indent="0" algn="l" defTabSz="1187323" rtl="0" eaLnBrk="1" latinLnBrk="0" hangingPunct="1">
        <a:lnSpc>
          <a:spcPct val="90000"/>
        </a:lnSpc>
        <a:spcBef>
          <a:spcPts val="650"/>
        </a:spcBef>
        <a:buFont typeface="Arial" panose="020B0604020202020204" pitchFamily="34" charset="0"/>
        <a:buNone/>
        <a:defRPr sz="3117" kern="1200">
          <a:solidFill>
            <a:schemeClr val="tx1"/>
          </a:solidFill>
          <a:latin typeface="+mn-lt"/>
          <a:ea typeface="+mn-ea"/>
          <a:cs typeface="+mn-cs"/>
        </a:defRPr>
      </a:lvl2pPr>
      <a:lvl3pPr marL="1187323" indent="0" algn="l" defTabSz="1187323" rtl="0" eaLnBrk="1" latinLnBrk="0" hangingPunct="1">
        <a:lnSpc>
          <a:spcPct val="90000"/>
        </a:lnSpc>
        <a:spcBef>
          <a:spcPts val="650"/>
        </a:spcBef>
        <a:buFont typeface="Arial" panose="020B0604020202020204" pitchFamily="34" charset="0"/>
        <a:buNone/>
        <a:defRPr sz="2597" kern="1200">
          <a:solidFill>
            <a:schemeClr val="tx1"/>
          </a:solidFill>
          <a:latin typeface="+mn-lt"/>
          <a:ea typeface="+mn-ea"/>
          <a:cs typeface="+mn-cs"/>
        </a:defRPr>
      </a:lvl3pPr>
      <a:lvl4pPr marL="1780986"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4pPr>
      <a:lvl5pPr marL="2374648"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5pPr>
      <a:lvl6pPr marL="3265140"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6pPr>
      <a:lvl7pPr marL="3858802"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7pPr>
      <a:lvl8pPr marL="4452463"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8pPr>
      <a:lvl9pPr marL="5046125"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9pPr>
    </p:bodyStyle>
    <p:otherStyle>
      <a:defPPr>
        <a:defRPr lang="en-US"/>
      </a:defPPr>
      <a:lvl1pPr marL="0" algn="l" defTabSz="1187323" rtl="0" eaLnBrk="1" latinLnBrk="0" hangingPunct="1">
        <a:defRPr sz="2337" kern="1200">
          <a:solidFill>
            <a:schemeClr val="tx1"/>
          </a:solidFill>
          <a:latin typeface="+mn-lt"/>
          <a:ea typeface="+mn-ea"/>
          <a:cs typeface="+mn-cs"/>
        </a:defRPr>
      </a:lvl1pPr>
      <a:lvl2pPr marL="593662" algn="l" defTabSz="1187323" rtl="0" eaLnBrk="1" latinLnBrk="0" hangingPunct="1">
        <a:defRPr sz="2337" kern="1200">
          <a:solidFill>
            <a:schemeClr val="tx1"/>
          </a:solidFill>
          <a:latin typeface="+mn-lt"/>
          <a:ea typeface="+mn-ea"/>
          <a:cs typeface="+mn-cs"/>
        </a:defRPr>
      </a:lvl2pPr>
      <a:lvl3pPr marL="1187323" algn="l" defTabSz="1187323" rtl="0" eaLnBrk="1" latinLnBrk="0" hangingPunct="1">
        <a:defRPr sz="2337" kern="1200">
          <a:solidFill>
            <a:schemeClr val="tx1"/>
          </a:solidFill>
          <a:latin typeface="+mn-lt"/>
          <a:ea typeface="+mn-ea"/>
          <a:cs typeface="+mn-cs"/>
        </a:defRPr>
      </a:lvl3pPr>
      <a:lvl4pPr marL="1780986" algn="l" defTabSz="1187323" rtl="0" eaLnBrk="1" latinLnBrk="0" hangingPunct="1">
        <a:defRPr sz="2337" kern="1200">
          <a:solidFill>
            <a:schemeClr val="tx1"/>
          </a:solidFill>
          <a:latin typeface="+mn-lt"/>
          <a:ea typeface="+mn-ea"/>
          <a:cs typeface="+mn-cs"/>
        </a:defRPr>
      </a:lvl4pPr>
      <a:lvl5pPr marL="2374648" algn="l" defTabSz="1187323" rtl="0" eaLnBrk="1" latinLnBrk="0" hangingPunct="1">
        <a:defRPr sz="2337" kern="1200">
          <a:solidFill>
            <a:schemeClr val="tx1"/>
          </a:solidFill>
          <a:latin typeface="+mn-lt"/>
          <a:ea typeface="+mn-ea"/>
          <a:cs typeface="+mn-cs"/>
        </a:defRPr>
      </a:lvl5pPr>
      <a:lvl6pPr marL="2968309" algn="l" defTabSz="1187323" rtl="0" eaLnBrk="1" latinLnBrk="0" hangingPunct="1">
        <a:defRPr sz="2337" kern="1200">
          <a:solidFill>
            <a:schemeClr val="tx1"/>
          </a:solidFill>
          <a:latin typeface="+mn-lt"/>
          <a:ea typeface="+mn-ea"/>
          <a:cs typeface="+mn-cs"/>
        </a:defRPr>
      </a:lvl6pPr>
      <a:lvl7pPr marL="3561971" algn="l" defTabSz="1187323" rtl="0" eaLnBrk="1" latinLnBrk="0" hangingPunct="1">
        <a:defRPr sz="2337" kern="1200">
          <a:solidFill>
            <a:schemeClr val="tx1"/>
          </a:solidFill>
          <a:latin typeface="+mn-lt"/>
          <a:ea typeface="+mn-ea"/>
          <a:cs typeface="+mn-cs"/>
        </a:defRPr>
      </a:lvl7pPr>
      <a:lvl8pPr marL="4155634" algn="l" defTabSz="1187323" rtl="0" eaLnBrk="1" latinLnBrk="0" hangingPunct="1">
        <a:defRPr sz="2337" kern="1200">
          <a:solidFill>
            <a:schemeClr val="tx1"/>
          </a:solidFill>
          <a:latin typeface="+mn-lt"/>
          <a:ea typeface="+mn-ea"/>
          <a:cs typeface="+mn-cs"/>
        </a:defRPr>
      </a:lvl8pPr>
      <a:lvl9pPr marL="4749295" algn="l" defTabSz="1187323" rtl="0" eaLnBrk="1" latinLnBrk="0" hangingPunct="1">
        <a:defRPr sz="233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1">
          <p15:clr>
            <a:srgbClr val="F26B43"/>
          </p15:clr>
        </p15:guide>
        <p15:guide id="2" pos="3842">
          <p15:clr>
            <a:srgbClr val="F26B43"/>
          </p15:clr>
        </p15:guide>
        <p15:guide id="3" pos="370">
          <p15:clr>
            <a:srgbClr val="F26B43"/>
          </p15:clr>
        </p15:guide>
        <p15:guide id="4" pos="71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1.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4.xml"/><Relationship Id="rId1" Type="http://schemas.openxmlformats.org/officeDocument/2006/relationships/slideLayout" Target="../slideLayouts/slideLayout10.xml"/><Relationship Id="rId6" Type="http://schemas.openxmlformats.org/officeDocument/2006/relationships/image" Target="../media/image14.tmp"/><Relationship Id="rId5" Type="http://schemas.openxmlformats.org/officeDocument/2006/relationships/image" Target="../media/image13.tmp"/><Relationship Id="rId4" Type="http://schemas.openxmlformats.org/officeDocument/2006/relationships/image" Target="../media/image12.png"/></Relationships>
</file>

<file path=ppt/slides/_rels/slide55.xml.rels><?xml version="1.0" encoding="UTF-8" standalone="yes"?>
<Relationships xmlns="http://schemas.openxmlformats.org/package/2006/relationships"><Relationship Id="rId3" Type="http://schemas.openxmlformats.org/officeDocument/2006/relationships/hyperlink" Target="https://e.huawei.com/en/" TargetMode="External"/><Relationship Id="rId2" Type="http://schemas.openxmlformats.org/officeDocument/2006/relationships/notesSlide" Target="../notesSlides/notesSlide55.xml"/><Relationship Id="rId1" Type="http://schemas.openxmlformats.org/officeDocument/2006/relationships/slideLayout" Target="../slideLayouts/slideLayout11.xml"/><Relationship Id="rId5" Type="http://schemas.openxmlformats.org/officeDocument/2006/relationships/hyperlink" Target="https://www.huawei.com/en/learning" TargetMode="External"/><Relationship Id="rId4" Type="http://schemas.openxmlformats.org/officeDocument/2006/relationships/hyperlink" Target="https://support.huawei.com/enterprise/en/index.html"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 name="文本占位符 33"/>
          <p:cNvSpPr>
            <a:spLocks noGrp="1"/>
          </p:cNvSpPr>
          <p:nvPr>
            <p:ph type="body" sz="quarter" idx="17"/>
          </p:nvPr>
        </p:nvSpPr>
        <p:spPr/>
        <p:txBody>
          <a:bodyPr/>
          <a:lstStyle/>
          <a:p>
            <a:endParaRPr lang="zh-CN" altLang="en-US">
              <a:sym typeface="Huawei Sans" panose="020C0503030203020204" pitchFamily="34" charset="0"/>
            </a:endParaRPr>
          </a:p>
        </p:txBody>
      </p:sp>
      <p:sp>
        <p:nvSpPr>
          <p:cNvPr id="35" name="文本占位符 34"/>
          <p:cNvSpPr>
            <a:spLocks noGrp="1"/>
          </p:cNvSpPr>
          <p:nvPr>
            <p:ph type="body" sz="quarter" idx="18"/>
          </p:nvPr>
        </p:nvSpPr>
        <p:spPr/>
        <p:txBody>
          <a:bodyPr/>
          <a:lstStyle/>
          <a:p>
            <a:endParaRPr lang="zh-CN" altLang="en-US">
              <a:sym typeface="Huawei Sans" panose="020C0503030203020204" pitchFamily="34" charset="0"/>
            </a:endParaRPr>
          </a:p>
        </p:txBody>
      </p:sp>
      <p:sp>
        <p:nvSpPr>
          <p:cNvPr id="36" name="文本占位符 35"/>
          <p:cNvSpPr>
            <a:spLocks noGrp="1"/>
          </p:cNvSpPr>
          <p:nvPr>
            <p:ph type="body" sz="quarter" idx="19"/>
          </p:nvPr>
        </p:nvSpPr>
        <p:spPr/>
        <p:txBody>
          <a:bodyPr/>
          <a:lstStyle/>
          <a:p>
            <a:endParaRPr lang="zh-CN" altLang="en-US">
              <a:sym typeface="Huawei Sans" panose="020C0503030203020204" pitchFamily="34" charset="0"/>
            </a:endParaRPr>
          </a:p>
        </p:txBody>
      </p:sp>
      <p:sp>
        <p:nvSpPr>
          <p:cNvPr id="37" name="文本占位符 36"/>
          <p:cNvSpPr>
            <a:spLocks noGrp="1"/>
          </p:cNvSpPr>
          <p:nvPr>
            <p:ph type="body" sz="quarter" idx="20"/>
          </p:nvPr>
        </p:nvSpPr>
        <p:spPr/>
        <p:txBody>
          <a:bodyPr/>
          <a:lstStyle/>
          <a:p>
            <a:endParaRPr lang="zh-CN" altLang="en-US">
              <a:sym typeface="Huawei Sans" panose="020C0503030203020204" pitchFamily="34" charset="0"/>
            </a:endParaRPr>
          </a:p>
        </p:txBody>
      </p:sp>
      <p:sp>
        <p:nvSpPr>
          <p:cNvPr id="30" name="文本占位符 29"/>
          <p:cNvSpPr>
            <a:spLocks noGrp="1"/>
          </p:cNvSpPr>
          <p:nvPr>
            <p:ph type="body" sz="quarter" idx="13"/>
          </p:nvPr>
        </p:nvSpPr>
        <p:spPr/>
        <p:txBody>
          <a:bodyPr/>
          <a:lstStyle/>
          <a:p>
            <a:pPr fontAlgn="ctr"/>
            <a:r>
              <a:rPr lang="ru-RU"/>
              <a:t>Ван Пэн (Wang Peng)/wwx690470</a:t>
            </a:r>
          </a:p>
        </p:txBody>
      </p:sp>
      <p:sp>
        <p:nvSpPr>
          <p:cNvPr id="31" name="文本占位符 30"/>
          <p:cNvSpPr>
            <a:spLocks noGrp="1"/>
          </p:cNvSpPr>
          <p:nvPr>
            <p:ph type="body" sz="quarter" idx="14"/>
          </p:nvPr>
        </p:nvSpPr>
        <p:spPr/>
        <p:txBody>
          <a:bodyPr/>
          <a:lstStyle/>
          <a:p>
            <a:r>
              <a:rPr lang="ru-RU"/>
              <a:t>18.05.2020</a:t>
            </a:r>
          </a:p>
        </p:txBody>
      </p:sp>
      <p:sp>
        <p:nvSpPr>
          <p:cNvPr id="32" name="文本占位符 31"/>
          <p:cNvSpPr>
            <a:spLocks noGrp="1"/>
          </p:cNvSpPr>
          <p:nvPr>
            <p:ph type="body" sz="quarter" idx="15"/>
          </p:nvPr>
        </p:nvSpPr>
        <p:spPr/>
        <p:txBody>
          <a:bodyPr/>
          <a:lstStyle/>
          <a:p>
            <a:endParaRPr lang="zh-CN" altLang="en-US">
              <a:sym typeface="Huawei Sans" panose="020C0503030203020204" pitchFamily="34" charset="0"/>
            </a:endParaRPr>
          </a:p>
        </p:txBody>
      </p:sp>
      <p:sp>
        <p:nvSpPr>
          <p:cNvPr id="33" name="文本占位符 32"/>
          <p:cNvSpPr>
            <a:spLocks noGrp="1"/>
          </p:cNvSpPr>
          <p:nvPr>
            <p:ph type="body" sz="quarter" idx="16"/>
          </p:nvPr>
        </p:nvSpPr>
        <p:spPr/>
        <p:txBody>
          <a:bodyPr/>
          <a:lstStyle/>
          <a:p>
            <a:r>
              <a:rPr lang="ru-RU" altLang="zh-CN" dirty="0" smtClean="0">
                <a:sym typeface="Huawei Sans" panose="020C0503030203020204" pitchFamily="34" charset="0"/>
              </a:rPr>
              <a:t>Новый</a:t>
            </a:r>
            <a:endParaRPr lang="zh-CN" altLang="en-US" dirty="0">
              <a:sym typeface="Huawei Sans" panose="020C0503030203020204" pitchFamily="34" charset="0"/>
            </a:endParaRPr>
          </a:p>
        </p:txBody>
      </p:sp>
      <p:sp>
        <p:nvSpPr>
          <p:cNvPr id="38" name="文本占位符 37"/>
          <p:cNvSpPr>
            <a:spLocks noGrp="1"/>
          </p:cNvSpPr>
          <p:nvPr>
            <p:ph type="body" sz="quarter" idx="21"/>
          </p:nvPr>
        </p:nvSpPr>
        <p:spPr/>
        <p:txBody>
          <a:bodyPr/>
          <a:lstStyle/>
          <a:p>
            <a:r>
              <a:rPr lang="ru-RU"/>
              <a:t>Чжу Юаньюань (Zhu Yuanyuan)/zwx640907</a:t>
            </a:r>
          </a:p>
        </p:txBody>
      </p:sp>
      <p:sp>
        <p:nvSpPr>
          <p:cNvPr id="39" name="文本占位符 38"/>
          <p:cNvSpPr>
            <a:spLocks noGrp="1"/>
          </p:cNvSpPr>
          <p:nvPr>
            <p:ph type="body" sz="quarter" idx="22"/>
          </p:nvPr>
        </p:nvSpPr>
        <p:spPr/>
        <p:txBody>
          <a:bodyPr/>
          <a:lstStyle/>
          <a:p>
            <a:r>
              <a:rPr lang="ru-RU"/>
              <a:t>01.07.2020</a:t>
            </a:r>
          </a:p>
        </p:txBody>
      </p:sp>
      <p:sp>
        <p:nvSpPr>
          <p:cNvPr id="40" name="文本占位符 39"/>
          <p:cNvSpPr>
            <a:spLocks noGrp="1"/>
          </p:cNvSpPr>
          <p:nvPr>
            <p:ph type="body" sz="quarter" idx="23"/>
          </p:nvPr>
        </p:nvSpPr>
        <p:spPr/>
        <p:txBody>
          <a:bodyPr/>
          <a:lstStyle/>
          <a:p>
            <a:endParaRPr lang="zh-CN" altLang="en-US">
              <a:sym typeface="Huawei Sans" panose="020C0503030203020204" pitchFamily="34" charset="0"/>
            </a:endParaRPr>
          </a:p>
        </p:txBody>
      </p:sp>
      <p:sp>
        <p:nvSpPr>
          <p:cNvPr id="41" name="文本占位符 40"/>
          <p:cNvSpPr>
            <a:spLocks noGrp="1"/>
          </p:cNvSpPr>
          <p:nvPr>
            <p:ph type="body" sz="quarter" idx="24"/>
          </p:nvPr>
        </p:nvSpPr>
        <p:spPr/>
        <p:txBody>
          <a:bodyPr/>
          <a:lstStyle/>
          <a:p>
            <a:r>
              <a:rPr lang="ru-RU" altLang="zh-CN" dirty="0" smtClean="0">
                <a:sym typeface="Huawei Sans" panose="020C0503030203020204" pitchFamily="34" charset="0"/>
              </a:rPr>
              <a:t>Обновление</a:t>
            </a:r>
            <a:endParaRPr lang="zh-CN" altLang="en-US" dirty="0">
              <a:sym typeface="Huawei Sans" panose="020C0503030203020204" pitchFamily="34" charset="0"/>
            </a:endParaRPr>
          </a:p>
        </p:txBody>
      </p:sp>
      <p:sp>
        <p:nvSpPr>
          <p:cNvPr id="42" name="文本占位符 41"/>
          <p:cNvSpPr>
            <a:spLocks noGrp="1"/>
          </p:cNvSpPr>
          <p:nvPr>
            <p:ph type="body" sz="quarter" idx="25"/>
          </p:nvPr>
        </p:nvSpPr>
        <p:spPr/>
        <p:txBody>
          <a:bodyPr/>
          <a:lstStyle/>
          <a:p>
            <a:r>
              <a:rPr lang="ru-RU"/>
              <a:t>Дун Юйюань (Dong Yuyuan)/dwx889475</a:t>
            </a:r>
          </a:p>
        </p:txBody>
      </p:sp>
      <p:sp>
        <p:nvSpPr>
          <p:cNvPr id="43" name="文本占位符 42"/>
          <p:cNvSpPr>
            <a:spLocks noGrp="1"/>
          </p:cNvSpPr>
          <p:nvPr>
            <p:ph type="body" sz="quarter" idx="26"/>
          </p:nvPr>
        </p:nvSpPr>
        <p:spPr/>
        <p:txBody>
          <a:bodyPr/>
          <a:lstStyle/>
          <a:p>
            <a:r>
              <a:rPr lang="ru-RU"/>
              <a:t>21.08.2020</a:t>
            </a:r>
          </a:p>
        </p:txBody>
      </p:sp>
      <p:sp>
        <p:nvSpPr>
          <p:cNvPr id="44" name="文本占位符 43"/>
          <p:cNvSpPr>
            <a:spLocks noGrp="1"/>
          </p:cNvSpPr>
          <p:nvPr>
            <p:ph type="body" sz="quarter" idx="27"/>
          </p:nvPr>
        </p:nvSpPr>
        <p:spPr/>
        <p:txBody>
          <a:bodyPr/>
          <a:lstStyle/>
          <a:p>
            <a:endParaRPr lang="zh-CN" altLang="en-US">
              <a:sym typeface="Huawei Sans" panose="020C0503030203020204" pitchFamily="34" charset="0"/>
            </a:endParaRPr>
          </a:p>
        </p:txBody>
      </p:sp>
      <p:sp>
        <p:nvSpPr>
          <p:cNvPr id="45" name="文本占位符 44"/>
          <p:cNvSpPr>
            <a:spLocks noGrp="1"/>
          </p:cNvSpPr>
          <p:nvPr>
            <p:ph type="body" sz="quarter" idx="28"/>
          </p:nvPr>
        </p:nvSpPr>
        <p:spPr/>
        <p:txBody>
          <a:bodyPr/>
          <a:lstStyle/>
          <a:p>
            <a:r>
              <a:rPr lang="ru-RU" altLang="zh-CN" dirty="0" smtClean="0">
                <a:sym typeface="Huawei Sans" panose="020C0503030203020204" pitchFamily="34" charset="0"/>
              </a:rPr>
              <a:t>Обновление</a:t>
            </a:r>
            <a:endParaRPr lang="zh-CN" altLang="en-US" dirty="0">
              <a:sym typeface="Huawei Sans" panose="020C0503030203020204" pitchFamily="34" charset="0"/>
            </a:endParaRPr>
          </a:p>
        </p:txBody>
      </p:sp>
      <p:sp>
        <p:nvSpPr>
          <p:cNvPr id="46" name="文本占位符 45"/>
          <p:cNvSpPr>
            <a:spLocks noGrp="1"/>
          </p:cNvSpPr>
          <p:nvPr>
            <p:ph type="body" sz="quarter" idx="29"/>
          </p:nvPr>
        </p:nvSpPr>
        <p:spPr/>
        <p:txBody>
          <a:bodyPr/>
          <a:lstStyle/>
          <a:p>
            <a:endParaRPr lang="zh-CN" altLang="en-US">
              <a:sym typeface="Huawei Sans" panose="020C0503030203020204" pitchFamily="34" charset="0"/>
            </a:endParaRPr>
          </a:p>
        </p:txBody>
      </p:sp>
      <p:sp>
        <p:nvSpPr>
          <p:cNvPr id="47" name="文本占位符 46"/>
          <p:cNvSpPr>
            <a:spLocks noGrp="1"/>
          </p:cNvSpPr>
          <p:nvPr>
            <p:ph type="body" sz="quarter" idx="30"/>
          </p:nvPr>
        </p:nvSpPr>
        <p:spPr/>
        <p:txBody>
          <a:bodyPr/>
          <a:lstStyle/>
          <a:p>
            <a:endParaRPr lang="zh-CN" altLang="en-US">
              <a:sym typeface="Huawei Sans" panose="020C0503030203020204" pitchFamily="34" charset="0"/>
            </a:endParaRPr>
          </a:p>
        </p:txBody>
      </p:sp>
      <p:sp>
        <p:nvSpPr>
          <p:cNvPr id="48" name="文本占位符 47"/>
          <p:cNvSpPr>
            <a:spLocks noGrp="1"/>
          </p:cNvSpPr>
          <p:nvPr>
            <p:ph type="body" sz="quarter" idx="31"/>
          </p:nvPr>
        </p:nvSpPr>
        <p:spPr/>
        <p:txBody>
          <a:bodyPr/>
          <a:lstStyle/>
          <a:p>
            <a:endParaRPr lang="zh-CN" altLang="en-US">
              <a:sym typeface="Huawei Sans" panose="020C0503030203020204" pitchFamily="34" charset="0"/>
            </a:endParaRPr>
          </a:p>
        </p:txBody>
      </p:sp>
      <p:sp>
        <p:nvSpPr>
          <p:cNvPr id="49" name="文本占位符 48"/>
          <p:cNvSpPr>
            <a:spLocks noGrp="1"/>
          </p:cNvSpPr>
          <p:nvPr>
            <p:ph type="body" sz="quarter" idx="32"/>
          </p:nvPr>
        </p:nvSpPr>
        <p:spPr/>
        <p:txBody>
          <a:bodyPr/>
          <a:lstStyle/>
          <a:p>
            <a:endParaRPr lang="zh-CN" altLang="en-US">
              <a:sym typeface="Huawei Sans" panose="020C0503030203020204" pitchFamily="34" charset="0"/>
            </a:endParaRPr>
          </a:p>
        </p:txBody>
      </p:sp>
      <p:sp>
        <p:nvSpPr>
          <p:cNvPr id="50" name="文本占位符 49"/>
          <p:cNvSpPr>
            <a:spLocks noGrp="1"/>
          </p:cNvSpPr>
          <p:nvPr>
            <p:ph type="body" sz="quarter" idx="33"/>
          </p:nvPr>
        </p:nvSpPr>
        <p:spPr/>
        <p:txBody>
          <a:bodyPr/>
          <a:lstStyle/>
          <a:p>
            <a:endParaRPr lang="zh-CN" altLang="en-US">
              <a:sym typeface="Huawei Sans" panose="020C0503030203020204" pitchFamily="34" charset="0"/>
            </a:endParaRPr>
          </a:p>
        </p:txBody>
      </p:sp>
      <p:sp>
        <p:nvSpPr>
          <p:cNvPr id="51" name="文本占位符 50"/>
          <p:cNvSpPr>
            <a:spLocks noGrp="1"/>
          </p:cNvSpPr>
          <p:nvPr>
            <p:ph type="body" sz="quarter" idx="34"/>
          </p:nvPr>
        </p:nvSpPr>
        <p:spPr/>
        <p:txBody>
          <a:bodyPr/>
          <a:lstStyle/>
          <a:p>
            <a:endParaRPr lang="zh-CN" altLang="en-US">
              <a:sym typeface="Huawei Sans" panose="020C0503030203020204" pitchFamily="34" charset="0"/>
            </a:endParaRPr>
          </a:p>
        </p:txBody>
      </p:sp>
      <p:sp>
        <p:nvSpPr>
          <p:cNvPr id="52" name="文本占位符 51"/>
          <p:cNvSpPr>
            <a:spLocks noGrp="1"/>
          </p:cNvSpPr>
          <p:nvPr>
            <p:ph type="body" sz="quarter" idx="35"/>
          </p:nvPr>
        </p:nvSpPr>
        <p:spPr/>
        <p:txBody>
          <a:bodyPr/>
          <a:lstStyle/>
          <a:p>
            <a:endParaRPr lang="zh-CN" altLang="en-US">
              <a:sym typeface="Huawei Sans" panose="020C0503030203020204" pitchFamily="34" charset="0"/>
            </a:endParaRPr>
          </a:p>
        </p:txBody>
      </p:sp>
      <p:sp>
        <p:nvSpPr>
          <p:cNvPr id="53" name="文本占位符 52"/>
          <p:cNvSpPr>
            <a:spLocks noGrp="1"/>
          </p:cNvSpPr>
          <p:nvPr>
            <p:ph type="body" sz="quarter" idx="36"/>
          </p:nvPr>
        </p:nvSpPr>
        <p:spPr/>
        <p:txBody>
          <a:bodyPr/>
          <a:lstStyle/>
          <a:p>
            <a:endParaRPr lang="zh-CN" altLang="en-US">
              <a:sym typeface="Huawei Sans" panose="020C0503030203020204" pitchFamily="34" charset="0"/>
            </a:endParaRPr>
          </a:p>
        </p:txBody>
      </p:sp>
      <p:sp>
        <p:nvSpPr>
          <p:cNvPr id="54" name="文本占位符 53"/>
          <p:cNvSpPr>
            <a:spLocks noGrp="1"/>
          </p:cNvSpPr>
          <p:nvPr>
            <p:ph type="body" sz="quarter" idx="37"/>
          </p:nvPr>
        </p:nvSpPr>
        <p:spPr/>
        <p:txBody>
          <a:bodyPr/>
          <a:lstStyle/>
          <a:p>
            <a:endParaRPr lang="zh-CN" altLang="en-US">
              <a:sym typeface="Huawei Sans" panose="020C0503030203020204" pitchFamily="34" charset="0"/>
            </a:endParaRPr>
          </a:p>
        </p:txBody>
      </p:sp>
      <p:sp>
        <p:nvSpPr>
          <p:cNvPr id="55" name="文本占位符 54"/>
          <p:cNvSpPr>
            <a:spLocks noGrp="1"/>
          </p:cNvSpPr>
          <p:nvPr>
            <p:ph type="body" sz="quarter" idx="38"/>
          </p:nvPr>
        </p:nvSpPr>
        <p:spPr/>
        <p:txBody>
          <a:bodyPr/>
          <a:lstStyle/>
          <a:p>
            <a:endParaRPr lang="zh-CN" altLang="en-US">
              <a:sym typeface="Huawei Sans" panose="020C0503030203020204" pitchFamily="34" charset="0"/>
            </a:endParaRPr>
          </a:p>
        </p:txBody>
      </p:sp>
      <p:sp>
        <p:nvSpPr>
          <p:cNvPr id="56" name="文本占位符 55"/>
          <p:cNvSpPr>
            <a:spLocks noGrp="1"/>
          </p:cNvSpPr>
          <p:nvPr>
            <p:ph type="body" sz="quarter" idx="39"/>
          </p:nvPr>
        </p:nvSpPr>
        <p:spPr/>
        <p:txBody>
          <a:bodyPr/>
          <a:lstStyle/>
          <a:p>
            <a:endParaRPr lang="zh-CN" altLang="en-US">
              <a:sym typeface="Huawei Sans" panose="020C0503030203020204" pitchFamily="34" charset="0"/>
            </a:endParaRPr>
          </a:p>
        </p:txBody>
      </p:sp>
      <p:sp>
        <p:nvSpPr>
          <p:cNvPr id="57" name="文本占位符 56"/>
          <p:cNvSpPr>
            <a:spLocks noGrp="1"/>
          </p:cNvSpPr>
          <p:nvPr>
            <p:ph type="body" sz="quarter" idx="40"/>
          </p:nvPr>
        </p:nvSpPr>
        <p:spPr/>
        <p:txBody>
          <a:bodyPr/>
          <a:lstStyle/>
          <a:p>
            <a:endParaRPr lang="zh-CN" altLang="en-US">
              <a:sym typeface="Huawei Sans" panose="020C0503030203020204" pitchFamily="34" charset="0"/>
            </a:endParaRPr>
          </a:p>
        </p:txBody>
      </p:sp>
    </p:spTree>
    <p:extLst>
      <p:ext uri="{BB962C8B-B14F-4D97-AF65-F5344CB8AC3E}">
        <p14:creationId xmlns:p14="http://schemas.microsoft.com/office/powerpoint/2010/main" val="30254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dirty="0"/>
              <a:t>Принципы работы </a:t>
            </a:r>
            <a:r>
              <a:rPr lang="ru-RU" dirty="0" err="1"/>
              <a:t>HyperSnap</a:t>
            </a:r>
            <a:r>
              <a:rPr lang="ru-RU" dirty="0"/>
              <a:t>: каскадирование мгновенных снимков и межуровневый откат</a:t>
            </a:r>
          </a:p>
        </p:txBody>
      </p:sp>
      <p:sp>
        <p:nvSpPr>
          <p:cNvPr id="113" name="Rectangle 202"/>
          <p:cNvSpPr>
            <a:spLocks noChangeArrowheads="1"/>
          </p:cNvSpPr>
          <p:nvPr/>
        </p:nvSpPr>
        <p:spPr bwMode="auto">
          <a:xfrm>
            <a:off x="7180725" y="1614294"/>
            <a:ext cx="4610782" cy="2113436"/>
          </a:xfrm>
          <a:prstGeom prst="rect">
            <a:avLst/>
          </a:prstGeom>
          <a:noFill/>
          <a:ln w="9525">
            <a:noFill/>
            <a:miter lim="800000"/>
            <a:headEnd/>
            <a:tailEnd/>
          </a:ln>
        </p:spPr>
        <p:txBody>
          <a:bodyPr wrap="square" lIns="80152" tIns="40076" rIns="80152" bIns="40076">
            <a:noAutofit/>
          </a:bodyPr>
          <a:lstStyle/>
          <a:p>
            <a:pPr marL="381000" indent="-381000" defTabSz="801688" fontAlgn="ctr">
              <a:spcBef>
                <a:spcPct val="0"/>
              </a:spcBef>
              <a:spcAft>
                <a:spcPct val="0"/>
              </a:spcAft>
              <a:buSzPct val="50000"/>
              <a:buFont typeface="Wingdings" panose="05000000000000000000" pitchFamily="2" charset="2"/>
              <a:buChar char="l"/>
            </a:pPr>
            <a:r>
              <a:rPr lang="ru-RU" sz="1600" b="1" dirty="0">
                <a:solidFill>
                  <a:srgbClr val="C7000B"/>
                </a:solidFill>
                <a:latin typeface="Huawei Sans" panose="020C0503030203020204" pitchFamily="34" charset="0"/>
                <a:ea typeface="方正兰亭黑简体" panose="02000000000000000000" pitchFamily="2" charset="-122"/>
                <a:sym typeface="Huawei Sans" panose="020C0503030203020204" pitchFamily="34" charset="0"/>
              </a:rPr>
              <a:t>Каскадирование мгновенных снимков:</a:t>
            </a:r>
            <a:r>
              <a:rPr lang="ru-RU" sz="1600" dirty="0">
                <a:solidFill>
                  <a:srgbClr val="C7000B"/>
                </a:solidFill>
                <a:latin typeface="Huawei Sans" panose="020C0503030203020204" pitchFamily="34" charset="0"/>
                <a:ea typeface="方正兰亭黑简体" panose="02000000000000000000" pitchFamily="2" charset="-122"/>
                <a:sym typeface="Huawei Sans" panose="020C0503030203020204" pitchFamily="34" charset="0"/>
              </a:rPr>
              <a:t> </a:t>
            </a:r>
            <a:r>
              <a:rPr lang="ru-RU" sz="16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создание дочерних мгновенных снимков с родительского мгновенного снимка. Разница между дубликатом мгновенного снимка и каскадным мгновенным снимком заключается в том, что последний содержит данные своего родительского снимка. Остальные функции аналогичны функциям обычных мгновенных снимков.</a:t>
            </a:r>
          </a:p>
          <a:p>
            <a:pPr marL="381000" indent="-381000" defTabSz="801688" fontAlgn="ctr">
              <a:spcBef>
                <a:spcPct val="0"/>
              </a:spcBef>
              <a:spcAft>
                <a:spcPct val="0"/>
              </a:spcAft>
              <a:buSzPct val="50000"/>
              <a:buFont typeface="Wingdings" panose="05000000000000000000" pitchFamily="2" charset="2"/>
              <a:buChar char="l"/>
            </a:pPr>
            <a:endParaRPr lang="en-US" altLang="zh-CN" sz="16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a:p>
            <a:pPr marL="381000" indent="-381000" defTabSz="801688" fontAlgn="ctr">
              <a:buSzPct val="50000"/>
              <a:buFont typeface="Wingdings" panose="05000000000000000000" pitchFamily="2" charset="2"/>
              <a:buChar char="l"/>
            </a:pPr>
            <a:r>
              <a:rPr lang="ru-RU" sz="1600" b="1" dirty="0">
                <a:solidFill>
                  <a:srgbClr val="C7000B"/>
                </a:solidFill>
                <a:latin typeface="Huawei Sans" panose="020C0503030203020204" pitchFamily="34" charset="0"/>
                <a:ea typeface="方正兰亭黑简体" panose="02000000000000000000" pitchFamily="2" charset="-122"/>
                <a:sym typeface="Huawei Sans" panose="020C0503030203020204" pitchFamily="34" charset="0"/>
              </a:rPr>
              <a:t>Межуровневый откат:</a:t>
            </a:r>
            <a:r>
              <a:rPr lang="ru-RU" sz="1600" dirty="0">
                <a:solidFill>
                  <a:srgbClr val="C7000B"/>
                </a:solidFill>
                <a:latin typeface="Huawei Sans" panose="020C0503030203020204" pitchFamily="34" charset="0"/>
                <a:ea typeface="方正兰亭黑简体" panose="02000000000000000000" pitchFamily="2" charset="-122"/>
                <a:sym typeface="Huawei Sans" panose="020C0503030203020204" pitchFamily="34" charset="0"/>
              </a:rPr>
              <a:t> </a:t>
            </a:r>
            <a:r>
              <a:rPr lang="ru-RU" sz="16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мгновенные снимки, использующие один исходный том, могут откатывать друг друга независимо от их каскадного уровня.</a:t>
            </a:r>
          </a:p>
        </p:txBody>
      </p:sp>
      <p:sp>
        <p:nvSpPr>
          <p:cNvPr id="133" name="TextBox 260"/>
          <p:cNvSpPr txBox="1"/>
          <p:nvPr/>
        </p:nvSpPr>
        <p:spPr>
          <a:xfrm>
            <a:off x="5258317" y="4280969"/>
            <a:ext cx="2074129" cy="307777"/>
          </a:xfrm>
          <a:prstGeom prst="rect">
            <a:avLst/>
          </a:prstGeom>
          <a:noFill/>
        </p:spPr>
        <p:txBody>
          <a:bodyPr wrap="square" rtlCol="0">
            <a:spAutoFit/>
          </a:bodyPr>
          <a:lstStyle/>
          <a:p>
            <a:pPr defTabSz="914400" fontAlgn="t">
              <a:spcBef>
                <a:spcPct val="0"/>
              </a:spcBef>
              <a:spcAft>
                <a:spcPct val="0"/>
              </a:spcAft>
            </a:pPr>
            <a:r>
              <a:rPr lang="ru-RU"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Snapshot1.snapshot1</a:t>
            </a:r>
          </a:p>
        </p:txBody>
      </p:sp>
      <p:grpSp>
        <p:nvGrpSpPr>
          <p:cNvPr id="4" name="组合 3"/>
          <p:cNvGrpSpPr/>
          <p:nvPr/>
        </p:nvGrpSpPr>
        <p:grpSpPr>
          <a:xfrm>
            <a:off x="834006" y="1812561"/>
            <a:ext cx="5901316" cy="2794450"/>
            <a:chOff x="834006" y="1812561"/>
            <a:chExt cx="5901316" cy="2794450"/>
          </a:xfrm>
        </p:grpSpPr>
        <p:cxnSp>
          <p:nvCxnSpPr>
            <p:cNvPr id="115" name="直接连接符 114"/>
            <p:cNvCxnSpPr/>
            <p:nvPr/>
          </p:nvCxnSpPr>
          <p:spPr bwMode="auto">
            <a:xfrm>
              <a:off x="1608241" y="2600840"/>
              <a:ext cx="2529810" cy="0"/>
            </a:xfrm>
            <a:prstGeom prst="line">
              <a:avLst/>
            </a:prstGeom>
            <a:ln w="25400"/>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16" name="直接连接符 115"/>
            <p:cNvCxnSpPr/>
            <p:nvPr/>
          </p:nvCxnSpPr>
          <p:spPr bwMode="auto">
            <a:xfrm>
              <a:off x="3530896" y="2600840"/>
              <a:ext cx="0" cy="391937"/>
            </a:xfrm>
            <a:prstGeom prst="line">
              <a:avLst/>
            </a:prstGeom>
            <a:ln w="25400"/>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17" name="直接连接符 116"/>
            <p:cNvCxnSpPr/>
            <p:nvPr/>
          </p:nvCxnSpPr>
          <p:spPr bwMode="auto">
            <a:xfrm>
              <a:off x="3767012" y="3286730"/>
              <a:ext cx="2968310" cy="0"/>
            </a:xfrm>
            <a:prstGeom prst="line">
              <a:avLst/>
            </a:prstGeom>
            <a:ln w="25400"/>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18" name="直接连接符 117"/>
            <p:cNvCxnSpPr/>
            <p:nvPr/>
          </p:nvCxnSpPr>
          <p:spPr bwMode="auto">
            <a:xfrm>
              <a:off x="4576551" y="3286730"/>
              <a:ext cx="0" cy="391937"/>
            </a:xfrm>
            <a:prstGeom prst="line">
              <a:avLst/>
            </a:prstGeom>
            <a:ln w="25400"/>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19" name="直接连接符 118"/>
            <p:cNvCxnSpPr/>
            <p:nvPr/>
          </p:nvCxnSpPr>
          <p:spPr bwMode="auto">
            <a:xfrm>
              <a:off x="5959514" y="3286730"/>
              <a:ext cx="0" cy="391937"/>
            </a:xfrm>
            <a:prstGeom prst="line">
              <a:avLst/>
            </a:prstGeom>
            <a:ln w="25400"/>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20" name="直接连接符 119"/>
            <p:cNvCxnSpPr/>
            <p:nvPr/>
          </p:nvCxnSpPr>
          <p:spPr bwMode="auto">
            <a:xfrm>
              <a:off x="2417780" y="2600840"/>
              <a:ext cx="0" cy="391937"/>
            </a:xfrm>
            <a:prstGeom prst="line">
              <a:avLst/>
            </a:prstGeom>
            <a:ln w="25400"/>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grpSp>
          <p:nvGrpSpPr>
            <p:cNvPr id="121" name="Group 3"/>
            <p:cNvGrpSpPr>
              <a:grpSpLocks/>
            </p:cNvGrpSpPr>
            <p:nvPr/>
          </p:nvGrpSpPr>
          <p:grpSpPr bwMode="auto">
            <a:xfrm>
              <a:off x="1102279" y="2274226"/>
              <a:ext cx="472952" cy="652374"/>
              <a:chOff x="2976" y="3264"/>
              <a:chExt cx="720" cy="577"/>
            </a:xfrm>
            <a:solidFill>
              <a:srgbClr val="94DAE2"/>
            </a:solidFill>
          </p:grpSpPr>
          <p:grpSp>
            <p:nvGrpSpPr>
              <p:cNvPr id="204" name="Group 4"/>
              <p:cNvGrpSpPr>
                <a:grpSpLocks/>
              </p:cNvGrpSpPr>
              <p:nvPr/>
            </p:nvGrpSpPr>
            <p:grpSpPr bwMode="auto">
              <a:xfrm>
                <a:off x="2976" y="3616"/>
                <a:ext cx="720" cy="225"/>
                <a:chOff x="2304" y="2166"/>
                <a:chExt cx="288" cy="90"/>
              </a:xfrm>
              <a:grpFill/>
            </p:grpSpPr>
            <p:sp>
              <p:nvSpPr>
                <p:cNvPr id="220" name="Oval 5"/>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1" name="Oval 6"/>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05" name="Group 7"/>
              <p:cNvGrpSpPr>
                <a:grpSpLocks/>
              </p:cNvGrpSpPr>
              <p:nvPr/>
            </p:nvGrpSpPr>
            <p:grpSpPr bwMode="auto">
              <a:xfrm>
                <a:off x="2976" y="3552"/>
                <a:ext cx="720" cy="225"/>
                <a:chOff x="2304" y="2166"/>
                <a:chExt cx="288" cy="90"/>
              </a:xfrm>
              <a:grpFill/>
            </p:grpSpPr>
            <p:sp>
              <p:nvSpPr>
                <p:cNvPr id="218" name="Oval 8"/>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9" name="Oval 9"/>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06" name="Group 10"/>
              <p:cNvGrpSpPr>
                <a:grpSpLocks/>
              </p:cNvGrpSpPr>
              <p:nvPr/>
            </p:nvGrpSpPr>
            <p:grpSpPr bwMode="auto">
              <a:xfrm>
                <a:off x="2976" y="3489"/>
                <a:ext cx="720" cy="225"/>
                <a:chOff x="2304" y="2166"/>
                <a:chExt cx="288" cy="90"/>
              </a:xfrm>
              <a:grpFill/>
            </p:grpSpPr>
            <p:sp>
              <p:nvSpPr>
                <p:cNvPr id="216" name="Oval 11"/>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7" name="Oval 12"/>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07" name="Group 13"/>
              <p:cNvGrpSpPr>
                <a:grpSpLocks/>
              </p:cNvGrpSpPr>
              <p:nvPr/>
            </p:nvGrpSpPr>
            <p:grpSpPr bwMode="auto">
              <a:xfrm>
                <a:off x="2976" y="3419"/>
                <a:ext cx="720" cy="225"/>
                <a:chOff x="2304" y="2166"/>
                <a:chExt cx="288" cy="90"/>
              </a:xfrm>
              <a:grpFill/>
            </p:grpSpPr>
            <p:sp>
              <p:nvSpPr>
                <p:cNvPr id="214" name="Oval 14"/>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5" name="Oval 15"/>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08" name="Group 16"/>
              <p:cNvGrpSpPr>
                <a:grpSpLocks/>
              </p:cNvGrpSpPr>
              <p:nvPr/>
            </p:nvGrpSpPr>
            <p:grpSpPr bwMode="auto">
              <a:xfrm>
                <a:off x="2976" y="3349"/>
                <a:ext cx="720" cy="225"/>
                <a:chOff x="2304" y="2166"/>
                <a:chExt cx="288" cy="90"/>
              </a:xfrm>
              <a:grpFill/>
            </p:grpSpPr>
            <p:sp>
              <p:nvSpPr>
                <p:cNvPr id="212" name="Oval 17"/>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3" name="Oval 18"/>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09" name="Group 19"/>
              <p:cNvGrpSpPr>
                <a:grpSpLocks/>
              </p:cNvGrpSpPr>
              <p:nvPr/>
            </p:nvGrpSpPr>
            <p:grpSpPr bwMode="auto">
              <a:xfrm>
                <a:off x="2976" y="3264"/>
                <a:ext cx="720" cy="225"/>
                <a:chOff x="2304" y="2112"/>
                <a:chExt cx="288" cy="90"/>
              </a:xfrm>
              <a:grpFill/>
            </p:grpSpPr>
            <p:sp>
              <p:nvSpPr>
                <p:cNvPr id="210" name="Oval 20"/>
                <p:cNvSpPr>
                  <a:spLocks noChangeArrowheads="1"/>
                </p:cNvSpPr>
                <p:nvPr/>
              </p:nvSpPr>
              <p:spPr bwMode="auto">
                <a:xfrm>
                  <a:off x="2304" y="2116"/>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1" name="Oval 21"/>
                <p:cNvSpPr>
                  <a:spLocks noChangeArrowheads="1"/>
                </p:cNvSpPr>
                <p:nvPr/>
              </p:nvSpPr>
              <p:spPr bwMode="auto">
                <a:xfrm>
                  <a:off x="2304" y="2112"/>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122" name="Group 22"/>
            <p:cNvGrpSpPr>
              <a:grpSpLocks/>
            </p:cNvGrpSpPr>
            <p:nvPr/>
          </p:nvGrpSpPr>
          <p:grpSpPr bwMode="auto">
            <a:xfrm>
              <a:off x="2181664" y="2960116"/>
              <a:ext cx="472952" cy="652373"/>
              <a:chOff x="2784" y="96"/>
              <a:chExt cx="336" cy="311"/>
            </a:xfrm>
            <a:solidFill>
              <a:srgbClr val="FEEEC1"/>
            </a:solidFill>
          </p:grpSpPr>
          <p:grpSp>
            <p:nvGrpSpPr>
              <p:cNvPr id="187" name="Group 23"/>
              <p:cNvGrpSpPr>
                <a:grpSpLocks/>
              </p:cNvGrpSpPr>
              <p:nvPr/>
            </p:nvGrpSpPr>
            <p:grpSpPr bwMode="auto">
              <a:xfrm>
                <a:off x="2784" y="276"/>
                <a:ext cx="336" cy="131"/>
                <a:chOff x="2784" y="240"/>
                <a:chExt cx="336" cy="131"/>
              </a:xfrm>
              <a:grpFill/>
            </p:grpSpPr>
            <p:sp>
              <p:nvSpPr>
                <p:cNvPr id="202" name="Oval 24"/>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3" name="Oval 25"/>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88" name="Group 26"/>
              <p:cNvGrpSpPr>
                <a:grpSpLocks/>
              </p:cNvGrpSpPr>
              <p:nvPr/>
            </p:nvGrpSpPr>
            <p:grpSpPr bwMode="auto">
              <a:xfrm>
                <a:off x="2784" y="240"/>
                <a:ext cx="336" cy="131"/>
                <a:chOff x="2784" y="240"/>
                <a:chExt cx="336" cy="131"/>
              </a:xfrm>
              <a:grpFill/>
            </p:grpSpPr>
            <p:sp>
              <p:nvSpPr>
                <p:cNvPr id="200" name="Oval 27"/>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1" name="Oval 28"/>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89" name="Group 29"/>
              <p:cNvGrpSpPr>
                <a:grpSpLocks/>
              </p:cNvGrpSpPr>
              <p:nvPr/>
            </p:nvGrpSpPr>
            <p:grpSpPr bwMode="auto">
              <a:xfrm>
                <a:off x="2784" y="208"/>
                <a:ext cx="336" cy="131"/>
                <a:chOff x="2784" y="240"/>
                <a:chExt cx="336" cy="131"/>
              </a:xfrm>
              <a:grpFill/>
            </p:grpSpPr>
            <p:sp>
              <p:nvSpPr>
                <p:cNvPr id="198" name="Oval 30"/>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9" name="Oval 31"/>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90" name="Group 32"/>
              <p:cNvGrpSpPr>
                <a:grpSpLocks/>
              </p:cNvGrpSpPr>
              <p:nvPr/>
            </p:nvGrpSpPr>
            <p:grpSpPr bwMode="auto">
              <a:xfrm>
                <a:off x="2784" y="172"/>
                <a:ext cx="336" cy="131"/>
                <a:chOff x="2784" y="240"/>
                <a:chExt cx="336" cy="131"/>
              </a:xfrm>
              <a:grpFill/>
            </p:grpSpPr>
            <p:sp>
              <p:nvSpPr>
                <p:cNvPr id="196" name="Oval 33"/>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7" name="Oval 34"/>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91" name="Group 35"/>
              <p:cNvGrpSpPr>
                <a:grpSpLocks/>
              </p:cNvGrpSpPr>
              <p:nvPr/>
            </p:nvGrpSpPr>
            <p:grpSpPr bwMode="auto">
              <a:xfrm>
                <a:off x="2784" y="136"/>
                <a:ext cx="336" cy="131"/>
                <a:chOff x="2784" y="240"/>
                <a:chExt cx="336" cy="131"/>
              </a:xfrm>
              <a:grpFill/>
            </p:grpSpPr>
            <p:sp>
              <p:nvSpPr>
                <p:cNvPr id="194" name="Oval 36"/>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5" name="Oval 37"/>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92" name="Oval 38"/>
              <p:cNvSpPr>
                <a:spLocks noChangeArrowheads="1"/>
              </p:cNvSpPr>
              <p:nvPr/>
            </p:nvSpPr>
            <p:spPr bwMode="auto">
              <a:xfrm>
                <a:off x="2784" y="102"/>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3" name="Oval 39"/>
              <p:cNvSpPr>
                <a:spLocks noChangeArrowheads="1"/>
              </p:cNvSpPr>
              <p:nvPr/>
            </p:nvSpPr>
            <p:spPr bwMode="auto">
              <a:xfrm>
                <a:off x="2784" y="96"/>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23" name="Group 22"/>
            <p:cNvGrpSpPr>
              <a:grpSpLocks/>
            </p:cNvGrpSpPr>
            <p:nvPr/>
          </p:nvGrpSpPr>
          <p:grpSpPr bwMode="auto">
            <a:xfrm>
              <a:off x="3294781" y="2960116"/>
              <a:ext cx="472952" cy="652373"/>
              <a:chOff x="2784" y="96"/>
              <a:chExt cx="336" cy="311"/>
            </a:xfrm>
            <a:solidFill>
              <a:srgbClr val="FEEEC1"/>
            </a:solidFill>
          </p:grpSpPr>
          <p:grpSp>
            <p:nvGrpSpPr>
              <p:cNvPr id="170" name="Group 23"/>
              <p:cNvGrpSpPr>
                <a:grpSpLocks/>
              </p:cNvGrpSpPr>
              <p:nvPr/>
            </p:nvGrpSpPr>
            <p:grpSpPr bwMode="auto">
              <a:xfrm>
                <a:off x="2784" y="276"/>
                <a:ext cx="336" cy="131"/>
                <a:chOff x="2784" y="240"/>
                <a:chExt cx="336" cy="131"/>
              </a:xfrm>
              <a:grpFill/>
            </p:grpSpPr>
            <p:sp>
              <p:nvSpPr>
                <p:cNvPr id="185" name="Oval 24"/>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6" name="Oval 25"/>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71" name="Group 26"/>
              <p:cNvGrpSpPr>
                <a:grpSpLocks/>
              </p:cNvGrpSpPr>
              <p:nvPr/>
            </p:nvGrpSpPr>
            <p:grpSpPr bwMode="auto">
              <a:xfrm>
                <a:off x="2784" y="240"/>
                <a:ext cx="336" cy="131"/>
                <a:chOff x="2784" y="240"/>
                <a:chExt cx="336" cy="131"/>
              </a:xfrm>
              <a:grpFill/>
            </p:grpSpPr>
            <p:sp>
              <p:nvSpPr>
                <p:cNvPr id="183" name="Oval 27"/>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4" name="Oval 28"/>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72" name="Group 29"/>
              <p:cNvGrpSpPr>
                <a:grpSpLocks/>
              </p:cNvGrpSpPr>
              <p:nvPr/>
            </p:nvGrpSpPr>
            <p:grpSpPr bwMode="auto">
              <a:xfrm>
                <a:off x="2784" y="208"/>
                <a:ext cx="336" cy="131"/>
                <a:chOff x="2784" y="240"/>
                <a:chExt cx="336" cy="131"/>
              </a:xfrm>
              <a:grpFill/>
            </p:grpSpPr>
            <p:sp>
              <p:nvSpPr>
                <p:cNvPr id="181" name="Oval 30"/>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2" name="Oval 31"/>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73" name="Group 32"/>
              <p:cNvGrpSpPr>
                <a:grpSpLocks/>
              </p:cNvGrpSpPr>
              <p:nvPr/>
            </p:nvGrpSpPr>
            <p:grpSpPr bwMode="auto">
              <a:xfrm>
                <a:off x="2784" y="172"/>
                <a:ext cx="336" cy="131"/>
                <a:chOff x="2784" y="240"/>
                <a:chExt cx="336" cy="131"/>
              </a:xfrm>
              <a:grpFill/>
            </p:grpSpPr>
            <p:sp>
              <p:nvSpPr>
                <p:cNvPr id="179" name="Oval 33"/>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0" name="Oval 34"/>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74" name="Group 35"/>
              <p:cNvGrpSpPr>
                <a:grpSpLocks/>
              </p:cNvGrpSpPr>
              <p:nvPr/>
            </p:nvGrpSpPr>
            <p:grpSpPr bwMode="auto">
              <a:xfrm>
                <a:off x="2784" y="136"/>
                <a:ext cx="336" cy="131"/>
                <a:chOff x="2784" y="240"/>
                <a:chExt cx="336" cy="131"/>
              </a:xfrm>
              <a:grpFill/>
            </p:grpSpPr>
            <p:sp>
              <p:nvSpPr>
                <p:cNvPr id="177" name="Oval 36"/>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8" name="Oval 37"/>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75" name="Oval 38"/>
              <p:cNvSpPr>
                <a:spLocks noChangeArrowheads="1"/>
              </p:cNvSpPr>
              <p:nvPr/>
            </p:nvSpPr>
            <p:spPr bwMode="auto">
              <a:xfrm>
                <a:off x="2784" y="102"/>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6" name="Oval 39"/>
              <p:cNvSpPr>
                <a:spLocks noChangeArrowheads="1"/>
              </p:cNvSpPr>
              <p:nvPr/>
            </p:nvSpPr>
            <p:spPr bwMode="auto">
              <a:xfrm>
                <a:off x="2784" y="96"/>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24" name="Text Box 50"/>
            <p:cNvSpPr txBox="1">
              <a:spLocks noChangeArrowheads="1"/>
            </p:cNvSpPr>
            <p:nvPr/>
          </p:nvSpPr>
          <p:spPr bwMode="auto">
            <a:xfrm>
              <a:off x="2181664" y="3221408"/>
              <a:ext cx="519020" cy="295417"/>
            </a:xfrm>
            <a:prstGeom prst="rect">
              <a:avLst/>
            </a:prstGeom>
            <a:noFill/>
            <a:ln w="9525" algn="ctr">
              <a:noFill/>
              <a:miter lim="800000"/>
              <a:headEnd/>
              <a:tailEnd/>
            </a:ln>
          </p:spPr>
          <p:txBody>
            <a:bodyPr wrap="none" lIns="79200" tIns="39600" rIns="79200" bIns="39600">
              <a:spAutoFit/>
            </a:bodyPr>
            <a:lstStyle/>
            <a:p>
              <a:pPr defTabSz="801688" fontAlgn="t">
                <a:spcBef>
                  <a:spcPct val="0"/>
                </a:spcBef>
                <a:spcAft>
                  <a:spcPct val="0"/>
                </a:spcAft>
              </a:pPr>
              <a:r>
                <a:rPr lang="ru-RU" sz="1400" b="1">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8:00</a:t>
              </a:r>
            </a:p>
          </p:txBody>
        </p:sp>
        <p:sp>
          <p:nvSpPr>
            <p:cNvPr id="125" name="TextBox 216"/>
            <p:cNvSpPr txBox="1"/>
            <p:nvPr/>
          </p:nvSpPr>
          <p:spPr>
            <a:xfrm>
              <a:off x="834006" y="1812561"/>
              <a:ext cx="1009498" cy="461665"/>
            </a:xfrm>
            <a:prstGeom prst="rect">
              <a:avLst/>
            </a:prstGeom>
            <a:noFill/>
          </p:spPr>
          <p:txBody>
            <a:bodyPr wrap="square" rtlCol="0">
              <a:spAutoFit/>
            </a:bodyPr>
            <a:lstStyle/>
            <a:p>
              <a:pPr algn="ctr" defTabSz="914400" fontAlgn="ctr">
                <a:spcBef>
                  <a:spcPct val="0"/>
                </a:spcBef>
                <a:spcAft>
                  <a:spcPct val="0"/>
                </a:spcAft>
              </a:pPr>
              <a:r>
                <a:rPr lang="ru-RU" sz="120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Исходный том</a:t>
              </a:r>
            </a:p>
          </p:txBody>
        </p:sp>
        <p:sp>
          <p:nvSpPr>
            <p:cNvPr id="126" name="TextBox 217"/>
            <p:cNvSpPr txBox="1"/>
            <p:nvPr/>
          </p:nvSpPr>
          <p:spPr>
            <a:xfrm>
              <a:off x="1945549" y="3613345"/>
              <a:ext cx="1079386" cy="307777"/>
            </a:xfrm>
            <a:prstGeom prst="rect">
              <a:avLst/>
            </a:prstGeom>
            <a:noFill/>
          </p:spPr>
          <p:txBody>
            <a:bodyPr wrap="square" rtlCol="0">
              <a:spAutoFit/>
            </a:bodyPr>
            <a:lstStyle/>
            <a:p>
              <a:pPr defTabSz="914400" fontAlgn="t">
                <a:spcBef>
                  <a:spcPct val="0"/>
                </a:spcBef>
                <a:spcAft>
                  <a:spcPct val="0"/>
                </a:spcAft>
              </a:pPr>
              <a:r>
                <a:rPr lang="ru-RU"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snapshot0</a:t>
              </a:r>
            </a:p>
          </p:txBody>
        </p:sp>
        <p:sp>
          <p:nvSpPr>
            <p:cNvPr id="127" name="TextBox 218"/>
            <p:cNvSpPr txBox="1"/>
            <p:nvPr/>
          </p:nvSpPr>
          <p:spPr>
            <a:xfrm>
              <a:off x="3024934" y="3613345"/>
              <a:ext cx="1079386" cy="307777"/>
            </a:xfrm>
            <a:prstGeom prst="rect">
              <a:avLst/>
            </a:prstGeom>
            <a:noFill/>
          </p:spPr>
          <p:txBody>
            <a:bodyPr wrap="square" rtlCol="0">
              <a:spAutoFit/>
            </a:bodyPr>
            <a:lstStyle/>
            <a:p>
              <a:pPr defTabSz="914400" fontAlgn="t">
                <a:spcBef>
                  <a:spcPct val="0"/>
                </a:spcBef>
                <a:spcAft>
                  <a:spcPct val="0"/>
                </a:spcAft>
              </a:pPr>
              <a:r>
                <a:rPr lang="ru-RU"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snapshot1</a:t>
              </a:r>
            </a:p>
          </p:txBody>
        </p:sp>
        <p:sp>
          <p:nvSpPr>
            <p:cNvPr id="128" name="Text Box 50"/>
            <p:cNvSpPr txBox="1">
              <a:spLocks noChangeArrowheads="1"/>
            </p:cNvSpPr>
            <p:nvPr/>
          </p:nvSpPr>
          <p:spPr bwMode="auto">
            <a:xfrm>
              <a:off x="3294781" y="3221408"/>
              <a:ext cx="519020" cy="295417"/>
            </a:xfrm>
            <a:prstGeom prst="rect">
              <a:avLst/>
            </a:prstGeom>
            <a:noFill/>
            <a:ln w="9525" algn="ctr">
              <a:noFill/>
              <a:miter lim="800000"/>
              <a:headEnd/>
              <a:tailEnd/>
            </a:ln>
          </p:spPr>
          <p:txBody>
            <a:bodyPr wrap="none" lIns="79200" tIns="39600" rIns="79200" bIns="39600">
              <a:spAutoFit/>
            </a:bodyPr>
            <a:lstStyle/>
            <a:p>
              <a:pPr defTabSz="801688" fontAlgn="t">
                <a:spcBef>
                  <a:spcPct val="0"/>
                </a:spcBef>
                <a:spcAft>
                  <a:spcPct val="0"/>
                </a:spcAft>
              </a:pPr>
              <a:r>
                <a:rPr lang="ru-RU" sz="1400" b="1">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9:00</a:t>
              </a:r>
            </a:p>
          </p:txBody>
        </p:sp>
        <p:grpSp>
          <p:nvGrpSpPr>
            <p:cNvPr id="129" name="Group 22"/>
            <p:cNvGrpSpPr>
              <a:grpSpLocks/>
            </p:cNvGrpSpPr>
            <p:nvPr/>
          </p:nvGrpSpPr>
          <p:grpSpPr bwMode="auto">
            <a:xfrm>
              <a:off x="4340436" y="3646006"/>
              <a:ext cx="472952" cy="652373"/>
              <a:chOff x="2784" y="96"/>
              <a:chExt cx="336" cy="311"/>
            </a:xfrm>
            <a:solidFill>
              <a:srgbClr val="FEEEC1"/>
            </a:solidFill>
          </p:grpSpPr>
          <p:grpSp>
            <p:nvGrpSpPr>
              <p:cNvPr id="153" name="Group 23"/>
              <p:cNvGrpSpPr>
                <a:grpSpLocks/>
              </p:cNvGrpSpPr>
              <p:nvPr/>
            </p:nvGrpSpPr>
            <p:grpSpPr bwMode="auto">
              <a:xfrm>
                <a:off x="2784" y="276"/>
                <a:ext cx="336" cy="131"/>
                <a:chOff x="2784" y="240"/>
                <a:chExt cx="336" cy="131"/>
              </a:xfrm>
              <a:grpFill/>
            </p:grpSpPr>
            <p:sp>
              <p:nvSpPr>
                <p:cNvPr id="168" name="Oval 24"/>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9" name="Oval 25"/>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54" name="Group 26"/>
              <p:cNvGrpSpPr>
                <a:grpSpLocks/>
              </p:cNvGrpSpPr>
              <p:nvPr/>
            </p:nvGrpSpPr>
            <p:grpSpPr bwMode="auto">
              <a:xfrm>
                <a:off x="2784" y="240"/>
                <a:ext cx="336" cy="131"/>
                <a:chOff x="2784" y="240"/>
                <a:chExt cx="336" cy="131"/>
              </a:xfrm>
              <a:grpFill/>
            </p:grpSpPr>
            <p:sp>
              <p:nvSpPr>
                <p:cNvPr id="166" name="Oval 27"/>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7" name="Oval 28"/>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55" name="Group 29"/>
              <p:cNvGrpSpPr>
                <a:grpSpLocks/>
              </p:cNvGrpSpPr>
              <p:nvPr/>
            </p:nvGrpSpPr>
            <p:grpSpPr bwMode="auto">
              <a:xfrm>
                <a:off x="2784" y="208"/>
                <a:ext cx="336" cy="131"/>
                <a:chOff x="2784" y="240"/>
                <a:chExt cx="336" cy="131"/>
              </a:xfrm>
              <a:grpFill/>
            </p:grpSpPr>
            <p:sp>
              <p:nvSpPr>
                <p:cNvPr id="164" name="Oval 30"/>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5" name="Oval 31"/>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56" name="Group 32"/>
              <p:cNvGrpSpPr>
                <a:grpSpLocks/>
              </p:cNvGrpSpPr>
              <p:nvPr/>
            </p:nvGrpSpPr>
            <p:grpSpPr bwMode="auto">
              <a:xfrm>
                <a:off x="2784" y="172"/>
                <a:ext cx="336" cy="131"/>
                <a:chOff x="2784" y="240"/>
                <a:chExt cx="336" cy="131"/>
              </a:xfrm>
              <a:grpFill/>
            </p:grpSpPr>
            <p:sp>
              <p:nvSpPr>
                <p:cNvPr id="162" name="Oval 33"/>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3" name="Oval 34"/>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57" name="Group 35"/>
              <p:cNvGrpSpPr>
                <a:grpSpLocks/>
              </p:cNvGrpSpPr>
              <p:nvPr/>
            </p:nvGrpSpPr>
            <p:grpSpPr bwMode="auto">
              <a:xfrm>
                <a:off x="2784" y="136"/>
                <a:ext cx="336" cy="131"/>
                <a:chOff x="2784" y="240"/>
                <a:chExt cx="336" cy="131"/>
              </a:xfrm>
              <a:grpFill/>
            </p:grpSpPr>
            <p:sp>
              <p:nvSpPr>
                <p:cNvPr id="160" name="Oval 36"/>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1" name="Oval 37"/>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58" name="Oval 38"/>
              <p:cNvSpPr>
                <a:spLocks noChangeArrowheads="1"/>
              </p:cNvSpPr>
              <p:nvPr/>
            </p:nvSpPr>
            <p:spPr bwMode="auto">
              <a:xfrm>
                <a:off x="2784" y="102"/>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9" name="Oval 39"/>
              <p:cNvSpPr>
                <a:spLocks noChangeArrowheads="1"/>
              </p:cNvSpPr>
              <p:nvPr/>
            </p:nvSpPr>
            <p:spPr bwMode="auto">
              <a:xfrm>
                <a:off x="2784" y="96"/>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30" name="TextBox 238"/>
            <p:cNvSpPr txBox="1"/>
            <p:nvPr/>
          </p:nvSpPr>
          <p:spPr>
            <a:xfrm>
              <a:off x="3294781" y="4299234"/>
              <a:ext cx="2091310" cy="307777"/>
            </a:xfrm>
            <a:prstGeom prst="rect">
              <a:avLst/>
            </a:prstGeom>
            <a:noFill/>
          </p:spPr>
          <p:txBody>
            <a:bodyPr wrap="square" rtlCol="0">
              <a:spAutoFit/>
            </a:bodyPr>
            <a:lstStyle/>
            <a:p>
              <a:pPr defTabSz="914400" fontAlgn="t">
                <a:spcBef>
                  <a:spcPct val="0"/>
                </a:spcBef>
                <a:spcAft>
                  <a:spcPct val="0"/>
                </a:spcAft>
              </a:pPr>
              <a:r>
                <a:rPr lang="ru-RU"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Snapshot1.snapshot0</a:t>
              </a:r>
            </a:p>
          </p:txBody>
        </p:sp>
        <p:sp>
          <p:nvSpPr>
            <p:cNvPr id="131" name="Text Box 50"/>
            <p:cNvSpPr txBox="1">
              <a:spLocks noChangeArrowheads="1"/>
            </p:cNvSpPr>
            <p:nvPr/>
          </p:nvSpPr>
          <p:spPr bwMode="auto">
            <a:xfrm>
              <a:off x="4272974" y="3907297"/>
              <a:ext cx="623215" cy="295417"/>
            </a:xfrm>
            <a:prstGeom prst="rect">
              <a:avLst/>
            </a:prstGeom>
            <a:noFill/>
            <a:ln w="9525" algn="ctr">
              <a:noFill/>
              <a:miter lim="800000"/>
              <a:headEnd/>
              <a:tailEnd/>
            </a:ln>
          </p:spPr>
          <p:txBody>
            <a:bodyPr wrap="none" lIns="79200" tIns="39600" rIns="79200" bIns="39600">
              <a:spAutoFit/>
            </a:bodyPr>
            <a:lstStyle/>
            <a:p>
              <a:pPr defTabSz="801688" fontAlgn="t">
                <a:spcBef>
                  <a:spcPct val="0"/>
                </a:spcBef>
                <a:spcAft>
                  <a:spcPct val="0"/>
                </a:spcAft>
              </a:pPr>
              <a:r>
                <a:rPr lang="ru-RU" sz="1400" b="1">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10:00</a:t>
              </a:r>
            </a:p>
          </p:txBody>
        </p:sp>
        <p:grpSp>
          <p:nvGrpSpPr>
            <p:cNvPr id="132" name="Group 22"/>
            <p:cNvGrpSpPr>
              <a:grpSpLocks/>
            </p:cNvGrpSpPr>
            <p:nvPr/>
          </p:nvGrpSpPr>
          <p:grpSpPr bwMode="auto">
            <a:xfrm>
              <a:off x="5723398" y="3646006"/>
              <a:ext cx="472952" cy="652373"/>
              <a:chOff x="2784" y="96"/>
              <a:chExt cx="336" cy="311"/>
            </a:xfrm>
            <a:solidFill>
              <a:srgbClr val="FEEEC1"/>
            </a:solidFill>
          </p:grpSpPr>
          <p:grpSp>
            <p:nvGrpSpPr>
              <p:cNvPr id="136" name="Group 23"/>
              <p:cNvGrpSpPr>
                <a:grpSpLocks/>
              </p:cNvGrpSpPr>
              <p:nvPr/>
            </p:nvGrpSpPr>
            <p:grpSpPr bwMode="auto">
              <a:xfrm>
                <a:off x="2784" y="276"/>
                <a:ext cx="336" cy="131"/>
                <a:chOff x="2784" y="240"/>
                <a:chExt cx="336" cy="131"/>
              </a:xfrm>
              <a:grpFill/>
            </p:grpSpPr>
            <p:sp>
              <p:nvSpPr>
                <p:cNvPr id="151" name="Oval 24"/>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2" name="Oval 25"/>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37" name="Group 26"/>
              <p:cNvGrpSpPr>
                <a:grpSpLocks/>
              </p:cNvGrpSpPr>
              <p:nvPr/>
            </p:nvGrpSpPr>
            <p:grpSpPr bwMode="auto">
              <a:xfrm>
                <a:off x="2784" y="240"/>
                <a:ext cx="336" cy="131"/>
                <a:chOff x="2784" y="240"/>
                <a:chExt cx="336" cy="131"/>
              </a:xfrm>
              <a:grpFill/>
            </p:grpSpPr>
            <p:sp>
              <p:nvSpPr>
                <p:cNvPr id="149" name="Oval 27"/>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0" name="Oval 28"/>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38" name="Group 29"/>
              <p:cNvGrpSpPr>
                <a:grpSpLocks/>
              </p:cNvGrpSpPr>
              <p:nvPr/>
            </p:nvGrpSpPr>
            <p:grpSpPr bwMode="auto">
              <a:xfrm>
                <a:off x="2784" y="208"/>
                <a:ext cx="336" cy="131"/>
                <a:chOff x="2784" y="240"/>
                <a:chExt cx="336" cy="131"/>
              </a:xfrm>
              <a:grpFill/>
            </p:grpSpPr>
            <p:sp>
              <p:nvSpPr>
                <p:cNvPr id="147" name="Oval 30"/>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8" name="Oval 31"/>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39" name="Group 32"/>
              <p:cNvGrpSpPr>
                <a:grpSpLocks/>
              </p:cNvGrpSpPr>
              <p:nvPr/>
            </p:nvGrpSpPr>
            <p:grpSpPr bwMode="auto">
              <a:xfrm>
                <a:off x="2784" y="172"/>
                <a:ext cx="336" cy="131"/>
                <a:chOff x="2784" y="240"/>
                <a:chExt cx="336" cy="131"/>
              </a:xfrm>
              <a:grpFill/>
            </p:grpSpPr>
            <p:sp>
              <p:nvSpPr>
                <p:cNvPr id="145" name="Oval 33"/>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6" name="Oval 34"/>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40" name="Group 35"/>
              <p:cNvGrpSpPr>
                <a:grpSpLocks/>
              </p:cNvGrpSpPr>
              <p:nvPr/>
            </p:nvGrpSpPr>
            <p:grpSpPr bwMode="auto">
              <a:xfrm>
                <a:off x="2784" y="136"/>
                <a:ext cx="336" cy="131"/>
                <a:chOff x="2784" y="240"/>
                <a:chExt cx="336" cy="131"/>
              </a:xfrm>
              <a:grpFill/>
            </p:grpSpPr>
            <p:sp>
              <p:nvSpPr>
                <p:cNvPr id="143" name="Oval 36"/>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4" name="Oval 37"/>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41" name="Oval 38"/>
              <p:cNvSpPr>
                <a:spLocks noChangeArrowheads="1"/>
              </p:cNvSpPr>
              <p:nvPr/>
            </p:nvSpPr>
            <p:spPr bwMode="auto">
              <a:xfrm>
                <a:off x="2784" y="102"/>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2" name="Oval 39"/>
              <p:cNvSpPr>
                <a:spLocks noChangeArrowheads="1"/>
              </p:cNvSpPr>
              <p:nvPr/>
            </p:nvSpPr>
            <p:spPr bwMode="auto">
              <a:xfrm>
                <a:off x="2784" y="96"/>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34" name="Text Box 50"/>
            <p:cNvSpPr txBox="1">
              <a:spLocks noChangeArrowheads="1"/>
            </p:cNvSpPr>
            <p:nvPr/>
          </p:nvSpPr>
          <p:spPr bwMode="auto">
            <a:xfrm>
              <a:off x="5655937" y="3939959"/>
              <a:ext cx="623215" cy="295417"/>
            </a:xfrm>
            <a:prstGeom prst="rect">
              <a:avLst/>
            </a:prstGeom>
            <a:noFill/>
            <a:ln w="9525" algn="ctr">
              <a:noFill/>
              <a:miter lim="800000"/>
              <a:headEnd/>
              <a:tailEnd/>
            </a:ln>
          </p:spPr>
          <p:txBody>
            <a:bodyPr wrap="none" lIns="79200" tIns="39600" rIns="79200" bIns="39600">
              <a:spAutoFit/>
            </a:bodyPr>
            <a:lstStyle/>
            <a:p>
              <a:pPr defTabSz="801688" fontAlgn="t">
                <a:spcBef>
                  <a:spcPct val="0"/>
                </a:spcBef>
                <a:spcAft>
                  <a:spcPct val="0"/>
                </a:spcAft>
              </a:pPr>
              <a:r>
                <a:rPr lang="ru-RU" sz="1400" b="1">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11:00</a:t>
              </a:r>
            </a:p>
          </p:txBody>
        </p:sp>
        <p:sp>
          <p:nvSpPr>
            <p:cNvPr id="135" name="直角上箭头 134"/>
            <p:cNvSpPr/>
            <p:nvPr/>
          </p:nvSpPr>
          <p:spPr bwMode="auto">
            <a:xfrm flipH="1">
              <a:off x="1270933" y="3040007"/>
              <a:ext cx="2867118" cy="1054782"/>
            </a:xfrm>
            <a:prstGeom prst="bentUpArrow">
              <a:avLst>
                <a:gd name="adj1" fmla="val 9224"/>
                <a:gd name="adj2" fmla="val 9320"/>
                <a:gd name="adj3" fmla="val 25000"/>
              </a:avLst>
            </a:prstGeom>
            <a:solidFill>
              <a:schemeClr val="accent1">
                <a:lumMod val="20000"/>
                <a:lumOff val="80000"/>
              </a:schemeClr>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buClr>
                  <a:srgbClr val="CC9900"/>
                </a:buClr>
                <a:buFont typeface="Wingdings" pitchFamily="2" charset="2"/>
                <a:buChar char="n"/>
              </a:pPr>
              <a:endParaRPr lang="zh-CN" altLang="en-US" sz="140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Tree>
    <p:extLst>
      <p:ext uri="{BB962C8B-B14F-4D97-AF65-F5344CB8AC3E}">
        <p14:creationId xmlns:p14="http://schemas.microsoft.com/office/powerpoint/2010/main" val="391563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3">
                                            <p:txEl>
                                              <p:pRg st="0" end="0"/>
                                            </p:txEl>
                                          </p:spTgt>
                                        </p:tgtEl>
                                        <p:attrNameLst>
                                          <p:attrName>style.visibility</p:attrName>
                                        </p:attrNameLst>
                                      </p:cBhvr>
                                      <p:to>
                                        <p:strVal val="visible"/>
                                      </p:to>
                                    </p:set>
                                    <p:animEffect transition="in" filter="blinds(horizontal)">
                                      <p:cBhvr>
                                        <p:cTn id="7" dur="500"/>
                                        <p:tgtEl>
                                          <p:spTgt spid="1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3">
                                            <p:txEl>
                                              <p:pRg st="2" end="2"/>
                                            </p:txEl>
                                          </p:spTgt>
                                        </p:tgtEl>
                                        <p:attrNameLst>
                                          <p:attrName>style.visibility</p:attrName>
                                        </p:attrNameLst>
                                      </p:cBhvr>
                                      <p:to>
                                        <p:strVal val="visible"/>
                                      </p:to>
                                    </p:set>
                                    <p:animEffect transition="in" filter="blinds(horizontal)">
                                      <p:cBhvr>
                                        <p:cTn id="12" dur="500"/>
                                        <p:tgtEl>
                                          <p:spTgt spid="1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a:t>Ключевые технологии HyperSnap: дублирование</a:t>
            </a:r>
          </a:p>
        </p:txBody>
      </p:sp>
      <p:sp>
        <p:nvSpPr>
          <p:cNvPr id="108" name="矩形标注 107"/>
          <p:cNvSpPr/>
          <p:nvPr/>
        </p:nvSpPr>
        <p:spPr bwMode="auto">
          <a:xfrm>
            <a:off x="5551839" y="4073143"/>
            <a:ext cx="2979814" cy="1131821"/>
          </a:xfrm>
          <a:prstGeom prst="wedgeRectCallout">
            <a:avLst>
              <a:gd name="adj1" fmla="val 71037"/>
              <a:gd name="adj2" fmla="val -4512"/>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dirty="0" smtClean="0">
              <a:ln>
                <a:noFill/>
              </a:ln>
              <a:solidFill>
                <a:schemeClr val="bg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Text Box 49"/>
          <p:cNvSpPr txBox="1">
            <a:spLocks noChangeArrowheads="1"/>
          </p:cNvSpPr>
          <p:nvPr/>
        </p:nvSpPr>
        <p:spPr bwMode="auto">
          <a:xfrm>
            <a:off x="5574703" y="4066537"/>
            <a:ext cx="3263973" cy="1003303"/>
          </a:xfrm>
          <a:prstGeom prst="rect">
            <a:avLst/>
          </a:prstGeom>
          <a:noFill/>
          <a:ln w="9525" algn="ctr">
            <a:noFill/>
            <a:miter lim="800000"/>
            <a:headEnd/>
            <a:tailEnd/>
          </a:ln>
        </p:spPr>
        <p:txBody>
          <a:bodyPr wrap="square" lIns="79200" tIns="39600" rIns="79200" bIns="39600">
            <a:noAutofit/>
          </a:bodyPr>
          <a:lstStyle/>
          <a:p>
            <a:pPr defTabSz="801688" fontAlgn="ctr">
              <a:spcBef>
                <a:spcPct val="0"/>
              </a:spcBef>
              <a:spcAft>
                <a:spcPct val="0"/>
              </a:spcAft>
            </a:pPr>
            <a:r>
              <a:rPr lang="ru-RU" sz="1600" dirty="0">
                <a:latin typeface="Huawei Sans" panose="020C0503030203020204" pitchFamily="34" charset="0"/>
                <a:ea typeface="方正兰亭黑简体" panose="02000000000000000000" pitchFamily="2" charset="-122"/>
                <a:sym typeface="Huawei Sans" panose="020C0503030203020204" pitchFamily="34" charset="0"/>
              </a:rPr>
              <a:t>Мгновенные снимки являются </a:t>
            </a:r>
            <a:r>
              <a:rPr lang="ru-RU" sz="1600" b="1" dirty="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rPr>
              <a:t>виртуальными</a:t>
            </a:r>
            <a:r>
              <a:rPr lang="ru-RU" sz="1600" dirty="0">
                <a:latin typeface="Huawei Sans" panose="020C0503030203020204" pitchFamily="34" charset="0"/>
                <a:ea typeface="方正兰亭黑简体" panose="02000000000000000000" pitchFamily="2" charset="-122"/>
                <a:sym typeface="Huawei Sans" panose="020C0503030203020204" pitchFamily="34" charset="0"/>
              </a:rPr>
              <a:t>, поэтому их можно быстро дублировать.</a:t>
            </a:r>
          </a:p>
          <a:p>
            <a:pPr defTabSz="801688"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42" name="组合 41"/>
          <p:cNvGrpSpPr/>
          <p:nvPr/>
        </p:nvGrpSpPr>
        <p:grpSpPr>
          <a:xfrm>
            <a:off x="1500956" y="2060324"/>
            <a:ext cx="3010641" cy="2669867"/>
            <a:chOff x="1500956" y="2060324"/>
            <a:chExt cx="3010641" cy="2669867"/>
          </a:xfrm>
        </p:grpSpPr>
        <p:grpSp>
          <p:nvGrpSpPr>
            <p:cNvPr id="116" name="Group 3"/>
            <p:cNvGrpSpPr>
              <a:grpSpLocks/>
            </p:cNvGrpSpPr>
            <p:nvPr/>
          </p:nvGrpSpPr>
          <p:grpSpPr bwMode="auto">
            <a:xfrm>
              <a:off x="1787082" y="2533302"/>
              <a:ext cx="504825" cy="719138"/>
              <a:chOff x="2976" y="3264"/>
              <a:chExt cx="720" cy="577"/>
            </a:xfrm>
            <a:solidFill>
              <a:srgbClr val="94DAE2"/>
            </a:solidFill>
          </p:grpSpPr>
          <p:grpSp>
            <p:nvGrpSpPr>
              <p:cNvPr id="199" name="Group 4"/>
              <p:cNvGrpSpPr>
                <a:grpSpLocks/>
              </p:cNvGrpSpPr>
              <p:nvPr/>
            </p:nvGrpSpPr>
            <p:grpSpPr bwMode="auto">
              <a:xfrm>
                <a:off x="2976" y="3616"/>
                <a:ext cx="720" cy="225"/>
                <a:chOff x="2304" y="2166"/>
                <a:chExt cx="288" cy="90"/>
              </a:xfrm>
              <a:grpFill/>
            </p:grpSpPr>
            <p:sp>
              <p:nvSpPr>
                <p:cNvPr id="215" name="Oval 5"/>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6" name="Oval 6"/>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00" name="Group 7"/>
              <p:cNvGrpSpPr>
                <a:grpSpLocks/>
              </p:cNvGrpSpPr>
              <p:nvPr/>
            </p:nvGrpSpPr>
            <p:grpSpPr bwMode="auto">
              <a:xfrm>
                <a:off x="2976" y="3552"/>
                <a:ext cx="720" cy="225"/>
                <a:chOff x="2304" y="2166"/>
                <a:chExt cx="288" cy="90"/>
              </a:xfrm>
              <a:grpFill/>
            </p:grpSpPr>
            <p:sp>
              <p:nvSpPr>
                <p:cNvPr id="213" name="Oval 8"/>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4" name="Oval 9"/>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01" name="Group 10"/>
              <p:cNvGrpSpPr>
                <a:grpSpLocks/>
              </p:cNvGrpSpPr>
              <p:nvPr/>
            </p:nvGrpSpPr>
            <p:grpSpPr bwMode="auto">
              <a:xfrm>
                <a:off x="2976" y="3489"/>
                <a:ext cx="720" cy="225"/>
                <a:chOff x="2304" y="2166"/>
                <a:chExt cx="288" cy="90"/>
              </a:xfrm>
              <a:grpFill/>
            </p:grpSpPr>
            <p:sp>
              <p:nvSpPr>
                <p:cNvPr id="211" name="Oval 11"/>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2" name="Oval 12"/>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02" name="Group 13"/>
              <p:cNvGrpSpPr>
                <a:grpSpLocks/>
              </p:cNvGrpSpPr>
              <p:nvPr/>
            </p:nvGrpSpPr>
            <p:grpSpPr bwMode="auto">
              <a:xfrm>
                <a:off x="2976" y="3419"/>
                <a:ext cx="720" cy="225"/>
                <a:chOff x="2304" y="2166"/>
                <a:chExt cx="288" cy="90"/>
              </a:xfrm>
              <a:grpFill/>
            </p:grpSpPr>
            <p:sp>
              <p:nvSpPr>
                <p:cNvPr id="209" name="Oval 14"/>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0" name="Oval 15"/>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03" name="Group 16"/>
              <p:cNvGrpSpPr>
                <a:grpSpLocks/>
              </p:cNvGrpSpPr>
              <p:nvPr/>
            </p:nvGrpSpPr>
            <p:grpSpPr bwMode="auto">
              <a:xfrm>
                <a:off x="2976" y="3349"/>
                <a:ext cx="720" cy="225"/>
                <a:chOff x="2304" y="2166"/>
                <a:chExt cx="288" cy="90"/>
              </a:xfrm>
              <a:grpFill/>
            </p:grpSpPr>
            <p:sp>
              <p:nvSpPr>
                <p:cNvPr id="207" name="Oval 17"/>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8" name="Oval 18"/>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04" name="Group 19"/>
              <p:cNvGrpSpPr>
                <a:grpSpLocks/>
              </p:cNvGrpSpPr>
              <p:nvPr/>
            </p:nvGrpSpPr>
            <p:grpSpPr bwMode="auto">
              <a:xfrm>
                <a:off x="2976" y="3264"/>
                <a:ext cx="720" cy="225"/>
                <a:chOff x="2304" y="2112"/>
                <a:chExt cx="288" cy="90"/>
              </a:xfrm>
              <a:grpFill/>
            </p:grpSpPr>
            <p:sp>
              <p:nvSpPr>
                <p:cNvPr id="205" name="Oval 20"/>
                <p:cNvSpPr>
                  <a:spLocks noChangeArrowheads="1"/>
                </p:cNvSpPr>
                <p:nvPr/>
              </p:nvSpPr>
              <p:spPr bwMode="auto">
                <a:xfrm>
                  <a:off x="2304" y="2116"/>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6" name="Oval 21"/>
                <p:cNvSpPr>
                  <a:spLocks noChangeArrowheads="1"/>
                </p:cNvSpPr>
                <p:nvPr/>
              </p:nvSpPr>
              <p:spPr bwMode="auto">
                <a:xfrm>
                  <a:off x="2304" y="2112"/>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117" name="Group 22"/>
            <p:cNvGrpSpPr>
              <a:grpSpLocks/>
            </p:cNvGrpSpPr>
            <p:nvPr/>
          </p:nvGrpSpPr>
          <p:grpSpPr bwMode="auto">
            <a:xfrm>
              <a:off x="2939607" y="2531715"/>
              <a:ext cx="504825" cy="719137"/>
              <a:chOff x="2784" y="96"/>
              <a:chExt cx="336" cy="311"/>
            </a:xfrm>
            <a:solidFill>
              <a:srgbClr val="FEEEC1"/>
            </a:solidFill>
          </p:grpSpPr>
          <p:grpSp>
            <p:nvGrpSpPr>
              <p:cNvPr id="182" name="Group 23"/>
              <p:cNvGrpSpPr>
                <a:grpSpLocks/>
              </p:cNvGrpSpPr>
              <p:nvPr/>
            </p:nvGrpSpPr>
            <p:grpSpPr bwMode="auto">
              <a:xfrm>
                <a:off x="2784" y="276"/>
                <a:ext cx="336" cy="131"/>
                <a:chOff x="2784" y="240"/>
                <a:chExt cx="336" cy="131"/>
              </a:xfrm>
              <a:grpFill/>
            </p:grpSpPr>
            <p:sp>
              <p:nvSpPr>
                <p:cNvPr id="197" name="Oval 24"/>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8" name="Oval 25"/>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83" name="Group 26"/>
              <p:cNvGrpSpPr>
                <a:grpSpLocks/>
              </p:cNvGrpSpPr>
              <p:nvPr/>
            </p:nvGrpSpPr>
            <p:grpSpPr bwMode="auto">
              <a:xfrm>
                <a:off x="2784" y="240"/>
                <a:ext cx="336" cy="131"/>
                <a:chOff x="2784" y="240"/>
                <a:chExt cx="336" cy="131"/>
              </a:xfrm>
              <a:grpFill/>
            </p:grpSpPr>
            <p:sp>
              <p:nvSpPr>
                <p:cNvPr id="195" name="Oval 27"/>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6" name="Oval 28"/>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84" name="Group 29"/>
              <p:cNvGrpSpPr>
                <a:grpSpLocks/>
              </p:cNvGrpSpPr>
              <p:nvPr/>
            </p:nvGrpSpPr>
            <p:grpSpPr bwMode="auto">
              <a:xfrm>
                <a:off x="2784" y="208"/>
                <a:ext cx="336" cy="131"/>
                <a:chOff x="2784" y="240"/>
                <a:chExt cx="336" cy="131"/>
              </a:xfrm>
              <a:grpFill/>
            </p:grpSpPr>
            <p:sp>
              <p:nvSpPr>
                <p:cNvPr id="193" name="Oval 30"/>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4" name="Oval 31"/>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85" name="Group 32"/>
              <p:cNvGrpSpPr>
                <a:grpSpLocks/>
              </p:cNvGrpSpPr>
              <p:nvPr/>
            </p:nvGrpSpPr>
            <p:grpSpPr bwMode="auto">
              <a:xfrm>
                <a:off x="2784" y="172"/>
                <a:ext cx="336" cy="131"/>
                <a:chOff x="2784" y="240"/>
                <a:chExt cx="336" cy="131"/>
              </a:xfrm>
              <a:grpFill/>
            </p:grpSpPr>
            <p:sp>
              <p:nvSpPr>
                <p:cNvPr id="191" name="Oval 33"/>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2" name="Oval 34"/>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86" name="Group 35"/>
              <p:cNvGrpSpPr>
                <a:grpSpLocks/>
              </p:cNvGrpSpPr>
              <p:nvPr/>
            </p:nvGrpSpPr>
            <p:grpSpPr bwMode="auto">
              <a:xfrm>
                <a:off x="2784" y="136"/>
                <a:ext cx="336" cy="131"/>
                <a:chOff x="2784" y="240"/>
                <a:chExt cx="336" cy="131"/>
              </a:xfrm>
              <a:grpFill/>
            </p:grpSpPr>
            <p:sp>
              <p:nvSpPr>
                <p:cNvPr id="189" name="Oval 36"/>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0" name="Oval 37"/>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87" name="Oval 38"/>
              <p:cNvSpPr>
                <a:spLocks noChangeArrowheads="1"/>
              </p:cNvSpPr>
              <p:nvPr/>
            </p:nvSpPr>
            <p:spPr bwMode="auto">
              <a:xfrm>
                <a:off x="2784" y="102"/>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8" name="Oval 39"/>
              <p:cNvSpPr>
                <a:spLocks noChangeArrowheads="1"/>
              </p:cNvSpPr>
              <p:nvPr/>
            </p:nvSpPr>
            <p:spPr bwMode="auto">
              <a:xfrm>
                <a:off x="2784" y="96"/>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18" name="Text Box 50"/>
            <p:cNvSpPr txBox="1">
              <a:spLocks noChangeArrowheads="1"/>
            </p:cNvSpPr>
            <p:nvPr/>
          </p:nvSpPr>
          <p:spPr bwMode="auto">
            <a:xfrm>
              <a:off x="2939966" y="2853915"/>
              <a:ext cx="519020" cy="295417"/>
            </a:xfrm>
            <a:prstGeom prst="rect">
              <a:avLst/>
            </a:prstGeom>
            <a:noFill/>
            <a:ln w="9525" algn="ctr">
              <a:noFill/>
              <a:miter lim="800000"/>
              <a:headEnd/>
              <a:tailEnd/>
            </a:ln>
          </p:spPr>
          <p:txBody>
            <a:bodyPr wrap="none" lIns="79200" tIns="39600" rIns="79200" bIns="39600">
              <a:spAutoFit/>
            </a:bodyPr>
            <a:lstStyle/>
            <a:p>
              <a:pPr defTabSz="801688" fontAlgn="t">
                <a:spcBef>
                  <a:spcPct val="0"/>
                </a:spcBef>
                <a:spcAft>
                  <a:spcPct val="0"/>
                </a:spcAft>
              </a:pPr>
              <a:r>
                <a:rPr lang="ru-RU" sz="1400" b="1">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8:00</a:t>
              </a:r>
            </a:p>
          </p:txBody>
        </p:sp>
        <p:grpSp>
          <p:nvGrpSpPr>
            <p:cNvPr id="119" name="Group 51"/>
            <p:cNvGrpSpPr>
              <a:grpSpLocks/>
            </p:cNvGrpSpPr>
            <p:nvPr/>
          </p:nvGrpSpPr>
          <p:grpSpPr bwMode="auto">
            <a:xfrm>
              <a:off x="2111874" y="4006291"/>
              <a:ext cx="504825" cy="719137"/>
              <a:chOff x="2784" y="96"/>
              <a:chExt cx="336" cy="311"/>
            </a:xfrm>
            <a:solidFill>
              <a:srgbClr val="FEEEC1"/>
            </a:solidFill>
          </p:grpSpPr>
          <p:grpSp>
            <p:nvGrpSpPr>
              <p:cNvPr id="165" name="Group 52"/>
              <p:cNvGrpSpPr>
                <a:grpSpLocks/>
              </p:cNvGrpSpPr>
              <p:nvPr/>
            </p:nvGrpSpPr>
            <p:grpSpPr bwMode="auto">
              <a:xfrm>
                <a:off x="2784" y="276"/>
                <a:ext cx="336" cy="131"/>
                <a:chOff x="2784" y="240"/>
                <a:chExt cx="336" cy="131"/>
              </a:xfrm>
              <a:grpFill/>
            </p:grpSpPr>
            <p:sp>
              <p:nvSpPr>
                <p:cNvPr id="180" name="Oval 53"/>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1" name="Oval 54"/>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66" name="Group 55"/>
              <p:cNvGrpSpPr>
                <a:grpSpLocks/>
              </p:cNvGrpSpPr>
              <p:nvPr/>
            </p:nvGrpSpPr>
            <p:grpSpPr bwMode="auto">
              <a:xfrm>
                <a:off x="2784" y="240"/>
                <a:ext cx="336" cy="131"/>
                <a:chOff x="2784" y="240"/>
                <a:chExt cx="336" cy="131"/>
              </a:xfrm>
              <a:grpFill/>
            </p:grpSpPr>
            <p:sp>
              <p:nvSpPr>
                <p:cNvPr id="178" name="Oval 56"/>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9" name="Oval 57"/>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67" name="Group 58"/>
              <p:cNvGrpSpPr>
                <a:grpSpLocks/>
              </p:cNvGrpSpPr>
              <p:nvPr/>
            </p:nvGrpSpPr>
            <p:grpSpPr bwMode="auto">
              <a:xfrm>
                <a:off x="2784" y="208"/>
                <a:ext cx="336" cy="131"/>
                <a:chOff x="2784" y="240"/>
                <a:chExt cx="336" cy="131"/>
              </a:xfrm>
              <a:grpFill/>
            </p:grpSpPr>
            <p:sp>
              <p:nvSpPr>
                <p:cNvPr id="176" name="Oval 59"/>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7" name="Oval 60"/>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68" name="Group 61"/>
              <p:cNvGrpSpPr>
                <a:grpSpLocks/>
              </p:cNvGrpSpPr>
              <p:nvPr/>
            </p:nvGrpSpPr>
            <p:grpSpPr bwMode="auto">
              <a:xfrm>
                <a:off x="2784" y="172"/>
                <a:ext cx="336" cy="131"/>
                <a:chOff x="2784" y="240"/>
                <a:chExt cx="336" cy="131"/>
              </a:xfrm>
              <a:grpFill/>
            </p:grpSpPr>
            <p:sp>
              <p:nvSpPr>
                <p:cNvPr id="174" name="Oval 62"/>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5" name="Oval 63"/>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69" name="Group 64"/>
              <p:cNvGrpSpPr>
                <a:grpSpLocks/>
              </p:cNvGrpSpPr>
              <p:nvPr/>
            </p:nvGrpSpPr>
            <p:grpSpPr bwMode="auto">
              <a:xfrm>
                <a:off x="2784" y="136"/>
                <a:ext cx="336" cy="131"/>
                <a:chOff x="2784" y="240"/>
                <a:chExt cx="336" cy="131"/>
              </a:xfrm>
              <a:grpFill/>
            </p:grpSpPr>
            <p:sp>
              <p:nvSpPr>
                <p:cNvPr id="172" name="Oval 65"/>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3" name="Oval 66"/>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70" name="Oval 67"/>
              <p:cNvSpPr>
                <a:spLocks noChangeArrowheads="1"/>
              </p:cNvSpPr>
              <p:nvPr/>
            </p:nvSpPr>
            <p:spPr bwMode="auto">
              <a:xfrm>
                <a:off x="2784" y="102"/>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1" name="Oval 68"/>
              <p:cNvSpPr>
                <a:spLocks noChangeArrowheads="1"/>
              </p:cNvSpPr>
              <p:nvPr/>
            </p:nvSpPr>
            <p:spPr bwMode="auto">
              <a:xfrm>
                <a:off x="2784" y="96"/>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20" name="Text Box 69"/>
            <p:cNvSpPr txBox="1">
              <a:spLocks noChangeArrowheads="1"/>
            </p:cNvSpPr>
            <p:nvPr/>
          </p:nvSpPr>
          <p:spPr bwMode="auto">
            <a:xfrm>
              <a:off x="2120369" y="4328218"/>
              <a:ext cx="519020" cy="295417"/>
            </a:xfrm>
            <a:prstGeom prst="rect">
              <a:avLst/>
            </a:prstGeom>
            <a:noFill/>
            <a:ln w="9525" algn="ctr">
              <a:noFill/>
              <a:miter lim="800000"/>
              <a:headEnd/>
              <a:tailEnd/>
            </a:ln>
          </p:spPr>
          <p:txBody>
            <a:bodyPr wrap="none" lIns="79200" tIns="39600" rIns="79200" bIns="39600">
              <a:spAutoFit/>
            </a:bodyPr>
            <a:lstStyle/>
            <a:p>
              <a:pPr defTabSz="801688" fontAlgn="t">
                <a:spcBef>
                  <a:spcPct val="0"/>
                </a:spcBef>
                <a:spcAft>
                  <a:spcPct val="0"/>
                </a:spcAft>
              </a:pPr>
              <a:r>
                <a:rPr lang="ru-RU" sz="1400" b="1">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8:00</a:t>
              </a:r>
            </a:p>
          </p:txBody>
        </p:sp>
        <p:sp>
          <p:nvSpPr>
            <p:cNvPr id="121" name="Line 70"/>
            <p:cNvSpPr>
              <a:spLocks noChangeShapeType="1"/>
            </p:cNvSpPr>
            <p:nvPr/>
          </p:nvSpPr>
          <p:spPr bwMode="auto">
            <a:xfrm flipH="1">
              <a:off x="2399905" y="3290031"/>
              <a:ext cx="756084" cy="721667"/>
            </a:xfrm>
            <a:prstGeom prst="line">
              <a:avLst/>
            </a:prstGeom>
            <a:noFill/>
            <a:ln w="9525">
              <a:solidFill>
                <a:schemeClr val="tx1"/>
              </a:solidFill>
              <a:prstDash val="dash"/>
              <a:round/>
              <a:headEnd/>
              <a:tailEnd type="triangle" w="med" len="med"/>
            </a:ln>
          </p:spPr>
          <p:txBody>
            <a:bodyPr wrap="square" anchor="ctr">
              <a:spAutoFit/>
            </a:bodyP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122" name="Group 71"/>
            <p:cNvGrpSpPr>
              <a:grpSpLocks/>
            </p:cNvGrpSpPr>
            <p:nvPr/>
          </p:nvGrpSpPr>
          <p:grpSpPr bwMode="auto">
            <a:xfrm>
              <a:off x="3056436" y="4011053"/>
              <a:ext cx="504825" cy="719138"/>
              <a:chOff x="2784" y="96"/>
              <a:chExt cx="336" cy="311"/>
            </a:xfrm>
            <a:solidFill>
              <a:srgbClr val="FEEEC1"/>
            </a:solidFill>
          </p:grpSpPr>
          <p:grpSp>
            <p:nvGrpSpPr>
              <p:cNvPr id="148" name="Group 72"/>
              <p:cNvGrpSpPr>
                <a:grpSpLocks/>
              </p:cNvGrpSpPr>
              <p:nvPr/>
            </p:nvGrpSpPr>
            <p:grpSpPr bwMode="auto">
              <a:xfrm>
                <a:off x="2784" y="276"/>
                <a:ext cx="336" cy="131"/>
                <a:chOff x="2784" y="240"/>
                <a:chExt cx="336" cy="131"/>
              </a:xfrm>
              <a:grpFill/>
            </p:grpSpPr>
            <p:sp>
              <p:nvSpPr>
                <p:cNvPr id="163" name="Oval 73"/>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4" name="Oval 74"/>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49" name="Group 75"/>
              <p:cNvGrpSpPr>
                <a:grpSpLocks/>
              </p:cNvGrpSpPr>
              <p:nvPr/>
            </p:nvGrpSpPr>
            <p:grpSpPr bwMode="auto">
              <a:xfrm>
                <a:off x="2784" y="240"/>
                <a:ext cx="336" cy="131"/>
                <a:chOff x="2784" y="240"/>
                <a:chExt cx="336" cy="131"/>
              </a:xfrm>
              <a:grpFill/>
            </p:grpSpPr>
            <p:sp>
              <p:nvSpPr>
                <p:cNvPr id="161" name="Oval 76"/>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2" name="Oval 77"/>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50" name="Group 78"/>
              <p:cNvGrpSpPr>
                <a:grpSpLocks/>
              </p:cNvGrpSpPr>
              <p:nvPr/>
            </p:nvGrpSpPr>
            <p:grpSpPr bwMode="auto">
              <a:xfrm>
                <a:off x="2784" y="208"/>
                <a:ext cx="336" cy="131"/>
                <a:chOff x="2784" y="240"/>
                <a:chExt cx="336" cy="131"/>
              </a:xfrm>
              <a:grpFill/>
            </p:grpSpPr>
            <p:sp>
              <p:nvSpPr>
                <p:cNvPr id="159" name="Oval 79"/>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0" name="Oval 80"/>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51" name="Group 81"/>
              <p:cNvGrpSpPr>
                <a:grpSpLocks/>
              </p:cNvGrpSpPr>
              <p:nvPr/>
            </p:nvGrpSpPr>
            <p:grpSpPr bwMode="auto">
              <a:xfrm>
                <a:off x="2784" y="172"/>
                <a:ext cx="336" cy="131"/>
                <a:chOff x="2784" y="240"/>
                <a:chExt cx="336" cy="131"/>
              </a:xfrm>
              <a:grpFill/>
            </p:grpSpPr>
            <p:sp>
              <p:nvSpPr>
                <p:cNvPr id="157" name="Oval 82"/>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8" name="Oval 83"/>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52" name="Group 84"/>
              <p:cNvGrpSpPr>
                <a:grpSpLocks/>
              </p:cNvGrpSpPr>
              <p:nvPr/>
            </p:nvGrpSpPr>
            <p:grpSpPr bwMode="auto">
              <a:xfrm>
                <a:off x="2784" y="136"/>
                <a:ext cx="336" cy="131"/>
                <a:chOff x="2784" y="240"/>
                <a:chExt cx="336" cy="131"/>
              </a:xfrm>
              <a:grpFill/>
            </p:grpSpPr>
            <p:sp>
              <p:nvSpPr>
                <p:cNvPr id="155" name="Oval 85"/>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6" name="Oval 86"/>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53" name="Oval 87"/>
              <p:cNvSpPr>
                <a:spLocks noChangeArrowheads="1"/>
              </p:cNvSpPr>
              <p:nvPr/>
            </p:nvSpPr>
            <p:spPr bwMode="auto">
              <a:xfrm>
                <a:off x="2784" y="102"/>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4" name="Oval 88"/>
              <p:cNvSpPr>
                <a:spLocks noChangeArrowheads="1"/>
              </p:cNvSpPr>
              <p:nvPr/>
            </p:nvSpPr>
            <p:spPr bwMode="auto">
              <a:xfrm>
                <a:off x="2784" y="96"/>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23" name="Text Box 89"/>
            <p:cNvSpPr txBox="1">
              <a:spLocks noChangeArrowheads="1"/>
            </p:cNvSpPr>
            <p:nvPr/>
          </p:nvSpPr>
          <p:spPr bwMode="auto">
            <a:xfrm>
              <a:off x="3056473" y="4328218"/>
              <a:ext cx="519020" cy="295417"/>
            </a:xfrm>
            <a:prstGeom prst="rect">
              <a:avLst/>
            </a:prstGeom>
            <a:noFill/>
            <a:ln w="9525" algn="ctr">
              <a:noFill/>
              <a:miter lim="800000"/>
              <a:headEnd/>
              <a:tailEnd/>
            </a:ln>
          </p:spPr>
          <p:txBody>
            <a:bodyPr wrap="none" lIns="79200" tIns="39600" rIns="79200" bIns="39600">
              <a:spAutoFit/>
            </a:bodyPr>
            <a:lstStyle/>
            <a:p>
              <a:pPr defTabSz="801688" fontAlgn="t">
                <a:spcBef>
                  <a:spcPct val="0"/>
                </a:spcBef>
                <a:spcAft>
                  <a:spcPct val="0"/>
                </a:spcAft>
              </a:pPr>
              <a:r>
                <a:rPr lang="ru-RU" sz="1400" b="1">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8:00</a:t>
              </a:r>
            </a:p>
          </p:txBody>
        </p:sp>
        <p:sp>
          <p:nvSpPr>
            <p:cNvPr id="124" name="Line 90"/>
            <p:cNvSpPr>
              <a:spLocks noChangeShapeType="1"/>
            </p:cNvSpPr>
            <p:nvPr/>
          </p:nvSpPr>
          <p:spPr bwMode="auto">
            <a:xfrm>
              <a:off x="3228533" y="3252440"/>
              <a:ext cx="35470" cy="757671"/>
            </a:xfrm>
            <a:prstGeom prst="line">
              <a:avLst/>
            </a:prstGeom>
            <a:noFill/>
            <a:ln w="9525">
              <a:solidFill>
                <a:schemeClr val="tx1"/>
              </a:solidFill>
              <a:prstDash val="dash"/>
              <a:round/>
              <a:headEnd/>
              <a:tailEnd type="triangle" w="med" len="med"/>
            </a:ln>
          </p:spPr>
          <p:txBody>
            <a:bodyPr wrap="square" anchor="ctr">
              <a:spAutoFit/>
            </a:bodyP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125" name="Group 91"/>
            <p:cNvGrpSpPr>
              <a:grpSpLocks/>
            </p:cNvGrpSpPr>
            <p:nvPr/>
          </p:nvGrpSpPr>
          <p:grpSpPr bwMode="auto">
            <a:xfrm>
              <a:off x="3985124" y="4011053"/>
              <a:ext cx="504825" cy="719138"/>
              <a:chOff x="2784" y="96"/>
              <a:chExt cx="336" cy="311"/>
            </a:xfrm>
            <a:solidFill>
              <a:srgbClr val="FEEEC1"/>
            </a:solidFill>
          </p:grpSpPr>
          <p:grpSp>
            <p:nvGrpSpPr>
              <p:cNvPr id="131" name="Group 92"/>
              <p:cNvGrpSpPr>
                <a:grpSpLocks/>
              </p:cNvGrpSpPr>
              <p:nvPr/>
            </p:nvGrpSpPr>
            <p:grpSpPr bwMode="auto">
              <a:xfrm>
                <a:off x="2784" y="276"/>
                <a:ext cx="336" cy="131"/>
                <a:chOff x="2784" y="240"/>
                <a:chExt cx="336" cy="131"/>
              </a:xfrm>
              <a:grpFill/>
            </p:grpSpPr>
            <p:sp>
              <p:nvSpPr>
                <p:cNvPr id="146" name="Oval 93"/>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7" name="Oval 94"/>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32" name="Group 95"/>
              <p:cNvGrpSpPr>
                <a:grpSpLocks/>
              </p:cNvGrpSpPr>
              <p:nvPr/>
            </p:nvGrpSpPr>
            <p:grpSpPr bwMode="auto">
              <a:xfrm>
                <a:off x="2784" y="240"/>
                <a:ext cx="336" cy="131"/>
                <a:chOff x="2784" y="240"/>
                <a:chExt cx="336" cy="131"/>
              </a:xfrm>
              <a:grpFill/>
            </p:grpSpPr>
            <p:sp>
              <p:nvSpPr>
                <p:cNvPr id="144" name="Oval 96"/>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5" name="Oval 97"/>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33" name="Group 98"/>
              <p:cNvGrpSpPr>
                <a:grpSpLocks/>
              </p:cNvGrpSpPr>
              <p:nvPr/>
            </p:nvGrpSpPr>
            <p:grpSpPr bwMode="auto">
              <a:xfrm>
                <a:off x="2784" y="208"/>
                <a:ext cx="336" cy="131"/>
                <a:chOff x="2784" y="240"/>
                <a:chExt cx="336" cy="131"/>
              </a:xfrm>
              <a:grpFill/>
            </p:grpSpPr>
            <p:sp>
              <p:nvSpPr>
                <p:cNvPr id="142" name="Oval 99"/>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3" name="Oval 100"/>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34" name="Group 101"/>
              <p:cNvGrpSpPr>
                <a:grpSpLocks/>
              </p:cNvGrpSpPr>
              <p:nvPr/>
            </p:nvGrpSpPr>
            <p:grpSpPr bwMode="auto">
              <a:xfrm>
                <a:off x="2784" y="172"/>
                <a:ext cx="336" cy="131"/>
                <a:chOff x="2784" y="240"/>
                <a:chExt cx="336" cy="131"/>
              </a:xfrm>
              <a:grpFill/>
            </p:grpSpPr>
            <p:sp>
              <p:nvSpPr>
                <p:cNvPr id="140" name="Oval 102"/>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1" name="Oval 103"/>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35" name="Group 104"/>
              <p:cNvGrpSpPr>
                <a:grpSpLocks/>
              </p:cNvGrpSpPr>
              <p:nvPr/>
            </p:nvGrpSpPr>
            <p:grpSpPr bwMode="auto">
              <a:xfrm>
                <a:off x="2784" y="136"/>
                <a:ext cx="336" cy="131"/>
                <a:chOff x="2784" y="240"/>
                <a:chExt cx="336" cy="131"/>
              </a:xfrm>
              <a:grpFill/>
            </p:grpSpPr>
            <p:sp>
              <p:nvSpPr>
                <p:cNvPr id="138" name="Oval 105"/>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9" name="Oval 106"/>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36" name="Oval 107"/>
              <p:cNvSpPr>
                <a:spLocks noChangeArrowheads="1"/>
              </p:cNvSpPr>
              <p:nvPr/>
            </p:nvSpPr>
            <p:spPr bwMode="auto">
              <a:xfrm>
                <a:off x="2784" y="102"/>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7" name="Oval 108"/>
              <p:cNvSpPr>
                <a:spLocks noChangeArrowheads="1"/>
              </p:cNvSpPr>
              <p:nvPr/>
            </p:nvSpPr>
            <p:spPr bwMode="auto">
              <a:xfrm>
                <a:off x="2784" y="96"/>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26" name="Text Box 109"/>
            <p:cNvSpPr txBox="1">
              <a:spLocks noChangeArrowheads="1"/>
            </p:cNvSpPr>
            <p:nvPr/>
          </p:nvSpPr>
          <p:spPr bwMode="auto">
            <a:xfrm>
              <a:off x="3992577" y="4328218"/>
              <a:ext cx="519020" cy="295417"/>
            </a:xfrm>
            <a:prstGeom prst="rect">
              <a:avLst/>
            </a:prstGeom>
            <a:noFill/>
            <a:ln w="9525" algn="ctr">
              <a:noFill/>
              <a:miter lim="800000"/>
              <a:headEnd/>
              <a:tailEnd/>
            </a:ln>
          </p:spPr>
          <p:txBody>
            <a:bodyPr wrap="none" lIns="79200" tIns="39600" rIns="79200" bIns="39600">
              <a:spAutoFit/>
            </a:bodyPr>
            <a:lstStyle/>
            <a:p>
              <a:pPr defTabSz="801688" fontAlgn="t">
                <a:spcBef>
                  <a:spcPct val="0"/>
                </a:spcBef>
                <a:spcAft>
                  <a:spcPct val="0"/>
                </a:spcAft>
              </a:pPr>
              <a:r>
                <a:rPr lang="ru-RU" sz="1400" b="1">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8:00</a:t>
              </a:r>
            </a:p>
          </p:txBody>
        </p:sp>
        <p:sp>
          <p:nvSpPr>
            <p:cNvPr id="127" name="Line 110"/>
            <p:cNvSpPr>
              <a:spLocks noChangeShapeType="1"/>
            </p:cNvSpPr>
            <p:nvPr/>
          </p:nvSpPr>
          <p:spPr bwMode="auto">
            <a:xfrm>
              <a:off x="3336011" y="3290030"/>
              <a:ext cx="900100" cy="756085"/>
            </a:xfrm>
            <a:prstGeom prst="line">
              <a:avLst/>
            </a:prstGeom>
            <a:noFill/>
            <a:ln w="9525">
              <a:solidFill>
                <a:schemeClr val="tx1"/>
              </a:solidFill>
              <a:prstDash val="dash"/>
              <a:round/>
              <a:headEnd/>
              <a:tailEnd type="triangle" w="med" len="med"/>
            </a:ln>
          </p:spPr>
          <p:txBody>
            <a:bodyPr wrap="square" anchor="ctr">
              <a:spAutoFit/>
            </a:bodyP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28" name="直接箭头连接符 127"/>
            <p:cNvCxnSpPr>
              <a:stCxn id="213" idx="6"/>
              <a:endCxn id="118" idx="1"/>
            </p:cNvCxnSpPr>
            <p:nvPr/>
          </p:nvCxnSpPr>
          <p:spPr>
            <a:xfrm flipV="1">
              <a:off x="2291907" y="3001624"/>
              <a:ext cx="648059" cy="37069"/>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4" name="Line 70"/>
            <p:cNvSpPr>
              <a:spLocks noChangeShapeType="1"/>
            </p:cNvSpPr>
            <p:nvPr/>
          </p:nvSpPr>
          <p:spPr bwMode="auto">
            <a:xfrm flipH="1">
              <a:off x="2399905" y="3290031"/>
              <a:ext cx="756084" cy="721667"/>
            </a:xfrm>
            <a:prstGeom prst="line">
              <a:avLst/>
            </a:prstGeom>
            <a:noFill/>
            <a:ln w="9525">
              <a:solidFill>
                <a:schemeClr val="tx1"/>
              </a:solidFill>
              <a:prstDash val="dash"/>
              <a:round/>
              <a:headEnd/>
              <a:tailEnd type="triangle" w="med" len="med"/>
            </a:ln>
          </p:spPr>
          <p:txBody>
            <a:bodyPr wrap="square" anchor="ctr">
              <a:noAutofit/>
            </a:bodyP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4" name="Line 90"/>
            <p:cNvSpPr>
              <a:spLocks noChangeShapeType="1"/>
            </p:cNvSpPr>
            <p:nvPr/>
          </p:nvSpPr>
          <p:spPr bwMode="auto">
            <a:xfrm>
              <a:off x="3228533" y="3252440"/>
              <a:ext cx="35470" cy="757671"/>
            </a:xfrm>
            <a:prstGeom prst="line">
              <a:avLst/>
            </a:prstGeom>
            <a:noFill/>
            <a:ln w="9525">
              <a:solidFill>
                <a:schemeClr val="tx1"/>
              </a:solidFill>
              <a:prstDash val="dash"/>
              <a:round/>
              <a:headEnd/>
              <a:tailEnd type="triangle" w="med" len="med"/>
            </a:ln>
          </p:spPr>
          <p:txBody>
            <a:bodyPr wrap="square" anchor="ctr">
              <a:noAutofit/>
            </a:bodyP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4" name="Line 110"/>
            <p:cNvSpPr>
              <a:spLocks noChangeShapeType="1"/>
            </p:cNvSpPr>
            <p:nvPr/>
          </p:nvSpPr>
          <p:spPr bwMode="auto">
            <a:xfrm>
              <a:off x="3336011" y="3290030"/>
              <a:ext cx="900100" cy="756085"/>
            </a:xfrm>
            <a:prstGeom prst="line">
              <a:avLst/>
            </a:prstGeom>
            <a:noFill/>
            <a:ln w="9525">
              <a:solidFill>
                <a:schemeClr val="tx1"/>
              </a:solidFill>
              <a:prstDash val="dash"/>
              <a:round/>
              <a:headEnd/>
              <a:tailEnd type="triangle" w="med" len="med"/>
            </a:ln>
          </p:spPr>
          <p:txBody>
            <a:bodyPr wrap="square" anchor="ctr">
              <a:noAutofit/>
            </a:bodyP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6" name="TextBox 103"/>
            <p:cNvSpPr txBox="1"/>
            <p:nvPr/>
          </p:nvSpPr>
          <p:spPr>
            <a:xfrm>
              <a:off x="1500956" y="2060324"/>
              <a:ext cx="1063446" cy="553470"/>
            </a:xfrm>
            <a:prstGeom prst="rect">
              <a:avLst/>
            </a:prstGeom>
            <a:noFill/>
          </p:spPr>
          <p:txBody>
            <a:bodyPr wrap="square" rtlCol="0">
              <a:noAutofit/>
            </a:bodyPr>
            <a:lstStyle/>
            <a:p>
              <a:pPr algn="ctr" defTabSz="914400" fontAlgn="ctr">
                <a:spcBef>
                  <a:spcPct val="0"/>
                </a:spcBef>
                <a:spcAft>
                  <a:spcPct val="0"/>
                </a:spcAft>
              </a:pPr>
              <a:r>
                <a:rPr lang="ru-RU" sz="12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Исходный том</a:t>
              </a:r>
            </a:p>
          </p:txBody>
        </p:sp>
        <p:sp>
          <p:nvSpPr>
            <p:cNvPr id="107" name="TextBox 104"/>
            <p:cNvSpPr txBox="1"/>
            <p:nvPr/>
          </p:nvSpPr>
          <p:spPr>
            <a:xfrm>
              <a:off x="2671468" y="2084681"/>
              <a:ext cx="1237373" cy="461665"/>
            </a:xfrm>
            <a:prstGeom prst="rect">
              <a:avLst/>
            </a:prstGeom>
            <a:noFill/>
          </p:spPr>
          <p:txBody>
            <a:bodyPr wrap="square" rtlCol="0">
              <a:noAutofit/>
            </a:bodyPr>
            <a:lstStyle/>
            <a:p>
              <a:pPr algn="ctr" defTabSz="914400" fontAlgn="ctr">
                <a:spcBef>
                  <a:spcPct val="0"/>
                </a:spcBef>
                <a:spcAft>
                  <a:spcPct val="0"/>
                </a:spcAft>
              </a:pPr>
              <a:r>
                <a:rPr lang="ru-RU" sz="12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Мгновенный снимок</a:t>
              </a:r>
            </a:p>
          </p:txBody>
        </p:sp>
      </p:grpSp>
      <p:grpSp>
        <p:nvGrpSpPr>
          <p:cNvPr id="111" name="组合 110"/>
          <p:cNvGrpSpPr/>
          <p:nvPr/>
        </p:nvGrpSpPr>
        <p:grpSpPr>
          <a:xfrm>
            <a:off x="5610822" y="1736812"/>
            <a:ext cx="2979814" cy="881859"/>
            <a:chOff x="4855050" y="1491131"/>
            <a:chExt cx="2979814" cy="895278"/>
          </a:xfrm>
        </p:grpSpPr>
        <p:sp>
          <p:nvSpPr>
            <p:cNvPr id="112" name="矩形标注 111"/>
            <p:cNvSpPr/>
            <p:nvPr/>
          </p:nvSpPr>
          <p:spPr bwMode="auto">
            <a:xfrm>
              <a:off x="4855050" y="1491131"/>
              <a:ext cx="2979814" cy="895278"/>
            </a:xfrm>
            <a:prstGeom prst="wedgeRectCallout">
              <a:avLst>
                <a:gd name="adj1" fmla="val 71037"/>
                <a:gd name="adj2" fmla="val -4512"/>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dirty="0" smtClean="0">
                <a:ln>
                  <a:noFill/>
                </a:ln>
                <a:solidFill>
                  <a:schemeClr val="bg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3" name="Text Box 48"/>
            <p:cNvSpPr txBox="1">
              <a:spLocks noChangeArrowheads="1"/>
            </p:cNvSpPr>
            <p:nvPr/>
          </p:nvSpPr>
          <p:spPr bwMode="auto">
            <a:xfrm>
              <a:off x="4915057" y="1971925"/>
              <a:ext cx="2757789" cy="268666"/>
            </a:xfrm>
            <a:prstGeom prst="rect">
              <a:avLst/>
            </a:prstGeom>
            <a:noFill/>
            <a:ln w="9525" algn="ctr">
              <a:noFill/>
              <a:miter lim="800000"/>
              <a:headEnd/>
              <a:tailEnd/>
            </a:ln>
          </p:spPr>
          <p:txBody>
            <a:bodyPr wrap="square" lIns="79200" tIns="39600" rIns="79200" bIns="39600">
              <a:noAutofit/>
            </a:bodyPr>
            <a:lstStyle/>
            <a:p>
              <a:pPr defTabSz="801688" fontAlgn="ctr">
                <a:spcBef>
                  <a:spcPct val="0"/>
                </a:spcBef>
                <a:spcAft>
                  <a:spcPct val="0"/>
                </a:spcAft>
                <a:buSzPct val="60000"/>
              </a:pPr>
              <a:endParaRPr lang="en-US" altLang="zh-CN" sz="12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14" name="矩形 113"/>
          <p:cNvSpPr/>
          <p:nvPr/>
        </p:nvSpPr>
        <p:spPr>
          <a:xfrm>
            <a:off x="5607607" y="1761779"/>
            <a:ext cx="2983029" cy="338554"/>
          </a:xfrm>
          <a:prstGeom prst="rect">
            <a:avLst/>
          </a:prstGeom>
        </p:spPr>
        <p:txBody>
          <a:bodyPr wrap="square">
            <a:noAutofit/>
          </a:bodyPr>
          <a:lstStyle/>
          <a:p>
            <a:pPr defTabSz="801688" fontAlgn="ctr">
              <a:spcBef>
                <a:spcPct val="0"/>
              </a:spcBef>
              <a:spcAft>
                <a:spcPct val="0"/>
              </a:spcAft>
              <a:buSzPct val="60000"/>
            </a:pPr>
            <a:r>
              <a:rPr lang="ru-RU" sz="1600">
                <a:latin typeface="Huawei Sans" panose="020C0503030203020204" pitchFamily="34" charset="0"/>
                <a:ea typeface="方正兰亭黑简体" panose="02000000000000000000" pitchFamily="2" charset="-122"/>
                <a:sym typeface="Huawei Sans" panose="020C0503030203020204" pitchFamily="34" charset="0"/>
              </a:rPr>
              <a:t>Как получить </a:t>
            </a:r>
            <a:r>
              <a:rPr lang="ru-RU" sz="1600" b="1">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rPr>
              <a:t>несколько дубликатов</a:t>
            </a:r>
            <a:r>
              <a:rPr lang="ru-RU" sz="1600">
                <a:latin typeface="Huawei Sans" panose="020C0503030203020204" pitchFamily="34" charset="0"/>
                <a:ea typeface="方正兰亭黑简体" panose="02000000000000000000" pitchFamily="2" charset="-122"/>
                <a:sym typeface="Huawei Sans" panose="020C0503030203020204" pitchFamily="34" charset="0"/>
              </a:rPr>
              <a:t> одного мгновенного снимка?</a:t>
            </a:r>
          </a:p>
        </p:txBody>
      </p:sp>
      <p:grpSp>
        <p:nvGrpSpPr>
          <p:cNvPr id="129" name="组合 128"/>
          <p:cNvGrpSpPr>
            <a:grpSpLocks noChangeAspect="1"/>
          </p:cNvGrpSpPr>
          <p:nvPr/>
        </p:nvGrpSpPr>
        <p:grpSpPr>
          <a:xfrm>
            <a:off x="9332642" y="4429578"/>
            <a:ext cx="1152241" cy="1080000"/>
            <a:chOff x="5173663" y="2378076"/>
            <a:chExt cx="506412" cy="474662"/>
          </a:xfrm>
          <a:solidFill>
            <a:schemeClr val="tx1">
              <a:lumMod val="65000"/>
              <a:lumOff val="35000"/>
            </a:schemeClr>
          </a:solidFill>
        </p:grpSpPr>
        <p:sp>
          <p:nvSpPr>
            <p:cNvPr id="130" name="Freeform 127"/>
            <p:cNvSpPr>
              <a:spLocks noEditPoints="1"/>
            </p:cNvSpPr>
            <p:nvPr/>
          </p:nvSpPr>
          <p:spPr bwMode="auto">
            <a:xfrm>
              <a:off x="5384800" y="2378076"/>
              <a:ext cx="212725" cy="212725"/>
            </a:xfrm>
            <a:custGeom>
              <a:avLst/>
              <a:gdLst>
                <a:gd name="T0" fmla="*/ 125 w 249"/>
                <a:gd name="T1" fmla="*/ 24 h 249"/>
                <a:gd name="T2" fmla="*/ 125 w 249"/>
                <a:gd name="T3" fmla="*/ 24 h 249"/>
                <a:gd name="T4" fmla="*/ 25 w 249"/>
                <a:gd name="T5" fmla="*/ 124 h 249"/>
                <a:gd name="T6" fmla="*/ 125 w 249"/>
                <a:gd name="T7" fmla="*/ 224 h 249"/>
                <a:gd name="T8" fmla="*/ 225 w 249"/>
                <a:gd name="T9" fmla="*/ 124 h 249"/>
                <a:gd name="T10" fmla="*/ 125 w 249"/>
                <a:gd name="T11" fmla="*/ 24 h 249"/>
                <a:gd name="T12" fmla="*/ 125 w 249"/>
                <a:gd name="T13" fmla="*/ 249 h 249"/>
                <a:gd name="T14" fmla="*/ 125 w 249"/>
                <a:gd name="T15" fmla="*/ 249 h 249"/>
                <a:gd name="T16" fmla="*/ 0 w 249"/>
                <a:gd name="T17" fmla="*/ 124 h 249"/>
                <a:gd name="T18" fmla="*/ 125 w 249"/>
                <a:gd name="T19" fmla="*/ 0 h 249"/>
                <a:gd name="T20" fmla="*/ 249 w 249"/>
                <a:gd name="T21" fmla="*/ 124 h 249"/>
                <a:gd name="T22" fmla="*/ 125 w 249"/>
                <a:gd name="T23"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249">
                  <a:moveTo>
                    <a:pt x="125" y="24"/>
                  </a:moveTo>
                  <a:lnTo>
                    <a:pt x="125" y="24"/>
                  </a:lnTo>
                  <a:cubicBezTo>
                    <a:pt x="70" y="24"/>
                    <a:pt x="25" y="69"/>
                    <a:pt x="25" y="124"/>
                  </a:cubicBezTo>
                  <a:cubicBezTo>
                    <a:pt x="25" y="179"/>
                    <a:pt x="70" y="224"/>
                    <a:pt x="125" y="224"/>
                  </a:cubicBezTo>
                  <a:cubicBezTo>
                    <a:pt x="180" y="224"/>
                    <a:pt x="225" y="179"/>
                    <a:pt x="225" y="124"/>
                  </a:cubicBezTo>
                  <a:cubicBezTo>
                    <a:pt x="225" y="69"/>
                    <a:pt x="180" y="24"/>
                    <a:pt x="125" y="24"/>
                  </a:cubicBezTo>
                  <a:close/>
                  <a:moveTo>
                    <a:pt x="125" y="249"/>
                  </a:moveTo>
                  <a:lnTo>
                    <a:pt x="125" y="249"/>
                  </a:lnTo>
                  <a:cubicBezTo>
                    <a:pt x="56" y="249"/>
                    <a:pt x="0" y="193"/>
                    <a:pt x="0" y="124"/>
                  </a:cubicBezTo>
                  <a:cubicBezTo>
                    <a:pt x="0" y="56"/>
                    <a:pt x="56" y="0"/>
                    <a:pt x="125" y="0"/>
                  </a:cubicBezTo>
                  <a:cubicBezTo>
                    <a:pt x="194" y="0"/>
                    <a:pt x="249" y="56"/>
                    <a:pt x="249" y="124"/>
                  </a:cubicBezTo>
                  <a:cubicBezTo>
                    <a:pt x="249" y="193"/>
                    <a:pt x="194" y="249"/>
                    <a:pt x="125" y="249"/>
                  </a:cubicBezTo>
                  <a:close/>
                </a:path>
              </a:pathLst>
            </a:custGeom>
            <a:grpFill/>
            <a:ln w="0">
              <a:noFill/>
              <a:prstDash val="solid"/>
              <a:round/>
              <a:headEnd/>
              <a:tailEnd/>
            </a:ln>
          </p:spPr>
          <p:txBody>
            <a:bodyPr/>
            <a:lstStyle/>
            <a:p>
              <a:pPr defTabSz="543689">
                <a:defRPr/>
              </a:pPr>
              <a:endParaRPr lang="zh-CN" altLang="en-US" sz="3201"/>
            </a:p>
          </p:txBody>
        </p:sp>
        <p:sp>
          <p:nvSpPr>
            <p:cNvPr id="217" name="Freeform 128"/>
            <p:cNvSpPr>
              <a:spLocks noEditPoints="1"/>
            </p:cNvSpPr>
            <p:nvPr/>
          </p:nvSpPr>
          <p:spPr bwMode="auto">
            <a:xfrm>
              <a:off x="5189538" y="2625726"/>
              <a:ext cx="200025" cy="142875"/>
            </a:xfrm>
            <a:custGeom>
              <a:avLst/>
              <a:gdLst>
                <a:gd name="T0" fmla="*/ 19 w 235"/>
                <a:gd name="T1" fmla="*/ 147 h 167"/>
                <a:gd name="T2" fmla="*/ 19 w 235"/>
                <a:gd name="T3" fmla="*/ 147 h 167"/>
                <a:gd name="T4" fmla="*/ 215 w 235"/>
                <a:gd name="T5" fmla="*/ 147 h 167"/>
                <a:gd name="T6" fmla="*/ 215 w 235"/>
                <a:gd name="T7" fmla="*/ 19 h 167"/>
                <a:gd name="T8" fmla="*/ 19 w 235"/>
                <a:gd name="T9" fmla="*/ 19 h 167"/>
                <a:gd name="T10" fmla="*/ 19 w 235"/>
                <a:gd name="T11" fmla="*/ 147 h 167"/>
                <a:gd name="T12" fmla="*/ 225 w 235"/>
                <a:gd name="T13" fmla="*/ 167 h 167"/>
                <a:gd name="T14" fmla="*/ 225 w 235"/>
                <a:gd name="T15" fmla="*/ 167 h 167"/>
                <a:gd name="T16" fmla="*/ 9 w 235"/>
                <a:gd name="T17" fmla="*/ 167 h 167"/>
                <a:gd name="T18" fmla="*/ 0 w 235"/>
                <a:gd name="T19" fmla="*/ 157 h 167"/>
                <a:gd name="T20" fmla="*/ 0 w 235"/>
                <a:gd name="T21" fmla="*/ 10 h 167"/>
                <a:gd name="T22" fmla="*/ 9 w 235"/>
                <a:gd name="T23" fmla="*/ 0 h 167"/>
                <a:gd name="T24" fmla="*/ 225 w 235"/>
                <a:gd name="T25" fmla="*/ 0 h 167"/>
                <a:gd name="T26" fmla="*/ 235 w 235"/>
                <a:gd name="T27" fmla="*/ 10 h 167"/>
                <a:gd name="T28" fmla="*/ 235 w 235"/>
                <a:gd name="T29" fmla="*/ 157 h 167"/>
                <a:gd name="T30" fmla="*/ 225 w 235"/>
                <a:gd name="T31"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167">
                  <a:moveTo>
                    <a:pt x="19" y="147"/>
                  </a:moveTo>
                  <a:lnTo>
                    <a:pt x="19" y="147"/>
                  </a:lnTo>
                  <a:lnTo>
                    <a:pt x="215" y="147"/>
                  </a:lnTo>
                  <a:lnTo>
                    <a:pt x="215" y="19"/>
                  </a:lnTo>
                  <a:lnTo>
                    <a:pt x="19" y="19"/>
                  </a:lnTo>
                  <a:lnTo>
                    <a:pt x="19" y="147"/>
                  </a:lnTo>
                  <a:close/>
                  <a:moveTo>
                    <a:pt x="225" y="167"/>
                  </a:moveTo>
                  <a:lnTo>
                    <a:pt x="225" y="167"/>
                  </a:lnTo>
                  <a:lnTo>
                    <a:pt x="9" y="167"/>
                  </a:lnTo>
                  <a:cubicBezTo>
                    <a:pt x="4" y="167"/>
                    <a:pt x="0" y="163"/>
                    <a:pt x="0" y="157"/>
                  </a:cubicBezTo>
                  <a:lnTo>
                    <a:pt x="0" y="10"/>
                  </a:lnTo>
                  <a:cubicBezTo>
                    <a:pt x="0" y="4"/>
                    <a:pt x="4" y="0"/>
                    <a:pt x="9" y="0"/>
                  </a:cubicBezTo>
                  <a:lnTo>
                    <a:pt x="225" y="0"/>
                  </a:lnTo>
                  <a:cubicBezTo>
                    <a:pt x="230" y="0"/>
                    <a:pt x="235" y="4"/>
                    <a:pt x="235" y="10"/>
                  </a:cubicBezTo>
                  <a:lnTo>
                    <a:pt x="235" y="157"/>
                  </a:lnTo>
                  <a:cubicBezTo>
                    <a:pt x="235" y="163"/>
                    <a:pt x="230" y="167"/>
                    <a:pt x="225" y="167"/>
                  </a:cubicBezTo>
                  <a:close/>
                </a:path>
              </a:pathLst>
            </a:custGeom>
            <a:grpFill/>
            <a:ln w="0">
              <a:noFill/>
              <a:prstDash val="solid"/>
              <a:round/>
              <a:headEnd/>
              <a:tailEnd/>
            </a:ln>
          </p:spPr>
          <p:txBody>
            <a:bodyPr/>
            <a:lstStyle/>
            <a:p>
              <a:pPr defTabSz="543689">
                <a:defRPr/>
              </a:pPr>
              <a:endParaRPr lang="zh-CN" altLang="en-US" sz="3201"/>
            </a:p>
          </p:txBody>
        </p:sp>
        <p:sp>
          <p:nvSpPr>
            <p:cNvPr id="218" name="Freeform 129"/>
            <p:cNvSpPr>
              <a:spLocks/>
            </p:cNvSpPr>
            <p:nvPr/>
          </p:nvSpPr>
          <p:spPr bwMode="auto">
            <a:xfrm>
              <a:off x="5173663" y="2778126"/>
              <a:ext cx="231775" cy="28575"/>
            </a:xfrm>
            <a:custGeom>
              <a:avLst/>
              <a:gdLst>
                <a:gd name="T0" fmla="*/ 244 w 272"/>
                <a:gd name="T1" fmla="*/ 0 h 34"/>
                <a:gd name="T2" fmla="*/ 244 w 272"/>
                <a:gd name="T3" fmla="*/ 0 h 34"/>
                <a:gd name="T4" fmla="*/ 19 w 272"/>
                <a:gd name="T5" fmla="*/ 0 h 34"/>
                <a:gd name="T6" fmla="*/ 0 w 272"/>
                <a:gd name="T7" fmla="*/ 18 h 34"/>
                <a:gd name="T8" fmla="*/ 0 w 272"/>
                <a:gd name="T9" fmla="*/ 34 h 34"/>
                <a:gd name="T10" fmla="*/ 272 w 272"/>
                <a:gd name="T11" fmla="*/ 34 h 34"/>
                <a:gd name="T12" fmla="*/ 272 w 272"/>
                <a:gd name="T13" fmla="*/ 18 h 34"/>
                <a:gd name="T14" fmla="*/ 244 w 272"/>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34">
                  <a:moveTo>
                    <a:pt x="244" y="0"/>
                  </a:moveTo>
                  <a:lnTo>
                    <a:pt x="244" y="0"/>
                  </a:lnTo>
                  <a:lnTo>
                    <a:pt x="19" y="0"/>
                  </a:lnTo>
                  <a:lnTo>
                    <a:pt x="0" y="18"/>
                  </a:lnTo>
                  <a:lnTo>
                    <a:pt x="0" y="34"/>
                  </a:lnTo>
                  <a:lnTo>
                    <a:pt x="272" y="34"/>
                  </a:lnTo>
                  <a:lnTo>
                    <a:pt x="272" y="18"/>
                  </a:lnTo>
                  <a:lnTo>
                    <a:pt x="244" y="0"/>
                  </a:lnTo>
                  <a:close/>
                </a:path>
              </a:pathLst>
            </a:custGeom>
            <a:grpFill/>
            <a:ln w="0">
              <a:noFill/>
              <a:prstDash val="solid"/>
              <a:round/>
              <a:headEnd/>
              <a:tailEnd/>
            </a:ln>
          </p:spPr>
          <p:txBody>
            <a:bodyPr/>
            <a:lstStyle/>
            <a:p>
              <a:pPr defTabSz="543689">
                <a:defRPr/>
              </a:pPr>
              <a:endParaRPr lang="zh-CN" altLang="en-US" sz="3201"/>
            </a:p>
          </p:txBody>
        </p:sp>
        <p:sp>
          <p:nvSpPr>
            <p:cNvPr id="219" name="Freeform 130"/>
            <p:cNvSpPr>
              <a:spLocks/>
            </p:cNvSpPr>
            <p:nvPr/>
          </p:nvSpPr>
          <p:spPr bwMode="auto">
            <a:xfrm>
              <a:off x="5305425" y="2800351"/>
              <a:ext cx="206375" cy="41275"/>
            </a:xfrm>
            <a:custGeom>
              <a:avLst/>
              <a:gdLst>
                <a:gd name="T0" fmla="*/ 241 w 241"/>
                <a:gd name="T1" fmla="*/ 48 h 48"/>
                <a:gd name="T2" fmla="*/ 241 w 241"/>
                <a:gd name="T3" fmla="*/ 48 h 48"/>
                <a:gd name="T4" fmla="*/ 12 w 241"/>
                <a:gd name="T5" fmla="*/ 48 h 48"/>
                <a:gd name="T6" fmla="*/ 0 w 241"/>
                <a:gd name="T7" fmla="*/ 36 h 48"/>
                <a:gd name="T8" fmla="*/ 0 w 241"/>
                <a:gd name="T9" fmla="*/ 0 h 48"/>
                <a:gd name="T10" fmla="*/ 25 w 241"/>
                <a:gd name="T11" fmla="*/ 0 h 48"/>
                <a:gd name="T12" fmla="*/ 25 w 241"/>
                <a:gd name="T13" fmla="*/ 24 h 48"/>
                <a:gd name="T14" fmla="*/ 241 w 241"/>
                <a:gd name="T15" fmla="*/ 24 h 48"/>
                <a:gd name="T16" fmla="*/ 241 w 241"/>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48">
                  <a:moveTo>
                    <a:pt x="241" y="48"/>
                  </a:moveTo>
                  <a:lnTo>
                    <a:pt x="241" y="48"/>
                  </a:lnTo>
                  <a:lnTo>
                    <a:pt x="12" y="48"/>
                  </a:lnTo>
                  <a:cubicBezTo>
                    <a:pt x="6" y="48"/>
                    <a:pt x="0" y="43"/>
                    <a:pt x="0" y="36"/>
                  </a:cubicBezTo>
                  <a:lnTo>
                    <a:pt x="0" y="0"/>
                  </a:lnTo>
                  <a:lnTo>
                    <a:pt x="25" y="0"/>
                  </a:lnTo>
                  <a:lnTo>
                    <a:pt x="25" y="24"/>
                  </a:lnTo>
                  <a:lnTo>
                    <a:pt x="241" y="24"/>
                  </a:lnTo>
                  <a:lnTo>
                    <a:pt x="241" y="48"/>
                  </a:lnTo>
                  <a:close/>
                </a:path>
              </a:pathLst>
            </a:custGeom>
            <a:grpFill/>
            <a:ln w="0">
              <a:noFill/>
              <a:prstDash val="solid"/>
              <a:round/>
              <a:headEnd/>
              <a:tailEnd/>
            </a:ln>
          </p:spPr>
          <p:txBody>
            <a:bodyPr/>
            <a:lstStyle/>
            <a:p>
              <a:pPr defTabSz="543689">
                <a:defRPr/>
              </a:pPr>
              <a:endParaRPr lang="zh-CN" altLang="en-US" sz="3201"/>
            </a:p>
          </p:txBody>
        </p:sp>
        <p:sp>
          <p:nvSpPr>
            <p:cNvPr id="220" name="Freeform 131"/>
            <p:cNvSpPr>
              <a:spLocks/>
            </p:cNvSpPr>
            <p:nvPr/>
          </p:nvSpPr>
          <p:spPr bwMode="auto">
            <a:xfrm>
              <a:off x="5324475" y="2584451"/>
              <a:ext cx="355600" cy="257175"/>
            </a:xfrm>
            <a:custGeom>
              <a:avLst/>
              <a:gdLst>
                <a:gd name="T0" fmla="*/ 406 w 418"/>
                <a:gd name="T1" fmla="*/ 300 h 300"/>
                <a:gd name="T2" fmla="*/ 406 w 418"/>
                <a:gd name="T3" fmla="*/ 300 h 300"/>
                <a:gd name="T4" fmla="*/ 328 w 418"/>
                <a:gd name="T5" fmla="*/ 300 h 300"/>
                <a:gd name="T6" fmla="*/ 328 w 418"/>
                <a:gd name="T7" fmla="*/ 276 h 300"/>
                <a:gd name="T8" fmla="*/ 394 w 418"/>
                <a:gd name="T9" fmla="*/ 276 h 300"/>
                <a:gd name="T10" fmla="*/ 394 w 418"/>
                <a:gd name="T11" fmla="*/ 73 h 300"/>
                <a:gd name="T12" fmla="*/ 317 w 418"/>
                <a:gd name="T13" fmla="*/ 29 h 300"/>
                <a:gd name="T14" fmla="*/ 266 w 418"/>
                <a:gd name="T15" fmla="*/ 84 h 300"/>
                <a:gd name="T16" fmla="*/ 249 w 418"/>
                <a:gd name="T17" fmla="*/ 86 h 300"/>
                <a:gd name="T18" fmla="*/ 216 w 418"/>
                <a:gd name="T19" fmla="*/ 61 h 300"/>
                <a:gd name="T20" fmla="*/ 173 w 418"/>
                <a:gd name="T21" fmla="*/ 61 h 300"/>
                <a:gd name="T22" fmla="*/ 141 w 418"/>
                <a:gd name="T23" fmla="*/ 86 h 300"/>
                <a:gd name="T24" fmla="*/ 124 w 418"/>
                <a:gd name="T25" fmla="*/ 85 h 300"/>
                <a:gd name="T26" fmla="*/ 73 w 418"/>
                <a:gd name="T27" fmla="*/ 29 h 300"/>
                <a:gd name="T28" fmla="*/ 14 w 418"/>
                <a:gd name="T29" fmla="*/ 68 h 300"/>
                <a:gd name="T30" fmla="*/ 0 w 418"/>
                <a:gd name="T31" fmla="*/ 47 h 300"/>
                <a:gd name="T32" fmla="*/ 69 w 418"/>
                <a:gd name="T33" fmla="*/ 3 h 300"/>
                <a:gd name="T34" fmla="*/ 85 w 418"/>
                <a:gd name="T35" fmla="*/ 5 h 300"/>
                <a:gd name="T36" fmla="*/ 134 w 418"/>
                <a:gd name="T37" fmla="*/ 60 h 300"/>
                <a:gd name="T38" fmla="*/ 161 w 418"/>
                <a:gd name="T39" fmla="*/ 39 h 300"/>
                <a:gd name="T40" fmla="*/ 168 w 418"/>
                <a:gd name="T41" fmla="*/ 36 h 300"/>
                <a:gd name="T42" fmla="*/ 220 w 418"/>
                <a:gd name="T43" fmla="*/ 36 h 300"/>
                <a:gd name="T44" fmla="*/ 227 w 418"/>
                <a:gd name="T45" fmla="*/ 39 h 300"/>
                <a:gd name="T46" fmla="*/ 255 w 418"/>
                <a:gd name="T47" fmla="*/ 59 h 300"/>
                <a:gd name="T48" fmla="*/ 306 w 418"/>
                <a:gd name="T49" fmla="*/ 5 h 300"/>
                <a:gd name="T50" fmla="*/ 321 w 418"/>
                <a:gd name="T51" fmla="*/ 3 h 300"/>
                <a:gd name="T52" fmla="*/ 413 w 418"/>
                <a:gd name="T53" fmla="*/ 57 h 300"/>
                <a:gd name="T54" fmla="*/ 418 w 418"/>
                <a:gd name="T55" fmla="*/ 67 h 300"/>
                <a:gd name="T56" fmla="*/ 418 w 418"/>
                <a:gd name="T57" fmla="*/ 288 h 300"/>
                <a:gd name="T58" fmla="*/ 406 w 418"/>
                <a:gd name="T59"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8" h="300">
                  <a:moveTo>
                    <a:pt x="406" y="300"/>
                  </a:moveTo>
                  <a:lnTo>
                    <a:pt x="406" y="300"/>
                  </a:lnTo>
                  <a:lnTo>
                    <a:pt x="328" y="300"/>
                  </a:lnTo>
                  <a:lnTo>
                    <a:pt x="328" y="276"/>
                  </a:lnTo>
                  <a:lnTo>
                    <a:pt x="394" y="276"/>
                  </a:lnTo>
                  <a:lnTo>
                    <a:pt x="394" y="73"/>
                  </a:lnTo>
                  <a:cubicBezTo>
                    <a:pt x="375" y="61"/>
                    <a:pt x="335" y="38"/>
                    <a:pt x="317" y="29"/>
                  </a:cubicBezTo>
                  <a:lnTo>
                    <a:pt x="266" y="84"/>
                  </a:lnTo>
                  <a:cubicBezTo>
                    <a:pt x="262" y="89"/>
                    <a:pt x="255" y="89"/>
                    <a:pt x="249" y="86"/>
                  </a:cubicBezTo>
                  <a:lnTo>
                    <a:pt x="216" y="61"/>
                  </a:lnTo>
                  <a:lnTo>
                    <a:pt x="173" y="61"/>
                  </a:lnTo>
                  <a:lnTo>
                    <a:pt x="141" y="86"/>
                  </a:lnTo>
                  <a:cubicBezTo>
                    <a:pt x="136" y="90"/>
                    <a:pt x="128" y="90"/>
                    <a:pt x="124" y="85"/>
                  </a:cubicBezTo>
                  <a:lnTo>
                    <a:pt x="73" y="29"/>
                  </a:lnTo>
                  <a:lnTo>
                    <a:pt x="14" y="68"/>
                  </a:lnTo>
                  <a:lnTo>
                    <a:pt x="0" y="47"/>
                  </a:lnTo>
                  <a:lnTo>
                    <a:pt x="69" y="3"/>
                  </a:lnTo>
                  <a:cubicBezTo>
                    <a:pt x="74" y="0"/>
                    <a:pt x="80" y="1"/>
                    <a:pt x="85" y="5"/>
                  </a:cubicBezTo>
                  <a:lnTo>
                    <a:pt x="134" y="60"/>
                  </a:lnTo>
                  <a:lnTo>
                    <a:pt x="161" y="39"/>
                  </a:lnTo>
                  <a:cubicBezTo>
                    <a:pt x="163" y="37"/>
                    <a:pt x="166" y="36"/>
                    <a:pt x="168" y="36"/>
                  </a:cubicBezTo>
                  <a:lnTo>
                    <a:pt x="220" y="36"/>
                  </a:lnTo>
                  <a:cubicBezTo>
                    <a:pt x="223" y="36"/>
                    <a:pt x="225" y="37"/>
                    <a:pt x="227" y="39"/>
                  </a:cubicBezTo>
                  <a:lnTo>
                    <a:pt x="255" y="59"/>
                  </a:lnTo>
                  <a:lnTo>
                    <a:pt x="306" y="5"/>
                  </a:lnTo>
                  <a:cubicBezTo>
                    <a:pt x="309" y="1"/>
                    <a:pt x="316" y="0"/>
                    <a:pt x="321" y="3"/>
                  </a:cubicBezTo>
                  <a:cubicBezTo>
                    <a:pt x="323" y="4"/>
                    <a:pt x="393" y="42"/>
                    <a:pt x="413" y="57"/>
                  </a:cubicBezTo>
                  <a:cubicBezTo>
                    <a:pt x="417" y="59"/>
                    <a:pt x="418" y="63"/>
                    <a:pt x="418" y="67"/>
                  </a:cubicBezTo>
                  <a:lnTo>
                    <a:pt x="418" y="288"/>
                  </a:lnTo>
                  <a:cubicBezTo>
                    <a:pt x="418" y="295"/>
                    <a:pt x="413" y="300"/>
                    <a:pt x="406" y="300"/>
                  </a:cubicBezTo>
                  <a:close/>
                </a:path>
              </a:pathLst>
            </a:custGeom>
            <a:grpFill/>
            <a:ln w="0">
              <a:noFill/>
              <a:prstDash val="solid"/>
              <a:round/>
              <a:headEnd/>
              <a:tailEnd/>
            </a:ln>
          </p:spPr>
          <p:txBody>
            <a:bodyPr/>
            <a:lstStyle/>
            <a:p>
              <a:pPr defTabSz="543689">
                <a:defRPr/>
              </a:pPr>
              <a:endParaRPr lang="zh-CN" altLang="en-US" sz="3201"/>
            </a:p>
          </p:txBody>
        </p:sp>
        <p:sp>
          <p:nvSpPr>
            <p:cNvPr id="221" name="Freeform 132"/>
            <p:cNvSpPr>
              <a:spLocks/>
            </p:cNvSpPr>
            <p:nvPr/>
          </p:nvSpPr>
          <p:spPr bwMode="auto">
            <a:xfrm>
              <a:off x="5500688" y="2808288"/>
              <a:ext cx="42863" cy="44450"/>
            </a:xfrm>
            <a:custGeom>
              <a:avLst/>
              <a:gdLst>
                <a:gd name="T0" fmla="*/ 25 w 51"/>
                <a:gd name="T1" fmla="*/ 52 h 52"/>
                <a:gd name="T2" fmla="*/ 25 w 51"/>
                <a:gd name="T3" fmla="*/ 52 h 52"/>
                <a:gd name="T4" fmla="*/ 0 w 51"/>
                <a:gd name="T5" fmla="*/ 26 h 52"/>
                <a:gd name="T6" fmla="*/ 25 w 51"/>
                <a:gd name="T7" fmla="*/ 0 h 52"/>
                <a:gd name="T8" fmla="*/ 51 w 51"/>
                <a:gd name="T9" fmla="*/ 26 h 52"/>
                <a:gd name="T10" fmla="*/ 25 w 51"/>
                <a:gd name="T11" fmla="*/ 52 h 52"/>
              </a:gdLst>
              <a:ahLst/>
              <a:cxnLst>
                <a:cxn ang="0">
                  <a:pos x="T0" y="T1"/>
                </a:cxn>
                <a:cxn ang="0">
                  <a:pos x="T2" y="T3"/>
                </a:cxn>
                <a:cxn ang="0">
                  <a:pos x="T4" y="T5"/>
                </a:cxn>
                <a:cxn ang="0">
                  <a:pos x="T6" y="T7"/>
                </a:cxn>
                <a:cxn ang="0">
                  <a:pos x="T8" y="T9"/>
                </a:cxn>
                <a:cxn ang="0">
                  <a:pos x="T10" y="T11"/>
                </a:cxn>
              </a:cxnLst>
              <a:rect l="0" t="0" r="r" b="b"/>
              <a:pathLst>
                <a:path w="51" h="52">
                  <a:moveTo>
                    <a:pt x="25" y="52"/>
                  </a:moveTo>
                  <a:lnTo>
                    <a:pt x="25" y="52"/>
                  </a:lnTo>
                  <a:cubicBezTo>
                    <a:pt x="11" y="52"/>
                    <a:pt x="0" y="40"/>
                    <a:pt x="0" y="26"/>
                  </a:cubicBezTo>
                  <a:cubicBezTo>
                    <a:pt x="0" y="12"/>
                    <a:pt x="11" y="0"/>
                    <a:pt x="25" y="0"/>
                  </a:cubicBezTo>
                  <a:cubicBezTo>
                    <a:pt x="39" y="0"/>
                    <a:pt x="51" y="12"/>
                    <a:pt x="51" y="26"/>
                  </a:cubicBezTo>
                  <a:cubicBezTo>
                    <a:pt x="51" y="40"/>
                    <a:pt x="39" y="52"/>
                    <a:pt x="25" y="52"/>
                  </a:cubicBezTo>
                  <a:close/>
                </a:path>
              </a:pathLst>
            </a:custGeom>
            <a:grpFill/>
            <a:ln w="0">
              <a:noFill/>
              <a:prstDash val="solid"/>
              <a:round/>
              <a:headEnd/>
              <a:tailEnd/>
            </a:ln>
          </p:spPr>
          <p:txBody>
            <a:bodyPr/>
            <a:lstStyle/>
            <a:p>
              <a:pPr defTabSz="543689">
                <a:defRPr/>
              </a:pPr>
              <a:endParaRPr lang="zh-CN" altLang="en-US" sz="3201"/>
            </a:p>
          </p:txBody>
        </p:sp>
        <p:sp>
          <p:nvSpPr>
            <p:cNvPr id="222" name="Freeform 133"/>
            <p:cNvSpPr>
              <a:spLocks/>
            </p:cNvSpPr>
            <p:nvPr/>
          </p:nvSpPr>
          <p:spPr bwMode="auto">
            <a:xfrm>
              <a:off x="5567363" y="2808288"/>
              <a:ext cx="42863" cy="44450"/>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grpFill/>
            <a:ln w="0">
              <a:noFill/>
              <a:prstDash val="solid"/>
              <a:round/>
              <a:headEnd/>
              <a:tailEnd/>
            </a:ln>
          </p:spPr>
          <p:txBody>
            <a:bodyPr/>
            <a:lstStyle/>
            <a:p>
              <a:pPr defTabSz="543689">
                <a:defRPr/>
              </a:pPr>
              <a:endParaRPr lang="zh-CN" altLang="en-US" sz="3201"/>
            </a:p>
          </p:txBody>
        </p:sp>
        <p:sp>
          <p:nvSpPr>
            <p:cNvPr id="223" name="Freeform 134"/>
            <p:cNvSpPr>
              <a:spLocks/>
            </p:cNvSpPr>
            <p:nvPr/>
          </p:nvSpPr>
          <p:spPr bwMode="auto">
            <a:xfrm>
              <a:off x="5459413" y="2625726"/>
              <a:ext cx="63500" cy="152400"/>
            </a:xfrm>
            <a:custGeom>
              <a:avLst/>
              <a:gdLst>
                <a:gd name="T0" fmla="*/ 6 w 75"/>
                <a:gd name="T1" fmla="*/ 0 h 177"/>
                <a:gd name="T2" fmla="*/ 6 w 75"/>
                <a:gd name="T3" fmla="*/ 0 h 177"/>
                <a:gd name="T4" fmla="*/ 16 w 75"/>
                <a:gd name="T5" fmla="*/ 36 h 177"/>
                <a:gd name="T6" fmla="*/ 0 w 75"/>
                <a:gd name="T7" fmla="*/ 137 h 177"/>
                <a:gd name="T8" fmla="*/ 39 w 75"/>
                <a:gd name="T9" fmla="*/ 177 h 177"/>
                <a:gd name="T10" fmla="*/ 75 w 75"/>
                <a:gd name="T11" fmla="*/ 137 h 177"/>
                <a:gd name="T12" fmla="*/ 56 w 75"/>
                <a:gd name="T13" fmla="*/ 37 h 177"/>
                <a:gd name="T14" fmla="*/ 64 w 75"/>
                <a:gd name="T15" fmla="*/ 0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77">
                  <a:moveTo>
                    <a:pt x="6" y="0"/>
                  </a:moveTo>
                  <a:lnTo>
                    <a:pt x="6" y="0"/>
                  </a:lnTo>
                  <a:lnTo>
                    <a:pt x="16" y="36"/>
                  </a:lnTo>
                  <a:lnTo>
                    <a:pt x="0" y="137"/>
                  </a:lnTo>
                  <a:lnTo>
                    <a:pt x="39" y="177"/>
                  </a:lnTo>
                  <a:lnTo>
                    <a:pt x="75" y="137"/>
                  </a:lnTo>
                  <a:lnTo>
                    <a:pt x="56" y="37"/>
                  </a:lnTo>
                  <a:lnTo>
                    <a:pt x="64" y="0"/>
                  </a:lnTo>
                </a:path>
              </a:pathLst>
            </a:custGeom>
            <a:grpFill/>
            <a:ln w="0">
              <a:noFill/>
              <a:prstDash val="solid"/>
              <a:round/>
              <a:headEnd/>
              <a:tailEnd/>
            </a:ln>
          </p:spPr>
          <p:txBody>
            <a:bodyPr/>
            <a:lstStyle/>
            <a:p>
              <a:pPr defTabSz="543689">
                <a:defRPr/>
              </a:pPr>
              <a:endParaRPr lang="zh-CN" altLang="en-US" sz="3201"/>
            </a:p>
          </p:txBody>
        </p:sp>
      </p:grpSp>
      <p:grpSp>
        <p:nvGrpSpPr>
          <p:cNvPr id="224" name="组合 320"/>
          <p:cNvGrpSpPr>
            <a:grpSpLocks noChangeAspect="1"/>
          </p:cNvGrpSpPr>
          <p:nvPr/>
        </p:nvGrpSpPr>
        <p:grpSpPr bwMode="auto">
          <a:xfrm>
            <a:off x="9713509" y="1857372"/>
            <a:ext cx="789613" cy="1080000"/>
            <a:chOff x="649288" y="2289176"/>
            <a:chExt cx="561975" cy="769938"/>
          </a:xfrm>
          <a:solidFill>
            <a:schemeClr val="bg1">
              <a:lumMod val="50000"/>
            </a:schemeClr>
          </a:solidFill>
        </p:grpSpPr>
        <p:sp>
          <p:nvSpPr>
            <p:cNvPr id="225" name="Freeform 78"/>
            <p:cNvSpPr>
              <a:spLocks noEditPoints="1"/>
            </p:cNvSpPr>
            <p:nvPr/>
          </p:nvSpPr>
          <p:spPr bwMode="auto">
            <a:xfrm>
              <a:off x="768350" y="2289176"/>
              <a:ext cx="323850" cy="327025"/>
            </a:xfrm>
            <a:custGeom>
              <a:avLst/>
              <a:gdLst>
                <a:gd name="T0" fmla="*/ 2147483646 w 775"/>
                <a:gd name="T1" fmla="*/ 2147483646 h 776"/>
                <a:gd name="T2" fmla="*/ 2147483646 w 775"/>
                <a:gd name="T3" fmla="*/ 2147483646 h 776"/>
                <a:gd name="T4" fmla="*/ 2147483646 w 775"/>
                <a:gd name="T5" fmla="*/ 2147483646 h 776"/>
                <a:gd name="T6" fmla="*/ 2147483646 w 775"/>
                <a:gd name="T7" fmla="*/ 2147483646 h 776"/>
                <a:gd name="T8" fmla="*/ 2147483646 w 775"/>
                <a:gd name="T9" fmla="*/ 2147483646 h 776"/>
                <a:gd name="T10" fmla="*/ 2147483646 w 775"/>
                <a:gd name="T11" fmla="*/ 2147483646 h 776"/>
                <a:gd name="T12" fmla="*/ 2147483646 w 775"/>
                <a:gd name="T13" fmla="*/ 2147483646 h 776"/>
                <a:gd name="T14" fmla="*/ 2147483646 w 775"/>
                <a:gd name="T15" fmla="*/ 2147483646 h 776"/>
                <a:gd name="T16" fmla="*/ 0 w 775"/>
                <a:gd name="T17" fmla="*/ 2147483646 h 776"/>
                <a:gd name="T18" fmla="*/ 2147483646 w 775"/>
                <a:gd name="T19" fmla="*/ 0 h 776"/>
                <a:gd name="T20" fmla="*/ 2147483646 w 775"/>
                <a:gd name="T21" fmla="*/ 2147483646 h 776"/>
                <a:gd name="T22" fmla="*/ 2147483646 w 775"/>
                <a:gd name="T23" fmla="*/ 2147483646 h 7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5"/>
                <a:gd name="T37" fmla="*/ 0 h 776"/>
                <a:gd name="T38" fmla="*/ 775 w 775"/>
                <a:gd name="T39" fmla="*/ 776 h 7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5" h="776">
                  <a:moveTo>
                    <a:pt x="387" y="67"/>
                  </a:moveTo>
                  <a:lnTo>
                    <a:pt x="387" y="67"/>
                  </a:lnTo>
                  <a:cubicBezTo>
                    <a:pt x="210" y="67"/>
                    <a:pt x="66" y="211"/>
                    <a:pt x="66" y="388"/>
                  </a:cubicBezTo>
                  <a:cubicBezTo>
                    <a:pt x="66" y="565"/>
                    <a:pt x="210" y="709"/>
                    <a:pt x="387" y="709"/>
                  </a:cubicBezTo>
                  <a:cubicBezTo>
                    <a:pt x="565" y="709"/>
                    <a:pt x="709" y="565"/>
                    <a:pt x="709" y="388"/>
                  </a:cubicBezTo>
                  <a:cubicBezTo>
                    <a:pt x="709" y="211"/>
                    <a:pt x="565" y="67"/>
                    <a:pt x="387" y="67"/>
                  </a:cubicBezTo>
                  <a:close/>
                  <a:moveTo>
                    <a:pt x="387" y="776"/>
                  </a:moveTo>
                  <a:lnTo>
                    <a:pt x="387" y="776"/>
                  </a:lnTo>
                  <a:cubicBezTo>
                    <a:pt x="174" y="776"/>
                    <a:pt x="0" y="602"/>
                    <a:pt x="0" y="388"/>
                  </a:cubicBezTo>
                  <a:cubicBezTo>
                    <a:pt x="0" y="174"/>
                    <a:pt x="174" y="0"/>
                    <a:pt x="387" y="0"/>
                  </a:cubicBezTo>
                  <a:cubicBezTo>
                    <a:pt x="601" y="0"/>
                    <a:pt x="775" y="174"/>
                    <a:pt x="775" y="388"/>
                  </a:cubicBezTo>
                  <a:cubicBezTo>
                    <a:pt x="775" y="602"/>
                    <a:pt x="601" y="776"/>
                    <a:pt x="387" y="77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n>
                  <a:solidFill>
                    <a:srgbClr val="FFFFFF"/>
                  </a:solidFill>
                </a:ln>
              </a:endParaRPr>
            </a:p>
          </p:txBody>
        </p:sp>
        <p:sp>
          <p:nvSpPr>
            <p:cNvPr id="226" name="Freeform 79"/>
            <p:cNvSpPr>
              <a:spLocks/>
            </p:cNvSpPr>
            <p:nvPr/>
          </p:nvSpPr>
          <p:spPr bwMode="auto">
            <a:xfrm>
              <a:off x="649288" y="2652713"/>
              <a:ext cx="561975" cy="390525"/>
            </a:xfrm>
            <a:custGeom>
              <a:avLst/>
              <a:gdLst>
                <a:gd name="T0" fmla="*/ 2147483646 w 1337"/>
                <a:gd name="T1" fmla="*/ 2147483646 h 932"/>
                <a:gd name="T2" fmla="*/ 2147483646 w 1337"/>
                <a:gd name="T3" fmla="*/ 2147483646 h 932"/>
                <a:gd name="T4" fmla="*/ 2147483646 w 1337"/>
                <a:gd name="T5" fmla="*/ 2147483646 h 932"/>
                <a:gd name="T6" fmla="*/ 2147483646 w 1337"/>
                <a:gd name="T7" fmla="*/ 2147483646 h 932"/>
                <a:gd name="T8" fmla="*/ 2147483646 w 1337"/>
                <a:gd name="T9" fmla="*/ 2147483646 h 932"/>
                <a:gd name="T10" fmla="*/ 2147483646 w 1337"/>
                <a:gd name="T11" fmla="*/ 2147483646 h 932"/>
                <a:gd name="T12" fmla="*/ 2147483646 w 1337"/>
                <a:gd name="T13" fmla="*/ 2147483646 h 932"/>
                <a:gd name="T14" fmla="*/ 2147483646 w 1337"/>
                <a:gd name="T15" fmla="*/ 2147483646 h 932"/>
                <a:gd name="T16" fmla="*/ 2147483646 w 1337"/>
                <a:gd name="T17" fmla="*/ 2147483646 h 932"/>
                <a:gd name="T18" fmla="*/ 2147483646 w 1337"/>
                <a:gd name="T19" fmla="*/ 2147483646 h 932"/>
                <a:gd name="T20" fmla="*/ 2147483646 w 1337"/>
                <a:gd name="T21" fmla="*/ 2147483646 h 932"/>
                <a:gd name="T22" fmla="*/ 2147483646 w 1337"/>
                <a:gd name="T23" fmla="*/ 2147483646 h 932"/>
                <a:gd name="T24" fmla="*/ 2147483646 w 1337"/>
                <a:gd name="T25" fmla="*/ 2147483646 h 932"/>
                <a:gd name="T26" fmla="*/ 2147483646 w 1337"/>
                <a:gd name="T27" fmla="*/ 2147483646 h 932"/>
                <a:gd name="T28" fmla="*/ 2147483646 w 1337"/>
                <a:gd name="T29" fmla="*/ 2147483646 h 932"/>
                <a:gd name="T30" fmla="*/ 0 w 1337"/>
                <a:gd name="T31" fmla="*/ 2147483646 h 932"/>
                <a:gd name="T32" fmla="*/ 0 w 1337"/>
                <a:gd name="T33" fmla="*/ 2147483646 h 932"/>
                <a:gd name="T34" fmla="*/ 2147483646 w 1337"/>
                <a:gd name="T35" fmla="*/ 2147483646 h 932"/>
                <a:gd name="T36" fmla="*/ 2147483646 w 1337"/>
                <a:gd name="T37" fmla="*/ 2147483646 h 932"/>
                <a:gd name="T38" fmla="*/ 2147483646 w 1337"/>
                <a:gd name="T39" fmla="*/ 2147483646 h 932"/>
                <a:gd name="T40" fmla="*/ 2147483646 w 1337"/>
                <a:gd name="T41" fmla="*/ 2147483646 h 932"/>
                <a:gd name="T42" fmla="*/ 2147483646 w 1337"/>
                <a:gd name="T43" fmla="*/ 2147483646 h 932"/>
                <a:gd name="T44" fmla="*/ 2147483646 w 1337"/>
                <a:gd name="T45" fmla="*/ 2147483646 h 932"/>
                <a:gd name="T46" fmla="*/ 2147483646 w 1337"/>
                <a:gd name="T47" fmla="*/ 2147483646 h 932"/>
                <a:gd name="T48" fmla="*/ 2147483646 w 1337"/>
                <a:gd name="T49" fmla="*/ 2147483646 h 9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37"/>
                <a:gd name="T76" fmla="*/ 0 h 932"/>
                <a:gd name="T77" fmla="*/ 1337 w 1337"/>
                <a:gd name="T78" fmla="*/ 932 h 9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37" h="932">
                  <a:moveTo>
                    <a:pt x="1304" y="932"/>
                  </a:moveTo>
                  <a:lnTo>
                    <a:pt x="1304" y="932"/>
                  </a:lnTo>
                  <a:lnTo>
                    <a:pt x="1080" y="932"/>
                  </a:lnTo>
                  <a:lnTo>
                    <a:pt x="1080" y="866"/>
                  </a:lnTo>
                  <a:lnTo>
                    <a:pt x="1270" y="866"/>
                  </a:lnTo>
                  <a:lnTo>
                    <a:pt x="1270" y="429"/>
                  </a:lnTo>
                  <a:cubicBezTo>
                    <a:pt x="1270" y="255"/>
                    <a:pt x="1151" y="108"/>
                    <a:pt x="983" y="71"/>
                  </a:cubicBezTo>
                  <a:lnTo>
                    <a:pt x="694" y="412"/>
                  </a:lnTo>
                  <a:cubicBezTo>
                    <a:pt x="681" y="427"/>
                    <a:pt x="656" y="427"/>
                    <a:pt x="643" y="412"/>
                  </a:cubicBezTo>
                  <a:lnTo>
                    <a:pt x="353" y="71"/>
                  </a:lnTo>
                  <a:cubicBezTo>
                    <a:pt x="186" y="108"/>
                    <a:pt x="67" y="255"/>
                    <a:pt x="67" y="429"/>
                  </a:cubicBezTo>
                  <a:lnTo>
                    <a:pt x="67" y="866"/>
                  </a:lnTo>
                  <a:lnTo>
                    <a:pt x="896" y="866"/>
                  </a:lnTo>
                  <a:lnTo>
                    <a:pt x="896" y="932"/>
                  </a:lnTo>
                  <a:lnTo>
                    <a:pt x="33" y="932"/>
                  </a:lnTo>
                  <a:cubicBezTo>
                    <a:pt x="15" y="932"/>
                    <a:pt x="0" y="917"/>
                    <a:pt x="0" y="899"/>
                  </a:cubicBezTo>
                  <a:lnTo>
                    <a:pt x="0" y="429"/>
                  </a:lnTo>
                  <a:cubicBezTo>
                    <a:pt x="0" y="217"/>
                    <a:pt x="152" y="37"/>
                    <a:pt x="361" y="2"/>
                  </a:cubicBezTo>
                  <a:cubicBezTo>
                    <a:pt x="372" y="0"/>
                    <a:pt x="384" y="4"/>
                    <a:pt x="392" y="13"/>
                  </a:cubicBezTo>
                  <a:lnTo>
                    <a:pt x="668" y="339"/>
                  </a:lnTo>
                  <a:lnTo>
                    <a:pt x="945" y="13"/>
                  </a:lnTo>
                  <a:cubicBezTo>
                    <a:pt x="953" y="4"/>
                    <a:pt x="965" y="0"/>
                    <a:pt x="976" y="2"/>
                  </a:cubicBezTo>
                  <a:cubicBezTo>
                    <a:pt x="1185" y="37"/>
                    <a:pt x="1337" y="216"/>
                    <a:pt x="1337" y="429"/>
                  </a:cubicBezTo>
                  <a:lnTo>
                    <a:pt x="1337" y="899"/>
                  </a:lnTo>
                  <a:cubicBezTo>
                    <a:pt x="1337" y="917"/>
                    <a:pt x="1322" y="932"/>
                    <a:pt x="1304" y="93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n>
                  <a:solidFill>
                    <a:srgbClr val="FFFFFF"/>
                  </a:solidFill>
                </a:ln>
              </a:endParaRPr>
            </a:p>
          </p:txBody>
        </p:sp>
        <p:sp>
          <p:nvSpPr>
            <p:cNvPr id="227" name="Freeform 80"/>
            <p:cNvSpPr>
              <a:spLocks/>
            </p:cNvSpPr>
            <p:nvPr/>
          </p:nvSpPr>
          <p:spPr bwMode="auto">
            <a:xfrm>
              <a:off x="879475" y="2667001"/>
              <a:ext cx="101600" cy="149225"/>
            </a:xfrm>
            <a:custGeom>
              <a:avLst/>
              <a:gdLst>
                <a:gd name="T0" fmla="*/ 2147483646 w 239"/>
                <a:gd name="T1" fmla="*/ 2147483646 h 357"/>
                <a:gd name="T2" fmla="*/ 2147483646 w 239"/>
                <a:gd name="T3" fmla="*/ 2147483646 h 357"/>
                <a:gd name="T4" fmla="*/ 2147483646 w 239"/>
                <a:gd name="T5" fmla="*/ 2147483646 h 357"/>
                <a:gd name="T6" fmla="*/ 2147483646 w 239"/>
                <a:gd name="T7" fmla="*/ 0 h 357"/>
                <a:gd name="T8" fmla="*/ 0 w 239"/>
                <a:gd name="T9" fmla="*/ 0 h 357"/>
                <a:gd name="T10" fmla="*/ 2147483646 w 239"/>
                <a:gd name="T11" fmla="*/ 2147483646 h 357"/>
                <a:gd name="T12" fmla="*/ 2147483646 w 239"/>
                <a:gd name="T13" fmla="*/ 2147483646 h 357"/>
                <a:gd name="T14" fmla="*/ 2147483646 w 239"/>
                <a:gd name="T15" fmla="*/ 2147483646 h 357"/>
                <a:gd name="T16" fmla="*/ 2147483646 w 239"/>
                <a:gd name="T17" fmla="*/ 2147483646 h 3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9"/>
                <a:gd name="T28" fmla="*/ 0 h 357"/>
                <a:gd name="T29" fmla="*/ 239 w 239"/>
                <a:gd name="T30" fmla="*/ 357 h 3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9" h="357">
                  <a:moveTo>
                    <a:pt x="210" y="260"/>
                  </a:moveTo>
                  <a:lnTo>
                    <a:pt x="210" y="260"/>
                  </a:lnTo>
                  <a:lnTo>
                    <a:pt x="135" y="112"/>
                  </a:lnTo>
                  <a:lnTo>
                    <a:pt x="239" y="0"/>
                  </a:lnTo>
                  <a:lnTo>
                    <a:pt x="0" y="0"/>
                  </a:lnTo>
                  <a:lnTo>
                    <a:pt x="104" y="112"/>
                  </a:lnTo>
                  <a:lnTo>
                    <a:pt x="29" y="260"/>
                  </a:lnTo>
                  <a:lnTo>
                    <a:pt x="119" y="357"/>
                  </a:lnTo>
                  <a:lnTo>
                    <a:pt x="210" y="26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n>
                  <a:solidFill>
                    <a:srgbClr val="FFFFFF"/>
                  </a:solidFill>
                </a:ln>
              </a:endParaRPr>
            </a:p>
          </p:txBody>
        </p:sp>
        <p:sp>
          <p:nvSpPr>
            <p:cNvPr id="228" name="Freeform 81"/>
            <p:cNvSpPr>
              <a:spLocks/>
            </p:cNvSpPr>
            <p:nvPr/>
          </p:nvSpPr>
          <p:spPr bwMode="auto">
            <a:xfrm>
              <a:off x="803275" y="2652713"/>
              <a:ext cx="254000" cy="28575"/>
            </a:xfrm>
            <a:custGeom>
              <a:avLst/>
              <a:gdLst>
                <a:gd name="T0" fmla="*/ 2147483646 w 605"/>
                <a:gd name="T1" fmla="*/ 2147483646 h 67"/>
                <a:gd name="T2" fmla="*/ 2147483646 w 605"/>
                <a:gd name="T3" fmla="*/ 2147483646 h 67"/>
                <a:gd name="T4" fmla="*/ 0 w 605"/>
                <a:gd name="T5" fmla="*/ 2147483646 h 67"/>
                <a:gd name="T6" fmla="*/ 0 w 605"/>
                <a:gd name="T7" fmla="*/ 0 h 67"/>
                <a:gd name="T8" fmla="*/ 2147483646 w 605"/>
                <a:gd name="T9" fmla="*/ 0 h 67"/>
                <a:gd name="T10" fmla="*/ 2147483646 w 605"/>
                <a:gd name="T11" fmla="*/ 2147483646 h 67"/>
                <a:gd name="T12" fmla="*/ 0 60000 65536"/>
                <a:gd name="T13" fmla="*/ 0 60000 65536"/>
                <a:gd name="T14" fmla="*/ 0 60000 65536"/>
                <a:gd name="T15" fmla="*/ 0 60000 65536"/>
                <a:gd name="T16" fmla="*/ 0 60000 65536"/>
                <a:gd name="T17" fmla="*/ 0 60000 65536"/>
                <a:gd name="T18" fmla="*/ 0 w 605"/>
                <a:gd name="T19" fmla="*/ 0 h 67"/>
                <a:gd name="T20" fmla="*/ 605 w 605"/>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05" h="67">
                  <a:moveTo>
                    <a:pt x="605" y="67"/>
                  </a:moveTo>
                  <a:lnTo>
                    <a:pt x="605" y="67"/>
                  </a:lnTo>
                  <a:lnTo>
                    <a:pt x="0" y="67"/>
                  </a:lnTo>
                  <a:lnTo>
                    <a:pt x="0" y="0"/>
                  </a:lnTo>
                  <a:lnTo>
                    <a:pt x="605" y="0"/>
                  </a:lnTo>
                  <a:lnTo>
                    <a:pt x="605" y="6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n>
                  <a:solidFill>
                    <a:srgbClr val="FFFFFF"/>
                  </a:solidFill>
                </a:ln>
              </a:endParaRPr>
            </a:p>
          </p:txBody>
        </p:sp>
        <p:sp>
          <p:nvSpPr>
            <p:cNvPr id="229" name="Freeform 82"/>
            <p:cNvSpPr>
              <a:spLocks/>
            </p:cNvSpPr>
            <p:nvPr/>
          </p:nvSpPr>
          <p:spPr bwMode="auto">
            <a:xfrm>
              <a:off x="990600" y="3000376"/>
              <a:ext cx="58738" cy="58738"/>
            </a:xfrm>
            <a:custGeom>
              <a:avLst/>
              <a:gdLst>
                <a:gd name="T0" fmla="*/ 2147483646 w 139"/>
                <a:gd name="T1" fmla="*/ 2147483646 h 138"/>
                <a:gd name="T2" fmla="*/ 2147483646 w 139"/>
                <a:gd name="T3" fmla="*/ 2147483646 h 138"/>
                <a:gd name="T4" fmla="*/ 0 w 139"/>
                <a:gd name="T5" fmla="*/ 2147483646 h 138"/>
                <a:gd name="T6" fmla="*/ 2147483646 w 139"/>
                <a:gd name="T7" fmla="*/ 0 h 138"/>
                <a:gd name="T8" fmla="*/ 2147483646 w 139"/>
                <a:gd name="T9" fmla="*/ 2147483646 h 138"/>
                <a:gd name="T10" fmla="*/ 2147483646 w 139"/>
                <a:gd name="T11" fmla="*/ 2147483646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69" y="138"/>
                  </a:moveTo>
                  <a:lnTo>
                    <a:pt x="69" y="138"/>
                  </a:lnTo>
                  <a:cubicBezTo>
                    <a:pt x="31" y="138"/>
                    <a:pt x="0" y="107"/>
                    <a:pt x="0" y="69"/>
                  </a:cubicBezTo>
                  <a:cubicBezTo>
                    <a:pt x="0" y="31"/>
                    <a:pt x="31" y="0"/>
                    <a:pt x="69" y="0"/>
                  </a:cubicBezTo>
                  <a:cubicBezTo>
                    <a:pt x="107" y="0"/>
                    <a:pt x="139" y="31"/>
                    <a:pt x="139" y="69"/>
                  </a:cubicBezTo>
                  <a:cubicBezTo>
                    <a:pt x="139" y="107"/>
                    <a:pt x="107" y="138"/>
                    <a:pt x="69" y="13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n>
                  <a:solidFill>
                    <a:srgbClr val="FFFFFF"/>
                  </a:solidFill>
                </a:ln>
              </a:endParaRPr>
            </a:p>
          </p:txBody>
        </p:sp>
        <p:sp>
          <p:nvSpPr>
            <p:cNvPr id="230" name="Freeform 83"/>
            <p:cNvSpPr>
              <a:spLocks/>
            </p:cNvSpPr>
            <p:nvPr/>
          </p:nvSpPr>
          <p:spPr bwMode="auto">
            <a:xfrm>
              <a:off x="1081088" y="3000376"/>
              <a:ext cx="57150" cy="58738"/>
            </a:xfrm>
            <a:custGeom>
              <a:avLst/>
              <a:gdLst>
                <a:gd name="T0" fmla="*/ 2147483646 w 139"/>
                <a:gd name="T1" fmla="*/ 2147483646 h 138"/>
                <a:gd name="T2" fmla="*/ 2147483646 w 139"/>
                <a:gd name="T3" fmla="*/ 2147483646 h 138"/>
                <a:gd name="T4" fmla="*/ 0 w 139"/>
                <a:gd name="T5" fmla="*/ 2147483646 h 138"/>
                <a:gd name="T6" fmla="*/ 2147483646 w 139"/>
                <a:gd name="T7" fmla="*/ 0 h 138"/>
                <a:gd name="T8" fmla="*/ 2147483646 w 139"/>
                <a:gd name="T9" fmla="*/ 2147483646 h 138"/>
                <a:gd name="T10" fmla="*/ 2147483646 w 139"/>
                <a:gd name="T11" fmla="*/ 2147483646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69" y="138"/>
                  </a:moveTo>
                  <a:lnTo>
                    <a:pt x="69" y="138"/>
                  </a:lnTo>
                  <a:cubicBezTo>
                    <a:pt x="31" y="138"/>
                    <a:pt x="0" y="107"/>
                    <a:pt x="0" y="69"/>
                  </a:cubicBezTo>
                  <a:cubicBezTo>
                    <a:pt x="0" y="31"/>
                    <a:pt x="31" y="0"/>
                    <a:pt x="69" y="0"/>
                  </a:cubicBezTo>
                  <a:cubicBezTo>
                    <a:pt x="107" y="0"/>
                    <a:pt x="139" y="31"/>
                    <a:pt x="139" y="69"/>
                  </a:cubicBezTo>
                  <a:cubicBezTo>
                    <a:pt x="139" y="107"/>
                    <a:pt x="107" y="138"/>
                    <a:pt x="69" y="13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n>
                  <a:solidFill>
                    <a:srgbClr val="FFFFFF"/>
                  </a:solidFill>
                </a:ln>
              </a:endParaRPr>
            </a:p>
          </p:txBody>
        </p:sp>
      </p:grpSp>
    </p:spTree>
    <p:extLst>
      <p:ext uri="{BB962C8B-B14F-4D97-AF65-F5344CB8AC3E}">
        <p14:creationId xmlns:p14="http://schemas.microsoft.com/office/powerpoint/2010/main" val="29925238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9819" y="481543"/>
            <a:ext cx="11314850" cy="497095"/>
          </a:xfrm>
        </p:spPr>
        <p:txBody>
          <a:bodyPr wrap="square">
            <a:noAutofit/>
          </a:bodyPr>
          <a:lstStyle/>
          <a:p>
            <a:r>
              <a:rPr lang="ru-RU" dirty="0"/>
              <a:t>Ключевые технологии </a:t>
            </a:r>
            <a:r>
              <a:rPr lang="ru-RU" dirty="0" err="1"/>
              <a:t>HyperSnap</a:t>
            </a:r>
            <a:r>
              <a:rPr lang="ru-RU" dirty="0"/>
              <a:t>: откат перед записью</a:t>
            </a:r>
          </a:p>
        </p:txBody>
      </p:sp>
      <p:grpSp>
        <p:nvGrpSpPr>
          <p:cNvPr id="42" name="组合 41"/>
          <p:cNvGrpSpPr/>
          <p:nvPr/>
        </p:nvGrpSpPr>
        <p:grpSpPr>
          <a:xfrm>
            <a:off x="1158952" y="1795065"/>
            <a:ext cx="7741875" cy="4063475"/>
            <a:chOff x="1158952" y="1968686"/>
            <a:chExt cx="7741875" cy="4063475"/>
          </a:xfrm>
        </p:grpSpPr>
        <p:sp>
          <p:nvSpPr>
            <p:cNvPr id="50" name="矩形标注 49"/>
            <p:cNvSpPr/>
            <p:nvPr/>
          </p:nvSpPr>
          <p:spPr bwMode="auto">
            <a:xfrm>
              <a:off x="5448804" y="3123667"/>
              <a:ext cx="2979814" cy="2908494"/>
            </a:xfrm>
            <a:prstGeom prst="wedgeRectCallout">
              <a:avLst>
                <a:gd name="adj1" fmla="val 71037"/>
                <a:gd name="adj2" fmla="val -4512"/>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dirty="0" smtClean="0">
                <a:ln>
                  <a:noFill/>
                </a:ln>
                <a:solidFill>
                  <a:schemeClr val="bg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 name="Text Box 49"/>
            <p:cNvSpPr txBox="1">
              <a:spLocks noChangeArrowheads="1"/>
            </p:cNvSpPr>
            <p:nvPr/>
          </p:nvSpPr>
          <p:spPr bwMode="auto">
            <a:xfrm>
              <a:off x="5486043" y="3123667"/>
              <a:ext cx="2933766" cy="2171314"/>
            </a:xfrm>
            <a:prstGeom prst="rect">
              <a:avLst/>
            </a:prstGeom>
            <a:noFill/>
            <a:ln w="9525" algn="ctr">
              <a:noFill/>
              <a:miter lim="800000"/>
              <a:headEnd/>
              <a:tailEnd/>
            </a:ln>
          </p:spPr>
          <p:txBody>
            <a:bodyPr wrap="square" lIns="79200" tIns="39600" rIns="79200" bIns="39600">
              <a:noAutofit/>
            </a:bodyPr>
            <a:lstStyle/>
            <a:p>
              <a:pPr defTabSz="801688" fontAlgn="ctr">
                <a:spcBef>
                  <a:spcPct val="0"/>
                </a:spcBef>
                <a:spcAft>
                  <a:spcPct val="0"/>
                </a:spcAft>
              </a:pPr>
              <a:r>
                <a:rPr lang="ru-RU" sz="1400" dirty="0">
                  <a:latin typeface="Huawei Sans" panose="020C0503030203020204" pitchFamily="34" charset="0"/>
                  <a:ea typeface="方正兰亭黑简体" panose="02000000000000000000" pitchFamily="2" charset="-122"/>
                  <a:sym typeface="Huawei Sans" panose="020C0503030203020204" pitchFamily="34" charset="0"/>
                </a:rPr>
                <a:t>В процессе отката, когда хост </a:t>
              </a:r>
              <a:r>
                <a:rPr lang="ru-RU" sz="1400" b="1" dirty="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rPr>
                <a:t>записывает данные</a:t>
              </a:r>
              <a:r>
                <a:rPr lang="ru-RU" sz="1400" dirty="0">
                  <a:latin typeface="Huawei Sans" panose="020C0503030203020204" pitchFamily="34" charset="0"/>
                  <a:ea typeface="方正兰亭黑简体" panose="02000000000000000000" pitchFamily="2" charset="-122"/>
                  <a:sym typeface="Huawei Sans" panose="020C0503030203020204" pitchFamily="34" charset="0"/>
                </a:rPr>
                <a:t> на исходный LUN, мгновенный снимок копирует блоки данных на исходный LUN, а затем хост продолжает запись данных.</a:t>
              </a:r>
            </a:p>
            <a:p>
              <a:pPr defTabSz="801688" fontAlgn="ctr">
                <a:spcBef>
                  <a:spcPct val="0"/>
                </a:spcBef>
                <a:spcAft>
                  <a:spcPct val="0"/>
                </a:spcAft>
              </a:pPr>
              <a:r>
                <a:rPr lang="ru-RU" sz="1400" b="1" dirty="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rPr>
                <a:t>Когда хосты не выполняют чтение или запись данных</a:t>
              </a:r>
              <a:r>
                <a:rPr lang="ru-RU" sz="1400" dirty="0">
                  <a:latin typeface="Huawei Sans" panose="020C0503030203020204" pitchFamily="34" charset="0"/>
                  <a:ea typeface="方正兰亭黑简体" panose="02000000000000000000" pitchFamily="2" charset="-122"/>
                  <a:sym typeface="Huawei Sans" panose="020C0503030203020204" pitchFamily="34" charset="0"/>
                </a:rPr>
                <a:t>, осуществляется </a:t>
              </a:r>
              <a:r>
                <a:rPr lang="ru-RU" sz="1400" dirty="0" smtClean="0">
                  <a:latin typeface="Huawei Sans" panose="020C0503030203020204" pitchFamily="34" charset="0"/>
                  <a:ea typeface="方正兰亭黑简体" panose="02000000000000000000" pitchFamily="2" charset="-122"/>
                  <a:sym typeface="Huawei Sans" panose="020C0503030203020204" pitchFamily="34" charset="0"/>
                </a:rPr>
                <a:t>последовательный </a:t>
              </a:r>
              <a:r>
                <a:rPr lang="ru-RU" sz="1400" dirty="0">
                  <a:latin typeface="Huawei Sans" panose="020C0503030203020204" pitchFamily="34" charset="0"/>
                  <a:ea typeface="方正兰亭黑简体" panose="02000000000000000000" pitchFamily="2" charset="-122"/>
                  <a:sym typeface="Huawei Sans" panose="020C0503030203020204" pitchFamily="34" charset="0"/>
                </a:rPr>
                <a:t>откат данных мгновенного снимка к исходному тому.</a:t>
              </a:r>
            </a:p>
            <a:p>
              <a:pPr defTabSz="801688" fontAlgn="ctr">
                <a:spcBef>
                  <a:spcPct val="0"/>
                </a:spcBef>
                <a:spcAft>
                  <a:spcPct val="0"/>
                </a:spcAft>
              </a:pPr>
              <a:endParaRPr lang="en-US" altLang="zh-CN"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54" name="组合 53"/>
            <p:cNvGrpSpPr/>
            <p:nvPr/>
          </p:nvGrpSpPr>
          <p:grpSpPr>
            <a:xfrm>
              <a:off x="5448804" y="1974914"/>
              <a:ext cx="3141832" cy="499380"/>
              <a:chOff x="4855050" y="1879430"/>
              <a:chExt cx="2979814" cy="506979"/>
            </a:xfrm>
          </p:grpSpPr>
          <p:sp>
            <p:nvSpPr>
              <p:cNvPr id="55" name="矩形标注 54"/>
              <p:cNvSpPr/>
              <p:nvPr/>
            </p:nvSpPr>
            <p:spPr bwMode="auto">
              <a:xfrm>
                <a:off x="4855050" y="1879430"/>
                <a:ext cx="2979814" cy="506979"/>
              </a:xfrm>
              <a:prstGeom prst="wedgeRectCallout">
                <a:avLst>
                  <a:gd name="adj1" fmla="val 71037"/>
                  <a:gd name="adj2" fmla="val -4512"/>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dirty="0" smtClean="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6" name="Text Box 48"/>
              <p:cNvSpPr txBox="1">
                <a:spLocks noChangeArrowheads="1"/>
              </p:cNvSpPr>
              <p:nvPr/>
            </p:nvSpPr>
            <p:spPr bwMode="auto">
              <a:xfrm>
                <a:off x="4915057" y="1971925"/>
                <a:ext cx="2757789" cy="268666"/>
              </a:xfrm>
              <a:prstGeom prst="rect">
                <a:avLst/>
              </a:prstGeom>
              <a:noFill/>
              <a:ln w="9525" algn="ctr">
                <a:noFill/>
                <a:miter lim="800000"/>
                <a:headEnd/>
                <a:tailEnd/>
              </a:ln>
            </p:spPr>
            <p:txBody>
              <a:bodyPr wrap="square" lIns="79200" tIns="39600" rIns="79200" bIns="39600">
                <a:noAutofit/>
              </a:bodyPr>
              <a:lstStyle/>
              <a:p>
                <a:pPr defTabSz="801688" fontAlgn="ctr">
                  <a:spcBef>
                    <a:spcPct val="0"/>
                  </a:spcBef>
                  <a:spcAft>
                    <a:spcPct val="0"/>
                  </a:spcAft>
                  <a:buSzPct val="60000"/>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57" name="矩形 56"/>
            <p:cNvSpPr/>
            <p:nvPr/>
          </p:nvSpPr>
          <p:spPr>
            <a:xfrm>
              <a:off x="5500537" y="1968686"/>
              <a:ext cx="3400290" cy="338554"/>
            </a:xfrm>
            <a:prstGeom prst="rect">
              <a:avLst/>
            </a:prstGeom>
          </p:spPr>
          <p:txBody>
            <a:bodyPr wrap="square">
              <a:noAutofit/>
            </a:bodyPr>
            <a:lstStyle/>
            <a:p>
              <a:pPr defTabSz="801688" fontAlgn="ctr">
                <a:spcBef>
                  <a:spcPct val="0"/>
                </a:spcBef>
                <a:spcAft>
                  <a:spcPct val="0"/>
                </a:spcAft>
                <a:buSzPct val="60000"/>
              </a:pPr>
              <a:r>
                <a:rPr lang="ru-RU" sz="1400" dirty="0">
                  <a:latin typeface="Huawei Sans" panose="020C0503030203020204" pitchFamily="34" charset="0"/>
                  <a:ea typeface="方正兰亭黑简体" panose="02000000000000000000" pitchFamily="2" charset="-122"/>
                  <a:sym typeface="Huawei Sans" panose="020C0503030203020204" pitchFamily="34" charset="0"/>
                </a:rPr>
                <a:t>Можно ли </a:t>
              </a:r>
              <a:r>
                <a:rPr lang="ru-RU" sz="1400" b="1" dirty="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rPr>
                <a:t>мгновенно</a:t>
              </a:r>
              <a:r>
                <a:rPr lang="ru-RU" sz="1400" dirty="0">
                  <a:latin typeface="Huawei Sans" panose="020C0503030203020204" pitchFamily="34" charset="0"/>
                  <a:ea typeface="方正兰亭黑简体" panose="02000000000000000000" pitchFamily="2" charset="-122"/>
                  <a:sym typeface="Huawei Sans" panose="020C0503030203020204" pitchFamily="34" charset="0"/>
                </a:rPr>
                <a:t> восстановить данные?</a:t>
              </a:r>
            </a:p>
          </p:txBody>
        </p:sp>
        <p:grpSp>
          <p:nvGrpSpPr>
            <p:cNvPr id="4" name="组合 3"/>
            <p:cNvGrpSpPr/>
            <p:nvPr/>
          </p:nvGrpSpPr>
          <p:grpSpPr>
            <a:xfrm>
              <a:off x="1158952" y="2610519"/>
              <a:ext cx="3847025" cy="1576923"/>
              <a:chOff x="1158952" y="2610519"/>
              <a:chExt cx="3847025" cy="1576923"/>
            </a:xfrm>
          </p:grpSpPr>
          <p:grpSp>
            <p:nvGrpSpPr>
              <p:cNvPr id="59" name="Group 3"/>
              <p:cNvGrpSpPr>
                <a:grpSpLocks/>
              </p:cNvGrpSpPr>
              <p:nvPr/>
            </p:nvGrpSpPr>
            <p:grpSpPr bwMode="auto">
              <a:xfrm>
                <a:off x="1431728" y="3167220"/>
                <a:ext cx="715568" cy="1020222"/>
                <a:chOff x="2976" y="3264"/>
                <a:chExt cx="720" cy="577"/>
              </a:xfrm>
              <a:solidFill>
                <a:srgbClr val="94DAE2"/>
              </a:solidFill>
            </p:grpSpPr>
            <p:grpSp>
              <p:nvGrpSpPr>
                <p:cNvPr id="84" name="Group 4"/>
                <p:cNvGrpSpPr>
                  <a:grpSpLocks/>
                </p:cNvGrpSpPr>
                <p:nvPr/>
              </p:nvGrpSpPr>
              <p:grpSpPr bwMode="auto">
                <a:xfrm>
                  <a:off x="2976" y="3616"/>
                  <a:ext cx="720" cy="225"/>
                  <a:chOff x="2304" y="2166"/>
                  <a:chExt cx="288" cy="90"/>
                </a:xfrm>
                <a:grpFill/>
              </p:grpSpPr>
              <p:sp>
                <p:nvSpPr>
                  <p:cNvPr id="100" name="Oval 5"/>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1" name="Oval 6"/>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85" name="Group 7"/>
                <p:cNvGrpSpPr>
                  <a:grpSpLocks/>
                </p:cNvGrpSpPr>
                <p:nvPr/>
              </p:nvGrpSpPr>
              <p:grpSpPr bwMode="auto">
                <a:xfrm>
                  <a:off x="2976" y="3552"/>
                  <a:ext cx="720" cy="225"/>
                  <a:chOff x="2304" y="2166"/>
                  <a:chExt cx="288" cy="90"/>
                </a:xfrm>
                <a:grpFill/>
              </p:grpSpPr>
              <p:sp>
                <p:nvSpPr>
                  <p:cNvPr id="98" name="Oval 8"/>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9" name="Oval 9"/>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86" name="Group 10"/>
                <p:cNvGrpSpPr>
                  <a:grpSpLocks/>
                </p:cNvGrpSpPr>
                <p:nvPr/>
              </p:nvGrpSpPr>
              <p:grpSpPr bwMode="auto">
                <a:xfrm>
                  <a:off x="2976" y="3489"/>
                  <a:ext cx="720" cy="225"/>
                  <a:chOff x="2304" y="2166"/>
                  <a:chExt cx="288" cy="90"/>
                </a:xfrm>
                <a:grpFill/>
              </p:grpSpPr>
              <p:sp>
                <p:nvSpPr>
                  <p:cNvPr id="96" name="Oval 11"/>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7" name="Oval 12"/>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87" name="Group 13"/>
                <p:cNvGrpSpPr>
                  <a:grpSpLocks/>
                </p:cNvGrpSpPr>
                <p:nvPr/>
              </p:nvGrpSpPr>
              <p:grpSpPr bwMode="auto">
                <a:xfrm>
                  <a:off x="2976" y="3419"/>
                  <a:ext cx="720" cy="225"/>
                  <a:chOff x="2304" y="2166"/>
                  <a:chExt cx="288" cy="90"/>
                </a:xfrm>
                <a:grpFill/>
              </p:grpSpPr>
              <p:sp>
                <p:nvSpPr>
                  <p:cNvPr id="94" name="Oval 14"/>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5" name="Oval 15"/>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88" name="Group 16"/>
                <p:cNvGrpSpPr>
                  <a:grpSpLocks/>
                </p:cNvGrpSpPr>
                <p:nvPr/>
              </p:nvGrpSpPr>
              <p:grpSpPr bwMode="auto">
                <a:xfrm>
                  <a:off x="2976" y="3349"/>
                  <a:ext cx="720" cy="225"/>
                  <a:chOff x="2304" y="2166"/>
                  <a:chExt cx="288" cy="90"/>
                </a:xfrm>
                <a:grpFill/>
              </p:grpSpPr>
              <p:sp>
                <p:nvSpPr>
                  <p:cNvPr id="92" name="Oval 17"/>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3" name="Oval 18"/>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89" name="Group 19"/>
                <p:cNvGrpSpPr>
                  <a:grpSpLocks/>
                </p:cNvGrpSpPr>
                <p:nvPr/>
              </p:nvGrpSpPr>
              <p:grpSpPr bwMode="auto">
                <a:xfrm>
                  <a:off x="2976" y="3264"/>
                  <a:ext cx="720" cy="225"/>
                  <a:chOff x="2304" y="2112"/>
                  <a:chExt cx="288" cy="90"/>
                </a:xfrm>
                <a:grpFill/>
              </p:grpSpPr>
              <p:sp>
                <p:nvSpPr>
                  <p:cNvPr id="90" name="Oval 20"/>
                  <p:cNvSpPr>
                    <a:spLocks noChangeArrowheads="1"/>
                  </p:cNvSpPr>
                  <p:nvPr/>
                </p:nvSpPr>
                <p:spPr bwMode="auto">
                  <a:xfrm>
                    <a:off x="2304" y="2116"/>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1" name="Oval 21"/>
                  <p:cNvSpPr>
                    <a:spLocks noChangeArrowheads="1"/>
                  </p:cNvSpPr>
                  <p:nvPr/>
                </p:nvSpPr>
                <p:spPr bwMode="auto">
                  <a:xfrm>
                    <a:off x="2304" y="2112"/>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60" name="Group 22"/>
              <p:cNvGrpSpPr>
                <a:grpSpLocks/>
              </p:cNvGrpSpPr>
              <p:nvPr/>
            </p:nvGrpSpPr>
            <p:grpSpPr bwMode="auto">
              <a:xfrm>
                <a:off x="3830331" y="3167220"/>
                <a:ext cx="715568" cy="1020221"/>
                <a:chOff x="2784" y="96"/>
                <a:chExt cx="336" cy="311"/>
              </a:xfrm>
              <a:solidFill>
                <a:srgbClr val="FEEEC1"/>
              </a:solidFill>
            </p:grpSpPr>
            <p:grpSp>
              <p:nvGrpSpPr>
                <p:cNvPr id="67" name="Group 23"/>
                <p:cNvGrpSpPr>
                  <a:grpSpLocks/>
                </p:cNvGrpSpPr>
                <p:nvPr/>
              </p:nvGrpSpPr>
              <p:grpSpPr bwMode="auto">
                <a:xfrm>
                  <a:off x="2784" y="276"/>
                  <a:ext cx="336" cy="131"/>
                  <a:chOff x="2784" y="240"/>
                  <a:chExt cx="336" cy="131"/>
                </a:xfrm>
                <a:grpFill/>
              </p:grpSpPr>
              <p:sp>
                <p:nvSpPr>
                  <p:cNvPr id="82" name="Oval 24"/>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3" name="Oval 25"/>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68" name="Group 26"/>
                <p:cNvGrpSpPr>
                  <a:grpSpLocks/>
                </p:cNvGrpSpPr>
                <p:nvPr/>
              </p:nvGrpSpPr>
              <p:grpSpPr bwMode="auto">
                <a:xfrm>
                  <a:off x="2784" y="240"/>
                  <a:ext cx="336" cy="131"/>
                  <a:chOff x="2784" y="240"/>
                  <a:chExt cx="336" cy="131"/>
                </a:xfrm>
                <a:grpFill/>
              </p:grpSpPr>
              <p:sp>
                <p:nvSpPr>
                  <p:cNvPr id="80" name="Oval 27"/>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1" name="Oval 28"/>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69" name="Group 29"/>
                <p:cNvGrpSpPr>
                  <a:grpSpLocks/>
                </p:cNvGrpSpPr>
                <p:nvPr/>
              </p:nvGrpSpPr>
              <p:grpSpPr bwMode="auto">
                <a:xfrm>
                  <a:off x="2784" y="208"/>
                  <a:ext cx="336" cy="131"/>
                  <a:chOff x="2784" y="240"/>
                  <a:chExt cx="336" cy="131"/>
                </a:xfrm>
                <a:grpFill/>
              </p:grpSpPr>
              <p:sp>
                <p:nvSpPr>
                  <p:cNvPr id="78" name="Oval 30"/>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9" name="Oval 31"/>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70" name="Group 32"/>
                <p:cNvGrpSpPr>
                  <a:grpSpLocks/>
                </p:cNvGrpSpPr>
                <p:nvPr/>
              </p:nvGrpSpPr>
              <p:grpSpPr bwMode="auto">
                <a:xfrm>
                  <a:off x="2784" y="172"/>
                  <a:ext cx="336" cy="131"/>
                  <a:chOff x="2784" y="240"/>
                  <a:chExt cx="336" cy="131"/>
                </a:xfrm>
                <a:grpFill/>
              </p:grpSpPr>
              <p:sp>
                <p:nvSpPr>
                  <p:cNvPr id="76" name="Oval 33"/>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7" name="Oval 34"/>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71" name="Group 35"/>
                <p:cNvGrpSpPr>
                  <a:grpSpLocks/>
                </p:cNvGrpSpPr>
                <p:nvPr/>
              </p:nvGrpSpPr>
              <p:grpSpPr bwMode="auto">
                <a:xfrm>
                  <a:off x="2784" y="136"/>
                  <a:ext cx="336" cy="131"/>
                  <a:chOff x="2784" y="240"/>
                  <a:chExt cx="336" cy="131"/>
                </a:xfrm>
                <a:grpFill/>
              </p:grpSpPr>
              <p:sp>
                <p:nvSpPr>
                  <p:cNvPr id="74" name="Oval 36"/>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5" name="Oval 37"/>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72" name="Oval 38"/>
                <p:cNvSpPr>
                  <a:spLocks noChangeArrowheads="1"/>
                </p:cNvSpPr>
                <p:nvPr/>
              </p:nvSpPr>
              <p:spPr bwMode="auto">
                <a:xfrm>
                  <a:off x="2784" y="102"/>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3" name="Oval 39"/>
                <p:cNvSpPr>
                  <a:spLocks noChangeArrowheads="1"/>
                </p:cNvSpPr>
                <p:nvPr/>
              </p:nvSpPr>
              <p:spPr bwMode="auto">
                <a:xfrm>
                  <a:off x="2784" y="96"/>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61" name="Text Box 50"/>
              <p:cNvSpPr txBox="1">
                <a:spLocks noChangeArrowheads="1"/>
              </p:cNvSpPr>
              <p:nvPr/>
            </p:nvSpPr>
            <p:spPr bwMode="auto">
              <a:xfrm>
                <a:off x="3923149" y="3626921"/>
                <a:ext cx="568713" cy="326196"/>
              </a:xfrm>
              <a:prstGeom prst="rect">
                <a:avLst/>
              </a:prstGeom>
              <a:noFill/>
              <a:ln w="9525" algn="ctr">
                <a:noFill/>
                <a:miter lim="800000"/>
                <a:headEnd/>
                <a:tailEnd/>
              </a:ln>
            </p:spPr>
            <p:txBody>
              <a:bodyPr wrap="none" lIns="79200" tIns="39600" rIns="79200" bIns="39600">
                <a:spAutoFit/>
              </a:bodyPr>
              <a:lstStyle/>
              <a:p>
                <a:pPr defTabSz="801688" fontAlgn="t">
                  <a:spcBef>
                    <a:spcPct val="0"/>
                  </a:spcBef>
                  <a:spcAft>
                    <a:spcPct val="0"/>
                  </a:spcAft>
                </a:pPr>
                <a:r>
                  <a:rPr lang="ru-RU" sz="1600" b="1">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8:00</a:t>
                </a:r>
              </a:p>
            </p:txBody>
          </p:sp>
          <p:sp>
            <p:nvSpPr>
              <p:cNvPr id="62" name="Line 90"/>
              <p:cNvSpPr>
                <a:spLocks noChangeShapeType="1"/>
              </p:cNvSpPr>
              <p:nvPr/>
            </p:nvSpPr>
            <p:spPr bwMode="auto">
              <a:xfrm flipH="1">
                <a:off x="2248272" y="3780155"/>
                <a:ext cx="1428957" cy="0"/>
              </a:xfrm>
              <a:prstGeom prst="line">
                <a:avLst/>
              </a:prstGeom>
              <a:noFill/>
              <a:ln w="9525">
                <a:solidFill>
                  <a:srgbClr val="FF0000"/>
                </a:solidFill>
                <a:prstDash val="dash"/>
                <a:round/>
                <a:headEnd/>
                <a:tailEnd type="triangle" w="med" len="med"/>
              </a:ln>
            </p:spPr>
            <p:txBody>
              <a:bodyPr wrap="square" anchor="ctr">
                <a:spAutoFit/>
              </a:bodyP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63" name="直接箭头连接符 62"/>
              <p:cNvCxnSpPr>
                <a:stCxn id="98" idx="6"/>
                <a:endCxn id="83" idx="2"/>
              </p:cNvCxnSpPr>
              <p:nvPr/>
            </p:nvCxnSpPr>
            <p:spPr>
              <a:xfrm>
                <a:off x="2147296" y="3884205"/>
                <a:ext cx="1683036" cy="55562"/>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4" name="TextBox 113"/>
              <p:cNvSpPr txBox="1"/>
              <p:nvPr/>
            </p:nvSpPr>
            <p:spPr>
              <a:xfrm>
                <a:off x="2201864" y="2949667"/>
                <a:ext cx="1582058" cy="830997"/>
              </a:xfrm>
              <a:prstGeom prst="rect">
                <a:avLst/>
              </a:prstGeom>
              <a:noFill/>
            </p:spPr>
            <p:txBody>
              <a:bodyPr wrap="square" rtlCol="0">
                <a:spAutoFit/>
              </a:bodyPr>
              <a:lstStyle/>
              <a:p>
                <a:pPr algn="ctr" defTabSz="914400" fontAlgn="ctr">
                  <a:spcBef>
                    <a:spcPct val="0"/>
                  </a:spcBef>
                  <a:spcAft>
                    <a:spcPct val="0"/>
                  </a:spcAft>
                </a:pPr>
                <a:r>
                  <a:rPr lang="ru-RU" sz="16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Откат мгновенного снимка</a:t>
                </a:r>
                <a:endParaRPr lang="ru-RU" sz="16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 name="TextBox 114"/>
              <p:cNvSpPr txBox="1"/>
              <p:nvPr/>
            </p:nvSpPr>
            <p:spPr>
              <a:xfrm>
                <a:off x="1158952" y="2618671"/>
                <a:ext cx="1267203" cy="584775"/>
              </a:xfrm>
              <a:prstGeom prst="rect">
                <a:avLst/>
              </a:prstGeom>
              <a:noFill/>
            </p:spPr>
            <p:txBody>
              <a:bodyPr wrap="square" rtlCol="0">
                <a:spAutoFit/>
              </a:bodyPr>
              <a:lstStyle/>
              <a:p>
                <a:pPr algn="ctr" defTabSz="914400" fontAlgn="ctr">
                  <a:spcBef>
                    <a:spcPct val="0"/>
                  </a:spcBef>
                  <a:spcAft>
                    <a:spcPct val="0"/>
                  </a:spcAft>
                </a:pPr>
                <a:r>
                  <a:rPr lang="ru-RU" sz="16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Исходный том</a:t>
                </a:r>
              </a:p>
            </p:txBody>
          </p:sp>
          <p:sp>
            <p:nvSpPr>
              <p:cNvPr id="66" name="TextBox 115"/>
              <p:cNvSpPr txBox="1"/>
              <p:nvPr/>
            </p:nvSpPr>
            <p:spPr>
              <a:xfrm>
                <a:off x="3409033" y="2610519"/>
                <a:ext cx="1596944" cy="584775"/>
              </a:xfrm>
              <a:prstGeom prst="rect">
                <a:avLst/>
              </a:prstGeom>
              <a:noFill/>
            </p:spPr>
            <p:txBody>
              <a:bodyPr wrap="square" rtlCol="0">
                <a:spAutoFit/>
              </a:bodyPr>
              <a:lstStyle/>
              <a:p>
                <a:pPr algn="ctr" defTabSz="914400" fontAlgn="ctr">
                  <a:spcBef>
                    <a:spcPct val="0"/>
                  </a:spcBef>
                  <a:spcAft>
                    <a:spcPct val="0"/>
                  </a:spcAft>
                </a:pPr>
                <a:r>
                  <a:rPr lang="ru-RU" sz="16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Мгновенный снимок</a:t>
                </a:r>
              </a:p>
            </p:txBody>
          </p:sp>
        </p:grpSp>
      </p:grpSp>
      <p:grpSp>
        <p:nvGrpSpPr>
          <p:cNvPr id="58" name="组合 57"/>
          <p:cNvGrpSpPr>
            <a:grpSpLocks noChangeAspect="1"/>
          </p:cNvGrpSpPr>
          <p:nvPr/>
        </p:nvGrpSpPr>
        <p:grpSpPr>
          <a:xfrm>
            <a:off x="9332642" y="4255957"/>
            <a:ext cx="1152241" cy="1080000"/>
            <a:chOff x="5173663" y="2378076"/>
            <a:chExt cx="506412" cy="474662"/>
          </a:xfrm>
          <a:solidFill>
            <a:schemeClr val="tx1">
              <a:lumMod val="65000"/>
              <a:lumOff val="35000"/>
            </a:schemeClr>
          </a:solidFill>
        </p:grpSpPr>
        <p:sp>
          <p:nvSpPr>
            <p:cNvPr id="102" name="Freeform 127"/>
            <p:cNvSpPr>
              <a:spLocks noEditPoints="1"/>
            </p:cNvSpPr>
            <p:nvPr/>
          </p:nvSpPr>
          <p:spPr bwMode="auto">
            <a:xfrm>
              <a:off x="5384800" y="2378076"/>
              <a:ext cx="212725" cy="212725"/>
            </a:xfrm>
            <a:custGeom>
              <a:avLst/>
              <a:gdLst>
                <a:gd name="T0" fmla="*/ 125 w 249"/>
                <a:gd name="T1" fmla="*/ 24 h 249"/>
                <a:gd name="T2" fmla="*/ 125 w 249"/>
                <a:gd name="T3" fmla="*/ 24 h 249"/>
                <a:gd name="T4" fmla="*/ 25 w 249"/>
                <a:gd name="T5" fmla="*/ 124 h 249"/>
                <a:gd name="T6" fmla="*/ 125 w 249"/>
                <a:gd name="T7" fmla="*/ 224 h 249"/>
                <a:gd name="T8" fmla="*/ 225 w 249"/>
                <a:gd name="T9" fmla="*/ 124 h 249"/>
                <a:gd name="T10" fmla="*/ 125 w 249"/>
                <a:gd name="T11" fmla="*/ 24 h 249"/>
                <a:gd name="T12" fmla="*/ 125 w 249"/>
                <a:gd name="T13" fmla="*/ 249 h 249"/>
                <a:gd name="T14" fmla="*/ 125 w 249"/>
                <a:gd name="T15" fmla="*/ 249 h 249"/>
                <a:gd name="T16" fmla="*/ 0 w 249"/>
                <a:gd name="T17" fmla="*/ 124 h 249"/>
                <a:gd name="T18" fmla="*/ 125 w 249"/>
                <a:gd name="T19" fmla="*/ 0 h 249"/>
                <a:gd name="T20" fmla="*/ 249 w 249"/>
                <a:gd name="T21" fmla="*/ 124 h 249"/>
                <a:gd name="T22" fmla="*/ 125 w 249"/>
                <a:gd name="T23"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249">
                  <a:moveTo>
                    <a:pt x="125" y="24"/>
                  </a:moveTo>
                  <a:lnTo>
                    <a:pt x="125" y="24"/>
                  </a:lnTo>
                  <a:cubicBezTo>
                    <a:pt x="70" y="24"/>
                    <a:pt x="25" y="69"/>
                    <a:pt x="25" y="124"/>
                  </a:cubicBezTo>
                  <a:cubicBezTo>
                    <a:pt x="25" y="179"/>
                    <a:pt x="70" y="224"/>
                    <a:pt x="125" y="224"/>
                  </a:cubicBezTo>
                  <a:cubicBezTo>
                    <a:pt x="180" y="224"/>
                    <a:pt x="225" y="179"/>
                    <a:pt x="225" y="124"/>
                  </a:cubicBezTo>
                  <a:cubicBezTo>
                    <a:pt x="225" y="69"/>
                    <a:pt x="180" y="24"/>
                    <a:pt x="125" y="24"/>
                  </a:cubicBezTo>
                  <a:close/>
                  <a:moveTo>
                    <a:pt x="125" y="249"/>
                  </a:moveTo>
                  <a:lnTo>
                    <a:pt x="125" y="249"/>
                  </a:lnTo>
                  <a:cubicBezTo>
                    <a:pt x="56" y="249"/>
                    <a:pt x="0" y="193"/>
                    <a:pt x="0" y="124"/>
                  </a:cubicBezTo>
                  <a:cubicBezTo>
                    <a:pt x="0" y="56"/>
                    <a:pt x="56" y="0"/>
                    <a:pt x="125" y="0"/>
                  </a:cubicBezTo>
                  <a:cubicBezTo>
                    <a:pt x="194" y="0"/>
                    <a:pt x="249" y="56"/>
                    <a:pt x="249" y="124"/>
                  </a:cubicBezTo>
                  <a:cubicBezTo>
                    <a:pt x="249" y="193"/>
                    <a:pt x="194" y="249"/>
                    <a:pt x="125" y="249"/>
                  </a:cubicBezTo>
                  <a:close/>
                </a:path>
              </a:pathLst>
            </a:custGeom>
            <a:grpFill/>
            <a:ln w="0">
              <a:noFill/>
              <a:prstDash val="solid"/>
              <a:round/>
              <a:headEnd/>
              <a:tailEnd/>
            </a:ln>
          </p:spPr>
          <p:txBody>
            <a:bodyPr/>
            <a:lstStyle/>
            <a:p>
              <a:pPr defTabSz="543689">
                <a:defRPr/>
              </a:pPr>
              <a:endParaRPr lang="zh-CN" altLang="en-US" sz="3201"/>
            </a:p>
          </p:txBody>
        </p:sp>
        <p:sp>
          <p:nvSpPr>
            <p:cNvPr id="103" name="Freeform 128"/>
            <p:cNvSpPr>
              <a:spLocks noEditPoints="1"/>
            </p:cNvSpPr>
            <p:nvPr/>
          </p:nvSpPr>
          <p:spPr bwMode="auto">
            <a:xfrm>
              <a:off x="5189538" y="2625726"/>
              <a:ext cx="200025" cy="142875"/>
            </a:xfrm>
            <a:custGeom>
              <a:avLst/>
              <a:gdLst>
                <a:gd name="T0" fmla="*/ 19 w 235"/>
                <a:gd name="T1" fmla="*/ 147 h 167"/>
                <a:gd name="T2" fmla="*/ 19 w 235"/>
                <a:gd name="T3" fmla="*/ 147 h 167"/>
                <a:gd name="T4" fmla="*/ 215 w 235"/>
                <a:gd name="T5" fmla="*/ 147 h 167"/>
                <a:gd name="T6" fmla="*/ 215 w 235"/>
                <a:gd name="T7" fmla="*/ 19 h 167"/>
                <a:gd name="T8" fmla="*/ 19 w 235"/>
                <a:gd name="T9" fmla="*/ 19 h 167"/>
                <a:gd name="T10" fmla="*/ 19 w 235"/>
                <a:gd name="T11" fmla="*/ 147 h 167"/>
                <a:gd name="T12" fmla="*/ 225 w 235"/>
                <a:gd name="T13" fmla="*/ 167 h 167"/>
                <a:gd name="T14" fmla="*/ 225 w 235"/>
                <a:gd name="T15" fmla="*/ 167 h 167"/>
                <a:gd name="T16" fmla="*/ 9 w 235"/>
                <a:gd name="T17" fmla="*/ 167 h 167"/>
                <a:gd name="T18" fmla="*/ 0 w 235"/>
                <a:gd name="T19" fmla="*/ 157 h 167"/>
                <a:gd name="T20" fmla="*/ 0 w 235"/>
                <a:gd name="T21" fmla="*/ 10 h 167"/>
                <a:gd name="T22" fmla="*/ 9 w 235"/>
                <a:gd name="T23" fmla="*/ 0 h 167"/>
                <a:gd name="T24" fmla="*/ 225 w 235"/>
                <a:gd name="T25" fmla="*/ 0 h 167"/>
                <a:gd name="T26" fmla="*/ 235 w 235"/>
                <a:gd name="T27" fmla="*/ 10 h 167"/>
                <a:gd name="T28" fmla="*/ 235 w 235"/>
                <a:gd name="T29" fmla="*/ 157 h 167"/>
                <a:gd name="T30" fmla="*/ 225 w 235"/>
                <a:gd name="T31"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167">
                  <a:moveTo>
                    <a:pt x="19" y="147"/>
                  </a:moveTo>
                  <a:lnTo>
                    <a:pt x="19" y="147"/>
                  </a:lnTo>
                  <a:lnTo>
                    <a:pt x="215" y="147"/>
                  </a:lnTo>
                  <a:lnTo>
                    <a:pt x="215" y="19"/>
                  </a:lnTo>
                  <a:lnTo>
                    <a:pt x="19" y="19"/>
                  </a:lnTo>
                  <a:lnTo>
                    <a:pt x="19" y="147"/>
                  </a:lnTo>
                  <a:close/>
                  <a:moveTo>
                    <a:pt x="225" y="167"/>
                  </a:moveTo>
                  <a:lnTo>
                    <a:pt x="225" y="167"/>
                  </a:lnTo>
                  <a:lnTo>
                    <a:pt x="9" y="167"/>
                  </a:lnTo>
                  <a:cubicBezTo>
                    <a:pt x="4" y="167"/>
                    <a:pt x="0" y="163"/>
                    <a:pt x="0" y="157"/>
                  </a:cubicBezTo>
                  <a:lnTo>
                    <a:pt x="0" y="10"/>
                  </a:lnTo>
                  <a:cubicBezTo>
                    <a:pt x="0" y="4"/>
                    <a:pt x="4" y="0"/>
                    <a:pt x="9" y="0"/>
                  </a:cubicBezTo>
                  <a:lnTo>
                    <a:pt x="225" y="0"/>
                  </a:lnTo>
                  <a:cubicBezTo>
                    <a:pt x="230" y="0"/>
                    <a:pt x="235" y="4"/>
                    <a:pt x="235" y="10"/>
                  </a:cubicBezTo>
                  <a:lnTo>
                    <a:pt x="235" y="157"/>
                  </a:lnTo>
                  <a:cubicBezTo>
                    <a:pt x="235" y="163"/>
                    <a:pt x="230" y="167"/>
                    <a:pt x="225" y="167"/>
                  </a:cubicBezTo>
                  <a:close/>
                </a:path>
              </a:pathLst>
            </a:custGeom>
            <a:grpFill/>
            <a:ln w="0">
              <a:noFill/>
              <a:prstDash val="solid"/>
              <a:round/>
              <a:headEnd/>
              <a:tailEnd/>
            </a:ln>
          </p:spPr>
          <p:txBody>
            <a:bodyPr/>
            <a:lstStyle/>
            <a:p>
              <a:pPr defTabSz="543689">
                <a:defRPr/>
              </a:pPr>
              <a:endParaRPr lang="zh-CN" altLang="en-US" sz="3201"/>
            </a:p>
          </p:txBody>
        </p:sp>
        <p:sp>
          <p:nvSpPr>
            <p:cNvPr id="104" name="Freeform 129"/>
            <p:cNvSpPr>
              <a:spLocks/>
            </p:cNvSpPr>
            <p:nvPr/>
          </p:nvSpPr>
          <p:spPr bwMode="auto">
            <a:xfrm>
              <a:off x="5173663" y="2778126"/>
              <a:ext cx="231775" cy="28575"/>
            </a:xfrm>
            <a:custGeom>
              <a:avLst/>
              <a:gdLst>
                <a:gd name="T0" fmla="*/ 244 w 272"/>
                <a:gd name="T1" fmla="*/ 0 h 34"/>
                <a:gd name="T2" fmla="*/ 244 w 272"/>
                <a:gd name="T3" fmla="*/ 0 h 34"/>
                <a:gd name="T4" fmla="*/ 19 w 272"/>
                <a:gd name="T5" fmla="*/ 0 h 34"/>
                <a:gd name="T6" fmla="*/ 0 w 272"/>
                <a:gd name="T7" fmla="*/ 18 h 34"/>
                <a:gd name="T8" fmla="*/ 0 w 272"/>
                <a:gd name="T9" fmla="*/ 34 h 34"/>
                <a:gd name="T10" fmla="*/ 272 w 272"/>
                <a:gd name="T11" fmla="*/ 34 h 34"/>
                <a:gd name="T12" fmla="*/ 272 w 272"/>
                <a:gd name="T13" fmla="*/ 18 h 34"/>
                <a:gd name="T14" fmla="*/ 244 w 272"/>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34">
                  <a:moveTo>
                    <a:pt x="244" y="0"/>
                  </a:moveTo>
                  <a:lnTo>
                    <a:pt x="244" y="0"/>
                  </a:lnTo>
                  <a:lnTo>
                    <a:pt x="19" y="0"/>
                  </a:lnTo>
                  <a:lnTo>
                    <a:pt x="0" y="18"/>
                  </a:lnTo>
                  <a:lnTo>
                    <a:pt x="0" y="34"/>
                  </a:lnTo>
                  <a:lnTo>
                    <a:pt x="272" y="34"/>
                  </a:lnTo>
                  <a:lnTo>
                    <a:pt x="272" y="18"/>
                  </a:lnTo>
                  <a:lnTo>
                    <a:pt x="244" y="0"/>
                  </a:lnTo>
                  <a:close/>
                </a:path>
              </a:pathLst>
            </a:custGeom>
            <a:grpFill/>
            <a:ln w="0">
              <a:noFill/>
              <a:prstDash val="solid"/>
              <a:round/>
              <a:headEnd/>
              <a:tailEnd/>
            </a:ln>
          </p:spPr>
          <p:txBody>
            <a:bodyPr/>
            <a:lstStyle/>
            <a:p>
              <a:pPr defTabSz="543689">
                <a:defRPr/>
              </a:pPr>
              <a:endParaRPr lang="zh-CN" altLang="en-US" sz="3201"/>
            </a:p>
          </p:txBody>
        </p:sp>
        <p:sp>
          <p:nvSpPr>
            <p:cNvPr id="105" name="Freeform 130"/>
            <p:cNvSpPr>
              <a:spLocks/>
            </p:cNvSpPr>
            <p:nvPr/>
          </p:nvSpPr>
          <p:spPr bwMode="auto">
            <a:xfrm>
              <a:off x="5305425" y="2800351"/>
              <a:ext cx="206375" cy="41275"/>
            </a:xfrm>
            <a:custGeom>
              <a:avLst/>
              <a:gdLst>
                <a:gd name="T0" fmla="*/ 241 w 241"/>
                <a:gd name="T1" fmla="*/ 48 h 48"/>
                <a:gd name="T2" fmla="*/ 241 w 241"/>
                <a:gd name="T3" fmla="*/ 48 h 48"/>
                <a:gd name="T4" fmla="*/ 12 w 241"/>
                <a:gd name="T5" fmla="*/ 48 h 48"/>
                <a:gd name="T6" fmla="*/ 0 w 241"/>
                <a:gd name="T7" fmla="*/ 36 h 48"/>
                <a:gd name="T8" fmla="*/ 0 w 241"/>
                <a:gd name="T9" fmla="*/ 0 h 48"/>
                <a:gd name="T10" fmla="*/ 25 w 241"/>
                <a:gd name="T11" fmla="*/ 0 h 48"/>
                <a:gd name="T12" fmla="*/ 25 w 241"/>
                <a:gd name="T13" fmla="*/ 24 h 48"/>
                <a:gd name="T14" fmla="*/ 241 w 241"/>
                <a:gd name="T15" fmla="*/ 24 h 48"/>
                <a:gd name="T16" fmla="*/ 241 w 241"/>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48">
                  <a:moveTo>
                    <a:pt x="241" y="48"/>
                  </a:moveTo>
                  <a:lnTo>
                    <a:pt x="241" y="48"/>
                  </a:lnTo>
                  <a:lnTo>
                    <a:pt x="12" y="48"/>
                  </a:lnTo>
                  <a:cubicBezTo>
                    <a:pt x="6" y="48"/>
                    <a:pt x="0" y="43"/>
                    <a:pt x="0" y="36"/>
                  </a:cubicBezTo>
                  <a:lnTo>
                    <a:pt x="0" y="0"/>
                  </a:lnTo>
                  <a:lnTo>
                    <a:pt x="25" y="0"/>
                  </a:lnTo>
                  <a:lnTo>
                    <a:pt x="25" y="24"/>
                  </a:lnTo>
                  <a:lnTo>
                    <a:pt x="241" y="24"/>
                  </a:lnTo>
                  <a:lnTo>
                    <a:pt x="241" y="48"/>
                  </a:lnTo>
                  <a:close/>
                </a:path>
              </a:pathLst>
            </a:custGeom>
            <a:grpFill/>
            <a:ln w="0">
              <a:noFill/>
              <a:prstDash val="solid"/>
              <a:round/>
              <a:headEnd/>
              <a:tailEnd/>
            </a:ln>
          </p:spPr>
          <p:txBody>
            <a:bodyPr/>
            <a:lstStyle/>
            <a:p>
              <a:pPr defTabSz="543689">
                <a:defRPr/>
              </a:pPr>
              <a:endParaRPr lang="zh-CN" altLang="en-US" sz="3201"/>
            </a:p>
          </p:txBody>
        </p:sp>
        <p:sp>
          <p:nvSpPr>
            <p:cNvPr id="106" name="Freeform 131"/>
            <p:cNvSpPr>
              <a:spLocks/>
            </p:cNvSpPr>
            <p:nvPr/>
          </p:nvSpPr>
          <p:spPr bwMode="auto">
            <a:xfrm>
              <a:off x="5324475" y="2584451"/>
              <a:ext cx="355600" cy="257175"/>
            </a:xfrm>
            <a:custGeom>
              <a:avLst/>
              <a:gdLst>
                <a:gd name="T0" fmla="*/ 406 w 418"/>
                <a:gd name="T1" fmla="*/ 300 h 300"/>
                <a:gd name="T2" fmla="*/ 406 w 418"/>
                <a:gd name="T3" fmla="*/ 300 h 300"/>
                <a:gd name="T4" fmla="*/ 328 w 418"/>
                <a:gd name="T5" fmla="*/ 300 h 300"/>
                <a:gd name="T6" fmla="*/ 328 w 418"/>
                <a:gd name="T7" fmla="*/ 276 h 300"/>
                <a:gd name="T8" fmla="*/ 394 w 418"/>
                <a:gd name="T9" fmla="*/ 276 h 300"/>
                <a:gd name="T10" fmla="*/ 394 w 418"/>
                <a:gd name="T11" fmla="*/ 73 h 300"/>
                <a:gd name="T12" fmla="*/ 317 w 418"/>
                <a:gd name="T13" fmla="*/ 29 h 300"/>
                <a:gd name="T14" fmla="*/ 266 w 418"/>
                <a:gd name="T15" fmla="*/ 84 h 300"/>
                <a:gd name="T16" fmla="*/ 249 w 418"/>
                <a:gd name="T17" fmla="*/ 86 h 300"/>
                <a:gd name="T18" fmla="*/ 216 w 418"/>
                <a:gd name="T19" fmla="*/ 61 h 300"/>
                <a:gd name="T20" fmla="*/ 173 w 418"/>
                <a:gd name="T21" fmla="*/ 61 h 300"/>
                <a:gd name="T22" fmla="*/ 141 w 418"/>
                <a:gd name="T23" fmla="*/ 86 h 300"/>
                <a:gd name="T24" fmla="*/ 124 w 418"/>
                <a:gd name="T25" fmla="*/ 85 h 300"/>
                <a:gd name="T26" fmla="*/ 73 w 418"/>
                <a:gd name="T27" fmla="*/ 29 h 300"/>
                <a:gd name="T28" fmla="*/ 14 w 418"/>
                <a:gd name="T29" fmla="*/ 68 h 300"/>
                <a:gd name="T30" fmla="*/ 0 w 418"/>
                <a:gd name="T31" fmla="*/ 47 h 300"/>
                <a:gd name="T32" fmla="*/ 69 w 418"/>
                <a:gd name="T33" fmla="*/ 3 h 300"/>
                <a:gd name="T34" fmla="*/ 85 w 418"/>
                <a:gd name="T35" fmla="*/ 5 h 300"/>
                <a:gd name="T36" fmla="*/ 134 w 418"/>
                <a:gd name="T37" fmla="*/ 60 h 300"/>
                <a:gd name="T38" fmla="*/ 161 w 418"/>
                <a:gd name="T39" fmla="*/ 39 h 300"/>
                <a:gd name="T40" fmla="*/ 168 w 418"/>
                <a:gd name="T41" fmla="*/ 36 h 300"/>
                <a:gd name="T42" fmla="*/ 220 w 418"/>
                <a:gd name="T43" fmla="*/ 36 h 300"/>
                <a:gd name="T44" fmla="*/ 227 w 418"/>
                <a:gd name="T45" fmla="*/ 39 h 300"/>
                <a:gd name="T46" fmla="*/ 255 w 418"/>
                <a:gd name="T47" fmla="*/ 59 h 300"/>
                <a:gd name="T48" fmla="*/ 306 w 418"/>
                <a:gd name="T49" fmla="*/ 5 h 300"/>
                <a:gd name="T50" fmla="*/ 321 w 418"/>
                <a:gd name="T51" fmla="*/ 3 h 300"/>
                <a:gd name="T52" fmla="*/ 413 w 418"/>
                <a:gd name="T53" fmla="*/ 57 h 300"/>
                <a:gd name="T54" fmla="*/ 418 w 418"/>
                <a:gd name="T55" fmla="*/ 67 h 300"/>
                <a:gd name="T56" fmla="*/ 418 w 418"/>
                <a:gd name="T57" fmla="*/ 288 h 300"/>
                <a:gd name="T58" fmla="*/ 406 w 418"/>
                <a:gd name="T59"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8" h="300">
                  <a:moveTo>
                    <a:pt x="406" y="300"/>
                  </a:moveTo>
                  <a:lnTo>
                    <a:pt x="406" y="300"/>
                  </a:lnTo>
                  <a:lnTo>
                    <a:pt x="328" y="300"/>
                  </a:lnTo>
                  <a:lnTo>
                    <a:pt x="328" y="276"/>
                  </a:lnTo>
                  <a:lnTo>
                    <a:pt x="394" y="276"/>
                  </a:lnTo>
                  <a:lnTo>
                    <a:pt x="394" y="73"/>
                  </a:lnTo>
                  <a:cubicBezTo>
                    <a:pt x="375" y="61"/>
                    <a:pt x="335" y="38"/>
                    <a:pt x="317" y="29"/>
                  </a:cubicBezTo>
                  <a:lnTo>
                    <a:pt x="266" y="84"/>
                  </a:lnTo>
                  <a:cubicBezTo>
                    <a:pt x="262" y="89"/>
                    <a:pt x="255" y="89"/>
                    <a:pt x="249" y="86"/>
                  </a:cubicBezTo>
                  <a:lnTo>
                    <a:pt x="216" y="61"/>
                  </a:lnTo>
                  <a:lnTo>
                    <a:pt x="173" y="61"/>
                  </a:lnTo>
                  <a:lnTo>
                    <a:pt x="141" y="86"/>
                  </a:lnTo>
                  <a:cubicBezTo>
                    <a:pt x="136" y="90"/>
                    <a:pt x="128" y="90"/>
                    <a:pt x="124" y="85"/>
                  </a:cubicBezTo>
                  <a:lnTo>
                    <a:pt x="73" y="29"/>
                  </a:lnTo>
                  <a:lnTo>
                    <a:pt x="14" y="68"/>
                  </a:lnTo>
                  <a:lnTo>
                    <a:pt x="0" y="47"/>
                  </a:lnTo>
                  <a:lnTo>
                    <a:pt x="69" y="3"/>
                  </a:lnTo>
                  <a:cubicBezTo>
                    <a:pt x="74" y="0"/>
                    <a:pt x="80" y="1"/>
                    <a:pt x="85" y="5"/>
                  </a:cubicBezTo>
                  <a:lnTo>
                    <a:pt x="134" y="60"/>
                  </a:lnTo>
                  <a:lnTo>
                    <a:pt x="161" y="39"/>
                  </a:lnTo>
                  <a:cubicBezTo>
                    <a:pt x="163" y="37"/>
                    <a:pt x="166" y="36"/>
                    <a:pt x="168" y="36"/>
                  </a:cubicBezTo>
                  <a:lnTo>
                    <a:pt x="220" y="36"/>
                  </a:lnTo>
                  <a:cubicBezTo>
                    <a:pt x="223" y="36"/>
                    <a:pt x="225" y="37"/>
                    <a:pt x="227" y="39"/>
                  </a:cubicBezTo>
                  <a:lnTo>
                    <a:pt x="255" y="59"/>
                  </a:lnTo>
                  <a:lnTo>
                    <a:pt x="306" y="5"/>
                  </a:lnTo>
                  <a:cubicBezTo>
                    <a:pt x="309" y="1"/>
                    <a:pt x="316" y="0"/>
                    <a:pt x="321" y="3"/>
                  </a:cubicBezTo>
                  <a:cubicBezTo>
                    <a:pt x="323" y="4"/>
                    <a:pt x="393" y="42"/>
                    <a:pt x="413" y="57"/>
                  </a:cubicBezTo>
                  <a:cubicBezTo>
                    <a:pt x="417" y="59"/>
                    <a:pt x="418" y="63"/>
                    <a:pt x="418" y="67"/>
                  </a:cubicBezTo>
                  <a:lnTo>
                    <a:pt x="418" y="288"/>
                  </a:lnTo>
                  <a:cubicBezTo>
                    <a:pt x="418" y="295"/>
                    <a:pt x="413" y="300"/>
                    <a:pt x="406" y="300"/>
                  </a:cubicBezTo>
                  <a:close/>
                </a:path>
              </a:pathLst>
            </a:custGeom>
            <a:grpFill/>
            <a:ln w="0">
              <a:noFill/>
              <a:prstDash val="solid"/>
              <a:round/>
              <a:headEnd/>
              <a:tailEnd/>
            </a:ln>
          </p:spPr>
          <p:txBody>
            <a:bodyPr/>
            <a:lstStyle/>
            <a:p>
              <a:pPr defTabSz="543689">
                <a:defRPr/>
              </a:pPr>
              <a:endParaRPr lang="zh-CN" altLang="en-US" sz="3201"/>
            </a:p>
          </p:txBody>
        </p:sp>
        <p:sp>
          <p:nvSpPr>
            <p:cNvPr id="107" name="Freeform 132"/>
            <p:cNvSpPr>
              <a:spLocks/>
            </p:cNvSpPr>
            <p:nvPr/>
          </p:nvSpPr>
          <p:spPr bwMode="auto">
            <a:xfrm>
              <a:off x="5500688" y="2808288"/>
              <a:ext cx="42863" cy="44450"/>
            </a:xfrm>
            <a:custGeom>
              <a:avLst/>
              <a:gdLst>
                <a:gd name="T0" fmla="*/ 25 w 51"/>
                <a:gd name="T1" fmla="*/ 52 h 52"/>
                <a:gd name="T2" fmla="*/ 25 w 51"/>
                <a:gd name="T3" fmla="*/ 52 h 52"/>
                <a:gd name="T4" fmla="*/ 0 w 51"/>
                <a:gd name="T5" fmla="*/ 26 h 52"/>
                <a:gd name="T6" fmla="*/ 25 w 51"/>
                <a:gd name="T7" fmla="*/ 0 h 52"/>
                <a:gd name="T8" fmla="*/ 51 w 51"/>
                <a:gd name="T9" fmla="*/ 26 h 52"/>
                <a:gd name="T10" fmla="*/ 25 w 51"/>
                <a:gd name="T11" fmla="*/ 52 h 52"/>
              </a:gdLst>
              <a:ahLst/>
              <a:cxnLst>
                <a:cxn ang="0">
                  <a:pos x="T0" y="T1"/>
                </a:cxn>
                <a:cxn ang="0">
                  <a:pos x="T2" y="T3"/>
                </a:cxn>
                <a:cxn ang="0">
                  <a:pos x="T4" y="T5"/>
                </a:cxn>
                <a:cxn ang="0">
                  <a:pos x="T6" y="T7"/>
                </a:cxn>
                <a:cxn ang="0">
                  <a:pos x="T8" y="T9"/>
                </a:cxn>
                <a:cxn ang="0">
                  <a:pos x="T10" y="T11"/>
                </a:cxn>
              </a:cxnLst>
              <a:rect l="0" t="0" r="r" b="b"/>
              <a:pathLst>
                <a:path w="51" h="52">
                  <a:moveTo>
                    <a:pt x="25" y="52"/>
                  </a:moveTo>
                  <a:lnTo>
                    <a:pt x="25" y="52"/>
                  </a:lnTo>
                  <a:cubicBezTo>
                    <a:pt x="11" y="52"/>
                    <a:pt x="0" y="40"/>
                    <a:pt x="0" y="26"/>
                  </a:cubicBezTo>
                  <a:cubicBezTo>
                    <a:pt x="0" y="12"/>
                    <a:pt x="11" y="0"/>
                    <a:pt x="25" y="0"/>
                  </a:cubicBezTo>
                  <a:cubicBezTo>
                    <a:pt x="39" y="0"/>
                    <a:pt x="51" y="12"/>
                    <a:pt x="51" y="26"/>
                  </a:cubicBezTo>
                  <a:cubicBezTo>
                    <a:pt x="51" y="40"/>
                    <a:pt x="39" y="52"/>
                    <a:pt x="25" y="52"/>
                  </a:cubicBezTo>
                  <a:close/>
                </a:path>
              </a:pathLst>
            </a:custGeom>
            <a:grpFill/>
            <a:ln w="0">
              <a:noFill/>
              <a:prstDash val="solid"/>
              <a:round/>
              <a:headEnd/>
              <a:tailEnd/>
            </a:ln>
          </p:spPr>
          <p:txBody>
            <a:bodyPr/>
            <a:lstStyle/>
            <a:p>
              <a:pPr defTabSz="543689">
                <a:defRPr/>
              </a:pPr>
              <a:endParaRPr lang="zh-CN" altLang="en-US" sz="3201"/>
            </a:p>
          </p:txBody>
        </p:sp>
        <p:sp>
          <p:nvSpPr>
            <p:cNvPr id="108" name="Freeform 133"/>
            <p:cNvSpPr>
              <a:spLocks/>
            </p:cNvSpPr>
            <p:nvPr/>
          </p:nvSpPr>
          <p:spPr bwMode="auto">
            <a:xfrm>
              <a:off x="5567363" y="2808288"/>
              <a:ext cx="42863" cy="44450"/>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grpFill/>
            <a:ln w="0">
              <a:noFill/>
              <a:prstDash val="solid"/>
              <a:round/>
              <a:headEnd/>
              <a:tailEnd/>
            </a:ln>
          </p:spPr>
          <p:txBody>
            <a:bodyPr/>
            <a:lstStyle/>
            <a:p>
              <a:pPr defTabSz="543689">
                <a:defRPr/>
              </a:pPr>
              <a:endParaRPr lang="zh-CN" altLang="en-US" sz="3201"/>
            </a:p>
          </p:txBody>
        </p:sp>
        <p:sp>
          <p:nvSpPr>
            <p:cNvPr id="109" name="Freeform 134"/>
            <p:cNvSpPr>
              <a:spLocks/>
            </p:cNvSpPr>
            <p:nvPr/>
          </p:nvSpPr>
          <p:spPr bwMode="auto">
            <a:xfrm>
              <a:off x="5459413" y="2625726"/>
              <a:ext cx="63500" cy="152400"/>
            </a:xfrm>
            <a:custGeom>
              <a:avLst/>
              <a:gdLst>
                <a:gd name="T0" fmla="*/ 6 w 75"/>
                <a:gd name="T1" fmla="*/ 0 h 177"/>
                <a:gd name="T2" fmla="*/ 6 w 75"/>
                <a:gd name="T3" fmla="*/ 0 h 177"/>
                <a:gd name="T4" fmla="*/ 16 w 75"/>
                <a:gd name="T5" fmla="*/ 36 h 177"/>
                <a:gd name="T6" fmla="*/ 0 w 75"/>
                <a:gd name="T7" fmla="*/ 137 h 177"/>
                <a:gd name="T8" fmla="*/ 39 w 75"/>
                <a:gd name="T9" fmla="*/ 177 h 177"/>
                <a:gd name="T10" fmla="*/ 75 w 75"/>
                <a:gd name="T11" fmla="*/ 137 h 177"/>
                <a:gd name="T12" fmla="*/ 56 w 75"/>
                <a:gd name="T13" fmla="*/ 37 h 177"/>
                <a:gd name="T14" fmla="*/ 64 w 75"/>
                <a:gd name="T15" fmla="*/ 0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77">
                  <a:moveTo>
                    <a:pt x="6" y="0"/>
                  </a:moveTo>
                  <a:lnTo>
                    <a:pt x="6" y="0"/>
                  </a:lnTo>
                  <a:lnTo>
                    <a:pt x="16" y="36"/>
                  </a:lnTo>
                  <a:lnTo>
                    <a:pt x="0" y="137"/>
                  </a:lnTo>
                  <a:lnTo>
                    <a:pt x="39" y="177"/>
                  </a:lnTo>
                  <a:lnTo>
                    <a:pt x="75" y="137"/>
                  </a:lnTo>
                  <a:lnTo>
                    <a:pt x="56" y="37"/>
                  </a:lnTo>
                  <a:lnTo>
                    <a:pt x="64" y="0"/>
                  </a:lnTo>
                </a:path>
              </a:pathLst>
            </a:custGeom>
            <a:grpFill/>
            <a:ln w="0">
              <a:noFill/>
              <a:prstDash val="solid"/>
              <a:round/>
              <a:headEnd/>
              <a:tailEnd/>
            </a:ln>
          </p:spPr>
          <p:txBody>
            <a:bodyPr/>
            <a:lstStyle/>
            <a:p>
              <a:pPr defTabSz="543689">
                <a:defRPr/>
              </a:pPr>
              <a:endParaRPr lang="zh-CN" altLang="en-US" sz="3201"/>
            </a:p>
          </p:txBody>
        </p:sp>
      </p:grpSp>
      <p:grpSp>
        <p:nvGrpSpPr>
          <p:cNvPr id="110" name="组合 320"/>
          <p:cNvGrpSpPr>
            <a:grpSpLocks noChangeAspect="1"/>
          </p:cNvGrpSpPr>
          <p:nvPr/>
        </p:nvGrpSpPr>
        <p:grpSpPr bwMode="auto">
          <a:xfrm>
            <a:off x="9713509" y="1683751"/>
            <a:ext cx="789613" cy="1080000"/>
            <a:chOff x="649288" y="2289176"/>
            <a:chExt cx="561975" cy="769938"/>
          </a:xfrm>
          <a:solidFill>
            <a:schemeClr val="bg1">
              <a:lumMod val="50000"/>
            </a:schemeClr>
          </a:solidFill>
        </p:grpSpPr>
        <p:sp>
          <p:nvSpPr>
            <p:cNvPr id="111" name="Freeform 78"/>
            <p:cNvSpPr>
              <a:spLocks noEditPoints="1"/>
            </p:cNvSpPr>
            <p:nvPr/>
          </p:nvSpPr>
          <p:spPr bwMode="auto">
            <a:xfrm>
              <a:off x="768350" y="2289176"/>
              <a:ext cx="323850" cy="327025"/>
            </a:xfrm>
            <a:custGeom>
              <a:avLst/>
              <a:gdLst>
                <a:gd name="T0" fmla="*/ 2147483646 w 775"/>
                <a:gd name="T1" fmla="*/ 2147483646 h 776"/>
                <a:gd name="T2" fmla="*/ 2147483646 w 775"/>
                <a:gd name="T3" fmla="*/ 2147483646 h 776"/>
                <a:gd name="T4" fmla="*/ 2147483646 w 775"/>
                <a:gd name="T5" fmla="*/ 2147483646 h 776"/>
                <a:gd name="T6" fmla="*/ 2147483646 w 775"/>
                <a:gd name="T7" fmla="*/ 2147483646 h 776"/>
                <a:gd name="T8" fmla="*/ 2147483646 w 775"/>
                <a:gd name="T9" fmla="*/ 2147483646 h 776"/>
                <a:gd name="T10" fmla="*/ 2147483646 w 775"/>
                <a:gd name="T11" fmla="*/ 2147483646 h 776"/>
                <a:gd name="T12" fmla="*/ 2147483646 w 775"/>
                <a:gd name="T13" fmla="*/ 2147483646 h 776"/>
                <a:gd name="T14" fmla="*/ 2147483646 w 775"/>
                <a:gd name="T15" fmla="*/ 2147483646 h 776"/>
                <a:gd name="T16" fmla="*/ 0 w 775"/>
                <a:gd name="T17" fmla="*/ 2147483646 h 776"/>
                <a:gd name="T18" fmla="*/ 2147483646 w 775"/>
                <a:gd name="T19" fmla="*/ 0 h 776"/>
                <a:gd name="T20" fmla="*/ 2147483646 w 775"/>
                <a:gd name="T21" fmla="*/ 2147483646 h 776"/>
                <a:gd name="T22" fmla="*/ 2147483646 w 775"/>
                <a:gd name="T23" fmla="*/ 2147483646 h 7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5"/>
                <a:gd name="T37" fmla="*/ 0 h 776"/>
                <a:gd name="T38" fmla="*/ 775 w 775"/>
                <a:gd name="T39" fmla="*/ 776 h 7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5" h="776">
                  <a:moveTo>
                    <a:pt x="387" y="67"/>
                  </a:moveTo>
                  <a:lnTo>
                    <a:pt x="387" y="67"/>
                  </a:lnTo>
                  <a:cubicBezTo>
                    <a:pt x="210" y="67"/>
                    <a:pt x="66" y="211"/>
                    <a:pt x="66" y="388"/>
                  </a:cubicBezTo>
                  <a:cubicBezTo>
                    <a:pt x="66" y="565"/>
                    <a:pt x="210" y="709"/>
                    <a:pt x="387" y="709"/>
                  </a:cubicBezTo>
                  <a:cubicBezTo>
                    <a:pt x="565" y="709"/>
                    <a:pt x="709" y="565"/>
                    <a:pt x="709" y="388"/>
                  </a:cubicBezTo>
                  <a:cubicBezTo>
                    <a:pt x="709" y="211"/>
                    <a:pt x="565" y="67"/>
                    <a:pt x="387" y="67"/>
                  </a:cubicBezTo>
                  <a:close/>
                  <a:moveTo>
                    <a:pt x="387" y="776"/>
                  </a:moveTo>
                  <a:lnTo>
                    <a:pt x="387" y="776"/>
                  </a:lnTo>
                  <a:cubicBezTo>
                    <a:pt x="174" y="776"/>
                    <a:pt x="0" y="602"/>
                    <a:pt x="0" y="388"/>
                  </a:cubicBezTo>
                  <a:cubicBezTo>
                    <a:pt x="0" y="174"/>
                    <a:pt x="174" y="0"/>
                    <a:pt x="387" y="0"/>
                  </a:cubicBezTo>
                  <a:cubicBezTo>
                    <a:pt x="601" y="0"/>
                    <a:pt x="775" y="174"/>
                    <a:pt x="775" y="388"/>
                  </a:cubicBezTo>
                  <a:cubicBezTo>
                    <a:pt x="775" y="602"/>
                    <a:pt x="601" y="776"/>
                    <a:pt x="387" y="77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n>
                  <a:solidFill>
                    <a:srgbClr val="FFFFFF"/>
                  </a:solidFill>
                </a:ln>
              </a:endParaRPr>
            </a:p>
          </p:txBody>
        </p:sp>
        <p:sp>
          <p:nvSpPr>
            <p:cNvPr id="112" name="Freeform 79"/>
            <p:cNvSpPr>
              <a:spLocks/>
            </p:cNvSpPr>
            <p:nvPr/>
          </p:nvSpPr>
          <p:spPr bwMode="auto">
            <a:xfrm>
              <a:off x="649288" y="2652713"/>
              <a:ext cx="561975" cy="390525"/>
            </a:xfrm>
            <a:custGeom>
              <a:avLst/>
              <a:gdLst>
                <a:gd name="T0" fmla="*/ 2147483646 w 1337"/>
                <a:gd name="T1" fmla="*/ 2147483646 h 932"/>
                <a:gd name="T2" fmla="*/ 2147483646 w 1337"/>
                <a:gd name="T3" fmla="*/ 2147483646 h 932"/>
                <a:gd name="T4" fmla="*/ 2147483646 w 1337"/>
                <a:gd name="T5" fmla="*/ 2147483646 h 932"/>
                <a:gd name="T6" fmla="*/ 2147483646 w 1337"/>
                <a:gd name="T7" fmla="*/ 2147483646 h 932"/>
                <a:gd name="T8" fmla="*/ 2147483646 w 1337"/>
                <a:gd name="T9" fmla="*/ 2147483646 h 932"/>
                <a:gd name="T10" fmla="*/ 2147483646 w 1337"/>
                <a:gd name="T11" fmla="*/ 2147483646 h 932"/>
                <a:gd name="T12" fmla="*/ 2147483646 w 1337"/>
                <a:gd name="T13" fmla="*/ 2147483646 h 932"/>
                <a:gd name="T14" fmla="*/ 2147483646 w 1337"/>
                <a:gd name="T15" fmla="*/ 2147483646 h 932"/>
                <a:gd name="T16" fmla="*/ 2147483646 w 1337"/>
                <a:gd name="T17" fmla="*/ 2147483646 h 932"/>
                <a:gd name="T18" fmla="*/ 2147483646 w 1337"/>
                <a:gd name="T19" fmla="*/ 2147483646 h 932"/>
                <a:gd name="T20" fmla="*/ 2147483646 w 1337"/>
                <a:gd name="T21" fmla="*/ 2147483646 h 932"/>
                <a:gd name="T22" fmla="*/ 2147483646 w 1337"/>
                <a:gd name="T23" fmla="*/ 2147483646 h 932"/>
                <a:gd name="T24" fmla="*/ 2147483646 w 1337"/>
                <a:gd name="T25" fmla="*/ 2147483646 h 932"/>
                <a:gd name="T26" fmla="*/ 2147483646 w 1337"/>
                <a:gd name="T27" fmla="*/ 2147483646 h 932"/>
                <a:gd name="T28" fmla="*/ 2147483646 w 1337"/>
                <a:gd name="T29" fmla="*/ 2147483646 h 932"/>
                <a:gd name="T30" fmla="*/ 0 w 1337"/>
                <a:gd name="T31" fmla="*/ 2147483646 h 932"/>
                <a:gd name="T32" fmla="*/ 0 w 1337"/>
                <a:gd name="T33" fmla="*/ 2147483646 h 932"/>
                <a:gd name="T34" fmla="*/ 2147483646 w 1337"/>
                <a:gd name="T35" fmla="*/ 2147483646 h 932"/>
                <a:gd name="T36" fmla="*/ 2147483646 w 1337"/>
                <a:gd name="T37" fmla="*/ 2147483646 h 932"/>
                <a:gd name="T38" fmla="*/ 2147483646 w 1337"/>
                <a:gd name="T39" fmla="*/ 2147483646 h 932"/>
                <a:gd name="T40" fmla="*/ 2147483646 w 1337"/>
                <a:gd name="T41" fmla="*/ 2147483646 h 932"/>
                <a:gd name="T42" fmla="*/ 2147483646 w 1337"/>
                <a:gd name="T43" fmla="*/ 2147483646 h 932"/>
                <a:gd name="T44" fmla="*/ 2147483646 w 1337"/>
                <a:gd name="T45" fmla="*/ 2147483646 h 932"/>
                <a:gd name="T46" fmla="*/ 2147483646 w 1337"/>
                <a:gd name="T47" fmla="*/ 2147483646 h 932"/>
                <a:gd name="T48" fmla="*/ 2147483646 w 1337"/>
                <a:gd name="T49" fmla="*/ 2147483646 h 9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37"/>
                <a:gd name="T76" fmla="*/ 0 h 932"/>
                <a:gd name="T77" fmla="*/ 1337 w 1337"/>
                <a:gd name="T78" fmla="*/ 932 h 9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37" h="932">
                  <a:moveTo>
                    <a:pt x="1304" y="932"/>
                  </a:moveTo>
                  <a:lnTo>
                    <a:pt x="1304" y="932"/>
                  </a:lnTo>
                  <a:lnTo>
                    <a:pt x="1080" y="932"/>
                  </a:lnTo>
                  <a:lnTo>
                    <a:pt x="1080" y="866"/>
                  </a:lnTo>
                  <a:lnTo>
                    <a:pt x="1270" y="866"/>
                  </a:lnTo>
                  <a:lnTo>
                    <a:pt x="1270" y="429"/>
                  </a:lnTo>
                  <a:cubicBezTo>
                    <a:pt x="1270" y="255"/>
                    <a:pt x="1151" y="108"/>
                    <a:pt x="983" y="71"/>
                  </a:cubicBezTo>
                  <a:lnTo>
                    <a:pt x="694" y="412"/>
                  </a:lnTo>
                  <a:cubicBezTo>
                    <a:pt x="681" y="427"/>
                    <a:pt x="656" y="427"/>
                    <a:pt x="643" y="412"/>
                  </a:cubicBezTo>
                  <a:lnTo>
                    <a:pt x="353" y="71"/>
                  </a:lnTo>
                  <a:cubicBezTo>
                    <a:pt x="186" y="108"/>
                    <a:pt x="67" y="255"/>
                    <a:pt x="67" y="429"/>
                  </a:cubicBezTo>
                  <a:lnTo>
                    <a:pt x="67" y="866"/>
                  </a:lnTo>
                  <a:lnTo>
                    <a:pt x="896" y="866"/>
                  </a:lnTo>
                  <a:lnTo>
                    <a:pt x="896" y="932"/>
                  </a:lnTo>
                  <a:lnTo>
                    <a:pt x="33" y="932"/>
                  </a:lnTo>
                  <a:cubicBezTo>
                    <a:pt x="15" y="932"/>
                    <a:pt x="0" y="917"/>
                    <a:pt x="0" y="899"/>
                  </a:cubicBezTo>
                  <a:lnTo>
                    <a:pt x="0" y="429"/>
                  </a:lnTo>
                  <a:cubicBezTo>
                    <a:pt x="0" y="217"/>
                    <a:pt x="152" y="37"/>
                    <a:pt x="361" y="2"/>
                  </a:cubicBezTo>
                  <a:cubicBezTo>
                    <a:pt x="372" y="0"/>
                    <a:pt x="384" y="4"/>
                    <a:pt x="392" y="13"/>
                  </a:cubicBezTo>
                  <a:lnTo>
                    <a:pt x="668" y="339"/>
                  </a:lnTo>
                  <a:lnTo>
                    <a:pt x="945" y="13"/>
                  </a:lnTo>
                  <a:cubicBezTo>
                    <a:pt x="953" y="4"/>
                    <a:pt x="965" y="0"/>
                    <a:pt x="976" y="2"/>
                  </a:cubicBezTo>
                  <a:cubicBezTo>
                    <a:pt x="1185" y="37"/>
                    <a:pt x="1337" y="216"/>
                    <a:pt x="1337" y="429"/>
                  </a:cubicBezTo>
                  <a:lnTo>
                    <a:pt x="1337" y="899"/>
                  </a:lnTo>
                  <a:cubicBezTo>
                    <a:pt x="1337" y="917"/>
                    <a:pt x="1322" y="932"/>
                    <a:pt x="1304" y="93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n>
                  <a:solidFill>
                    <a:srgbClr val="FFFFFF"/>
                  </a:solidFill>
                </a:ln>
              </a:endParaRPr>
            </a:p>
          </p:txBody>
        </p:sp>
        <p:sp>
          <p:nvSpPr>
            <p:cNvPr id="113" name="Freeform 80"/>
            <p:cNvSpPr>
              <a:spLocks/>
            </p:cNvSpPr>
            <p:nvPr/>
          </p:nvSpPr>
          <p:spPr bwMode="auto">
            <a:xfrm>
              <a:off x="879475" y="2667001"/>
              <a:ext cx="101600" cy="149225"/>
            </a:xfrm>
            <a:custGeom>
              <a:avLst/>
              <a:gdLst>
                <a:gd name="T0" fmla="*/ 2147483646 w 239"/>
                <a:gd name="T1" fmla="*/ 2147483646 h 357"/>
                <a:gd name="T2" fmla="*/ 2147483646 w 239"/>
                <a:gd name="T3" fmla="*/ 2147483646 h 357"/>
                <a:gd name="T4" fmla="*/ 2147483646 w 239"/>
                <a:gd name="T5" fmla="*/ 2147483646 h 357"/>
                <a:gd name="T6" fmla="*/ 2147483646 w 239"/>
                <a:gd name="T7" fmla="*/ 0 h 357"/>
                <a:gd name="T8" fmla="*/ 0 w 239"/>
                <a:gd name="T9" fmla="*/ 0 h 357"/>
                <a:gd name="T10" fmla="*/ 2147483646 w 239"/>
                <a:gd name="T11" fmla="*/ 2147483646 h 357"/>
                <a:gd name="T12" fmla="*/ 2147483646 w 239"/>
                <a:gd name="T13" fmla="*/ 2147483646 h 357"/>
                <a:gd name="T14" fmla="*/ 2147483646 w 239"/>
                <a:gd name="T15" fmla="*/ 2147483646 h 357"/>
                <a:gd name="T16" fmla="*/ 2147483646 w 239"/>
                <a:gd name="T17" fmla="*/ 2147483646 h 3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9"/>
                <a:gd name="T28" fmla="*/ 0 h 357"/>
                <a:gd name="T29" fmla="*/ 239 w 239"/>
                <a:gd name="T30" fmla="*/ 357 h 3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9" h="357">
                  <a:moveTo>
                    <a:pt x="210" y="260"/>
                  </a:moveTo>
                  <a:lnTo>
                    <a:pt x="210" y="260"/>
                  </a:lnTo>
                  <a:lnTo>
                    <a:pt x="135" y="112"/>
                  </a:lnTo>
                  <a:lnTo>
                    <a:pt x="239" y="0"/>
                  </a:lnTo>
                  <a:lnTo>
                    <a:pt x="0" y="0"/>
                  </a:lnTo>
                  <a:lnTo>
                    <a:pt x="104" y="112"/>
                  </a:lnTo>
                  <a:lnTo>
                    <a:pt x="29" y="260"/>
                  </a:lnTo>
                  <a:lnTo>
                    <a:pt x="119" y="357"/>
                  </a:lnTo>
                  <a:lnTo>
                    <a:pt x="210" y="26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n>
                  <a:solidFill>
                    <a:srgbClr val="FFFFFF"/>
                  </a:solidFill>
                </a:ln>
              </a:endParaRPr>
            </a:p>
          </p:txBody>
        </p:sp>
        <p:sp>
          <p:nvSpPr>
            <p:cNvPr id="114" name="Freeform 81"/>
            <p:cNvSpPr>
              <a:spLocks/>
            </p:cNvSpPr>
            <p:nvPr/>
          </p:nvSpPr>
          <p:spPr bwMode="auto">
            <a:xfrm>
              <a:off x="803275" y="2652713"/>
              <a:ext cx="254000" cy="28575"/>
            </a:xfrm>
            <a:custGeom>
              <a:avLst/>
              <a:gdLst>
                <a:gd name="T0" fmla="*/ 2147483646 w 605"/>
                <a:gd name="T1" fmla="*/ 2147483646 h 67"/>
                <a:gd name="T2" fmla="*/ 2147483646 w 605"/>
                <a:gd name="T3" fmla="*/ 2147483646 h 67"/>
                <a:gd name="T4" fmla="*/ 0 w 605"/>
                <a:gd name="T5" fmla="*/ 2147483646 h 67"/>
                <a:gd name="T6" fmla="*/ 0 w 605"/>
                <a:gd name="T7" fmla="*/ 0 h 67"/>
                <a:gd name="T8" fmla="*/ 2147483646 w 605"/>
                <a:gd name="T9" fmla="*/ 0 h 67"/>
                <a:gd name="T10" fmla="*/ 2147483646 w 605"/>
                <a:gd name="T11" fmla="*/ 2147483646 h 67"/>
                <a:gd name="T12" fmla="*/ 0 60000 65536"/>
                <a:gd name="T13" fmla="*/ 0 60000 65536"/>
                <a:gd name="T14" fmla="*/ 0 60000 65536"/>
                <a:gd name="T15" fmla="*/ 0 60000 65536"/>
                <a:gd name="T16" fmla="*/ 0 60000 65536"/>
                <a:gd name="T17" fmla="*/ 0 60000 65536"/>
                <a:gd name="T18" fmla="*/ 0 w 605"/>
                <a:gd name="T19" fmla="*/ 0 h 67"/>
                <a:gd name="T20" fmla="*/ 605 w 605"/>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05" h="67">
                  <a:moveTo>
                    <a:pt x="605" y="67"/>
                  </a:moveTo>
                  <a:lnTo>
                    <a:pt x="605" y="67"/>
                  </a:lnTo>
                  <a:lnTo>
                    <a:pt x="0" y="67"/>
                  </a:lnTo>
                  <a:lnTo>
                    <a:pt x="0" y="0"/>
                  </a:lnTo>
                  <a:lnTo>
                    <a:pt x="605" y="0"/>
                  </a:lnTo>
                  <a:lnTo>
                    <a:pt x="605" y="6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n>
                  <a:solidFill>
                    <a:srgbClr val="FFFFFF"/>
                  </a:solidFill>
                </a:ln>
              </a:endParaRPr>
            </a:p>
          </p:txBody>
        </p:sp>
        <p:sp>
          <p:nvSpPr>
            <p:cNvPr id="115" name="Freeform 82"/>
            <p:cNvSpPr>
              <a:spLocks/>
            </p:cNvSpPr>
            <p:nvPr/>
          </p:nvSpPr>
          <p:spPr bwMode="auto">
            <a:xfrm>
              <a:off x="990600" y="3000376"/>
              <a:ext cx="58738" cy="58738"/>
            </a:xfrm>
            <a:custGeom>
              <a:avLst/>
              <a:gdLst>
                <a:gd name="T0" fmla="*/ 2147483646 w 139"/>
                <a:gd name="T1" fmla="*/ 2147483646 h 138"/>
                <a:gd name="T2" fmla="*/ 2147483646 w 139"/>
                <a:gd name="T3" fmla="*/ 2147483646 h 138"/>
                <a:gd name="T4" fmla="*/ 0 w 139"/>
                <a:gd name="T5" fmla="*/ 2147483646 h 138"/>
                <a:gd name="T6" fmla="*/ 2147483646 w 139"/>
                <a:gd name="T7" fmla="*/ 0 h 138"/>
                <a:gd name="T8" fmla="*/ 2147483646 w 139"/>
                <a:gd name="T9" fmla="*/ 2147483646 h 138"/>
                <a:gd name="T10" fmla="*/ 2147483646 w 139"/>
                <a:gd name="T11" fmla="*/ 2147483646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69" y="138"/>
                  </a:moveTo>
                  <a:lnTo>
                    <a:pt x="69" y="138"/>
                  </a:lnTo>
                  <a:cubicBezTo>
                    <a:pt x="31" y="138"/>
                    <a:pt x="0" y="107"/>
                    <a:pt x="0" y="69"/>
                  </a:cubicBezTo>
                  <a:cubicBezTo>
                    <a:pt x="0" y="31"/>
                    <a:pt x="31" y="0"/>
                    <a:pt x="69" y="0"/>
                  </a:cubicBezTo>
                  <a:cubicBezTo>
                    <a:pt x="107" y="0"/>
                    <a:pt x="139" y="31"/>
                    <a:pt x="139" y="69"/>
                  </a:cubicBezTo>
                  <a:cubicBezTo>
                    <a:pt x="139" y="107"/>
                    <a:pt x="107" y="138"/>
                    <a:pt x="69" y="13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n>
                  <a:solidFill>
                    <a:srgbClr val="FFFFFF"/>
                  </a:solidFill>
                </a:ln>
              </a:endParaRPr>
            </a:p>
          </p:txBody>
        </p:sp>
        <p:sp>
          <p:nvSpPr>
            <p:cNvPr id="116" name="Freeform 83"/>
            <p:cNvSpPr>
              <a:spLocks/>
            </p:cNvSpPr>
            <p:nvPr/>
          </p:nvSpPr>
          <p:spPr bwMode="auto">
            <a:xfrm>
              <a:off x="1081088" y="3000376"/>
              <a:ext cx="57150" cy="58738"/>
            </a:xfrm>
            <a:custGeom>
              <a:avLst/>
              <a:gdLst>
                <a:gd name="T0" fmla="*/ 2147483646 w 139"/>
                <a:gd name="T1" fmla="*/ 2147483646 h 138"/>
                <a:gd name="T2" fmla="*/ 2147483646 w 139"/>
                <a:gd name="T3" fmla="*/ 2147483646 h 138"/>
                <a:gd name="T4" fmla="*/ 0 w 139"/>
                <a:gd name="T5" fmla="*/ 2147483646 h 138"/>
                <a:gd name="T6" fmla="*/ 2147483646 w 139"/>
                <a:gd name="T7" fmla="*/ 0 h 138"/>
                <a:gd name="T8" fmla="*/ 2147483646 w 139"/>
                <a:gd name="T9" fmla="*/ 2147483646 h 138"/>
                <a:gd name="T10" fmla="*/ 2147483646 w 139"/>
                <a:gd name="T11" fmla="*/ 2147483646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69" y="138"/>
                  </a:moveTo>
                  <a:lnTo>
                    <a:pt x="69" y="138"/>
                  </a:lnTo>
                  <a:cubicBezTo>
                    <a:pt x="31" y="138"/>
                    <a:pt x="0" y="107"/>
                    <a:pt x="0" y="69"/>
                  </a:cubicBezTo>
                  <a:cubicBezTo>
                    <a:pt x="0" y="31"/>
                    <a:pt x="31" y="0"/>
                    <a:pt x="69" y="0"/>
                  </a:cubicBezTo>
                  <a:cubicBezTo>
                    <a:pt x="107" y="0"/>
                    <a:pt x="139" y="31"/>
                    <a:pt x="139" y="69"/>
                  </a:cubicBezTo>
                  <a:cubicBezTo>
                    <a:pt x="139" y="107"/>
                    <a:pt x="107" y="138"/>
                    <a:pt x="69" y="13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n>
                  <a:solidFill>
                    <a:srgbClr val="FFFFFF"/>
                  </a:solidFill>
                </a:ln>
              </a:endParaRPr>
            </a:p>
          </p:txBody>
        </p:sp>
      </p:grpSp>
    </p:spTree>
    <p:extLst>
      <p:ext uri="{BB962C8B-B14F-4D97-AF65-F5344CB8AC3E}">
        <p14:creationId xmlns:p14="http://schemas.microsoft.com/office/powerpoint/2010/main" val="3453616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a:t>Сценарий применения</a:t>
            </a:r>
          </a:p>
        </p:txBody>
      </p:sp>
      <p:grpSp>
        <p:nvGrpSpPr>
          <p:cNvPr id="3" name="组合 2"/>
          <p:cNvGrpSpPr/>
          <p:nvPr/>
        </p:nvGrpSpPr>
        <p:grpSpPr>
          <a:xfrm>
            <a:off x="851294" y="1040715"/>
            <a:ext cx="10585636" cy="5320293"/>
            <a:chOff x="851294" y="1040715"/>
            <a:chExt cx="10585636" cy="5320293"/>
          </a:xfrm>
        </p:grpSpPr>
        <p:grpSp>
          <p:nvGrpSpPr>
            <p:cNvPr id="24" name="组合 23"/>
            <p:cNvGrpSpPr/>
            <p:nvPr/>
          </p:nvGrpSpPr>
          <p:grpSpPr>
            <a:xfrm>
              <a:off x="851294" y="1421677"/>
              <a:ext cx="3901981" cy="3263493"/>
              <a:chOff x="1085420" y="1798818"/>
              <a:chExt cx="4055905" cy="3255830"/>
            </a:xfrm>
          </p:grpSpPr>
          <p:grpSp>
            <p:nvGrpSpPr>
              <p:cNvPr id="8" name="组合 7"/>
              <p:cNvGrpSpPr/>
              <p:nvPr/>
            </p:nvGrpSpPr>
            <p:grpSpPr>
              <a:xfrm>
                <a:off x="1085420" y="2386991"/>
                <a:ext cx="3925160" cy="2667657"/>
                <a:chOff x="1085420" y="2095171"/>
                <a:chExt cx="3925160" cy="2667657"/>
              </a:xfrm>
            </p:grpSpPr>
            <p:pic>
              <p:nvPicPr>
                <p:cNvPr id="5" name="图片 4"/>
                <p:cNvPicPr>
                  <a:picLocks noChangeAspect="1"/>
                </p:cNvPicPr>
                <p:nvPr/>
              </p:nvPicPr>
              <p:blipFill>
                <a:blip r:embed="rId3"/>
                <a:stretch>
                  <a:fillRect/>
                </a:stretch>
              </p:blipFill>
              <p:spPr>
                <a:xfrm>
                  <a:off x="1085420" y="2095171"/>
                  <a:ext cx="3925160" cy="2667657"/>
                </a:xfrm>
                <a:prstGeom prst="rect">
                  <a:avLst/>
                </a:prstGeom>
              </p:spPr>
            </p:pic>
            <p:sp>
              <p:nvSpPr>
                <p:cNvPr id="7" name="乘号 6"/>
                <p:cNvSpPr/>
                <p:nvPr/>
              </p:nvSpPr>
              <p:spPr>
                <a:xfrm>
                  <a:off x="4394200" y="2286000"/>
                  <a:ext cx="482600" cy="533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9" name="文本框 8"/>
              <p:cNvSpPr txBox="1"/>
              <p:nvPr/>
            </p:nvSpPr>
            <p:spPr>
              <a:xfrm>
                <a:off x="3836649" y="1798818"/>
                <a:ext cx="1304676" cy="583402"/>
              </a:xfrm>
              <a:prstGeom prst="rect">
                <a:avLst/>
              </a:prstGeom>
              <a:noFill/>
            </p:spPr>
            <p:txBody>
              <a:bodyPr wrap="square" rtlCol="0">
                <a:noAutofit/>
              </a:bodyPr>
              <a:lstStyle/>
              <a:p>
                <a:pPr algn="ctr" fontAlgn="ctr"/>
                <a:r>
                  <a:rPr lang="ru-RU" sz="1600" dirty="0">
                    <a:latin typeface="Huawei Sans" panose="020C0503030203020204" pitchFamily="34" charset="0"/>
                    <a:ea typeface="方正兰亭黑简体" panose="02000000000000000000" pitchFamily="2" charset="-122"/>
                    <a:sym typeface="Huawei Sans" panose="020C0503030203020204" pitchFamily="34" charset="0"/>
                  </a:rPr>
                  <a:t>Исходный LUN</a:t>
                </a:r>
              </a:p>
            </p:txBody>
          </p:sp>
          <p:sp>
            <p:nvSpPr>
              <p:cNvPr id="10" name="文本框 9"/>
              <p:cNvSpPr txBox="1"/>
              <p:nvPr/>
            </p:nvSpPr>
            <p:spPr>
              <a:xfrm>
                <a:off x="2493614" y="2977640"/>
                <a:ext cx="1601897" cy="583402"/>
              </a:xfrm>
              <a:prstGeom prst="rect">
                <a:avLst/>
              </a:prstGeom>
              <a:noFill/>
            </p:spPr>
            <p:txBody>
              <a:bodyPr wrap="square" rtlCol="0">
                <a:noAutofit/>
              </a:bodyPr>
              <a:lstStyle/>
              <a:p>
                <a:pPr algn="ctr" fontAlgn="ctr"/>
                <a:r>
                  <a:rPr lang="ru-RU" sz="1600" dirty="0">
                    <a:latin typeface="Huawei Sans" panose="020C0503030203020204" pitchFamily="34" charset="0"/>
                    <a:ea typeface="方正兰亭黑简体" panose="02000000000000000000" pitchFamily="2" charset="-122"/>
                    <a:sym typeface="Huawei Sans" panose="020C0503030203020204" pitchFamily="34" charset="0"/>
                  </a:rPr>
                  <a:t>Мгновенный снимок </a:t>
                </a:r>
                <a:r>
                  <a:rPr lang="ru-RU" sz="1600" dirty="0" err="1">
                    <a:latin typeface="Huawei Sans" panose="020C0503030203020204" pitchFamily="34" charset="0"/>
                    <a:ea typeface="方正兰亭黑简体" panose="02000000000000000000" pitchFamily="2" charset="-122"/>
                    <a:sym typeface="Huawei Sans" panose="020C0503030203020204" pitchFamily="34" charset="0"/>
                  </a:rPr>
                  <a:t>LUNа</a:t>
                </a:r>
                <a:endParaRPr lang="ru-RU"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23" name="矩形 22"/>
            <p:cNvSpPr/>
            <p:nvPr/>
          </p:nvSpPr>
          <p:spPr>
            <a:xfrm>
              <a:off x="1751394" y="5622344"/>
              <a:ext cx="3356676" cy="738664"/>
            </a:xfrm>
            <a:prstGeom prst="rect">
              <a:avLst/>
            </a:prstGeom>
          </p:spPr>
          <p:txBody>
            <a:bodyPr wrap="square">
              <a:noAutofit/>
            </a:bodyPr>
            <a:lstStyle/>
            <a:p>
              <a:pPr marL="285750" indent="-285750" fontAlgn="ctr">
                <a:buSzPct val="50000"/>
                <a:buFont typeface="Wingdings" panose="05000000000000000000" pitchFamily="2" charset="2"/>
                <a:buChar char="l"/>
              </a:pPr>
              <a:r>
                <a:rPr lang="ru-RU" sz="1400" b="1">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rPr>
                <a:t>Постоянная защита данных</a:t>
              </a:r>
            </a:p>
          </p:txBody>
        </p:sp>
        <p:sp>
          <p:nvSpPr>
            <p:cNvPr id="25" name="TextBox 5"/>
            <p:cNvSpPr txBox="1"/>
            <p:nvPr/>
          </p:nvSpPr>
          <p:spPr>
            <a:xfrm>
              <a:off x="7642718" y="5616382"/>
              <a:ext cx="3794212" cy="523220"/>
            </a:xfrm>
            <a:prstGeom prst="rect">
              <a:avLst/>
            </a:prstGeom>
            <a:noFill/>
          </p:spPr>
          <p:txBody>
            <a:bodyPr wrap="square" rtlCol="0">
              <a:noAutofit/>
            </a:bodyPr>
            <a:lstStyle/>
            <a:p>
              <a:pPr marL="285750" indent="-285750" fontAlgn="ctr">
                <a:buSzPct val="50000"/>
                <a:buFont typeface="Wingdings" panose="05000000000000000000" pitchFamily="2" charset="2"/>
                <a:buChar char="l"/>
              </a:pPr>
              <a:r>
                <a:rPr lang="ru-RU" sz="1400" b="1">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rPr>
                <a:t>Резервное копирование и восстановление данных</a:t>
              </a:r>
            </a:p>
          </p:txBody>
        </p:sp>
        <p:pic>
          <p:nvPicPr>
            <p:cNvPr id="6" name="图片 5"/>
            <p:cNvPicPr>
              <a:picLocks noChangeAspect="1"/>
            </p:cNvPicPr>
            <p:nvPr/>
          </p:nvPicPr>
          <p:blipFill>
            <a:blip r:embed="rId4"/>
            <a:stretch>
              <a:fillRect/>
            </a:stretch>
          </p:blipFill>
          <p:spPr>
            <a:xfrm>
              <a:off x="4991754" y="1579884"/>
              <a:ext cx="5906087" cy="3270464"/>
            </a:xfrm>
            <a:prstGeom prst="rect">
              <a:avLst/>
            </a:prstGeom>
          </p:spPr>
        </p:pic>
        <p:sp>
          <p:nvSpPr>
            <p:cNvPr id="13" name="文本框 12"/>
            <p:cNvSpPr txBox="1"/>
            <p:nvPr/>
          </p:nvSpPr>
          <p:spPr>
            <a:xfrm>
              <a:off x="7480963" y="2886537"/>
              <a:ext cx="927668" cy="461665"/>
            </a:xfrm>
            <a:prstGeom prst="rect">
              <a:avLst/>
            </a:prstGeom>
            <a:noFill/>
          </p:spPr>
          <p:txBody>
            <a:bodyPr wrap="square" rtlCol="0">
              <a:noAutofit/>
            </a:bodyPr>
            <a:lstStyle/>
            <a:p>
              <a:pPr algn="ctr" fontAlgn="ctr"/>
              <a:r>
                <a:rPr lang="ru-RU" sz="1200" dirty="0" smtClean="0">
                  <a:latin typeface="Huawei Sans" panose="020C0503030203020204" pitchFamily="34" charset="0"/>
                  <a:ea typeface="方正兰亭黑简体" panose="02000000000000000000" pitchFamily="2" charset="-122"/>
                  <a:sym typeface="Huawei Sans" panose="020C0503030203020204" pitchFamily="34" charset="0"/>
                </a:rPr>
                <a:t>Дубли-</a:t>
              </a:r>
              <a:r>
                <a:rPr lang="ru-RU" sz="1200" dirty="0" err="1" smtClean="0">
                  <a:latin typeface="Huawei Sans" panose="020C0503030203020204" pitchFamily="34" charset="0"/>
                  <a:ea typeface="方正兰亭黑简体" panose="02000000000000000000" pitchFamily="2" charset="-122"/>
                  <a:sym typeface="Huawei Sans" panose="020C0503030203020204" pitchFamily="34" charset="0"/>
                </a:rPr>
                <a:t>рование</a:t>
              </a:r>
              <a:endParaRPr lang="ru-RU"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文本框 14"/>
            <p:cNvSpPr txBox="1"/>
            <p:nvPr/>
          </p:nvSpPr>
          <p:spPr>
            <a:xfrm>
              <a:off x="8345059" y="2886537"/>
              <a:ext cx="927668" cy="461665"/>
            </a:xfrm>
            <a:prstGeom prst="rect">
              <a:avLst/>
            </a:prstGeom>
            <a:noFill/>
          </p:spPr>
          <p:txBody>
            <a:bodyPr wrap="square" rtlCol="0">
              <a:noAutofit/>
            </a:bodyPr>
            <a:lstStyle/>
            <a:p>
              <a:pPr algn="ctr" fontAlgn="ctr"/>
              <a:r>
                <a:rPr lang="ru-RU" sz="1200" dirty="0" smtClean="0">
                  <a:latin typeface="Huawei Sans" panose="020C0503030203020204" pitchFamily="34" charset="0"/>
                  <a:ea typeface="方正兰亭黑简体" panose="02000000000000000000" pitchFamily="2" charset="-122"/>
                  <a:sym typeface="Huawei Sans" panose="020C0503030203020204" pitchFamily="34" charset="0"/>
                </a:rPr>
                <a:t>Дубли-</a:t>
              </a:r>
              <a:r>
                <a:rPr lang="ru-RU" sz="1200" dirty="0" err="1" smtClean="0">
                  <a:latin typeface="Huawei Sans" panose="020C0503030203020204" pitchFamily="34" charset="0"/>
                  <a:ea typeface="方正兰亭黑简体" panose="02000000000000000000" pitchFamily="2" charset="-122"/>
                  <a:sym typeface="Huawei Sans" panose="020C0503030203020204" pitchFamily="34" charset="0"/>
                </a:rPr>
                <a:t>рование</a:t>
              </a:r>
              <a:endParaRPr lang="ru-RU"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文本框 15"/>
            <p:cNvSpPr txBox="1"/>
            <p:nvPr/>
          </p:nvSpPr>
          <p:spPr>
            <a:xfrm>
              <a:off x="9209155" y="2886537"/>
              <a:ext cx="927668" cy="461665"/>
            </a:xfrm>
            <a:prstGeom prst="rect">
              <a:avLst/>
            </a:prstGeom>
            <a:noFill/>
          </p:spPr>
          <p:txBody>
            <a:bodyPr wrap="square" rtlCol="0">
              <a:noAutofit/>
            </a:bodyPr>
            <a:lstStyle/>
            <a:p>
              <a:pPr algn="ctr" fontAlgn="ctr"/>
              <a:r>
                <a:rPr lang="ru-RU" sz="1200" dirty="0" smtClean="0">
                  <a:latin typeface="Huawei Sans" panose="020C0503030203020204" pitchFamily="34" charset="0"/>
                  <a:ea typeface="方正兰亭黑简体" panose="02000000000000000000" pitchFamily="2" charset="-122"/>
                  <a:sym typeface="Huawei Sans" panose="020C0503030203020204" pitchFamily="34" charset="0"/>
                </a:rPr>
                <a:t>Дубли-</a:t>
              </a:r>
              <a:r>
                <a:rPr lang="ru-RU" sz="1200" dirty="0" err="1" smtClean="0">
                  <a:latin typeface="Huawei Sans" panose="020C0503030203020204" pitchFamily="34" charset="0"/>
                  <a:ea typeface="方正兰亭黑简体" panose="02000000000000000000" pitchFamily="2" charset="-122"/>
                  <a:sym typeface="Huawei Sans" panose="020C0503030203020204" pitchFamily="34" charset="0"/>
                </a:rPr>
                <a:t>рование</a:t>
              </a:r>
              <a:endParaRPr lang="ru-RU"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文本框 16"/>
            <p:cNvSpPr txBox="1"/>
            <p:nvPr/>
          </p:nvSpPr>
          <p:spPr>
            <a:xfrm>
              <a:off x="10060335" y="2886537"/>
              <a:ext cx="927668" cy="461665"/>
            </a:xfrm>
            <a:prstGeom prst="rect">
              <a:avLst/>
            </a:prstGeom>
            <a:noFill/>
          </p:spPr>
          <p:txBody>
            <a:bodyPr wrap="square" rtlCol="0">
              <a:noAutofit/>
            </a:bodyPr>
            <a:lstStyle/>
            <a:p>
              <a:pPr algn="ctr" fontAlgn="ctr"/>
              <a:r>
                <a:rPr lang="ru-RU" sz="1200" dirty="0" smtClean="0">
                  <a:latin typeface="Huawei Sans" panose="020C0503030203020204" pitchFamily="34" charset="0"/>
                  <a:ea typeface="方正兰亭黑简体" panose="02000000000000000000" pitchFamily="2" charset="-122"/>
                  <a:sym typeface="Huawei Sans" panose="020C0503030203020204" pitchFamily="34" charset="0"/>
                </a:rPr>
                <a:t>Дубли-</a:t>
              </a:r>
              <a:r>
                <a:rPr lang="ru-RU" sz="1200" dirty="0" err="1" smtClean="0">
                  <a:latin typeface="Huawei Sans" panose="020C0503030203020204" pitchFamily="34" charset="0"/>
                  <a:ea typeface="方正兰亭黑简体" panose="02000000000000000000" pitchFamily="2" charset="-122"/>
                  <a:sym typeface="Huawei Sans" panose="020C0503030203020204" pitchFamily="34" charset="0"/>
                </a:rPr>
                <a:t>рование</a:t>
              </a:r>
              <a:endParaRPr lang="ru-RU"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TextBox 34"/>
            <p:cNvSpPr txBox="1"/>
            <p:nvPr/>
          </p:nvSpPr>
          <p:spPr>
            <a:xfrm>
              <a:off x="10060336" y="4846761"/>
              <a:ext cx="1022900" cy="738664"/>
            </a:xfrm>
            <a:prstGeom prst="rect">
              <a:avLst/>
            </a:prstGeom>
            <a:noFill/>
          </p:spPr>
          <p:txBody>
            <a:bodyPr wrap="square" rtlCol="0">
              <a:noAutofit/>
            </a:bodyPr>
            <a:lstStyle/>
            <a:p>
              <a:pPr algn="ct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Принятие решения</a:t>
              </a:r>
            </a:p>
          </p:txBody>
        </p:sp>
        <p:sp>
          <p:nvSpPr>
            <p:cNvPr id="19" name="TextBox 35"/>
            <p:cNvSpPr txBox="1"/>
            <p:nvPr/>
          </p:nvSpPr>
          <p:spPr>
            <a:xfrm>
              <a:off x="9242820" y="4846761"/>
              <a:ext cx="921294" cy="523220"/>
            </a:xfrm>
            <a:prstGeom prst="rect">
              <a:avLst/>
            </a:prstGeom>
            <a:noFill/>
          </p:spPr>
          <p:txBody>
            <a:bodyPr wrap="square" rtlCol="0">
              <a:noAutofit/>
            </a:bodyPr>
            <a:lstStyle/>
            <a:p>
              <a:pPr algn="ct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Анализ данных</a:t>
              </a:r>
            </a:p>
          </p:txBody>
        </p:sp>
        <p:sp>
          <p:nvSpPr>
            <p:cNvPr id="20" name="TextBox 36"/>
            <p:cNvSpPr txBox="1"/>
            <p:nvPr/>
          </p:nvSpPr>
          <p:spPr>
            <a:xfrm>
              <a:off x="8323699" y="4846761"/>
              <a:ext cx="1094403" cy="523220"/>
            </a:xfrm>
            <a:prstGeom prst="rect">
              <a:avLst/>
            </a:prstGeom>
            <a:noFill/>
          </p:spPr>
          <p:txBody>
            <a:bodyPr wrap="square" rtlCol="0">
              <a:noAutofit/>
            </a:bodyPr>
            <a:lstStyle/>
            <a:p>
              <a:pPr algn="ct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Проверка данных</a:t>
              </a:r>
            </a:p>
          </p:txBody>
        </p:sp>
        <p:sp>
          <p:nvSpPr>
            <p:cNvPr id="21" name="TextBox 38"/>
            <p:cNvSpPr txBox="1"/>
            <p:nvPr/>
          </p:nvSpPr>
          <p:spPr>
            <a:xfrm>
              <a:off x="7123814" y="4846761"/>
              <a:ext cx="1372994" cy="738664"/>
            </a:xfrm>
            <a:prstGeom prst="rect">
              <a:avLst/>
            </a:prstGeom>
            <a:noFill/>
          </p:spPr>
          <p:txBody>
            <a:bodyPr wrap="square" rtlCol="0">
              <a:noAutofit/>
            </a:bodyPr>
            <a:lstStyle/>
            <a:p>
              <a:pPr algn="ct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Генерирование отчета</a:t>
              </a:r>
            </a:p>
          </p:txBody>
        </p:sp>
        <p:sp>
          <p:nvSpPr>
            <p:cNvPr id="26" name="文本框 25"/>
            <p:cNvSpPr txBox="1"/>
            <p:nvPr/>
          </p:nvSpPr>
          <p:spPr>
            <a:xfrm>
              <a:off x="4627492" y="1040715"/>
              <a:ext cx="1319385" cy="584775"/>
            </a:xfrm>
            <a:prstGeom prst="rect">
              <a:avLst/>
            </a:prstGeom>
            <a:noFill/>
          </p:spPr>
          <p:txBody>
            <a:bodyPr wrap="square" rtlCol="0">
              <a:noAutofit/>
            </a:bodyPr>
            <a:lstStyle/>
            <a:p>
              <a:pPr algn="ctr" fontAlgn="ctr"/>
              <a:r>
                <a:rPr lang="ru-RU" sz="1600" dirty="0">
                  <a:latin typeface="Huawei Sans" panose="020C0503030203020204" pitchFamily="34" charset="0"/>
                  <a:ea typeface="方正兰亭黑简体" panose="02000000000000000000" pitchFamily="2" charset="-122"/>
                  <a:sym typeface="Huawei Sans" panose="020C0503030203020204" pitchFamily="34" charset="0"/>
                </a:rPr>
                <a:t>Исходный LUN</a:t>
              </a:r>
            </a:p>
          </p:txBody>
        </p:sp>
        <p:sp>
          <p:nvSpPr>
            <p:cNvPr id="27" name="文本框 26"/>
            <p:cNvSpPr txBox="1"/>
            <p:nvPr/>
          </p:nvSpPr>
          <p:spPr>
            <a:xfrm>
              <a:off x="5946877" y="1052345"/>
              <a:ext cx="1534086" cy="584775"/>
            </a:xfrm>
            <a:prstGeom prst="rect">
              <a:avLst/>
            </a:prstGeom>
            <a:noFill/>
          </p:spPr>
          <p:txBody>
            <a:bodyPr wrap="square" rtlCol="0">
              <a:noAutofit/>
            </a:bodyPr>
            <a:lstStyle/>
            <a:p>
              <a:pPr algn="ctr" fontAlgn="ctr"/>
              <a:r>
                <a:rPr lang="ru-RU" sz="1600" dirty="0">
                  <a:latin typeface="Huawei Sans" panose="020C0503030203020204" pitchFamily="34" charset="0"/>
                  <a:ea typeface="方正兰亭黑简体" panose="02000000000000000000" pitchFamily="2" charset="-122"/>
                  <a:sym typeface="Huawei Sans" panose="020C0503030203020204" pitchFamily="34" charset="0"/>
                </a:rPr>
                <a:t>Мгновенный снимок </a:t>
              </a:r>
              <a:r>
                <a:rPr lang="ru-RU" sz="1600" dirty="0" err="1">
                  <a:latin typeface="Huawei Sans" panose="020C0503030203020204" pitchFamily="34" charset="0"/>
                  <a:ea typeface="方正兰亭黑简体" panose="02000000000000000000" pitchFamily="2" charset="-122"/>
                  <a:sym typeface="Huawei Sans" panose="020C0503030203020204" pitchFamily="34" charset="0"/>
                </a:rPr>
                <a:t>LUNа</a:t>
              </a:r>
              <a:endParaRPr lang="ru-RU"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9976640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wrap="square">
            <a:noAutofit/>
          </a:bodyPr>
          <a:lstStyle/>
          <a:p>
            <a:r>
              <a:rPr lang="ru-RU">
                <a:solidFill>
                  <a:schemeClr val="tx1"/>
                </a:solidFill>
                <a:sym typeface="Huawei Sans" panose="020C0503030203020204" pitchFamily="34" charset="0"/>
              </a:rPr>
              <a:t>Процедура конфигурирования</a:t>
            </a:r>
          </a:p>
        </p:txBody>
      </p:sp>
      <p:sp>
        <p:nvSpPr>
          <p:cNvPr id="9" name="圆角矩形 8"/>
          <p:cNvSpPr/>
          <p:nvPr/>
        </p:nvSpPr>
        <p:spPr bwMode="auto">
          <a:xfrm>
            <a:off x="4539372" y="4024075"/>
            <a:ext cx="2192019" cy="549335"/>
          </a:xfrm>
          <a:prstGeom prst="round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defTabSz="914478" fontAlgn="ctr">
              <a:spcBef>
                <a:spcPts val="0"/>
              </a:spcBef>
              <a:spcAft>
                <a:spcPts val="0"/>
              </a:spcAft>
            </a:pPr>
            <a:r>
              <a:rPr lang="ru-RU"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Создание </a:t>
            </a:r>
            <a:r>
              <a:rPr lang="ru-RU" sz="16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
            </a:r>
            <a:br>
              <a:rPr lang="ru-RU" sz="16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br>
            <a:r>
              <a:rPr lang="ru-RU" sz="16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мгн. </a:t>
            </a:r>
            <a:r>
              <a:rPr lang="ru-RU"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снимка</a:t>
            </a:r>
          </a:p>
        </p:txBody>
      </p:sp>
      <p:cxnSp>
        <p:nvCxnSpPr>
          <p:cNvPr id="12" name="直接箭头连接符 11"/>
          <p:cNvCxnSpPr>
            <a:stCxn id="32" idx="2"/>
            <a:endCxn id="19" idx="0"/>
          </p:cNvCxnSpPr>
          <p:nvPr/>
        </p:nvCxnSpPr>
        <p:spPr bwMode="auto">
          <a:xfrm>
            <a:off x="5635381" y="1963953"/>
            <a:ext cx="1" cy="361493"/>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14" name="直接箭头连接符 13"/>
          <p:cNvCxnSpPr>
            <a:stCxn id="19" idx="2"/>
            <a:endCxn id="20" idx="0"/>
          </p:cNvCxnSpPr>
          <p:nvPr/>
        </p:nvCxnSpPr>
        <p:spPr bwMode="auto">
          <a:xfrm>
            <a:off x="5635382" y="2874781"/>
            <a:ext cx="0" cy="335438"/>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16" name="直接箭头连接符 15"/>
          <p:cNvCxnSpPr>
            <a:stCxn id="20" idx="2"/>
            <a:endCxn id="9" idx="0"/>
          </p:cNvCxnSpPr>
          <p:nvPr/>
        </p:nvCxnSpPr>
        <p:spPr bwMode="auto">
          <a:xfrm>
            <a:off x="5635382" y="3759554"/>
            <a:ext cx="0" cy="264521"/>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18" name="直接箭头连接符 17"/>
          <p:cNvCxnSpPr>
            <a:stCxn id="9" idx="2"/>
            <a:endCxn id="33" idx="0"/>
          </p:cNvCxnSpPr>
          <p:nvPr/>
        </p:nvCxnSpPr>
        <p:spPr bwMode="auto">
          <a:xfrm flipH="1">
            <a:off x="5635381" y="4573410"/>
            <a:ext cx="1" cy="416109"/>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22" name="直接连接符 21"/>
          <p:cNvCxnSpPr/>
          <p:nvPr/>
        </p:nvCxnSpPr>
        <p:spPr bwMode="auto">
          <a:xfrm>
            <a:off x="3999019" y="2146764"/>
            <a:ext cx="3272724"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23" name="直接连接符 22"/>
          <p:cNvCxnSpPr/>
          <p:nvPr/>
        </p:nvCxnSpPr>
        <p:spPr bwMode="auto">
          <a:xfrm>
            <a:off x="3999019" y="3104578"/>
            <a:ext cx="3272724"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24" name="直接连接符 23"/>
          <p:cNvCxnSpPr/>
          <p:nvPr/>
        </p:nvCxnSpPr>
        <p:spPr bwMode="auto">
          <a:xfrm>
            <a:off x="3999019" y="4724411"/>
            <a:ext cx="3272724"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25" name="文本框 24"/>
          <p:cNvSpPr txBox="1"/>
          <p:nvPr/>
        </p:nvSpPr>
        <p:spPr bwMode="auto">
          <a:xfrm>
            <a:off x="2030819" y="2071035"/>
            <a:ext cx="2450739" cy="1058156"/>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1. Проверка доступности функции создания мгновенных снимков</a:t>
            </a:r>
          </a:p>
        </p:txBody>
      </p:sp>
      <p:sp>
        <p:nvSpPr>
          <p:cNvPr id="27" name="文本框 26"/>
          <p:cNvSpPr txBox="1"/>
          <p:nvPr/>
        </p:nvSpPr>
        <p:spPr bwMode="auto">
          <a:xfrm>
            <a:off x="2147777" y="4011139"/>
            <a:ext cx="2379255" cy="411825"/>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lnSpc>
                <a:spcPct val="150000"/>
              </a:lnSpc>
            </a:pPr>
            <a:r>
              <a:rPr lang="ru-RU" sz="1400" dirty="0">
                <a:latin typeface="Huawei Sans" panose="020C0503030203020204" pitchFamily="34" charset="0"/>
                <a:ea typeface="方正兰亭黑简体" panose="02000000000000000000" pitchFamily="2" charset="-122"/>
                <a:sym typeface="Huawei Sans" panose="020C0503030203020204" pitchFamily="34" charset="0"/>
              </a:rPr>
              <a:t>2. Создание мгновенного снимка</a:t>
            </a:r>
          </a:p>
        </p:txBody>
      </p:sp>
      <p:sp>
        <p:nvSpPr>
          <p:cNvPr id="28" name="文本框 27"/>
          <p:cNvSpPr txBox="1"/>
          <p:nvPr/>
        </p:nvSpPr>
        <p:spPr bwMode="auto">
          <a:xfrm>
            <a:off x="7042255" y="2811231"/>
            <a:ext cx="3717894" cy="138132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Эта операция необходима, если в системе хранения данных отсутствует исходный LUN мгновенного снимка.</a:t>
            </a:r>
          </a:p>
        </p:txBody>
      </p:sp>
      <p:sp>
        <p:nvSpPr>
          <p:cNvPr id="32" name="流程图: 终止 31"/>
          <p:cNvSpPr/>
          <p:nvPr/>
        </p:nvSpPr>
        <p:spPr>
          <a:xfrm>
            <a:off x="4599447" y="1422039"/>
            <a:ext cx="2071868" cy="541914"/>
          </a:xfrm>
          <a:prstGeom prst="flowChartTerminator">
            <a:avLst/>
          </a:prstGeom>
          <a:noFill/>
          <a:ln w="12700" cap="flat" cmpd="sng" algn="ctr">
            <a:solidFill>
              <a:schemeClr val="tx1"/>
            </a:solidFill>
            <a:prstDash val="solid"/>
            <a:miter lim="800000"/>
          </a:ln>
          <a:effectLst/>
        </p:spPr>
        <p:txBody>
          <a:bodyPr wrap="square" rtlCol="0" anchor="ctr">
            <a:noAutofit/>
          </a:bodyPr>
          <a:lstStyle/>
          <a:p>
            <a:pPr marL="0" marR="0" lvl="0" indent="0" algn="ctr" defTabSz="914478" eaLnBrk="1" fontAlgn="ctr" latinLnBrk="0" hangingPunct="1">
              <a:spcBef>
                <a:spcPts val="0"/>
              </a:spcBef>
              <a:spcAft>
                <a:spcPts val="0"/>
              </a:spcAft>
              <a:buClrTx/>
              <a:buSzTx/>
              <a:buFontTx/>
              <a:buNone/>
              <a:tabLst/>
              <a:defRPr/>
            </a:pPr>
            <a:r>
              <a:rPr lang="ru-RU" sz="160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Начало</a:t>
            </a:r>
          </a:p>
        </p:txBody>
      </p:sp>
      <p:sp>
        <p:nvSpPr>
          <p:cNvPr id="33" name="流程图: 终止 32"/>
          <p:cNvSpPr/>
          <p:nvPr/>
        </p:nvSpPr>
        <p:spPr>
          <a:xfrm>
            <a:off x="4599447" y="4989519"/>
            <a:ext cx="2071868" cy="541914"/>
          </a:xfrm>
          <a:prstGeom prst="flowChartTerminator">
            <a:avLst/>
          </a:prstGeom>
          <a:noFill/>
          <a:ln w="12700" cap="flat" cmpd="sng" algn="ctr">
            <a:solidFill>
              <a:schemeClr val="tx1"/>
            </a:solidFill>
            <a:prstDash val="solid"/>
            <a:miter lim="800000"/>
          </a:ln>
          <a:effectLst/>
        </p:spPr>
        <p:txBody>
          <a:bodyPr wrap="square" rtlCol="0" anchor="ctr">
            <a:noAutofit/>
          </a:bodyPr>
          <a:lstStyle/>
          <a:p>
            <a:pPr marL="0" marR="0" lvl="0" indent="0" algn="ctr" defTabSz="914478" eaLnBrk="1" fontAlgn="ctr" latinLnBrk="0" hangingPunct="1">
              <a:spcBef>
                <a:spcPts val="0"/>
              </a:spcBef>
              <a:spcAft>
                <a:spcPts val="0"/>
              </a:spcAft>
              <a:buClrTx/>
              <a:buSzTx/>
              <a:buFontTx/>
              <a:buNone/>
              <a:tabLst/>
              <a:defRPr/>
            </a:pPr>
            <a:r>
              <a:rPr lang="ru-RU" sz="160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Конец</a:t>
            </a:r>
          </a:p>
        </p:txBody>
      </p:sp>
      <p:sp>
        <p:nvSpPr>
          <p:cNvPr id="19" name="圆角矩形 18"/>
          <p:cNvSpPr/>
          <p:nvPr/>
        </p:nvSpPr>
        <p:spPr bwMode="auto">
          <a:xfrm>
            <a:off x="4539372" y="2325446"/>
            <a:ext cx="2192019" cy="549335"/>
          </a:xfrm>
          <a:prstGeom prst="round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defTabSz="914478" fontAlgn="ctr">
              <a:spcBef>
                <a:spcPts val="0"/>
              </a:spcBef>
              <a:spcAft>
                <a:spcPts val="0"/>
              </a:spcAft>
            </a:pPr>
            <a:r>
              <a:rPr lang="ru-RU" sz="160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Проверка файла лицензии</a:t>
            </a:r>
          </a:p>
        </p:txBody>
      </p:sp>
      <p:sp>
        <p:nvSpPr>
          <p:cNvPr id="20" name="圆角矩形 19"/>
          <p:cNvSpPr/>
          <p:nvPr/>
        </p:nvSpPr>
        <p:spPr bwMode="auto">
          <a:xfrm>
            <a:off x="4539372" y="3210219"/>
            <a:ext cx="2192019" cy="549335"/>
          </a:xfrm>
          <a:prstGeom prst="roundRect">
            <a:avLst/>
          </a:prstGeom>
          <a:solidFill>
            <a:schemeClr val="bg1">
              <a:lumMod val="95000"/>
            </a:schemeClr>
          </a:solid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78" eaLnBrk="1" fontAlgn="ctr" latinLnBrk="0" hangingPunct="1">
              <a:spcBef>
                <a:spcPts val="0"/>
              </a:spcBef>
              <a:spcAft>
                <a:spcPts val="0"/>
              </a:spcAft>
              <a:buClrTx/>
              <a:buSzTx/>
              <a:buFontTx/>
              <a:buNone/>
              <a:tabLst/>
            </a:pPr>
            <a:r>
              <a:rPr lang="ru-RU" sz="160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Создание исходного LUNа</a:t>
            </a:r>
          </a:p>
        </p:txBody>
      </p:sp>
      <p:sp>
        <p:nvSpPr>
          <p:cNvPr id="21" name="圆角矩形 20"/>
          <p:cNvSpPr/>
          <p:nvPr/>
        </p:nvSpPr>
        <p:spPr bwMode="auto">
          <a:xfrm>
            <a:off x="7684240" y="1212609"/>
            <a:ext cx="1704308" cy="362795"/>
          </a:xfrm>
          <a:prstGeom prst="round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defTabSz="914478" fontAlgn="ctr">
              <a:spcBef>
                <a:spcPts val="0"/>
              </a:spcBef>
              <a:spcAft>
                <a:spcPts val="0"/>
              </a:spcAft>
            </a:pPr>
            <a:r>
              <a:rPr lang="ru-RU"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Обязательно</a:t>
            </a:r>
          </a:p>
        </p:txBody>
      </p:sp>
      <p:sp>
        <p:nvSpPr>
          <p:cNvPr id="26" name="圆角矩形 25"/>
          <p:cNvSpPr/>
          <p:nvPr/>
        </p:nvSpPr>
        <p:spPr bwMode="auto">
          <a:xfrm>
            <a:off x="7684239" y="1662052"/>
            <a:ext cx="1704309" cy="362795"/>
          </a:xfrm>
          <a:prstGeom prst="roundRect">
            <a:avLst/>
          </a:prstGeom>
          <a:solidFill>
            <a:schemeClr val="bg1">
              <a:lumMod val="95000"/>
            </a:schemeClr>
          </a:solid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78" eaLnBrk="1" fontAlgn="ctr" latinLnBrk="0" hangingPunct="1">
              <a:spcBef>
                <a:spcPts val="0"/>
              </a:spcBef>
              <a:spcAft>
                <a:spcPts val="0"/>
              </a:spcAft>
              <a:buClrTx/>
              <a:buSzTx/>
              <a:buFontTx/>
              <a:buNone/>
              <a:tabLst/>
            </a:pPr>
            <a:r>
              <a:rPr lang="ru-RU" sz="160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Опционально</a:t>
            </a:r>
          </a:p>
        </p:txBody>
      </p:sp>
    </p:spTree>
    <p:extLst>
      <p:ext uri="{BB962C8B-B14F-4D97-AF65-F5344CB8AC3E}">
        <p14:creationId xmlns:p14="http://schemas.microsoft.com/office/powerpoint/2010/main" val="2128008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wrap="square">
            <a:noAutofit/>
          </a:bodyPr>
          <a:lstStyle/>
          <a:p>
            <a:r>
              <a:rPr lang="ru-RU">
                <a:solidFill>
                  <a:schemeClr val="bg1">
                    <a:lumMod val="50000"/>
                  </a:schemeClr>
                </a:solidFill>
                <a:sym typeface="Huawei Sans" panose="020C0503030203020204" pitchFamily="34" charset="0"/>
              </a:rPr>
              <a:t>HyperSnap </a:t>
            </a:r>
          </a:p>
          <a:p>
            <a:r>
              <a:rPr lang="ru-RU" b="1">
                <a:sym typeface="Huawei Sans" panose="020C0503030203020204" pitchFamily="34" charset="0"/>
              </a:rPr>
              <a:t>HyperClone </a:t>
            </a:r>
          </a:p>
          <a:p>
            <a:r>
              <a:rPr lang="ru-RU">
                <a:solidFill>
                  <a:schemeClr val="bg1">
                    <a:lumMod val="50000"/>
                  </a:schemeClr>
                </a:solidFill>
                <a:sym typeface="Huawei Sans" panose="020C0503030203020204" pitchFamily="34" charset="0"/>
              </a:rPr>
              <a:t>HyperReplication </a:t>
            </a:r>
          </a:p>
          <a:p>
            <a:r>
              <a:rPr lang="ru-RU">
                <a:solidFill>
                  <a:schemeClr val="bg1">
                    <a:lumMod val="50000"/>
                  </a:schemeClr>
                </a:solidFill>
                <a:sym typeface="Huawei Sans" panose="020C0503030203020204" pitchFamily="34" charset="0"/>
              </a:rPr>
              <a:t>HyperMetro</a:t>
            </a:r>
          </a:p>
        </p:txBody>
      </p:sp>
    </p:spTree>
    <p:extLst>
      <p:ext uri="{BB962C8B-B14F-4D97-AF65-F5344CB8AC3E}">
        <p14:creationId xmlns:p14="http://schemas.microsoft.com/office/powerpoint/2010/main" val="1422274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wrap="square">
            <a:noAutofit/>
          </a:bodyPr>
          <a:lstStyle/>
          <a:p>
            <a:r>
              <a:rPr lang="ru-RU"/>
              <a:t>Обзор</a:t>
            </a:r>
          </a:p>
        </p:txBody>
      </p:sp>
      <p:sp>
        <p:nvSpPr>
          <p:cNvPr id="2" name="文本占位符 1"/>
          <p:cNvSpPr>
            <a:spLocks noGrp="1"/>
          </p:cNvSpPr>
          <p:nvPr>
            <p:ph type="body" sz="quarter" idx="10"/>
          </p:nvPr>
        </p:nvSpPr>
        <p:spPr/>
        <p:txBody>
          <a:bodyPr wrap="square" anchor="t">
            <a:noAutofit/>
          </a:bodyPr>
          <a:lstStyle/>
          <a:p>
            <a:pPr marL="300038" indent="-300038">
              <a:lnSpc>
                <a:spcPct val="150000"/>
              </a:lnSpc>
              <a:buClr>
                <a:schemeClr val="tx1"/>
              </a:buClr>
              <a:defRPr/>
            </a:pPr>
            <a:r>
              <a:rPr lang="ru-RU" sz="2000" b="1">
                <a:sym typeface="Huawei Sans" panose="020C0503030203020204" pitchFamily="34" charset="0"/>
              </a:rPr>
              <a:t>Определение</a:t>
            </a:r>
          </a:p>
          <a:p>
            <a:pPr marL="757278" lvl="1" indent="-300038">
              <a:lnSpc>
                <a:spcPct val="150000"/>
              </a:lnSpc>
              <a:buClr>
                <a:schemeClr val="tx2"/>
              </a:buClr>
              <a:buSzPct val="60000"/>
              <a:defRPr/>
            </a:pPr>
            <a:r>
              <a:rPr lang="ru-RU"/>
              <a:t>HyperClone создает полную копию данных (целевой LUN) исходного LUNа в определенный момент времени (время начала синхронизации).</a:t>
            </a:r>
          </a:p>
          <a:p>
            <a:pPr marL="300038" indent="-300038">
              <a:lnSpc>
                <a:spcPct val="150000"/>
              </a:lnSpc>
              <a:buClr>
                <a:schemeClr val="tx1"/>
              </a:buClr>
              <a:defRPr/>
            </a:pPr>
            <a:r>
              <a:rPr lang="ru-RU" sz="2000" b="1">
                <a:sym typeface="Huawei Sans" panose="020C0503030203020204" pitchFamily="34" charset="0"/>
              </a:rPr>
              <a:t>Функциональные особенности</a:t>
            </a:r>
          </a:p>
          <a:p>
            <a:pPr marL="757278" lvl="1" indent="-300038">
              <a:lnSpc>
                <a:spcPct val="150000"/>
              </a:lnSpc>
              <a:buClr>
                <a:schemeClr val="tx2"/>
              </a:buClr>
              <a:buSzPct val="60000"/>
              <a:defRPr/>
            </a:pPr>
            <a:r>
              <a:rPr lang="ru-RU"/>
              <a:t>При синхронизации целевой LUN доступен для чтения и записи.</a:t>
            </a:r>
          </a:p>
          <a:p>
            <a:pPr marL="757278" lvl="1" indent="-300038">
              <a:lnSpc>
                <a:spcPct val="150000"/>
              </a:lnSpc>
              <a:buClr>
                <a:schemeClr val="tx2"/>
              </a:buClr>
              <a:buSzPct val="60000"/>
              <a:defRPr/>
            </a:pPr>
            <a:r>
              <a:rPr lang="ru-RU"/>
              <a:t>Поддерживается полная и инкрементная синхронизация.</a:t>
            </a:r>
          </a:p>
          <a:p>
            <a:pPr marL="757278" lvl="1" indent="-300038">
              <a:lnSpc>
                <a:spcPct val="150000"/>
              </a:lnSpc>
              <a:buClr>
                <a:schemeClr val="tx2"/>
              </a:buClr>
              <a:buSzPct val="60000"/>
              <a:defRPr/>
            </a:pPr>
            <a:r>
              <a:rPr lang="ru-RU"/>
              <a:t>Поддерживается прямая и обратная синхронизация.</a:t>
            </a:r>
          </a:p>
          <a:p>
            <a:pPr marL="757278" lvl="1" indent="-300038">
              <a:lnSpc>
                <a:spcPct val="150000"/>
              </a:lnSpc>
              <a:buClr>
                <a:schemeClr val="tx2"/>
              </a:buClr>
              <a:buSzPct val="60000"/>
              <a:defRPr/>
            </a:pPr>
            <a:r>
              <a:rPr lang="ru-RU"/>
              <a:t>Поддерживается создание групп согласованности.</a:t>
            </a:r>
          </a:p>
          <a:p>
            <a:endParaRPr lang="en-US" altLang="zh-CN" dirty="0">
              <a:sym typeface="Huawei Sans" panose="020C0503030203020204" pitchFamily="34" charset="0"/>
            </a:endParaRPr>
          </a:p>
        </p:txBody>
      </p:sp>
    </p:spTree>
    <p:extLst>
      <p:ext uri="{BB962C8B-B14F-4D97-AF65-F5344CB8AC3E}">
        <p14:creationId xmlns:p14="http://schemas.microsoft.com/office/powerpoint/2010/main" val="1082262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ru-RU"/>
              <a:t>Принципы работы HyperClone</a:t>
            </a:r>
          </a:p>
        </p:txBody>
      </p:sp>
      <p:sp>
        <p:nvSpPr>
          <p:cNvPr id="3" name="文本占位符 2"/>
          <p:cNvSpPr>
            <a:spLocks noGrp="1"/>
          </p:cNvSpPr>
          <p:nvPr>
            <p:ph type="body" sz="quarter" idx="10"/>
          </p:nvPr>
        </p:nvSpPr>
        <p:spPr>
          <a:xfrm>
            <a:off x="584791" y="1052514"/>
            <a:ext cx="11174817" cy="4875042"/>
          </a:xfrm>
        </p:spPr>
        <p:txBody>
          <a:bodyPr/>
          <a:lstStyle/>
          <a:p>
            <a:pPr>
              <a:lnSpc>
                <a:spcPct val="120000"/>
              </a:lnSpc>
            </a:pPr>
            <a:r>
              <a:rPr lang="ru-RU" sz="1600" dirty="0" smtClean="0">
                <a:sym typeface="Huawei Sans" panose="020C0503030203020204" pitchFamily="34" charset="0"/>
              </a:rPr>
              <a:t>Определение. </a:t>
            </a:r>
            <a:r>
              <a:rPr lang="ru-RU" sz="1600" dirty="0">
                <a:sym typeface="Huawei Sans" panose="020C0503030203020204" pitchFamily="34" charset="0"/>
              </a:rPr>
              <a:t>Клон — согласованная копия исходных данных в определенный момент времени. Он может использоваться как полная копия данных после синхронизации и как резервная копия данных, доступная для хостов.</a:t>
            </a:r>
          </a:p>
          <a:p>
            <a:r>
              <a:rPr lang="ru-RU" sz="1600" dirty="0">
                <a:sym typeface="Huawei Sans" panose="020C0503030203020204" pitchFamily="34" charset="0"/>
              </a:rPr>
              <a:t>Ключевые особенности:</a:t>
            </a:r>
          </a:p>
          <a:p>
            <a:pPr lvl="1">
              <a:lnSpc>
                <a:spcPct val="120000"/>
              </a:lnSpc>
            </a:pPr>
            <a:r>
              <a:rPr lang="ru-RU" sz="1400" dirty="0">
                <a:sym typeface="Huawei Sans" panose="020C0503030203020204" pitchFamily="34" charset="0"/>
              </a:rPr>
              <a:t>Быстрая генерация клонов: система хранения данных создает клон в течение нескольких секунд, обеспечивая наличие согласованной копии исходных данных. Сгенерированный клон сразу же доступен для чтения и записи. Для клона пользователи могут настраивать различные атрибуты </a:t>
            </a:r>
            <a:r>
              <a:rPr lang="ru-RU" sz="1400" dirty="0" err="1">
                <a:sym typeface="Huawei Sans" panose="020C0503030203020204" pitchFamily="34" charset="0"/>
              </a:rPr>
              <a:t>дедупликации</a:t>
            </a:r>
            <a:r>
              <a:rPr lang="ru-RU" sz="1400" dirty="0">
                <a:sym typeface="Huawei Sans" panose="020C0503030203020204" pitchFamily="34" charset="0"/>
              </a:rPr>
              <a:t> и сжатия.</a:t>
            </a:r>
          </a:p>
          <a:p>
            <a:pPr lvl="1">
              <a:lnSpc>
                <a:spcPct val="120000"/>
              </a:lnSpc>
            </a:pPr>
            <a:r>
              <a:rPr lang="ru-RU" sz="1400" dirty="0">
                <a:sym typeface="Huawei Sans" panose="020C0503030203020204" pitchFamily="34" charset="0"/>
              </a:rPr>
              <a:t>Онлайн-разделение: разделение выполняется для отмены привязки между исходным </a:t>
            </a:r>
            <a:r>
              <a:rPr lang="ru-RU" sz="1400" dirty="0" err="1">
                <a:sym typeface="Huawei Sans" panose="020C0503030203020204" pitchFamily="34" charset="0"/>
              </a:rPr>
              <a:t>LUNом</a:t>
            </a:r>
            <a:r>
              <a:rPr lang="ru-RU" sz="1400" dirty="0">
                <a:sym typeface="Huawei Sans" panose="020C0503030203020204" pitchFamily="34" charset="0"/>
              </a:rPr>
              <a:t> и клонированным </a:t>
            </a:r>
            <a:r>
              <a:rPr lang="ru-RU" sz="1400" dirty="0" err="1">
                <a:sym typeface="Huawei Sans" panose="020C0503030203020204" pitchFamily="34" charset="0"/>
              </a:rPr>
              <a:t>LUNом</a:t>
            </a:r>
            <a:r>
              <a:rPr lang="ru-RU" sz="1400" dirty="0">
                <a:sym typeface="Huawei Sans" panose="020C0503030203020204" pitchFamily="34" charset="0"/>
              </a:rPr>
              <a:t> без прерывания работы сервисов. Операция разделения чтения и записи на клонированном </a:t>
            </a:r>
            <a:r>
              <a:rPr lang="ru-RU" sz="1400" dirty="0" err="1">
                <a:sym typeface="Huawei Sans" panose="020C0503030203020204" pitchFamily="34" charset="0"/>
              </a:rPr>
              <a:t>LUNе</a:t>
            </a:r>
            <a:r>
              <a:rPr lang="ru-RU" sz="1400" dirty="0">
                <a:sym typeface="Huawei Sans" panose="020C0503030203020204" pitchFamily="34" charset="0"/>
              </a:rPr>
              <a:t> не влияет на процесс ввода-вывода исходного LUN.</a:t>
            </a:r>
          </a:p>
        </p:txBody>
      </p:sp>
      <p:grpSp>
        <p:nvGrpSpPr>
          <p:cNvPr id="4" name="组合 3"/>
          <p:cNvGrpSpPr/>
          <p:nvPr/>
        </p:nvGrpSpPr>
        <p:grpSpPr>
          <a:xfrm>
            <a:off x="2826003" y="4334214"/>
            <a:ext cx="6539994" cy="1734839"/>
            <a:chOff x="2818431" y="4382848"/>
            <a:chExt cx="6539994" cy="1734839"/>
          </a:xfrm>
        </p:grpSpPr>
        <p:sp>
          <p:nvSpPr>
            <p:cNvPr id="158" name="圆柱形 157"/>
            <p:cNvSpPr/>
            <p:nvPr/>
          </p:nvSpPr>
          <p:spPr>
            <a:xfrm>
              <a:off x="7908883" y="4382848"/>
              <a:ext cx="1449542" cy="1688157"/>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7" name="圆柱形 156"/>
            <p:cNvSpPr/>
            <p:nvPr/>
          </p:nvSpPr>
          <p:spPr>
            <a:xfrm>
              <a:off x="5331442" y="4429530"/>
              <a:ext cx="1449542" cy="1688157"/>
            </a:xfrm>
            <a:prstGeom prst="ca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 name="圆柱形 1"/>
            <p:cNvSpPr/>
            <p:nvPr/>
          </p:nvSpPr>
          <p:spPr>
            <a:xfrm>
              <a:off x="2818431" y="4382848"/>
              <a:ext cx="1449542" cy="1688157"/>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109" name="Group 50"/>
            <p:cNvGrpSpPr>
              <a:grpSpLocks/>
            </p:cNvGrpSpPr>
            <p:nvPr/>
          </p:nvGrpSpPr>
          <p:grpSpPr bwMode="auto">
            <a:xfrm>
              <a:off x="3070459" y="4916604"/>
              <a:ext cx="969450" cy="967514"/>
              <a:chOff x="744" y="1158"/>
              <a:chExt cx="504" cy="438"/>
            </a:xfrm>
            <a:solidFill>
              <a:srgbClr val="69BCD9"/>
            </a:solidFill>
          </p:grpSpPr>
          <p:sp>
            <p:nvSpPr>
              <p:cNvPr id="110" name="Rectangle 51"/>
              <p:cNvSpPr>
                <a:spLocks noChangeArrowheads="1"/>
              </p:cNvSpPr>
              <p:nvPr/>
            </p:nvSpPr>
            <p:spPr bwMode="auto">
              <a:xfrm>
                <a:off x="744" y="1158"/>
                <a:ext cx="144" cy="96"/>
              </a:xfrm>
              <a:prstGeom prst="rect">
                <a:avLst/>
              </a:prstGeom>
              <a:grpFill/>
              <a:ln w="9525">
                <a:solidFill>
                  <a:schemeClr val="tx1"/>
                </a:solidFill>
                <a:miter lim="800000"/>
                <a:headEnd/>
                <a:tailEnd/>
              </a:ln>
            </p:spPr>
            <p:txBody>
              <a:bodyPr wrap="square" anchor="ctr">
                <a:noAutofit/>
              </a:bodyPr>
              <a:lstStyle/>
              <a:p>
                <a:pPr algn="ctr" fontAlgn="ctr"/>
                <a:r>
                  <a:rPr lang="ru-RU" sz="1400" b="1">
                    <a:latin typeface="Huawei Sans" panose="020C0503030203020204" pitchFamily="34" charset="0"/>
                    <a:ea typeface="方正兰亭黑简体" panose="02000000000000000000" pitchFamily="2" charset="-122"/>
                    <a:sym typeface="Huawei Sans" panose="020C0503030203020204" pitchFamily="34" charset="0"/>
                  </a:rPr>
                  <a:t>a</a:t>
                </a:r>
              </a:p>
            </p:txBody>
          </p:sp>
          <p:sp>
            <p:nvSpPr>
              <p:cNvPr id="111" name="Rectangle 52"/>
              <p:cNvSpPr>
                <a:spLocks noChangeArrowheads="1"/>
              </p:cNvSpPr>
              <p:nvPr/>
            </p:nvSpPr>
            <p:spPr bwMode="auto">
              <a:xfrm>
                <a:off x="744" y="1272"/>
                <a:ext cx="144" cy="96"/>
              </a:xfrm>
              <a:prstGeom prst="rect">
                <a:avLst/>
              </a:prstGeom>
              <a:grpFill/>
              <a:ln w="9525">
                <a:solidFill>
                  <a:schemeClr val="tx1"/>
                </a:solidFill>
                <a:miter lim="800000"/>
                <a:headEnd/>
                <a:tailEnd/>
              </a:ln>
            </p:spPr>
            <p:txBody>
              <a:bodyPr wrap="square" anchor="ctr">
                <a:noAutofit/>
              </a:bodyPr>
              <a:lstStyle/>
              <a:p>
                <a:pPr algn="ctr" fontAlgn="ctr"/>
                <a:r>
                  <a:rPr lang="ru-RU" sz="1400" b="1">
                    <a:latin typeface="Huawei Sans" panose="020C0503030203020204" pitchFamily="34" charset="0"/>
                    <a:ea typeface="方正兰亭黑简体" panose="02000000000000000000" pitchFamily="2" charset="-122"/>
                    <a:sym typeface="Huawei Sans" panose="020C0503030203020204" pitchFamily="34" charset="0"/>
                  </a:rPr>
                  <a:t>d</a:t>
                </a:r>
              </a:p>
            </p:txBody>
          </p:sp>
          <p:sp>
            <p:nvSpPr>
              <p:cNvPr id="112" name="Rectangle 53"/>
              <p:cNvSpPr>
                <a:spLocks noChangeArrowheads="1"/>
              </p:cNvSpPr>
              <p:nvPr/>
            </p:nvSpPr>
            <p:spPr bwMode="auto">
              <a:xfrm>
                <a:off x="744" y="1386"/>
                <a:ext cx="144" cy="96"/>
              </a:xfrm>
              <a:prstGeom prst="rect">
                <a:avLst/>
              </a:prstGeom>
              <a:grpFill/>
              <a:ln w="9525">
                <a:solidFill>
                  <a:schemeClr val="tx1"/>
                </a:solidFill>
                <a:miter lim="800000"/>
                <a:headEnd/>
                <a:tailEnd/>
              </a:ln>
            </p:spPr>
            <p:txBody>
              <a:bodyPr wrap="square" anchor="ctr">
                <a:noAutofit/>
              </a:bodyPr>
              <a:lstStyle/>
              <a:p>
                <a:pPr algn="ctr" fontAlgn="ctr"/>
                <a:r>
                  <a:rPr lang="ru-RU" sz="1400" b="1">
                    <a:latin typeface="Huawei Sans" panose="020C0503030203020204" pitchFamily="34" charset="0"/>
                    <a:ea typeface="方正兰亭黑简体" panose="02000000000000000000" pitchFamily="2" charset="-122"/>
                    <a:sym typeface="Huawei Sans" panose="020C0503030203020204" pitchFamily="34" charset="0"/>
                  </a:rPr>
                  <a:t>g</a:t>
                </a:r>
              </a:p>
            </p:txBody>
          </p:sp>
          <p:sp>
            <p:nvSpPr>
              <p:cNvPr id="113" name="Rectangle 54"/>
              <p:cNvSpPr>
                <a:spLocks noChangeArrowheads="1"/>
              </p:cNvSpPr>
              <p:nvPr/>
            </p:nvSpPr>
            <p:spPr bwMode="auto">
              <a:xfrm>
                <a:off x="744" y="1500"/>
                <a:ext cx="144" cy="96"/>
              </a:xfrm>
              <a:prstGeom prst="rect">
                <a:avLst/>
              </a:prstGeom>
              <a:grpFill/>
              <a:ln w="9525">
                <a:solidFill>
                  <a:schemeClr val="tx1"/>
                </a:solidFill>
                <a:miter lim="800000"/>
                <a:headEnd/>
                <a:tailEnd/>
              </a:ln>
            </p:spPr>
            <p:txBody>
              <a:bodyPr wrap="square" anchor="ctr">
                <a:noAutofit/>
              </a:bodyPr>
              <a:lstStyle/>
              <a:p>
                <a:pPr algn="ctr" fontAlgn="ctr"/>
                <a:r>
                  <a:rPr lang="ru-RU" sz="1400" b="1">
                    <a:latin typeface="Huawei Sans" panose="020C0503030203020204" pitchFamily="34" charset="0"/>
                    <a:ea typeface="方正兰亭黑简体" panose="02000000000000000000" pitchFamily="2" charset="-122"/>
                    <a:sym typeface="Huawei Sans" panose="020C0503030203020204" pitchFamily="34" charset="0"/>
                  </a:rPr>
                  <a:t>j</a:t>
                </a:r>
              </a:p>
            </p:txBody>
          </p:sp>
          <p:sp>
            <p:nvSpPr>
              <p:cNvPr id="114" name="Rectangle 55"/>
              <p:cNvSpPr>
                <a:spLocks noChangeArrowheads="1"/>
              </p:cNvSpPr>
              <p:nvPr/>
            </p:nvSpPr>
            <p:spPr bwMode="auto">
              <a:xfrm>
                <a:off x="924" y="1158"/>
                <a:ext cx="144" cy="96"/>
              </a:xfrm>
              <a:prstGeom prst="rect">
                <a:avLst/>
              </a:prstGeom>
              <a:grpFill/>
              <a:ln w="9525">
                <a:solidFill>
                  <a:schemeClr val="tx1"/>
                </a:solidFill>
                <a:miter lim="800000"/>
                <a:headEnd/>
                <a:tailEnd/>
              </a:ln>
            </p:spPr>
            <p:txBody>
              <a:bodyPr wrap="square" anchor="ctr">
                <a:noAutofit/>
              </a:bodyPr>
              <a:lstStyle/>
              <a:p>
                <a:pPr algn="ctr" fontAlgn="ctr"/>
                <a:r>
                  <a:rPr lang="ru-RU" sz="1400" b="1">
                    <a:latin typeface="Huawei Sans" panose="020C0503030203020204" pitchFamily="34" charset="0"/>
                    <a:ea typeface="方正兰亭黑简体" panose="02000000000000000000" pitchFamily="2" charset="-122"/>
                    <a:sym typeface="Huawei Sans" panose="020C0503030203020204" pitchFamily="34" charset="0"/>
                  </a:rPr>
                  <a:t>b</a:t>
                </a:r>
              </a:p>
            </p:txBody>
          </p:sp>
          <p:sp>
            <p:nvSpPr>
              <p:cNvPr id="115" name="Rectangle 56"/>
              <p:cNvSpPr>
                <a:spLocks noChangeArrowheads="1"/>
              </p:cNvSpPr>
              <p:nvPr/>
            </p:nvSpPr>
            <p:spPr bwMode="auto">
              <a:xfrm>
                <a:off x="924" y="1272"/>
                <a:ext cx="144" cy="96"/>
              </a:xfrm>
              <a:prstGeom prst="rect">
                <a:avLst/>
              </a:prstGeom>
              <a:grpFill/>
              <a:ln w="9525">
                <a:solidFill>
                  <a:schemeClr val="tx1"/>
                </a:solidFill>
                <a:miter lim="800000"/>
                <a:headEnd/>
                <a:tailEnd/>
              </a:ln>
            </p:spPr>
            <p:txBody>
              <a:bodyPr wrap="square" anchor="ctr">
                <a:noAutofit/>
              </a:bodyPr>
              <a:lstStyle/>
              <a:p>
                <a:pPr algn="ctr" fontAlgn="ctr"/>
                <a:r>
                  <a:rPr lang="ru-RU" sz="1400" b="1">
                    <a:latin typeface="Huawei Sans" panose="020C0503030203020204" pitchFamily="34" charset="0"/>
                    <a:ea typeface="方正兰亭黑简体" panose="02000000000000000000" pitchFamily="2" charset="-122"/>
                    <a:sym typeface="Huawei Sans" panose="020C0503030203020204" pitchFamily="34" charset="0"/>
                  </a:rPr>
                  <a:t>e</a:t>
                </a:r>
              </a:p>
            </p:txBody>
          </p:sp>
          <p:sp>
            <p:nvSpPr>
              <p:cNvPr id="116" name="Rectangle 57"/>
              <p:cNvSpPr>
                <a:spLocks noChangeArrowheads="1"/>
              </p:cNvSpPr>
              <p:nvPr/>
            </p:nvSpPr>
            <p:spPr bwMode="auto">
              <a:xfrm>
                <a:off x="924" y="1386"/>
                <a:ext cx="144" cy="96"/>
              </a:xfrm>
              <a:prstGeom prst="rect">
                <a:avLst/>
              </a:prstGeom>
              <a:grpFill/>
              <a:ln w="9525">
                <a:solidFill>
                  <a:schemeClr val="tx1"/>
                </a:solidFill>
                <a:miter lim="800000"/>
                <a:headEnd/>
                <a:tailEnd/>
              </a:ln>
            </p:spPr>
            <p:txBody>
              <a:bodyPr wrap="square" anchor="ctr">
                <a:noAutofit/>
              </a:bodyPr>
              <a:lstStyle/>
              <a:p>
                <a:pPr algn="ctr" fontAlgn="ctr"/>
                <a:r>
                  <a:rPr lang="ru-RU" sz="1400" b="1">
                    <a:latin typeface="Huawei Sans" panose="020C0503030203020204" pitchFamily="34" charset="0"/>
                    <a:ea typeface="方正兰亭黑简体" panose="02000000000000000000" pitchFamily="2" charset="-122"/>
                    <a:sym typeface="Huawei Sans" panose="020C0503030203020204" pitchFamily="34" charset="0"/>
                  </a:rPr>
                  <a:t>h</a:t>
                </a:r>
              </a:p>
            </p:txBody>
          </p:sp>
          <p:sp>
            <p:nvSpPr>
              <p:cNvPr id="117" name="Rectangle 58"/>
              <p:cNvSpPr>
                <a:spLocks noChangeArrowheads="1"/>
              </p:cNvSpPr>
              <p:nvPr/>
            </p:nvSpPr>
            <p:spPr bwMode="auto">
              <a:xfrm>
                <a:off x="924" y="1500"/>
                <a:ext cx="144" cy="96"/>
              </a:xfrm>
              <a:prstGeom prst="rect">
                <a:avLst/>
              </a:prstGeom>
              <a:grpFill/>
              <a:ln w="9525">
                <a:solidFill>
                  <a:schemeClr val="tx1"/>
                </a:solidFill>
                <a:miter lim="800000"/>
                <a:headEnd/>
                <a:tailEnd/>
              </a:ln>
            </p:spPr>
            <p:txBody>
              <a:bodyPr wrap="square" anchor="ctr">
                <a:noAutofit/>
              </a:bodyPr>
              <a:lstStyle/>
              <a:p>
                <a:pPr algn="ctr" fontAlgn="ctr"/>
                <a:r>
                  <a:rPr lang="ru-RU" sz="1400" b="1">
                    <a:latin typeface="Huawei Sans" panose="020C0503030203020204" pitchFamily="34" charset="0"/>
                    <a:ea typeface="方正兰亭黑简体" panose="02000000000000000000" pitchFamily="2" charset="-122"/>
                    <a:sym typeface="Huawei Sans" panose="020C0503030203020204" pitchFamily="34" charset="0"/>
                  </a:rPr>
                  <a:t>k</a:t>
                </a:r>
              </a:p>
            </p:txBody>
          </p:sp>
          <p:sp>
            <p:nvSpPr>
              <p:cNvPr id="118" name="Rectangle 59"/>
              <p:cNvSpPr>
                <a:spLocks noChangeArrowheads="1"/>
              </p:cNvSpPr>
              <p:nvPr/>
            </p:nvSpPr>
            <p:spPr bwMode="auto">
              <a:xfrm>
                <a:off x="1104" y="1158"/>
                <a:ext cx="144" cy="96"/>
              </a:xfrm>
              <a:prstGeom prst="rect">
                <a:avLst/>
              </a:prstGeom>
              <a:grpFill/>
              <a:ln w="9525">
                <a:solidFill>
                  <a:schemeClr val="tx1"/>
                </a:solidFill>
                <a:miter lim="800000"/>
                <a:headEnd/>
                <a:tailEnd/>
              </a:ln>
            </p:spPr>
            <p:txBody>
              <a:bodyPr wrap="square" anchor="ctr">
                <a:noAutofit/>
              </a:bodyPr>
              <a:lstStyle/>
              <a:p>
                <a:pPr algn="ctr" fontAlgn="ctr"/>
                <a:r>
                  <a:rPr lang="ru-RU" sz="1400" b="1">
                    <a:latin typeface="Huawei Sans" panose="020C0503030203020204" pitchFamily="34" charset="0"/>
                    <a:ea typeface="方正兰亭黑简体" panose="02000000000000000000" pitchFamily="2" charset="-122"/>
                    <a:sym typeface="Huawei Sans" panose="020C0503030203020204" pitchFamily="34" charset="0"/>
                  </a:rPr>
                  <a:t>c</a:t>
                </a:r>
              </a:p>
            </p:txBody>
          </p:sp>
          <p:sp>
            <p:nvSpPr>
              <p:cNvPr id="119" name="Rectangle 60"/>
              <p:cNvSpPr>
                <a:spLocks noChangeArrowheads="1"/>
              </p:cNvSpPr>
              <p:nvPr/>
            </p:nvSpPr>
            <p:spPr bwMode="auto">
              <a:xfrm>
                <a:off x="1104" y="1272"/>
                <a:ext cx="144" cy="96"/>
              </a:xfrm>
              <a:prstGeom prst="rect">
                <a:avLst/>
              </a:prstGeom>
              <a:grpFill/>
              <a:ln w="9525">
                <a:solidFill>
                  <a:schemeClr val="tx1"/>
                </a:solidFill>
                <a:miter lim="800000"/>
                <a:headEnd/>
                <a:tailEnd/>
              </a:ln>
            </p:spPr>
            <p:txBody>
              <a:bodyPr wrap="square" anchor="ctr">
                <a:noAutofit/>
              </a:bodyPr>
              <a:lstStyle/>
              <a:p>
                <a:pPr algn="ctr" fontAlgn="ctr"/>
                <a:r>
                  <a:rPr lang="ru-RU" sz="1400" b="1">
                    <a:latin typeface="Huawei Sans" panose="020C0503030203020204" pitchFamily="34" charset="0"/>
                    <a:ea typeface="方正兰亭黑简体" panose="02000000000000000000" pitchFamily="2" charset="-122"/>
                    <a:sym typeface="Huawei Sans" panose="020C0503030203020204" pitchFamily="34" charset="0"/>
                  </a:rPr>
                  <a:t>f</a:t>
                </a:r>
              </a:p>
            </p:txBody>
          </p:sp>
          <p:sp>
            <p:nvSpPr>
              <p:cNvPr id="120" name="Rectangle 61"/>
              <p:cNvSpPr>
                <a:spLocks noChangeArrowheads="1"/>
              </p:cNvSpPr>
              <p:nvPr/>
            </p:nvSpPr>
            <p:spPr bwMode="auto">
              <a:xfrm>
                <a:off x="1104" y="1386"/>
                <a:ext cx="144" cy="96"/>
              </a:xfrm>
              <a:prstGeom prst="rect">
                <a:avLst/>
              </a:prstGeom>
              <a:grpFill/>
              <a:ln w="9525">
                <a:solidFill>
                  <a:schemeClr val="tx1"/>
                </a:solidFill>
                <a:miter lim="800000"/>
                <a:headEnd/>
                <a:tailEnd/>
              </a:ln>
            </p:spPr>
            <p:txBody>
              <a:bodyPr wrap="square" anchor="ctr">
                <a:noAutofit/>
              </a:bodyPr>
              <a:lstStyle/>
              <a:p>
                <a:pPr algn="ctr" fontAlgn="ctr"/>
                <a:r>
                  <a:rPr lang="ru-RU" sz="1400" b="1">
                    <a:latin typeface="Huawei Sans" panose="020C0503030203020204" pitchFamily="34" charset="0"/>
                    <a:ea typeface="方正兰亭黑简体" panose="02000000000000000000" pitchFamily="2" charset="-122"/>
                    <a:sym typeface="Huawei Sans" panose="020C0503030203020204" pitchFamily="34" charset="0"/>
                  </a:rPr>
                  <a:t>i</a:t>
                </a:r>
              </a:p>
            </p:txBody>
          </p:sp>
          <p:sp>
            <p:nvSpPr>
              <p:cNvPr id="121" name="Rectangle 62"/>
              <p:cNvSpPr>
                <a:spLocks noChangeArrowheads="1"/>
              </p:cNvSpPr>
              <p:nvPr/>
            </p:nvSpPr>
            <p:spPr bwMode="auto">
              <a:xfrm>
                <a:off x="1104" y="1500"/>
                <a:ext cx="144" cy="96"/>
              </a:xfrm>
              <a:prstGeom prst="rect">
                <a:avLst/>
              </a:prstGeom>
              <a:grpFill/>
              <a:ln w="9525">
                <a:solidFill>
                  <a:schemeClr val="tx1"/>
                </a:solidFill>
                <a:miter lim="800000"/>
                <a:headEnd/>
                <a:tailEnd/>
              </a:ln>
            </p:spPr>
            <p:txBody>
              <a:bodyPr wrap="square" anchor="ctr">
                <a:noAutofit/>
              </a:bodyPr>
              <a:lstStyle/>
              <a:p>
                <a:pPr algn="ctr" fontAlgn="ctr"/>
                <a:r>
                  <a:rPr lang="ru-RU" sz="1400" b="1">
                    <a:latin typeface="Huawei Sans" panose="020C0503030203020204" pitchFamily="34" charset="0"/>
                    <a:ea typeface="方正兰亭黑简体" panose="02000000000000000000" pitchFamily="2" charset="-122"/>
                    <a:sym typeface="Huawei Sans" panose="020C0503030203020204" pitchFamily="34" charset="0"/>
                  </a:rPr>
                  <a:t>l</a:t>
                </a:r>
              </a:p>
            </p:txBody>
          </p:sp>
        </p:grpSp>
        <p:grpSp>
          <p:nvGrpSpPr>
            <p:cNvPr id="122" name="Group 63"/>
            <p:cNvGrpSpPr>
              <a:grpSpLocks/>
            </p:cNvGrpSpPr>
            <p:nvPr/>
          </p:nvGrpSpPr>
          <p:grpSpPr bwMode="auto">
            <a:xfrm>
              <a:off x="5590099" y="4916604"/>
              <a:ext cx="972748" cy="967514"/>
              <a:chOff x="744" y="1158"/>
              <a:chExt cx="504" cy="438"/>
            </a:xfrm>
            <a:solidFill>
              <a:srgbClr val="69BCD9"/>
            </a:solidFill>
          </p:grpSpPr>
          <p:sp>
            <p:nvSpPr>
              <p:cNvPr id="123" name="Rectangle 64"/>
              <p:cNvSpPr>
                <a:spLocks noChangeArrowheads="1"/>
              </p:cNvSpPr>
              <p:nvPr/>
            </p:nvSpPr>
            <p:spPr bwMode="auto">
              <a:xfrm>
                <a:off x="744" y="1158"/>
                <a:ext cx="144" cy="96"/>
              </a:xfrm>
              <a:prstGeom prst="rect">
                <a:avLst/>
              </a:prstGeom>
              <a:grpFill/>
              <a:ln w="9525">
                <a:solidFill>
                  <a:schemeClr val="tx1"/>
                </a:solidFill>
                <a:miter lim="800000"/>
                <a:headEnd/>
                <a:tailEnd/>
              </a:ln>
            </p:spPr>
            <p:txBody>
              <a:bodyPr wrap="square" anchor="ctr">
                <a:noAutofit/>
              </a:bodyPr>
              <a:lstStyle/>
              <a:p>
                <a:pPr algn="ctr" fontAlgn="ctr"/>
                <a:r>
                  <a:rPr lang="ru-RU" sz="1400" b="1">
                    <a:latin typeface="Huawei Sans" panose="020C0503030203020204" pitchFamily="34" charset="0"/>
                    <a:ea typeface="方正兰亭黑简体" panose="02000000000000000000" pitchFamily="2" charset="-122"/>
                    <a:sym typeface="Huawei Sans" panose="020C0503030203020204" pitchFamily="34" charset="0"/>
                  </a:rPr>
                  <a:t>a</a:t>
                </a:r>
              </a:p>
            </p:txBody>
          </p:sp>
          <p:sp>
            <p:nvSpPr>
              <p:cNvPr id="124" name="Rectangle 65"/>
              <p:cNvSpPr>
                <a:spLocks noChangeArrowheads="1"/>
              </p:cNvSpPr>
              <p:nvPr/>
            </p:nvSpPr>
            <p:spPr bwMode="auto">
              <a:xfrm>
                <a:off x="744" y="1272"/>
                <a:ext cx="144" cy="96"/>
              </a:xfrm>
              <a:prstGeom prst="rect">
                <a:avLst/>
              </a:prstGeom>
              <a:grpFill/>
              <a:ln w="9525">
                <a:solidFill>
                  <a:schemeClr val="tx1"/>
                </a:solidFill>
                <a:miter lim="800000"/>
                <a:headEnd/>
                <a:tailEnd/>
              </a:ln>
            </p:spPr>
            <p:txBody>
              <a:bodyPr wrap="square" anchor="ctr">
                <a:noAutofit/>
              </a:bodyPr>
              <a:lstStyle/>
              <a:p>
                <a:pPr algn="ctr" fontAlgn="ctr"/>
                <a:r>
                  <a:rPr lang="ru-RU" sz="1400" b="1">
                    <a:latin typeface="Huawei Sans" panose="020C0503030203020204" pitchFamily="34" charset="0"/>
                    <a:ea typeface="方正兰亭黑简体" panose="02000000000000000000" pitchFamily="2" charset="-122"/>
                    <a:sym typeface="Huawei Sans" panose="020C0503030203020204" pitchFamily="34" charset="0"/>
                  </a:rPr>
                  <a:t>d</a:t>
                </a:r>
              </a:p>
            </p:txBody>
          </p:sp>
          <p:sp>
            <p:nvSpPr>
              <p:cNvPr id="125" name="Rectangle 66"/>
              <p:cNvSpPr>
                <a:spLocks noChangeArrowheads="1"/>
              </p:cNvSpPr>
              <p:nvPr/>
            </p:nvSpPr>
            <p:spPr bwMode="auto">
              <a:xfrm>
                <a:off x="744" y="1386"/>
                <a:ext cx="144" cy="96"/>
              </a:xfrm>
              <a:prstGeom prst="rect">
                <a:avLst/>
              </a:prstGeom>
              <a:grpFill/>
              <a:ln w="9525">
                <a:solidFill>
                  <a:schemeClr val="tx1"/>
                </a:solidFill>
                <a:miter lim="800000"/>
                <a:headEnd/>
                <a:tailEnd/>
              </a:ln>
            </p:spPr>
            <p:txBody>
              <a:bodyPr wrap="square" anchor="ctr">
                <a:noAutofit/>
              </a:bodyPr>
              <a:lstStyle/>
              <a:p>
                <a:pPr algn="ctr" fontAlgn="ctr"/>
                <a:r>
                  <a:rPr lang="ru-RU" sz="1400" b="1">
                    <a:latin typeface="Huawei Sans" panose="020C0503030203020204" pitchFamily="34" charset="0"/>
                    <a:ea typeface="方正兰亭黑简体" panose="02000000000000000000" pitchFamily="2" charset="-122"/>
                    <a:sym typeface="Huawei Sans" panose="020C0503030203020204" pitchFamily="34" charset="0"/>
                  </a:rPr>
                  <a:t>g</a:t>
                </a:r>
              </a:p>
            </p:txBody>
          </p:sp>
          <p:sp>
            <p:nvSpPr>
              <p:cNvPr id="126" name="Rectangle 67"/>
              <p:cNvSpPr>
                <a:spLocks noChangeArrowheads="1"/>
              </p:cNvSpPr>
              <p:nvPr/>
            </p:nvSpPr>
            <p:spPr bwMode="auto">
              <a:xfrm>
                <a:off x="744" y="1500"/>
                <a:ext cx="144" cy="96"/>
              </a:xfrm>
              <a:prstGeom prst="rect">
                <a:avLst/>
              </a:prstGeom>
              <a:grpFill/>
              <a:ln w="9525">
                <a:solidFill>
                  <a:schemeClr val="tx1"/>
                </a:solidFill>
                <a:miter lim="800000"/>
                <a:headEnd/>
                <a:tailEnd/>
              </a:ln>
            </p:spPr>
            <p:txBody>
              <a:bodyPr wrap="square" anchor="ctr">
                <a:noAutofit/>
              </a:bodyPr>
              <a:lstStyle/>
              <a:p>
                <a:pPr algn="ctr" fontAlgn="ctr"/>
                <a:r>
                  <a:rPr lang="ru-RU" sz="1400" b="1">
                    <a:latin typeface="Huawei Sans" panose="020C0503030203020204" pitchFamily="34" charset="0"/>
                    <a:ea typeface="方正兰亭黑简体" panose="02000000000000000000" pitchFamily="2" charset="-122"/>
                    <a:sym typeface="Huawei Sans" panose="020C0503030203020204" pitchFamily="34" charset="0"/>
                  </a:rPr>
                  <a:t>j</a:t>
                </a:r>
              </a:p>
            </p:txBody>
          </p:sp>
          <p:sp>
            <p:nvSpPr>
              <p:cNvPr id="127" name="Rectangle 68"/>
              <p:cNvSpPr>
                <a:spLocks noChangeArrowheads="1"/>
              </p:cNvSpPr>
              <p:nvPr/>
            </p:nvSpPr>
            <p:spPr bwMode="auto">
              <a:xfrm>
                <a:off x="924" y="1158"/>
                <a:ext cx="144" cy="96"/>
              </a:xfrm>
              <a:prstGeom prst="rect">
                <a:avLst/>
              </a:prstGeom>
              <a:grpFill/>
              <a:ln w="9525">
                <a:solidFill>
                  <a:schemeClr val="tx1"/>
                </a:solidFill>
                <a:miter lim="800000"/>
                <a:headEnd/>
                <a:tailEnd/>
              </a:ln>
            </p:spPr>
            <p:txBody>
              <a:bodyPr wrap="square" anchor="ctr">
                <a:noAutofit/>
              </a:bodyPr>
              <a:lstStyle/>
              <a:p>
                <a:pPr algn="ctr" fontAlgn="ctr"/>
                <a:r>
                  <a:rPr lang="ru-RU" sz="1400" b="1">
                    <a:latin typeface="Huawei Sans" panose="020C0503030203020204" pitchFamily="34" charset="0"/>
                    <a:ea typeface="方正兰亭黑简体" panose="02000000000000000000" pitchFamily="2" charset="-122"/>
                    <a:sym typeface="Huawei Sans" panose="020C0503030203020204" pitchFamily="34" charset="0"/>
                  </a:rPr>
                  <a:t>b</a:t>
                </a:r>
              </a:p>
            </p:txBody>
          </p:sp>
          <p:sp>
            <p:nvSpPr>
              <p:cNvPr id="128" name="Rectangle 69"/>
              <p:cNvSpPr>
                <a:spLocks noChangeArrowheads="1"/>
              </p:cNvSpPr>
              <p:nvPr/>
            </p:nvSpPr>
            <p:spPr bwMode="auto">
              <a:xfrm>
                <a:off x="924" y="1272"/>
                <a:ext cx="144" cy="96"/>
              </a:xfrm>
              <a:prstGeom prst="rect">
                <a:avLst/>
              </a:prstGeom>
              <a:grpFill/>
              <a:ln w="9525">
                <a:solidFill>
                  <a:schemeClr val="tx1"/>
                </a:solidFill>
                <a:miter lim="800000"/>
                <a:headEnd/>
                <a:tailEnd/>
              </a:ln>
            </p:spPr>
            <p:txBody>
              <a:bodyPr wrap="square" anchor="ctr">
                <a:noAutofit/>
              </a:bodyPr>
              <a:lstStyle/>
              <a:p>
                <a:pPr algn="ctr" fontAlgn="ctr"/>
                <a:r>
                  <a:rPr lang="ru-RU" sz="1400" b="1">
                    <a:latin typeface="Huawei Sans" panose="020C0503030203020204" pitchFamily="34" charset="0"/>
                    <a:ea typeface="方正兰亭黑简体" panose="02000000000000000000" pitchFamily="2" charset="-122"/>
                    <a:sym typeface="Huawei Sans" panose="020C0503030203020204" pitchFamily="34" charset="0"/>
                  </a:rPr>
                  <a:t>e</a:t>
                </a:r>
              </a:p>
            </p:txBody>
          </p:sp>
          <p:sp>
            <p:nvSpPr>
              <p:cNvPr id="129" name="Rectangle 70"/>
              <p:cNvSpPr>
                <a:spLocks noChangeArrowheads="1"/>
              </p:cNvSpPr>
              <p:nvPr/>
            </p:nvSpPr>
            <p:spPr bwMode="auto">
              <a:xfrm>
                <a:off x="924" y="1386"/>
                <a:ext cx="144" cy="96"/>
              </a:xfrm>
              <a:prstGeom prst="rect">
                <a:avLst/>
              </a:prstGeom>
              <a:grpFill/>
              <a:ln w="9525">
                <a:solidFill>
                  <a:schemeClr val="tx1"/>
                </a:solidFill>
                <a:miter lim="800000"/>
                <a:headEnd/>
                <a:tailEnd/>
              </a:ln>
            </p:spPr>
            <p:txBody>
              <a:bodyPr wrap="square" anchor="ctr">
                <a:noAutofit/>
              </a:bodyPr>
              <a:lstStyle/>
              <a:p>
                <a:pPr algn="ctr" fontAlgn="ctr"/>
                <a:r>
                  <a:rPr lang="ru-RU" sz="1400" b="1">
                    <a:latin typeface="Huawei Sans" panose="020C0503030203020204" pitchFamily="34" charset="0"/>
                    <a:ea typeface="方正兰亭黑简体" panose="02000000000000000000" pitchFamily="2" charset="-122"/>
                    <a:sym typeface="Huawei Sans" panose="020C0503030203020204" pitchFamily="34" charset="0"/>
                  </a:rPr>
                  <a:t>h</a:t>
                </a:r>
              </a:p>
            </p:txBody>
          </p:sp>
          <p:sp>
            <p:nvSpPr>
              <p:cNvPr id="130" name="Rectangle 71"/>
              <p:cNvSpPr>
                <a:spLocks noChangeArrowheads="1"/>
              </p:cNvSpPr>
              <p:nvPr/>
            </p:nvSpPr>
            <p:spPr bwMode="auto">
              <a:xfrm>
                <a:off x="924" y="1500"/>
                <a:ext cx="144" cy="96"/>
              </a:xfrm>
              <a:prstGeom prst="rect">
                <a:avLst/>
              </a:prstGeom>
              <a:grpFill/>
              <a:ln w="9525">
                <a:solidFill>
                  <a:schemeClr val="tx1"/>
                </a:solidFill>
                <a:miter lim="800000"/>
                <a:headEnd/>
                <a:tailEnd/>
              </a:ln>
            </p:spPr>
            <p:txBody>
              <a:bodyPr wrap="square" anchor="ctr">
                <a:noAutofit/>
              </a:bodyPr>
              <a:lstStyle/>
              <a:p>
                <a:pPr algn="ctr" fontAlgn="ctr"/>
                <a:r>
                  <a:rPr lang="ru-RU" sz="1400" b="1">
                    <a:latin typeface="Huawei Sans" panose="020C0503030203020204" pitchFamily="34" charset="0"/>
                    <a:ea typeface="方正兰亭黑简体" panose="02000000000000000000" pitchFamily="2" charset="-122"/>
                    <a:sym typeface="Huawei Sans" panose="020C0503030203020204" pitchFamily="34" charset="0"/>
                  </a:rPr>
                  <a:t>k</a:t>
                </a:r>
              </a:p>
            </p:txBody>
          </p:sp>
          <p:sp>
            <p:nvSpPr>
              <p:cNvPr id="131" name="Rectangle 72"/>
              <p:cNvSpPr>
                <a:spLocks noChangeArrowheads="1"/>
              </p:cNvSpPr>
              <p:nvPr/>
            </p:nvSpPr>
            <p:spPr bwMode="auto">
              <a:xfrm>
                <a:off x="1104" y="1158"/>
                <a:ext cx="144" cy="96"/>
              </a:xfrm>
              <a:prstGeom prst="rect">
                <a:avLst/>
              </a:prstGeom>
              <a:grpFill/>
              <a:ln w="9525">
                <a:solidFill>
                  <a:schemeClr val="tx1"/>
                </a:solidFill>
                <a:miter lim="800000"/>
                <a:headEnd/>
                <a:tailEnd/>
              </a:ln>
            </p:spPr>
            <p:txBody>
              <a:bodyPr wrap="square" anchor="ctr">
                <a:noAutofit/>
              </a:bodyPr>
              <a:lstStyle/>
              <a:p>
                <a:pPr algn="ctr" fontAlgn="ctr"/>
                <a:r>
                  <a:rPr lang="ru-RU" sz="1400" b="1">
                    <a:latin typeface="Huawei Sans" panose="020C0503030203020204" pitchFamily="34" charset="0"/>
                    <a:ea typeface="方正兰亭黑简体" panose="02000000000000000000" pitchFamily="2" charset="-122"/>
                    <a:sym typeface="Huawei Sans" panose="020C0503030203020204" pitchFamily="34" charset="0"/>
                  </a:rPr>
                  <a:t>c</a:t>
                </a:r>
              </a:p>
            </p:txBody>
          </p:sp>
          <p:sp>
            <p:nvSpPr>
              <p:cNvPr id="132" name="Rectangle 73"/>
              <p:cNvSpPr>
                <a:spLocks noChangeArrowheads="1"/>
              </p:cNvSpPr>
              <p:nvPr/>
            </p:nvSpPr>
            <p:spPr bwMode="auto">
              <a:xfrm>
                <a:off x="1104" y="1272"/>
                <a:ext cx="144" cy="96"/>
              </a:xfrm>
              <a:prstGeom prst="rect">
                <a:avLst/>
              </a:prstGeom>
              <a:grpFill/>
              <a:ln w="9525">
                <a:solidFill>
                  <a:schemeClr val="tx1"/>
                </a:solidFill>
                <a:miter lim="800000"/>
                <a:headEnd/>
                <a:tailEnd/>
              </a:ln>
            </p:spPr>
            <p:txBody>
              <a:bodyPr wrap="square" anchor="ctr">
                <a:noAutofit/>
              </a:bodyPr>
              <a:lstStyle/>
              <a:p>
                <a:pPr algn="ctr" fontAlgn="ctr"/>
                <a:r>
                  <a:rPr lang="ru-RU" sz="1400" b="1">
                    <a:latin typeface="Huawei Sans" panose="020C0503030203020204" pitchFamily="34" charset="0"/>
                    <a:ea typeface="方正兰亭黑简体" panose="02000000000000000000" pitchFamily="2" charset="-122"/>
                    <a:sym typeface="Huawei Sans" panose="020C0503030203020204" pitchFamily="34" charset="0"/>
                  </a:rPr>
                  <a:t>f</a:t>
                </a:r>
              </a:p>
            </p:txBody>
          </p:sp>
          <p:sp>
            <p:nvSpPr>
              <p:cNvPr id="133" name="Rectangle 74"/>
              <p:cNvSpPr>
                <a:spLocks noChangeArrowheads="1"/>
              </p:cNvSpPr>
              <p:nvPr/>
            </p:nvSpPr>
            <p:spPr bwMode="auto">
              <a:xfrm>
                <a:off x="1104" y="1386"/>
                <a:ext cx="144" cy="96"/>
              </a:xfrm>
              <a:prstGeom prst="rect">
                <a:avLst/>
              </a:prstGeom>
              <a:grpFill/>
              <a:ln w="9525">
                <a:solidFill>
                  <a:schemeClr val="tx1"/>
                </a:solidFill>
                <a:miter lim="800000"/>
                <a:headEnd/>
                <a:tailEnd/>
              </a:ln>
            </p:spPr>
            <p:txBody>
              <a:bodyPr wrap="square" anchor="ctr">
                <a:noAutofit/>
              </a:bodyPr>
              <a:lstStyle/>
              <a:p>
                <a:pPr algn="ctr" fontAlgn="ctr"/>
                <a:r>
                  <a:rPr lang="ru-RU" sz="1400" b="1">
                    <a:latin typeface="Huawei Sans" panose="020C0503030203020204" pitchFamily="34" charset="0"/>
                    <a:ea typeface="方正兰亭黑简体" panose="02000000000000000000" pitchFamily="2" charset="-122"/>
                    <a:sym typeface="Huawei Sans" panose="020C0503030203020204" pitchFamily="34" charset="0"/>
                  </a:rPr>
                  <a:t>i</a:t>
                </a:r>
              </a:p>
            </p:txBody>
          </p:sp>
          <p:sp>
            <p:nvSpPr>
              <p:cNvPr id="134" name="Rectangle 75"/>
              <p:cNvSpPr>
                <a:spLocks noChangeArrowheads="1"/>
              </p:cNvSpPr>
              <p:nvPr/>
            </p:nvSpPr>
            <p:spPr bwMode="auto">
              <a:xfrm>
                <a:off x="1104" y="1500"/>
                <a:ext cx="144" cy="96"/>
              </a:xfrm>
              <a:prstGeom prst="rect">
                <a:avLst/>
              </a:prstGeom>
              <a:grpFill/>
              <a:ln w="9525">
                <a:solidFill>
                  <a:schemeClr val="tx1"/>
                </a:solidFill>
                <a:miter lim="800000"/>
                <a:headEnd/>
                <a:tailEnd/>
              </a:ln>
            </p:spPr>
            <p:txBody>
              <a:bodyPr wrap="square" anchor="ctr">
                <a:noAutofit/>
              </a:bodyPr>
              <a:lstStyle/>
              <a:p>
                <a:pPr algn="ctr" fontAlgn="ctr"/>
                <a:r>
                  <a:rPr lang="ru-RU" sz="1400" b="1">
                    <a:latin typeface="Huawei Sans" panose="020C0503030203020204" pitchFamily="34" charset="0"/>
                    <a:ea typeface="方正兰亭黑简体" panose="02000000000000000000" pitchFamily="2" charset="-122"/>
                    <a:sym typeface="Huawei Sans" panose="020C0503030203020204" pitchFamily="34" charset="0"/>
                  </a:rPr>
                  <a:t>l</a:t>
                </a:r>
              </a:p>
            </p:txBody>
          </p:sp>
        </p:grpSp>
        <p:sp>
          <p:nvSpPr>
            <p:cNvPr id="137" name="AutoShape 78"/>
            <p:cNvSpPr>
              <a:spLocks noChangeArrowheads="1"/>
            </p:cNvSpPr>
            <p:nvPr/>
          </p:nvSpPr>
          <p:spPr bwMode="auto">
            <a:xfrm>
              <a:off x="4295800" y="5007026"/>
              <a:ext cx="1015615" cy="379059"/>
            </a:xfrm>
            <a:prstGeom prst="rightArrow">
              <a:avLst>
                <a:gd name="adj1" fmla="val 50000"/>
                <a:gd name="adj2" fmla="val 41739"/>
              </a:avLst>
            </a:prstGeom>
            <a:solidFill>
              <a:schemeClr val="bg1"/>
            </a:solidFill>
            <a:ln w="22225">
              <a:solidFill>
                <a:srgbClr val="0070C0"/>
              </a:solidFill>
              <a:miter lim="800000"/>
              <a:headEnd/>
              <a:tailEnd/>
            </a:ln>
          </p:spPr>
          <p:txBody>
            <a:bodyPr wrap="square" lIns="18288" tIns="18288" rIns="18288" bIns="18288" anchor="ctr">
              <a:noAutofit/>
            </a:bodyPr>
            <a:lstStyle/>
            <a:p>
              <a:pPr font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8" name="Text Box 79"/>
            <p:cNvSpPr txBox="1">
              <a:spLocks noChangeArrowheads="1"/>
            </p:cNvSpPr>
            <p:nvPr/>
          </p:nvSpPr>
          <p:spPr bwMode="auto">
            <a:xfrm>
              <a:off x="4252731" y="4516326"/>
              <a:ext cx="1035642" cy="590931"/>
            </a:xfrm>
            <a:prstGeom prst="rect">
              <a:avLst/>
            </a:prstGeom>
            <a:noFill/>
            <a:ln w="22225">
              <a:noFill/>
              <a:miter lim="800000"/>
              <a:headEnd/>
              <a:tailEnd/>
            </a:ln>
          </p:spPr>
          <p:txBody>
            <a:bodyPr wrap="square" lIns="18288" tIns="18288" rIns="18288" bIns="18288" anchor="ctr">
              <a:noAutofit/>
            </a:bodyPr>
            <a:lstStyle/>
            <a:p>
              <a:pPr algn="ctr" eaLnBrk="0" fontAlgn="ctr" hangingPunct="0">
                <a:spcBef>
                  <a:spcPct val="50000"/>
                </a:spcBef>
                <a:buClr>
                  <a:schemeClr val="accent1"/>
                </a:buClr>
                <a:buSzPct val="90000"/>
                <a:buFont typeface="Wingdings" pitchFamily="2" charset="2"/>
                <a:buNone/>
              </a:pPr>
              <a:r>
                <a:rPr lang="ru-RU" sz="1200" b="1">
                  <a:latin typeface="Huawei Sans" panose="020C0503030203020204" pitchFamily="34" charset="0"/>
                  <a:ea typeface="方正兰亭黑简体" panose="02000000000000000000" pitchFamily="2" charset="-122"/>
                  <a:sym typeface="Huawei Sans" panose="020C0503030203020204" pitchFamily="34" charset="0"/>
                </a:rPr>
                <a:t>Создание HyperClone</a:t>
              </a:r>
            </a:p>
          </p:txBody>
        </p:sp>
        <p:grpSp>
          <p:nvGrpSpPr>
            <p:cNvPr id="140" name="Group 63"/>
            <p:cNvGrpSpPr>
              <a:grpSpLocks/>
            </p:cNvGrpSpPr>
            <p:nvPr/>
          </p:nvGrpSpPr>
          <p:grpSpPr bwMode="auto">
            <a:xfrm>
              <a:off x="8147023" y="4899514"/>
              <a:ext cx="972748" cy="967514"/>
              <a:chOff x="744" y="1158"/>
              <a:chExt cx="504" cy="438"/>
            </a:xfrm>
            <a:solidFill>
              <a:srgbClr val="69BCD9"/>
            </a:solidFill>
          </p:grpSpPr>
          <p:sp>
            <p:nvSpPr>
              <p:cNvPr id="141" name="Rectangle 64"/>
              <p:cNvSpPr>
                <a:spLocks noChangeArrowheads="1"/>
              </p:cNvSpPr>
              <p:nvPr/>
            </p:nvSpPr>
            <p:spPr bwMode="auto">
              <a:xfrm>
                <a:off x="744" y="1158"/>
                <a:ext cx="144" cy="96"/>
              </a:xfrm>
              <a:prstGeom prst="rect">
                <a:avLst/>
              </a:prstGeom>
              <a:grpFill/>
              <a:ln w="9525">
                <a:solidFill>
                  <a:schemeClr val="tx1"/>
                </a:solidFill>
                <a:miter lim="800000"/>
                <a:headEnd/>
                <a:tailEnd/>
              </a:ln>
            </p:spPr>
            <p:txBody>
              <a:bodyPr wrap="square" anchor="ctr">
                <a:noAutofit/>
              </a:bodyPr>
              <a:lstStyle/>
              <a:p>
                <a:pPr algn="ctr" fontAlgn="ctr"/>
                <a:r>
                  <a:rPr lang="ru-RU" sz="1400" b="1">
                    <a:latin typeface="Huawei Sans" panose="020C0503030203020204" pitchFamily="34" charset="0"/>
                    <a:ea typeface="方正兰亭黑简体" panose="02000000000000000000" pitchFamily="2" charset="-122"/>
                    <a:sym typeface="Huawei Sans" panose="020C0503030203020204" pitchFamily="34" charset="0"/>
                  </a:rPr>
                  <a:t>a</a:t>
                </a:r>
              </a:p>
            </p:txBody>
          </p:sp>
          <p:sp>
            <p:nvSpPr>
              <p:cNvPr id="142" name="Rectangle 65"/>
              <p:cNvSpPr>
                <a:spLocks noChangeArrowheads="1"/>
              </p:cNvSpPr>
              <p:nvPr/>
            </p:nvSpPr>
            <p:spPr bwMode="auto">
              <a:xfrm>
                <a:off x="744" y="1272"/>
                <a:ext cx="144" cy="96"/>
              </a:xfrm>
              <a:prstGeom prst="rect">
                <a:avLst/>
              </a:prstGeom>
              <a:grpFill/>
              <a:ln w="9525">
                <a:solidFill>
                  <a:schemeClr val="tx1"/>
                </a:solidFill>
                <a:miter lim="800000"/>
                <a:headEnd/>
                <a:tailEnd/>
              </a:ln>
            </p:spPr>
            <p:txBody>
              <a:bodyPr wrap="square" anchor="ctr">
                <a:noAutofit/>
              </a:bodyPr>
              <a:lstStyle/>
              <a:p>
                <a:pPr algn="ctr" fontAlgn="ctr"/>
                <a:r>
                  <a:rPr lang="ru-RU" sz="1400" b="1">
                    <a:latin typeface="Huawei Sans" panose="020C0503030203020204" pitchFamily="34" charset="0"/>
                    <a:ea typeface="方正兰亭黑简体" panose="02000000000000000000" pitchFamily="2" charset="-122"/>
                    <a:sym typeface="Huawei Sans" panose="020C0503030203020204" pitchFamily="34" charset="0"/>
                  </a:rPr>
                  <a:t>d</a:t>
                </a:r>
              </a:p>
            </p:txBody>
          </p:sp>
          <p:sp>
            <p:nvSpPr>
              <p:cNvPr id="143" name="Rectangle 66"/>
              <p:cNvSpPr>
                <a:spLocks noChangeArrowheads="1"/>
              </p:cNvSpPr>
              <p:nvPr/>
            </p:nvSpPr>
            <p:spPr bwMode="auto">
              <a:xfrm>
                <a:off x="744" y="1386"/>
                <a:ext cx="144" cy="96"/>
              </a:xfrm>
              <a:prstGeom prst="rect">
                <a:avLst/>
              </a:prstGeom>
              <a:grpFill/>
              <a:ln w="9525">
                <a:solidFill>
                  <a:schemeClr val="tx1"/>
                </a:solidFill>
                <a:miter lim="800000"/>
                <a:headEnd/>
                <a:tailEnd/>
              </a:ln>
            </p:spPr>
            <p:txBody>
              <a:bodyPr wrap="square" anchor="ctr">
                <a:noAutofit/>
              </a:bodyPr>
              <a:lstStyle/>
              <a:p>
                <a:pPr algn="ctr" fontAlgn="ctr"/>
                <a:r>
                  <a:rPr lang="ru-RU" sz="1400" b="1">
                    <a:latin typeface="Huawei Sans" panose="020C0503030203020204" pitchFamily="34" charset="0"/>
                    <a:ea typeface="方正兰亭黑简体" panose="02000000000000000000" pitchFamily="2" charset="-122"/>
                    <a:sym typeface="Huawei Sans" panose="020C0503030203020204" pitchFamily="34" charset="0"/>
                  </a:rPr>
                  <a:t>g</a:t>
                </a:r>
              </a:p>
            </p:txBody>
          </p:sp>
          <p:sp>
            <p:nvSpPr>
              <p:cNvPr id="144" name="Rectangle 67"/>
              <p:cNvSpPr>
                <a:spLocks noChangeArrowheads="1"/>
              </p:cNvSpPr>
              <p:nvPr/>
            </p:nvSpPr>
            <p:spPr bwMode="auto">
              <a:xfrm>
                <a:off x="744" y="1500"/>
                <a:ext cx="144" cy="96"/>
              </a:xfrm>
              <a:prstGeom prst="rect">
                <a:avLst/>
              </a:prstGeom>
              <a:grpFill/>
              <a:ln w="9525">
                <a:solidFill>
                  <a:schemeClr val="tx1"/>
                </a:solidFill>
                <a:miter lim="800000"/>
                <a:headEnd/>
                <a:tailEnd/>
              </a:ln>
            </p:spPr>
            <p:txBody>
              <a:bodyPr wrap="square" anchor="ctr">
                <a:noAutofit/>
              </a:bodyPr>
              <a:lstStyle/>
              <a:p>
                <a:pPr algn="ctr" fontAlgn="ctr"/>
                <a:r>
                  <a:rPr lang="ru-RU" sz="1400" b="1">
                    <a:latin typeface="Huawei Sans" panose="020C0503030203020204" pitchFamily="34" charset="0"/>
                    <a:ea typeface="方正兰亭黑简体" panose="02000000000000000000" pitchFamily="2" charset="-122"/>
                    <a:sym typeface="Huawei Sans" panose="020C0503030203020204" pitchFamily="34" charset="0"/>
                  </a:rPr>
                  <a:t>j</a:t>
                </a:r>
              </a:p>
            </p:txBody>
          </p:sp>
          <p:sp>
            <p:nvSpPr>
              <p:cNvPr id="145" name="Rectangle 68"/>
              <p:cNvSpPr>
                <a:spLocks noChangeArrowheads="1"/>
              </p:cNvSpPr>
              <p:nvPr/>
            </p:nvSpPr>
            <p:spPr bwMode="auto">
              <a:xfrm>
                <a:off x="924" y="1158"/>
                <a:ext cx="144" cy="96"/>
              </a:xfrm>
              <a:prstGeom prst="rect">
                <a:avLst/>
              </a:prstGeom>
              <a:grpFill/>
              <a:ln w="9525">
                <a:solidFill>
                  <a:schemeClr val="tx1"/>
                </a:solidFill>
                <a:miter lim="800000"/>
                <a:headEnd/>
                <a:tailEnd/>
              </a:ln>
            </p:spPr>
            <p:txBody>
              <a:bodyPr wrap="square" anchor="ctr">
                <a:noAutofit/>
              </a:bodyPr>
              <a:lstStyle/>
              <a:p>
                <a:pPr algn="ctr" fontAlgn="ctr"/>
                <a:r>
                  <a:rPr lang="ru-RU" sz="1400" b="1">
                    <a:latin typeface="Huawei Sans" panose="020C0503030203020204" pitchFamily="34" charset="0"/>
                    <a:ea typeface="方正兰亭黑简体" panose="02000000000000000000" pitchFamily="2" charset="-122"/>
                    <a:sym typeface="Huawei Sans" panose="020C0503030203020204" pitchFamily="34" charset="0"/>
                  </a:rPr>
                  <a:t>b</a:t>
                </a:r>
              </a:p>
            </p:txBody>
          </p:sp>
          <p:sp>
            <p:nvSpPr>
              <p:cNvPr id="146" name="Rectangle 69"/>
              <p:cNvSpPr>
                <a:spLocks noChangeArrowheads="1"/>
              </p:cNvSpPr>
              <p:nvPr/>
            </p:nvSpPr>
            <p:spPr bwMode="auto">
              <a:xfrm>
                <a:off x="924" y="1272"/>
                <a:ext cx="144" cy="96"/>
              </a:xfrm>
              <a:prstGeom prst="rect">
                <a:avLst/>
              </a:prstGeom>
              <a:grpFill/>
              <a:ln w="9525">
                <a:solidFill>
                  <a:schemeClr val="tx1"/>
                </a:solidFill>
                <a:miter lim="800000"/>
                <a:headEnd/>
                <a:tailEnd/>
              </a:ln>
            </p:spPr>
            <p:txBody>
              <a:bodyPr wrap="square" anchor="ctr">
                <a:noAutofit/>
              </a:bodyPr>
              <a:lstStyle/>
              <a:p>
                <a:pPr algn="ctr" fontAlgn="ctr"/>
                <a:r>
                  <a:rPr lang="ru-RU" sz="1400" b="1">
                    <a:latin typeface="Huawei Sans" panose="020C0503030203020204" pitchFamily="34" charset="0"/>
                    <a:ea typeface="方正兰亭黑简体" panose="02000000000000000000" pitchFamily="2" charset="-122"/>
                    <a:sym typeface="Huawei Sans" panose="020C0503030203020204" pitchFamily="34" charset="0"/>
                  </a:rPr>
                  <a:t>e</a:t>
                </a:r>
              </a:p>
            </p:txBody>
          </p:sp>
          <p:sp>
            <p:nvSpPr>
              <p:cNvPr id="147" name="Rectangle 70"/>
              <p:cNvSpPr>
                <a:spLocks noChangeArrowheads="1"/>
              </p:cNvSpPr>
              <p:nvPr/>
            </p:nvSpPr>
            <p:spPr bwMode="auto">
              <a:xfrm>
                <a:off x="924" y="1386"/>
                <a:ext cx="144" cy="96"/>
              </a:xfrm>
              <a:prstGeom prst="rect">
                <a:avLst/>
              </a:prstGeom>
              <a:grpFill/>
              <a:ln w="9525">
                <a:solidFill>
                  <a:schemeClr val="tx1"/>
                </a:solidFill>
                <a:miter lim="800000"/>
                <a:headEnd/>
                <a:tailEnd/>
              </a:ln>
            </p:spPr>
            <p:txBody>
              <a:bodyPr wrap="square" anchor="ctr">
                <a:noAutofit/>
              </a:bodyPr>
              <a:lstStyle/>
              <a:p>
                <a:pPr algn="ctr" fontAlgn="ctr"/>
                <a:r>
                  <a:rPr lang="ru-RU" sz="1400" b="1">
                    <a:latin typeface="Huawei Sans" panose="020C0503030203020204" pitchFamily="34" charset="0"/>
                    <a:ea typeface="方正兰亭黑简体" panose="02000000000000000000" pitchFamily="2" charset="-122"/>
                    <a:sym typeface="Huawei Sans" panose="020C0503030203020204" pitchFamily="34" charset="0"/>
                  </a:rPr>
                  <a:t>h</a:t>
                </a:r>
              </a:p>
            </p:txBody>
          </p:sp>
          <p:sp>
            <p:nvSpPr>
              <p:cNvPr id="148" name="Rectangle 71"/>
              <p:cNvSpPr>
                <a:spLocks noChangeArrowheads="1"/>
              </p:cNvSpPr>
              <p:nvPr/>
            </p:nvSpPr>
            <p:spPr bwMode="auto">
              <a:xfrm>
                <a:off x="924" y="1500"/>
                <a:ext cx="144" cy="96"/>
              </a:xfrm>
              <a:prstGeom prst="rect">
                <a:avLst/>
              </a:prstGeom>
              <a:grpFill/>
              <a:ln w="9525">
                <a:solidFill>
                  <a:schemeClr val="tx1"/>
                </a:solidFill>
                <a:miter lim="800000"/>
                <a:headEnd/>
                <a:tailEnd/>
              </a:ln>
            </p:spPr>
            <p:txBody>
              <a:bodyPr wrap="square" anchor="ctr">
                <a:noAutofit/>
              </a:bodyPr>
              <a:lstStyle/>
              <a:p>
                <a:pPr algn="ctr" fontAlgn="ctr"/>
                <a:r>
                  <a:rPr lang="ru-RU" sz="1400" b="1">
                    <a:latin typeface="Huawei Sans" panose="020C0503030203020204" pitchFamily="34" charset="0"/>
                    <a:ea typeface="方正兰亭黑简体" panose="02000000000000000000" pitchFamily="2" charset="-122"/>
                    <a:sym typeface="Huawei Sans" panose="020C0503030203020204" pitchFamily="34" charset="0"/>
                  </a:rPr>
                  <a:t>k</a:t>
                </a:r>
              </a:p>
            </p:txBody>
          </p:sp>
          <p:sp>
            <p:nvSpPr>
              <p:cNvPr id="149" name="Rectangle 72"/>
              <p:cNvSpPr>
                <a:spLocks noChangeArrowheads="1"/>
              </p:cNvSpPr>
              <p:nvPr/>
            </p:nvSpPr>
            <p:spPr bwMode="auto">
              <a:xfrm>
                <a:off x="1104" y="1158"/>
                <a:ext cx="144" cy="96"/>
              </a:xfrm>
              <a:prstGeom prst="rect">
                <a:avLst/>
              </a:prstGeom>
              <a:grpFill/>
              <a:ln w="9525">
                <a:solidFill>
                  <a:schemeClr val="tx1"/>
                </a:solidFill>
                <a:miter lim="800000"/>
                <a:headEnd/>
                <a:tailEnd/>
              </a:ln>
            </p:spPr>
            <p:txBody>
              <a:bodyPr wrap="square" anchor="ctr">
                <a:noAutofit/>
              </a:bodyPr>
              <a:lstStyle/>
              <a:p>
                <a:pPr algn="ctr" fontAlgn="ctr"/>
                <a:r>
                  <a:rPr lang="ru-RU" sz="1400" b="1">
                    <a:latin typeface="Huawei Sans" panose="020C0503030203020204" pitchFamily="34" charset="0"/>
                    <a:ea typeface="方正兰亭黑简体" panose="02000000000000000000" pitchFamily="2" charset="-122"/>
                    <a:sym typeface="Huawei Sans" panose="020C0503030203020204" pitchFamily="34" charset="0"/>
                  </a:rPr>
                  <a:t>c</a:t>
                </a:r>
              </a:p>
            </p:txBody>
          </p:sp>
          <p:sp>
            <p:nvSpPr>
              <p:cNvPr id="150" name="Rectangle 73"/>
              <p:cNvSpPr>
                <a:spLocks noChangeArrowheads="1"/>
              </p:cNvSpPr>
              <p:nvPr/>
            </p:nvSpPr>
            <p:spPr bwMode="auto">
              <a:xfrm>
                <a:off x="1104" y="1272"/>
                <a:ext cx="144" cy="96"/>
              </a:xfrm>
              <a:prstGeom prst="rect">
                <a:avLst/>
              </a:prstGeom>
              <a:grpFill/>
              <a:ln w="9525">
                <a:solidFill>
                  <a:schemeClr val="tx1"/>
                </a:solidFill>
                <a:miter lim="800000"/>
                <a:headEnd/>
                <a:tailEnd/>
              </a:ln>
            </p:spPr>
            <p:txBody>
              <a:bodyPr wrap="square" anchor="ctr">
                <a:noAutofit/>
              </a:bodyPr>
              <a:lstStyle/>
              <a:p>
                <a:pPr algn="ctr" fontAlgn="ctr"/>
                <a:r>
                  <a:rPr lang="ru-RU" sz="1400" b="1">
                    <a:latin typeface="Huawei Sans" panose="020C0503030203020204" pitchFamily="34" charset="0"/>
                    <a:ea typeface="方正兰亭黑简体" panose="02000000000000000000" pitchFamily="2" charset="-122"/>
                    <a:sym typeface="Huawei Sans" panose="020C0503030203020204" pitchFamily="34" charset="0"/>
                  </a:rPr>
                  <a:t>f</a:t>
                </a:r>
              </a:p>
            </p:txBody>
          </p:sp>
          <p:sp>
            <p:nvSpPr>
              <p:cNvPr id="151" name="Rectangle 74"/>
              <p:cNvSpPr>
                <a:spLocks noChangeArrowheads="1"/>
              </p:cNvSpPr>
              <p:nvPr/>
            </p:nvSpPr>
            <p:spPr bwMode="auto">
              <a:xfrm>
                <a:off x="1104" y="1386"/>
                <a:ext cx="144" cy="96"/>
              </a:xfrm>
              <a:prstGeom prst="rect">
                <a:avLst/>
              </a:prstGeom>
              <a:grpFill/>
              <a:ln w="9525">
                <a:solidFill>
                  <a:schemeClr val="tx1"/>
                </a:solidFill>
                <a:miter lim="800000"/>
                <a:headEnd/>
                <a:tailEnd/>
              </a:ln>
            </p:spPr>
            <p:txBody>
              <a:bodyPr wrap="square" anchor="ctr">
                <a:noAutofit/>
              </a:bodyPr>
              <a:lstStyle/>
              <a:p>
                <a:pPr algn="ctr" fontAlgn="ctr"/>
                <a:r>
                  <a:rPr lang="ru-RU" sz="1400" b="1">
                    <a:latin typeface="Huawei Sans" panose="020C0503030203020204" pitchFamily="34" charset="0"/>
                    <a:ea typeface="方正兰亭黑简体" panose="02000000000000000000" pitchFamily="2" charset="-122"/>
                    <a:sym typeface="Huawei Sans" panose="020C0503030203020204" pitchFamily="34" charset="0"/>
                  </a:rPr>
                  <a:t>i</a:t>
                </a:r>
              </a:p>
            </p:txBody>
          </p:sp>
          <p:sp>
            <p:nvSpPr>
              <p:cNvPr id="152" name="Rectangle 75"/>
              <p:cNvSpPr>
                <a:spLocks noChangeArrowheads="1"/>
              </p:cNvSpPr>
              <p:nvPr/>
            </p:nvSpPr>
            <p:spPr bwMode="auto">
              <a:xfrm>
                <a:off x="1104" y="1500"/>
                <a:ext cx="144" cy="96"/>
              </a:xfrm>
              <a:prstGeom prst="rect">
                <a:avLst/>
              </a:prstGeom>
              <a:grpFill/>
              <a:ln w="9525">
                <a:solidFill>
                  <a:schemeClr val="tx1"/>
                </a:solidFill>
                <a:miter lim="800000"/>
                <a:headEnd/>
                <a:tailEnd/>
              </a:ln>
            </p:spPr>
            <p:txBody>
              <a:bodyPr wrap="square" anchor="ctr">
                <a:noAutofit/>
              </a:bodyPr>
              <a:lstStyle/>
              <a:p>
                <a:pPr algn="ctr" fontAlgn="ctr"/>
                <a:r>
                  <a:rPr lang="ru-RU" sz="1400" b="1">
                    <a:latin typeface="Huawei Sans" panose="020C0503030203020204" pitchFamily="34" charset="0"/>
                    <a:ea typeface="方正兰亭黑简体" panose="02000000000000000000" pitchFamily="2" charset="-122"/>
                    <a:sym typeface="Huawei Sans" panose="020C0503030203020204" pitchFamily="34" charset="0"/>
                  </a:rPr>
                  <a:t>l</a:t>
                </a:r>
              </a:p>
            </p:txBody>
          </p:sp>
        </p:grpSp>
        <p:grpSp>
          <p:nvGrpSpPr>
            <p:cNvPr id="153" name="Group 76"/>
            <p:cNvGrpSpPr>
              <a:grpSpLocks/>
            </p:cNvGrpSpPr>
            <p:nvPr/>
          </p:nvGrpSpPr>
          <p:grpSpPr bwMode="auto">
            <a:xfrm>
              <a:off x="6702641" y="4424151"/>
              <a:ext cx="1423072" cy="955555"/>
              <a:chOff x="2293" y="1271"/>
              <a:chExt cx="668" cy="469"/>
            </a:xfrm>
            <a:solidFill>
              <a:srgbClr val="0070C0"/>
            </a:solidFill>
          </p:grpSpPr>
          <p:sp>
            <p:nvSpPr>
              <p:cNvPr id="155" name="AutoShape 78"/>
              <p:cNvSpPr>
                <a:spLocks noChangeArrowheads="1"/>
              </p:cNvSpPr>
              <p:nvPr/>
            </p:nvSpPr>
            <p:spPr bwMode="auto">
              <a:xfrm>
                <a:off x="2343" y="1554"/>
                <a:ext cx="618" cy="186"/>
              </a:xfrm>
              <a:prstGeom prst="rightArrow">
                <a:avLst>
                  <a:gd name="adj1" fmla="val 50000"/>
                  <a:gd name="adj2" fmla="val 41739"/>
                </a:avLst>
              </a:prstGeom>
              <a:solidFill>
                <a:schemeClr val="bg1"/>
              </a:solidFill>
              <a:ln w="22225">
                <a:solidFill>
                  <a:srgbClr val="0070C0"/>
                </a:solidFill>
                <a:miter lim="800000"/>
                <a:headEnd/>
                <a:tailEnd/>
              </a:ln>
            </p:spPr>
            <p:txBody>
              <a:bodyPr wrap="square" lIns="18288" tIns="18288" rIns="18288" bIns="18288" anchor="ctr">
                <a:noAutofit/>
              </a:bodyPr>
              <a:lstStyle/>
              <a:p>
                <a:pPr font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6" name="Text Box 79"/>
              <p:cNvSpPr txBox="1">
                <a:spLocks noChangeArrowheads="1"/>
              </p:cNvSpPr>
              <p:nvPr/>
            </p:nvSpPr>
            <p:spPr bwMode="auto">
              <a:xfrm>
                <a:off x="2293" y="1271"/>
                <a:ext cx="622" cy="381"/>
              </a:xfrm>
              <a:prstGeom prst="rect">
                <a:avLst/>
              </a:prstGeom>
              <a:noFill/>
              <a:ln w="22225">
                <a:noFill/>
                <a:miter lim="800000"/>
                <a:headEnd/>
                <a:tailEnd/>
              </a:ln>
            </p:spPr>
            <p:txBody>
              <a:bodyPr wrap="square" lIns="18288" tIns="18288" rIns="18288" bIns="18288" anchor="ctr">
                <a:noAutofit/>
              </a:bodyPr>
              <a:lstStyle/>
              <a:p>
                <a:pPr algn="ctr" eaLnBrk="0" fontAlgn="ctr" hangingPunct="0">
                  <a:spcBef>
                    <a:spcPct val="50000"/>
                  </a:spcBef>
                  <a:buClr>
                    <a:schemeClr val="accent1"/>
                  </a:buClr>
                  <a:buSzPct val="90000"/>
                  <a:buFont typeface="Wingdings" pitchFamily="2" charset="2"/>
                  <a:buNone/>
                </a:pPr>
                <a:r>
                  <a:rPr lang="ru-RU" sz="1200" b="1" dirty="0">
                    <a:latin typeface="Huawei Sans" panose="020C0503030203020204" pitchFamily="34" charset="0"/>
                    <a:ea typeface="方正兰亭黑简体" panose="02000000000000000000" pitchFamily="2" charset="-122"/>
                    <a:sym typeface="Huawei Sans" panose="020C0503030203020204" pitchFamily="34" charset="0"/>
                  </a:rPr>
                  <a:t>Синхронизация </a:t>
                </a:r>
                <a:r>
                  <a:rPr lang="ru-RU" sz="1200" b="1" dirty="0" err="1">
                    <a:latin typeface="Huawei Sans" panose="020C0503030203020204" pitchFamily="34" charset="0"/>
                    <a:ea typeface="方正兰亭黑简体" panose="02000000000000000000" pitchFamily="2" charset="-122"/>
                    <a:sym typeface="Huawei Sans" panose="020C0503030203020204" pitchFamily="34" charset="0"/>
                  </a:rPr>
                  <a:t>HyperClone</a:t>
                </a:r>
                <a:endParaRPr lang="ru-RU" sz="1200" b="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spTree>
    <p:extLst>
      <p:ext uri="{BB962C8B-B14F-4D97-AF65-F5344CB8AC3E}">
        <p14:creationId xmlns:p14="http://schemas.microsoft.com/office/powerpoint/2010/main" val="3997224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dirty="0"/>
              <a:t>Принципы работы </a:t>
            </a:r>
            <a:r>
              <a:rPr lang="ru-RU" dirty="0" err="1"/>
              <a:t>HyperClone</a:t>
            </a:r>
            <a:r>
              <a:rPr lang="ru-RU" dirty="0"/>
              <a:t>: </a:t>
            </a:r>
            <a:r>
              <a:rPr lang="ru-RU" dirty="0" smtClean="0"/>
              <a:t>синхронизация</a:t>
            </a:r>
            <a:endParaRPr lang="ru-RU" dirty="0"/>
          </a:p>
        </p:txBody>
      </p:sp>
      <p:grpSp>
        <p:nvGrpSpPr>
          <p:cNvPr id="3" name="组合 2"/>
          <p:cNvGrpSpPr/>
          <p:nvPr/>
        </p:nvGrpSpPr>
        <p:grpSpPr>
          <a:xfrm>
            <a:off x="970168" y="1053423"/>
            <a:ext cx="3641759" cy="4848947"/>
            <a:chOff x="1055440" y="1536706"/>
            <a:chExt cx="3641759" cy="4848947"/>
          </a:xfrm>
        </p:grpSpPr>
        <p:sp>
          <p:nvSpPr>
            <p:cNvPr id="74" name="文本框 73"/>
            <p:cNvSpPr txBox="1"/>
            <p:nvPr/>
          </p:nvSpPr>
          <p:spPr>
            <a:xfrm>
              <a:off x="1346732" y="6077876"/>
              <a:ext cx="3350467" cy="307777"/>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Скопируйте все данные a и b на целевой LUN.</a:t>
              </a:r>
            </a:p>
          </p:txBody>
        </p:sp>
        <p:grpSp>
          <p:nvGrpSpPr>
            <p:cNvPr id="75" name="组合 74"/>
            <p:cNvGrpSpPr/>
            <p:nvPr/>
          </p:nvGrpSpPr>
          <p:grpSpPr>
            <a:xfrm>
              <a:off x="1055440" y="1536706"/>
              <a:ext cx="3641759" cy="4779103"/>
              <a:chOff x="727276" y="1139906"/>
              <a:chExt cx="3742632" cy="4779103"/>
            </a:xfrm>
          </p:grpSpPr>
          <p:sp>
            <p:nvSpPr>
              <p:cNvPr id="76" name="圆柱形 75"/>
              <p:cNvSpPr/>
              <p:nvPr/>
            </p:nvSpPr>
            <p:spPr>
              <a:xfrm>
                <a:off x="1073775" y="3239438"/>
                <a:ext cx="1216860" cy="802664"/>
              </a:xfrm>
              <a:prstGeom prst="can">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9" name="圆柱形 78"/>
              <p:cNvSpPr/>
              <p:nvPr/>
            </p:nvSpPr>
            <p:spPr>
              <a:xfrm>
                <a:off x="2893205" y="3239438"/>
                <a:ext cx="1216860" cy="802664"/>
              </a:xfrm>
              <a:prstGeom prst="can">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8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p>
            </p:txBody>
          </p:sp>
          <p:sp>
            <p:nvSpPr>
              <p:cNvPr id="80" name="圆角矩形 79"/>
              <p:cNvSpPr/>
              <p:nvPr/>
            </p:nvSpPr>
            <p:spPr>
              <a:xfrm>
                <a:off x="2121325" y="1885449"/>
                <a:ext cx="900526" cy="606227"/>
              </a:xfrm>
              <a:prstGeom prst="roundRect">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3" name="矩形 82"/>
              <p:cNvSpPr/>
              <p:nvPr/>
            </p:nvSpPr>
            <p:spPr>
              <a:xfrm>
                <a:off x="2369429" y="1974606"/>
                <a:ext cx="404318" cy="145939"/>
              </a:xfrm>
              <a:prstGeom prst="rect">
                <a:avLst/>
              </a:prstGeom>
              <a:solidFill>
                <a:srgbClr val="00000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a</a:t>
                </a:r>
              </a:p>
            </p:txBody>
          </p:sp>
          <p:sp>
            <p:nvSpPr>
              <p:cNvPr id="84" name="矩形 83"/>
              <p:cNvSpPr/>
              <p:nvPr/>
            </p:nvSpPr>
            <p:spPr>
              <a:xfrm>
                <a:off x="2369429" y="2220966"/>
                <a:ext cx="404318" cy="145939"/>
              </a:xfrm>
              <a:prstGeom prst="rect">
                <a:avLst/>
              </a:prstGeom>
              <a:solidFill>
                <a:srgbClr val="92D05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b</a:t>
                </a:r>
              </a:p>
            </p:txBody>
          </p:sp>
          <p:sp>
            <p:nvSpPr>
              <p:cNvPr id="97" name="矩形 96"/>
              <p:cNvSpPr/>
              <p:nvPr/>
            </p:nvSpPr>
            <p:spPr>
              <a:xfrm>
                <a:off x="1461089" y="3506993"/>
                <a:ext cx="404318" cy="145939"/>
              </a:xfrm>
              <a:prstGeom prst="rect">
                <a:avLst/>
              </a:prstGeom>
              <a:solidFill>
                <a:srgbClr val="00000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a</a:t>
                </a:r>
              </a:p>
            </p:txBody>
          </p:sp>
          <p:sp>
            <p:nvSpPr>
              <p:cNvPr id="98" name="矩形 97"/>
              <p:cNvSpPr/>
              <p:nvPr/>
            </p:nvSpPr>
            <p:spPr>
              <a:xfrm>
                <a:off x="1461089" y="3753352"/>
                <a:ext cx="404318" cy="145939"/>
              </a:xfrm>
              <a:prstGeom prst="rect">
                <a:avLst/>
              </a:prstGeom>
              <a:solidFill>
                <a:srgbClr val="92D05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b</a:t>
                </a:r>
              </a:p>
            </p:txBody>
          </p:sp>
          <p:sp>
            <p:nvSpPr>
              <p:cNvPr id="103" name="矩形 102"/>
              <p:cNvSpPr/>
              <p:nvPr/>
            </p:nvSpPr>
            <p:spPr>
              <a:xfrm>
                <a:off x="3321324" y="3506993"/>
                <a:ext cx="404318" cy="145939"/>
              </a:xfrm>
              <a:prstGeom prst="rect">
                <a:avLst/>
              </a:prstGeom>
              <a:noFill/>
              <a:ln w="25400" cap="flat" cmpd="sng" algn="ctr">
                <a:solidFill>
                  <a:srgbClr val="FFC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a</a:t>
                </a:r>
              </a:p>
            </p:txBody>
          </p:sp>
          <p:sp>
            <p:nvSpPr>
              <p:cNvPr id="105" name="矩形 104"/>
              <p:cNvSpPr/>
              <p:nvPr/>
            </p:nvSpPr>
            <p:spPr>
              <a:xfrm>
                <a:off x="3321324" y="3753352"/>
                <a:ext cx="404318" cy="145939"/>
              </a:xfrm>
              <a:prstGeom prst="rect">
                <a:avLst/>
              </a:prstGeom>
              <a:noFill/>
              <a:ln w="25400" cap="flat" cmpd="sng" algn="ctr">
                <a:solidFill>
                  <a:srgbClr val="92D05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b</a:t>
                </a:r>
              </a:p>
            </p:txBody>
          </p:sp>
          <p:cxnSp>
            <p:nvCxnSpPr>
              <p:cNvPr id="106" name="直接箭头连接符 105"/>
              <p:cNvCxnSpPr>
                <a:stCxn id="76" idx="1"/>
                <a:endCxn id="80" idx="1"/>
              </p:cNvCxnSpPr>
              <p:nvPr/>
            </p:nvCxnSpPr>
            <p:spPr>
              <a:xfrm flipV="1">
                <a:off x="1682205" y="2188563"/>
                <a:ext cx="439120" cy="1050875"/>
              </a:xfrm>
              <a:prstGeom prst="straightConnector1">
                <a:avLst/>
              </a:prstGeom>
              <a:noFill/>
              <a:ln w="9525" cap="flat" cmpd="sng" algn="ctr">
                <a:solidFill>
                  <a:srgbClr val="0070C0"/>
                </a:solidFill>
                <a:prstDash val="solid"/>
                <a:tailEnd type="triangle"/>
              </a:ln>
              <a:effectLst/>
            </p:spPr>
          </p:cxnSp>
          <p:cxnSp>
            <p:nvCxnSpPr>
              <p:cNvPr id="107" name="直接箭头连接符 106"/>
              <p:cNvCxnSpPr>
                <a:stCxn id="80" idx="3"/>
                <a:endCxn id="79" idx="1"/>
              </p:cNvCxnSpPr>
              <p:nvPr/>
            </p:nvCxnSpPr>
            <p:spPr>
              <a:xfrm>
                <a:off x="3021851" y="2188563"/>
                <a:ext cx="479784" cy="1050875"/>
              </a:xfrm>
              <a:prstGeom prst="straightConnector1">
                <a:avLst/>
              </a:prstGeom>
              <a:noFill/>
              <a:ln w="9525" cap="flat" cmpd="sng" algn="ctr">
                <a:solidFill>
                  <a:srgbClr val="0070C0"/>
                </a:solidFill>
                <a:prstDash val="solid"/>
                <a:tailEnd type="triangle"/>
              </a:ln>
              <a:effectLst/>
            </p:spPr>
          </p:cxnSp>
          <p:cxnSp>
            <p:nvCxnSpPr>
              <p:cNvPr id="110" name="直接连接符 109"/>
              <p:cNvCxnSpPr>
                <a:stCxn id="76" idx="4"/>
                <a:endCxn id="79" idx="2"/>
              </p:cNvCxnSpPr>
              <p:nvPr/>
            </p:nvCxnSpPr>
            <p:spPr>
              <a:xfrm>
                <a:off x="2290635" y="3640770"/>
                <a:ext cx="602569" cy="0"/>
              </a:xfrm>
              <a:prstGeom prst="line">
                <a:avLst/>
              </a:prstGeom>
              <a:noFill/>
              <a:ln w="9525" cap="flat" cmpd="sng" algn="ctr">
                <a:solidFill>
                  <a:srgbClr val="0070C0"/>
                </a:solidFill>
                <a:prstDash val="dash"/>
              </a:ln>
              <a:effectLst/>
            </p:spPr>
          </p:cxnSp>
          <p:sp>
            <p:nvSpPr>
              <p:cNvPr id="111" name="流程图: 联系 110"/>
              <p:cNvSpPr/>
              <p:nvPr/>
            </p:nvSpPr>
            <p:spPr>
              <a:xfrm>
                <a:off x="2468047" y="3339013"/>
                <a:ext cx="209902" cy="207444"/>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1</a:t>
                </a:r>
              </a:p>
            </p:txBody>
          </p:sp>
          <p:sp>
            <p:nvSpPr>
              <p:cNvPr id="112" name="流程图: 联系 111"/>
              <p:cNvSpPr/>
              <p:nvPr/>
            </p:nvSpPr>
            <p:spPr>
              <a:xfrm>
                <a:off x="1548679" y="2524106"/>
                <a:ext cx="209902" cy="201418"/>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2</a:t>
                </a:r>
              </a:p>
            </p:txBody>
          </p:sp>
          <p:sp>
            <p:nvSpPr>
              <p:cNvPr id="113" name="流程图: 联系 112"/>
              <p:cNvSpPr/>
              <p:nvPr/>
            </p:nvSpPr>
            <p:spPr>
              <a:xfrm>
                <a:off x="3348879" y="2527366"/>
                <a:ext cx="209902" cy="199579"/>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3</a:t>
                </a:r>
              </a:p>
            </p:txBody>
          </p:sp>
          <p:sp>
            <p:nvSpPr>
              <p:cNvPr id="114" name="文本框 113"/>
              <p:cNvSpPr txBox="1"/>
              <p:nvPr/>
            </p:nvSpPr>
            <p:spPr>
              <a:xfrm>
                <a:off x="1100855" y="4033922"/>
                <a:ext cx="1143565" cy="523220"/>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Исходный LUN</a:t>
                </a:r>
              </a:p>
            </p:txBody>
          </p:sp>
          <p:sp>
            <p:nvSpPr>
              <p:cNvPr id="115" name="文本框 114"/>
              <p:cNvSpPr txBox="1"/>
              <p:nvPr/>
            </p:nvSpPr>
            <p:spPr>
              <a:xfrm>
                <a:off x="3072001" y="4044216"/>
                <a:ext cx="997482" cy="523220"/>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Целевой LUN</a:t>
                </a:r>
              </a:p>
            </p:txBody>
          </p:sp>
          <p:sp>
            <p:nvSpPr>
              <p:cNvPr id="116" name="文本框 115"/>
              <p:cNvSpPr txBox="1"/>
              <p:nvPr/>
            </p:nvSpPr>
            <p:spPr>
              <a:xfrm>
                <a:off x="1799929" y="2585747"/>
                <a:ext cx="1524372" cy="523220"/>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Мгновенный снимок</a:t>
                </a:r>
              </a:p>
            </p:txBody>
          </p:sp>
          <p:sp>
            <p:nvSpPr>
              <p:cNvPr id="117" name="流程图: 联系 116"/>
              <p:cNvSpPr/>
              <p:nvPr/>
            </p:nvSpPr>
            <p:spPr>
              <a:xfrm>
                <a:off x="727276" y="4677539"/>
                <a:ext cx="209902" cy="185202"/>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1</a:t>
                </a:r>
              </a:p>
            </p:txBody>
          </p:sp>
          <p:sp>
            <p:nvSpPr>
              <p:cNvPr id="118" name="流程图: 联系 117"/>
              <p:cNvSpPr/>
              <p:nvPr/>
            </p:nvSpPr>
            <p:spPr>
              <a:xfrm>
                <a:off x="727276" y="5103722"/>
                <a:ext cx="209902" cy="185202"/>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2</a:t>
                </a:r>
              </a:p>
            </p:txBody>
          </p:sp>
          <p:sp>
            <p:nvSpPr>
              <p:cNvPr id="119" name="流程图: 联系 118"/>
              <p:cNvSpPr/>
              <p:nvPr/>
            </p:nvSpPr>
            <p:spPr>
              <a:xfrm>
                <a:off x="727276" y="5733807"/>
                <a:ext cx="209902" cy="185202"/>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3</a:t>
                </a:r>
              </a:p>
            </p:txBody>
          </p:sp>
          <p:sp>
            <p:nvSpPr>
              <p:cNvPr id="120" name="文本框 119"/>
              <p:cNvSpPr txBox="1"/>
              <p:nvPr/>
            </p:nvSpPr>
            <p:spPr>
              <a:xfrm>
                <a:off x="1073774" y="4620270"/>
                <a:ext cx="2877184" cy="523220"/>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Создайте пару </a:t>
                </a:r>
                <a:r>
                  <a:rPr kumimoji="0" lang="ru-RU" sz="1400" b="0" i="0" u="none" strike="noStrike" cap="none" normalizeH="0" baseline="0" noProof="0" dirty="0" err="1">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HyperClone</a:t>
                </a:r>
                <a:r>
                  <a:rPr kumimoji="0" lang="ru-RU" sz="14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a:t>
                </a:r>
              </a:p>
            </p:txBody>
          </p:sp>
          <p:sp>
            <p:nvSpPr>
              <p:cNvPr id="121" name="文本框 120"/>
              <p:cNvSpPr txBox="1"/>
              <p:nvPr/>
            </p:nvSpPr>
            <p:spPr>
              <a:xfrm>
                <a:off x="1073774" y="4995008"/>
                <a:ext cx="3396134" cy="394395"/>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После запуска синхронизации создайте мгновенный снимок исходного </a:t>
                </a:r>
                <a:r>
                  <a:rPr kumimoji="0" lang="ru-RU" sz="1400" b="0" i="0" u="none" strike="noStrike" cap="none" normalizeH="0" baseline="0" noProof="0" dirty="0" err="1">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LUNа</a:t>
                </a:r>
                <a:r>
                  <a:rPr kumimoji="0" lang="ru-RU" sz="14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a:t>
                </a:r>
              </a:p>
            </p:txBody>
          </p:sp>
          <p:sp>
            <p:nvSpPr>
              <p:cNvPr id="122" name="文本框 121"/>
              <p:cNvSpPr txBox="1"/>
              <p:nvPr/>
            </p:nvSpPr>
            <p:spPr>
              <a:xfrm>
                <a:off x="937178" y="1139906"/>
                <a:ext cx="3172886" cy="523220"/>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400" b="1" i="0" u="none" strike="noStrike" cap="none" normalizeH="0" baseline="0" noProof="0" dirty="0">
                    <a:ln>
                      <a:noFill/>
                    </a:ln>
                    <a:solidFill>
                      <a:srgbClr val="C00000"/>
                    </a:solidFill>
                    <a:uLnTx/>
                    <a:uFillTx/>
                    <a:latin typeface="Huawei Sans" panose="020C0503030203020204" pitchFamily="34" charset="0"/>
                    <a:ea typeface="方正兰亭黑简体" panose="02000000000000000000" pitchFamily="2" charset="-122"/>
                    <a:sym typeface="Huawei Sans" panose="020C0503030203020204" pitchFamily="34" charset="0"/>
                  </a:rPr>
                  <a:t>Сценарий 1. Первоначальная синхронизация и создание полной копии.</a:t>
                </a:r>
              </a:p>
            </p:txBody>
          </p:sp>
        </p:grpSp>
      </p:grpSp>
      <p:grpSp>
        <p:nvGrpSpPr>
          <p:cNvPr id="123" name="组合 122"/>
          <p:cNvGrpSpPr/>
          <p:nvPr/>
        </p:nvGrpSpPr>
        <p:grpSpPr>
          <a:xfrm>
            <a:off x="4650406" y="1053423"/>
            <a:ext cx="3981834" cy="5007390"/>
            <a:chOff x="4819296" y="970536"/>
            <a:chExt cx="4148575" cy="5007390"/>
          </a:xfrm>
        </p:grpSpPr>
        <p:grpSp>
          <p:nvGrpSpPr>
            <p:cNvPr id="124" name="组合 123"/>
            <p:cNvGrpSpPr/>
            <p:nvPr/>
          </p:nvGrpSpPr>
          <p:grpSpPr>
            <a:xfrm>
              <a:off x="4819296" y="4885178"/>
              <a:ext cx="4148575" cy="1092748"/>
              <a:chOff x="5641304" y="4963548"/>
              <a:chExt cx="4148575" cy="1092748"/>
            </a:xfrm>
          </p:grpSpPr>
          <p:sp>
            <p:nvSpPr>
              <p:cNvPr id="146" name="流程图: 联系 145"/>
              <p:cNvSpPr/>
              <p:nvPr/>
            </p:nvSpPr>
            <p:spPr>
              <a:xfrm>
                <a:off x="5641304" y="5049822"/>
                <a:ext cx="209902" cy="185202"/>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1</a:t>
                </a:r>
              </a:p>
            </p:txBody>
          </p:sp>
          <p:sp>
            <p:nvSpPr>
              <p:cNvPr id="147" name="流程图: 联系 146"/>
              <p:cNvSpPr/>
              <p:nvPr/>
            </p:nvSpPr>
            <p:spPr>
              <a:xfrm>
                <a:off x="5641304" y="5578803"/>
                <a:ext cx="209902" cy="185202"/>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2</a:t>
                </a:r>
              </a:p>
            </p:txBody>
          </p:sp>
          <p:sp>
            <p:nvSpPr>
              <p:cNvPr id="148" name="文本框 147"/>
              <p:cNvSpPr txBox="1"/>
              <p:nvPr/>
            </p:nvSpPr>
            <p:spPr>
              <a:xfrm>
                <a:off x="5875109" y="4963548"/>
                <a:ext cx="3914770" cy="738664"/>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После второй синхронизации создайте мгновенный снимок исходного </a:t>
                </a:r>
                <a:r>
                  <a:rPr kumimoji="0" lang="ru-RU" sz="1400" b="0" i="0" u="none" strike="noStrike" cap="none" normalizeH="0" baseline="0" noProof="0" dirty="0" err="1">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LUNа</a:t>
                </a:r>
                <a:r>
                  <a:rPr kumimoji="0" lang="ru-RU" sz="14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a:t>
                </a:r>
              </a:p>
            </p:txBody>
          </p:sp>
          <p:sp>
            <p:nvSpPr>
              <p:cNvPr id="149" name="文本框 148"/>
              <p:cNvSpPr txBox="1"/>
              <p:nvPr/>
            </p:nvSpPr>
            <p:spPr>
              <a:xfrm>
                <a:off x="5875109" y="5533076"/>
                <a:ext cx="3842060" cy="523220"/>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Скопируйте инкрементные данные c на целевой LUN.</a:t>
                </a:r>
              </a:p>
            </p:txBody>
          </p:sp>
        </p:grpSp>
        <p:sp>
          <p:nvSpPr>
            <p:cNvPr id="125" name="圆柱形 124"/>
            <p:cNvSpPr/>
            <p:nvPr/>
          </p:nvSpPr>
          <p:spPr>
            <a:xfrm>
              <a:off x="4974346" y="3289354"/>
              <a:ext cx="1216860" cy="1079371"/>
            </a:xfrm>
            <a:prstGeom prst="can">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6" name="圆柱形 125"/>
            <p:cNvSpPr/>
            <p:nvPr/>
          </p:nvSpPr>
          <p:spPr>
            <a:xfrm>
              <a:off x="6793775" y="3289355"/>
              <a:ext cx="1216860" cy="1079370"/>
            </a:xfrm>
            <a:prstGeom prst="can">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7" name="圆角矩形 126"/>
            <p:cNvSpPr/>
            <p:nvPr/>
          </p:nvSpPr>
          <p:spPr>
            <a:xfrm>
              <a:off x="6021896" y="1935366"/>
              <a:ext cx="900526" cy="823859"/>
            </a:xfrm>
            <a:prstGeom prst="roundRect">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8" name="矩形 127"/>
            <p:cNvSpPr/>
            <p:nvPr/>
          </p:nvSpPr>
          <p:spPr>
            <a:xfrm>
              <a:off x="6274540" y="2021936"/>
              <a:ext cx="404318" cy="145939"/>
            </a:xfrm>
            <a:prstGeom prst="rect">
              <a:avLst/>
            </a:prstGeom>
            <a:solidFill>
              <a:srgbClr val="00000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a</a:t>
              </a:r>
            </a:p>
          </p:txBody>
        </p:sp>
        <p:sp>
          <p:nvSpPr>
            <p:cNvPr id="129" name="矩形 128"/>
            <p:cNvSpPr/>
            <p:nvPr/>
          </p:nvSpPr>
          <p:spPr>
            <a:xfrm>
              <a:off x="6274540" y="2268296"/>
              <a:ext cx="404318" cy="145939"/>
            </a:xfrm>
            <a:prstGeom prst="rect">
              <a:avLst/>
            </a:prstGeom>
            <a:solidFill>
              <a:srgbClr val="92D05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b</a:t>
              </a:r>
            </a:p>
          </p:txBody>
        </p:sp>
        <p:sp>
          <p:nvSpPr>
            <p:cNvPr id="130" name="矩形 129"/>
            <p:cNvSpPr/>
            <p:nvPr/>
          </p:nvSpPr>
          <p:spPr>
            <a:xfrm>
              <a:off x="5361660" y="3642116"/>
              <a:ext cx="404318" cy="145939"/>
            </a:xfrm>
            <a:prstGeom prst="rect">
              <a:avLst/>
            </a:prstGeom>
            <a:solidFill>
              <a:srgbClr val="00000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a</a:t>
              </a:r>
            </a:p>
          </p:txBody>
        </p:sp>
        <p:sp>
          <p:nvSpPr>
            <p:cNvPr id="131" name="矩形 130"/>
            <p:cNvSpPr/>
            <p:nvPr/>
          </p:nvSpPr>
          <p:spPr>
            <a:xfrm>
              <a:off x="5361660" y="3888475"/>
              <a:ext cx="404318" cy="145939"/>
            </a:xfrm>
            <a:prstGeom prst="rect">
              <a:avLst/>
            </a:prstGeom>
            <a:solidFill>
              <a:srgbClr val="92D05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b</a:t>
              </a:r>
            </a:p>
          </p:txBody>
        </p:sp>
        <p:sp>
          <p:nvSpPr>
            <p:cNvPr id="132" name="矩形 131"/>
            <p:cNvSpPr/>
            <p:nvPr/>
          </p:nvSpPr>
          <p:spPr>
            <a:xfrm>
              <a:off x="7221895" y="3627045"/>
              <a:ext cx="404318" cy="145939"/>
            </a:xfrm>
            <a:prstGeom prst="rect">
              <a:avLst/>
            </a:prstGeom>
            <a:noFill/>
            <a:ln w="25400" cap="flat" cmpd="sng" algn="ctr">
              <a:solidFill>
                <a:srgbClr val="FFC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a</a:t>
              </a:r>
            </a:p>
          </p:txBody>
        </p:sp>
        <p:sp>
          <p:nvSpPr>
            <p:cNvPr id="133" name="矩形 132"/>
            <p:cNvSpPr/>
            <p:nvPr/>
          </p:nvSpPr>
          <p:spPr>
            <a:xfrm>
              <a:off x="7221895" y="3873404"/>
              <a:ext cx="404318" cy="145939"/>
            </a:xfrm>
            <a:prstGeom prst="rect">
              <a:avLst/>
            </a:prstGeom>
            <a:noFill/>
            <a:ln w="25400" cap="flat" cmpd="sng" algn="ctr">
              <a:solidFill>
                <a:srgbClr val="92D05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b</a:t>
              </a:r>
            </a:p>
          </p:txBody>
        </p:sp>
        <p:cxnSp>
          <p:nvCxnSpPr>
            <p:cNvPr id="134" name="直接箭头连接符 133"/>
            <p:cNvCxnSpPr>
              <a:stCxn id="125" idx="1"/>
              <a:endCxn id="127" idx="1"/>
            </p:cNvCxnSpPr>
            <p:nvPr/>
          </p:nvCxnSpPr>
          <p:spPr>
            <a:xfrm flipV="1">
              <a:off x="5582776" y="2347296"/>
              <a:ext cx="439120" cy="942058"/>
            </a:xfrm>
            <a:prstGeom prst="straightConnector1">
              <a:avLst/>
            </a:prstGeom>
            <a:noFill/>
            <a:ln w="9525" cap="flat" cmpd="sng" algn="ctr">
              <a:solidFill>
                <a:srgbClr val="0070C0"/>
              </a:solidFill>
              <a:prstDash val="solid"/>
              <a:tailEnd type="triangle"/>
            </a:ln>
            <a:effectLst/>
          </p:spPr>
        </p:cxnSp>
        <p:cxnSp>
          <p:nvCxnSpPr>
            <p:cNvPr id="135" name="直接箭头连接符 134"/>
            <p:cNvCxnSpPr>
              <a:stCxn id="127" idx="3"/>
              <a:endCxn id="126" idx="1"/>
            </p:cNvCxnSpPr>
            <p:nvPr/>
          </p:nvCxnSpPr>
          <p:spPr>
            <a:xfrm>
              <a:off x="6922422" y="2347296"/>
              <a:ext cx="479783" cy="942059"/>
            </a:xfrm>
            <a:prstGeom prst="straightConnector1">
              <a:avLst/>
            </a:prstGeom>
            <a:noFill/>
            <a:ln w="9525" cap="flat" cmpd="sng" algn="ctr">
              <a:solidFill>
                <a:srgbClr val="0070C0"/>
              </a:solidFill>
              <a:prstDash val="solid"/>
              <a:tailEnd type="triangle"/>
            </a:ln>
            <a:effectLst/>
          </p:spPr>
        </p:cxnSp>
        <p:cxnSp>
          <p:nvCxnSpPr>
            <p:cNvPr id="136" name="直接连接符 135"/>
            <p:cNvCxnSpPr>
              <a:stCxn id="125" idx="4"/>
              <a:endCxn id="126" idx="2"/>
            </p:cNvCxnSpPr>
            <p:nvPr/>
          </p:nvCxnSpPr>
          <p:spPr>
            <a:xfrm>
              <a:off x="6191206" y="3829040"/>
              <a:ext cx="602569" cy="0"/>
            </a:xfrm>
            <a:prstGeom prst="line">
              <a:avLst/>
            </a:prstGeom>
            <a:noFill/>
            <a:ln w="9525" cap="flat" cmpd="sng" algn="ctr">
              <a:solidFill>
                <a:srgbClr val="0070C0"/>
              </a:solidFill>
              <a:prstDash val="dash"/>
            </a:ln>
            <a:effectLst/>
          </p:spPr>
        </p:cxnSp>
        <p:sp>
          <p:nvSpPr>
            <p:cNvPr id="137" name="流程图: 联系 136"/>
            <p:cNvSpPr/>
            <p:nvPr/>
          </p:nvSpPr>
          <p:spPr>
            <a:xfrm>
              <a:off x="5439007" y="2574023"/>
              <a:ext cx="209902" cy="185202"/>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1</a:t>
              </a:r>
            </a:p>
          </p:txBody>
        </p:sp>
        <p:sp>
          <p:nvSpPr>
            <p:cNvPr id="138" name="流程图: 联系 137"/>
            <p:cNvSpPr/>
            <p:nvPr/>
          </p:nvSpPr>
          <p:spPr>
            <a:xfrm>
              <a:off x="7248739" y="2574023"/>
              <a:ext cx="209902" cy="185202"/>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2</a:t>
              </a:r>
            </a:p>
          </p:txBody>
        </p:sp>
        <p:sp>
          <p:nvSpPr>
            <p:cNvPr id="139" name="文本框 138"/>
            <p:cNvSpPr txBox="1"/>
            <p:nvPr/>
          </p:nvSpPr>
          <p:spPr>
            <a:xfrm>
              <a:off x="4971709" y="4384921"/>
              <a:ext cx="1253816" cy="523220"/>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Исходный LUN</a:t>
              </a:r>
            </a:p>
          </p:txBody>
        </p:sp>
        <p:sp>
          <p:nvSpPr>
            <p:cNvPr id="140" name="文本框 139"/>
            <p:cNvSpPr txBox="1"/>
            <p:nvPr/>
          </p:nvSpPr>
          <p:spPr>
            <a:xfrm>
              <a:off x="6944137" y="4369579"/>
              <a:ext cx="1075474" cy="523220"/>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Целевой LUN</a:t>
              </a:r>
            </a:p>
          </p:txBody>
        </p:sp>
        <p:sp>
          <p:nvSpPr>
            <p:cNvPr id="141" name="文本框 140"/>
            <p:cNvSpPr txBox="1"/>
            <p:nvPr/>
          </p:nvSpPr>
          <p:spPr>
            <a:xfrm>
              <a:off x="5700680" y="2845313"/>
              <a:ext cx="1537362" cy="523220"/>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Мгновенный снимок</a:t>
              </a:r>
            </a:p>
          </p:txBody>
        </p:sp>
        <p:sp>
          <p:nvSpPr>
            <p:cNvPr id="142" name="矩形 141"/>
            <p:cNvSpPr/>
            <p:nvPr/>
          </p:nvSpPr>
          <p:spPr>
            <a:xfrm>
              <a:off x="5361660" y="4165182"/>
              <a:ext cx="404318" cy="145939"/>
            </a:xfrm>
            <a:prstGeom prst="rect">
              <a:avLst/>
            </a:prstGeom>
            <a:solidFill>
              <a:srgbClr val="FFFFFF">
                <a:lumMod val="65000"/>
              </a:srgbClr>
            </a:solidFill>
            <a:ln w="25400" cap="flat" cmpd="sng" algn="ctr">
              <a:solidFill>
                <a:srgbClr val="0070C0"/>
              </a:solidFill>
              <a:prstDash val="dash"/>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c</a:t>
              </a:r>
            </a:p>
          </p:txBody>
        </p:sp>
        <p:sp>
          <p:nvSpPr>
            <p:cNvPr id="143" name="矩形 142"/>
            <p:cNvSpPr/>
            <p:nvPr/>
          </p:nvSpPr>
          <p:spPr>
            <a:xfrm>
              <a:off x="7221895" y="4129031"/>
              <a:ext cx="404318" cy="145939"/>
            </a:xfrm>
            <a:prstGeom prst="rect">
              <a:avLst/>
            </a:prstGeom>
            <a:noFill/>
            <a:ln w="25400" cap="flat" cmpd="sng" algn="ctr">
              <a:solidFill>
                <a:srgbClr val="FFFFFF">
                  <a:lumMod val="65000"/>
                </a:srgbClr>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c</a:t>
              </a:r>
            </a:p>
          </p:txBody>
        </p:sp>
        <p:sp>
          <p:nvSpPr>
            <p:cNvPr id="144" name="矩形 143"/>
            <p:cNvSpPr/>
            <p:nvPr/>
          </p:nvSpPr>
          <p:spPr>
            <a:xfrm>
              <a:off x="6274540" y="2545002"/>
              <a:ext cx="404318" cy="145939"/>
            </a:xfrm>
            <a:prstGeom prst="rect">
              <a:avLst/>
            </a:prstGeom>
            <a:solidFill>
              <a:srgbClr val="FFFFFF">
                <a:lumMod val="65000"/>
              </a:srgbClr>
            </a:solidFill>
            <a:ln w="25400" cap="flat" cmpd="sng" algn="ctr">
              <a:solidFill>
                <a:srgbClr val="0070C0"/>
              </a:solidFill>
              <a:prstDash val="dash"/>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c</a:t>
              </a:r>
            </a:p>
          </p:txBody>
        </p:sp>
        <p:sp>
          <p:nvSpPr>
            <p:cNvPr id="145" name="文本框 144"/>
            <p:cNvSpPr txBox="1"/>
            <p:nvPr/>
          </p:nvSpPr>
          <p:spPr>
            <a:xfrm>
              <a:off x="5029198" y="970536"/>
              <a:ext cx="3474857" cy="954107"/>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400" b="1" i="0" u="none" strike="noStrike" cap="none" normalizeH="0" baseline="0" noProof="0" dirty="0">
                  <a:ln>
                    <a:noFill/>
                  </a:ln>
                  <a:solidFill>
                    <a:srgbClr val="C00000"/>
                  </a:solidFill>
                  <a:uLnTx/>
                  <a:uFillTx/>
                  <a:latin typeface="Huawei Sans" panose="020C0503030203020204" pitchFamily="34" charset="0"/>
                  <a:ea typeface="方正兰亭黑简体" panose="02000000000000000000" pitchFamily="2" charset="-122"/>
                  <a:sym typeface="Huawei Sans" panose="020C0503030203020204" pitchFamily="34" charset="0"/>
                </a:rPr>
                <a:t>Сценарий 2. Повторная синхронизация и создание копии отличающихся данных.</a:t>
              </a:r>
            </a:p>
          </p:txBody>
        </p:sp>
      </p:grpSp>
      <p:grpSp>
        <p:nvGrpSpPr>
          <p:cNvPr id="150" name="组合 149"/>
          <p:cNvGrpSpPr/>
          <p:nvPr/>
        </p:nvGrpSpPr>
        <p:grpSpPr>
          <a:xfrm>
            <a:off x="8291831" y="2005099"/>
            <a:ext cx="3900169" cy="2531381"/>
            <a:chOff x="8822654" y="2177782"/>
            <a:chExt cx="3883099" cy="2531381"/>
          </a:xfrm>
        </p:grpSpPr>
        <p:grpSp>
          <p:nvGrpSpPr>
            <p:cNvPr id="151" name="组合 150"/>
            <p:cNvGrpSpPr/>
            <p:nvPr/>
          </p:nvGrpSpPr>
          <p:grpSpPr>
            <a:xfrm>
              <a:off x="8840646" y="2177782"/>
              <a:ext cx="3366924" cy="311489"/>
              <a:chOff x="9035686" y="2299855"/>
              <a:chExt cx="3366924" cy="311489"/>
            </a:xfrm>
          </p:grpSpPr>
          <p:sp>
            <p:nvSpPr>
              <p:cNvPr id="163" name="矩形 162"/>
              <p:cNvSpPr/>
              <p:nvPr/>
            </p:nvSpPr>
            <p:spPr>
              <a:xfrm>
                <a:off x="9035686" y="2359302"/>
                <a:ext cx="404318" cy="188882"/>
              </a:xfrm>
              <a:prstGeom prst="rect">
                <a:avLst/>
              </a:prstGeom>
              <a:solidFill>
                <a:srgbClr val="00000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a</a:t>
                </a:r>
              </a:p>
            </p:txBody>
          </p:sp>
          <p:sp>
            <p:nvSpPr>
              <p:cNvPr id="164" name="矩形 163"/>
              <p:cNvSpPr/>
              <p:nvPr/>
            </p:nvSpPr>
            <p:spPr>
              <a:xfrm>
                <a:off x="9593796" y="2359302"/>
                <a:ext cx="404318" cy="188882"/>
              </a:xfrm>
              <a:prstGeom prst="rect">
                <a:avLst/>
              </a:prstGeom>
              <a:solidFill>
                <a:srgbClr val="92D05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b</a:t>
                </a:r>
              </a:p>
            </p:txBody>
          </p:sp>
          <p:sp>
            <p:nvSpPr>
              <p:cNvPr id="165" name="文本框 164"/>
              <p:cNvSpPr txBox="1"/>
              <p:nvPr/>
            </p:nvSpPr>
            <p:spPr>
              <a:xfrm>
                <a:off x="10151905" y="2299855"/>
                <a:ext cx="2250705" cy="311489"/>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Сохраненные данные</a:t>
                </a:r>
              </a:p>
            </p:txBody>
          </p:sp>
        </p:grpSp>
        <p:grpSp>
          <p:nvGrpSpPr>
            <p:cNvPr id="152" name="组合 151"/>
            <p:cNvGrpSpPr/>
            <p:nvPr/>
          </p:nvGrpSpPr>
          <p:grpSpPr>
            <a:xfrm>
              <a:off x="8822654" y="2614048"/>
              <a:ext cx="3883099" cy="523220"/>
              <a:chOff x="9035686" y="3255881"/>
              <a:chExt cx="3883099" cy="523220"/>
            </a:xfrm>
          </p:grpSpPr>
          <p:sp>
            <p:nvSpPr>
              <p:cNvPr id="159" name="矩形 158"/>
              <p:cNvSpPr/>
              <p:nvPr/>
            </p:nvSpPr>
            <p:spPr>
              <a:xfrm>
                <a:off x="10122232" y="3489889"/>
                <a:ext cx="404318" cy="145939"/>
              </a:xfrm>
              <a:prstGeom prst="rect">
                <a:avLst/>
              </a:prstGeom>
              <a:noFill/>
              <a:ln w="25400" cap="flat" cmpd="sng" algn="ctr">
                <a:solidFill>
                  <a:srgbClr val="FFFFFF">
                    <a:lumMod val="65000"/>
                  </a:srgbClr>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c</a:t>
                </a:r>
              </a:p>
            </p:txBody>
          </p:sp>
          <p:sp>
            <p:nvSpPr>
              <p:cNvPr id="160" name="矩形 159"/>
              <p:cNvSpPr/>
              <p:nvPr/>
            </p:nvSpPr>
            <p:spPr>
              <a:xfrm>
                <a:off x="9035686" y="3489889"/>
                <a:ext cx="404318" cy="145939"/>
              </a:xfrm>
              <a:prstGeom prst="rect">
                <a:avLst/>
              </a:prstGeom>
              <a:noFill/>
              <a:ln w="25400" cap="flat" cmpd="sng" algn="ctr">
                <a:solidFill>
                  <a:srgbClr val="FFC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a</a:t>
                </a:r>
              </a:p>
            </p:txBody>
          </p:sp>
          <p:sp>
            <p:nvSpPr>
              <p:cNvPr id="161" name="矩形 160"/>
              <p:cNvSpPr/>
              <p:nvPr/>
            </p:nvSpPr>
            <p:spPr>
              <a:xfrm>
                <a:off x="9578959" y="3489889"/>
                <a:ext cx="404318" cy="145939"/>
              </a:xfrm>
              <a:prstGeom prst="rect">
                <a:avLst/>
              </a:prstGeom>
              <a:noFill/>
              <a:ln w="25400" cap="flat" cmpd="sng" algn="ctr">
                <a:solidFill>
                  <a:srgbClr val="92D05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b</a:t>
                </a:r>
              </a:p>
            </p:txBody>
          </p:sp>
          <p:sp>
            <p:nvSpPr>
              <p:cNvPr id="162" name="文本框 161"/>
              <p:cNvSpPr txBox="1"/>
              <p:nvPr/>
            </p:nvSpPr>
            <p:spPr>
              <a:xfrm>
                <a:off x="10626970" y="3255881"/>
                <a:ext cx="2291815" cy="523220"/>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Недавно скопированные данные</a:t>
                </a:r>
              </a:p>
            </p:txBody>
          </p:sp>
        </p:grpSp>
        <p:cxnSp>
          <p:nvCxnSpPr>
            <p:cNvPr id="153" name="直接连接符 152"/>
            <p:cNvCxnSpPr/>
            <p:nvPr/>
          </p:nvCxnSpPr>
          <p:spPr>
            <a:xfrm>
              <a:off x="8840646" y="4580509"/>
              <a:ext cx="602569" cy="0"/>
            </a:xfrm>
            <a:prstGeom prst="line">
              <a:avLst/>
            </a:prstGeom>
            <a:noFill/>
            <a:ln w="12700" cap="flat" cmpd="sng" algn="ctr">
              <a:solidFill>
                <a:srgbClr val="0070C0"/>
              </a:solidFill>
              <a:prstDash val="dash"/>
            </a:ln>
            <a:effectLst/>
          </p:spPr>
        </p:cxnSp>
        <p:sp>
          <p:nvSpPr>
            <p:cNvPr id="154" name="矩形 153"/>
            <p:cNvSpPr/>
            <p:nvPr/>
          </p:nvSpPr>
          <p:spPr>
            <a:xfrm>
              <a:off x="8827572" y="3417373"/>
              <a:ext cx="334001" cy="163871"/>
            </a:xfrm>
            <a:prstGeom prst="rect">
              <a:avLst/>
            </a:prstGeom>
            <a:solidFill>
              <a:srgbClr val="FFFFFF">
                <a:lumMod val="65000"/>
              </a:srgbClr>
            </a:solidFill>
            <a:ln w="25400" cap="flat" cmpd="sng" algn="ctr">
              <a:solidFill>
                <a:srgbClr val="0070C0"/>
              </a:solidFill>
              <a:prstDash val="dash"/>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c</a:t>
              </a:r>
            </a:p>
          </p:txBody>
        </p:sp>
        <p:sp>
          <p:nvSpPr>
            <p:cNvPr id="155" name="文本框 154"/>
            <p:cNvSpPr txBox="1"/>
            <p:nvPr/>
          </p:nvSpPr>
          <p:spPr>
            <a:xfrm>
              <a:off x="9235505" y="3352780"/>
              <a:ext cx="3336158" cy="523220"/>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Новые данные, записанные на хост</a:t>
              </a:r>
            </a:p>
          </p:txBody>
        </p:sp>
        <p:cxnSp>
          <p:nvCxnSpPr>
            <p:cNvPr id="156" name="直接箭头连接符 155"/>
            <p:cNvCxnSpPr/>
            <p:nvPr/>
          </p:nvCxnSpPr>
          <p:spPr>
            <a:xfrm>
              <a:off x="8827572" y="4079976"/>
              <a:ext cx="558110" cy="0"/>
            </a:xfrm>
            <a:prstGeom prst="straightConnector1">
              <a:avLst/>
            </a:prstGeom>
            <a:noFill/>
            <a:ln w="12700" cap="flat" cmpd="sng" algn="ctr">
              <a:solidFill>
                <a:srgbClr val="0070C0"/>
              </a:solidFill>
              <a:prstDash val="solid"/>
              <a:tailEnd type="triangle"/>
            </a:ln>
            <a:effectLst/>
          </p:spPr>
        </p:cxnSp>
        <p:sp>
          <p:nvSpPr>
            <p:cNvPr id="157" name="文本框 156"/>
            <p:cNvSpPr txBox="1"/>
            <p:nvPr/>
          </p:nvSpPr>
          <p:spPr>
            <a:xfrm>
              <a:off x="9420730" y="3807060"/>
              <a:ext cx="2786841" cy="738664"/>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Внутренний поток сигналов системы хранения</a:t>
              </a:r>
            </a:p>
          </p:txBody>
        </p:sp>
        <p:sp>
          <p:nvSpPr>
            <p:cNvPr id="158" name="文本框 157"/>
            <p:cNvSpPr txBox="1"/>
            <p:nvPr/>
          </p:nvSpPr>
          <p:spPr>
            <a:xfrm>
              <a:off x="9429307" y="4401386"/>
              <a:ext cx="1785575" cy="307777"/>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Пара HyperClone</a:t>
              </a:r>
            </a:p>
          </p:txBody>
        </p:sp>
      </p:grpSp>
    </p:spTree>
    <p:extLst>
      <p:ext uri="{BB962C8B-B14F-4D97-AF65-F5344CB8AC3E}">
        <p14:creationId xmlns:p14="http://schemas.microsoft.com/office/powerpoint/2010/main" val="2814778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ru-RU"/>
              <a:t>Принципы работы HyperClone: обратная синхронизация</a:t>
            </a:r>
          </a:p>
        </p:txBody>
      </p:sp>
      <p:grpSp>
        <p:nvGrpSpPr>
          <p:cNvPr id="127" name="组合 126"/>
          <p:cNvGrpSpPr/>
          <p:nvPr/>
        </p:nvGrpSpPr>
        <p:grpSpPr>
          <a:xfrm>
            <a:off x="8039486" y="1104913"/>
            <a:ext cx="4019959" cy="2083312"/>
            <a:chOff x="8346651" y="2302037"/>
            <a:chExt cx="4045609" cy="2083312"/>
          </a:xfrm>
        </p:grpSpPr>
        <p:grpSp>
          <p:nvGrpSpPr>
            <p:cNvPr id="128" name="组合 127"/>
            <p:cNvGrpSpPr/>
            <p:nvPr/>
          </p:nvGrpSpPr>
          <p:grpSpPr>
            <a:xfrm>
              <a:off x="8367481" y="2302037"/>
              <a:ext cx="3421674" cy="523220"/>
              <a:chOff x="9035686" y="2317750"/>
              <a:chExt cx="3627794" cy="523220"/>
            </a:xfrm>
          </p:grpSpPr>
          <p:sp>
            <p:nvSpPr>
              <p:cNvPr id="157" name="矩形 156"/>
              <p:cNvSpPr/>
              <p:nvPr/>
            </p:nvSpPr>
            <p:spPr>
              <a:xfrm>
                <a:off x="9035686" y="2359302"/>
                <a:ext cx="404318" cy="188882"/>
              </a:xfrm>
              <a:prstGeom prst="rect">
                <a:avLst/>
              </a:prstGeom>
              <a:solidFill>
                <a:srgbClr val="00000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2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a</a:t>
                </a:r>
              </a:p>
            </p:txBody>
          </p:sp>
          <p:sp>
            <p:nvSpPr>
              <p:cNvPr id="158" name="矩形 157"/>
              <p:cNvSpPr/>
              <p:nvPr/>
            </p:nvSpPr>
            <p:spPr>
              <a:xfrm>
                <a:off x="9593796" y="2359302"/>
                <a:ext cx="404318" cy="188882"/>
              </a:xfrm>
              <a:prstGeom prst="rect">
                <a:avLst/>
              </a:prstGeom>
              <a:solidFill>
                <a:srgbClr val="92D05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2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b</a:t>
                </a:r>
              </a:p>
            </p:txBody>
          </p:sp>
          <p:sp>
            <p:nvSpPr>
              <p:cNvPr id="159" name="文本框 158"/>
              <p:cNvSpPr txBox="1"/>
              <p:nvPr/>
            </p:nvSpPr>
            <p:spPr>
              <a:xfrm>
                <a:off x="10630998" y="2317750"/>
                <a:ext cx="2032482" cy="523220"/>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2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Сохраненные данные</a:t>
                </a:r>
              </a:p>
            </p:txBody>
          </p:sp>
          <p:sp>
            <p:nvSpPr>
              <p:cNvPr id="160" name="矩形 159"/>
              <p:cNvSpPr/>
              <p:nvPr/>
            </p:nvSpPr>
            <p:spPr>
              <a:xfrm>
                <a:off x="10142239" y="2359302"/>
                <a:ext cx="404318" cy="188882"/>
              </a:xfrm>
              <a:prstGeom prst="rect">
                <a:avLst/>
              </a:prstGeom>
              <a:solidFill>
                <a:srgbClr val="FFFFFF">
                  <a:lumMod val="75000"/>
                </a:srgbClr>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2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c</a:t>
                </a:r>
              </a:p>
            </p:txBody>
          </p:sp>
        </p:grpSp>
        <p:grpSp>
          <p:nvGrpSpPr>
            <p:cNvPr id="139" name="组合 138"/>
            <p:cNvGrpSpPr/>
            <p:nvPr/>
          </p:nvGrpSpPr>
          <p:grpSpPr>
            <a:xfrm>
              <a:off x="8346651" y="2716550"/>
              <a:ext cx="4045609" cy="523220"/>
              <a:chOff x="9035686" y="3406810"/>
              <a:chExt cx="4136236" cy="523220"/>
            </a:xfrm>
          </p:grpSpPr>
          <p:sp>
            <p:nvSpPr>
              <p:cNvPr id="147" name="矩形 146"/>
              <p:cNvSpPr/>
              <p:nvPr/>
            </p:nvSpPr>
            <p:spPr>
              <a:xfrm>
                <a:off x="10122232" y="3489889"/>
                <a:ext cx="404318" cy="145939"/>
              </a:xfrm>
              <a:prstGeom prst="rect">
                <a:avLst/>
              </a:prstGeom>
              <a:noFill/>
              <a:ln w="25400" cap="flat" cmpd="sng" algn="ctr">
                <a:solidFill>
                  <a:srgbClr val="FFFFFF">
                    <a:lumMod val="65000"/>
                  </a:srgbClr>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2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c</a:t>
                </a:r>
              </a:p>
            </p:txBody>
          </p:sp>
          <p:sp>
            <p:nvSpPr>
              <p:cNvPr id="148" name="矩形 147"/>
              <p:cNvSpPr/>
              <p:nvPr/>
            </p:nvSpPr>
            <p:spPr>
              <a:xfrm>
                <a:off x="9035686" y="3489889"/>
                <a:ext cx="404318" cy="145939"/>
              </a:xfrm>
              <a:prstGeom prst="rect">
                <a:avLst/>
              </a:prstGeom>
              <a:noFill/>
              <a:ln w="25400" cap="flat" cmpd="sng" algn="ctr">
                <a:solidFill>
                  <a:srgbClr val="FFC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2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a</a:t>
                </a:r>
              </a:p>
            </p:txBody>
          </p:sp>
          <p:sp>
            <p:nvSpPr>
              <p:cNvPr id="153" name="矩形 152"/>
              <p:cNvSpPr/>
              <p:nvPr/>
            </p:nvSpPr>
            <p:spPr>
              <a:xfrm>
                <a:off x="9578959" y="3489889"/>
                <a:ext cx="404318" cy="145939"/>
              </a:xfrm>
              <a:prstGeom prst="rect">
                <a:avLst/>
              </a:prstGeom>
              <a:noFill/>
              <a:ln w="25400" cap="flat" cmpd="sng" algn="ctr">
                <a:solidFill>
                  <a:srgbClr val="92D05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2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b</a:t>
                </a:r>
              </a:p>
            </p:txBody>
          </p:sp>
          <p:sp>
            <p:nvSpPr>
              <p:cNvPr id="155" name="文本框 154"/>
              <p:cNvSpPr txBox="1"/>
              <p:nvPr/>
            </p:nvSpPr>
            <p:spPr>
              <a:xfrm>
                <a:off x="11083077" y="3406810"/>
                <a:ext cx="2088845" cy="523220"/>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2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Недавно скопированные данные</a:t>
                </a:r>
              </a:p>
            </p:txBody>
          </p:sp>
          <p:sp>
            <p:nvSpPr>
              <p:cNvPr id="156" name="矩形 155"/>
              <p:cNvSpPr/>
              <p:nvPr/>
            </p:nvSpPr>
            <p:spPr>
              <a:xfrm>
                <a:off x="10649047" y="3489889"/>
                <a:ext cx="404318" cy="145939"/>
              </a:xfrm>
              <a:prstGeom prst="rect">
                <a:avLst/>
              </a:prstGeom>
              <a:no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2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d</a:t>
                </a:r>
              </a:p>
            </p:txBody>
          </p:sp>
        </p:grpSp>
        <p:grpSp>
          <p:nvGrpSpPr>
            <p:cNvPr id="140" name="组合 139"/>
            <p:cNvGrpSpPr/>
            <p:nvPr/>
          </p:nvGrpSpPr>
          <p:grpSpPr>
            <a:xfrm>
              <a:off x="8374844" y="3173917"/>
              <a:ext cx="3490959" cy="1211432"/>
              <a:chOff x="8827572" y="3335265"/>
              <a:chExt cx="3621414" cy="1219763"/>
            </a:xfrm>
          </p:grpSpPr>
          <p:cxnSp>
            <p:nvCxnSpPr>
              <p:cNvPr id="141" name="直接连接符 140"/>
              <p:cNvCxnSpPr/>
              <p:nvPr/>
            </p:nvCxnSpPr>
            <p:spPr>
              <a:xfrm>
                <a:off x="8840646" y="4423754"/>
                <a:ext cx="602569" cy="0"/>
              </a:xfrm>
              <a:prstGeom prst="line">
                <a:avLst/>
              </a:prstGeom>
              <a:noFill/>
              <a:ln w="12700" cap="flat" cmpd="sng" algn="ctr">
                <a:solidFill>
                  <a:srgbClr val="0070C0"/>
                </a:solidFill>
                <a:prstDash val="dash"/>
              </a:ln>
              <a:effectLst/>
            </p:spPr>
          </p:cxnSp>
          <p:sp>
            <p:nvSpPr>
              <p:cNvPr id="142" name="矩形 141"/>
              <p:cNvSpPr/>
              <p:nvPr/>
            </p:nvSpPr>
            <p:spPr>
              <a:xfrm>
                <a:off x="8827572" y="3417373"/>
                <a:ext cx="404318" cy="145939"/>
              </a:xfrm>
              <a:prstGeom prst="rect">
                <a:avLst/>
              </a:prstGeom>
              <a:solidFill>
                <a:srgbClr val="FFFFFF">
                  <a:lumMod val="65000"/>
                </a:srgbClr>
              </a:solidFill>
              <a:ln w="25400" cap="flat" cmpd="sng" algn="ctr">
                <a:solidFill>
                  <a:srgbClr val="0070C0"/>
                </a:solidFill>
                <a:prstDash val="dash"/>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2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d</a:t>
                </a:r>
              </a:p>
            </p:txBody>
          </p:sp>
          <p:sp>
            <p:nvSpPr>
              <p:cNvPr id="143" name="文本框 142"/>
              <p:cNvSpPr txBox="1"/>
              <p:nvPr/>
            </p:nvSpPr>
            <p:spPr>
              <a:xfrm>
                <a:off x="9321298" y="3335265"/>
                <a:ext cx="3127688" cy="526818"/>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2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Новые данные, записанные на хост</a:t>
                </a:r>
              </a:p>
            </p:txBody>
          </p:sp>
          <p:cxnSp>
            <p:nvCxnSpPr>
              <p:cNvPr id="144" name="直接箭头连接符 143"/>
              <p:cNvCxnSpPr/>
              <p:nvPr/>
            </p:nvCxnSpPr>
            <p:spPr>
              <a:xfrm>
                <a:off x="8827572" y="3940516"/>
                <a:ext cx="558110" cy="0"/>
              </a:xfrm>
              <a:prstGeom prst="straightConnector1">
                <a:avLst/>
              </a:prstGeom>
              <a:noFill/>
              <a:ln w="12700" cap="flat" cmpd="sng" algn="ctr">
                <a:solidFill>
                  <a:srgbClr val="0070C0"/>
                </a:solidFill>
                <a:prstDash val="solid"/>
                <a:tailEnd type="triangle"/>
              </a:ln>
              <a:effectLst/>
            </p:spPr>
          </p:cxnSp>
          <p:sp>
            <p:nvSpPr>
              <p:cNvPr id="145" name="文本框 144"/>
              <p:cNvSpPr txBox="1"/>
              <p:nvPr/>
            </p:nvSpPr>
            <p:spPr>
              <a:xfrm>
                <a:off x="9394692" y="3689042"/>
                <a:ext cx="2743487" cy="743744"/>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2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Внутренний поток сигналов системы хранения</a:t>
                </a:r>
              </a:p>
            </p:txBody>
          </p:sp>
          <p:sp>
            <p:nvSpPr>
              <p:cNvPr id="146" name="文本框 145"/>
              <p:cNvSpPr txBox="1"/>
              <p:nvPr/>
            </p:nvSpPr>
            <p:spPr>
              <a:xfrm>
                <a:off x="9390481" y="4245134"/>
                <a:ext cx="1785575" cy="309894"/>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2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Пара HyperClone</a:t>
                </a:r>
              </a:p>
            </p:txBody>
          </p:sp>
        </p:grpSp>
      </p:grpSp>
      <p:grpSp>
        <p:nvGrpSpPr>
          <p:cNvPr id="3" name="组合 2"/>
          <p:cNvGrpSpPr/>
          <p:nvPr/>
        </p:nvGrpSpPr>
        <p:grpSpPr>
          <a:xfrm>
            <a:off x="990259" y="921163"/>
            <a:ext cx="4141317" cy="5093501"/>
            <a:chOff x="924431" y="1244208"/>
            <a:chExt cx="4141317" cy="5093501"/>
          </a:xfrm>
        </p:grpSpPr>
        <p:sp>
          <p:nvSpPr>
            <p:cNvPr id="97" name="文本框 96"/>
            <p:cNvSpPr txBox="1"/>
            <p:nvPr/>
          </p:nvSpPr>
          <p:spPr>
            <a:xfrm>
              <a:off x="952044" y="1244208"/>
              <a:ext cx="3699088" cy="523220"/>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400" b="1" i="0" u="none" strike="noStrike" cap="none" normalizeH="0" baseline="0" noProof="0" dirty="0">
                  <a:ln>
                    <a:noFill/>
                  </a:ln>
                  <a:solidFill>
                    <a:srgbClr val="C00000"/>
                  </a:solidFill>
                  <a:uLnTx/>
                  <a:uFillTx/>
                  <a:latin typeface="Huawei Sans" panose="020C0503030203020204" pitchFamily="34" charset="0"/>
                  <a:ea typeface="方正兰亭黑简体" panose="02000000000000000000" pitchFamily="2" charset="-122"/>
                  <a:sym typeface="Huawei Sans" panose="020C0503030203020204" pitchFamily="34" charset="0"/>
                </a:rPr>
                <a:t>Сценарий 1. Создание полной копии</a:t>
              </a:r>
            </a:p>
          </p:txBody>
        </p:sp>
        <p:grpSp>
          <p:nvGrpSpPr>
            <p:cNvPr id="161" name="组合 160"/>
            <p:cNvGrpSpPr/>
            <p:nvPr/>
          </p:nvGrpSpPr>
          <p:grpSpPr>
            <a:xfrm>
              <a:off x="924431" y="5123370"/>
              <a:ext cx="4141317" cy="1214339"/>
              <a:chOff x="1019436" y="5118957"/>
              <a:chExt cx="4141317" cy="1214339"/>
            </a:xfrm>
          </p:grpSpPr>
          <p:sp>
            <p:nvSpPr>
              <p:cNvPr id="162" name="文本框 161"/>
              <p:cNvSpPr txBox="1"/>
              <p:nvPr/>
            </p:nvSpPr>
            <p:spPr>
              <a:xfrm>
                <a:off x="1243789" y="5810076"/>
                <a:ext cx="3665798" cy="523220"/>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lang="ru-RU" sz="1400" noProof="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Скопируйте все данные a, b, c и d на исходный LUN.</a:t>
                </a:r>
              </a:p>
            </p:txBody>
          </p:sp>
          <p:sp>
            <p:nvSpPr>
              <p:cNvPr id="163" name="流程图: 联系 162"/>
              <p:cNvSpPr/>
              <p:nvPr/>
            </p:nvSpPr>
            <p:spPr>
              <a:xfrm>
                <a:off x="1019436" y="5231130"/>
                <a:ext cx="209902" cy="185202"/>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1</a:t>
                </a:r>
              </a:p>
            </p:txBody>
          </p:sp>
          <p:sp>
            <p:nvSpPr>
              <p:cNvPr id="164" name="流程图: 联系 163"/>
              <p:cNvSpPr/>
              <p:nvPr/>
            </p:nvSpPr>
            <p:spPr>
              <a:xfrm>
                <a:off x="1019436" y="5863288"/>
                <a:ext cx="209902" cy="185202"/>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2</a:t>
                </a:r>
              </a:p>
            </p:txBody>
          </p:sp>
          <p:sp>
            <p:nvSpPr>
              <p:cNvPr id="165" name="文本框 164"/>
              <p:cNvSpPr txBox="1"/>
              <p:nvPr/>
            </p:nvSpPr>
            <p:spPr>
              <a:xfrm>
                <a:off x="1264333" y="5118957"/>
                <a:ext cx="3896420" cy="738664"/>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lang="ru-RU"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После запуска обратной синхронизации создайте мгновенный снимок целевого </a:t>
                </a:r>
                <a:r>
                  <a:rPr lang="ru-RU" sz="1400" dirty="0" err="1">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LUNа</a:t>
                </a:r>
                <a:r>
                  <a:rPr lang="ru-RU"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a:t>
                </a:r>
              </a:p>
            </p:txBody>
          </p:sp>
        </p:grpSp>
        <p:grpSp>
          <p:nvGrpSpPr>
            <p:cNvPr id="166" name="组合 165"/>
            <p:cNvGrpSpPr/>
            <p:nvPr/>
          </p:nvGrpSpPr>
          <p:grpSpPr>
            <a:xfrm>
              <a:off x="1115494" y="1734905"/>
              <a:ext cx="3036290" cy="3402431"/>
              <a:chOff x="895835" y="1615200"/>
              <a:chExt cx="3036290" cy="3402431"/>
            </a:xfrm>
          </p:grpSpPr>
          <p:sp>
            <p:nvSpPr>
              <p:cNvPr id="167" name="圆柱形 166"/>
              <p:cNvSpPr/>
              <p:nvPr/>
            </p:nvSpPr>
            <p:spPr>
              <a:xfrm>
                <a:off x="895835" y="3227336"/>
                <a:ext cx="1216860" cy="1259550"/>
              </a:xfrm>
              <a:prstGeom prst="can">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8" name="圆柱形 167"/>
              <p:cNvSpPr/>
              <p:nvPr/>
            </p:nvSpPr>
            <p:spPr>
              <a:xfrm>
                <a:off x="2715265" y="3227336"/>
                <a:ext cx="1216860" cy="1259550"/>
              </a:xfrm>
              <a:prstGeom prst="can">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9" name="圆角矩形 168"/>
              <p:cNvSpPr/>
              <p:nvPr/>
            </p:nvSpPr>
            <p:spPr>
              <a:xfrm>
                <a:off x="1943385" y="1615200"/>
                <a:ext cx="900526" cy="978373"/>
              </a:xfrm>
              <a:prstGeom prst="roundRect">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0" name="矩形 169"/>
              <p:cNvSpPr/>
              <p:nvPr/>
            </p:nvSpPr>
            <p:spPr>
              <a:xfrm>
                <a:off x="2191489" y="1687043"/>
                <a:ext cx="404318" cy="145939"/>
              </a:xfrm>
              <a:prstGeom prst="rect">
                <a:avLst/>
              </a:prstGeom>
              <a:solidFill>
                <a:srgbClr val="00000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a</a:t>
                </a:r>
              </a:p>
            </p:txBody>
          </p:sp>
          <p:sp>
            <p:nvSpPr>
              <p:cNvPr id="171" name="矩形 170"/>
              <p:cNvSpPr/>
              <p:nvPr/>
            </p:nvSpPr>
            <p:spPr>
              <a:xfrm>
                <a:off x="2191489" y="1886105"/>
                <a:ext cx="404318" cy="145939"/>
              </a:xfrm>
              <a:prstGeom prst="rect">
                <a:avLst/>
              </a:prstGeom>
              <a:solidFill>
                <a:srgbClr val="92D05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b</a:t>
                </a:r>
              </a:p>
            </p:txBody>
          </p:sp>
          <p:cxnSp>
            <p:nvCxnSpPr>
              <p:cNvPr id="172" name="直接箭头连接符 171"/>
              <p:cNvCxnSpPr>
                <a:stCxn id="169" idx="1"/>
                <a:endCxn id="167" idx="1"/>
              </p:cNvCxnSpPr>
              <p:nvPr/>
            </p:nvCxnSpPr>
            <p:spPr>
              <a:xfrm flipH="1">
                <a:off x="1504265" y="2104387"/>
                <a:ext cx="439120" cy="1122949"/>
              </a:xfrm>
              <a:prstGeom prst="straightConnector1">
                <a:avLst/>
              </a:prstGeom>
              <a:noFill/>
              <a:ln w="9525" cap="flat" cmpd="sng" algn="ctr">
                <a:solidFill>
                  <a:srgbClr val="0070C0"/>
                </a:solidFill>
                <a:prstDash val="solid"/>
                <a:tailEnd type="triangle"/>
              </a:ln>
              <a:effectLst/>
            </p:spPr>
          </p:cxnSp>
          <p:cxnSp>
            <p:nvCxnSpPr>
              <p:cNvPr id="173" name="直接箭头连接符 172"/>
              <p:cNvCxnSpPr>
                <a:stCxn id="168" idx="1"/>
                <a:endCxn id="169" idx="3"/>
              </p:cNvCxnSpPr>
              <p:nvPr/>
            </p:nvCxnSpPr>
            <p:spPr>
              <a:xfrm flipH="1" flipV="1">
                <a:off x="2843911" y="2104387"/>
                <a:ext cx="479784" cy="1122949"/>
              </a:xfrm>
              <a:prstGeom prst="straightConnector1">
                <a:avLst/>
              </a:prstGeom>
              <a:noFill/>
              <a:ln w="9525" cap="flat" cmpd="sng" algn="ctr">
                <a:solidFill>
                  <a:srgbClr val="0070C0"/>
                </a:solidFill>
                <a:prstDash val="solid"/>
                <a:tailEnd type="triangle"/>
              </a:ln>
              <a:effectLst/>
            </p:spPr>
          </p:cxnSp>
          <p:cxnSp>
            <p:nvCxnSpPr>
              <p:cNvPr id="174" name="直接连接符 173"/>
              <p:cNvCxnSpPr>
                <a:stCxn id="167" idx="4"/>
                <a:endCxn id="168" idx="2"/>
              </p:cNvCxnSpPr>
              <p:nvPr/>
            </p:nvCxnSpPr>
            <p:spPr>
              <a:xfrm>
                <a:off x="2112695" y="3857111"/>
                <a:ext cx="602570" cy="0"/>
              </a:xfrm>
              <a:prstGeom prst="line">
                <a:avLst/>
              </a:prstGeom>
              <a:noFill/>
              <a:ln w="9525" cap="flat" cmpd="sng" algn="ctr">
                <a:solidFill>
                  <a:srgbClr val="0070C0"/>
                </a:solidFill>
                <a:prstDash val="dash"/>
              </a:ln>
              <a:effectLst/>
            </p:spPr>
          </p:cxnSp>
          <p:sp>
            <p:nvSpPr>
              <p:cNvPr id="175" name="流程图: 联系 174"/>
              <p:cNvSpPr/>
              <p:nvPr/>
            </p:nvSpPr>
            <p:spPr>
              <a:xfrm>
                <a:off x="1360496" y="2512004"/>
                <a:ext cx="209902" cy="185202"/>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2</a:t>
                </a:r>
              </a:p>
            </p:txBody>
          </p:sp>
          <p:sp>
            <p:nvSpPr>
              <p:cNvPr id="176" name="流程图: 联系 175"/>
              <p:cNvSpPr/>
              <p:nvPr/>
            </p:nvSpPr>
            <p:spPr>
              <a:xfrm>
                <a:off x="3170228" y="2512004"/>
                <a:ext cx="209902" cy="185202"/>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1</a:t>
                </a:r>
              </a:p>
            </p:txBody>
          </p:sp>
          <p:sp>
            <p:nvSpPr>
              <p:cNvPr id="177" name="文本框 176"/>
              <p:cNvSpPr txBox="1"/>
              <p:nvPr/>
            </p:nvSpPr>
            <p:spPr>
              <a:xfrm>
                <a:off x="907437" y="4494411"/>
                <a:ext cx="1166440" cy="523220"/>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Исходный LUN</a:t>
                </a:r>
              </a:p>
            </p:txBody>
          </p:sp>
          <p:sp>
            <p:nvSpPr>
              <p:cNvPr id="178" name="文本框 177"/>
              <p:cNvSpPr txBox="1"/>
              <p:nvPr/>
            </p:nvSpPr>
            <p:spPr>
              <a:xfrm>
                <a:off x="2881389" y="4484911"/>
                <a:ext cx="997482" cy="523220"/>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Целевой LUN</a:t>
                </a:r>
              </a:p>
            </p:txBody>
          </p:sp>
          <p:sp>
            <p:nvSpPr>
              <p:cNvPr id="179" name="文本框 178"/>
              <p:cNvSpPr txBox="1"/>
              <p:nvPr/>
            </p:nvSpPr>
            <p:spPr>
              <a:xfrm>
                <a:off x="1657663" y="2684584"/>
                <a:ext cx="1456130" cy="523220"/>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Мгновенный снимок</a:t>
                </a:r>
              </a:p>
            </p:txBody>
          </p:sp>
          <p:sp>
            <p:nvSpPr>
              <p:cNvPr id="180" name="矩形 179"/>
              <p:cNvSpPr/>
              <p:nvPr/>
            </p:nvSpPr>
            <p:spPr>
              <a:xfrm>
                <a:off x="1288498" y="3595311"/>
                <a:ext cx="404318" cy="145939"/>
              </a:xfrm>
              <a:prstGeom prst="rect">
                <a:avLst/>
              </a:prstGeom>
              <a:noFill/>
              <a:ln w="25400" cap="flat" cmpd="sng" algn="ctr">
                <a:solidFill>
                  <a:srgbClr val="FFC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a</a:t>
                </a:r>
              </a:p>
            </p:txBody>
          </p:sp>
          <p:sp>
            <p:nvSpPr>
              <p:cNvPr id="181" name="矩形 180"/>
              <p:cNvSpPr/>
              <p:nvPr/>
            </p:nvSpPr>
            <p:spPr>
              <a:xfrm>
                <a:off x="1288498" y="3803570"/>
                <a:ext cx="404318" cy="145939"/>
              </a:xfrm>
              <a:prstGeom prst="rect">
                <a:avLst/>
              </a:prstGeom>
              <a:noFill/>
              <a:ln w="25400" cap="flat" cmpd="sng" algn="ctr">
                <a:solidFill>
                  <a:srgbClr val="92D05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b</a:t>
                </a:r>
              </a:p>
            </p:txBody>
          </p:sp>
          <p:sp>
            <p:nvSpPr>
              <p:cNvPr id="182" name="矩形 181"/>
              <p:cNvSpPr/>
              <p:nvPr/>
            </p:nvSpPr>
            <p:spPr>
              <a:xfrm>
                <a:off x="1288498" y="3999224"/>
                <a:ext cx="404318" cy="145939"/>
              </a:xfrm>
              <a:prstGeom prst="rect">
                <a:avLst/>
              </a:prstGeom>
              <a:noFill/>
              <a:ln w="25400" cap="flat" cmpd="sng" algn="ctr">
                <a:solidFill>
                  <a:srgbClr val="FFFFFF">
                    <a:lumMod val="65000"/>
                  </a:srgbClr>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c</a:t>
                </a:r>
              </a:p>
            </p:txBody>
          </p:sp>
          <p:sp>
            <p:nvSpPr>
              <p:cNvPr id="183" name="矩形 182"/>
              <p:cNvSpPr/>
              <p:nvPr/>
            </p:nvSpPr>
            <p:spPr>
              <a:xfrm>
                <a:off x="1288498" y="4207483"/>
                <a:ext cx="404318" cy="145939"/>
              </a:xfrm>
              <a:prstGeom prst="rect">
                <a:avLst/>
              </a:prstGeom>
              <a:no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d</a:t>
                </a:r>
              </a:p>
            </p:txBody>
          </p:sp>
          <p:sp>
            <p:nvSpPr>
              <p:cNvPr id="184" name="矩形 183"/>
              <p:cNvSpPr/>
              <p:nvPr/>
            </p:nvSpPr>
            <p:spPr>
              <a:xfrm>
                <a:off x="2191489" y="2104386"/>
                <a:ext cx="404318" cy="145939"/>
              </a:xfrm>
              <a:prstGeom prst="rect">
                <a:avLst/>
              </a:prstGeom>
              <a:solidFill>
                <a:srgbClr val="FFFFFF">
                  <a:lumMod val="75000"/>
                </a:srgbClr>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c</a:t>
                </a:r>
              </a:p>
            </p:txBody>
          </p:sp>
          <p:sp>
            <p:nvSpPr>
              <p:cNvPr id="185" name="矩形 184"/>
              <p:cNvSpPr/>
              <p:nvPr/>
            </p:nvSpPr>
            <p:spPr>
              <a:xfrm>
                <a:off x="2191489" y="2306973"/>
                <a:ext cx="404318" cy="176082"/>
              </a:xfrm>
              <a:prstGeom prst="rect">
                <a:avLst/>
              </a:prstGeom>
              <a:solidFill>
                <a:srgbClr val="FFFFFF">
                  <a:lumMod val="50000"/>
                </a:srgbClr>
              </a:solidFill>
              <a:ln w="19050" cap="flat" cmpd="sng" algn="ctr">
                <a:solidFill>
                  <a:srgbClr val="0070C0"/>
                </a:solidFill>
                <a:prstDash val="dash"/>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d</a:t>
                </a:r>
              </a:p>
            </p:txBody>
          </p:sp>
          <p:sp>
            <p:nvSpPr>
              <p:cNvPr id="186" name="矩形 185"/>
              <p:cNvSpPr/>
              <p:nvPr/>
            </p:nvSpPr>
            <p:spPr>
              <a:xfrm>
                <a:off x="3102578" y="3584951"/>
                <a:ext cx="404318" cy="145939"/>
              </a:xfrm>
              <a:prstGeom prst="rect">
                <a:avLst/>
              </a:prstGeom>
              <a:solidFill>
                <a:srgbClr val="00000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a</a:t>
                </a:r>
              </a:p>
            </p:txBody>
          </p:sp>
          <p:sp>
            <p:nvSpPr>
              <p:cNvPr id="187" name="矩形 186"/>
              <p:cNvSpPr/>
              <p:nvPr/>
            </p:nvSpPr>
            <p:spPr>
              <a:xfrm>
                <a:off x="3102578" y="3784013"/>
                <a:ext cx="404318" cy="145939"/>
              </a:xfrm>
              <a:prstGeom prst="rect">
                <a:avLst/>
              </a:prstGeom>
              <a:solidFill>
                <a:srgbClr val="92D05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b</a:t>
                </a:r>
              </a:p>
            </p:txBody>
          </p:sp>
          <p:sp>
            <p:nvSpPr>
              <p:cNvPr id="188" name="矩形 187"/>
              <p:cNvSpPr/>
              <p:nvPr/>
            </p:nvSpPr>
            <p:spPr>
              <a:xfrm>
                <a:off x="3102578" y="4002294"/>
                <a:ext cx="404318" cy="145939"/>
              </a:xfrm>
              <a:prstGeom prst="rect">
                <a:avLst/>
              </a:prstGeom>
              <a:solidFill>
                <a:srgbClr val="FFFFFF">
                  <a:lumMod val="75000"/>
                </a:srgbClr>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c</a:t>
                </a:r>
              </a:p>
            </p:txBody>
          </p:sp>
          <p:sp>
            <p:nvSpPr>
              <p:cNvPr id="189" name="矩形 188"/>
              <p:cNvSpPr/>
              <p:nvPr/>
            </p:nvSpPr>
            <p:spPr>
              <a:xfrm>
                <a:off x="3102578" y="4204881"/>
                <a:ext cx="404318" cy="176082"/>
              </a:xfrm>
              <a:prstGeom prst="rect">
                <a:avLst/>
              </a:prstGeom>
              <a:solidFill>
                <a:srgbClr val="FFFFFF">
                  <a:lumMod val="50000"/>
                </a:srgbClr>
              </a:solidFill>
              <a:ln w="19050" cap="flat" cmpd="sng" algn="ctr">
                <a:solidFill>
                  <a:srgbClr val="CCFF99"/>
                </a:solidFill>
                <a:prstDash val="dash"/>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d</a:t>
                </a:r>
              </a:p>
            </p:txBody>
          </p:sp>
        </p:grpSp>
      </p:grpSp>
      <p:grpSp>
        <p:nvGrpSpPr>
          <p:cNvPr id="4" name="组合 3"/>
          <p:cNvGrpSpPr/>
          <p:nvPr/>
        </p:nvGrpSpPr>
        <p:grpSpPr>
          <a:xfrm>
            <a:off x="4880410" y="915678"/>
            <a:ext cx="4759653" cy="5039429"/>
            <a:chOff x="4907868" y="1203000"/>
            <a:chExt cx="4759653" cy="5039429"/>
          </a:xfrm>
        </p:grpSpPr>
        <p:grpSp>
          <p:nvGrpSpPr>
            <p:cNvPr id="98" name="组合 97"/>
            <p:cNvGrpSpPr/>
            <p:nvPr/>
          </p:nvGrpSpPr>
          <p:grpSpPr>
            <a:xfrm>
              <a:off x="5121980" y="5157192"/>
              <a:ext cx="4545541" cy="1085237"/>
              <a:chOff x="5641304" y="4995115"/>
              <a:chExt cx="5288986" cy="1085237"/>
            </a:xfrm>
          </p:grpSpPr>
          <p:sp>
            <p:nvSpPr>
              <p:cNvPr id="104" name="流程图: 联系 103"/>
              <p:cNvSpPr/>
              <p:nvPr/>
            </p:nvSpPr>
            <p:spPr>
              <a:xfrm>
                <a:off x="5641304" y="5049822"/>
                <a:ext cx="209902" cy="185202"/>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1</a:t>
                </a:r>
              </a:p>
            </p:txBody>
          </p:sp>
          <p:sp>
            <p:nvSpPr>
              <p:cNvPr id="108" name="流程图: 联系 107"/>
              <p:cNvSpPr/>
              <p:nvPr/>
            </p:nvSpPr>
            <p:spPr>
              <a:xfrm>
                <a:off x="5641304" y="5602859"/>
                <a:ext cx="209902" cy="185202"/>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2</a:t>
                </a:r>
              </a:p>
            </p:txBody>
          </p:sp>
          <p:sp>
            <p:nvSpPr>
              <p:cNvPr id="111" name="文本框 110"/>
              <p:cNvSpPr txBox="1"/>
              <p:nvPr/>
            </p:nvSpPr>
            <p:spPr>
              <a:xfrm>
                <a:off x="5875110" y="4995115"/>
                <a:ext cx="5055180" cy="738664"/>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lang="ru-RU"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После запуска обратной синхронизации создайте мгновенный снимок целевого </a:t>
                </a:r>
                <a:r>
                  <a:rPr lang="ru-RU" sz="1400" dirty="0" err="1">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LUNа</a:t>
                </a:r>
                <a:r>
                  <a:rPr lang="ru-RU"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a:t>
                </a:r>
              </a:p>
            </p:txBody>
          </p:sp>
          <p:sp>
            <p:nvSpPr>
              <p:cNvPr id="125" name="文本框 124"/>
              <p:cNvSpPr txBox="1"/>
              <p:nvPr/>
            </p:nvSpPr>
            <p:spPr>
              <a:xfrm>
                <a:off x="5875109" y="5557132"/>
                <a:ext cx="4864491" cy="523220"/>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Скопируйте инкрементные данные d на исходный LUN.</a:t>
                </a:r>
              </a:p>
            </p:txBody>
          </p:sp>
        </p:grpSp>
        <p:sp>
          <p:nvSpPr>
            <p:cNvPr id="126" name="文本框 125"/>
            <p:cNvSpPr txBox="1"/>
            <p:nvPr/>
          </p:nvSpPr>
          <p:spPr>
            <a:xfrm>
              <a:off x="4990540" y="1203000"/>
              <a:ext cx="2959441" cy="523220"/>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400" b="1" i="0" u="none" strike="noStrike" cap="none" normalizeH="0" baseline="0" noProof="0" dirty="0">
                  <a:ln>
                    <a:noFill/>
                  </a:ln>
                  <a:solidFill>
                    <a:srgbClr val="C00000"/>
                  </a:solidFill>
                  <a:uLnTx/>
                  <a:uFillTx/>
                  <a:latin typeface="Huawei Sans" panose="020C0503030203020204" pitchFamily="34" charset="0"/>
                  <a:ea typeface="方正兰亭黑简体" panose="02000000000000000000" pitchFamily="2" charset="-122"/>
                  <a:sym typeface="Huawei Sans" panose="020C0503030203020204" pitchFamily="34" charset="0"/>
                </a:rPr>
                <a:t>Сценарий 2. </a:t>
              </a:r>
              <a:r>
                <a:rPr kumimoji="0" lang="ru-RU" sz="1400" b="1" i="0" u="none" strike="noStrike" cap="none" normalizeH="0" baseline="0" noProof="0" dirty="0" smtClean="0">
                  <a:ln>
                    <a:noFill/>
                  </a:ln>
                  <a:solidFill>
                    <a:srgbClr val="C00000"/>
                  </a:solidFill>
                  <a:uLnTx/>
                  <a:uFillTx/>
                  <a:latin typeface="Huawei Sans" panose="020C0503030203020204" pitchFamily="34" charset="0"/>
                  <a:ea typeface="方正兰亭黑简体" panose="02000000000000000000" pitchFamily="2" charset="-122"/>
                  <a:sym typeface="Huawei Sans" panose="020C0503030203020204" pitchFamily="34" charset="0"/>
                </a:rPr>
                <a:t>Создание копии </a:t>
              </a:r>
              <a:r>
                <a:rPr kumimoji="0" lang="ru-RU" sz="1400" b="1" i="0" u="none" strike="noStrike" cap="none" normalizeH="0" baseline="0" noProof="0" dirty="0">
                  <a:ln>
                    <a:noFill/>
                  </a:ln>
                  <a:solidFill>
                    <a:srgbClr val="C00000"/>
                  </a:solidFill>
                  <a:uLnTx/>
                  <a:uFillTx/>
                  <a:latin typeface="Huawei Sans" panose="020C0503030203020204" pitchFamily="34" charset="0"/>
                  <a:ea typeface="方正兰亭黑简体" panose="02000000000000000000" pitchFamily="2" charset="-122"/>
                  <a:sym typeface="Huawei Sans" panose="020C0503030203020204" pitchFamily="34" charset="0"/>
                </a:rPr>
                <a:t>отличающихся данных</a:t>
              </a:r>
            </a:p>
          </p:txBody>
        </p:sp>
        <p:sp>
          <p:nvSpPr>
            <p:cNvPr id="190" name="圆柱形 189"/>
            <p:cNvSpPr/>
            <p:nvPr/>
          </p:nvSpPr>
          <p:spPr>
            <a:xfrm>
              <a:off x="4907868" y="3347041"/>
              <a:ext cx="1216860" cy="1259550"/>
            </a:xfrm>
            <a:prstGeom prst="can">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1" name="圆柱形 190"/>
            <p:cNvSpPr/>
            <p:nvPr/>
          </p:nvSpPr>
          <p:spPr>
            <a:xfrm>
              <a:off x="6727298" y="3347041"/>
              <a:ext cx="1216860" cy="1259550"/>
            </a:xfrm>
            <a:prstGeom prst="can">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2" name="圆角矩形 191"/>
            <p:cNvSpPr/>
            <p:nvPr/>
          </p:nvSpPr>
          <p:spPr>
            <a:xfrm>
              <a:off x="5955418" y="1734905"/>
              <a:ext cx="900526" cy="978373"/>
            </a:xfrm>
            <a:prstGeom prst="roundRect">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3" name="矩形 192"/>
            <p:cNvSpPr/>
            <p:nvPr/>
          </p:nvSpPr>
          <p:spPr>
            <a:xfrm>
              <a:off x="6203522" y="1806748"/>
              <a:ext cx="404318" cy="145939"/>
            </a:xfrm>
            <a:prstGeom prst="rect">
              <a:avLst/>
            </a:prstGeom>
            <a:solidFill>
              <a:srgbClr val="00000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a</a:t>
              </a:r>
            </a:p>
          </p:txBody>
        </p:sp>
        <p:sp>
          <p:nvSpPr>
            <p:cNvPr id="194" name="矩形 193"/>
            <p:cNvSpPr/>
            <p:nvPr/>
          </p:nvSpPr>
          <p:spPr>
            <a:xfrm>
              <a:off x="6203522" y="2005810"/>
              <a:ext cx="404318" cy="145939"/>
            </a:xfrm>
            <a:prstGeom prst="rect">
              <a:avLst/>
            </a:prstGeom>
            <a:solidFill>
              <a:srgbClr val="92D05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b</a:t>
              </a:r>
            </a:p>
          </p:txBody>
        </p:sp>
        <p:cxnSp>
          <p:nvCxnSpPr>
            <p:cNvPr id="195" name="直接箭头连接符 194"/>
            <p:cNvCxnSpPr>
              <a:stCxn id="192" idx="1"/>
              <a:endCxn id="190" idx="1"/>
            </p:cNvCxnSpPr>
            <p:nvPr/>
          </p:nvCxnSpPr>
          <p:spPr>
            <a:xfrm flipH="1">
              <a:off x="5516298" y="2224092"/>
              <a:ext cx="439120" cy="1122949"/>
            </a:xfrm>
            <a:prstGeom prst="straightConnector1">
              <a:avLst/>
            </a:prstGeom>
            <a:noFill/>
            <a:ln w="9525" cap="flat" cmpd="sng" algn="ctr">
              <a:solidFill>
                <a:srgbClr val="0070C0"/>
              </a:solidFill>
              <a:prstDash val="solid"/>
              <a:tailEnd type="triangle"/>
            </a:ln>
            <a:effectLst/>
          </p:spPr>
        </p:cxnSp>
        <p:cxnSp>
          <p:nvCxnSpPr>
            <p:cNvPr id="196" name="直接箭头连接符 195"/>
            <p:cNvCxnSpPr>
              <a:stCxn id="191" idx="1"/>
              <a:endCxn id="192" idx="3"/>
            </p:cNvCxnSpPr>
            <p:nvPr/>
          </p:nvCxnSpPr>
          <p:spPr>
            <a:xfrm flipH="1" flipV="1">
              <a:off x="6855944" y="2224092"/>
              <a:ext cx="479784" cy="1122949"/>
            </a:xfrm>
            <a:prstGeom prst="straightConnector1">
              <a:avLst/>
            </a:prstGeom>
            <a:noFill/>
            <a:ln w="9525" cap="flat" cmpd="sng" algn="ctr">
              <a:solidFill>
                <a:srgbClr val="0070C0"/>
              </a:solidFill>
              <a:prstDash val="solid"/>
              <a:tailEnd type="triangle"/>
            </a:ln>
            <a:effectLst/>
          </p:spPr>
        </p:cxnSp>
        <p:cxnSp>
          <p:nvCxnSpPr>
            <p:cNvPr id="197" name="直接连接符 196"/>
            <p:cNvCxnSpPr>
              <a:stCxn id="190" idx="4"/>
              <a:endCxn id="191" idx="2"/>
            </p:cNvCxnSpPr>
            <p:nvPr/>
          </p:nvCxnSpPr>
          <p:spPr>
            <a:xfrm>
              <a:off x="6124728" y="3976816"/>
              <a:ext cx="602570" cy="0"/>
            </a:xfrm>
            <a:prstGeom prst="line">
              <a:avLst/>
            </a:prstGeom>
            <a:noFill/>
            <a:ln w="9525" cap="flat" cmpd="sng" algn="ctr">
              <a:solidFill>
                <a:srgbClr val="0070C0"/>
              </a:solidFill>
              <a:prstDash val="dash"/>
            </a:ln>
            <a:effectLst/>
          </p:spPr>
        </p:cxnSp>
        <p:sp>
          <p:nvSpPr>
            <p:cNvPr id="198" name="流程图: 联系 197"/>
            <p:cNvSpPr/>
            <p:nvPr/>
          </p:nvSpPr>
          <p:spPr>
            <a:xfrm>
              <a:off x="5372529" y="2631709"/>
              <a:ext cx="209902" cy="185202"/>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2</a:t>
              </a:r>
            </a:p>
          </p:txBody>
        </p:sp>
        <p:sp>
          <p:nvSpPr>
            <p:cNvPr id="199" name="流程图: 联系 198"/>
            <p:cNvSpPr/>
            <p:nvPr/>
          </p:nvSpPr>
          <p:spPr>
            <a:xfrm>
              <a:off x="7182261" y="2631709"/>
              <a:ext cx="209902" cy="185202"/>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1</a:t>
              </a:r>
            </a:p>
          </p:txBody>
        </p:sp>
        <p:sp>
          <p:nvSpPr>
            <p:cNvPr id="200" name="文本框 199"/>
            <p:cNvSpPr txBox="1"/>
            <p:nvPr/>
          </p:nvSpPr>
          <p:spPr>
            <a:xfrm>
              <a:off x="4950562" y="4602484"/>
              <a:ext cx="1111186" cy="523220"/>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Исходный LUN</a:t>
              </a:r>
            </a:p>
          </p:txBody>
        </p:sp>
        <p:sp>
          <p:nvSpPr>
            <p:cNvPr id="201" name="文本框 200"/>
            <p:cNvSpPr txBox="1"/>
            <p:nvPr/>
          </p:nvSpPr>
          <p:spPr>
            <a:xfrm>
              <a:off x="6883039" y="4602703"/>
              <a:ext cx="997482" cy="523220"/>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Целевой LUN</a:t>
              </a:r>
            </a:p>
          </p:txBody>
        </p:sp>
        <p:sp>
          <p:nvSpPr>
            <p:cNvPr id="202" name="文本框 201"/>
            <p:cNvSpPr txBox="1"/>
            <p:nvPr/>
          </p:nvSpPr>
          <p:spPr>
            <a:xfrm>
              <a:off x="5681114" y="2802736"/>
              <a:ext cx="1490360" cy="523220"/>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Мгновенный снимок</a:t>
              </a:r>
            </a:p>
          </p:txBody>
        </p:sp>
        <p:sp>
          <p:nvSpPr>
            <p:cNvPr id="203" name="矩形 202"/>
            <p:cNvSpPr/>
            <p:nvPr/>
          </p:nvSpPr>
          <p:spPr>
            <a:xfrm>
              <a:off x="6203522" y="2224091"/>
              <a:ext cx="404318" cy="145939"/>
            </a:xfrm>
            <a:prstGeom prst="rect">
              <a:avLst/>
            </a:prstGeom>
            <a:solidFill>
              <a:srgbClr val="FFFFFF">
                <a:lumMod val="75000"/>
              </a:srgbClr>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c</a:t>
              </a:r>
            </a:p>
          </p:txBody>
        </p:sp>
        <p:sp>
          <p:nvSpPr>
            <p:cNvPr id="204" name="矩形 203"/>
            <p:cNvSpPr/>
            <p:nvPr/>
          </p:nvSpPr>
          <p:spPr>
            <a:xfrm>
              <a:off x="6203522" y="2426678"/>
              <a:ext cx="404318" cy="176082"/>
            </a:xfrm>
            <a:prstGeom prst="rect">
              <a:avLst/>
            </a:prstGeom>
            <a:solidFill>
              <a:srgbClr val="FFFFFF">
                <a:lumMod val="50000"/>
              </a:srgbClr>
            </a:solidFill>
            <a:ln w="19050" cap="flat" cmpd="sng" algn="ctr">
              <a:solidFill>
                <a:srgbClr val="0070C0"/>
              </a:solidFill>
              <a:prstDash val="dash"/>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d</a:t>
              </a:r>
            </a:p>
          </p:txBody>
        </p:sp>
        <p:sp>
          <p:nvSpPr>
            <p:cNvPr id="205" name="矩形 204"/>
            <p:cNvSpPr/>
            <p:nvPr/>
          </p:nvSpPr>
          <p:spPr>
            <a:xfrm>
              <a:off x="7114611" y="3704656"/>
              <a:ext cx="404318" cy="145939"/>
            </a:xfrm>
            <a:prstGeom prst="rect">
              <a:avLst/>
            </a:prstGeom>
            <a:solidFill>
              <a:srgbClr val="00000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a</a:t>
              </a:r>
            </a:p>
          </p:txBody>
        </p:sp>
        <p:sp>
          <p:nvSpPr>
            <p:cNvPr id="206" name="矩形 205"/>
            <p:cNvSpPr/>
            <p:nvPr/>
          </p:nvSpPr>
          <p:spPr>
            <a:xfrm>
              <a:off x="7114611" y="3903718"/>
              <a:ext cx="404318" cy="145939"/>
            </a:xfrm>
            <a:prstGeom prst="rect">
              <a:avLst/>
            </a:prstGeom>
            <a:solidFill>
              <a:srgbClr val="92D05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b</a:t>
              </a:r>
            </a:p>
          </p:txBody>
        </p:sp>
        <p:sp>
          <p:nvSpPr>
            <p:cNvPr id="207" name="矩形 206"/>
            <p:cNvSpPr/>
            <p:nvPr/>
          </p:nvSpPr>
          <p:spPr>
            <a:xfrm>
              <a:off x="7114611" y="4121999"/>
              <a:ext cx="404318" cy="145939"/>
            </a:xfrm>
            <a:prstGeom prst="rect">
              <a:avLst/>
            </a:prstGeom>
            <a:solidFill>
              <a:srgbClr val="FFFFFF">
                <a:lumMod val="75000"/>
              </a:srgbClr>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c</a:t>
              </a:r>
            </a:p>
          </p:txBody>
        </p:sp>
        <p:sp>
          <p:nvSpPr>
            <p:cNvPr id="208" name="矩形 207"/>
            <p:cNvSpPr/>
            <p:nvPr/>
          </p:nvSpPr>
          <p:spPr>
            <a:xfrm>
              <a:off x="7114611" y="4324586"/>
              <a:ext cx="404318" cy="176082"/>
            </a:xfrm>
            <a:prstGeom prst="rect">
              <a:avLst/>
            </a:prstGeom>
            <a:solidFill>
              <a:srgbClr val="FFFFFF">
                <a:lumMod val="50000"/>
              </a:srgbClr>
            </a:solidFill>
            <a:ln w="19050" cap="flat" cmpd="sng" algn="ctr">
              <a:solidFill>
                <a:srgbClr val="CCFF99"/>
              </a:solidFill>
              <a:prstDash val="dash"/>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d</a:t>
              </a:r>
            </a:p>
          </p:txBody>
        </p:sp>
        <p:sp>
          <p:nvSpPr>
            <p:cNvPr id="209" name="矩形 208"/>
            <p:cNvSpPr/>
            <p:nvPr/>
          </p:nvSpPr>
          <p:spPr>
            <a:xfrm>
              <a:off x="5324176" y="3712247"/>
              <a:ext cx="404318" cy="145939"/>
            </a:xfrm>
            <a:prstGeom prst="rect">
              <a:avLst/>
            </a:prstGeom>
            <a:solidFill>
              <a:srgbClr val="00000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a</a:t>
              </a:r>
            </a:p>
          </p:txBody>
        </p:sp>
        <p:sp>
          <p:nvSpPr>
            <p:cNvPr id="210" name="矩形 209"/>
            <p:cNvSpPr/>
            <p:nvPr/>
          </p:nvSpPr>
          <p:spPr>
            <a:xfrm>
              <a:off x="5324176" y="3911309"/>
              <a:ext cx="404318" cy="145939"/>
            </a:xfrm>
            <a:prstGeom prst="rect">
              <a:avLst/>
            </a:prstGeom>
            <a:solidFill>
              <a:srgbClr val="92D05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b</a:t>
              </a:r>
            </a:p>
          </p:txBody>
        </p:sp>
        <p:sp>
          <p:nvSpPr>
            <p:cNvPr id="211" name="矩形 210"/>
            <p:cNvSpPr/>
            <p:nvPr/>
          </p:nvSpPr>
          <p:spPr>
            <a:xfrm>
              <a:off x="5324176" y="4129590"/>
              <a:ext cx="404318" cy="145939"/>
            </a:xfrm>
            <a:prstGeom prst="rect">
              <a:avLst/>
            </a:prstGeom>
            <a:solidFill>
              <a:srgbClr val="FFFFFF">
                <a:lumMod val="75000"/>
              </a:srgbClr>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c</a:t>
              </a:r>
            </a:p>
          </p:txBody>
        </p:sp>
        <p:sp>
          <p:nvSpPr>
            <p:cNvPr id="212" name="矩形 211"/>
            <p:cNvSpPr/>
            <p:nvPr/>
          </p:nvSpPr>
          <p:spPr>
            <a:xfrm>
              <a:off x="5324176" y="4332177"/>
              <a:ext cx="404318" cy="176082"/>
            </a:xfrm>
            <a:prstGeom prst="rect">
              <a:avLst/>
            </a:prstGeom>
            <a:noFill/>
            <a:ln w="1905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d</a:t>
              </a:r>
            </a:p>
          </p:txBody>
        </p:sp>
      </p:grpSp>
    </p:spTree>
    <p:extLst>
      <p:ext uri="{BB962C8B-B14F-4D97-AF65-F5344CB8AC3E}">
        <p14:creationId xmlns:p14="http://schemas.microsoft.com/office/powerpoint/2010/main" val="1935724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tsShapeName" descr="8CE5295821885C70CB254E5500C4G505083E@F83E@PB26513!!!!!!BIHO@]b26513!!!!@5E19B011306188854E31!籽吓纪撑泞变/qqu!!!!!!!!!!!!!!!!!!!!!!!!!!!!!!!!!!!!!!!!!!!!!!!!!!!!!!!!!!!!!!!!!!!!!!!!!!!!!!!!!!!!!!!!!!!!!!!!!!!!!!!!!!!!!!!!!!!!!!!!!!!!!!!!!!!!!!!!!!!!!!!!!!!!!!!!!!!!!!!!!!!!!!!!!!!!!!!!!!!!!!!!!!!!!!!!!!!!!!!!!!!!!!!!!!!!!!!!!!!!!!!!!!!!!!!!!!!!!!!!!!!!!!!!!!!!!!!!!!!!!!!!!!!!!!!!!!!!!!!!!!!!!!!!!!!!!!!!!!!!!!!!!!!!!!!!!!!!!!!!!!!!!!!!!!!!!!!!!!!!!!!!!!!!!!!!!!!!!!!!!!!!!!!!!!!!!!!!!!!!!!!!!!!!!!!!!!!!!!!!!!!!!!!!!!!!!!!!!!!!!!!!!!!!!!!!!!!!!!!!!!!!!!!!!!!!!!!!!!!!!!!!!!!!!!!!!!!!!!!!!!!!!!!!!!!!!!!!!!!!!!!!!!!!!!!!!!!!!!!!!!!!!!!!!!!!!!!!!!!!!!!!!!!!!!!!!!!!!!!!!!!!!!!!!!!!!!!!!!!!!!!!!!!!!!!!!!!!!!!!!!!!!!!!!!!!!!!!!!!!!!!!!!!!!!!!!!!!!!!!!!!!!!!!!!!!!!!!!!!!!!!!!!!!!!!!!!!!!!!!!!!!!!!!!!!!!!!!!!!!!!!!!!!!!!!!!!!!!!!!!!!!!!!!!!!!!!!!!!!!!!!!!!!!!!!!!!!!!!!!!!!!!!!!!!!!!!!!!!!!!!!!!!!!!!!!!!!!!!!!!!!!!!!!!!!!!!!!!!!!!!!!!!!!!!!!!!!!!!!!!!!!!!!!!!!!!!!!!!!!!!!!!!!!!!!!!!!!!!!!!!!!!!!!!!!!!!!!!!!!!!!!!!!!!!!!!!!!!!!!!!!!!!!!!!!!!!!!!!!!!!!!!!!!!!!!!!!!!!!!!!!!!!!!!!!!!!!!!!!!!!!!!!!!!!!!!!!!!!!!!!!!!!!!!!!!!!!!!!!!!!!!!!!!!!!!!!!!!!!!!!!!!!!!!!!!!!!!!!!!!!!!!!!!!!!!!!!!!!!!!!!!!!!!!!!!!!!!!!!!!!!!!!!!!!!!!!!!!!!!!!!!!!!!!!!!!!!!!!!!!!!!!!!!!!!!!!!!!!!!!!!!!!!!!!!!!!!!!!!!!!!!!!!!!!!!!!!!!!!!!!!!!!!!!!!!!!!!!!!!!!!!!!!!!!!!!!!!!!!!!!!!!!!!!!!!!!!!!!!!!!!!!!!!!!!!!!!!!!!!!!!!!!!!!!!!!!!!!!!!!!!!!!!!!!!!!!!!!!!!!!!!!!!!!!!!!!!!!!!!!!!!!!!!!!!!!!!!!!!!!!!!!!!!!!!!!!!!!!!!!!!!!!!!!!!!!!!!!!!!!!!!!!!!!!!!!!!!!!!!!!!!!!!!!!!!!!!!!!!!!!!!!!!!!!!!!!!!!!!!!!!!!!!!!!!!!!!!!!!!!!!!!!!!!!!!!!!!!!!!!!!!!!!!!!!!!!!!!!!!!!!!!!!!!!!!!!!!!!!!!!!!!!!!!!!!!!!!!!!!!!!!!!!!!!!!!!!!!!!!!!!!!!!!!!!!!!!!!!!!!!!!!!!!!!!!!!!!!!!!!!!!!!!!!!!!!!!!!!!!!!!!!!!!!!!!!!!!!!!!!!!!!!!!!!!!!!!!!!!!!!!!!!!!!!!!!!!!!!!!!!!!!!!!!!!!!!!!!!!!!!!!!!!!!!!!!!!!!!!!!!!!!!!!!!!!!!!!!!!!!!!!!!!!!!!!!!!!!!!!!!!!!!!!!!!!!!!!!!!!!!!!!!!!!!!!!!!!!!!!!!!!!!!!!!!!!!!!!!!!!!!!!!!!!!!!!!!!!!!!!!!!!!!!!!!!!!!!!!!!!!!!!!!!!!!!!!!!!!!!!!!!!!!!!!!!!!!!!!!!!!!!!!!!!!!!!!!!!!!!!!!!!!!!!!!!!!!!!!!!!!!!!!!!!!!!!!!!!!!!!!!!!!!!!!!!!!!!!!!!!!!!!!!!!!!!!!!!!!!!!!!!!!!!!!!!!!!!!!!!!!!!!!!!!!!!!!!!!!!!!!!!!!!!!!!!!!!!!!!!!!!!!!!!!!!!!!!!!!!!!!!!!!!!!!!!!!!!!!!!!!!!!!!!!!!!!!!!!!!!!!!!!!!!!!!!!!!!!!!!!!!!!!!!!!!!!!!!!!!!!!!!!!!!!!!!!!!!!!!!!!!!!!!!!!!!!!!!!!!!!!!!!!!!!!!!!!!!!!!!!!!!!!!!!!!!!!!!!!!!!!!!!!!!!!!!!!!!!!!!!!!!!!!!!!!!!!!!!!!!!!!!!!!!!!!!!!!!!!!!!!!!!!!!!!!!!!!!!!!!!!!!1!1" hidden="1"/>
          <p:cNvSpPr>
            <a:spLocks noChangeArrowheads="1"/>
          </p:cNvSpPr>
          <p:nvPr/>
        </p:nvSpPr>
        <p:spPr bwMode="auto">
          <a:xfrm>
            <a:off x="1524000" y="0"/>
            <a:ext cx="1588" cy="15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lgn="ctr">
            <a:solidFill>
              <a:schemeClr val="tx1"/>
            </a:solidFill>
            <a:miter lim="800000"/>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 name="标题 1"/>
          <p:cNvSpPr>
            <a:spLocks noGrp="1"/>
          </p:cNvSpPr>
          <p:nvPr>
            <p:ph type="ctrTitle"/>
          </p:nvPr>
        </p:nvSpPr>
        <p:spPr/>
        <p:txBody>
          <a:bodyPr wrap="square">
            <a:noAutofit/>
          </a:bodyPr>
          <a:lstStyle/>
          <a:p>
            <a:r>
              <a:rPr lang="ru-RU"/>
              <a:t>Технологии защиты данных в СХД и сценарии их применения</a:t>
            </a:r>
          </a:p>
        </p:txBody>
      </p:sp>
    </p:spTree>
    <p:extLst>
      <p:ext uri="{BB962C8B-B14F-4D97-AF65-F5344CB8AC3E}">
        <p14:creationId xmlns:p14="http://schemas.microsoft.com/office/powerpoint/2010/main" val="1636801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ru-RU" dirty="0" smtClean="0"/>
              <a:t>Принципы работы </a:t>
            </a:r>
            <a:r>
              <a:rPr lang="ru-RU" dirty="0" err="1" smtClean="0">
                <a:sym typeface="Huawei Sans" panose="020C0503030203020204" pitchFamily="34" charset="0"/>
              </a:rPr>
              <a:t>HyperClone</a:t>
            </a:r>
            <a:r>
              <a:rPr lang="ru-RU" dirty="0" smtClean="0"/>
              <a:t>: </a:t>
            </a:r>
            <a:br>
              <a:rPr lang="ru-RU" dirty="0" smtClean="0"/>
            </a:br>
            <a:r>
              <a:rPr lang="ru-RU" dirty="0" smtClean="0"/>
              <a:t>ограничения </a:t>
            </a:r>
            <a:r>
              <a:rPr lang="ru-RU" dirty="0"/>
              <a:t>на конфигурирование функций</a:t>
            </a:r>
          </a:p>
        </p:txBody>
      </p:sp>
      <p:graphicFrame>
        <p:nvGraphicFramePr>
          <p:cNvPr id="4" name="表格 3"/>
          <p:cNvGraphicFramePr>
            <a:graphicFrameLocks noGrp="1"/>
          </p:cNvGraphicFramePr>
          <p:nvPr>
            <p:extLst>
              <p:ext uri="{D42A27DB-BD31-4B8C-83A1-F6EECF244321}">
                <p14:modId xmlns:p14="http://schemas.microsoft.com/office/powerpoint/2010/main" val="1552846514"/>
              </p:ext>
            </p:extLst>
          </p:nvPr>
        </p:nvGraphicFramePr>
        <p:xfrm>
          <a:off x="731838" y="1592102"/>
          <a:ext cx="10728325" cy="4421724"/>
        </p:xfrm>
        <a:graphic>
          <a:graphicData uri="http://schemas.openxmlformats.org/drawingml/2006/table">
            <a:tbl>
              <a:tblPr firstRow="1" bandRow="1">
                <a:tableStyleId>{5C22544A-7EE6-4342-B048-85BDC9FD1C3A}</a:tableStyleId>
              </a:tblPr>
              <a:tblGrid>
                <a:gridCol w="2052343"/>
                <a:gridCol w="8675982"/>
              </a:tblGrid>
              <a:tr h="508500">
                <a:tc>
                  <a:txBody>
                    <a:bodyPr/>
                    <a:lstStyle/>
                    <a:p>
                      <a:pPr algn="ctr" fontAlgn="ctr">
                        <a:lnSpc>
                          <a:spcPct val="100000"/>
                        </a:lnSpc>
                        <a:spcBef>
                          <a:spcPts val="800"/>
                        </a:spcBef>
                        <a:spcAft>
                          <a:spcPts val="800"/>
                        </a:spcAft>
                      </a:pPr>
                      <a:r>
                        <a:rPr lang="ru-RU"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Функция</a:t>
                      </a: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lnSpc>
                          <a:spcPct val="100000"/>
                        </a:lnSpc>
                        <a:spcBef>
                          <a:spcPts val="800"/>
                        </a:spcBef>
                        <a:spcAft>
                          <a:spcPts val="800"/>
                        </a:spcAft>
                      </a:pPr>
                      <a:r>
                        <a:rPr lang="ru-RU" sz="16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Ограничение</a:t>
                      </a: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784088">
                <a:tc>
                  <a:txBody>
                    <a:bodyPr/>
                    <a:lstStyle/>
                    <a:p>
                      <a:pPr algn="l" fontAlgn="ctr">
                        <a:lnSpc>
                          <a:spcPct val="100000"/>
                        </a:lnSpc>
                        <a:spcBef>
                          <a:spcPts val="800"/>
                        </a:spcBef>
                        <a:spcAft>
                          <a:spcPts val="800"/>
                        </a:spcAft>
                      </a:pPr>
                      <a:r>
                        <a:rPr lang="ru-RU" sz="14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HyperSnap</a:t>
                      </a: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ct val="100000"/>
                        </a:lnSpc>
                        <a:spcBef>
                          <a:spcPts val="800"/>
                        </a:spcBef>
                        <a:spcAft>
                          <a:spcPts val="800"/>
                        </a:spcAft>
                      </a:pP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Исходный LUN функции </a:t>
                      </a:r>
                      <a:r>
                        <a:rPr lang="ru-RU" sz="1400" dirty="0" err="1">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HyperSnap</a:t>
                      </a: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 можно использовать как исходный LUN функции </a:t>
                      </a:r>
                      <a:r>
                        <a:rPr lang="ru-RU" sz="1400" dirty="0" err="1">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HyperClone</a:t>
                      </a: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 но LUN функции </a:t>
                      </a:r>
                      <a:r>
                        <a:rPr lang="ru-RU" sz="1400" dirty="0" err="1">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HyperSnap</a:t>
                      </a: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 нельзя использовать в качестве целевого </a:t>
                      </a:r>
                      <a:r>
                        <a:rPr lang="ru-RU" sz="1400" dirty="0" err="1">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LUNа</a:t>
                      </a: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 функции </a:t>
                      </a:r>
                      <a:r>
                        <a:rPr lang="ru-RU" sz="1400" dirty="0" err="1">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HyperClone</a:t>
                      </a: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2569">
                <a:tc>
                  <a:txBody>
                    <a:bodyPr/>
                    <a:lstStyle/>
                    <a:p>
                      <a:pPr algn="l" fontAlgn="ctr">
                        <a:lnSpc>
                          <a:spcPct val="100000"/>
                        </a:lnSpc>
                        <a:spcBef>
                          <a:spcPts val="800"/>
                        </a:spcBef>
                        <a:spcAft>
                          <a:spcPts val="800"/>
                        </a:spcAft>
                      </a:pPr>
                      <a:r>
                        <a:rPr lang="ru-RU" sz="14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HyperMetro</a:t>
                      </a: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ct val="100000"/>
                        </a:lnSpc>
                        <a:spcBef>
                          <a:spcPts val="800"/>
                        </a:spcBef>
                        <a:spcAft>
                          <a:spcPts val="800"/>
                        </a:spcAft>
                      </a:pPr>
                      <a:r>
                        <a:rPr lang="ru-RU" sz="14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LUN-участник HyperMetro может использоваться как исходный или целевой LUN функции HyperClone.</a:t>
                      </a: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84088">
                <a:tc>
                  <a:txBody>
                    <a:bodyPr/>
                    <a:lstStyle/>
                    <a:p>
                      <a:pPr algn="l" fontAlgn="ctr">
                        <a:lnSpc>
                          <a:spcPct val="100000"/>
                        </a:lnSpc>
                        <a:spcBef>
                          <a:spcPts val="800"/>
                        </a:spcBef>
                        <a:spcAft>
                          <a:spcPts val="800"/>
                        </a:spcAft>
                      </a:pPr>
                      <a:r>
                        <a:rPr lang="ru-RU" sz="14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HyperReplication</a:t>
                      </a: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ct val="100000"/>
                        </a:lnSpc>
                        <a:spcBef>
                          <a:spcPts val="800"/>
                        </a:spcBef>
                        <a:spcAft>
                          <a:spcPts val="800"/>
                        </a:spcAft>
                      </a:pPr>
                      <a:r>
                        <a:rPr lang="ru-RU" sz="14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Первичный и вторичный LUNы функции HyperReplication могут использоваться в качестве исходных или целевых LUNов функции HyperClone.</a:t>
                      </a: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84088">
                <a:tc>
                  <a:txBody>
                    <a:bodyPr/>
                    <a:lstStyle/>
                    <a:p>
                      <a:pPr algn="l" fontAlgn="ctr">
                        <a:lnSpc>
                          <a:spcPct val="100000"/>
                        </a:lnSpc>
                        <a:spcBef>
                          <a:spcPts val="800"/>
                        </a:spcBef>
                        <a:spcAft>
                          <a:spcPts val="800"/>
                        </a:spcAft>
                      </a:pPr>
                      <a:r>
                        <a:rPr lang="ru-RU" sz="14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SmartMigration</a:t>
                      </a: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ct val="100000"/>
                        </a:lnSpc>
                        <a:spcBef>
                          <a:spcPts val="800"/>
                        </a:spcBef>
                        <a:spcAft>
                          <a:spcPts val="800"/>
                        </a:spcAft>
                      </a:pPr>
                      <a:r>
                        <a:rPr lang="ru-RU" sz="14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Исходный или целевой LUN функции HyperClone нельзя использовать в качестве исходного или целевого LUNа функции SmartMigration.</a:t>
                      </a: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2569">
                <a:tc>
                  <a:txBody>
                    <a:bodyPr/>
                    <a:lstStyle/>
                    <a:p>
                      <a:pPr algn="l" fontAlgn="ctr">
                        <a:lnSpc>
                          <a:spcPct val="100000"/>
                        </a:lnSpc>
                        <a:spcBef>
                          <a:spcPts val="800"/>
                        </a:spcBef>
                        <a:spcAft>
                          <a:spcPts val="800"/>
                        </a:spcAft>
                      </a:pPr>
                      <a:r>
                        <a:rPr lang="ru-RU" sz="14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SmartVirtualization</a:t>
                      </a: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ct val="100000"/>
                        </a:lnSpc>
                        <a:spcBef>
                          <a:spcPts val="800"/>
                        </a:spcBef>
                        <a:spcAft>
                          <a:spcPts val="800"/>
                        </a:spcAft>
                      </a:pPr>
                      <a:r>
                        <a:rPr lang="ru-RU" sz="14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Гетерогенный LUN нельзя использовать в качестве исходного или целевого LUNа функции HyperClone.</a:t>
                      </a: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2569">
                <a:tc>
                  <a:txBody>
                    <a:bodyPr/>
                    <a:lstStyle/>
                    <a:p>
                      <a:pPr algn="l" fontAlgn="ctr">
                        <a:lnSpc>
                          <a:spcPct val="100000"/>
                        </a:lnSpc>
                        <a:spcBef>
                          <a:spcPts val="800"/>
                        </a:spcBef>
                        <a:spcAft>
                          <a:spcPts val="800"/>
                        </a:spcAft>
                      </a:pPr>
                      <a:r>
                        <a:rPr lang="ru-RU" sz="14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HyperCDP</a:t>
                      </a: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fontAlgn="ctr">
                        <a:lnSpc>
                          <a:spcPct val="100000"/>
                        </a:lnSpc>
                        <a:spcBef>
                          <a:spcPts val="800"/>
                        </a:spcBef>
                        <a:spcAft>
                          <a:spcPts val="800"/>
                        </a:spcAft>
                      </a:pPr>
                      <a:r>
                        <a:rPr lang="ru-RU" sz="14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Исходный LUN функции HyperCDP может использоваться как исходный или целевой LUN функции HyperClone.</a:t>
                      </a: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4536972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ru-RU"/>
              <a:t>Сценарии применения: резервное копирование и восстановление данных</a:t>
            </a:r>
          </a:p>
        </p:txBody>
      </p:sp>
      <p:grpSp>
        <p:nvGrpSpPr>
          <p:cNvPr id="12" name="组合 11"/>
          <p:cNvGrpSpPr/>
          <p:nvPr/>
        </p:nvGrpSpPr>
        <p:grpSpPr>
          <a:xfrm>
            <a:off x="1924493" y="1169692"/>
            <a:ext cx="4302937" cy="4554628"/>
            <a:chOff x="5260159" y="1300072"/>
            <a:chExt cx="4302937" cy="4554628"/>
          </a:xfrm>
        </p:grpSpPr>
        <p:pic>
          <p:nvPicPr>
            <p:cNvPr id="3" name="图片 2"/>
            <p:cNvPicPr>
              <a:picLocks noChangeAspect="1"/>
            </p:cNvPicPr>
            <p:nvPr/>
          </p:nvPicPr>
          <p:blipFill>
            <a:blip r:embed="rId3"/>
            <a:stretch>
              <a:fillRect/>
            </a:stretch>
          </p:blipFill>
          <p:spPr>
            <a:xfrm>
              <a:off x="6546484" y="1795884"/>
              <a:ext cx="2861769" cy="4058816"/>
            </a:xfrm>
            <a:prstGeom prst="rect">
              <a:avLst/>
            </a:prstGeom>
          </p:spPr>
        </p:pic>
        <p:sp>
          <p:nvSpPr>
            <p:cNvPr id="4" name="文本框 3"/>
            <p:cNvSpPr txBox="1"/>
            <p:nvPr/>
          </p:nvSpPr>
          <p:spPr>
            <a:xfrm>
              <a:off x="5260159" y="1893501"/>
              <a:ext cx="1250441" cy="523220"/>
            </a:xfrm>
            <a:prstGeom prst="rect">
              <a:avLst/>
            </a:prstGeom>
            <a:solidFill>
              <a:srgbClr val="0070C0"/>
            </a:solidFill>
          </p:spPr>
          <p:txBody>
            <a:bodyPr wrap="square" rtlCol="0" anchor="ctr">
              <a:noAutofit/>
            </a:bodyPr>
            <a:lstStyle/>
            <a:p>
              <a:pPr algn="ctr" fontAlgn="ctr"/>
              <a:r>
                <a:rPr lang="ru-RU" sz="14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Момент времени A</a:t>
              </a:r>
            </a:p>
          </p:txBody>
        </p:sp>
        <p:sp>
          <p:nvSpPr>
            <p:cNvPr id="7" name="文本框 6"/>
            <p:cNvSpPr txBox="1"/>
            <p:nvPr/>
          </p:nvSpPr>
          <p:spPr>
            <a:xfrm>
              <a:off x="5260159" y="3007517"/>
              <a:ext cx="1250441" cy="523220"/>
            </a:xfrm>
            <a:prstGeom prst="rect">
              <a:avLst/>
            </a:prstGeom>
            <a:solidFill>
              <a:srgbClr val="0070C0"/>
            </a:solidFill>
          </p:spPr>
          <p:txBody>
            <a:bodyPr wrap="square" rtlCol="0" anchor="ctr">
              <a:noAutofit/>
            </a:bodyPr>
            <a:lstStyle/>
            <a:p>
              <a:pPr algn="ctr" fontAlgn="ctr"/>
              <a:r>
                <a:rPr lang="ru-RU" sz="14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Момент времени B</a:t>
              </a:r>
            </a:p>
          </p:txBody>
        </p:sp>
        <p:sp>
          <p:nvSpPr>
            <p:cNvPr id="8" name="文本框 7"/>
            <p:cNvSpPr txBox="1"/>
            <p:nvPr/>
          </p:nvSpPr>
          <p:spPr>
            <a:xfrm>
              <a:off x="5260159" y="3988317"/>
              <a:ext cx="1250441" cy="523220"/>
            </a:xfrm>
            <a:prstGeom prst="rect">
              <a:avLst/>
            </a:prstGeom>
            <a:solidFill>
              <a:srgbClr val="0070C0"/>
            </a:solidFill>
          </p:spPr>
          <p:txBody>
            <a:bodyPr wrap="square" rtlCol="0" anchor="ctr">
              <a:noAutofit/>
            </a:bodyPr>
            <a:lstStyle/>
            <a:p>
              <a:pPr algn="ctr" fontAlgn="ctr"/>
              <a:r>
                <a:rPr lang="ru-RU" sz="14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Момент времени C</a:t>
              </a:r>
            </a:p>
          </p:txBody>
        </p:sp>
        <p:sp>
          <p:nvSpPr>
            <p:cNvPr id="9" name="文本框 8"/>
            <p:cNvSpPr txBox="1"/>
            <p:nvPr/>
          </p:nvSpPr>
          <p:spPr>
            <a:xfrm>
              <a:off x="5260159" y="4969560"/>
              <a:ext cx="1250441" cy="523220"/>
            </a:xfrm>
            <a:prstGeom prst="rect">
              <a:avLst/>
            </a:prstGeom>
            <a:solidFill>
              <a:srgbClr val="0070C0"/>
            </a:solidFill>
          </p:spPr>
          <p:txBody>
            <a:bodyPr wrap="square" rtlCol="0" anchor="ctr">
              <a:noAutofit/>
            </a:bodyPr>
            <a:lstStyle/>
            <a:p>
              <a:pPr algn="ctr" fontAlgn="ctr"/>
              <a:r>
                <a:rPr lang="ru-RU" sz="14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Момент времени D</a:t>
              </a:r>
            </a:p>
          </p:txBody>
        </p:sp>
        <p:sp>
          <p:nvSpPr>
            <p:cNvPr id="10" name="文本框 9"/>
            <p:cNvSpPr txBox="1"/>
            <p:nvPr/>
          </p:nvSpPr>
          <p:spPr>
            <a:xfrm>
              <a:off x="6750412" y="1300072"/>
              <a:ext cx="1232863" cy="523220"/>
            </a:xfrm>
            <a:prstGeom prst="rect">
              <a:avLst/>
            </a:prstGeom>
            <a:noFill/>
          </p:spPr>
          <p:txBody>
            <a:bodyPr wrap="square" rtlCol="0" anchor="ctr">
              <a:noAutofit/>
            </a:bodyPr>
            <a:lstStyle/>
            <a:p>
              <a:pPr algn="ct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Исходный LUN</a:t>
              </a:r>
            </a:p>
          </p:txBody>
        </p:sp>
        <p:sp>
          <p:nvSpPr>
            <p:cNvPr id="11" name="文本框 10"/>
            <p:cNvSpPr txBox="1"/>
            <p:nvPr/>
          </p:nvSpPr>
          <p:spPr>
            <a:xfrm>
              <a:off x="8296917" y="1413603"/>
              <a:ext cx="1266179" cy="307777"/>
            </a:xfrm>
            <a:prstGeom prst="rect">
              <a:avLst/>
            </a:prstGeom>
            <a:solidFill>
              <a:schemeClr val="bg1"/>
            </a:solidFill>
          </p:spPr>
          <p:txBody>
            <a:bodyPr wrap="square" rtlCol="0" anchor="ctr">
              <a:noAutofit/>
            </a:bodyPr>
            <a:lstStyle/>
            <a:p>
              <a:pPr algn="ctr" fontAlgn="ctr"/>
              <a:r>
                <a:rPr lang="ru-RU" sz="1400" dirty="0">
                  <a:latin typeface="Huawei Sans" panose="020C0503030203020204" pitchFamily="34" charset="0"/>
                  <a:ea typeface="方正兰亭黑简体" panose="02000000000000000000" pitchFamily="2" charset="-122"/>
                  <a:sym typeface="Huawei Sans" panose="020C0503030203020204" pitchFamily="34" charset="0"/>
                </a:rPr>
                <a:t>Целевой LUN</a:t>
              </a:r>
            </a:p>
          </p:txBody>
        </p:sp>
      </p:grpSp>
      <p:sp>
        <p:nvSpPr>
          <p:cNvPr id="13" name="文本框 12"/>
          <p:cNvSpPr txBox="1"/>
          <p:nvPr/>
        </p:nvSpPr>
        <p:spPr>
          <a:xfrm>
            <a:off x="3800931" y="1963084"/>
            <a:ext cx="501963" cy="307777"/>
          </a:xfrm>
          <a:prstGeom prst="rect">
            <a:avLst/>
          </a:prstGeom>
          <a:solidFill>
            <a:srgbClr val="69BCD9"/>
          </a:solidFill>
        </p:spPr>
        <p:txBody>
          <a:bodyPr wrap="square" rtlCol="0" anchor="ctr">
            <a:noAutofit/>
          </a:bodyPr>
          <a:lstStyle/>
          <a:p>
            <a:pPr algn="ctr" fontAlgn="ctr"/>
            <a:r>
              <a:rPr lang="ru-RU" sz="140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a</a:t>
            </a:r>
          </a:p>
        </p:txBody>
      </p:sp>
      <p:sp>
        <p:nvSpPr>
          <p:cNvPr id="14" name="文本框 13"/>
          <p:cNvSpPr txBox="1"/>
          <p:nvPr/>
        </p:nvSpPr>
        <p:spPr>
          <a:xfrm>
            <a:off x="3800931" y="2988200"/>
            <a:ext cx="501963" cy="307777"/>
          </a:xfrm>
          <a:prstGeom prst="rect">
            <a:avLst/>
          </a:prstGeom>
          <a:solidFill>
            <a:srgbClr val="69BCD9"/>
          </a:solidFill>
        </p:spPr>
        <p:txBody>
          <a:bodyPr wrap="square" rtlCol="0" anchor="ctr">
            <a:noAutofit/>
          </a:bodyPr>
          <a:lstStyle/>
          <a:p>
            <a:pPr algn="ctr" fontAlgn="ctr"/>
            <a:r>
              <a:rPr lang="ru-RU" sz="140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a</a:t>
            </a:r>
          </a:p>
        </p:txBody>
      </p:sp>
      <p:sp>
        <p:nvSpPr>
          <p:cNvPr id="15" name="文本框 14"/>
          <p:cNvSpPr txBox="1"/>
          <p:nvPr/>
        </p:nvSpPr>
        <p:spPr>
          <a:xfrm>
            <a:off x="5343361" y="2988200"/>
            <a:ext cx="501963" cy="307777"/>
          </a:xfrm>
          <a:prstGeom prst="rect">
            <a:avLst/>
          </a:prstGeom>
          <a:solidFill>
            <a:srgbClr val="69BCD9"/>
          </a:solidFill>
        </p:spPr>
        <p:txBody>
          <a:bodyPr wrap="square" rtlCol="0" anchor="ctr">
            <a:noAutofit/>
          </a:bodyPr>
          <a:lstStyle/>
          <a:p>
            <a:pPr algn="ctr" fontAlgn="ctr"/>
            <a:r>
              <a:rPr lang="ru-RU" sz="140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a</a:t>
            </a:r>
          </a:p>
        </p:txBody>
      </p:sp>
      <p:sp>
        <p:nvSpPr>
          <p:cNvPr id="16" name="文本框 15"/>
          <p:cNvSpPr txBox="1"/>
          <p:nvPr/>
        </p:nvSpPr>
        <p:spPr>
          <a:xfrm>
            <a:off x="5343360" y="4019343"/>
            <a:ext cx="501963" cy="307777"/>
          </a:xfrm>
          <a:prstGeom prst="rect">
            <a:avLst/>
          </a:prstGeom>
          <a:solidFill>
            <a:srgbClr val="69BCD9"/>
          </a:solidFill>
        </p:spPr>
        <p:txBody>
          <a:bodyPr wrap="square" rtlCol="0" anchor="ctr">
            <a:noAutofit/>
          </a:bodyPr>
          <a:lstStyle/>
          <a:p>
            <a:pPr algn="ctr" fontAlgn="ctr"/>
            <a:r>
              <a:rPr lang="ru-RU" sz="140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a</a:t>
            </a:r>
          </a:p>
        </p:txBody>
      </p:sp>
      <p:sp>
        <p:nvSpPr>
          <p:cNvPr id="17" name="文本框 16"/>
          <p:cNvSpPr txBox="1"/>
          <p:nvPr/>
        </p:nvSpPr>
        <p:spPr>
          <a:xfrm>
            <a:off x="5394161" y="5071256"/>
            <a:ext cx="501963" cy="307777"/>
          </a:xfrm>
          <a:prstGeom prst="rect">
            <a:avLst/>
          </a:prstGeom>
          <a:solidFill>
            <a:srgbClr val="69BCD9"/>
          </a:solidFill>
        </p:spPr>
        <p:txBody>
          <a:bodyPr wrap="square" rtlCol="0" anchor="ctr">
            <a:noAutofit/>
          </a:bodyPr>
          <a:lstStyle/>
          <a:p>
            <a:pPr algn="ctr" fontAlgn="ctr"/>
            <a:r>
              <a:rPr lang="ru-RU" sz="140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a</a:t>
            </a:r>
          </a:p>
        </p:txBody>
      </p:sp>
      <p:sp>
        <p:nvSpPr>
          <p:cNvPr id="18" name="文本框 17"/>
          <p:cNvSpPr txBox="1"/>
          <p:nvPr/>
        </p:nvSpPr>
        <p:spPr>
          <a:xfrm>
            <a:off x="3800931" y="5070708"/>
            <a:ext cx="501963" cy="307777"/>
          </a:xfrm>
          <a:prstGeom prst="rect">
            <a:avLst/>
          </a:prstGeom>
          <a:solidFill>
            <a:srgbClr val="69BCD9"/>
          </a:solidFill>
        </p:spPr>
        <p:txBody>
          <a:bodyPr wrap="square" rtlCol="0" anchor="ctr">
            <a:noAutofit/>
          </a:bodyPr>
          <a:lstStyle/>
          <a:p>
            <a:pPr algn="ctr" fontAlgn="ctr"/>
            <a:r>
              <a:rPr lang="ru-RU" sz="140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a</a:t>
            </a:r>
          </a:p>
        </p:txBody>
      </p:sp>
      <p:sp>
        <p:nvSpPr>
          <p:cNvPr id="19" name="文本框 18"/>
          <p:cNvSpPr txBox="1"/>
          <p:nvPr/>
        </p:nvSpPr>
        <p:spPr>
          <a:xfrm>
            <a:off x="3800930" y="4029454"/>
            <a:ext cx="501963" cy="307777"/>
          </a:xfrm>
          <a:prstGeom prst="rect">
            <a:avLst/>
          </a:prstGeom>
          <a:solidFill>
            <a:srgbClr val="69BCD9"/>
          </a:solidFill>
        </p:spPr>
        <p:txBody>
          <a:bodyPr wrap="square" rtlCol="0" anchor="ctr">
            <a:noAutofit/>
          </a:bodyPr>
          <a:lstStyle/>
          <a:p>
            <a:pPr algn="ctr" fontAlgn="ctr"/>
            <a:endParaRPr lang="en-US" altLang="zh-CN" sz="140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 name="乘号 19"/>
          <p:cNvSpPr/>
          <p:nvPr/>
        </p:nvSpPr>
        <p:spPr>
          <a:xfrm>
            <a:off x="3943339" y="4070729"/>
            <a:ext cx="232884" cy="272951"/>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400" dirty="0">
              <a:solidFill>
                <a:srgbClr val="C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 name="文本框 20"/>
          <p:cNvSpPr txBox="1"/>
          <p:nvPr/>
        </p:nvSpPr>
        <p:spPr>
          <a:xfrm>
            <a:off x="6348125" y="1917064"/>
            <a:ext cx="3289023" cy="307777"/>
          </a:xfrm>
          <a:prstGeom prst="rect">
            <a:avLst/>
          </a:prstGeom>
          <a:solidFill>
            <a:schemeClr val="bg1"/>
          </a:solidFill>
        </p:spPr>
        <p:txBody>
          <a:bodyPr wrap="square" rtlCol="0" anchor="ctr">
            <a:noAutofit/>
          </a:bodyPr>
          <a:lstStyle/>
          <a:p>
            <a:pPr marL="285750" indent="-285750" fontAlgn="ctr">
              <a:buSzPct val="50000"/>
              <a:buFont typeface="Wingdings" panose="05000000000000000000" pitchFamily="2" charset="2"/>
              <a:buChar char="l"/>
            </a:pPr>
            <a:r>
              <a:rPr lang="ru-RU" sz="1400">
                <a:latin typeface="Huawei Sans" panose="020C0503030203020204" pitchFamily="34" charset="0"/>
                <a:ea typeface="方正兰亭黑简体" panose="02000000000000000000" pitchFamily="2" charset="-122"/>
                <a:sym typeface="Huawei Sans" panose="020C0503030203020204" pitchFamily="34" charset="0"/>
              </a:rPr>
              <a:t>Создание HyperCopy.</a:t>
            </a:r>
          </a:p>
        </p:txBody>
      </p:sp>
      <p:sp>
        <p:nvSpPr>
          <p:cNvPr id="22" name="文本框 21"/>
          <p:cNvSpPr txBox="1"/>
          <p:nvPr/>
        </p:nvSpPr>
        <p:spPr>
          <a:xfrm>
            <a:off x="6348125" y="2560513"/>
            <a:ext cx="4636409" cy="1061829"/>
          </a:xfrm>
          <a:prstGeom prst="rect">
            <a:avLst/>
          </a:prstGeom>
          <a:solidFill>
            <a:schemeClr val="bg1"/>
          </a:solidFill>
        </p:spPr>
        <p:txBody>
          <a:bodyPr wrap="square" rtlCol="0" anchor="ctr">
            <a:noAutofit/>
          </a:bodyPr>
          <a:lstStyle/>
          <a:p>
            <a:pPr marL="285750" indent="-285750" fontAlgn="ctr">
              <a:buSzPct val="50000"/>
              <a:buFont typeface="Wingdings" panose="05000000000000000000" pitchFamily="2" charset="2"/>
              <a:buChar char="l"/>
            </a:pPr>
            <a:r>
              <a:rPr lang="ru-RU" sz="1400">
                <a:latin typeface="Huawei Sans" panose="020C0503030203020204" pitchFamily="34" charset="0"/>
                <a:ea typeface="方正兰亭黑简体" panose="02000000000000000000" pitchFamily="2" charset="-122"/>
                <a:sym typeface="Huawei Sans" panose="020C0503030203020204" pitchFamily="34" charset="0"/>
              </a:rPr>
              <a:t>Синхронизация данных исходного LUNа с данными целевого LUNа. В этом случае целевой LUN сохраняет данные исходного LUNа в момент времени B.</a:t>
            </a:r>
          </a:p>
        </p:txBody>
      </p:sp>
      <p:sp>
        <p:nvSpPr>
          <p:cNvPr id="23" name="文本框 22"/>
          <p:cNvSpPr txBox="1"/>
          <p:nvPr/>
        </p:nvSpPr>
        <p:spPr>
          <a:xfrm>
            <a:off x="6348125" y="4006977"/>
            <a:ext cx="3289023" cy="307777"/>
          </a:xfrm>
          <a:prstGeom prst="rect">
            <a:avLst/>
          </a:prstGeom>
          <a:solidFill>
            <a:schemeClr val="bg1"/>
          </a:solidFill>
        </p:spPr>
        <p:txBody>
          <a:bodyPr wrap="square" rtlCol="0" anchor="ctr">
            <a:noAutofit/>
          </a:bodyPr>
          <a:lstStyle/>
          <a:p>
            <a:pPr marL="285750" indent="-285750" fontAlgn="ctr">
              <a:buSzPct val="50000"/>
              <a:buFont typeface="Wingdings" panose="05000000000000000000" pitchFamily="2" charset="2"/>
              <a:buChar char="l"/>
            </a:pPr>
            <a:r>
              <a:rPr lang="ru-RU" sz="1400">
                <a:latin typeface="Huawei Sans" panose="020C0503030203020204" pitchFamily="34" charset="0"/>
                <a:ea typeface="方正兰亭黑简体" panose="02000000000000000000" pitchFamily="2" charset="-122"/>
                <a:sym typeface="Huawei Sans" panose="020C0503030203020204" pitchFamily="34" charset="0"/>
              </a:rPr>
              <a:t>Потеря данных исходного LUNа.</a:t>
            </a:r>
          </a:p>
        </p:txBody>
      </p:sp>
      <p:sp>
        <p:nvSpPr>
          <p:cNvPr id="24" name="文本框 23"/>
          <p:cNvSpPr txBox="1"/>
          <p:nvPr/>
        </p:nvSpPr>
        <p:spPr>
          <a:xfrm>
            <a:off x="6348125" y="4622851"/>
            <a:ext cx="4258036" cy="1061829"/>
          </a:xfrm>
          <a:prstGeom prst="rect">
            <a:avLst/>
          </a:prstGeom>
          <a:solidFill>
            <a:schemeClr val="bg1"/>
          </a:solidFill>
        </p:spPr>
        <p:txBody>
          <a:bodyPr wrap="square" rtlCol="0" anchor="ctr">
            <a:noAutofit/>
          </a:bodyPr>
          <a:lstStyle/>
          <a:p>
            <a:pPr marL="285750" indent="-285750" fontAlgn="ctr">
              <a:buSzPct val="50000"/>
              <a:buFont typeface="Wingdings" panose="05000000000000000000" pitchFamily="2" charset="2"/>
              <a:buChar char="l"/>
            </a:pPr>
            <a:r>
              <a:rPr lang="ru-RU" sz="1400">
                <a:latin typeface="Huawei Sans" panose="020C0503030203020204" pitchFamily="34" charset="0"/>
                <a:ea typeface="方正兰亭黑简体" panose="02000000000000000000" pitchFamily="2" charset="-122"/>
                <a:sym typeface="Huawei Sans" panose="020C0503030203020204" pitchFamily="34" charset="0"/>
              </a:rPr>
              <a:t>Выполнение обратной синхронизации данных целевого LUNа с данными исходного LUNа. В этом случае исходный LUN восстанавливает данные до состояния в момент времени B.</a:t>
            </a:r>
          </a:p>
        </p:txBody>
      </p:sp>
    </p:spTree>
    <p:extLst>
      <p:ext uri="{BB962C8B-B14F-4D97-AF65-F5344CB8AC3E}">
        <p14:creationId xmlns:p14="http://schemas.microsoft.com/office/powerpoint/2010/main" val="3098669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0974609" cy="497095"/>
          </a:xfrm>
        </p:spPr>
        <p:txBody>
          <a:bodyPr>
            <a:normAutofit fontScale="90000"/>
          </a:bodyPr>
          <a:lstStyle/>
          <a:p>
            <a:r>
              <a:rPr lang="ru-RU" dirty="0"/>
              <a:t>Сценарии применения: анализ и воспроизведение данных</a:t>
            </a:r>
          </a:p>
        </p:txBody>
      </p:sp>
      <p:grpSp>
        <p:nvGrpSpPr>
          <p:cNvPr id="3" name="组合 2"/>
          <p:cNvGrpSpPr/>
          <p:nvPr/>
        </p:nvGrpSpPr>
        <p:grpSpPr>
          <a:xfrm>
            <a:off x="330705" y="1696837"/>
            <a:ext cx="6147962" cy="3548667"/>
            <a:chOff x="734412" y="1879717"/>
            <a:chExt cx="6147962" cy="3548667"/>
          </a:xfrm>
        </p:grpSpPr>
        <p:sp>
          <p:nvSpPr>
            <p:cNvPr id="40" name="圆柱形 39"/>
            <p:cNvSpPr/>
            <p:nvPr/>
          </p:nvSpPr>
          <p:spPr>
            <a:xfrm>
              <a:off x="2853119" y="2621532"/>
              <a:ext cx="748146" cy="692727"/>
            </a:xfrm>
            <a:prstGeom prst="can">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100" b="0" i="0" u="none" strike="noStrike" kern="0" cap="none" spc="0" normalizeH="0" baseline="0" noProof="0" dirty="0" smtClean="0">
                <a:ln>
                  <a:noFill/>
                </a:ln>
                <a:solidFill>
                  <a:srgbClr val="FFFFFF"/>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2" name="圆柱形 41"/>
            <p:cNvSpPr/>
            <p:nvPr/>
          </p:nvSpPr>
          <p:spPr>
            <a:xfrm>
              <a:off x="1419692" y="4076556"/>
              <a:ext cx="748146" cy="692727"/>
            </a:xfrm>
            <a:prstGeom prst="can">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100" b="0" i="0" u="none" strike="noStrike" kern="0" cap="none" spc="0" normalizeH="0" baseline="0" noProof="0" dirty="0" smtClean="0">
                <a:ln>
                  <a:noFill/>
                </a:ln>
                <a:solidFill>
                  <a:srgbClr val="FFFFFF"/>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3" name="圆柱形 42"/>
            <p:cNvSpPr/>
            <p:nvPr/>
          </p:nvSpPr>
          <p:spPr>
            <a:xfrm>
              <a:off x="2853119" y="4076556"/>
              <a:ext cx="748146" cy="692727"/>
            </a:xfrm>
            <a:prstGeom prst="can">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100" b="0" i="0" u="none" strike="noStrike" kern="0" cap="none" spc="0" normalizeH="0" baseline="0" noProof="0" dirty="0" smtClean="0">
                <a:ln>
                  <a:noFill/>
                </a:ln>
                <a:solidFill>
                  <a:srgbClr val="FFFFFF"/>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4" name="圆柱形 43"/>
            <p:cNvSpPr/>
            <p:nvPr/>
          </p:nvSpPr>
          <p:spPr>
            <a:xfrm>
              <a:off x="4286546" y="4076556"/>
              <a:ext cx="748146" cy="692727"/>
            </a:xfrm>
            <a:prstGeom prst="can">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100" b="0" i="0" u="none" strike="noStrike" kern="0" cap="none" spc="0" normalizeH="0" baseline="0" noProof="0" dirty="0" smtClean="0">
                <a:ln>
                  <a:noFill/>
                </a:ln>
                <a:solidFill>
                  <a:srgbClr val="FFFFFF"/>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45" name="组合 1002"/>
            <p:cNvGrpSpPr>
              <a:grpSpLocks/>
            </p:cNvGrpSpPr>
            <p:nvPr/>
          </p:nvGrpSpPr>
          <p:grpSpPr bwMode="auto">
            <a:xfrm>
              <a:off x="4391628" y="2556284"/>
              <a:ext cx="543936" cy="642938"/>
              <a:chOff x="7356475" y="2392363"/>
              <a:chExt cx="339725" cy="641350"/>
            </a:xfrm>
          </p:grpSpPr>
          <p:sp>
            <p:nvSpPr>
              <p:cNvPr id="46" name="Freeform 980"/>
              <p:cNvSpPr>
                <a:spLocks/>
              </p:cNvSpPr>
              <p:nvPr/>
            </p:nvSpPr>
            <p:spPr bwMode="auto">
              <a:xfrm>
                <a:off x="7356475" y="2392363"/>
                <a:ext cx="339725" cy="623888"/>
              </a:xfrm>
              <a:custGeom>
                <a:avLst/>
                <a:gdLst>
                  <a:gd name="T0" fmla="*/ 2147483647 w 720"/>
                  <a:gd name="T1" fmla="*/ 2147483647 h 1326"/>
                  <a:gd name="T2" fmla="*/ 2147483647 w 720"/>
                  <a:gd name="T3" fmla="*/ 2147483647 h 1326"/>
                  <a:gd name="T4" fmla="*/ 2147483647 w 720"/>
                  <a:gd name="T5" fmla="*/ 2147483647 h 1326"/>
                  <a:gd name="T6" fmla="*/ 2147483647 w 720"/>
                  <a:gd name="T7" fmla="*/ 2147483647 h 1326"/>
                  <a:gd name="T8" fmla="*/ 2147483647 w 720"/>
                  <a:gd name="T9" fmla="*/ 2147483647 h 1326"/>
                  <a:gd name="T10" fmla="*/ 2147483647 w 720"/>
                  <a:gd name="T11" fmla="*/ 2147483647 h 1326"/>
                  <a:gd name="T12" fmla="*/ 2147483647 w 720"/>
                  <a:gd name="T13" fmla="*/ 2147483647 h 1326"/>
                  <a:gd name="T14" fmla="*/ 2147483647 w 720"/>
                  <a:gd name="T15" fmla="*/ 2147483647 h 1326"/>
                  <a:gd name="T16" fmla="*/ 2147483647 w 720"/>
                  <a:gd name="T17" fmla="*/ 2147483647 h 1326"/>
                  <a:gd name="T18" fmla="*/ 2147483647 w 720"/>
                  <a:gd name="T19" fmla="*/ 2147483647 h 1326"/>
                  <a:gd name="T20" fmla="*/ 2147483647 w 720"/>
                  <a:gd name="T21" fmla="*/ 2147483647 h 1326"/>
                  <a:gd name="T22" fmla="*/ 0 w 720"/>
                  <a:gd name="T23" fmla="*/ 2147483647 h 1326"/>
                  <a:gd name="T24" fmla="*/ 0 w 720"/>
                  <a:gd name="T25" fmla="*/ 2147483647 h 1326"/>
                  <a:gd name="T26" fmla="*/ 2147483647 w 720"/>
                  <a:gd name="T27" fmla="*/ 0 h 1326"/>
                  <a:gd name="T28" fmla="*/ 2147483647 w 720"/>
                  <a:gd name="T29" fmla="*/ 0 h 1326"/>
                  <a:gd name="T30" fmla="*/ 2147483647 w 720"/>
                  <a:gd name="T31" fmla="*/ 2147483647 h 1326"/>
                  <a:gd name="T32" fmla="*/ 2147483647 w 720"/>
                  <a:gd name="T33" fmla="*/ 2147483647 h 1326"/>
                  <a:gd name="T34" fmla="*/ 2147483647 w 720"/>
                  <a:gd name="T35" fmla="*/ 2147483647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solidFill>
                <a:srgbClr val="474747"/>
              </a:solidFill>
              <a:ln w="0">
                <a:noFill/>
                <a:round/>
                <a:headEnd/>
                <a:tailEnd/>
              </a:ln>
              <a:extLst/>
            </p:spPr>
            <p:txBody>
              <a:bodyPr wrap="square">
                <a:noAutofit/>
              </a:bodyPr>
              <a:lstStyle/>
              <a:p>
                <a:pPr fontAlgn="ctr"/>
                <a:endParaRPr lang="en-US" altLang="zh-CN"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7" name="Freeform 981"/>
              <p:cNvSpPr>
                <a:spLocks noEditPoints="1"/>
              </p:cNvSpPr>
              <p:nvPr/>
            </p:nvSpPr>
            <p:spPr bwMode="auto">
              <a:xfrm>
                <a:off x="7451725" y="24574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solidFill>
                <a:srgbClr val="474747"/>
              </a:solidFill>
              <a:ln w="0">
                <a:noFill/>
                <a:round/>
                <a:headEnd/>
                <a:tailEnd/>
              </a:ln>
              <a:extLst/>
            </p:spPr>
            <p:txBody>
              <a:bodyPr wrap="square">
                <a:noAutofit/>
              </a:bodyPr>
              <a:lstStyle/>
              <a:p>
                <a:pPr fontAlgn="ctr"/>
                <a:endParaRPr lang="en-US" altLang="zh-CN"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8" name="Freeform 982"/>
              <p:cNvSpPr>
                <a:spLocks/>
              </p:cNvSpPr>
              <p:nvPr/>
            </p:nvSpPr>
            <p:spPr bwMode="auto">
              <a:xfrm>
                <a:off x="7448550" y="2870200"/>
                <a:ext cx="153988" cy="26988"/>
              </a:xfrm>
              <a:custGeom>
                <a:avLst/>
                <a:gdLst>
                  <a:gd name="T0" fmla="*/ 2147483647 w 328"/>
                  <a:gd name="T1" fmla="*/ 2147483647 h 58"/>
                  <a:gd name="T2" fmla="*/ 2147483647 w 328"/>
                  <a:gd name="T3" fmla="*/ 2147483647 h 58"/>
                  <a:gd name="T4" fmla="*/ 2147483647 w 328"/>
                  <a:gd name="T5" fmla="*/ 2147483647 h 58"/>
                  <a:gd name="T6" fmla="*/ 2147483647 w 328"/>
                  <a:gd name="T7" fmla="*/ 2147483647 h 58"/>
                  <a:gd name="T8" fmla="*/ 0 w 328"/>
                  <a:gd name="T9" fmla="*/ 2147483647 h 58"/>
                  <a:gd name="T10" fmla="*/ 2147483647 w 328"/>
                  <a:gd name="T11" fmla="*/ 0 h 58"/>
                  <a:gd name="T12" fmla="*/ 2147483647 w 328"/>
                  <a:gd name="T13" fmla="*/ 0 h 58"/>
                  <a:gd name="T14" fmla="*/ 2147483647 w 328"/>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solidFill>
                <a:srgbClr val="474747"/>
              </a:solidFill>
              <a:ln w="0">
                <a:noFill/>
                <a:round/>
                <a:headEnd/>
                <a:tailEnd/>
              </a:ln>
              <a:extLst/>
            </p:spPr>
            <p:txBody>
              <a:bodyPr wrap="square">
                <a:noAutofit/>
              </a:bodyPr>
              <a:lstStyle/>
              <a:p>
                <a:pPr fontAlgn="ctr"/>
                <a:endParaRPr lang="en-US" altLang="zh-CN"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9" name="Freeform 983"/>
              <p:cNvSpPr>
                <a:spLocks noEditPoints="1"/>
              </p:cNvSpPr>
              <p:nvPr/>
            </p:nvSpPr>
            <p:spPr bwMode="auto">
              <a:xfrm>
                <a:off x="7451725" y="25971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solidFill>
                <a:srgbClr val="474747"/>
              </a:solidFill>
              <a:ln w="0">
                <a:noFill/>
                <a:round/>
                <a:headEnd/>
                <a:tailEnd/>
              </a:ln>
              <a:extLst/>
            </p:spPr>
            <p:txBody>
              <a:bodyPr wrap="square">
                <a:noAutofit/>
              </a:bodyPr>
              <a:lstStyle/>
              <a:p>
                <a:pPr fontAlgn="ctr"/>
                <a:endParaRPr lang="en-US" altLang="zh-CN"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0" name="Freeform 984"/>
              <p:cNvSpPr>
                <a:spLocks noEditPoints="1"/>
              </p:cNvSpPr>
              <p:nvPr/>
            </p:nvSpPr>
            <p:spPr bwMode="auto">
              <a:xfrm>
                <a:off x="7451725" y="2728913"/>
                <a:ext cx="146050" cy="84138"/>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solidFill>
                <a:srgbClr val="474747"/>
              </a:solidFill>
              <a:ln w="0">
                <a:noFill/>
                <a:round/>
                <a:headEnd/>
                <a:tailEnd/>
              </a:ln>
              <a:extLst/>
            </p:spPr>
            <p:txBody>
              <a:bodyPr wrap="square">
                <a:noAutofit/>
              </a:bodyPr>
              <a:lstStyle/>
              <a:p>
                <a:pPr fontAlgn="ctr"/>
                <a:endParaRPr lang="en-US" altLang="zh-CN"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1" name="Freeform 985"/>
              <p:cNvSpPr>
                <a:spLocks/>
              </p:cNvSpPr>
              <p:nvPr/>
            </p:nvSpPr>
            <p:spPr bwMode="auto">
              <a:xfrm>
                <a:off x="7373938" y="2570163"/>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w="0">
                <a:noFill/>
                <a:round/>
                <a:headEnd/>
                <a:tailEnd/>
              </a:ln>
              <a:extLst/>
            </p:spPr>
            <p:txBody>
              <a:bodyPr wrap="square">
                <a:noAutofit/>
              </a:bodyPr>
              <a:lstStyle/>
              <a:p>
                <a:pPr fontAlgn="ctr"/>
                <a:endParaRPr lang="en-US" altLang="zh-CN"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2" name="Freeform 986"/>
              <p:cNvSpPr>
                <a:spLocks/>
              </p:cNvSpPr>
              <p:nvPr/>
            </p:nvSpPr>
            <p:spPr bwMode="auto">
              <a:xfrm>
                <a:off x="7373938" y="2701925"/>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w="0">
                <a:noFill/>
                <a:round/>
                <a:headEnd/>
                <a:tailEnd/>
              </a:ln>
              <a:extLst/>
            </p:spPr>
            <p:txBody>
              <a:bodyPr wrap="square">
                <a:noAutofit/>
              </a:bodyPr>
              <a:lstStyle/>
              <a:p>
                <a:pPr fontAlgn="ctr"/>
                <a:endParaRPr lang="en-US" altLang="zh-CN"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3" name="Freeform 987"/>
              <p:cNvSpPr>
                <a:spLocks/>
              </p:cNvSpPr>
              <p:nvPr/>
            </p:nvSpPr>
            <p:spPr bwMode="auto">
              <a:xfrm>
                <a:off x="7373938" y="2838450"/>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w="0">
                <a:noFill/>
                <a:round/>
                <a:headEnd/>
                <a:tailEnd/>
              </a:ln>
              <a:extLst/>
            </p:spPr>
            <p:txBody>
              <a:bodyPr wrap="square">
                <a:noAutofit/>
              </a:bodyPr>
              <a:lstStyle/>
              <a:p>
                <a:pPr fontAlgn="ctr"/>
                <a:endParaRPr lang="en-US" altLang="zh-CN"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4" name="Freeform 988"/>
              <p:cNvSpPr>
                <a:spLocks/>
              </p:cNvSpPr>
              <p:nvPr/>
            </p:nvSpPr>
            <p:spPr bwMode="auto">
              <a:xfrm>
                <a:off x="7539038" y="2508250"/>
                <a:ext cx="23813" cy="4763"/>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w="0">
                <a:noFill/>
                <a:round/>
                <a:headEnd/>
                <a:tailEnd/>
              </a:ln>
              <a:extLst/>
            </p:spPr>
            <p:txBody>
              <a:bodyPr wrap="square">
                <a:noAutofit/>
              </a:bodyPr>
              <a:lstStyle/>
              <a:p>
                <a:pPr fontAlgn="ctr"/>
                <a:endParaRPr lang="en-US" altLang="zh-CN"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5" name="Freeform 989"/>
              <p:cNvSpPr>
                <a:spLocks/>
              </p:cNvSpPr>
              <p:nvPr/>
            </p:nvSpPr>
            <p:spPr bwMode="auto">
              <a:xfrm>
                <a:off x="7539038" y="2646363"/>
                <a:ext cx="23813" cy="6350"/>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w="0">
                <a:noFill/>
                <a:round/>
                <a:headEnd/>
                <a:tailEnd/>
              </a:ln>
              <a:extLst/>
            </p:spPr>
            <p:txBody>
              <a:bodyPr wrap="square">
                <a:noAutofit/>
              </a:bodyPr>
              <a:lstStyle/>
              <a:p>
                <a:pPr fontAlgn="ctr"/>
                <a:endParaRPr lang="en-US" altLang="zh-CN"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6" name="Freeform 990"/>
              <p:cNvSpPr>
                <a:spLocks/>
              </p:cNvSpPr>
              <p:nvPr/>
            </p:nvSpPr>
            <p:spPr bwMode="auto">
              <a:xfrm>
                <a:off x="7539038" y="2778125"/>
                <a:ext cx="23813" cy="7938"/>
              </a:xfrm>
              <a:custGeom>
                <a:avLst/>
                <a:gdLst>
                  <a:gd name="T0" fmla="*/ 2147483647 w 50"/>
                  <a:gd name="T1" fmla="*/ 2147483647 h 14"/>
                  <a:gd name="T2" fmla="*/ 2147483647 w 50"/>
                  <a:gd name="T3" fmla="*/ 2147483647 h 14"/>
                  <a:gd name="T4" fmla="*/ 0 w 50"/>
                  <a:gd name="T5" fmla="*/ 2147483647 h 14"/>
                  <a:gd name="T6" fmla="*/ 0 w 50"/>
                  <a:gd name="T7" fmla="*/ 0 h 14"/>
                  <a:gd name="T8" fmla="*/ 2147483647 w 50"/>
                  <a:gd name="T9" fmla="*/ 0 h 14"/>
                  <a:gd name="T10" fmla="*/ 2147483647 w 50"/>
                  <a:gd name="T11" fmla="*/ 2147483647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solidFill>
                <a:srgbClr val="474747"/>
              </a:solidFill>
              <a:ln w="0">
                <a:noFill/>
                <a:round/>
                <a:headEnd/>
                <a:tailEnd/>
              </a:ln>
              <a:extLst/>
            </p:spPr>
            <p:txBody>
              <a:bodyPr wrap="square">
                <a:noAutofit/>
              </a:bodyPr>
              <a:lstStyle/>
              <a:p>
                <a:pPr fontAlgn="ctr"/>
                <a:endParaRPr lang="en-US" altLang="zh-CN"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7" name="Freeform 991"/>
              <p:cNvSpPr>
                <a:spLocks/>
              </p:cNvSpPr>
              <p:nvPr/>
            </p:nvSpPr>
            <p:spPr bwMode="auto">
              <a:xfrm>
                <a:off x="7469188" y="2968625"/>
                <a:ext cx="65088" cy="6508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solidFill>
                <a:srgbClr val="474747"/>
              </a:solidFill>
              <a:ln w="0">
                <a:noFill/>
                <a:round/>
                <a:headEnd/>
                <a:tailEnd/>
              </a:ln>
              <a:extLst/>
            </p:spPr>
            <p:txBody>
              <a:bodyPr wrap="square">
                <a:noAutofit/>
              </a:bodyPr>
              <a:lstStyle/>
              <a:p>
                <a:pPr fontAlgn="ctr"/>
                <a:endParaRPr lang="en-US" altLang="zh-CN"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8" name="Freeform 992"/>
              <p:cNvSpPr>
                <a:spLocks/>
              </p:cNvSpPr>
              <p:nvPr/>
            </p:nvSpPr>
            <p:spPr bwMode="auto">
              <a:xfrm>
                <a:off x="7569200" y="2968625"/>
                <a:ext cx="65088" cy="6508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solidFill>
                <a:srgbClr val="474747"/>
              </a:solidFill>
              <a:ln w="0">
                <a:noFill/>
                <a:round/>
                <a:headEnd/>
                <a:tailEnd/>
              </a:ln>
              <a:extLst/>
            </p:spPr>
            <p:txBody>
              <a:bodyPr wrap="square">
                <a:noAutofit/>
              </a:bodyPr>
              <a:lstStyle/>
              <a:p>
                <a:pPr fontAlgn="ctr"/>
                <a:endParaRPr lang="en-US" altLang="zh-CN"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cxnSp>
          <p:nvCxnSpPr>
            <p:cNvPr id="59" name="直接连接符 58"/>
            <p:cNvCxnSpPr>
              <a:stCxn id="40" idx="3"/>
              <a:endCxn id="43" idx="1"/>
            </p:cNvCxnSpPr>
            <p:nvPr/>
          </p:nvCxnSpPr>
          <p:spPr>
            <a:xfrm>
              <a:off x="3227192" y="3314259"/>
              <a:ext cx="0" cy="762297"/>
            </a:xfrm>
            <a:prstGeom prst="line">
              <a:avLst/>
            </a:prstGeom>
            <a:noFill/>
            <a:ln w="9525" cap="flat" cmpd="sng" algn="ctr">
              <a:solidFill>
                <a:srgbClr val="0070C0"/>
              </a:solidFill>
              <a:prstDash val="solid"/>
            </a:ln>
            <a:effectLst/>
          </p:spPr>
        </p:cxnSp>
        <p:cxnSp>
          <p:nvCxnSpPr>
            <p:cNvPr id="60" name="肘形连接符 59"/>
            <p:cNvCxnSpPr>
              <a:endCxn id="42" idx="1"/>
            </p:cNvCxnSpPr>
            <p:nvPr/>
          </p:nvCxnSpPr>
          <p:spPr>
            <a:xfrm rot="10800000" flipV="1">
              <a:off x="1793766" y="3695406"/>
              <a:ext cx="1433427" cy="381149"/>
            </a:xfrm>
            <a:prstGeom prst="bentConnector2">
              <a:avLst/>
            </a:prstGeom>
            <a:noFill/>
            <a:ln w="9525" cap="flat" cmpd="sng" algn="ctr">
              <a:solidFill>
                <a:srgbClr val="0070C0"/>
              </a:solidFill>
              <a:prstDash val="solid"/>
            </a:ln>
            <a:effectLst/>
          </p:spPr>
        </p:cxnSp>
        <p:cxnSp>
          <p:nvCxnSpPr>
            <p:cNvPr id="61" name="肘形连接符 60"/>
            <p:cNvCxnSpPr>
              <a:endCxn id="44" idx="1"/>
            </p:cNvCxnSpPr>
            <p:nvPr/>
          </p:nvCxnSpPr>
          <p:spPr>
            <a:xfrm>
              <a:off x="3227192" y="3695406"/>
              <a:ext cx="1433427" cy="381150"/>
            </a:xfrm>
            <a:prstGeom prst="bentConnector2">
              <a:avLst/>
            </a:prstGeom>
            <a:noFill/>
            <a:ln w="9525" cap="flat" cmpd="sng" algn="ctr">
              <a:solidFill>
                <a:srgbClr val="0070C0"/>
              </a:solidFill>
              <a:prstDash val="solid"/>
            </a:ln>
            <a:effectLst/>
          </p:spPr>
        </p:cxnSp>
        <p:cxnSp>
          <p:nvCxnSpPr>
            <p:cNvPr id="62" name="直接箭头连接符 61"/>
            <p:cNvCxnSpPr/>
            <p:nvPr/>
          </p:nvCxnSpPr>
          <p:spPr>
            <a:xfrm>
              <a:off x="4785601" y="3199222"/>
              <a:ext cx="0" cy="877334"/>
            </a:xfrm>
            <a:prstGeom prst="straightConnector1">
              <a:avLst/>
            </a:prstGeom>
            <a:noFill/>
            <a:ln w="9525" cap="flat" cmpd="sng" algn="ctr">
              <a:solidFill>
                <a:srgbClr val="0070C0"/>
              </a:solidFill>
              <a:prstDash val="solid"/>
              <a:tailEnd type="triangle"/>
            </a:ln>
            <a:effectLst/>
          </p:spPr>
        </p:cxnSp>
        <p:sp>
          <p:nvSpPr>
            <p:cNvPr id="63" name="文本框 62"/>
            <p:cNvSpPr txBox="1"/>
            <p:nvPr/>
          </p:nvSpPr>
          <p:spPr>
            <a:xfrm>
              <a:off x="734412" y="3089334"/>
              <a:ext cx="2085552" cy="830997"/>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600" b="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Воспроизведение</a:t>
              </a:r>
              <a:r>
                <a:rPr kumimoji="0" lang="ru-RU" sz="16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 </a:t>
              </a:r>
              <a:r>
                <a:rPr kumimoji="0" lang="ru-RU" sz="1600" b="0" i="1"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n</a:t>
              </a:r>
              <a:r>
                <a:rPr kumimoji="0" lang="ru-RU" sz="16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 </a:t>
              </a:r>
              <a:r>
                <a:rPr kumimoji="0" lang="ru-RU" sz="1600" b="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частей данных</a:t>
              </a:r>
            </a:p>
          </p:txBody>
        </p:sp>
        <p:sp>
          <p:nvSpPr>
            <p:cNvPr id="64" name="文本框 63"/>
            <p:cNvSpPr txBox="1"/>
            <p:nvPr/>
          </p:nvSpPr>
          <p:spPr>
            <a:xfrm>
              <a:off x="1267172" y="4905164"/>
              <a:ext cx="1053186" cy="523220"/>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Целевой LUN (1)</a:t>
              </a:r>
            </a:p>
          </p:txBody>
        </p:sp>
        <p:sp>
          <p:nvSpPr>
            <p:cNvPr id="65" name="文本框 64"/>
            <p:cNvSpPr txBox="1"/>
            <p:nvPr/>
          </p:nvSpPr>
          <p:spPr>
            <a:xfrm>
              <a:off x="2648686" y="4905164"/>
              <a:ext cx="1229752" cy="523220"/>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Целевой LUN </a:t>
              </a: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a:t>
              </a:r>
              <a:r>
                <a:rPr kumimoji="0" lang="ru-RU" sz="1400" b="0" i="1"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n-1</a:t>
              </a: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a:t>
              </a:r>
            </a:p>
          </p:txBody>
        </p:sp>
        <p:sp>
          <p:nvSpPr>
            <p:cNvPr id="66" name="文本框 65"/>
            <p:cNvSpPr txBox="1"/>
            <p:nvPr/>
          </p:nvSpPr>
          <p:spPr>
            <a:xfrm>
              <a:off x="4070275" y="4895582"/>
              <a:ext cx="1278711" cy="523220"/>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Целевой LUN </a:t>
              </a: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a:t>
              </a:r>
              <a:r>
                <a:rPr kumimoji="0" lang="ru-RU" sz="1400" b="0" i="1"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n)</a:t>
              </a:r>
            </a:p>
          </p:txBody>
        </p:sp>
        <p:sp>
          <p:nvSpPr>
            <p:cNvPr id="67" name="文本框 66"/>
            <p:cNvSpPr txBox="1"/>
            <p:nvPr/>
          </p:nvSpPr>
          <p:spPr>
            <a:xfrm>
              <a:off x="5034692" y="3123590"/>
              <a:ext cx="1847682" cy="830997"/>
            </a:xfrm>
            <a:prstGeom prst="rect">
              <a:avLst/>
            </a:prstGeom>
            <a:noFill/>
            <a:ln>
              <a:solidFill>
                <a:srgbClr val="C00000"/>
              </a:solidFill>
            </a:ln>
          </p:spPr>
          <p:txBody>
            <a:bodyPr wrap="square" rtlCol="0" anchor="ctr">
              <a:noAutofit/>
            </a:bodyPr>
            <a:lstStyle/>
            <a:p>
              <a:pPr marL="0" marR="0" lvl="0" indent="0" algn="ctr" defTabSz="914400" eaLnBrk="1" fontAlgn="ctr" latinLnBrk="0" hangingPunct="1">
                <a:spcBef>
                  <a:spcPts val="0"/>
                </a:spcBef>
                <a:spcAft>
                  <a:spcPts val="0"/>
                </a:spcAft>
                <a:buClrTx/>
                <a:buSzTx/>
                <a:buFontTx/>
                <a:buNone/>
                <a:tabLst/>
                <a:defRPr/>
              </a:pPr>
              <a:r>
                <a:rPr kumimoji="0" lang="ru-RU" sz="16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Только для анализа данных</a:t>
              </a:r>
            </a:p>
          </p:txBody>
        </p:sp>
        <p:sp>
          <p:nvSpPr>
            <p:cNvPr id="68" name="文本框 67"/>
            <p:cNvSpPr txBox="1"/>
            <p:nvPr/>
          </p:nvSpPr>
          <p:spPr>
            <a:xfrm>
              <a:off x="2320359" y="1951027"/>
              <a:ext cx="1428272" cy="646331"/>
            </a:xfrm>
            <a:prstGeom prst="rect">
              <a:avLst/>
            </a:prstGeom>
            <a:noFill/>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8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Исходный LUN</a:t>
              </a:r>
            </a:p>
          </p:txBody>
        </p:sp>
        <p:sp>
          <p:nvSpPr>
            <p:cNvPr id="69" name="文本框 68"/>
            <p:cNvSpPr txBox="1"/>
            <p:nvPr/>
          </p:nvSpPr>
          <p:spPr>
            <a:xfrm>
              <a:off x="3839978" y="1879717"/>
              <a:ext cx="1726031" cy="646331"/>
            </a:xfrm>
            <a:prstGeom prst="rect">
              <a:avLst/>
            </a:prstGeom>
            <a:noFill/>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8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Хост анализа данных</a:t>
              </a:r>
            </a:p>
          </p:txBody>
        </p:sp>
      </p:grpSp>
      <p:sp>
        <p:nvSpPr>
          <p:cNvPr id="70" name="文本框 69"/>
          <p:cNvSpPr txBox="1"/>
          <p:nvPr/>
        </p:nvSpPr>
        <p:spPr>
          <a:xfrm>
            <a:off x="6926836" y="1340191"/>
            <a:ext cx="4446013" cy="2308324"/>
          </a:xfrm>
          <a:prstGeom prst="rect">
            <a:avLst/>
          </a:prstGeom>
          <a:noFill/>
        </p:spPr>
        <p:txBody>
          <a:bodyPr wrap="square" rtlCol="0">
            <a:noAutofit/>
          </a:bodyPr>
          <a:lstStyle/>
          <a:p>
            <a:pPr marL="0" marR="0" lvl="0" indent="0" defTabSz="914400" eaLnBrk="1" fontAlgn="ctr" latinLnBrk="0" hangingPunct="1">
              <a:lnSpc>
                <a:spcPct val="150000"/>
              </a:lnSpc>
              <a:spcBef>
                <a:spcPts val="0"/>
              </a:spcBef>
              <a:spcAft>
                <a:spcPts val="0"/>
              </a:spcAft>
              <a:buClrTx/>
              <a:buSzTx/>
              <a:buFontTx/>
              <a:buNone/>
              <a:tabLst/>
              <a:defRPr/>
            </a:pPr>
            <a:r>
              <a:rPr kumimoji="0" lang="ru-RU" sz="1600" b="1" i="0" u="none" strike="noStrike" cap="none" normalizeH="0" baseline="0" noProof="0" dirty="0">
                <a:ln>
                  <a:noFill/>
                </a:ln>
                <a:solidFill>
                  <a:srgbClr val="C00000"/>
                </a:solidFill>
                <a:uLnTx/>
                <a:uFillTx/>
                <a:latin typeface="Huawei Sans" panose="020C0503030203020204" pitchFamily="34" charset="0"/>
                <a:ea typeface="方正兰亭黑简体" panose="02000000000000000000" pitchFamily="2" charset="-122"/>
                <a:sym typeface="Huawei Sans" panose="020C0503030203020204" pitchFamily="34" charset="0"/>
              </a:rPr>
              <a:t>Анализ данных</a:t>
            </a:r>
          </a:p>
          <a:p>
            <a:pPr lvl="0" defTabSz="914400" fontAlgn="ctr">
              <a:lnSpc>
                <a:spcPct val="150000"/>
              </a:lnSpc>
              <a:defRPr/>
            </a:pPr>
            <a:r>
              <a:rPr kumimoji="0" lang="ru-RU" sz="1600" b="0" i="0" u="none" strike="noStrike" cap="none" normalizeH="0" baseline="0" noProof="0" dirty="0">
                <a:ln>
                  <a:noFill/>
                </a:ln>
                <a:solidFill>
                  <a:srgbClr val="3D3F43"/>
                </a:solidFill>
                <a:uLnTx/>
                <a:uFillTx/>
                <a:latin typeface="Huawei Sans" panose="020C0503030203020204" pitchFamily="34" charset="0"/>
                <a:ea typeface="方正兰亭黑简体" panose="02000000000000000000" pitchFamily="2" charset="-122"/>
                <a:sym typeface="Huawei Sans" panose="020C0503030203020204" pitchFamily="34" charset="0"/>
              </a:rPr>
              <a:t>Служба анализа данных использует данные целевого </a:t>
            </a:r>
            <a:r>
              <a:rPr kumimoji="0" lang="ru-RU" sz="1600" b="0" i="0" u="none" strike="noStrike" cap="none" normalizeH="0" baseline="0" noProof="0" dirty="0" err="1">
                <a:ln>
                  <a:noFill/>
                </a:ln>
                <a:solidFill>
                  <a:srgbClr val="3D3F43"/>
                </a:solidFill>
                <a:uLnTx/>
                <a:uFillTx/>
                <a:latin typeface="Huawei Sans" panose="020C0503030203020204" pitchFamily="34" charset="0"/>
                <a:ea typeface="方正兰亭黑简体" panose="02000000000000000000" pitchFamily="2" charset="-122"/>
                <a:sym typeface="Huawei Sans" panose="020C0503030203020204" pitchFamily="34" charset="0"/>
              </a:rPr>
              <a:t>LUNа</a:t>
            </a:r>
            <a:r>
              <a:rPr kumimoji="0" lang="ru-RU" sz="1600" b="0" i="0" u="none" strike="noStrike" cap="none" normalizeH="0" baseline="0" noProof="0" dirty="0">
                <a:ln>
                  <a:noFill/>
                </a:ln>
                <a:solidFill>
                  <a:srgbClr val="3D3F43"/>
                </a:solidFill>
                <a:uLnTx/>
                <a:uFillTx/>
                <a:latin typeface="Huawei Sans" panose="020C0503030203020204" pitchFamily="34" charset="0"/>
                <a:ea typeface="方正兰亭黑简体" panose="02000000000000000000" pitchFamily="2" charset="-122"/>
                <a:sym typeface="Huawei Sans" panose="020C0503030203020204" pitchFamily="34" charset="0"/>
              </a:rPr>
              <a:t>, чтобы предотвратить </a:t>
            </a:r>
            <a:r>
              <a:rPr lang="ru-RU" sz="1600" dirty="0"/>
              <a:t>конкуренцию </a:t>
            </a:r>
            <a:r>
              <a:rPr kumimoji="0" lang="ru-RU" sz="1600" b="0" i="0" u="none" strike="noStrike" cap="none" normalizeH="0" baseline="0" noProof="0" dirty="0" smtClean="0">
                <a:ln>
                  <a:noFill/>
                </a:ln>
                <a:solidFill>
                  <a:srgbClr val="3D3F43"/>
                </a:solidFill>
                <a:uLnTx/>
                <a:uFillTx/>
                <a:latin typeface="Huawei Sans" panose="020C0503030203020204" pitchFamily="34" charset="0"/>
                <a:ea typeface="方正兰亭黑简体" panose="02000000000000000000" pitchFamily="2" charset="-122"/>
                <a:sym typeface="Huawei Sans" panose="020C0503030203020204" pitchFamily="34" charset="0"/>
              </a:rPr>
              <a:t>со </a:t>
            </a:r>
            <a:r>
              <a:rPr kumimoji="0" lang="ru-RU" sz="1600" b="0" i="0" u="none" strike="noStrike" cap="none" normalizeH="0" baseline="0" noProof="0" dirty="0">
                <a:ln>
                  <a:noFill/>
                </a:ln>
                <a:solidFill>
                  <a:srgbClr val="3D3F43"/>
                </a:solidFill>
                <a:uLnTx/>
                <a:uFillTx/>
                <a:latin typeface="Huawei Sans" panose="020C0503030203020204" pitchFamily="34" charset="0"/>
                <a:ea typeface="方正兰亭黑简体" panose="02000000000000000000" pitchFamily="2" charset="-122"/>
                <a:sym typeface="Huawei Sans" panose="020C0503030203020204" pitchFamily="34" charset="0"/>
              </a:rPr>
              <a:t>службой производства данных за ресурсы исходного </a:t>
            </a:r>
            <a:r>
              <a:rPr kumimoji="0" lang="ru-RU" sz="1600" b="0" i="0" u="none" strike="noStrike" cap="none" normalizeH="0" baseline="0" noProof="0" dirty="0" err="1">
                <a:ln>
                  <a:noFill/>
                </a:ln>
                <a:solidFill>
                  <a:srgbClr val="3D3F43"/>
                </a:solidFill>
                <a:uLnTx/>
                <a:uFillTx/>
                <a:latin typeface="Huawei Sans" panose="020C0503030203020204" pitchFamily="34" charset="0"/>
                <a:ea typeface="方正兰亭黑简体" panose="02000000000000000000" pitchFamily="2" charset="-122"/>
                <a:sym typeface="Huawei Sans" panose="020C0503030203020204" pitchFamily="34" charset="0"/>
              </a:rPr>
              <a:t>LUNа</a:t>
            </a:r>
            <a:r>
              <a:rPr kumimoji="0" lang="ru-RU" sz="1600" b="0" i="0" u="none" strike="noStrike" cap="none" normalizeH="0" baseline="0" noProof="0" dirty="0">
                <a:ln>
                  <a:noFill/>
                </a:ln>
                <a:solidFill>
                  <a:srgbClr val="3D3F43"/>
                </a:solidFill>
                <a:uLnTx/>
                <a:uFillTx/>
                <a:latin typeface="Huawei Sans" panose="020C0503030203020204" pitchFamily="34" charset="0"/>
                <a:ea typeface="方正兰亭黑简体" panose="02000000000000000000" pitchFamily="2" charset="-122"/>
                <a:sym typeface="Huawei Sans" panose="020C0503030203020204" pitchFamily="34" charset="0"/>
              </a:rPr>
              <a:t> и не допустить снижения производительности.</a:t>
            </a:r>
          </a:p>
        </p:txBody>
      </p:sp>
      <p:sp>
        <p:nvSpPr>
          <p:cNvPr id="71" name="矩形 70"/>
          <p:cNvSpPr/>
          <p:nvPr/>
        </p:nvSpPr>
        <p:spPr>
          <a:xfrm>
            <a:off x="6926837" y="4125050"/>
            <a:ext cx="4533326" cy="1200329"/>
          </a:xfrm>
          <a:prstGeom prst="rect">
            <a:avLst/>
          </a:prstGeom>
        </p:spPr>
        <p:txBody>
          <a:bodyPr wrap="square">
            <a:noAutofit/>
          </a:bodyPr>
          <a:lstStyle/>
          <a:p>
            <a:pPr marL="0" marR="0" lvl="0" indent="0" defTabSz="914400" eaLnBrk="1" fontAlgn="ctr" latinLnBrk="0" hangingPunct="1">
              <a:lnSpc>
                <a:spcPct val="150000"/>
              </a:lnSpc>
              <a:spcBef>
                <a:spcPts val="0"/>
              </a:spcBef>
              <a:spcAft>
                <a:spcPts val="0"/>
              </a:spcAft>
              <a:buClrTx/>
              <a:buSzTx/>
              <a:buFontTx/>
              <a:buNone/>
              <a:tabLst/>
              <a:defRPr/>
            </a:pPr>
            <a:r>
              <a:rPr kumimoji="0" lang="ru-RU" sz="1600" b="1" i="0" u="none" strike="noStrike" cap="none" normalizeH="0" baseline="0" noProof="0" dirty="0">
                <a:ln>
                  <a:noFill/>
                </a:ln>
                <a:solidFill>
                  <a:srgbClr val="C00000"/>
                </a:solidFill>
                <a:uLnTx/>
                <a:uFillTx/>
                <a:latin typeface="Huawei Sans" panose="020C0503030203020204" pitchFamily="34" charset="0"/>
                <a:ea typeface="方正兰亭黑简体" panose="02000000000000000000" pitchFamily="2" charset="-122"/>
                <a:sym typeface="Huawei Sans" panose="020C0503030203020204" pitchFamily="34" charset="0"/>
              </a:rPr>
              <a:t>Воспроизведение данных</a:t>
            </a:r>
          </a:p>
          <a:p>
            <a:pPr marL="0" marR="0" lvl="0" indent="0" defTabSz="914400" eaLnBrk="1" fontAlgn="ctr" latinLnBrk="0" hangingPunct="1">
              <a:lnSpc>
                <a:spcPct val="150000"/>
              </a:lnSpc>
              <a:spcBef>
                <a:spcPts val="0"/>
              </a:spcBef>
              <a:spcAft>
                <a:spcPts val="0"/>
              </a:spcAft>
              <a:buClrTx/>
              <a:buSzTx/>
              <a:buFontTx/>
              <a:buNone/>
              <a:tabLst/>
              <a:defRPr/>
            </a:pPr>
            <a:r>
              <a:rPr lang="ru-RU" sz="1600" dirty="0" err="1">
                <a:solidFill>
                  <a:srgbClr val="3D3F43"/>
                </a:solidFill>
                <a:latin typeface="Huawei Sans" panose="020C0503030203020204" pitchFamily="34" charset="0"/>
                <a:ea typeface="方正兰亭黑简体" panose="02000000000000000000" pitchFamily="2" charset="-122"/>
                <a:sym typeface="Huawei Sans" panose="020C0503030203020204" pitchFamily="34" charset="0"/>
              </a:rPr>
              <a:t>HyperClone</a:t>
            </a:r>
            <a:r>
              <a:rPr lang="ru-RU" sz="1600" dirty="0">
                <a:solidFill>
                  <a:srgbClr val="3D3F43"/>
                </a:solidFill>
                <a:latin typeface="Huawei Sans" panose="020C0503030203020204" pitchFamily="34" charset="0"/>
                <a:ea typeface="方正兰亭黑简体" panose="02000000000000000000" pitchFamily="2" charset="-122"/>
                <a:sym typeface="Huawei Sans" panose="020C0503030203020204" pitchFamily="34" charset="0"/>
              </a:rPr>
              <a:t> может создавать несколько копий одного и того же исходного </a:t>
            </a:r>
            <a:r>
              <a:rPr lang="ru-RU" sz="1600" dirty="0" err="1">
                <a:solidFill>
                  <a:srgbClr val="3D3F43"/>
                </a:solidFill>
                <a:latin typeface="Huawei Sans" panose="020C0503030203020204" pitchFamily="34" charset="0"/>
                <a:ea typeface="方正兰亭黑简体" panose="02000000000000000000" pitchFamily="2" charset="-122"/>
                <a:sym typeface="Huawei Sans" panose="020C0503030203020204" pitchFamily="34" charset="0"/>
              </a:rPr>
              <a:t>LUNа</a:t>
            </a:r>
            <a:r>
              <a:rPr lang="ru-RU" sz="1600" dirty="0">
                <a:solidFill>
                  <a:srgbClr val="3D3F43"/>
                </a:solidFill>
                <a:latin typeface="Huawei Sans" panose="020C0503030203020204" pitchFamily="34" charset="0"/>
                <a:ea typeface="方正兰亭黑简体" panose="02000000000000000000" pitchFamily="2" charset="-122"/>
                <a:sym typeface="Huawei Sans" panose="020C0503030203020204" pitchFamily="34" charset="0"/>
              </a:rPr>
              <a:t> для нескольких целевых </a:t>
            </a:r>
            <a:r>
              <a:rPr lang="ru-RU" sz="1600" dirty="0" err="1">
                <a:solidFill>
                  <a:srgbClr val="3D3F43"/>
                </a:solidFill>
                <a:latin typeface="Huawei Sans" panose="020C0503030203020204" pitchFamily="34" charset="0"/>
                <a:ea typeface="方正兰亭黑简体" panose="02000000000000000000" pitchFamily="2" charset="-122"/>
                <a:sym typeface="Huawei Sans" panose="020C0503030203020204" pitchFamily="34" charset="0"/>
              </a:rPr>
              <a:t>LUNов</a:t>
            </a:r>
            <a:r>
              <a:rPr lang="ru-RU" sz="1600" dirty="0">
                <a:solidFill>
                  <a:srgbClr val="3D3F43"/>
                </a:solidFill>
                <a:latin typeface="Huawei Sans" panose="020C0503030203020204" pitchFamily="34" charset="0"/>
                <a:ea typeface="方正兰亭黑简体" panose="02000000000000000000" pitchFamily="2" charset="-122"/>
                <a:sym typeface="Huawei Sans" panose="020C0503030203020204" pitchFamily="34" charset="0"/>
              </a:rPr>
              <a:t>.</a:t>
            </a:r>
            <a:r>
              <a:rPr kumimoji="0" lang="ru-RU" sz="1600" b="0" i="0" u="none" strike="noStrike" cap="none" normalizeH="0" baseline="0" noProof="0" dirty="0">
                <a:ln>
                  <a:noFill/>
                </a:ln>
                <a:solidFill>
                  <a:srgbClr val="3D3F43"/>
                </a:solidFill>
                <a:uLnTx/>
                <a:uFillTx/>
                <a:latin typeface="Huawei Sans" panose="020C0503030203020204" pitchFamily="34" charset="0"/>
                <a:ea typeface="方正兰亭黑简体" panose="02000000000000000000" pitchFamily="2" charset="-122"/>
                <a:sym typeface="Huawei Sans" panose="020C0503030203020204" pitchFamily="34" charset="0"/>
              </a:rPr>
              <a:t> </a:t>
            </a:r>
          </a:p>
        </p:txBody>
      </p:sp>
    </p:spTree>
    <p:extLst>
      <p:ext uri="{BB962C8B-B14F-4D97-AF65-F5344CB8AC3E}">
        <p14:creationId xmlns:p14="http://schemas.microsoft.com/office/powerpoint/2010/main" val="33297034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wrap="square">
            <a:noAutofit/>
          </a:bodyPr>
          <a:lstStyle/>
          <a:p>
            <a:r>
              <a:rPr lang="ru-RU"/>
              <a:t>Процедура конфигурирования</a:t>
            </a:r>
          </a:p>
        </p:txBody>
      </p:sp>
      <p:sp>
        <p:nvSpPr>
          <p:cNvPr id="5" name="圆角矩形 4"/>
          <p:cNvSpPr/>
          <p:nvPr/>
        </p:nvSpPr>
        <p:spPr>
          <a:xfrm>
            <a:off x="4693449" y="2081327"/>
            <a:ext cx="2184400" cy="46990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78" fontAlgn="ctr">
              <a:spcBef>
                <a:spcPts val="0"/>
              </a:spcBef>
              <a:spcAft>
                <a:spcPts val="0"/>
              </a:spcAft>
            </a:pPr>
            <a:r>
              <a:rPr lang="ru-RU" sz="140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Проверка лицензии</a:t>
            </a:r>
          </a:p>
        </p:txBody>
      </p:sp>
      <p:sp>
        <p:nvSpPr>
          <p:cNvPr id="7" name="圆角矩形 6"/>
          <p:cNvSpPr/>
          <p:nvPr/>
        </p:nvSpPr>
        <p:spPr>
          <a:xfrm>
            <a:off x="3805429" y="3311396"/>
            <a:ext cx="1860295" cy="54926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78" fontAlgn="ctr">
              <a:spcBef>
                <a:spcPts val="0"/>
              </a:spcBef>
              <a:spcAft>
                <a:spcPts val="0"/>
              </a:spcAft>
            </a:pPr>
            <a:r>
              <a:rPr lang="ru-RU" sz="140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Создание пары клонов</a:t>
            </a:r>
          </a:p>
        </p:txBody>
      </p:sp>
      <p:cxnSp>
        <p:nvCxnSpPr>
          <p:cNvPr id="11" name="直接箭头连接符 10"/>
          <p:cNvCxnSpPr>
            <a:stCxn id="20" idx="2"/>
            <a:endCxn id="5" idx="0"/>
          </p:cNvCxnSpPr>
          <p:nvPr/>
        </p:nvCxnSpPr>
        <p:spPr>
          <a:xfrm>
            <a:off x="5785649" y="1783930"/>
            <a:ext cx="0" cy="297397"/>
          </a:xfrm>
          <a:prstGeom prst="straightConnector1">
            <a:avLst/>
          </a:prstGeom>
          <a:solidFill>
            <a:srgbClr val="ACDAEA"/>
          </a:solid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肘形连接符 14"/>
          <p:cNvCxnSpPr>
            <a:endCxn id="7" idx="0"/>
          </p:cNvCxnSpPr>
          <p:nvPr/>
        </p:nvCxnSpPr>
        <p:spPr>
          <a:xfrm rot="10800000" flipV="1">
            <a:off x="4735578" y="2734218"/>
            <a:ext cx="1050075" cy="577178"/>
          </a:xfrm>
          <a:prstGeom prst="bentConnector2">
            <a:avLst/>
          </a:prstGeom>
          <a:solidFill>
            <a:srgbClr val="ACDAEA"/>
          </a:solid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肘形连接符 16"/>
          <p:cNvCxnSpPr/>
          <p:nvPr/>
        </p:nvCxnSpPr>
        <p:spPr>
          <a:xfrm rot="16200000" flipH="1">
            <a:off x="6350986" y="1985890"/>
            <a:ext cx="372026" cy="1502700"/>
          </a:xfrm>
          <a:prstGeom prst="bentConnector3">
            <a:avLst/>
          </a:prstGeom>
          <a:solidFill>
            <a:srgbClr val="ACDAEA"/>
          </a:solid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7288349" y="3393153"/>
            <a:ext cx="0" cy="298280"/>
          </a:xfrm>
          <a:prstGeom prst="straightConnector1">
            <a:avLst/>
          </a:prstGeom>
          <a:solidFill>
            <a:srgbClr val="ACDAEA"/>
          </a:solid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肘形连接符 20"/>
          <p:cNvCxnSpPr>
            <a:stCxn id="7" idx="2"/>
            <a:endCxn id="22" idx="0"/>
          </p:cNvCxnSpPr>
          <p:nvPr/>
        </p:nvCxnSpPr>
        <p:spPr>
          <a:xfrm rot="16200000" flipH="1">
            <a:off x="4719969" y="3876272"/>
            <a:ext cx="1139323" cy="1108106"/>
          </a:xfrm>
          <a:prstGeom prst="bentConnector3">
            <a:avLst>
              <a:gd name="adj1" fmla="val 47801"/>
            </a:avLst>
          </a:prstGeom>
          <a:solidFill>
            <a:srgbClr val="ACDAEA"/>
          </a:solid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肘形连接符 22"/>
          <p:cNvCxnSpPr>
            <a:stCxn id="9" idx="2"/>
            <a:endCxn id="22" idx="0"/>
          </p:cNvCxnSpPr>
          <p:nvPr/>
        </p:nvCxnSpPr>
        <p:spPr>
          <a:xfrm rot="5400000">
            <a:off x="6206433" y="3918071"/>
            <a:ext cx="719166" cy="1444666"/>
          </a:xfrm>
          <a:prstGeom prst="bentConnector3">
            <a:avLst>
              <a:gd name="adj1" fmla="val 17474"/>
            </a:avLst>
          </a:prstGeom>
          <a:solidFill>
            <a:srgbClr val="ACDAEA"/>
          </a:solid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流程图: 终止 19"/>
          <p:cNvSpPr/>
          <p:nvPr/>
        </p:nvSpPr>
        <p:spPr>
          <a:xfrm>
            <a:off x="4749715" y="1242016"/>
            <a:ext cx="2071868" cy="541914"/>
          </a:xfrm>
          <a:prstGeom prst="flowChartTerminator">
            <a:avLst/>
          </a:prstGeom>
          <a:noFill/>
          <a:ln w="12700" cap="flat" cmpd="sng" algn="ctr">
            <a:solidFill>
              <a:schemeClr val="tx1"/>
            </a:solidFill>
            <a:prstDash val="solid"/>
            <a:miter lim="800000"/>
          </a:ln>
          <a:effectLst/>
        </p:spPr>
        <p:txBody>
          <a:bodyPr wrap="square" rtlCol="0" anchor="ctr">
            <a:noAutofit/>
          </a:bodyPr>
          <a:lstStyle/>
          <a:p>
            <a:pPr marL="0" marR="0" lvl="0" indent="0" algn="ctr" defTabSz="914478" eaLnBrk="1" fontAlgn="ctr" latinLnBrk="0" hangingPunct="1">
              <a:lnSpc>
                <a:spcPct val="100000"/>
              </a:lnSpc>
              <a:spcBef>
                <a:spcPts val="0"/>
              </a:spcBef>
              <a:spcAft>
                <a:spcPts val="0"/>
              </a:spcAft>
              <a:buClrTx/>
              <a:buSzTx/>
              <a:buFontTx/>
              <a:buNone/>
              <a:tabLst/>
              <a:defRPr/>
            </a:pPr>
            <a:r>
              <a:rPr lang="ru-RU" sz="140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Начало</a:t>
            </a:r>
          </a:p>
        </p:txBody>
      </p:sp>
      <p:sp>
        <p:nvSpPr>
          <p:cNvPr id="22" name="流程图: 终止 21"/>
          <p:cNvSpPr/>
          <p:nvPr/>
        </p:nvSpPr>
        <p:spPr>
          <a:xfrm>
            <a:off x="4807749" y="4999987"/>
            <a:ext cx="2071868" cy="541914"/>
          </a:xfrm>
          <a:prstGeom prst="flowChartTerminator">
            <a:avLst/>
          </a:prstGeom>
          <a:noFill/>
          <a:ln w="12700" cap="flat" cmpd="sng" algn="ctr">
            <a:solidFill>
              <a:schemeClr val="tx1"/>
            </a:solidFill>
            <a:prstDash val="solid"/>
            <a:miter lim="800000"/>
          </a:ln>
          <a:effectLst/>
        </p:spPr>
        <p:txBody>
          <a:bodyPr wrap="square" rtlCol="0" anchor="ctr">
            <a:noAutofit/>
          </a:bodyPr>
          <a:lstStyle/>
          <a:p>
            <a:pPr marL="0" marR="0" lvl="0" indent="0" algn="ctr" defTabSz="914478" eaLnBrk="1" fontAlgn="ctr" latinLnBrk="0" hangingPunct="1">
              <a:lnSpc>
                <a:spcPct val="100000"/>
              </a:lnSpc>
              <a:spcBef>
                <a:spcPts val="0"/>
              </a:spcBef>
              <a:spcAft>
                <a:spcPts val="0"/>
              </a:spcAft>
              <a:buClrTx/>
              <a:buSzTx/>
              <a:buFontTx/>
              <a:buNone/>
              <a:tabLst/>
              <a:defRPr/>
            </a:pPr>
            <a:r>
              <a:rPr lang="ru-RU" sz="140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Конец</a:t>
            </a:r>
          </a:p>
        </p:txBody>
      </p:sp>
      <p:sp>
        <p:nvSpPr>
          <p:cNvPr id="9" name="圆角矩形 8"/>
          <p:cNvSpPr/>
          <p:nvPr/>
        </p:nvSpPr>
        <p:spPr>
          <a:xfrm>
            <a:off x="6206599" y="3691433"/>
            <a:ext cx="2163500" cy="58938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78" fontAlgn="ctr">
              <a:spcBef>
                <a:spcPts val="0"/>
              </a:spcBef>
              <a:spcAft>
                <a:spcPts val="0"/>
              </a:spcAft>
            </a:pPr>
            <a:r>
              <a:rPr lang="ru-RU"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Создание группы согласованности клонов</a:t>
            </a:r>
          </a:p>
        </p:txBody>
      </p:sp>
      <p:sp>
        <p:nvSpPr>
          <p:cNvPr id="8" name="圆角矩形 7"/>
          <p:cNvSpPr/>
          <p:nvPr/>
        </p:nvSpPr>
        <p:spPr>
          <a:xfrm>
            <a:off x="6206599" y="2923252"/>
            <a:ext cx="2163500" cy="502059"/>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78" fontAlgn="ctr">
              <a:spcBef>
                <a:spcPts val="0"/>
              </a:spcBef>
              <a:spcAft>
                <a:spcPts val="0"/>
              </a:spcAft>
            </a:pPr>
            <a:r>
              <a:rPr lang="ru-RU" sz="140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Создание группы защиты</a:t>
            </a:r>
          </a:p>
        </p:txBody>
      </p:sp>
    </p:spTree>
    <p:extLst>
      <p:ext uri="{BB962C8B-B14F-4D97-AF65-F5344CB8AC3E}">
        <p14:creationId xmlns:p14="http://schemas.microsoft.com/office/powerpoint/2010/main" val="33431143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wrap="square">
            <a:noAutofit/>
          </a:bodyPr>
          <a:lstStyle/>
          <a:p>
            <a:r>
              <a:rPr lang="ru-RU">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HyperSnap </a:t>
            </a:r>
          </a:p>
          <a:p>
            <a:r>
              <a:rPr lang="ru-RU">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HyperClone </a:t>
            </a:r>
          </a:p>
          <a:p>
            <a:r>
              <a:rPr lang="ru-RU" b="1">
                <a:latin typeface="Huawei Sans" panose="020C0503030203020204" pitchFamily="34" charset="0"/>
                <a:ea typeface="方正兰亭黑简体" panose="02000000000000000000" pitchFamily="2" charset="-122"/>
                <a:sym typeface="Huawei Sans" panose="020C0503030203020204" pitchFamily="34" charset="0"/>
              </a:rPr>
              <a:t>HyperReplication </a:t>
            </a:r>
          </a:p>
          <a:p>
            <a:r>
              <a:rPr lang="ru-RU">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HyperMetro</a:t>
            </a:r>
          </a:p>
          <a:p>
            <a:pPr marL="0" indent="0">
              <a:buNone/>
            </a:pPr>
            <a:endParaRPr lang="en-US" altLang="zh-CN" dirty="0" smtClean="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1808246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wrap="square">
            <a:noAutofit/>
          </a:bodyPr>
          <a:lstStyle/>
          <a:p>
            <a:r>
              <a:rPr lang="ru-RU"/>
              <a:t>Обзор</a:t>
            </a:r>
          </a:p>
        </p:txBody>
      </p:sp>
      <p:sp>
        <p:nvSpPr>
          <p:cNvPr id="2" name="文本占位符 1"/>
          <p:cNvSpPr>
            <a:spLocks noGrp="1"/>
          </p:cNvSpPr>
          <p:nvPr>
            <p:ph type="body" sz="quarter" idx="10"/>
          </p:nvPr>
        </p:nvSpPr>
        <p:spPr/>
        <p:txBody>
          <a:bodyPr wrap="square">
            <a:noAutofit/>
          </a:bodyPr>
          <a:lstStyle/>
          <a:p>
            <a:pPr>
              <a:lnSpc>
                <a:spcPct val="120000"/>
              </a:lnSpc>
            </a:pPr>
            <a:r>
              <a:rPr lang="ru-RU" sz="2000" dirty="0"/>
              <a:t>В качестве базовой технологии, используемой для защиты данных, </a:t>
            </a:r>
            <a:r>
              <a:rPr lang="ru-RU" sz="2000" dirty="0" err="1"/>
              <a:t>HyperReplication</a:t>
            </a:r>
            <a:r>
              <a:rPr lang="ru-RU" sz="2000" dirty="0"/>
              <a:t> реализует возможности удаленного резервного копирования данных и аварийного восстановления.</a:t>
            </a:r>
          </a:p>
          <a:p>
            <a:pPr>
              <a:lnSpc>
                <a:spcPct val="120000"/>
              </a:lnSpc>
            </a:pPr>
            <a:endParaRPr lang="en-US" altLang="zh-CN" sz="2000" dirty="0">
              <a:sym typeface="Huawei Sans" panose="020C0503030203020204" pitchFamily="34" charset="0"/>
            </a:endParaRPr>
          </a:p>
        </p:txBody>
      </p:sp>
      <p:graphicFrame>
        <p:nvGraphicFramePr>
          <p:cNvPr id="40" name="表格 39"/>
          <p:cNvGraphicFramePr>
            <a:graphicFrameLocks noGrp="1"/>
          </p:cNvGraphicFramePr>
          <p:nvPr>
            <p:extLst>
              <p:ext uri="{D42A27DB-BD31-4B8C-83A1-F6EECF244321}">
                <p14:modId xmlns:p14="http://schemas.microsoft.com/office/powerpoint/2010/main" val="2214900891"/>
              </p:ext>
            </p:extLst>
          </p:nvPr>
        </p:nvGraphicFramePr>
        <p:xfrm>
          <a:off x="1370358" y="2335580"/>
          <a:ext cx="9721081" cy="3693537"/>
        </p:xfrm>
        <a:graphic>
          <a:graphicData uri="http://schemas.openxmlformats.org/drawingml/2006/table">
            <a:tbl>
              <a:tblPr firstRow="1" bandRow="1"/>
              <a:tblGrid>
                <a:gridCol w="2125257"/>
                <a:gridCol w="4211157"/>
                <a:gridCol w="3384667"/>
              </a:tblGrid>
              <a:tr h="425697">
                <a:tc>
                  <a:txBody>
                    <a:bodyPr/>
                    <a:lstStyle/>
                    <a:p>
                      <a:pPr marL="0" algn="ctr" defTabSz="914400" rtl="0" eaLnBrk="1" fontAlgn="ctr" latinLnBrk="0" hangingPunct="1">
                        <a:lnSpc>
                          <a:spcPct val="100000"/>
                        </a:lnSpc>
                      </a:pPr>
                      <a:r>
                        <a:rPr lang="ru-RU" sz="16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Функция</a:t>
                      </a:r>
                    </a:p>
                  </a:txBody>
                  <a:tcPr marL="90000" marR="90000" marT="46800" marB="468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algn="ctr" defTabSz="914400" rtl="0" eaLnBrk="1" fontAlgn="ctr" latinLnBrk="0" hangingPunct="1">
                        <a:lnSpc>
                          <a:spcPct val="100000"/>
                        </a:lnSpc>
                      </a:pPr>
                      <a:r>
                        <a:rPr lang="ru-RU" sz="1600" b="1">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Назначение</a:t>
                      </a:r>
                    </a:p>
                  </a:txBody>
                  <a:tcPr marL="90000" marR="90000" marT="46800" marB="46800"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algn="ctr" defTabSz="914400" rtl="0" eaLnBrk="1" fontAlgn="ctr" latinLnBrk="0" hangingPunct="1">
                        <a:lnSpc>
                          <a:spcPct val="100000"/>
                        </a:lnSpc>
                      </a:pPr>
                      <a:r>
                        <a:rPr lang="ru-RU" sz="16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Преимущество</a:t>
                      </a:r>
                    </a:p>
                  </a:txBody>
                  <a:tcPr marL="90000" marR="90000" marT="46800" marB="468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842210">
                <a:tc>
                  <a:txBody>
                    <a:bodyPr/>
                    <a:lstStyle/>
                    <a:p>
                      <a:pPr marL="0" algn="ctr" defTabSz="914400" rtl="0" eaLnBrk="1" fontAlgn="ctr" latinLnBrk="0" hangingPunct="1">
                        <a:lnSpc>
                          <a:spcPct val="100000"/>
                        </a:lnSpc>
                      </a:pPr>
                      <a:r>
                        <a:rPr lang="ru-RU" sz="14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Удаленное резервное копирование и восстановление данных</a:t>
                      </a: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algn="l" defTabSz="914400" rtl="0" eaLnBrk="1" fontAlgn="ctr" latinLnBrk="0" hangingPunct="1">
                        <a:lnSpc>
                          <a:spcPct val="100000"/>
                        </a:lnSpc>
                      </a:pPr>
                      <a:r>
                        <a:rPr lang="ru-RU" sz="14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Восстановление сервисных данных из резервных копий, создаваемых в удаленной системе хранения, в случае потери или повреждения исходных данных.</a:t>
                      </a:r>
                    </a:p>
                  </a:txBody>
                  <a:tcPr marL="90000" marR="90000" marT="46800" marB="46800" anchor="ctr"/>
                </a:tc>
                <a:tc>
                  <a:txBody>
                    <a:bodyPr/>
                    <a:lstStyle/>
                    <a:p>
                      <a:pPr marL="0" algn="l" defTabSz="914400" rtl="0" eaLnBrk="1" fontAlgn="ctr" latinLnBrk="0" hangingPunct="1">
                        <a:lnSpc>
                          <a:spcPct val="100000"/>
                        </a:lnSpc>
                      </a:pPr>
                      <a:r>
                        <a:rPr lang="ru-RU" sz="14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Предотвращение повреждения целостности данных, вызванного недоступностью данных на основном объекте.</a:t>
                      </a:r>
                    </a:p>
                  </a:txBody>
                  <a:tcPr marL="90000" marR="90000" marT="46800" marB="46800" anchor="ctr">
                    <a:lnR w="28575" cap="flat" cmpd="sng" algn="ctr">
                      <a:solidFill>
                        <a:schemeClr val="tx1"/>
                      </a:solidFill>
                      <a:prstDash val="solid"/>
                      <a:round/>
                      <a:headEnd type="none" w="med" len="med"/>
                      <a:tailEnd type="none" w="med" len="med"/>
                    </a:lnR>
                  </a:tcPr>
                </a:tc>
              </a:tr>
              <a:tr h="842210">
                <a:tc>
                  <a:txBody>
                    <a:bodyPr/>
                    <a:lstStyle/>
                    <a:p>
                      <a:pPr marL="0" algn="ctr" defTabSz="914400" rtl="0" eaLnBrk="1" fontAlgn="ctr" latinLnBrk="0" hangingPunct="1">
                        <a:lnSpc>
                          <a:spcPct val="100000"/>
                        </a:lnSpc>
                      </a:pPr>
                      <a:r>
                        <a:rPr lang="ru-RU" sz="14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Непрерывная сервисная поддержка</a:t>
                      </a: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algn="l" defTabSz="914400" rtl="0" eaLnBrk="1" fontAlgn="ctr" latinLnBrk="0" hangingPunct="1">
                        <a:lnSpc>
                          <a:spcPct val="100000"/>
                        </a:lnSpc>
                      </a:pPr>
                      <a:r>
                        <a:rPr lang="ru-RU" sz="14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Быстрое переключение сервисов с основного объекта на резервный для обеспечения непрерывности их работы в случае аварии.</a:t>
                      </a:r>
                    </a:p>
                  </a:txBody>
                  <a:tcPr marL="90000" marR="90000" marT="46800" marB="46800" anchor="ctr"/>
                </a:tc>
                <a:tc>
                  <a:txBody>
                    <a:bodyPr/>
                    <a:lstStyle/>
                    <a:p>
                      <a:pPr marL="0" algn="l" defTabSz="914400" rtl="0" eaLnBrk="1" fontAlgn="ctr" latinLnBrk="0" hangingPunct="1">
                        <a:lnSpc>
                          <a:spcPct val="100000"/>
                        </a:lnSpc>
                      </a:pPr>
                      <a:r>
                        <a:rPr lang="ru-RU" sz="14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Предотвращение повреждения целостности данных, вызванного прерыванием обслуживания при отказе на основном объекте.</a:t>
                      </a:r>
                    </a:p>
                  </a:txBody>
                  <a:tcPr marL="90000" marR="90000" marT="46800" marB="46800" anchor="ctr">
                    <a:lnR w="28575" cap="flat" cmpd="sng" algn="ctr">
                      <a:solidFill>
                        <a:schemeClr val="tx1"/>
                      </a:solidFill>
                      <a:prstDash val="solid"/>
                      <a:round/>
                      <a:headEnd type="none" w="med" len="med"/>
                      <a:tailEnd type="none" w="med" len="med"/>
                    </a:lnR>
                  </a:tcPr>
                </a:tc>
              </a:tr>
              <a:tr h="842210">
                <a:tc>
                  <a:txBody>
                    <a:bodyPr/>
                    <a:lstStyle/>
                    <a:p>
                      <a:pPr marL="0" algn="ctr" defTabSz="914400" rtl="0" eaLnBrk="1" fontAlgn="ctr" latinLnBrk="0" hangingPunct="1">
                        <a:lnSpc>
                          <a:spcPct val="100000"/>
                        </a:lnSpc>
                      </a:pPr>
                      <a:r>
                        <a:rPr lang="ru-RU" sz="14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Аварийное восстановление данных</a:t>
                      </a:r>
                    </a:p>
                  </a:txBody>
                  <a:tcPr marL="90000" marR="90000" marT="46800" marB="468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lnSpc>
                          <a:spcPct val="100000"/>
                        </a:lnSpc>
                      </a:pPr>
                      <a:r>
                        <a:rPr lang="ru-RU" sz="14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Восстановление данных после аварии на основном объекте с помощью резервных копий, сохраненных на резервном объекте.</a:t>
                      </a:r>
                    </a:p>
                  </a:txBody>
                  <a:tcPr marL="90000" marR="90000" marT="46800" marB="46800" anchor="ctr">
                    <a:lnB w="28575"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lnSpc>
                          <a:spcPct val="100000"/>
                        </a:lnSpc>
                      </a:pPr>
                      <a:r>
                        <a:rPr lang="ru-RU" sz="14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Предотвращение повреждения целостности данных, вызванного потерей сервисных данных или длительным восстановлением после аварии.</a:t>
                      </a:r>
                    </a:p>
                  </a:txBody>
                  <a:tcPr marL="90000" marR="90000" marT="46800" marB="468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14363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a:xfrm>
            <a:off x="731838" y="380635"/>
            <a:ext cx="10728325" cy="497095"/>
          </a:xfrm>
        </p:spPr>
        <p:txBody>
          <a:bodyPr>
            <a:normAutofit fontScale="90000"/>
          </a:bodyPr>
          <a:lstStyle/>
          <a:p>
            <a:r>
              <a:rPr lang="ru-RU" dirty="0"/>
              <a:t>Введение в аварийное восстановление и резервное копирование</a:t>
            </a: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9935" y="3655277"/>
            <a:ext cx="2448272" cy="2341825"/>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6160" y="4143086"/>
            <a:ext cx="3562847" cy="1600423"/>
          </a:xfrm>
          <a:prstGeom prst="rect">
            <a:avLst/>
          </a:prstGeom>
        </p:spPr>
      </p:pic>
      <p:sp>
        <p:nvSpPr>
          <p:cNvPr id="12" name="空心弧 11"/>
          <p:cNvSpPr/>
          <p:nvPr/>
        </p:nvSpPr>
        <p:spPr bwMode="auto">
          <a:xfrm>
            <a:off x="4078227" y="4339353"/>
            <a:ext cx="3312368" cy="1908212"/>
          </a:xfrm>
          <a:prstGeom prst="blockArc">
            <a:avLst/>
          </a:prstGeom>
          <a:solidFill>
            <a:srgbClr val="ACDAEA">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fontAlgn="ctr"/>
            <a:endParaRPr lang="en-US" altLang="zh-CN" dirty="0" smtClean="0">
              <a:solidFill>
                <a:srgbClr val="000000">
                  <a:alpha val="88000"/>
                </a:srgb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圆角矩形标注 12"/>
          <p:cNvSpPr/>
          <p:nvPr/>
        </p:nvSpPr>
        <p:spPr bwMode="auto">
          <a:xfrm>
            <a:off x="1341923" y="1190848"/>
            <a:ext cx="9866904" cy="2373134"/>
          </a:xfrm>
          <a:prstGeom prst="wedgeRoundRectCallout">
            <a:avLst>
              <a:gd name="adj1" fmla="val -34477"/>
              <a:gd name="adj2" fmla="val 61128"/>
              <a:gd name="adj3" fmla="val 16667"/>
            </a:avLst>
          </a:prstGeom>
          <a:solidFill>
            <a:srgbClr val="FFFFFF">
              <a:lumMod val="9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285750" marR="0" lvl="0" indent="-285750" defTabSz="914400" eaLnBrk="1" fontAlgn="ctr" latinLnBrk="0" hangingPunct="1">
              <a:lnSpc>
                <a:spcPct val="100000"/>
              </a:lnSpc>
              <a:spcBef>
                <a:spcPts val="600"/>
              </a:spcBef>
              <a:spcAft>
                <a:spcPts val="600"/>
              </a:spcAft>
              <a:buClrTx/>
              <a:buSzPct val="50000"/>
              <a:buFont typeface="Wingdings" panose="05000000000000000000" pitchFamily="2" charset="2"/>
              <a:buChar char="l"/>
              <a:tabLst/>
              <a:defRPr/>
            </a:pPr>
            <a:r>
              <a:rPr kumimoji="0" lang="ru-RU" sz="14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При использовании функции </a:t>
            </a:r>
            <a:r>
              <a:rPr kumimoji="0" lang="ru-RU" sz="1400" b="0" i="0" u="none" strike="noStrike" cap="none" normalizeH="0" baseline="0" noProof="0" dirty="0" err="1">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HyperReplication</a:t>
            </a:r>
            <a:r>
              <a:rPr kumimoji="0" lang="ru-RU" sz="14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 два центра обработки данных работают в режиме «основной-резервный». </a:t>
            </a:r>
            <a:r>
              <a:rPr kumimoji="0" lang="ru-RU" sz="1400" b="0" i="0" u="none" strike="noStrike" cap="none" normalizeH="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Основной объект обеспечивает работу служб и предоставление сервисов, а центр аварийного восстановления не предоставляет сервисы.</a:t>
            </a:r>
          </a:p>
          <a:p>
            <a:pPr marL="285750" marR="0" lvl="0" indent="-285750" defTabSz="914400" eaLnBrk="1" fontAlgn="ctr" latinLnBrk="0" hangingPunct="1">
              <a:lnSpc>
                <a:spcPct val="100000"/>
              </a:lnSpc>
              <a:spcBef>
                <a:spcPts val="600"/>
              </a:spcBef>
              <a:spcAft>
                <a:spcPts val="600"/>
              </a:spcAft>
              <a:buClrTx/>
              <a:buSzPct val="50000"/>
              <a:buFont typeface="Wingdings" panose="05000000000000000000" pitchFamily="2" charset="2"/>
              <a:buChar char="l"/>
              <a:tabLst/>
              <a:defRPr/>
            </a:pPr>
            <a:r>
              <a:rPr lang="ru-RU"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При использовании аварийного восстановления по схеме активный-резервный в случае неисправности или отказа устройства в центре обработки данных A или всего центра обработки данных A сервисы автоматически переключаются на центр обработки данных B.</a:t>
            </a:r>
          </a:p>
          <a:p>
            <a:pPr marL="285750" marR="0" lvl="0" indent="-285750" defTabSz="914400" eaLnBrk="1" fontAlgn="ctr" latinLnBrk="0" hangingPunct="1">
              <a:lnSpc>
                <a:spcPct val="100000"/>
              </a:lnSpc>
              <a:spcBef>
                <a:spcPts val="600"/>
              </a:spcBef>
              <a:spcAft>
                <a:spcPts val="600"/>
              </a:spcAft>
              <a:buClrTx/>
              <a:buSzPct val="50000"/>
              <a:buFont typeface="Wingdings" panose="05000000000000000000" pitchFamily="2" charset="2"/>
              <a:buChar char="l"/>
              <a:tabLst/>
              <a:defRPr/>
            </a:pPr>
            <a:r>
              <a:rPr kumimoji="0" lang="ru-RU" sz="14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При использовании резервного копирования центр обработки данных B только создает резервные копии </a:t>
            </a:r>
            <a:r>
              <a:rPr kumimoji="0" lang="ru-RU" sz="1400" b="0" i="0" u="none" strike="noStrike" cap="none" normalizeH="0" baseline="0" noProof="0" dirty="0" smtClean="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данных </a:t>
            </a:r>
            <a:r>
              <a:rPr kumimoji="0" lang="ru-RU" sz="14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в центре обработки данных A, но не </a:t>
            </a:r>
            <a:r>
              <a:rPr kumimoji="0" lang="ru-RU" sz="1400" b="0" i="0" u="none" strike="noStrike" cap="none" normalizeH="0" baseline="0" noProof="0" dirty="0" smtClean="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берет на себя нагрузку по предоставлению </a:t>
            </a:r>
            <a:r>
              <a:rPr kumimoji="0" lang="ru-RU" sz="14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сервисов в случае неисправности центра обработки данных A.</a:t>
            </a:r>
          </a:p>
        </p:txBody>
      </p:sp>
      <p:sp>
        <p:nvSpPr>
          <p:cNvPr id="14" name="文本框 13"/>
          <p:cNvSpPr txBox="1"/>
          <p:nvPr/>
        </p:nvSpPr>
        <p:spPr bwMode="auto">
          <a:xfrm>
            <a:off x="907263" y="5952742"/>
            <a:ext cx="3982848" cy="365658"/>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r>
              <a:rPr lang="ru-RU" sz="1800" b="1">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ЦОД A (основной объект)</a:t>
            </a:r>
          </a:p>
        </p:txBody>
      </p:sp>
      <p:sp>
        <p:nvSpPr>
          <p:cNvPr id="15" name="文本框 14"/>
          <p:cNvSpPr txBox="1"/>
          <p:nvPr/>
        </p:nvSpPr>
        <p:spPr bwMode="auto">
          <a:xfrm>
            <a:off x="7737333" y="5775759"/>
            <a:ext cx="3817974" cy="365658"/>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r>
              <a:rPr lang="ru-RU" sz="1800" b="1">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ЦОД B (резервный объект)</a:t>
            </a:r>
          </a:p>
        </p:txBody>
      </p:sp>
    </p:spTree>
    <p:extLst>
      <p:ext uri="{BB962C8B-B14F-4D97-AF65-F5344CB8AC3E}">
        <p14:creationId xmlns:p14="http://schemas.microsoft.com/office/powerpoint/2010/main" val="37167987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wrap="square">
            <a:noAutofit/>
          </a:bodyPr>
          <a:lstStyle/>
          <a:p>
            <a:r>
              <a:rPr lang="ru-RU"/>
              <a:t>Основные понятия HyperReplication</a:t>
            </a:r>
          </a:p>
        </p:txBody>
      </p:sp>
      <p:sp>
        <p:nvSpPr>
          <p:cNvPr id="2" name="文本占位符 1"/>
          <p:cNvSpPr>
            <a:spLocks noGrp="1"/>
          </p:cNvSpPr>
          <p:nvPr>
            <p:ph type="body" sz="quarter" idx="10"/>
          </p:nvPr>
        </p:nvSpPr>
        <p:spPr/>
        <p:txBody>
          <a:bodyPr wrap="square">
            <a:noAutofit/>
          </a:bodyPr>
          <a:lstStyle/>
          <a:p>
            <a:r>
              <a:rPr lang="ru-RU" sz="2000" dirty="0">
                <a:sym typeface="Huawei Sans" panose="020C0503030203020204" pitchFamily="34" charset="0"/>
              </a:rPr>
              <a:t>К основным понятиям относятся: пары </a:t>
            </a:r>
            <a:r>
              <a:rPr lang="ru-RU" sz="2000" dirty="0" err="1">
                <a:sym typeface="Huawei Sans" panose="020C0503030203020204" pitchFamily="34" charset="0"/>
              </a:rPr>
              <a:t>HyperReplication</a:t>
            </a:r>
            <a:r>
              <a:rPr lang="ru-RU" sz="2000" dirty="0">
                <a:sym typeface="Huawei Sans" panose="020C0503030203020204" pitchFamily="34" charset="0"/>
              </a:rPr>
              <a:t>, группы согласованности, синхронизация, разделение, переключение основной-резервный, состояние данных и доступные для записи вторичные </a:t>
            </a:r>
            <a:r>
              <a:rPr lang="ru-RU" sz="2000" dirty="0" err="1">
                <a:sym typeface="Huawei Sans" panose="020C0503030203020204" pitchFamily="34" charset="0"/>
              </a:rPr>
              <a:t>LUNы</a:t>
            </a:r>
            <a:r>
              <a:rPr lang="ru-RU" sz="2000" dirty="0">
                <a:sym typeface="Huawei Sans" panose="020C0503030203020204" pitchFamily="34" charset="0"/>
              </a:rPr>
              <a:t>.</a:t>
            </a:r>
          </a:p>
          <a:p>
            <a:pPr algn="l"/>
            <a:r>
              <a:rPr lang="ru-RU" sz="2000" dirty="0">
                <a:sym typeface="Huawei Sans" panose="020C0503030203020204" pitchFamily="34" charset="0"/>
              </a:rPr>
              <a:t>Удаленное резервное копирование и восстановление сервисных данных </a:t>
            </a:r>
            <a:r>
              <a:rPr lang="ru-RU" sz="2000" dirty="0" err="1">
                <a:sym typeface="Huawei Sans" panose="020C0503030203020204" pitchFamily="34" charset="0"/>
              </a:rPr>
              <a:t>HyperReplication</a:t>
            </a:r>
            <a:r>
              <a:rPr lang="ru-RU" sz="2000" dirty="0">
                <a:sym typeface="Huawei Sans" panose="020C0503030203020204" pitchFamily="34" charset="0"/>
              </a:rPr>
              <a:t> включает следующие этапы: </a:t>
            </a:r>
            <a:r>
              <a:rPr lang="ru-RU" sz="2000" dirty="0" smtClean="0">
                <a:sym typeface="Huawei Sans" panose="020C0503030203020204" pitchFamily="34" charset="0"/>
              </a:rPr>
              <a:t/>
            </a:r>
            <a:br>
              <a:rPr lang="ru-RU" sz="2000" dirty="0" smtClean="0">
                <a:sym typeface="Huawei Sans" panose="020C0503030203020204" pitchFamily="34" charset="0"/>
              </a:rPr>
            </a:br>
            <a:r>
              <a:rPr lang="ru-RU" sz="2000" dirty="0" smtClean="0">
                <a:sym typeface="Huawei Sans" panose="020C0503030203020204" pitchFamily="34" charset="0"/>
              </a:rPr>
              <a:t>создание </a:t>
            </a:r>
            <a:r>
              <a:rPr lang="ru-RU" sz="2000" dirty="0">
                <a:sym typeface="Huawei Sans" panose="020C0503030203020204" pitchFamily="34" charset="0"/>
              </a:rPr>
              <a:t>пары </a:t>
            </a:r>
            <a:r>
              <a:rPr lang="ru-RU" sz="2000" dirty="0" err="1">
                <a:sym typeface="Huawei Sans" panose="020C0503030203020204" pitchFamily="34" charset="0"/>
              </a:rPr>
              <a:t>HyperReplication</a:t>
            </a:r>
            <a:r>
              <a:rPr lang="ru-RU" sz="2000" dirty="0">
                <a:sym typeface="Huawei Sans" panose="020C0503030203020204" pitchFamily="34" charset="0"/>
              </a:rPr>
              <a:t>, </a:t>
            </a:r>
            <a:r>
              <a:rPr lang="ru-RU" sz="2000" dirty="0" smtClean="0">
                <a:sym typeface="Huawei Sans" panose="020C0503030203020204" pitchFamily="34" charset="0"/>
              </a:rPr>
              <a:t/>
            </a:r>
            <a:br>
              <a:rPr lang="ru-RU" sz="2000" dirty="0" smtClean="0">
                <a:sym typeface="Huawei Sans" panose="020C0503030203020204" pitchFamily="34" charset="0"/>
              </a:rPr>
            </a:br>
            <a:r>
              <a:rPr lang="ru-RU" sz="2000" dirty="0" smtClean="0">
                <a:sym typeface="Huawei Sans" panose="020C0503030203020204" pitchFamily="34" charset="0"/>
              </a:rPr>
              <a:t>синхронизация </a:t>
            </a:r>
            <a:r>
              <a:rPr lang="ru-RU" sz="2000" dirty="0">
                <a:sym typeface="Huawei Sans" panose="020C0503030203020204" pitchFamily="34" charset="0"/>
              </a:rPr>
              <a:t>данных, </a:t>
            </a:r>
            <a:r>
              <a:rPr lang="ru-RU" sz="2000" dirty="0" smtClean="0">
                <a:sym typeface="Huawei Sans" panose="020C0503030203020204" pitchFamily="34" charset="0"/>
              </a:rPr>
              <a:t/>
            </a:r>
            <a:br>
              <a:rPr lang="ru-RU" sz="2000" dirty="0" smtClean="0">
                <a:sym typeface="Huawei Sans" panose="020C0503030203020204" pitchFamily="34" charset="0"/>
              </a:rPr>
            </a:br>
            <a:r>
              <a:rPr lang="ru-RU" sz="2000" dirty="0" smtClean="0">
                <a:sym typeface="Huawei Sans" panose="020C0503030203020204" pitchFamily="34" charset="0"/>
              </a:rPr>
              <a:t>переключение </a:t>
            </a:r>
            <a:r>
              <a:rPr lang="ru-RU" sz="2000" dirty="0">
                <a:sym typeface="Huawei Sans" panose="020C0503030203020204" pitchFamily="34" charset="0"/>
              </a:rPr>
              <a:t>сервисов и </a:t>
            </a:r>
            <a:r>
              <a:rPr lang="ru-RU" sz="2000" dirty="0" smtClean="0">
                <a:sym typeface="Huawei Sans" panose="020C0503030203020204" pitchFamily="34" charset="0"/>
              </a:rPr>
              <a:t/>
            </a:r>
            <a:br>
              <a:rPr lang="ru-RU" sz="2000" dirty="0" smtClean="0">
                <a:sym typeface="Huawei Sans" panose="020C0503030203020204" pitchFamily="34" charset="0"/>
              </a:rPr>
            </a:br>
            <a:r>
              <a:rPr lang="ru-RU" sz="2000" dirty="0" smtClean="0">
                <a:sym typeface="Huawei Sans" panose="020C0503030203020204" pitchFamily="34" charset="0"/>
              </a:rPr>
              <a:t>восстановление </a:t>
            </a:r>
            <a:r>
              <a:rPr lang="ru-RU" sz="2000" dirty="0">
                <a:sym typeface="Huawei Sans" panose="020C0503030203020204" pitchFamily="34" charset="0"/>
              </a:rPr>
              <a:t>данных. </a:t>
            </a:r>
            <a:r>
              <a:rPr lang="ru-RU" sz="2000" dirty="0" smtClean="0">
                <a:sym typeface="Huawei Sans" panose="020C0503030203020204" pitchFamily="34" charset="0"/>
              </a:rPr>
              <a:t/>
            </a:r>
            <a:br>
              <a:rPr lang="ru-RU" sz="2000" dirty="0" smtClean="0">
                <a:sym typeface="Huawei Sans" panose="020C0503030203020204" pitchFamily="34" charset="0"/>
              </a:rPr>
            </a:br>
            <a:r>
              <a:rPr lang="ru-RU" sz="2000" dirty="0" smtClean="0">
                <a:sym typeface="Huawei Sans" panose="020C0503030203020204" pitchFamily="34" charset="0"/>
              </a:rPr>
              <a:t>Далее </a:t>
            </a:r>
            <a:r>
              <a:rPr lang="ru-RU" sz="2000" dirty="0">
                <a:sym typeface="Huawei Sans" panose="020C0503030203020204" pitchFamily="34" charset="0"/>
              </a:rPr>
              <a:t>рассмотрим подробнее эти </a:t>
            </a:r>
            <a:r>
              <a:rPr lang="ru-RU" sz="2000" dirty="0" smtClean="0">
                <a:sym typeface="Huawei Sans" panose="020C0503030203020204" pitchFamily="34" charset="0"/>
              </a:rPr>
              <a:t/>
            </a:r>
            <a:br>
              <a:rPr lang="ru-RU" sz="2000" dirty="0" smtClean="0">
                <a:sym typeface="Huawei Sans" panose="020C0503030203020204" pitchFamily="34" charset="0"/>
              </a:rPr>
            </a:br>
            <a:r>
              <a:rPr lang="ru-RU" sz="2000" dirty="0" smtClean="0">
                <a:sym typeface="Huawei Sans" panose="020C0503030203020204" pitchFamily="34" charset="0"/>
              </a:rPr>
              <a:t>этапы</a:t>
            </a:r>
            <a:r>
              <a:rPr lang="ru-RU" sz="2000" dirty="0">
                <a:sym typeface="Huawei Sans" panose="020C0503030203020204" pitchFamily="34" charset="0"/>
              </a:rPr>
              <a:t>.</a:t>
            </a:r>
          </a:p>
        </p:txBody>
      </p:sp>
      <p:pic>
        <p:nvPicPr>
          <p:cNvPr id="64" name="图片 63"/>
          <p:cNvPicPr>
            <a:picLocks noChangeAspect="1"/>
          </p:cNvPicPr>
          <p:nvPr/>
        </p:nvPicPr>
        <p:blipFill rotWithShape="1">
          <a:blip r:embed="rId3">
            <a:extLst>
              <a:ext uri="{28A0092B-C50C-407E-A947-70E740481C1C}">
                <a14:useLocalDpi xmlns:a14="http://schemas.microsoft.com/office/drawing/2010/main" val="0"/>
              </a:ext>
            </a:extLst>
          </a:blip>
          <a:srcRect t="18093" b="5609"/>
          <a:stretch/>
        </p:blipFill>
        <p:spPr>
          <a:xfrm>
            <a:off x="6008669" y="3490035"/>
            <a:ext cx="5541039" cy="2378111"/>
          </a:xfrm>
          <a:prstGeom prst="rect">
            <a:avLst/>
          </a:prstGeom>
        </p:spPr>
      </p:pic>
    </p:spTree>
    <p:extLst>
      <p:ext uri="{BB962C8B-B14F-4D97-AF65-F5344CB8AC3E}">
        <p14:creationId xmlns:p14="http://schemas.microsoft.com/office/powerpoint/2010/main" val="152330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a:xfrm>
            <a:off x="412861" y="277913"/>
            <a:ext cx="11686990" cy="1001920"/>
          </a:xfrm>
        </p:spPr>
        <p:txBody>
          <a:bodyPr/>
          <a:lstStyle/>
          <a:p>
            <a:r>
              <a:rPr lang="ru-RU" dirty="0"/>
              <a:t>Этапы реализации удаленного резервного копирования и восстановления сервисных данных</a:t>
            </a:r>
          </a:p>
        </p:txBody>
      </p:sp>
      <p:sp>
        <p:nvSpPr>
          <p:cNvPr id="131" name="文本框 130"/>
          <p:cNvSpPr txBox="1"/>
          <p:nvPr/>
        </p:nvSpPr>
        <p:spPr bwMode="auto">
          <a:xfrm>
            <a:off x="1214033" y="1479340"/>
            <a:ext cx="4195805" cy="33488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ru-RU" sz="1600">
                <a:latin typeface="Huawei Sans" panose="020C0503030203020204" pitchFamily="34" charset="0"/>
                <a:ea typeface="方正兰亭黑简体" panose="02000000000000000000" pitchFamily="2" charset="-122"/>
                <a:sym typeface="Huawei Sans" panose="020C0503030203020204" pitchFamily="34" charset="0"/>
              </a:rPr>
              <a:t>1. Создание пары HyperReplication.</a:t>
            </a:r>
          </a:p>
        </p:txBody>
      </p:sp>
      <p:sp>
        <p:nvSpPr>
          <p:cNvPr id="133" name="文本框 132"/>
          <p:cNvSpPr txBox="1"/>
          <p:nvPr/>
        </p:nvSpPr>
        <p:spPr bwMode="auto">
          <a:xfrm>
            <a:off x="6709590" y="1548312"/>
            <a:ext cx="4195805" cy="33488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ru-RU" sz="1600">
                <a:latin typeface="Huawei Sans" panose="020C0503030203020204" pitchFamily="34" charset="0"/>
                <a:ea typeface="方正兰亭黑简体" panose="02000000000000000000" pitchFamily="2" charset="-122"/>
                <a:sym typeface="Huawei Sans" panose="020C0503030203020204" pitchFamily="34" charset="0"/>
              </a:rPr>
              <a:t>2. Синхронизация данных.</a:t>
            </a:r>
          </a:p>
        </p:txBody>
      </p:sp>
      <p:sp>
        <p:nvSpPr>
          <p:cNvPr id="135" name="文本框 134"/>
          <p:cNvSpPr txBox="1"/>
          <p:nvPr/>
        </p:nvSpPr>
        <p:spPr bwMode="auto">
          <a:xfrm>
            <a:off x="945440" y="3762125"/>
            <a:ext cx="4195805" cy="33488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ru-RU" sz="1600">
                <a:latin typeface="Huawei Sans" panose="020C0503030203020204" pitchFamily="34" charset="0"/>
                <a:ea typeface="方正兰亭黑简体" panose="02000000000000000000" pitchFamily="2" charset="-122"/>
                <a:sym typeface="Huawei Sans" panose="020C0503030203020204" pitchFamily="34" charset="0"/>
              </a:rPr>
              <a:t>3. Переключение сервисов.</a:t>
            </a:r>
          </a:p>
        </p:txBody>
      </p:sp>
      <p:sp>
        <p:nvSpPr>
          <p:cNvPr id="137" name="文本框 136"/>
          <p:cNvSpPr txBox="1"/>
          <p:nvPr/>
        </p:nvSpPr>
        <p:spPr bwMode="auto">
          <a:xfrm>
            <a:off x="6633874" y="3757494"/>
            <a:ext cx="4195805" cy="33488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ru-RU" sz="1600">
                <a:latin typeface="Huawei Sans" panose="020C0503030203020204" pitchFamily="34" charset="0"/>
                <a:ea typeface="方正兰亭黑简体" panose="02000000000000000000" pitchFamily="2" charset="-122"/>
                <a:sym typeface="Huawei Sans" panose="020C0503030203020204" pitchFamily="34" charset="0"/>
              </a:rPr>
              <a:t>4. Восстановление данных.</a:t>
            </a:r>
          </a:p>
        </p:txBody>
      </p:sp>
      <p:grpSp>
        <p:nvGrpSpPr>
          <p:cNvPr id="2" name="组合 1"/>
          <p:cNvGrpSpPr/>
          <p:nvPr/>
        </p:nvGrpSpPr>
        <p:grpSpPr>
          <a:xfrm>
            <a:off x="1697793" y="1982374"/>
            <a:ext cx="7867755" cy="2995348"/>
            <a:chOff x="1697793" y="1982374"/>
            <a:chExt cx="7867755" cy="2995348"/>
          </a:xfrm>
        </p:grpSpPr>
        <p:sp>
          <p:nvSpPr>
            <p:cNvPr id="3" name="矩形 2"/>
            <p:cNvSpPr/>
            <p:nvPr/>
          </p:nvSpPr>
          <p:spPr>
            <a:xfrm>
              <a:off x="2654170" y="2262069"/>
              <a:ext cx="1446358" cy="461665"/>
            </a:xfrm>
            <a:prstGeom prst="rect">
              <a:avLst/>
            </a:prstGeom>
            <a:solidFill>
              <a:schemeClr val="bg1"/>
            </a:solidFill>
          </p:spPr>
          <p:txBody>
            <a:bodyPr wrap="none">
              <a:spAutoFit/>
            </a:bodyPr>
            <a:lstStyle/>
            <a:p>
              <a:pPr algn="ct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Канал </a:t>
              </a:r>
              <a:r>
                <a:rPr lang="ru-RU" sz="1200" dirty="0" smtClean="0">
                  <a:latin typeface="Huawei Sans" panose="020C0503030203020204" pitchFamily="34" charset="0"/>
                  <a:ea typeface="方正兰亭黑简体" panose="02000000000000000000" pitchFamily="2" charset="-122"/>
                  <a:sym typeface="Huawei Sans" panose="020C0503030203020204" pitchFamily="34" charset="0"/>
                </a:rPr>
                <a:t/>
              </a:r>
              <a:br>
                <a:rPr lang="ru-RU" sz="1200" dirty="0" smtClean="0">
                  <a:latin typeface="Huawei Sans" panose="020C0503030203020204" pitchFamily="34" charset="0"/>
                  <a:ea typeface="方正兰亭黑简体" panose="02000000000000000000" pitchFamily="2" charset="-122"/>
                  <a:sym typeface="Huawei Sans" panose="020C0503030203020204" pitchFamily="34" charset="0"/>
                </a:rPr>
              </a:br>
              <a:r>
                <a:rPr lang="ru-RU" sz="1200" dirty="0" err="1" smtClean="0">
                  <a:latin typeface="Huawei Sans" panose="020C0503030203020204" pitchFamily="34" charset="0"/>
                  <a:ea typeface="方正兰亭黑简体" panose="02000000000000000000" pitchFamily="2" charset="-122"/>
                  <a:sym typeface="Huawei Sans" panose="020C0503030203020204" pitchFamily="34" charset="0"/>
                </a:rPr>
                <a:t>HyperReplication</a:t>
              </a:r>
              <a:endParaRPr lang="ru-RU"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矩形 12"/>
            <p:cNvSpPr/>
            <p:nvPr/>
          </p:nvSpPr>
          <p:spPr>
            <a:xfrm>
              <a:off x="1697793" y="1982374"/>
              <a:ext cx="1082348" cy="276999"/>
            </a:xfrm>
            <a:prstGeom prst="rect">
              <a:avLst/>
            </a:prstGeom>
            <a:solidFill>
              <a:schemeClr val="bg1"/>
            </a:solidFill>
          </p:spPr>
          <p:txBody>
            <a:bodyPr wrap="none">
              <a:spAutoFit/>
            </a:bodyPr>
            <a:lstStyle/>
            <a:p>
              <a:pP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Первичный LUN</a:t>
              </a:r>
            </a:p>
          </p:txBody>
        </p:sp>
        <p:sp>
          <p:nvSpPr>
            <p:cNvPr id="14" name="矩形 13"/>
            <p:cNvSpPr/>
            <p:nvPr/>
          </p:nvSpPr>
          <p:spPr>
            <a:xfrm>
              <a:off x="3974502" y="1982623"/>
              <a:ext cx="1258678" cy="276999"/>
            </a:xfrm>
            <a:prstGeom prst="rect">
              <a:avLst/>
            </a:prstGeom>
            <a:solidFill>
              <a:schemeClr val="bg1"/>
            </a:solidFill>
          </p:spPr>
          <p:txBody>
            <a:bodyPr wrap="none">
              <a:spAutoFit/>
            </a:bodyPr>
            <a:lstStyle/>
            <a:p>
              <a:pP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Вторичный LUN</a:t>
              </a:r>
            </a:p>
          </p:txBody>
        </p:sp>
        <p:grpSp>
          <p:nvGrpSpPr>
            <p:cNvPr id="556" name="组合 555"/>
            <p:cNvGrpSpPr/>
            <p:nvPr/>
          </p:nvGrpSpPr>
          <p:grpSpPr>
            <a:xfrm>
              <a:off x="1800963" y="2244151"/>
              <a:ext cx="3152773" cy="1316666"/>
              <a:chOff x="1996321" y="2173165"/>
              <a:chExt cx="3152773" cy="1316666"/>
            </a:xfrm>
          </p:grpSpPr>
          <p:cxnSp>
            <p:nvCxnSpPr>
              <p:cNvPr id="557" name="直接连接符 556"/>
              <p:cNvCxnSpPr/>
              <p:nvPr/>
            </p:nvCxnSpPr>
            <p:spPr>
              <a:xfrm>
                <a:off x="2638681" y="2820118"/>
                <a:ext cx="1880581" cy="1727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558" name="组合 557"/>
              <p:cNvGrpSpPr/>
              <p:nvPr/>
            </p:nvGrpSpPr>
            <p:grpSpPr bwMode="gray">
              <a:xfrm>
                <a:off x="1996321" y="2431736"/>
                <a:ext cx="636096" cy="590664"/>
                <a:chOff x="3155364" y="4938258"/>
                <a:chExt cx="1008000" cy="936005"/>
              </a:xfrm>
            </p:grpSpPr>
            <p:sp>
              <p:nvSpPr>
                <p:cNvPr id="625" name="矩形 624"/>
                <p:cNvSpPr/>
                <p:nvPr/>
              </p:nvSpPr>
              <p:spPr bwMode="gray">
                <a:xfrm>
                  <a:off x="3155364" y="493825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626" name="组合 625"/>
                <p:cNvGrpSpPr/>
                <p:nvPr/>
              </p:nvGrpSpPr>
              <p:grpSpPr bwMode="gray">
                <a:xfrm>
                  <a:off x="3227770" y="4985410"/>
                  <a:ext cx="264764" cy="97178"/>
                  <a:chOff x="4550262" y="3256156"/>
                  <a:chExt cx="769434" cy="230706"/>
                </a:xfrm>
              </p:grpSpPr>
              <p:sp>
                <p:nvSpPr>
                  <p:cNvPr id="680" name="矩形 67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81" name="直接连接符 68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27" name="组合 626"/>
                <p:cNvGrpSpPr/>
                <p:nvPr/>
              </p:nvGrpSpPr>
              <p:grpSpPr bwMode="gray">
                <a:xfrm>
                  <a:off x="3526982" y="4985410"/>
                  <a:ext cx="264764" cy="97178"/>
                  <a:chOff x="4550262" y="3256156"/>
                  <a:chExt cx="769434" cy="230706"/>
                </a:xfrm>
              </p:grpSpPr>
              <p:sp>
                <p:nvSpPr>
                  <p:cNvPr id="678" name="矩形 67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79" name="直接连接符 67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28" name="组合 627"/>
                <p:cNvGrpSpPr/>
                <p:nvPr/>
              </p:nvGrpSpPr>
              <p:grpSpPr bwMode="gray">
                <a:xfrm>
                  <a:off x="3826195" y="4985410"/>
                  <a:ext cx="264764" cy="97178"/>
                  <a:chOff x="4550262" y="3256156"/>
                  <a:chExt cx="769434" cy="230706"/>
                </a:xfrm>
              </p:grpSpPr>
              <p:sp>
                <p:nvSpPr>
                  <p:cNvPr id="676" name="矩形 67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77" name="直接连接符 67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29" name="组合 628"/>
                <p:cNvGrpSpPr/>
                <p:nvPr/>
              </p:nvGrpSpPr>
              <p:grpSpPr bwMode="gray">
                <a:xfrm>
                  <a:off x="3227770" y="5096666"/>
                  <a:ext cx="264764" cy="97178"/>
                  <a:chOff x="4550262" y="3256156"/>
                  <a:chExt cx="769434" cy="230706"/>
                </a:xfrm>
              </p:grpSpPr>
              <p:sp>
                <p:nvSpPr>
                  <p:cNvPr id="674" name="矩形 67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75" name="直接连接符 67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30" name="组合 629"/>
                <p:cNvGrpSpPr/>
                <p:nvPr/>
              </p:nvGrpSpPr>
              <p:grpSpPr bwMode="gray">
                <a:xfrm>
                  <a:off x="3526982" y="5096666"/>
                  <a:ext cx="264764" cy="97178"/>
                  <a:chOff x="4550262" y="3256156"/>
                  <a:chExt cx="769434" cy="230706"/>
                </a:xfrm>
              </p:grpSpPr>
              <p:sp>
                <p:nvSpPr>
                  <p:cNvPr id="672" name="矩形 67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73" name="直接连接符 67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31" name="组合 630"/>
                <p:cNvGrpSpPr/>
                <p:nvPr/>
              </p:nvGrpSpPr>
              <p:grpSpPr bwMode="gray">
                <a:xfrm>
                  <a:off x="3826195" y="5096666"/>
                  <a:ext cx="264764" cy="97178"/>
                  <a:chOff x="4550262" y="3256156"/>
                  <a:chExt cx="769434" cy="230706"/>
                </a:xfrm>
              </p:grpSpPr>
              <p:sp>
                <p:nvSpPr>
                  <p:cNvPr id="670" name="矩形 66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71" name="直接连接符 67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632" name="矩形 631"/>
                <p:cNvSpPr/>
                <p:nvPr/>
              </p:nvSpPr>
              <p:spPr bwMode="gray">
                <a:xfrm>
                  <a:off x="3155364" y="5255951"/>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633" name="组合 632"/>
                <p:cNvGrpSpPr/>
                <p:nvPr/>
              </p:nvGrpSpPr>
              <p:grpSpPr bwMode="gray">
                <a:xfrm>
                  <a:off x="3227770" y="5303103"/>
                  <a:ext cx="264764" cy="97178"/>
                  <a:chOff x="4550262" y="3256156"/>
                  <a:chExt cx="769434" cy="230706"/>
                </a:xfrm>
              </p:grpSpPr>
              <p:sp>
                <p:nvSpPr>
                  <p:cNvPr id="668" name="矩形 66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69" name="直接连接符 66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34" name="组合 633"/>
                <p:cNvGrpSpPr/>
                <p:nvPr/>
              </p:nvGrpSpPr>
              <p:grpSpPr bwMode="gray">
                <a:xfrm>
                  <a:off x="3526982" y="5303103"/>
                  <a:ext cx="264764" cy="97178"/>
                  <a:chOff x="4550262" y="3256156"/>
                  <a:chExt cx="769434" cy="230706"/>
                </a:xfrm>
              </p:grpSpPr>
              <p:sp>
                <p:nvSpPr>
                  <p:cNvPr id="666" name="矩形 66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67" name="直接连接符 66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35" name="组合 634"/>
                <p:cNvGrpSpPr/>
                <p:nvPr/>
              </p:nvGrpSpPr>
              <p:grpSpPr bwMode="gray">
                <a:xfrm>
                  <a:off x="3826195" y="5303103"/>
                  <a:ext cx="264764" cy="97178"/>
                  <a:chOff x="4550262" y="3256156"/>
                  <a:chExt cx="769434" cy="230706"/>
                </a:xfrm>
              </p:grpSpPr>
              <p:sp>
                <p:nvSpPr>
                  <p:cNvPr id="664" name="矩形 66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65" name="直接连接符 66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36" name="组合 635"/>
                <p:cNvGrpSpPr/>
                <p:nvPr/>
              </p:nvGrpSpPr>
              <p:grpSpPr bwMode="gray">
                <a:xfrm>
                  <a:off x="3227770" y="5414359"/>
                  <a:ext cx="264764" cy="97178"/>
                  <a:chOff x="4550262" y="3256156"/>
                  <a:chExt cx="769434" cy="230706"/>
                </a:xfrm>
              </p:grpSpPr>
              <p:sp>
                <p:nvSpPr>
                  <p:cNvPr id="662" name="矩形 66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63" name="直接连接符 66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37" name="组合 636"/>
                <p:cNvGrpSpPr/>
                <p:nvPr/>
              </p:nvGrpSpPr>
              <p:grpSpPr bwMode="gray">
                <a:xfrm>
                  <a:off x="3526982" y="5414359"/>
                  <a:ext cx="264764" cy="97178"/>
                  <a:chOff x="4550262" y="3256156"/>
                  <a:chExt cx="769434" cy="230706"/>
                </a:xfrm>
              </p:grpSpPr>
              <p:sp>
                <p:nvSpPr>
                  <p:cNvPr id="660" name="矩形 65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61" name="直接连接符 66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38" name="组合 637"/>
                <p:cNvGrpSpPr/>
                <p:nvPr/>
              </p:nvGrpSpPr>
              <p:grpSpPr bwMode="gray">
                <a:xfrm>
                  <a:off x="3826195" y="5414359"/>
                  <a:ext cx="264764" cy="97178"/>
                  <a:chOff x="4550262" y="3256156"/>
                  <a:chExt cx="769434" cy="230706"/>
                </a:xfrm>
              </p:grpSpPr>
              <p:sp>
                <p:nvSpPr>
                  <p:cNvPr id="658" name="矩形 65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59" name="直接连接符 65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639" name="矩形 638"/>
                <p:cNvSpPr/>
                <p:nvPr/>
              </p:nvSpPr>
              <p:spPr bwMode="gray">
                <a:xfrm>
                  <a:off x="3155364" y="557364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640" name="组合 639"/>
                <p:cNvGrpSpPr/>
                <p:nvPr/>
              </p:nvGrpSpPr>
              <p:grpSpPr bwMode="gray">
                <a:xfrm>
                  <a:off x="3227770" y="5620800"/>
                  <a:ext cx="264764" cy="97178"/>
                  <a:chOff x="4550262" y="3256156"/>
                  <a:chExt cx="769434" cy="230706"/>
                </a:xfrm>
              </p:grpSpPr>
              <p:sp>
                <p:nvSpPr>
                  <p:cNvPr id="656" name="矩形 65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57" name="直接连接符 65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41" name="组合 640"/>
                <p:cNvGrpSpPr/>
                <p:nvPr/>
              </p:nvGrpSpPr>
              <p:grpSpPr bwMode="gray">
                <a:xfrm>
                  <a:off x="3526982" y="5620800"/>
                  <a:ext cx="264764" cy="97178"/>
                  <a:chOff x="4550262" y="3256156"/>
                  <a:chExt cx="769434" cy="230706"/>
                </a:xfrm>
              </p:grpSpPr>
              <p:sp>
                <p:nvSpPr>
                  <p:cNvPr id="654" name="矩形 65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55" name="直接连接符 65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42" name="组合 641"/>
                <p:cNvGrpSpPr/>
                <p:nvPr/>
              </p:nvGrpSpPr>
              <p:grpSpPr bwMode="gray">
                <a:xfrm>
                  <a:off x="3826195" y="5620800"/>
                  <a:ext cx="264764" cy="97178"/>
                  <a:chOff x="4550262" y="3256156"/>
                  <a:chExt cx="769434" cy="230706"/>
                </a:xfrm>
              </p:grpSpPr>
              <p:sp>
                <p:nvSpPr>
                  <p:cNvPr id="652" name="矩形 65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53" name="直接连接符 65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43" name="组合 642"/>
                <p:cNvGrpSpPr/>
                <p:nvPr/>
              </p:nvGrpSpPr>
              <p:grpSpPr bwMode="gray">
                <a:xfrm>
                  <a:off x="3227770" y="5732056"/>
                  <a:ext cx="264764" cy="97178"/>
                  <a:chOff x="4550262" y="3256156"/>
                  <a:chExt cx="769434" cy="230706"/>
                </a:xfrm>
              </p:grpSpPr>
              <p:sp>
                <p:nvSpPr>
                  <p:cNvPr id="650" name="矩形 64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51" name="直接连接符 65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44" name="组合 643"/>
                <p:cNvGrpSpPr/>
                <p:nvPr/>
              </p:nvGrpSpPr>
              <p:grpSpPr bwMode="gray">
                <a:xfrm>
                  <a:off x="3526982" y="5732056"/>
                  <a:ext cx="264764" cy="97178"/>
                  <a:chOff x="4550262" y="3256156"/>
                  <a:chExt cx="769434" cy="230706"/>
                </a:xfrm>
              </p:grpSpPr>
              <p:sp>
                <p:nvSpPr>
                  <p:cNvPr id="648" name="矩形 64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49" name="直接连接符 64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45" name="组合 644"/>
                <p:cNvGrpSpPr/>
                <p:nvPr/>
              </p:nvGrpSpPr>
              <p:grpSpPr bwMode="gray">
                <a:xfrm>
                  <a:off x="3826195" y="5732056"/>
                  <a:ext cx="264764" cy="97178"/>
                  <a:chOff x="4550262" y="3256156"/>
                  <a:chExt cx="769434" cy="230706"/>
                </a:xfrm>
              </p:grpSpPr>
              <p:sp>
                <p:nvSpPr>
                  <p:cNvPr id="646" name="矩形 64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47" name="直接连接符 64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grpSp>
            <p:nvGrpSpPr>
              <p:cNvPr id="559" name="组合 558"/>
              <p:cNvGrpSpPr/>
              <p:nvPr/>
            </p:nvGrpSpPr>
            <p:grpSpPr bwMode="gray">
              <a:xfrm>
                <a:off x="4512998" y="2449006"/>
                <a:ext cx="636096" cy="590664"/>
                <a:chOff x="3155364" y="4938258"/>
                <a:chExt cx="1008000" cy="936005"/>
              </a:xfrm>
            </p:grpSpPr>
            <p:sp>
              <p:nvSpPr>
                <p:cNvPr id="568" name="矩形 567"/>
                <p:cNvSpPr/>
                <p:nvPr/>
              </p:nvSpPr>
              <p:spPr bwMode="gray">
                <a:xfrm>
                  <a:off x="3155364" y="493825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569" name="组合 568"/>
                <p:cNvGrpSpPr/>
                <p:nvPr/>
              </p:nvGrpSpPr>
              <p:grpSpPr bwMode="gray">
                <a:xfrm>
                  <a:off x="3227770" y="4985410"/>
                  <a:ext cx="264764" cy="97178"/>
                  <a:chOff x="4550262" y="3256156"/>
                  <a:chExt cx="769434" cy="230706"/>
                </a:xfrm>
              </p:grpSpPr>
              <p:sp>
                <p:nvSpPr>
                  <p:cNvPr id="623" name="矩形 62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24" name="直接连接符 62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70" name="组合 569"/>
                <p:cNvGrpSpPr/>
                <p:nvPr/>
              </p:nvGrpSpPr>
              <p:grpSpPr bwMode="gray">
                <a:xfrm>
                  <a:off x="3526982" y="4985410"/>
                  <a:ext cx="264764" cy="97178"/>
                  <a:chOff x="4550262" y="3256156"/>
                  <a:chExt cx="769434" cy="230706"/>
                </a:xfrm>
              </p:grpSpPr>
              <p:sp>
                <p:nvSpPr>
                  <p:cNvPr id="621" name="矩形 62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22" name="直接连接符 62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71" name="组合 570"/>
                <p:cNvGrpSpPr/>
                <p:nvPr/>
              </p:nvGrpSpPr>
              <p:grpSpPr bwMode="gray">
                <a:xfrm>
                  <a:off x="3826195" y="4985410"/>
                  <a:ext cx="264764" cy="97178"/>
                  <a:chOff x="4550262" y="3256156"/>
                  <a:chExt cx="769434" cy="230706"/>
                </a:xfrm>
              </p:grpSpPr>
              <p:sp>
                <p:nvSpPr>
                  <p:cNvPr id="619" name="矩形 61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20" name="直接连接符 61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72" name="组合 571"/>
                <p:cNvGrpSpPr/>
                <p:nvPr/>
              </p:nvGrpSpPr>
              <p:grpSpPr bwMode="gray">
                <a:xfrm>
                  <a:off x="3227770" y="5096666"/>
                  <a:ext cx="264764" cy="97178"/>
                  <a:chOff x="4550262" y="3256156"/>
                  <a:chExt cx="769434" cy="230706"/>
                </a:xfrm>
              </p:grpSpPr>
              <p:sp>
                <p:nvSpPr>
                  <p:cNvPr id="617" name="矩形 61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18" name="直接连接符 61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73" name="组合 572"/>
                <p:cNvGrpSpPr/>
                <p:nvPr/>
              </p:nvGrpSpPr>
              <p:grpSpPr bwMode="gray">
                <a:xfrm>
                  <a:off x="3526982" y="5096666"/>
                  <a:ext cx="264764" cy="97178"/>
                  <a:chOff x="4550262" y="3256156"/>
                  <a:chExt cx="769434" cy="230706"/>
                </a:xfrm>
              </p:grpSpPr>
              <p:sp>
                <p:nvSpPr>
                  <p:cNvPr id="615" name="矩形 61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16" name="直接连接符 61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74" name="组合 573"/>
                <p:cNvGrpSpPr/>
                <p:nvPr/>
              </p:nvGrpSpPr>
              <p:grpSpPr bwMode="gray">
                <a:xfrm>
                  <a:off x="3826195" y="5096666"/>
                  <a:ext cx="264764" cy="97178"/>
                  <a:chOff x="4550262" y="3256156"/>
                  <a:chExt cx="769434" cy="230706"/>
                </a:xfrm>
              </p:grpSpPr>
              <p:sp>
                <p:nvSpPr>
                  <p:cNvPr id="613" name="矩形 61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14" name="直接连接符 61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575" name="矩形 574"/>
                <p:cNvSpPr/>
                <p:nvPr/>
              </p:nvSpPr>
              <p:spPr bwMode="gray">
                <a:xfrm>
                  <a:off x="3155364" y="5255951"/>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576" name="组合 575"/>
                <p:cNvGrpSpPr/>
                <p:nvPr/>
              </p:nvGrpSpPr>
              <p:grpSpPr bwMode="gray">
                <a:xfrm>
                  <a:off x="3227770" y="5303103"/>
                  <a:ext cx="264764" cy="97178"/>
                  <a:chOff x="4550262" y="3256156"/>
                  <a:chExt cx="769434" cy="230706"/>
                </a:xfrm>
              </p:grpSpPr>
              <p:sp>
                <p:nvSpPr>
                  <p:cNvPr id="611" name="矩形 61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12" name="直接连接符 61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77" name="组合 576"/>
                <p:cNvGrpSpPr/>
                <p:nvPr/>
              </p:nvGrpSpPr>
              <p:grpSpPr bwMode="gray">
                <a:xfrm>
                  <a:off x="3526982" y="5303103"/>
                  <a:ext cx="264764" cy="97178"/>
                  <a:chOff x="4550262" y="3256156"/>
                  <a:chExt cx="769434" cy="230706"/>
                </a:xfrm>
              </p:grpSpPr>
              <p:sp>
                <p:nvSpPr>
                  <p:cNvPr id="609" name="矩形 60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10" name="直接连接符 60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78" name="组合 577"/>
                <p:cNvGrpSpPr/>
                <p:nvPr/>
              </p:nvGrpSpPr>
              <p:grpSpPr bwMode="gray">
                <a:xfrm>
                  <a:off x="3826195" y="5303103"/>
                  <a:ext cx="264764" cy="97178"/>
                  <a:chOff x="4550262" y="3256156"/>
                  <a:chExt cx="769434" cy="230706"/>
                </a:xfrm>
              </p:grpSpPr>
              <p:sp>
                <p:nvSpPr>
                  <p:cNvPr id="607" name="矩形 60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08" name="直接连接符 60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79" name="组合 578"/>
                <p:cNvGrpSpPr/>
                <p:nvPr/>
              </p:nvGrpSpPr>
              <p:grpSpPr bwMode="gray">
                <a:xfrm>
                  <a:off x="3227770" y="5414359"/>
                  <a:ext cx="264764" cy="97178"/>
                  <a:chOff x="4550262" y="3256156"/>
                  <a:chExt cx="769434" cy="230706"/>
                </a:xfrm>
              </p:grpSpPr>
              <p:sp>
                <p:nvSpPr>
                  <p:cNvPr id="605" name="矩形 60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06" name="直接连接符 60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80" name="组合 579"/>
                <p:cNvGrpSpPr/>
                <p:nvPr/>
              </p:nvGrpSpPr>
              <p:grpSpPr bwMode="gray">
                <a:xfrm>
                  <a:off x="3526982" y="5414359"/>
                  <a:ext cx="264764" cy="97178"/>
                  <a:chOff x="4550262" y="3256156"/>
                  <a:chExt cx="769434" cy="230706"/>
                </a:xfrm>
              </p:grpSpPr>
              <p:sp>
                <p:nvSpPr>
                  <p:cNvPr id="603" name="矩形 60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04" name="直接连接符 60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81" name="组合 580"/>
                <p:cNvGrpSpPr/>
                <p:nvPr/>
              </p:nvGrpSpPr>
              <p:grpSpPr bwMode="gray">
                <a:xfrm>
                  <a:off x="3826195" y="5414359"/>
                  <a:ext cx="264764" cy="97178"/>
                  <a:chOff x="4550262" y="3256156"/>
                  <a:chExt cx="769434" cy="230706"/>
                </a:xfrm>
              </p:grpSpPr>
              <p:sp>
                <p:nvSpPr>
                  <p:cNvPr id="601" name="矩形 60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02" name="直接连接符 60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582" name="矩形 581"/>
                <p:cNvSpPr/>
                <p:nvPr/>
              </p:nvSpPr>
              <p:spPr bwMode="gray">
                <a:xfrm>
                  <a:off x="3155364" y="557364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583" name="组合 582"/>
                <p:cNvGrpSpPr/>
                <p:nvPr/>
              </p:nvGrpSpPr>
              <p:grpSpPr bwMode="gray">
                <a:xfrm>
                  <a:off x="3227770" y="5620800"/>
                  <a:ext cx="264764" cy="97178"/>
                  <a:chOff x="4550262" y="3256156"/>
                  <a:chExt cx="769434" cy="230706"/>
                </a:xfrm>
              </p:grpSpPr>
              <p:sp>
                <p:nvSpPr>
                  <p:cNvPr id="599" name="矩形 59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00" name="直接连接符 59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84" name="组合 583"/>
                <p:cNvGrpSpPr/>
                <p:nvPr/>
              </p:nvGrpSpPr>
              <p:grpSpPr bwMode="gray">
                <a:xfrm>
                  <a:off x="3526982" y="5620800"/>
                  <a:ext cx="264764" cy="97178"/>
                  <a:chOff x="4550262" y="3256156"/>
                  <a:chExt cx="769434" cy="230706"/>
                </a:xfrm>
              </p:grpSpPr>
              <p:sp>
                <p:nvSpPr>
                  <p:cNvPr id="597" name="矩形 59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598" name="直接连接符 59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85" name="组合 584"/>
                <p:cNvGrpSpPr/>
                <p:nvPr/>
              </p:nvGrpSpPr>
              <p:grpSpPr bwMode="gray">
                <a:xfrm>
                  <a:off x="3826195" y="5620800"/>
                  <a:ext cx="264764" cy="97178"/>
                  <a:chOff x="4550262" y="3256156"/>
                  <a:chExt cx="769434" cy="230706"/>
                </a:xfrm>
              </p:grpSpPr>
              <p:sp>
                <p:nvSpPr>
                  <p:cNvPr id="595" name="矩形 59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596" name="直接连接符 59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86" name="组合 585"/>
                <p:cNvGrpSpPr/>
                <p:nvPr/>
              </p:nvGrpSpPr>
              <p:grpSpPr bwMode="gray">
                <a:xfrm>
                  <a:off x="3227770" y="5732056"/>
                  <a:ext cx="264764" cy="97178"/>
                  <a:chOff x="4550262" y="3256156"/>
                  <a:chExt cx="769434" cy="230706"/>
                </a:xfrm>
              </p:grpSpPr>
              <p:sp>
                <p:nvSpPr>
                  <p:cNvPr id="593" name="矩形 59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594" name="直接连接符 59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87" name="组合 586"/>
                <p:cNvGrpSpPr/>
                <p:nvPr/>
              </p:nvGrpSpPr>
              <p:grpSpPr bwMode="gray">
                <a:xfrm>
                  <a:off x="3526982" y="5732056"/>
                  <a:ext cx="264764" cy="97178"/>
                  <a:chOff x="4550262" y="3256156"/>
                  <a:chExt cx="769434" cy="230706"/>
                </a:xfrm>
              </p:grpSpPr>
              <p:sp>
                <p:nvSpPr>
                  <p:cNvPr id="591" name="矩形 59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592" name="直接连接符 59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88" name="组合 587"/>
                <p:cNvGrpSpPr/>
                <p:nvPr/>
              </p:nvGrpSpPr>
              <p:grpSpPr bwMode="gray">
                <a:xfrm>
                  <a:off x="3826195" y="5732056"/>
                  <a:ext cx="264764" cy="97178"/>
                  <a:chOff x="4550262" y="3256156"/>
                  <a:chExt cx="769434" cy="230706"/>
                </a:xfrm>
              </p:grpSpPr>
              <p:sp>
                <p:nvSpPr>
                  <p:cNvPr id="589" name="矩形 58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590" name="直接连接符 58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sp>
            <p:nvSpPr>
              <p:cNvPr id="560" name="圆柱形 559"/>
              <p:cNvSpPr/>
              <p:nvPr/>
            </p:nvSpPr>
            <p:spPr>
              <a:xfrm>
                <a:off x="2333089" y="2173165"/>
                <a:ext cx="562791" cy="541867"/>
              </a:xfrm>
              <a:prstGeom prst="can">
                <a:avLst/>
              </a:prstGeom>
              <a:solidFill>
                <a:srgbClr val="ED6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561" name="直接连接符 560"/>
              <p:cNvCxnSpPr/>
              <p:nvPr/>
            </p:nvCxnSpPr>
            <p:spPr>
              <a:xfrm>
                <a:off x="2632417" y="2885214"/>
                <a:ext cx="1880581" cy="1727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562" name="组合 561"/>
              <p:cNvGrpSpPr/>
              <p:nvPr/>
            </p:nvGrpSpPr>
            <p:grpSpPr>
              <a:xfrm>
                <a:off x="3206051" y="2655763"/>
                <a:ext cx="629273" cy="342302"/>
                <a:chOff x="6829605" y="5135631"/>
                <a:chExt cx="629273" cy="342302"/>
              </a:xfrm>
            </p:grpSpPr>
            <p:sp>
              <p:nvSpPr>
                <p:cNvPr id="566" name="云形 565"/>
                <p:cNvSpPr/>
                <p:nvPr/>
              </p:nvSpPr>
              <p:spPr>
                <a:xfrm>
                  <a:off x="6829605" y="5135631"/>
                  <a:ext cx="629273" cy="342302"/>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7" name="文本框 566"/>
                <p:cNvSpPr txBox="1"/>
                <p:nvPr/>
              </p:nvSpPr>
              <p:spPr>
                <a:xfrm>
                  <a:off x="6873272" y="5172448"/>
                  <a:ext cx="551754" cy="276999"/>
                </a:xfrm>
                <a:prstGeom prst="rect">
                  <a:avLst/>
                </a:prstGeom>
                <a:noFill/>
              </p:spPr>
              <p:txBody>
                <a:bodyPr wrap="none" rtlCol="0">
                  <a:spAutoFit/>
                </a:bodyPr>
                <a:lstStyle/>
                <a:p>
                  <a:r>
                    <a:rPr lang="ru-RU" sz="1200"/>
                    <a:t>WAN</a:t>
                  </a:r>
                </a:p>
              </p:txBody>
            </p:sp>
          </p:grpSp>
          <p:sp>
            <p:nvSpPr>
              <p:cNvPr id="563" name="圆柱形 562"/>
              <p:cNvSpPr/>
              <p:nvPr/>
            </p:nvSpPr>
            <p:spPr>
              <a:xfrm>
                <a:off x="4231812" y="2182799"/>
                <a:ext cx="562791" cy="541867"/>
              </a:xfrm>
              <a:prstGeom prst="can">
                <a:avLst/>
              </a:prstGeom>
              <a:solidFill>
                <a:srgbClr val="30B5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64" name="右大括号 563"/>
              <p:cNvSpPr/>
              <p:nvPr/>
            </p:nvSpPr>
            <p:spPr>
              <a:xfrm rot="5400000" flipV="1">
                <a:off x="3483363" y="2209191"/>
                <a:ext cx="193676" cy="1870558"/>
              </a:xfrm>
              <a:prstGeom prst="rightBrace">
                <a:avLst>
                  <a:gd name="adj1" fmla="val 60507"/>
                  <a:gd name="adj2" fmla="val 50126"/>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65" name="文本框 564"/>
              <p:cNvSpPr txBox="1"/>
              <p:nvPr/>
            </p:nvSpPr>
            <p:spPr>
              <a:xfrm>
                <a:off x="3285240" y="3212832"/>
                <a:ext cx="574934" cy="276999"/>
              </a:xfrm>
              <a:prstGeom prst="rect">
                <a:avLst/>
              </a:prstGeom>
              <a:noFill/>
            </p:spPr>
            <p:txBody>
              <a:bodyPr wrap="square" rtlCol="0">
                <a:spAutoFit/>
              </a:bodyPr>
              <a:lstStyle/>
              <a:p>
                <a:pPr algn="ctr"/>
                <a:r>
                  <a:rPr lang="ru-RU" sz="1200"/>
                  <a:t>Пара</a:t>
                </a:r>
              </a:p>
            </p:txBody>
          </p:sp>
        </p:grpSp>
        <p:sp>
          <p:nvSpPr>
            <p:cNvPr id="531" name="矩形 2"/>
            <p:cNvSpPr/>
            <p:nvPr/>
          </p:nvSpPr>
          <p:spPr>
            <a:xfrm>
              <a:off x="8119190" y="2219585"/>
              <a:ext cx="1446358" cy="461665"/>
            </a:xfrm>
            <a:prstGeom prst="rect">
              <a:avLst/>
            </a:prstGeom>
            <a:solidFill>
              <a:schemeClr val="bg1"/>
            </a:solidFill>
          </p:spPr>
          <p:txBody>
            <a:bodyPr wrap="none">
              <a:spAutoFit/>
            </a:bodyPr>
            <a:lstStyle/>
            <a:p>
              <a:pPr algn="ct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Канал </a:t>
              </a:r>
              <a:r>
                <a:rPr lang="ru-RU" sz="1200" dirty="0" smtClean="0">
                  <a:latin typeface="Huawei Sans" panose="020C0503030203020204" pitchFamily="34" charset="0"/>
                  <a:ea typeface="方正兰亭黑简体" panose="02000000000000000000" pitchFamily="2" charset="-122"/>
                  <a:sym typeface="Huawei Sans" panose="020C0503030203020204" pitchFamily="34" charset="0"/>
                </a:rPr>
                <a:t/>
              </a:r>
              <a:br>
                <a:rPr lang="ru-RU" sz="1200" dirty="0" smtClean="0">
                  <a:latin typeface="Huawei Sans" panose="020C0503030203020204" pitchFamily="34" charset="0"/>
                  <a:ea typeface="方正兰亭黑简体" panose="02000000000000000000" pitchFamily="2" charset="-122"/>
                  <a:sym typeface="Huawei Sans" panose="020C0503030203020204" pitchFamily="34" charset="0"/>
                </a:rPr>
              </a:br>
              <a:r>
                <a:rPr lang="ru-RU" sz="1200" dirty="0" err="1" smtClean="0">
                  <a:latin typeface="Huawei Sans" panose="020C0503030203020204" pitchFamily="34" charset="0"/>
                  <a:ea typeface="方正兰亭黑简体" panose="02000000000000000000" pitchFamily="2" charset="-122"/>
                  <a:sym typeface="Huawei Sans" panose="020C0503030203020204" pitchFamily="34" charset="0"/>
                </a:rPr>
                <a:t>HyperReplication</a:t>
              </a:r>
              <a:endParaRPr lang="ru-RU"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2" name="矩形 2"/>
            <p:cNvSpPr/>
            <p:nvPr/>
          </p:nvSpPr>
          <p:spPr>
            <a:xfrm>
              <a:off x="8033358" y="4516057"/>
              <a:ext cx="1446358" cy="461665"/>
            </a:xfrm>
            <a:prstGeom prst="rect">
              <a:avLst/>
            </a:prstGeom>
            <a:solidFill>
              <a:schemeClr val="bg1"/>
            </a:solidFill>
          </p:spPr>
          <p:txBody>
            <a:bodyPr wrap="none">
              <a:spAutoFit/>
            </a:bodyPr>
            <a:lstStyle/>
            <a:p>
              <a:pPr algn="ct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Канал </a:t>
              </a:r>
              <a:r>
                <a:rPr lang="ru-RU" sz="1200" dirty="0" smtClean="0">
                  <a:latin typeface="Huawei Sans" panose="020C0503030203020204" pitchFamily="34" charset="0"/>
                  <a:ea typeface="方正兰亭黑简体" panose="02000000000000000000" pitchFamily="2" charset="-122"/>
                  <a:sym typeface="Huawei Sans" panose="020C0503030203020204" pitchFamily="34" charset="0"/>
                </a:rPr>
                <a:t/>
              </a:r>
              <a:br>
                <a:rPr lang="ru-RU" sz="1200" dirty="0" smtClean="0">
                  <a:latin typeface="Huawei Sans" panose="020C0503030203020204" pitchFamily="34" charset="0"/>
                  <a:ea typeface="方正兰亭黑简体" panose="02000000000000000000" pitchFamily="2" charset="-122"/>
                  <a:sym typeface="Huawei Sans" panose="020C0503030203020204" pitchFamily="34" charset="0"/>
                </a:rPr>
              </a:br>
              <a:r>
                <a:rPr lang="ru-RU" sz="1200" dirty="0" err="1" smtClean="0">
                  <a:latin typeface="Huawei Sans" panose="020C0503030203020204" pitchFamily="34" charset="0"/>
                  <a:ea typeface="方正兰亭黑简体" panose="02000000000000000000" pitchFamily="2" charset="-122"/>
                  <a:sym typeface="Huawei Sans" panose="020C0503030203020204" pitchFamily="34" charset="0"/>
                </a:rPr>
                <a:t>HyperReplication</a:t>
              </a:r>
              <a:endParaRPr lang="ru-RU"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3" name="矩形 2"/>
            <p:cNvSpPr/>
            <p:nvPr/>
          </p:nvSpPr>
          <p:spPr>
            <a:xfrm>
              <a:off x="2654170" y="4419763"/>
              <a:ext cx="1446358" cy="461665"/>
            </a:xfrm>
            <a:prstGeom prst="rect">
              <a:avLst/>
            </a:prstGeom>
            <a:solidFill>
              <a:schemeClr val="bg1"/>
            </a:solidFill>
          </p:spPr>
          <p:txBody>
            <a:bodyPr wrap="none">
              <a:spAutoFit/>
            </a:bodyPr>
            <a:lstStyle/>
            <a:p>
              <a:pPr algn="ct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Канал </a:t>
              </a:r>
              <a:r>
                <a:rPr lang="ru-RU" sz="1200" dirty="0" smtClean="0">
                  <a:latin typeface="Huawei Sans" panose="020C0503030203020204" pitchFamily="34" charset="0"/>
                  <a:ea typeface="方正兰亭黑简体" panose="02000000000000000000" pitchFamily="2" charset="-122"/>
                  <a:sym typeface="Huawei Sans" panose="020C0503030203020204" pitchFamily="34" charset="0"/>
                </a:rPr>
                <a:t/>
              </a:r>
              <a:br>
                <a:rPr lang="ru-RU" sz="1200" dirty="0" smtClean="0">
                  <a:latin typeface="Huawei Sans" panose="020C0503030203020204" pitchFamily="34" charset="0"/>
                  <a:ea typeface="方正兰亭黑简体" panose="02000000000000000000" pitchFamily="2" charset="-122"/>
                  <a:sym typeface="Huawei Sans" panose="020C0503030203020204" pitchFamily="34" charset="0"/>
                </a:rPr>
              </a:br>
              <a:r>
                <a:rPr lang="ru-RU" sz="1200" dirty="0" err="1" smtClean="0">
                  <a:latin typeface="Huawei Sans" panose="020C0503030203020204" pitchFamily="34" charset="0"/>
                  <a:ea typeface="方正兰亭黑简体" panose="02000000000000000000" pitchFamily="2" charset="-122"/>
                  <a:sym typeface="Huawei Sans" panose="020C0503030203020204" pitchFamily="34" charset="0"/>
                </a:rPr>
                <a:t>HyperReplication</a:t>
              </a:r>
              <a:endParaRPr lang="ru-RU"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4" name="组合 3"/>
          <p:cNvGrpSpPr/>
          <p:nvPr/>
        </p:nvGrpSpPr>
        <p:grpSpPr>
          <a:xfrm>
            <a:off x="6642674" y="2041851"/>
            <a:ext cx="4403736" cy="1491876"/>
            <a:chOff x="6642674" y="2041851"/>
            <a:chExt cx="4403736" cy="1491876"/>
          </a:xfrm>
        </p:grpSpPr>
        <p:sp>
          <p:nvSpPr>
            <p:cNvPr id="24" name="矩形 23"/>
            <p:cNvSpPr/>
            <p:nvPr/>
          </p:nvSpPr>
          <p:spPr>
            <a:xfrm>
              <a:off x="6642674" y="2066942"/>
              <a:ext cx="1082348" cy="171683"/>
            </a:xfrm>
            <a:prstGeom prst="rect">
              <a:avLst/>
            </a:prstGeom>
            <a:solidFill>
              <a:schemeClr val="bg1"/>
            </a:solidFill>
          </p:spPr>
          <p:txBody>
            <a:bodyPr wrap="none" anchor="ctr">
              <a:noAutofit/>
            </a:bodyPr>
            <a:lstStyle/>
            <a:p>
              <a:pP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Первичный LUN</a:t>
              </a:r>
            </a:p>
          </p:txBody>
        </p:sp>
        <p:sp>
          <p:nvSpPr>
            <p:cNvPr id="25" name="矩形 24"/>
            <p:cNvSpPr/>
            <p:nvPr/>
          </p:nvSpPr>
          <p:spPr>
            <a:xfrm>
              <a:off x="9787732" y="2041851"/>
              <a:ext cx="1258678" cy="171683"/>
            </a:xfrm>
            <a:prstGeom prst="rect">
              <a:avLst/>
            </a:prstGeom>
            <a:solidFill>
              <a:schemeClr val="bg1"/>
            </a:solidFill>
          </p:spPr>
          <p:txBody>
            <a:bodyPr wrap="none" anchor="ctr">
              <a:noAutofit/>
            </a:bodyPr>
            <a:lstStyle/>
            <a:p>
              <a:pP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Вторичный LUN</a:t>
              </a:r>
            </a:p>
          </p:txBody>
        </p:sp>
        <p:grpSp>
          <p:nvGrpSpPr>
            <p:cNvPr id="682" name="组合 681"/>
            <p:cNvGrpSpPr/>
            <p:nvPr/>
          </p:nvGrpSpPr>
          <p:grpSpPr>
            <a:xfrm>
              <a:off x="7271055" y="2081702"/>
              <a:ext cx="3152773" cy="1452025"/>
              <a:chOff x="6918018" y="1767117"/>
              <a:chExt cx="3152773" cy="1452025"/>
            </a:xfrm>
          </p:grpSpPr>
          <p:grpSp>
            <p:nvGrpSpPr>
              <p:cNvPr id="683" name="组合 682"/>
              <p:cNvGrpSpPr/>
              <p:nvPr/>
            </p:nvGrpSpPr>
            <p:grpSpPr>
              <a:xfrm>
                <a:off x="6918018" y="1902476"/>
                <a:ext cx="3152773" cy="1316666"/>
                <a:chOff x="2384992" y="4860755"/>
                <a:chExt cx="3152773" cy="1316666"/>
              </a:xfrm>
            </p:grpSpPr>
            <p:cxnSp>
              <p:nvCxnSpPr>
                <p:cNvPr id="685" name="直接连接符 684"/>
                <p:cNvCxnSpPr/>
                <p:nvPr/>
              </p:nvCxnSpPr>
              <p:spPr>
                <a:xfrm>
                  <a:off x="3027352" y="5507708"/>
                  <a:ext cx="1880581" cy="1727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686" name="组合 685"/>
                <p:cNvGrpSpPr/>
                <p:nvPr/>
              </p:nvGrpSpPr>
              <p:grpSpPr bwMode="gray">
                <a:xfrm>
                  <a:off x="2384992" y="5119326"/>
                  <a:ext cx="636096" cy="590664"/>
                  <a:chOff x="3155364" y="4938258"/>
                  <a:chExt cx="1008000" cy="936005"/>
                </a:xfrm>
              </p:grpSpPr>
              <p:sp>
                <p:nvSpPr>
                  <p:cNvPr id="753" name="矩形 752"/>
                  <p:cNvSpPr/>
                  <p:nvPr/>
                </p:nvSpPr>
                <p:spPr bwMode="gray">
                  <a:xfrm>
                    <a:off x="3155364" y="493825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754" name="组合 753"/>
                  <p:cNvGrpSpPr/>
                  <p:nvPr/>
                </p:nvGrpSpPr>
                <p:grpSpPr bwMode="gray">
                  <a:xfrm>
                    <a:off x="3227770" y="4985410"/>
                    <a:ext cx="264764" cy="97178"/>
                    <a:chOff x="4550262" y="3256156"/>
                    <a:chExt cx="769434" cy="230706"/>
                  </a:xfrm>
                </p:grpSpPr>
                <p:sp>
                  <p:nvSpPr>
                    <p:cNvPr id="808" name="矩形 80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09" name="直接连接符 80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55" name="组合 754"/>
                  <p:cNvGrpSpPr/>
                  <p:nvPr/>
                </p:nvGrpSpPr>
                <p:grpSpPr bwMode="gray">
                  <a:xfrm>
                    <a:off x="3526982" y="4985410"/>
                    <a:ext cx="264764" cy="97178"/>
                    <a:chOff x="4550262" y="3256156"/>
                    <a:chExt cx="769434" cy="230706"/>
                  </a:xfrm>
                </p:grpSpPr>
                <p:sp>
                  <p:nvSpPr>
                    <p:cNvPr id="806" name="矩形 80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07" name="直接连接符 80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56" name="组合 755"/>
                  <p:cNvGrpSpPr/>
                  <p:nvPr/>
                </p:nvGrpSpPr>
                <p:grpSpPr bwMode="gray">
                  <a:xfrm>
                    <a:off x="3826195" y="4985410"/>
                    <a:ext cx="264764" cy="97178"/>
                    <a:chOff x="4550262" y="3256156"/>
                    <a:chExt cx="769434" cy="230706"/>
                  </a:xfrm>
                </p:grpSpPr>
                <p:sp>
                  <p:nvSpPr>
                    <p:cNvPr id="804" name="矩形 80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05" name="直接连接符 80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57" name="组合 756"/>
                  <p:cNvGrpSpPr/>
                  <p:nvPr/>
                </p:nvGrpSpPr>
                <p:grpSpPr bwMode="gray">
                  <a:xfrm>
                    <a:off x="3227770" y="5096666"/>
                    <a:ext cx="264764" cy="97178"/>
                    <a:chOff x="4550262" y="3256156"/>
                    <a:chExt cx="769434" cy="230706"/>
                  </a:xfrm>
                </p:grpSpPr>
                <p:sp>
                  <p:nvSpPr>
                    <p:cNvPr id="802" name="矩形 80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03" name="直接连接符 80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58" name="组合 757"/>
                  <p:cNvGrpSpPr/>
                  <p:nvPr/>
                </p:nvGrpSpPr>
                <p:grpSpPr bwMode="gray">
                  <a:xfrm>
                    <a:off x="3526982" y="5096666"/>
                    <a:ext cx="264764" cy="97178"/>
                    <a:chOff x="4550262" y="3256156"/>
                    <a:chExt cx="769434" cy="230706"/>
                  </a:xfrm>
                </p:grpSpPr>
                <p:sp>
                  <p:nvSpPr>
                    <p:cNvPr id="800" name="矩形 79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01" name="直接连接符 80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59" name="组合 758"/>
                  <p:cNvGrpSpPr/>
                  <p:nvPr/>
                </p:nvGrpSpPr>
                <p:grpSpPr bwMode="gray">
                  <a:xfrm>
                    <a:off x="3826195" y="5096666"/>
                    <a:ext cx="264764" cy="97178"/>
                    <a:chOff x="4550262" y="3256156"/>
                    <a:chExt cx="769434" cy="230706"/>
                  </a:xfrm>
                </p:grpSpPr>
                <p:sp>
                  <p:nvSpPr>
                    <p:cNvPr id="798" name="矩形 79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99" name="直接连接符 79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760" name="矩形 759"/>
                  <p:cNvSpPr/>
                  <p:nvPr/>
                </p:nvSpPr>
                <p:spPr bwMode="gray">
                  <a:xfrm>
                    <a:off x="3155364" y="5255951"/>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761" name="组合 760"/>
                  <p:cNvGrpSpPr/>
                  <p:nvPr/>
                </p:nvGrpSpPr>
                <p:grpSpPr bwMode="gray">
                  <a:xfrm>
                    <a:off x="3227770" y="5303103"/>
                    <a:ext cx="264764" cy="97178"/>
                    <a:chOff x="4550262" y="3256156"/>
                    <a:chExt cx="769434" cy="230706"/>
                  </a:xfrm>
                </p:grpSpPr>
                <p:sp>
                  <p:nvSpPr>
                    <p:cNvPr id="796" name="矩形 79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97" name="直接连接符 79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62" name="组合 761"/>
                  <p:cNvGrpSpPr/>
                  <p:nvPr/>
                </p:nvGrpSpPr>
                <p:grpSpPr bwMode="gray">
                  <a:xfrm>
                    <a:off x="3526982" y="5303103"/>
                    <a:ext cx="264764" cy="97178"/>
                    <a:chOff x="4550262" y="3256156"/>
                    <a:chExt cx="769434" cy="230706"/>
                  </a:xfrm>
                </p:grpSpPr>
                <p:sp>
                  <p:nvSpPr>
                    <p:cNvPr id="794" name="矩形 79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95" name="直接连接符 79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63" name="组合 762"/>
                  <p:cNvGrpSpPr/>
                  <p:nvPr/>
                </p:nvGrpSpPr>
                <p:grpSpPr bwMode="gray">
                  <a:xfrm>
                    <a:off x="3826195" y="5303103"/>
                    <a:ext cx="264764" cy="97178"/>
                    <a:chOff x="4550262" y="3256156"/>
                    <a:chExt cx="769434" cy="230706"/>
                  </a:xfrm>
                </p:grpSpPr>
                <p:sp>
                  <p:nvSpPr>
                    <p:cNvPr id="792" name="矩形 79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93" name="直接连接符 79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64" name="组合 763"/>
                  <p:cNvGrpSpPr/>
                  <p:nvPr/>
                </p:nvGrpSpPr>
                <p:grpSpPr bwMode="gray">
                  <a:xfrm>
                    <a:off x="3227770" y="5414359"/>
                    <a:ext cx="264764" cy="97178"/>
                    <a:chOff x="4550262" y="3256156"/>
                    <a:chExt cx="769434" cy="230706"/>
                  </a:xfrm>
                </p:grpSpPr>
                <p:sp>
                  <p:nvSpPr>
                    <p:cNvPr id="790" name="矩形 78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91" name="直接连接符 79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65" name="组合 764"/>
                  <p:cNvGrpSpPr/>
                  <p:nvPr/>
                </p:nvGrpSpPr>
                <p:grpSpPr bwMode="gray">
                  <a:xfrm>
                    <a:off x="3526982" y="5414359"/>
                    <a:ext cx="264764" cy="97178"/>
                    <a:chOff x="4550262" y="3256156"/>
                    <a:chExt cx="769434" cy="230706"/>
                  </a:xfrm>
                </p:grpSpPr>
                <p:sp>
                  <p:nvSpPr>
                    <p:cNvPr id="788" name="矩形 78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89" name="直接连接符 78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66" name="组合 765"/>
                  <p:cNvGrpSpPr/>
                  <p:nvPr/>
                </p:nvGrpSpPr>
                <p:grpSpPr bwMode="gray">
                  <a:xfrm>
                    <a:off x="3826195" y="5414359"/>
                    <a:ext cx="264764" cy="97178"/>
                    <a:chOff x="4550262" y="3256156"/>
                    <a:chExt cx="769434" cy="230706"/>
                  </a:xfrm>
                </p:grpSpPr>
                <p:sp>
                  <p:nvSpPr>
                    <p:cNvPr id="786" name="矩形 78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87" name="直接连接符 78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767" name="矩形 766"/>
                  <p:cNvSpPr/>
                  <p:nvPr/>
                </p:nvSpPr>
                <p:spPr bwMode="gray">
                  <a:xfrm>
                    <a:off x="3155364" y="557364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768" name="组合 767"/>
                  <p:cNvGrpSpPr/>
                  <p:nvPr/>
                </p:nvGrpSpPr>
                <p:grpSpPr bwMode="gray">
                  <a:xfrm>
                    <a:off x="3227770" y="5620800"/>
                    <a:ext cx="264764" cy="97178"/>
                    <a:chOff x="4550262" y="3256156"/>
                    <a:chExt cx="769434" cy="230706"/>
                  </a:xfrm>
                </p:grpSpPr>
                <p:sp>
                  <p:nvSpPr>
                    <p:cNvPr id="784" name="矩形 78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85" name="直接连接符 78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69" name="组合 768"/>
                  <p:cNvGrpSpPr/>
                  <p:nvPr/>
                </p:nvGrpSpPr>
                <p:grpSpPr bwMode="gray">
                  <a:xfrm>
                    <a:off x="3526982" y="5620800"/>
                    <a:ext cx="264764" cy="97178"/>
                    <a:chOff x="4550262" y="3256156"/>
                    <a:chExt cx="769434" cy="230706"/>
                  </a:xfrm>
                </p:grpSpPr>
                <p:sp>
                  <p:nvSpPr>
                    <p:cNvPr id="782" name="矩形 78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83" name="直接连接符 78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70" name="组合 769"/>
                  <p:cNvGrpSpPr/>
                  <p:nvPr/>
                </p:nvGrpSpPr>
                <p:grpSpPr bwMode="gray">
                  <a:xfrm>
                    <a:off x="3826195" y="5620800"/>
                    <a:ext cx="264764" cy="97178"/>
                    <a:chOff x="4550262" y="3256156"/>
                    <a:chExt cx="769434" cy="230706"/>
                  </a:xfrm>
                </p:grpSpPr>
                <p:sp>
                  <p:nvSpPr>
                    <p:cNvPr id="780" name="矩形 77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81" name="直接连接符 78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71" name="组合 770"/>
                  <p:cNvGrpSpPr/>
                  <p:nvPr/>
                </p:nvGrpSpPr>
                <p:grpSpPr bwMode="gray">
                  <a:xfrm>
                    <a:off x="3227770" y="5732056"/>
                    <a:ext cx="264764" cy="97178"/>
                    <a:chOff x="4550262" y="3256156"/>
                    <a:chExt cx="769434" cy="230706"/>
                  </a:xfrm>
                </p:grpSpPr>
                <p:sp>
                  <p:nvSpPr>
                    <p:cNvPr id="778" name="矩形 77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79" name="直接连接符 77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72" name="组合 771"/>
                  <p:cNvGrpSpPr/>
                  <p:nvPr/>
                </p:nvGrpSpPr>
                <p:grpSpPr bwMode="gray">
                  <a:xfrm>
                    <a:off x="3526982" y="5732056"/>
                    <a:ext cx="264764" cy="97178"/>
                    <a:chOff x="4550262" y="3256156"/>
                    <a:chExt cx="769434" cy="230706"/>
                  </a:xfrm>
                </p:grpSpPr>
                <p:sp>
                  <p:nvSpPr>
                    <p:cNvPr id="776" name="矩形 77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77" name="直接连接符 77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73" name="组合 772"/>
                  <p:cNvGrpSpPr/>
                  <p:nvPr/>
                </p:nvGrpSpPr>
                <p:grpSpPr bwMode="gray">
                  <a:xfrm>
                    <a:off x="3826195" y="5732056"/>
                    <a:ext cx="264764" cy="97178"/>
                    <a:chOff x="4550262" y="3256156"/>
                    <a:chExt cx="769434" cy="230706"/>
                  </a:xfrm>
                </p:grpSpPr>
                <p:sp>
                  <p:nvSpPr>
                    <p:cNvPr id="774" name="矩形 77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75" name="直接连接符 77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grpSp>
              <p:nvGrpSpPr>
                <p:cNvPr id="687" name="组合 686"/>
                <p:cNvGrpSpPr/>
                <p:nvPr/>
              </p:nvGrpSpPr>
              <p:grpSpPr bwMode="gray">
                <a:xfrm>
                  <a:off x="4901669" y="5136596"/>
                  <a:ext cx="636096" cy="590664"/>
                  <a:chOff x="3155364" y="4938258"/>
                  <a:chExt cx="1008000" cy="936005"/>
                </a:xfrm>
              </p:grpSpPr>
              <p:sp>
                <p:nvSpPr>
                  <p:cNvPr id="696" name="矩形 695"/>
                  <p:cNvSpPr/>
                  <p:nvPr/>
                </p:nvSpPr>
                <p:spPr bwMode="gray">
                  <a:xfrm>
                    <a:off x="3155364" y="493825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697" name="组合 696"/>
                  <p:cNvGrpSpPr/>
                  <p:nvPr/>
                </p:nvGrpSpPr>
                <p:grpSpPr bwMode="gray">
                  <a:xfrm>
                    <a:off x="3227770" y="4985410"/>
                    <a:ext cx="264764" cy="97178"/>
                    <a:chOff x="4550262" y="3256156"/>
                    <a:chExt cx="769434" cy="230706"/>
                  </a:xfrm>
                </p:grpSpPr>
                <p:sp>
                  <p:nvSpPr>
                    <p:cNvPr id="751" name="矩形 75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52" name="直接连接符 75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98" name="组合 697"/>
                  <p:cNvGrpSpPr/>
                  <p:nvPr/>
                </p:nvGrpSpPr>
                <p:grpSpPr bwMode="gray">
                  <a:xfrm>
                    <a:off x="3526982" y="4985410"/>
                    <a:ext cx="264764" cy="97178"/>
                    <a:chOff x="4550262" y="3256156"/>
                    <a:chExt cx="769434" cy="230706"/>
                  </a:xfrm>
                </p:grpSpPr>
                <p:sp>
                  <p:nvSpPr>
                    <p:cNvPr id="749" name="矩形 74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50" name="直接连接符 74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99" name="组合 698"/>
                  <p:cNvGrpSpPr/>
                  <p:nvPr/>
                </p:nvGrpSpPr>
                <p:grpSpPr bwMode="gray">
                  <a:xfrm>
                    <a:off x="3826195" y="4985410"/>
                    <a:ext cx="264764" cy="97178"/>
                    <a:chOff x="4550262" y="3256156"/>
                    <a:chExt cx="769434" cy="230706"/>
                  </a:xfrm>
                </p:grpSpPr>
                <p:sp>
                  <p:nvSpPr>
                    <p:cNvPr id="747" name="矩形 74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48" name="直接连接符 74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00" name="组合 699"/>
                  <p:cNvGrpSpPr/>
                  <p:nvPr/>
                </p:nvGrpSpPr>
                <p:grpSpPr bwMode="gray">
                  <a:xfrm>
                    <a:off x="3227770" y="5096666"/>
                    <a:ext cx="264764" cy="97178"/>
                    <a:chOff x="4550262" y="3256156"/>
                    <a:chExt cx="769434" cy="230706"/>
                  </a:xfrm>
                </p:grpSpPr>
                <p:sp>
                  <p:nvSpPr>
                    <p:cNvPr id="745" name="矩形 74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46" name="直接连接符 74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01" name="组合 700"/>
                  <p:cNvGrpSpPr/>
                  <p:nvPr/>
                </p:nvGrpSpPr>
                <p:grpSpPr bwMode="gray">
                  <a:xfrm>
                    <a:off x="3526982" y="5096666"/>
                    <a:ext cx="264764" cy="97178"/>
                    <a:chOff x="4550262" y="3256156"/>
                    <a:chExt cx="769434" cy="230706"/>
                  </a:xfrm>
                </p:grpSpPr>
                <p:sp>
                  <p:nvSpPr>
                    <p:cNvPr id="743" name="矩形 74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44" name="直接连接符 74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02" name="组合 701"/>
                  <p:cNvGrpSpPr/>
                  <p:nvPr/>
                </p:nvGrpSpPr>
                <p:grpSpPr bwMode="gray">
                  <a:xfrm>
                    <a:off x="3826195" y="5096666"/>
                    <a:ext cx="264764" cy="97178"/>
                    <a:chOff x="4550262" y="3256156"/>
                    <a:chExt cx="769434" cy="230706"/>
                  </a:xfrm>
                </p:grpSpPr>
                <p:sp>
                  <p:nvSpPr>
                    <p:cNvPr id="741" name="矩形 74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42" name="直接连接符 74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703" name="矩形 702"/>
                  <p:cNvSpPr/>
                  <p:nvPr/>
                </p:nvSpPr>
                <p:spPr bwMode="gray">
                  <a:xfrm>
                    <a:off x="3155364" y="5255951"/>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704" name="组合 703"/>
                  <p:cNvGrpSpPr/>
                  <p:nvPr/>
                </p:nvGrpSpPr>
                <p:grpSpPr bwMode="gray">
                  <a:xfrm>
                    <a:off x="3227770" y="5303103"/>
                    <a:ext cx="264764" cy="97178"/>
                    <a:chOff x="4550262" y="3256156"/>
                    <a:chExt cx="769434" cy="230706"/>
                  </a:xfrm>
                </p:grpSpPr>
                <p:sp>
                  <p:nvSpPr>
                    <p:cNvPr id="739" name="矩形 73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40" name="直接连接符 73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05" name="组合 704"/>
                  <p:cNvGrpSpPr/>
                  <p:nvPr/>
                </p:nvGrpSpPr>
                <p:grpSpPr bwMode="gray">
                  <a:xfrm>
                    <a:off x="3526982" y="5303103"/>
                    <a:ext cx="264764" cy="97178"/>
                    <a:chOff x="4550262" y="3256156"/>
                    <a:chExt cx="769434" cy="230706"/>
                  </a:xfrm>
                </p:grpSpPr>
                <p:sp>
                  <p:nvSpPr>
                    <p:cNvPr id="737" name="矩形 73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38" name="直接连接符 73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06" name="组合 705"/>
                  <p:cNvGrpSpPr/>
                  <p:nvPr/>
                </p:nvGrpSpPr>
                <p:grpSpPr bwMode="gray">
                  <a:xfrm>
                    <a:off x="3826195" y="5303103"/>
                    <a:ext cx="264764" cy="97178"/>
                    <a:chOff x="4550262" y="3256156"/>
                    <a:chExt cx="769434" cy="230706"/>
                  </a:xfrm>
                </p:grpSpPr>
                <p:sp>
                  <p:nvSpPr>
                    <p:cNvPr id="735" name="矩形 73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36" name="直接连接符 73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07" name="组合 706"/>
                  <p:cNvGrpSpPr/>
                  <p:nvPr/>
                </p:nvGrpSpPr>
                <p:grpSpPr bwMode="gray">
                  <a:xfrm>
                    <a:off x="3227770" y="5414359"/>
                    <a:ext cx="264764" cy="97178"/>
                    <a:chOff x="4550262" y="3256156"/>
                    <a:chExt cx="769434" cy="230706"/>
                  </a:xfrm>
                </p:grpSpPr>
                <p:sp>
                  <p:nvSpPr>
                    <p:cNvPr id="733" name="矩形 73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34" name="直接连接符 73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08" name="组合 707"/>
                  <p:cNvGrpSpPr/>
                  <p:nvPr/>
                </p:nvGrpSpPr>
                <p:grpSpPr bwMode="gray">
                  <a:xfrm>
                    <a:off x="3526982" y="5414359"/>
                    <a:ext cx="264764" cy="97178"/>
                    <a:chOff x="4550262" y="3256156"/>
                    <a:chExt cx="769434" cy="230706"/>
                  </a:xfrm>
                </p:grpSpPr>
                <p:sp>
                  <p:nvSpPr>
                    <p:cNvPr id="731" name="矩形 73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32" name="直接连接符 73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09" name="组合 708"/>
                  <p:cNvGrpSpPr/>
                  <p:nvPr/>
                </p:nvGrpSpPr>
                <p:grpSpPr bwMode="gray">
                  <a:xfrm>
                    <a:off x="3826195" y="5414359"/>
                    <a:ext cx="264764" cy="97178"/>
                    <a:chOff x="4550262" y="3256156"/>
                    <a:chExt cx="769434" cy="230706"/>
                  </a:xfrm>
                </p:grpSpPr>
                <p:sp>
                  <p:nvSpPr>
                    <p:cNvPr id="729" name="矩形 72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30" name="直接连接符 72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710" name="矩形 709"/>
                  <p:cNvSpPr/>
                  <p:nvPr/>
                </p:nvSpPr>
                <p:spPr bwMode="gray">
                  <a:xfrm>
                    <a:off x="3155364" y="557364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711" name="组合 710"/>
                  <p:cNvGrpSpPr/>
                  <p:nvPr/>
                </p:nvGrpSpPr>
                <p:grpSpPr bwMode="gray">
                  <a:xfrm>
                    <a:off x="3227770" y="5620800"/>
                    <a:ext cx="264764" cy="97178"/>
                    <a:chOff x="4550262" y="3256156"/>
                    <a:chExt cx="769434" cy="230706"/>
                  </a:xfrm>
                </p:grpSpPr>
                <p:sp>
                  <p:nvSpPr>
                    <p:cNvPr id="727" name="矩形 72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28" name="直接连接符 72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12" name="组合 711"/>
                  <p:cNvGrpSpPr/>
                  <p:nvPr/>
                </p:nvGrpSpPr>
                <p:grpSpPr bwMode="gray">
                  <a:xfrm>
                    <a:off x="3526982" y="5620800"/>
                    <a:ext cx="264764" cy="97178"/>
                    <a:chOff x="4550262" y="3256156"/>
                    <a:chExt cx="769434" cy="230706"/>
                  </a:xfrm>
                </p:grpSpPr>
                <p:sp>
                  <p:nvSpPr>
                    <p:cNvPr id="725" name="矩形 72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26" name="直接连接符 72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13" name="组合 712"/>
                  <p:cNvGrpSpPr/>
                  <p:nvPr/>
                </p:nvGrpSpPr>
                <p:grpSpPr bwMode="gray">
                  <a:xfrm>
                    <a:off x="3826195" y="5620800"/>
                    <a:ext cx="264764" cy="97178"/>
                    <a:chOff x="4550262" y="3256156"/>
                    <a:chExt cx="769434" cy="230706"/>
                  </a:xfrm>
                </p:grpSpPr>
                <p:sp>
                  <p:nvSpPr>
                    <p:cNvPr id="723" name="矩形 72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24" name="直接连接符 72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14" name="组合 713"/>
                  <p:cNvGrpSpPr/>
                  <p:nvPr/>
                </p:nvGrpSpPr>
                <p:grpSpPr bwMode="gray">
                  <a:xfrm>
                    <a:off x="3227770" y="5732056"/>
                    <a:ext cx="264764" cy="97178"/>
                    <a:chOff x="4550262" y="3256156"/>
                    <a:chExt cx="769434" cy="230706"/>
                  </a:xfrm>
                </p:grpSpPr>
                <p:sp>
                  <p:nvSpPr>
                    <p:cNvPr id="721" name="矩形 72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22" name="直接连接符 72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15" name="组合 714"/>
                  <p:cNvGrpSpPr/>
                  <p:nvPr/>
                </p:nvGrpSpPr>
                <p:grpSpPr bwMode="gray">
                  <a:xfrm>
                    <a:off x="3526982" y="5732056"/>
                    <a:ext cx="264764" cy="97178"/>
                    <a:chOff x="4550262" y="3256156"/>
                    <a:chExt cx="769434" cy="230706"/>
                  </a:xfrm>
                </p:grpSpPr>
                <p:sp>
                  <p:nvSpPr>
                    <p:cNvPr id="719" name="矩形 71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20" name="直接连接符 71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16" name="组合 715"/>
                  <p:cNvGrpSpPr/>
                  <p:nvPr/>
                </p:nvGrpSpPr>
                <p:grpSpPr bwMode="gray">
                  <a:xfrm>
                    <a:off x="3826195" y="5732056"/>
                    <a:ext cx="264764" cy="97178"/>
                    <a:chOff x="4550262" y="3256156"/>
                    <a:chExt cx="769434" cy="230706"/>
                  </a:xfrm>
                </p:grpSpPr>
                <p:sp>
                  <p:nvSpPr>
                    <p:cNvPr id="717" name="矩形 71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18" name="直接连接符 71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sp>
              <p:nvSpPr>
                <p:cNvPr id="688" name="圆柱形 687"/>
                <p:cNvSpPr/>
                <p:nvPr/>
              </p:nvSpPr>
              <p:spPr>
                <a:xfrm>
                  <a:off x="2721760" y="4860755"/>
                  <a:ext cx="562791" cy="541867"/>
                </a:xfrm>
                <a:prstGeom prst="can">
                  <a:avLst/>
                </a:prstGeom>
                <a:solidFill>
                  <a:srgbClr val="ED6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689" name="直接连接符 688"/>
                <p:cNvCxnSpPr/>
                <p:nvPr/>
              </p:nvCxnSpPr>
              <p:spPr>
                <a:xfrm>
                  <a:off x="3021088" y="5572804"/>
                  <a:ext cx="1880581" cy="1727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690" name="组合 689"/>
                <p:cNvGrpSpPr/>
                <p:nvPr/>
              </p:nvGrpSpPr>
              <p:grpSpPr>
                <a:xfrm>
                  <a:off x="3594722" y="5343353"/>
                  <a:ext cx="629273" cy="342302"/>
                  <a:chOff x="6829605" y="5135631"/>
                  <a:chExt cx="629273" cy="342302"/>
                </a:xfrm>
              </p:grpSpPr>
              <p:sp>
                <p:nvSpPr>
                  <p:cNvPr id="694" name="云形 693"/>
                  <p:cNvSpPr/>
                  <p:nvPr/>
                </p:nvSpPr>
                <p:spPr>
                  <a:xfrm>
                    <a:off x="6829605" y="5135631"/>
                    <a:ext cx="629273" cy="342302"/>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5" name="文本框 694"/>
                  <p:cNvSpPr txBox="1"/>
                  <p:nvPr/>
                </p:nvSpPr>
                <p:spPr>
                  <a:xfrm>
                    <a:off x="6873272" y="5172448"/>
                    <a:ext cx="551754" cy="276999"/>
                  </a:xfrm>
                  <a:prstGeom prst="rect">
                    <a:avLst/>
                  </a:prstGeom>
                  <a:noFill/>
                </p:spPr>
                <p:txBody>
                  <a:bodyPr wrap="none" rtlCol="0">
                    <a:spAutoFit/>
                  </a:bodyPr>
                  <a:lstStyle/>
                  <a:p>
                    <a:r>
                      <a:rPr lang="ru-RU" sz="1200"/>
                      <a:t>WAN</a:t>
                    </a:r>
                  </a:p>
                </p:txBody>
              </p:sp>
            </p:grpSp>
            <p:sp>
              <p:nvSpPr>
                <p:cNvPr id="691" name="圆柱形 690"/>
                <p:cNvSpPr/>
                <p:nvPr/>
              </p:nvSpPr>
              <p:spPr>
                <a:xfrm>
                  <a:off x="4620483" y="4870389"/>
                  <a:ext cx="562791" cy="541867"/>
                </a:xfrm>
                <a:prstGeom prst="can">
                  <a:avLst/>
                </a:prstGeom>
                <a:solidFill>
                  <a:srgbClr val="30B5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92" name="右大括号 691"/>
                <p:cNvSpPr/>
                <p:nvPr/>
              </p:nvSpPr>
              <p:spPr>
                <a:xfrm rot="5400000" flipV="1">
                  <a:off x="3872034" y="4896781"/>
                  <a:ext cx="193676" cy="1870558"/>
                </a:xfrm>
                <a:prstGeom prst="rightBrace">
                  <a:avLst>
                    <a:gd name="adj1" fmla="val 60507"/>
                    <a:gd name="adj2" fmla="val 50126"/>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93" name="文本框 692"/>
                <p:cNvSpPr txBox="1"/>
                <p:nvPr/>
              </p:nvSpPr>
              <p:spPr>
                <a:xfrm>
                  <a:off x="3673911" y="5900422"/>
                  <a:ext cx="574934" cy="276999"/>
                </a:xfrm>
                <a:prstGeom prst="rect">
                  <a:avLst/>
                </a:prstGeom>
                <a:noFill/>
              </p:spPr>
              <p:txBody>
                <a:bodyPr wrap="square" rtlCol="0">
                  <a:spAutoFit/>
                </a:bodyPr>
                <a:lstStyle/>
                <a:p>
                  <a:pPr algn="ctr"/>
                  <a:r>
                    <a:rPr lang="ru-RU" sz="1200"/>
                    <a:t>Пара</a:t>
                  </a:r>
                </a:p>
              </p:txBody>
            </p:sp>
          </p:grpSp>
          <p:cxnSp>
            <p:nvCxnSpPr>
              <p:cNvPr id="684" name="曲线连接符 683"/>
              <p:cNvCxnSpPr/>
              <p:nvPr/>
            </p:nvCxnSpPr>
            <p:spPr>
              <a:xfrm rot="16200000" flipH="1">
                <a:off x="8480728" y="822572"/>
                <a:ext cx="9634" cy="1898723"/>
              </a:xfrm>
              <a:prstGeom prst="curvedConnector3">
                <a:avLst>
                  <a:gd name="adj1" fmla="val -2197104"/>
                </a:avLst>
              </a:prstGeom>
              <a:ln w="12700">
                <a:solidFill>
                  <a:srgbClr val="ED6D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5" name="组合 4"/>
          <p:cNvGrpSpPr/>
          <p:nvPr/>
        </p:nvGrpSpPr>
        <p:grpSpPr>
          <a:xfrm>
            <a:off x="1153345" y="4182854"/>
            <a:ext cx="4317180" cy="1548996"/>
            <a:chOff x="1304830" y="4363726"/>
            <a:chExt cx="4317180" cy="1548996"/>
          </a:xfrm>
        </p:grpSpPr>
        <p:sp>
          <p:nvSpPr>
            <p:cNvPr id="16" name="矩形 15"/>
            <p:cNvSpPr/>
            <p:nvPr/>
          </p:nvSpPr>
          <p:spPr>
            <a:xfrm>
              <a:off x="1304830" y="4363726"/>
              <a:ext cx="1082348" cy="276999"/>
            </a:xfrm>
            <a:prstGeom prst="rect">
              <a:avLst/>
            </a:prstGeom>
            <a:solidFill>
              <a:schemeClr val="bg1"/>
            </a:solidFill>
          </p:spPr>
          <p:txBody>
            <a:bodyPr wrap="none">
              <a:spAutoFit/>
            </a:bodyPr>
            <a:lstStyle/>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Первичный LUN</a:t>
              </a:r>
            </a:p>
          </p:txBody>
        </p:sp>
        <p:sp>
          <p:nvSpPr>
            <p:cNvPr id="17" name="矩形 16"/>
            <p:cNvSpPr/>
            <p:nvPr/>
          </p:nvSpPr>
          <p:spPr>
            <a:xfrm>
              <a:off x="4363332" y="4399789"/>
              <a:ext cx="1258678" cy="276999"/>
            </a:xfrm>
            <a:prstGeom prst="rect">
              <a:avLst/>
            </a:prstGeom>
            <a:solidFill>
              <a:schemeClr val="bg1"/>
            </a:solidFill>
          </p:spPr>
          <p:txBody>
            <a:bodyPr wrap="none">
              <a:spAutoFit/>
            </a:bodyPr>
            <a:lstStyle/>
            <a:p>
              <a:pP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Вторичный LUN</a:t>
              </a:r>
            </a:p>
          </p:txBody>
        </p:sp>
        <p:grpSp>
          <p:nvGrpSpPr>
            <p:cNvPr id="810" name="组合 809"/>
            <p:cNvGrpSpPr/>
            <p:nvPr/>
          </p:nvGrpSpPr>
          <p:grpSpPr>
            <a:xfrm>
              <a:off x="1991088" y="4605690"/>
              <a:ext cx="3152773" cy="1307032"/>
              <a:chOff x="6494693" y="4495012"/>
              <a:chExt cx="3152773" cy="1307032"/>
            </a:xfrm>
          </p:grpSpPr>
          <p:cxnSp>
            <p:nvCxnSpPr>
              <p:cNvPr id="811" name="直接连接符 810"/>
              <p:cNvCxnSpPr/>
              <p:nvPr/>
            </p:nvCxnSpPr>
            <p:spPr>
              <a:xfrm>
                <a:off x="7137053" y="5132331"/>
                <a:ext cx="1880581" cy="1727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812" name="组合 811"/>
              <p:cNvGrpSpPr/>
              <p:nvPr/>
            </p:nvGrpSpPr>
            <p:grpSpPr bwMode="gray">
              <a:xfrm>
                <a:off x="6494693" y="4743949"/>
                <a:ext cx="636096" cy="590664"/>
                <a:chOff x="3155364" y="4938258"/>
                <a:chExt cx="1008000" cy="936005"/>
              </a:xfrm>
            </p:grpSpPr>
            <p:sp>
              <p:nvSpPr>
                <p:cNvPr id="879" name="矩形 878"/>
                <p:cNvSpPr/>
                <p:nvPr/>
              </p:nvSpPr>
              <p:spPr bwMode="gray">
                <a:xfrm>
                  <a:off x="3155364" y="493825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880" name="组合 879"/>
                <p:cNvGrpSpPr/>
                <p:nvPr/>
              </p:nvGrpSpPr>
              <p:grpSpPr bwMode="gray">
                <a:xfrm>
                  <a:off x="3227770" y="4985410"/>
                  <a:ext cx="264764" cy="97178"/>
                  <a:chOff x="4550262" y="3256156"/>
                  <a:chExt cx="769434" cy="230706"/>
                </a:xfrm>
              </p:grpSpPr>
              <p:sp>
                <p:nvSpPr>
                  <p:cNvPr id="934" name="矩形 93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35" name="直接连接符 93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81" name="组合 880"/>
                <p:cNvGrpSpPr/>
                <p:nvPr/>
              </p:nvGrpSpPr>
              <p:grpSpPr bwMode="gray">
                <a:xfrm>
                  <a:off x="3526982" y="4985410"/>
                  <a:ext cx="264764" cy="97178"/>
                  <a:chOff x="4550262" y="3256156"/>
                  <a:chExt cx="769434" cy="230706"/>
                </a:xfrm>
              </p:grpSpPr>
              <p:sp>
                <p:nvSpPr>
                  <p:cNvPr id="932" name="矩形 93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33" name="直接连接符 93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82" name="组合 881"/>
                <p:cNvGrpSpPr/>
                <p:nvPr/>
              </p:nvGrpSpPr>
              <p:grpSpPr bwMode="gray">
                <a:xfrm>
                  <a:off x="3826195" y="4985410"/>
                  <a:ext cx="264764" cy="97178"/>
                  <a:chOff x="4550262" y="3256156"/>
                  <a:chExt cx="769434" cy="230706"/>
                </a:xfrm>
              </p:grpSpPr>
              <p:sp>
                <p:nvSpPr>
                  <p:cNvPr id="930" name="矩形 92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31" name="直接连接符 93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83" name="组合 882"/>
                <p:cNvGrpSpPr/>
                <p:nvPr/>
              </p:nvGrpSpPr>
              <p:grpSpPr bwMode="gray">
                <a:xfrm>
                  <a:off x="3227770" y="5096666"/>
                  <a:ext cx="264764" cy="97178"/>
                  <a:chOff x="4550262" y="3256156"/>
                  <a:chExt cx="769434" cy="230706"/>
                </a:xfrm>
              </p:grpSpPr>
              <p:sp>
                <p:nvSpPr>
                  <p:cNvPr id="928" name="矩形 92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29" name="直接连接符 92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84" name="组合 883"/>
                <p:cNvGrpSpPr/>
                <p:nvPr/>
              </p:nvGrpSpPr>
              <p:grpSpPr bwMode="gray">
                <a:xfrm>
                  <a:off x="3526982" y="5096666"/>
                  <a:ext cx="264764" cy="97178"/>
                  <a:chOff x="4550262" y="3256156"/>
                  <a:chExt cx="769434" cy="230706"/>
                </a:xfrm>
              </p:grpSpPr>
              <p:sp>
                <p:nvSpPr>
                  <p:cNvPr id="926" name="矩形 92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27" name="直接连接符 92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85" name="组合 884"/>
                <p:cNvGrpSpPr/>
                <p:nvPr/>
              </p:nvGrpSpPr>
              <p:grpSpPr bwMode="gray">
                <a:xfrm>
                  <a:off x="3826195" y="5096666"/>
                  <a:ext cx="264764" cy="97178"/>
                  <a:chOff x="4550262" y="3256156"/>
                  <a:chExt cx="769434" cy="230706"/>
                </a:xfrm>
              </p:grpSpPr>
              <p:sp>
                <p:nvSpPr>
                  <p:cNvPr id="924" name="矩形 92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25" name="直接连接符 92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886" name="矩形 885"/>
                <p:cNvSpPr/>
                <p:nvPr/>
              </p:nvSpPr>
              <p:spPr bwMode="gray">
                <a:xfrm>
                  <a:off x="3155364" y="5255951"/>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887" name="组合 886"/>
                <p:cNvGrpSpPr/>
                <p:nvPr/>
              </p:nvGrpSpPr>
              <p:grpSpPr bwMode="gray">
                <a:xfrm>
                  <a:off x="3227770" y="5303103"/>
                  <a:ext cx="264764" cy="97178"/>
                  <a:chOff x="4550262" y="3256156"/>
                  <a:chExt cx="769434" cy="230706"/>
                </a:xfrm>
              </p:grpSpPr>
              <p:sp>
                <p:nvSpPr>
                  <p:cNvPr id="922" name="矩形 92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23" name="直接连接符 92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88" name="组合 887"/>
                <p:cNvGrpSpPr/>
                <p:nvPr/>
              </p:nvGrpSpPr>
              <p:grpSpPr bwMode="gray">
                <a:xfrm>
                  <a:off x="3526982" y="5303103"/>
                  <a:ext cx="264764" cy="97178"/>
                  <a:chOff x="4550262" y="3256156"/>
                  <a:chExt cx="769434" cy="230706"/>
                </a:xfrm>
              </p:grpSpPr>
              <p:sp>
                <p:nvSpPr>
                  <p:cNvPr id="920" name="矩形 91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21" name="直接连接符 92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89" name="组合 888"/>
                <p:cNvGrpSpPr/>
                <p:nvPr/>
              </p:nvGrpSpPr>
              <p:grpSpPr bwMode="gray">
                <a:xfrm>
                  <a:off x="3826195" y="5303103"/>
                  <a:ext cx="264764" cy="97178"/>
                  <a:chOff x="4550262" y="3256156"/>
                  <a:chExt cx="769434" cy="230706"/>
                </a:xfrm>
              </p:grpSpPr>
              <p:sp>
                <p:nvSpPr>
                  <p:cNvPr id="918" name="矩形 91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19" name="直接连接符 91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90" name="组合 889"/>
                <p:cNvGrpSpPr/>
                <p:nvPr/>
              </p:nvGrpSpPr>
              <p:grpSpPr bwMode="gray">
                <a:xfrm>
                  <a:off x="3227770" y="5414359"/>
                  <a:ext cx="264764" cy="97178"/>
                  <a:chOff x="4550262" y="3256156"/>
                  <a:chExt cx="769434" cy="230706"/>
                </a:xfrm>
              </p:grpSpPr>
              <p:sp>
                <p:nvSpPr>
                  <p:cNvPr id="916" name="矩形 91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17" name="直接连接符 91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91" name="组合 890"/>
                <p:cNvGrpSpPr/>
                <p:nvPr/>
              </p:nvGrpSpPr>
              <p:grpSpPr bwMode="gray">
                <a:xfrm>
                  <a:off x="3526982" y="5414359"/>
                  <a:ext cx="264764" cy="97178"/>
                  <a:chOff x="4550262" y="3256156"/>
                  <a:chExt cx="769434" cy="230706"/>
                </a:xfrm>
              </p:grpSpPr>
              <p:sp>
                <p:nvSpPr>
                  <p:cNvPr id="914" name="矩形 91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15" name="直接连接符 91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92" name="组合 891"/>
                <p:cNvGrpSpPr/>
                <p:nvPr/>
              </p:nvGrpSpPr>
              <p:grpSpPr bwMode="gray">
                <a:xfrm>
                  <a:off x="3826195" y="5414359"/>
                  <a:ext cx="264764" cy="97178"/>
                  <a:chOff x="4550262" y="3256156"/>
                  <a:chExt cx="769434" cy="230706"/>
                </a:xfrm>
              </p:grpSpPr>
              <p:sp>
                <p:nvSpPr>
                  <p:cNvPr id="912" name="矩形 91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13" name="直接连接符 91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893" name="矩形 892"/>
                <p:cNvSpPr/>
                <p:nvPr/>
              </p:nvSpPr>
              <p:spPr bwMode="gray">
                <a:xfrm>
                  <a:off x="3155364" y="557364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894" name="组合 893"/>
                <p:cNvGrpSpPr/>
                <p:nvPr/>
              </p:nvGrpSpPr>
              <p:grpSpPr bwMode="gray">
                <a:xfrm>
                  <a:off x="3227770" y="5620800"/>
                  <a:ext cx="264764" cy="97178"/>
                  <a:chOff x="4550262" y="3256156"/>
                  <a:chExt cx="769434" cy="230706"/>
                </a:xfrm>
              </p:grpSpPr>
              <p:sp>
                <p:nvSpPr>
                  <p:cNvPr id="910" name="矩形 90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11" name="直接连接符 91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95" name="组合 894"/>
                <p:cNvGrpSpPr/>
                <p:nvPr/>
              </p:nvGrpSpPr>
              <p:grpSpPr bwMode="gray">
                <a:xfrm>
                  <a:off x="3526982" y="5620800"/>
                  <a:ext cx="264764" cy="97178"/>
                  <a:chOff x="4550262" y="3256156"/>
                  <a:chExt cx="769434" cy="230706"/>
                </a:xfrm>
              </p:grpSpPr>
              <p:sp>
                <p:nvSpPr>
                  <p:cNvPr id="908" name="矩形 90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09" name="直接连接符 90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96" name="组合 895"/>
                <p:cNvGrpSpPr/>
                <p:nvPr/>
              </p:nvGrpSpPr>
              <p:grpSpPr bwMode="gray">
                <a:xfrm>
                  <a:off x="3826195" y="5620800"/>
                  <a:ext cx="264764" cy="97178"/>
                  <a:chOff x="4550262" y="3256156"/>
                  <a:chExt cx="769434" cy="230706"/>
                </a:xfrm>
              </p:grpSpPr>
              <p:sp>
                <p:nvSpPr>
                  <p:cNvPr id="906" name="矩形 90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07" name="直接连接符 90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97" name="组合 896"/>
                <p:cNvGrpSpPr/>
                <p:nvPr/>
              </p:nvGrpSpPr>
              <p:grpSpPr bwMode="gray">
                <a:xfrm>
                  <a:off x="3227770" y="5732056"/>
                  <a:ext cx="264764" cy="97178"/>
                  <a:chOff x="4550262" y="3256156"/>
                  <a:chExt cx="769434" cy="230706"/>
                </a:xfrm>
              </p:grpSpPr>
              <p:sp>
                <p:nvSpPr>
                  <p:cNvPr id="904" name="矩形 90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05" name="直接连接符 90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98" name="组合 897"/>
                <p:cNvGrpSpPr/>
                <p:nvPr/>
              </p:nvGrpSpPr>
              <p:grpSpPr bwMode="gray">
                <a:xfrm>
                  <a:off x="3526982" y="5732056"/>
                  <a:ext cx="264764" cy="97178"/>
                  <a:chOff x="4550262" y="3256156"/>
                  <a:chExt cx="769434" cy="230706"/>
                </a:xfrm>
              </p:grpSpPr>
              <p:sp>
                <p:nvSpPr>
                  <p:cNvPr id="902" name="矩形 90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03" name="直接连接符 90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99" name="组合 898"/>
                <p:cNvGrpSpPr/>
                <p:nvPr/>
              </p:nvGrpSpPr>
              <p:grpSpPr bwMode="gray">
                <a:xfrm>
                  <a:off x="3826195" y="5732056"/>
                  <a:ext cx="264764" cy="97178"/>
                  <a:chOff x="4550262" y="3256156"/>
                  <a:chExt cx="769434" cy="230706"/>
                </a:xfrm>
              </p:grpSpPr>
              <p:sp>
                <p:nvSpPr>
                  <p:cNvPr id="900" name="矩形 89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01" name="直接连接符 90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grpSp>
            <p:nvGrpSpPr>
              <p:cNvPr id="813" name="组合 812"/>
              <p:cNvGrpSpPr/>
              <p:nvPr/>
            </p:nvGrpSpPr>
            <p:grpSpPr bwMode="gray">
              <a:xfrm>
                <a:off x="9011370" y="4761219"/>
                <a:ext cx="636096" cy="590664"/>
                <a:chOff x="3155364" y="4938258"/>
                <a:chExt cx="1008000" cy="936005"/>
              </a:xfrm>
            </p:grpSpPr>
            <p:sp>
              <p:nvSpPr>
                <p:cNvPr id="822" name="矩形 821"/>
                <p:cNvSpPr/>
                <p:nvPr/>
              </p:nvSpPr>
              <p:spPr bwMode="gray">
                <a:xfrm>
                  <a:off x="3155364" y="493825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823" name="组合 822"/>
                <p:cNvGrpSpPr/>
                <p:nvPr/>
              </p:nvGrpSpPr>
              <p:grpSpPr bwMode="gray">
                <a:xfrm>
                  <a:off x="3227770" y="4985410"/>
                  <a:ext cx="264764" cy="97178"/>
                  <a:chOff x="4550262" y="3256156"/>
                  <a:chExt cx="769434" cy="230706"/>
                </a:xfrm>
              </p:grpSpPr>
              <p:sp>
                <p:nvSpPr>
                  <p:cNvPr id="877" name="矩形 87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78" name="直接连接符 87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24" name="组合 823"/>
                <p:cNvGrpSpPr/>
                <p:nvPr/>
              </p:nvGrpSpPr>
              <p:grpSpPr bwMode="gray">
                <a:xfrm>
                  <a:off x="3526982" y="4985410"/>
                  <a:ext cx="264764" cy="97178"/>
                  <a:chOff x="4550262" y="3256156"/>
                  <a:chExt cx="769434" cy="230706"/>
                </a:xfrm>
              </p:grpSpPr>
              <p:sp>
                <p:nvSpPr>
                  <p:cNvPr id="875" name="矩形 87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76" name="直接连接符 87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25" name="组合 824"/>
                <p:cNvGrpSpPr/>
                <p:nvPr/>
              </p:nvGrpSpPr>
              <p:grpSpPr bwMode="gray">
                <a:xfrm>
                  <a:off x="3826195" y="4985410"/>
                  <a:ext cx="264764" cy="97178"/>
                  <a:chOff x="4550262" y="3256156"/>
                  <a:chExt cx="769434" cy="230706"/>
                </a:xfrm>
              </p:grpSpPr>
              <p:sp>
                <p:nvSpPr>
                  <p:cNvPr id="873" name="矩形 87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74" name="直接连接符 87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26" name="组合 825"/>
                <p:cNvGrpSpPr/>
                <p:nvPr/>
              </p:nvGrpSpPr>
              <p:grpSpPr bwMode="gray">
                <a:xfrm>
                  <a:off x="3227770" y="5096666"/>
                  <a:ext cx="264764" cy="97178"/>
                  <a:chOff x="4550262" y="3256156"/>
                  <a:chExt cx="769434" cy="230706"/>
                </a:xfrm>
              </p:grpSpPr>
              <p:sp>
                <p:nvSpPr>
                  <p:cNvPr id="871" name="矩形 87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72" name="直接连接符 87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27" name="组合 826"/>
                <p:cNvGrpSpPr/>
                <p:nvPr/>
              </p:nvGrpSpPr>
              <p:grpSpPr bwMode="gray">
                <a:xfrm>
                  <a:off x="3526982" y="5096666"/>
                  <a:ext cx="264764" cy="97178"/>
                  <a:chOff x="4550262" y="3256156"/>
                  <a:chExt cx="769434" cy="230706"/>
                </a:xfrm>
              </p:grpSpPr>
              <p:sp>
                <p:nvSpPr>
                  <p:cNvPr id="869" name="矩形 86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70" name="直接连接符 86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28" name="组合 827"/>
                <p:cNvGrpSpPr/>
                <p:nvPr/>
              </p:nvGrpSpPr>
              <p:grpSpPr bwMode="gray">
                <a:xfrm>
                  <a:off x="3826195" y="5096666"/>
                  <a:ext cx="264764" cy="97178"/>
                  <a:chOff x="4550262" y="3256156"/>
                  <a:chExt cx="769434" cy="230706"/>
                </a:xfrm>
              </p:grpSpPr>
              <p:sp>
                <p:nvSpPr>
                  <p:cNvPr id="867" name="矩形 86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68" name="直接连接符 86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829" name="矩形 828"/>
                <p:cNvSpPr/>
                <p:nvPr/>
              </p:nvSpPr>
              <p:spPr bwMode="gray">
                <a:xfrm>
                  <a:off x="3155364" y="5255951"/>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830" name="组合 829"/>
                <p:cNvGrpSpPr/>
                <p:nvPr/>
              </p:nvGrpSpPr>
              <p:grpSpPr bwMode="gray">
                <a:xfrm>
                  <a:off x="3227770" y="5303103"/>
                  <a:ext cx="264764" cy="97178"/>
                  <a:chOff x="4550262" y="3256156"/>
                  <a:chExt cx="769434" cy="230706"/>
                </a:xfrm>
              </p:grpSpPr>
              <p:sp>
                <p:nvSpPr>
                  <p:cNvPr id="865" name="矩形 86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66" name="直接连接符 86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31" name="组合 830"/>
                <p:cNvGrpSpPr/>
                <p:nvPr/>
              </p:nvGrpSpPr>
              <p:grpSpPr bwMode="gray">
                <a:xfrm>
                  <a:off x="3526982" y="5303103"/>
                  <a:ext cx="264764" cy="97178"/>
                  <a:chOff x="4550262" y="3256156"/>
                  <a:chExt cx="769434" cy="230706"/>
                </a:xfrm>
              </p:grpSpPr>
              <p:sp>
                <p:nvSpPr>
                  <p:cNvPr id="863" name="矩形 86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64" name="直接连接符 86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32" name="组合 831"/>
                <p:cNvGrpSpPr/>
                <p:nvPr/>
              </p:nvGrpSpPr>
              <p:grpSpPr bwMode="gray">
                <a:xfrm>
                  <a:off x="3826195" y="5303103"/>
                  <a:ext cx="264764" cy="97178"/>
                  <a:chOff x="4550262" y="3256156"/>
                  <a:chExt cx="769434" cy="230706"/>
                </a:xfrm>
              </p:grpSpPr>
              <p:sp>
                <p:nvSpPr>
                  <p:cNvPr id="861" name="矩形 86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62" name="直接连接符 86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33" name="组合 832"/>
                <p:cNvGrpSpPr/>
                <p:nvPr/>
              </p:nvGrpSpPr>
              <p:grpSpPr bwMode="gray">
                <a:xfrm>
                  <a:off x="3227770" y="5414359"/>
                  <a:ext cx="264764" cy="97178"/>
                  <a:chOff x="4550262" y="3256156"/>
                  <a:chExt cx="769434" cy="230706"/>
                </a:xfrm>
              </p:grpSpPr>
              <p:sp>
                <p:nvSpPr>
                  <p:cNvPr id="859" name="矩形 85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60" name="直接连接符 85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34" name="组合 833"/>
                <p:cNvGrpSpPr/>
                <p:nvPr/>
              </p:nvGrpSpPr>
              <p:grpSpPr bwMode="gray">
                <a:xfrm>
                  <a:off x="3526982" y="5414359"/>
                  <a:ext cx="264764" cy="97178"/>
                  <a:chOff x="4550262" y="3256156"/>
                  <a:chExt cx="769434" cy="230706"/>
                </a:xfrm>
              </p:grpSpPr>
              <p:sp>
                <p:nvSpPr>
                  <p:cNvPr id="857" name="矩形 85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58" name="直接连接符 85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35" name="组合 834"/>
                <p:cNvGrpSpPr/>
                <p:nvPr/>
              </p:nvGrpSpPr>
              <p:grpSpPr bwMode="gray">
                <a:xfrm>
                  <a:off x="3826195" y="5414359"/>
                  <a:ext cx="264764" cy="97178"/>
                  <a:chOff x="4550262" y="3256156"/>
                  <a:chExt cx="769434" cy="230706"/>
                </a:xfrm>
              </p:grpSpPr>
              <p:sp>
                <p:nvSpPr>
                  <p:cNvPr id="855" name="矩形 85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56" name="直接连接符 85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836" name="矩形 835"/>
                <p:cNvSpPr/>
                <p:nvPr/>
              </p:nvSpPr>
              <p:spPr bwMode="gray">
                <a:xfrm>
                  <a:off x="3155364" y="557364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837" name="组合 836"/>
                <p:cNvGrpSpPr/>
                <p:nvPr/>
              </p:nvGrpSpPr>
              <p:grpSpPr bwMode="gray">
                <a:xfrm>
                  <a:off x="3227770" y="5620800"/>
                  <a:ext cx="264764" cy="97178"/>
                  <a:chOff x="4550262" y="3256156"/>
                  <a:chExt cx="769434" cy="230706"/>
                </a:xfrm>
              </p:grpSpPr>
              <p:sp>
                <p:nvSpPr>
                  <p:cNvPr id="853" name="矩形 85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54" name="直接连接符 85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38" name="组合 837"/>
                <p:cNvGrpSpPr/>
                <p:nvPr/>
              </p:nvGrpSpPr>
              <p:grpSpPr bwMode="gray">
                <a:xfrm>
                  <a:off x="3526982" y="5620800"/>
                  <a:ext cx="264764" cy="97178"/>
                  <a:chOff x="4550262" y="3256156"/>
                  <a:chExt cx="769434" cy="230706"/>
                </a:xfrm>
              </p:grpSpPr>
              <p:sp>
                <p:nvSpPr>
                  <p:cNvPr id="851" name="矩形 85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52" name="直接连接符 85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39" name="组合 838"/>
                <p:cNvGrpSpPr/>
                <p:nvPr/>
              </p:nvGrpSpPr>
              <p:grpSpPr bwMode="gray">
                <a:xfrm>
                  <a:off x="3826195" y="5620800"/>
                  <a:ext cx="264764" cy="97178"/>
                  <a:chOff x="4550262" y="3256156"/>
                  <a:chExt cx="769434" cy="230706"/>
                </a:xfrm>
              </p:grpSpPr>
              <p:sp>
                <p:nvSpPr>
                  <p:cNvPr id="849" name="矩形 84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50" name="直接连接符 84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40" name="组合 839"/>
                <p:cNvGrpSpPr/>
                <p:nvPr/>
              </p:nvGrpSpPr>
              <p:grpSpPr bwMode="gray">
                <a:xfrm>
                  <a:off x="3227770" y="5732056"/>
                  <a:ext cx="264764" cy="97178"/>
                  <a:chOff x="4550262" y="3256156"/>
                  <a:chExt cx="769434" cy="230706"/>
                </a:xfrm>
              </p:grpSpPr>
              <p:sp>
                <p:nvSpPr>
                  <p:cNvPr id="847" name="矩形 84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48" name="直接连接符 84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41" name="组合 840"/>
                <p:cNvGrpSpPr/>
                <p:nvPr/>
              </p:nvGrpSpPr>
              <p:grpSpPr bwMode="gray">
                <a:xfrm>
                  <a:off x="3526982" y="5732056"/>
                  <a:ext cx="264764" cy="97178"/>
                  <a:chOff x="4550262" y="3256156"/>
                  <a:chExt cx="769434" cy="230706"/>
                </a:xfrm>
              </p:grpSpPr>
              <p:sp>
                <p:nvSpPr>
                  <p:cNvPr id="845" name="矩形 84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46" name="直接连接符 84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42" name="组合 841"/>
                <p:cNvGrpSpPr/>
                <p:nvPr/>
              </p:nvGrpSpPr>
              <p:grpSpPr bwMode="gray">
                <a:xfrm>
                  <a:off x="3826195" y="5732056"/>
                  <a:ext cx="264764" cy="97178"/>
                  <a:chOff x="4550262" y="3256156"/>
                  <a:chExt cx="769434" cy="230706"/>
                </a:xfrm>
              </p:grpSpPr>
              <p:sp>
                <p:nvSpPr>
                  <p:cNvPr id="843" name="矩形 84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44" name="直接连接符 84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sp>
            <p:nvSpPr>
              <p:cNvPr id="814" name="圆柱形 813"/>
              <p:cNvSpPr/>
              <p:nvPr/>
            </p:nvSpPr>
            <p:spPr>
              <a:xfrm>
                <a:off x="8728944" y="4530047"/>
                <a:ext cx="562791" cy="541867"/>
              </a:xfrm>
              <a:prstGeom prst="can">
                <a:avLst/>
              </a:prstGeom>
              <a:solidFill>
                <a:srgbClr val="ED6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815" name="直接连接符 814"/>
              <p:cNvCxnSpPr/>
              <p:nvPr/>
            </p:nvCxnSpPr>
            <p:spPr>
              <a:xfrm>
                <a:off x="7130789" y="5197427"/>
                <a:ext cx="1880581" cy="1727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816" name="组合 815"/>
              <p:cNvGrpSpPr/>
              <p:nvPr/>
            </p:nvGrpSpPr>
            <p:grpSpPr>
              <a:xfrm>
                <a:off x="7704423" y="4967976"/>
                <a:ext cx="629273" cy="342302"/>
                <a:chOff x="6829605" y="5135631"/>
                <a:chExt cx="629273" cy="342302"/>
              </a:xfrm>
            </p:grpSpPr>
            <p:sp>
              <p:nvSpPr>
                <p:cNvPr id="820" name="云形 819"/>
                <p:cNvSpPr/>
                <p:nvPr/>
              </p:nvSpPr>
              <p:spPr>
                <a:xfrm>
                  <a:off x="6829605" y="5135631"/>
                  <a:ext cx="629273" cy="342302"/>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1" name="文本框 820"/>
                <p:cNvSpPr txBox="1"/>
                <p:nvPr/>
              </p:nvSpPr>
              <p:spPr>
                <a:xfrm>
                  <a:off x="6873272" y="5172448"/>
                  <a:ext cx="551754" cy="276999"/>
                </a:xfrm>
                <a:prstGeom prst="rect">
                  <a:avLst/>
                </a:prstGeom>
                <a:noFill/>
              </p:spPr>
              <p:txBody>
                <a:bodyPr wrap="none" rtlCol="0">
                  <a:spAutoFit/>
                </a:bodyPr>
                <a:lstStyle/>
                <a:p>
                  <a:r>
                    <a:rPr lang="ru-RU" sz="1200"/>
                    <a:t>WAN</a:t>
                  </a:r>
                </a:p>
              </p:txBody>
            </p:sp>
          </p:grpSp>
          <p:sp>
            <p:nvSpPr>
              <p:cNvPr id="817" name="圆柱形 816"/>
              <p:cNvSpPr/>
              <p:nvPr/>
            </p:nvSpPr>
            <p:spPr>
              <a:xfrm>
                <a:off x="6779477" y="4495012"/>
                <a:ext cx="562791" cy="541867"/>
              </a:xfrm>
              <a:prstGeom prst="can">
                <a:avLst/>
              </a:prstGeom>
              <a:solidFill>
                <a:srgbClr val="30B5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18" name="右大括号 817"/>
              <p:cNvSpPr/>
              <p:nvPr/>
            </p:nvSpPr>
            <p:spPr>
              <a:xfrm rot="5400000" flipV="1">
                <a:off x="7981735" y="4521404"/>
                <a:ext cx="193676" cy="1870558"/>
              </a:xfrm>
              <a:prstGeom prst="rightBrace">
                <a:avLst>
                  <a:gd name="adj1" fmla="val 60507"/>
                  <a:gd name="adj2" fmla="val 50126"/>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19" name="文本框 818"/>
              <p:cNvSpPr txBox="1"/>
              <p:nvPr/>
            </p:nvSpPr>
            <p:spPr>
              <a:xfrm>
                <a:off x="7783612" y="5525045"/>
                <a:ext cx="574934" cy="276999"/>
              </a:xfrm>
              <a:prstGeom prst="rect">
                <a:avLst/>
              </a:prstGeom>
              <a:noFill/>
            </p:spPr>
            <p:txBody>
              <a:bodyPr wrap="square" rtlCol="0">
                <a:spAutoFit/>
              </a:bodyPr>
              <a:lstStyle/>
              <a:p>
                <a:pPr algn="ctr"/>
                <a:r>
                  <a:rPr lang="ru-RU" sz="1200"/>
                  <a:t>Пара</a:t>
                </a:r>
              </a:p>
            </p:txBody>
          </p:sp>
        </p:grpSp>
      </p:grpSp>
      <p:grpSp>
        <p:nvGrpSpPr>
          <p:cNvPr id="6" name="组合 5"/>
          <p:cNvGrpSpPr/>
          <p:nvPr/>
        </p:nvGrpSpPr>
        <p:grpSpPr>
          <a:xfrm>
            <a:off x="6666291" y="4302888"/>
            <a:ext cx="4362299" cy="1480749"/>
            <a:chOff x="6729803" y="4449758"/>
            <a:chExt cx="4362299" cy="1480749"/>
          </a:xfrm>
        </p:grpSpPr>
        <p:sp>
          <p:nvSpPr>
            <p:cNvPr id="19" name="矩形 18"/>
            <p:cNvSpPr/>
            <p:nvPr/>
          </p:nvSpPr>
          <p:spPr>
            <a:xfrm>
              <a:off x="6729803" y="4449758"/>
              <a:ext cx="1082348" cy="171683"/>
            </a:xfrm>
            <a:prstGeom prst="rect">
              <a:avLst/>
            </a:prstGeom>
            <a:solidFill>
              <a:schemeClr val="bg1"/>
            </a:solidFill>
          </p:spPr>
          <p:txBody>
            <a:bodyPr wrap="none" anchor="ctr">
              <a:noAutofit/>
            </a:bodyPr>
            <a:lstStyle/>
            <a:p>
              <a:pP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Первичный LUN</a:t>
              </a:r>
            </a:p>
          </p:txBody>
        </p:sp>
        <p:sp>
          <p:nvSpPr>
            <p:cNvPr id="20" name="矩形 19"/>
            <p:cNvSpPr/>
            <p:nvPr/>
          </p:nvSpPr>
          <p:spPr>
            <a:xfrm>
              <a:off x="9833424" y="4456618"/>
              <a:ext cx="1258678" cy="171683"/>
            </a:xfrm>
            <a:prstGeom prst="rect">
              <a:avLst/>
            </a:prstGeom>
            <a:solidFill>
              <a:schemeClr val="bg1"/>
            </a:solidFill>
          </p:spPr>
          <p:txBody>
            <a:bodyPr wrap="none" anchor="ctr">
              <a:noAutofit/>
            </a:bodyPr>
            <a:lstStyle/>
            <a:p>
              <a:pP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Вторичный LUN</a:t>
              </a:r>
            </a:p>
          </p:txBody>
        </p:sp>
        <p:grpSp>
          <p:nvGrpSpPr>
            <p:cNvPr id="937" name="组合 936"/>
            <p:cNvGrpSpPr/>
            <p:nvPr/>
          </p:nvGrpSpPr>
          <p:grpSpPr>
            <a:xfrm>
              <a:off x="7271055" y="4460193"/>
              <a:ext cx="3152773" cy="1470314"/>
              <a:chOff x="6892088" y="3954546"/>
              <a:chExt cx="3152773" cy="1470314"/>
            </a:xfrm>
          </p:grpSpPr>
          <p:grpSp>
            <p:nvGrpSpPr>
              <p:cNvPr id="938" name="组合 937"/>
              <p:cNvGrpSpPr/>
              <p:nvPr/>
            </p:nvGrpSpPr>
            <p:grpSpPr>
              <a:xfrm>
                <a:off x="6892088" y="4117828"/>
                <a:ext cx="3152773" cy="1307032"/>
                <a:chOff x="6494693" y="4495012"/>
                <a:chExt cx="3152773" cy="1307032"/>
              </a:xfrm>
            </p:grpSpPr>
            <p:cxnSp>
              <p:nvCxnSpPr>
                <p:cNvPr id="940" name="直接连接符 939"/>
                <p:cNvCxnSpPr/>
                <p:nvPr/>
              </p:nvCxnSpPr>
              <p:spPr>
                <a:xfrm>
                  <a:off x="7137053" y="5132331"/>
                  <a:ext cx="1880581" cy="1727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941" name="组合 940"/>
                <p:cNvGrpSpPr/>
                <p:nvPr/>
              </p:nvGrpSpPr>
              <p:grpSpPr bwMode="gray">
                <a:xfrm>
                  <a:off x="6494693" y="4743949"/>
                  <a:ext cx="636096" cy="590664"/>
                  <a:chOff x="3155364" y="4938258"/>
                  <a:chExt cx="1008000" cy="936005"/>
                </a:xfrm>
              </p:grpSpPr>
              <p:sp>
                <p:nvSpPr>
                  <p:cNvPr id="1008" name="矩形 1007"/>
                  <p:cNvSpPr/>
                  <p:nvPr/>
                </p:nvSpPr>
                <p:spPr bwMode="gray">
                  <a:xfrm>
                    <a:off x="3155364" y="493825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1009" name="组合 1008"/>
                  <p:cNvGrpSpPr/>
                  <p:nvPr/>
                </p:nvGrpSpPr>
                <p:grpSpPr bwMode="gray">
                  <a:xfrm>
                    <a:off x="3227770" y="4985410"/>
                    <a:ext cx="264764" cy="97178"/>
                    <a:chOff x="4550262" y="3256156"/>
                    <a:chExt cx="769434" cy="230706"/>
                  </a:xfrm>
                </p:grpSpPr>
                <p:sp>
                  <p:nvSpPr>
                    <p:cNvPr id="1063" name="矩形 106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64" name="直接连接符 106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10" name="组合 1009"/>
                  <p:cNvGrpSpPr/>
                  <p:nvPr/>
                </p:nvGrpSpPr>
                <p:grpSpPr bwMode="gray">
                  <a:xfrm>
                    <a:off x="3526982" y="4985410"/>
                    <a:ext cx="264764" cy="97178"/>
                    <a:chOff x="4550262" y="3256156"/>
                    <a:chExt cx="769434" cy="230706"/>
                  </a:xfrm>
                </p:grpSpPr>
                <p:sp>
                  <p:nvSpPr>
                    <p:cNvPr id="1061" name="矩形 106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62" name="直接连接符 106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11" name="组合 1010"/>
                  <p:cNvGrpSpPr/>
                  <p:nvPr/>
                </p:nvGrpSpPr>
                <p:grpSpPr bwMode="gray">
                  <a:xfrm>
                    <a:off x="3826195" y="4985410"/>
                    <a:ext cx="264764" cy="97178"/>
                    <a:chOff x="4550262" y="3256156"/>
                    <a:chExt cx="769434" cy="230706"/>
                  </a:xfrm>
                </p:grpSpPr>
                <p:sp>
                  <p:nvSpPr>
                    <p:cNvPr id="1059" name="矩形 105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60" name="直接连接符 105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12" name="组合 1011"/>
                  <p:cNvGrpSpPr/>
                  <p:nvPr/>
                </p:nvGrpSpPr>
                <p:grpSpPr bwMode="gray">
                  <a:xfrm>
                    <a:off x="3227770" y="5096666"/>
                    <a:ext cx="264764" cy="97178"/>
                    <a:chOff x="4550262" y="3256156"/>
                    <a:chExt cx="769434" cy="230706"/>
                  </a:xfrm>
                </p:grpSpPr>
                <p:sp>
                  <p:nvSpPr>
                    <p:cNvPr id="1057" name="矩形 105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58" name="直接连接符 105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13" name="组合 1012"/>
                  <p:cNvGrpSpPr/>
                  <p:nvPr/>
                </p:nvGrpSpPr>
                <p:grpSpPr bwMode="gray">
                  <a:xfrm>
                    <a:off x="3526982" y="5096666"/>
                    <a:ext cx="264764" cy="97178"/>
                    <a:chOff x="4550262" y="3256156"/>
                    <a:chExt cx="769434" cy="230706"/>
                  </a:xfrm>
                </p:grpSpPr>
                <p:sp>
                  <p:nvSpPr>
                    <p:cNvPr id="1055" name="矩形 105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56" name="直接连接符 105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14" name="组合 1013"/>
                  <p:cNvGrpSpPr/>
                  <p:nvPr/>
                </p:nvGrpSpPr>
                <p:grpSpPr bwMode="gray">
                  <a:xfrm>
                    <a:off x="3826195" y="5096666"/>
                    <a:ext cx="264764" cy="97178"/>
                    <a:chOff x="4550262" y="3256156"/>
                    <a:chExt cx="769434" cy="230706"/>
                  </a:xfrm>
                </p:grpSpPr>
                <p:sp>
                  <p:nvSpPr>
                    <p:cNvPr id="1053" name="矩形 105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54" name="直接连接符 105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1015" name="矩形 1014"/>
                  <p:cNvSpPr/>
                  <p:nvPr/>
                </p:nvSpPr>
                <p:spPr bwMode="gray">
                  <a:xfrm>
                    <a:off x="3155364" y="5255951"/>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1016" name="组合 1015"/>
                  <p:cNvGrpSpPr/>
                  <p:nvPr/>
                </p:nvGrpSpPr>
                <p:grpSpPr bwMode="gray">
                  <a:xfrm>
                    <a:off x="3227770" y="5303103"/>
                    <a:ext cx="264764" cy="97178"/>
                    <a:chOff x="4550262" y="3256156"/>
                    <a:chExt cx="769434" cy="230706"/>
                  </a:xfrm>
                </p:grpSpPr>
                <p:sp>
                  <p:nvSpPr>
                    <p:cNvPr id="1051" name="矩形 105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52" name="直接连接符 105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17" name="组合 1016"/>
                  <p:cNvGrpSpPr/>
                  <p:nvPr/>
                </p:nvGrpSpPr>
                <p:grpSpPr bwMode="gray">
                  <a:xfrm>
                    <a:off x="3526982" y="5303103"/>
                    <a:ext cx="264764" cy="97178"/>
                    <a:chOff x="4550262" y="3256156"/>
                    <a:chExt cx="769434" cy="230706"/>
                  </a:xfrm>
                </p:grpSpPr>
                <p:sp>
                  <p:nvSpPr>
                    <p:cNvPr id="1049" name="矩形 104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50" name="直接连接符 104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18" name="组合 1017"/>
                  <p:cNvGrpSpPr/>
                  <p:nvPr/>
                </p:nvGrpSpPr>
                <p:grpSpPr bwMode="gray">
                  <a:xfrm>
                    <a:off x="3826195" y="5303103"/>
                    <a:ext cx="264764" cy="97178"/>
                    <a:chOff x="4550262" y="3256156"/>
                    <a:chExt cx="769434" cy="230706"/>
                  </a:xfrm>
                </p:grpSpPr>
                <p:sp>
                  <p:nvSpPr>
                    <p:cNvPr id="1047" name="矩形 104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48" name="直接连接符 104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19" name="组合 1018"/>
                  <p:cNvGrpSpPr/>
                  <p:nvPr/>
                </p:nvGrpSpPr>
                <p:grpSpPr bwMode="gray">
                  <a:xfrm>
                    <a:off x="3227770" y="5414359"/>
                    <a:ext cx="264764" cy="97178"/>
                    <a:chOff x="4550262" y="3256156"/>
                    <a:chExt cx="769434" cy="230706"/>
                  </a:xfrm>
                </p:grpSpPr>
                <p:sp>
                  <p:nvSpPr>
                    <p:cNvPr id="1045" name="矩形 104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46" name="直接连接符 104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20" name="组合 1019"/>
                  <p:cNvGrpSpPr/>
                  <p:nvPr/>
                </p:nvGrpSpPr>
                <p:grpSpPr bwMode="gray">
                  <a:xfrm>
                    <a:off x="3526982" y="5414359"/>
                    <a:ext cx="264764" cy="97178"/>
                    <a:chOff x="4550262" y="3256156"/>
                    <a:chExt cx="769434" cy="230706"/>
                  </a:xfrm>
                </p:grpSpPr>
                <p:sp>
                  <p:nvSpPr>
                    <p:cNvPr id="1043" name="矩形 104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44" name="直接连接符 104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21" name="组合 1020"/>
                  <p:cNvGrpSpPr/>
                  <p:nvPr/>
                </p:nvGrpSpPr>
                <p:grpSpPr bwMode="gray">
                  <a:xfrm>
                    <a:off x="3826195" y="5414359"/>
                    <a:ext cx="264764" cy="97178"/>
                    <a:chOff x="4550262" y="3256156"/>
                    <a:chExt cx="769434" cy="230706"/>
                  </a:xfrm>
                </p:grpSpPr>
                <p:sp>
                  <p:nvSpPr>
                    <p:cNvPr id="1041" name="矩形 104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42" name="直接连接符 104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1022" name="矩形 1021"/>
                  <p:cNvSpPr/>
                  <p:nvPr/>
                </p:nvSpPr>
                <p:spPr bwMode="gray">
                  <a:xfrm>
                    <a:off x="3155364" y="557364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1023" name="组合 1022"/>
                  <p:cNvGrpSpPr/>
                  <p:nvPr/>
                </p:nvGrpSpPr>
                <p:grpSpPr bwMode="gray">
                  <a:xfrm>
                    <a:off x="3227770" y="5620800"/>
                    <a:ext cx="264764" cy="97178"/>
                    <a:chOff x="4550262" y="3256156"/>
                    <a:chExt cx="769434" cy="230706"/>
                  </a:xfrm>
                </p:grpSpPr>
                <p:sp>
                  <p:nvSpPr>
                    <p:cNvPr id="1039" name="矩形 103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40" name="直接连接符 103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24" name="组合 1023"/>
                  <p:cNvGrpSpPr/>
                  <p:nvPr/>
                </p:nvGrpSpPr>
                <p:grpSpPr bwMode="gray">
                  <a:xfrm>
                    <a:off x="3526982" y="5620800"/>
                    <a:ext cx="264764" cy="97178"/>
                    <a:chOff x="4550262" y="3256156"/>
                    <a:chExt cx="769434" cy="230706"/>
                  </a:xfrm>
                </p:grpSpPr>
                <p:sp>
                  <p:nvSpPr>
                    <p:cNvPr id="1037" name="矩形 103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38" name="直接连接符 103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25" name="组合 1024"/>
                  <p:cNvGrpSpPr/>
                  <p:nvPr/>
                </p:nvGrpSpPr>
                <p:grpSpPr bwMode="gray">
                  <a:xfrm>
                    <a:off x="3826195" y="5620800"/>
                    <a:ext cx="264764" cy="97178"/>
                    <a:chOff x="4550262" y="3256156"/>
                    <a:chExt cx="769434" cy="230706"/>
                  </a:xfrm>
                </p:grpSpPr>
                <p:sp>
                  <p:nvSpPr>
                    <p:cNvPr id="1035" name="矩形 103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36" name="直接连接符 103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26" name="组合 1025"/>
                  <p:cNvGrpSpPr/>
                  <p:nvPr/>
                </p:nvGrpSpPr>
                <p:grpSpPr bwMode="gray">
                  <a:xfrm>
                    <a:off x="3227770" y="5732056"/>
                    <a:ext cx="264764" cy="97178"/>
                    <a:chOff x="4550262" y="3256156"/>
                    <a:chExt cx="769434" cy="230706"/>
                  </a:xfrm>
                </p:grpSpPr>
                <p:sp>
                  <p:nvSpPr>
                    <p:cNvPr id="1033" name="矩形 103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34" name="直接连接符 103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27" name="组合 1026"/>
                  <p:cNvGrpSpPr/>
                  <p:nvPr/>
                </p:nvGrpSpPr>
                <p:grpSpPr bwMode="gray">
                  <a:xfrm>
                    <a:off x="3526982" y="5732056"/>
                    <a:ext cx="264764" cy="97178"/>
                    <a:chOff x="4550262" y="3256156"/>
                    <a:chExt cx="769434" cy="230706"/>
                  </a:xfrm>
                </p:grpSpPr>
                <p:sp>
                  <p:nvSpPr>
                    <p:cNvPr id="1031" name="矩形 103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32" name="直接连接符 103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28" name="组合 1027"/>
                  <p:cNvGrpSpPr/>
                  <p:nvPr/>
                </p:nvGrpSpPr>
                <p:grpSpPr bwMode="gray">
                  <a:xfrm>
                    <a:off x="3826195" y="5732056"/>
                    <a:ext cx="264764" cy="97178"/>
                    <a:chOff x="4550262" y="3256156"/>
                    <a:chExt cx="769434" cy="230706"/>
                  </a:xfrm>
                </p:grpSpPr>
                <p:sp>
                  <p:nvSpPr>
                    <p:cNvPr id="1029" name="矩形 102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30" name="直接连接符 102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grpSp>
              <p:nvGrpSpPr>
                <p:cNvPr id="942" name="组合 941"/>
                <p:cNvGrpSpPr/>
                <p:nvPr/>
              </p:nvGrpSpPr>
              <p:grpSpPr bwMode="gray">
                <a:xfrm>
                  <a:off x="9011370" y="4761219"/>
                  <a:ext cx="636096" cy="590664"/>
                  <a:chOff x="3155364" y="4938258"/>
                  <a:chExt cx="1008000" cy="936005"/>
                </a:xfrm>
              </p:grpSpPr>
              <p:sp>
                <p:nvSpPr>
                  <p:cNvPr id="951" name="矩形 950"/>
                  <p:cNvSpPr/>
                  <p:nvPr/>
                </p:nvSpPr>
                <p:spPr bwMode="gray">
                  <a:xfrm>
                    <a:off x="3155364" y="493825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952" name="组合 951"/>
                  <p:cNvGrpSpPr/>
                  <p:nvPr/>
                </p:nvGrpSpPr>
                <p:grpSpPr bwMode="gray">
                  <a:xfrm>
                    <a:off x="3227770" y="4985410"/>
                    <a:ext cx="264764" cy="97178"/>
                    <a:chOff x="4550262" y="3256156"/>
                    <a:chExt cx="769434" cy="230706"/>
                  </a:xfrm>
                </p:grpSpPr>
                <p:sp>
                  <p:nvSpPr>
                    <p:cNvPr id="1006" name="矩形 100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07" name="直接连接符 100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53" name="组合 952"/>
                  <p:cNvGrpSpPr/>
                  <p:nvPr/>
                </p:nvGrpSpPr>
                <p:grpSpPr bwMode="gray">
                  <a:xfrm>
                    <a:off x="3526982" y="4985410"/>
                    <a:ext cx="264764" cy="97178"/>
                    <a:chOff x="4550262" y="3256156"/>
                    <a:chExt cx="769434" cy="230706"/>
                  </a:xfrm>
                </p:grpSpPr>
                <p:sp>
                  <p:nvSpPr>
                    <p:cNvPr id="1004" name="矩形 100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05" name="直接连接符 100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54" name="组合 953"/>
                  <p:cNvGrpSpPr/>
                  <p:nvPr/>
                </p:nvGrpSpPr>
                <p:grpSpPr bwMode="gray">
                  <a:xfrm>
                    <a:off x="3826195" y="4985410"/>
                    <a:ext cx="264764" cy="97178"/>
                    <a:chOff x="4550262" y="3256156"/>
                    <a:chExt cx="769434" cy="230706"/>
                  </a:xfrm>
                </p:grpSpPr>
                <p:sp>
                  <p:nvSpPr>
                    <p:cNvPr id="1002" name="矩形 100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03" name="直接连接符 100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55" name="组合 954"/>
                  <p:cNvGrpSpPr/>
                  <p:nvPr/>
                </p:nvGrpSpPr>
                <p:grpSpPr bwMode="gray">
                  <a:xfrm>
                    <a:off x="3227770" y="5096666"/>
                    <a:ext cx="264764" cy="97178"/>
                    <a:chOff x="4550262" y="3256156"/>
                    <a:chExt cx="769434" cy="230706"/>
                  </a:xfrm>
                </p:grpSpPr>
                <p:sp>
                  <p:nvSpPr>
                    <p:cNvPr id="1000" name="矩形 99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01" name="直接连接符 100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56" name="组合 955"/>
                  <p:cNvGrpSpPr/>
                  <p:nvPr/>
                </p:nvGrpSpPr>
                <p:grpSpPr bwMode="gray">
                  <a:xfrm>
                    <a:off x="3526982" y="5096666"/>
                    <a:ext cx="264764" cy="97178"/>
                    <a:chOff x="4550262" y="3256156"/>
                    <a:chExt cx="769434" cy="230706"/>
                  </a:xfrm>
                </p:grpSpPr>
                <p:sp>
                  <p:nvSpPr>
                    <p:cNvPr id="998" name="矩形 99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99" name="直接连接符 99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57" name="组合 956"/>
                  <p:cNvGrpSpPr/>
                  <p:nvPr/>
                </p:nvGrpSpPr>
                <p:grpSpPr bwMode="gray">
                  <a:xfrm>
                    <a:off x="3826195" y="5096666"/>
                    <a:ext cx="264764" cy="97178"/>
                    <a:chOff x="4550262" y="3256156"/>
                    <a:chExt cx="769434" cy="230706"/>
                  </a:xfrm>
                </p:grpSpPr>
                <p:sp>
                  <p:nvSpPr>
                    <p:cNvPr id="996" name="矩形 99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97" name="直接连接符 99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958" name="矩形 957"/>
                  <p:cNvSpPr/>
                  <p:nvPr/>
                </p:nvSpPr>
                <p:spPr bwMode="gray">
                  <a:xfrm>
                    <a:off x="3155364" y="5255951"/>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959" name="组合 958"/>
                  <p:cNvGrpSpPr/>
                  <p:nvPr/>
                </p:nvGrpSpPr>
                <p:grpSpPr bwMode="gray">
                  <a:xfrm>
                    <a:off x="3227770" y="5303103"/>
                    <a:ext cx="264764" cy="97178"/>
                    <a:chOff x="4550262" y="3256156"/>
                    <a:chExt cx="769434" cy="230706"/>
                  </a:xfrm>
                </p:grpSpPr>
                <p:sp>
                  <p:nvSpPr>
                    <p:cNvPr id="994" name="矩形 99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95" name="直接连接符 99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60" name="组合 959"/>
                  <p:cNvGrpSpPr/>
                  <p:nvPr/>
                </p:nvGrpSpPr>
                <p:grpSpPr bwMode="gray">
                  <a:xfrm>
                    <a:off x="3526982" y="5303103"/>
                    <a:ext cx="264764" cy="97178"/>
                    <a:chOff x="4550262" y="3256156"/>
                    <a:chExt cx="769434" cy="230706"/>
                  </a:xfrm>
                </p:grpSpPr>
                <p:sp>
                  <p:nvSpPr>
                    <p:cNvPr id="992" name="矩形 99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93" name="直接连接符 99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61" name="组合 960"/>
                  <p:cNvGrpSpPr/>
                  <p:nvPr/>
                </p:nvGrpSpPr>
                <p:grpSpPr bwMode="gray">
                  <a:xfrm>
                    <a:off x="3826195" y="5303103"/>
                    <a:ext cx="264764" cy="97178"/>
                    <a:chOff x="4550262" y="3256156"/>
                    <a:chExt cx="769434" cy="230706"/>
                  </a:xfrm>
                </p:grpSpPr>
                <p:sp>
                  <p:nvSpPr>
                    <p:cNvPr id="990" name="矩形 98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91" name="直接连接符 99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62" name="组合 961"/>
                  <p:cNvGrpSpPr/>
                  <p:nvPr/>
                </p:nvGrpSpPr>
                <p:grpSpPr bwMode="gray">
                  <a:xfrm>
                    <a:off x="3227770" y="5414359"/>
                    <a:ext cx="264764" cy="97178"/>
                    <a:chOff x="4550262" y="3256156"/>
                    <a:chExt cx="769434" cy="230706"/>
                  </a:xfrm>
                </p:grpSpPr>
                <p:sp>
                  <p:nvSpPr>
                    <p:cNvPr id="988" name="矩形 98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89" name="直接连接符 98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63" name="组合 962"/>
                  <p:cNvGrpSpPr/>
                  <p:nvPr/>
                </p:nvGrpSpPr>
                <p:grpSpPr bwMode="gray">
                  <a:xfrm>
                    <a:off x="3526982" y="5414359"/>
                    <a:ext cx="264764" cy="97178"/>
                    <a:chOff x="4550262" y="3256156"/>
                    <a:chExt cx="769434" cy="230706"/>
                  </a:xfrm>
                </p:grpSpPr>
                <p:sp>
                  <p:nvSpPr>
                    <p:cNvPr id="986" name="矩形 98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87" name="直接连接符 98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64" name="组合 963"/>
                  <p:cNvGrpSpPr/>
                  <p:nvPr/>
                </p:nvGrpSpPr>
                <p:grpSpPr bwMode="gray">
                  <a:xfrm>
                    <a:off x="3826195" y="5414359"/>
                    <a:ext cx="264764" cy="97178"/>
                    <a:chOff x="4550262" y="3256156"/>
                    <a:chExt cx="769434" cy="230706"/>
                  </a:xfrm>
                </p:grpSpPr>
                <p:sp>
                  <p:nvSpPr>
                    <p:cNvPr id="984" name="矩形 98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85" name="直接连接符 98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965" name="矩形 964"/>
                  <p:cNvSpPr/>
                  <p:nvPr/>
                </p:nvSpPr>
                <p:spPr bwMode="gray">
                  <a:xfrm>
                    <a:off x="3155364" y="557364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966" name="组合 965"/>
                  <p:cNvGrpSpPr/>
                  <p:nvPr/>
                </p:nvGrpSpPr>
                <p:grpSpPr bwMode="gray">
                  <a:xfrm>
                    <a:off x="3227770" y="5620800"/>
                    <a:ext cx="264764" cy="97178"/>
                    <a:chOff x="4550262" y="3256156"/>
                    <a:chExt cx="769434" cy="230706"/>
                  </a:xfrm>
                </p:grpSpPr>
                <p:sp>
                  <p:nvSpPr>
                    <p:cNvPr id="982" name="矩形 98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83" name="直接连接符 98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67" name="组合 966"/>
                  <p:cNvGrpSpPr/>
                  <p:nvPr/>
                </p:nvGrpSpPr>
                <p:grpSpPr bwMode="gray">
                  <a:xfrm>
                    <a:off x="3526982" y="5620800"/>
                    <a:ext cx="264764" cy="97178"/>
                    <a:chOff x="4550262" y="3256156"/>
                    <a:chExt cx="769434" cy="230706"/>
                  </a:xfrm>
                </p:grpSpPr>
                <p:sp>
                  <p:nvSpPr>
                    <p:cNvPr id="980" name="矩形 97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81" name="直接连接符 98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68" name="组合 967"/>
                  <p:cNvGrpSpPr/>
                  <p:nvPr/>
                </p:nvGrpSpPr>
                <p:grpSpPr bwMode="gray">
                  <a:xfrm>
                    <a:off x="3826195" y="5620800"/>
                    <a:ext cx="264764" cy="97178"/>
                    <a:chOff x="4550262" y="3256156"/>
                    <a:chExt cx="769434" cy="230706"/>
                  </a:xfrm>
                </p:grpSpPr>
                <p:sp>
                  <p:nvSpPr>
                    <p:cNvPr id="978" name="矩形 97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79" name="直接连接符 97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69" name="组合 968"/>
                  <p:cNvGrpSpPr/>
                  <p:nvPr/>
                </p:nvGrpSpPr>
                <p:grpSpPr bwMode="gray">
                  <a:xfrm>
                    <a:off x="3227770" y="5732056"/>
                    <a:ext cx="264764" cy="97178"/>
                    <a:chOff x="4550262" y="3256156"/>
                    <a:chExt cx="769434" cy="230706"/>
                  </a:xfrm>
                </p:grpSpPr>
                <p:sp>
                  <p:nvSpPr>
                    <p:cNvPr id="976" name="矩形 97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77" name="直接连接符 97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70" name="组合 969"/>
                  <p:cNvGrpSpPr/>
                  <p:nvPr/>
                </p:nvGrpSpPr>
                <p:grpSpPr bwMode="gray">
                  <a:xfrm>
                    <a:off x="3526982" y="5732056"/>
                    <a:ext cx="264764" cy="97178"/>
                    <a:chOff x="4550262" y="3256156"/>
                    <a:chExt cx="769434" cy="230706"/>
                  </a:xfrm>
                </p:grpSpPr>
                <p:sp>
                  <p:nvSpPr>
                    <p:cNvPr id="974" name="矩形 97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75" name="直接连接符 97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71" name="组合 970"/>
                  <p:cNvGrpSpPr/>
                  <p:nvPr/>
                </p:nvGrpSpPr>
                <p:grpSpPr bwMode="gray">
                  <a:xfrm>
                    <a:off x="3826195" y="5732056"/>
                    <a:ext cx="264764" cy="97178"/>
                    <a:chOff x="4550262" y="3256156"/>
                    <a:chExt cx="769434" cy="230706"/>
                  </a:xfrm>
                </p:grpSpPr>
                <p:sp>
                  <p:nvSpPr>
                    <p:cNvPr id="972" name="矩形 97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73" name="直接连接符 97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sp>
              <p:nvSpPr>
                <p:cNvPr id="943" name="圆柱形 942"/>
                <p:cNvSpPr/>
                <p:nvPr/>
              </p:nvSpPr>
              <p:spPr>
                <a:xfrm>
                  <a:off x="8728944" y="4530047"/>
                  <a:ext cx="562791" cy="541867"/>
                </a:xfrm>
                <a:prstGeom prst="can">
                  <a:avLst/>
                </a:prstGeom>
                <a:solidFill>
                  <a:srgbClr val="ED6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944" name="直接连接符 943"/>
                <p:cNvCxnSpPr/>
                <p:nvPr/>
              </p:nvCxnSpPr>
              <p:spPr>
                <a:xfrm>
                  <a:off x="7130789" y="5197427"/>
                  <a:ext cx="1880581" cy="1727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945" name="组合 944"/>
                <p:cNvGrpSpPr/>
                <p:nvPr/>
              </p:nvGrpSpPr>
              <p:grpSpPr>
                <a:xfrm>
                  <a:off x="7704423" y="4967976"/>
                  <a:ext cx="629273" cy="342302"/>
                  <a:chOff x="6829605" y="5135631"/>
                  <a:chExt cx="629273" cy="342302"/>
                </a:xfrm>
              </p:grpSpPr>
              <p:sp>
                <p:nvSpPr>
                  <p:cNvPr id="949" name="云形 948"/>
                  <p:cNvSpPr/>
                  <p:nvPr/>
                </p:nvSpPr>
                <p:spPr>
                  <a:xfrm>
                    <a:off x="6829605" y="5135631"/>
                    <a:ext cx="629273" cy="342302"/>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0" name="文本框 949"/>
                  <p:cNvSpPr txBox="1"/>
                  <p:nvPr/>
                </p:nvSpPr>
                <p:spPr>
                  <a:xfrm>
                    <a:off x="6873272" y="5172448"/>
                    <a:ext cx="551754" cy="276999"/>
                  </a:xfrm>
                  <a:prstGeom prst="rect">
                    <a:avLst/>
                  </a:prstGeom>
                  <a:noFill/>
                </p:spPr>
                <p:txBody>
                  <a:bodyPr wrap="none" rtlCol="0">
                    <a:spAutoFit/>
                  </a:bodyPr>
                  <a:lstStyle/>
                  <a:p>
                    <a:r>
                      <a:rPr lang="ru-RU" sz="1200"/>
                      <a:t>WAN</a:t>
                    </a:r>
                  </a:p>
                </p:txBody>
              </p:sp>
            </p:grpSp>
            <p:sp>
              <p:nvSpPr>
                <p:cNvPr id="946" name="圆柱形 945"/>
                <p:cNvSpPr/>
                <p:nvPr/>
              </p:nvSpPr>
              <p:spPr>
                <a:xfrm>
                  <a:off x="6779477" y="4495012"/>
                  <a:ext cx="562791" cy="541867"/>
                </a:xfrm>
                <a:prstGeom prst="can">
                  <a:avLst/>
                </a:prstGeom>
                <a:solidFill>
                  <a:srgbClr val="30B5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47" name="右大括号 946"/>
                <p:cNvSpPr/>
                <p:nvPr/>
              </p:nvSpPr>
              <p:spPr>
                <a:xfrm rot="5400000" flipV="1">
                  <a:off x="7981735" y="4521404"/>
                  <a:ext cx="193676" cy="1870558"/>
                </a:xfrm>
                <a:prstGeom prst="rightBrace">
                  <a:avLst>
                    <a:gd name="adj1" fmla="val 60507"/>
                    <a:gd name="adj2" fmla="val 50126"/>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48" name="文本框 947"/>
                <p:cNvSpPr txBox="1"/>
                <p:nvPr/>
              </p:nvSpPr>
              <p:spPr>
                <a:xfrm>
                  <a:off x="7783612" y="5525045"/>
                  <a:ext cx="574934" cy="276999"/>
                </a:xfrm>
                <a:prstGeom prst="rect">
                  <a:avLst/>
                </a:prstGeom>
                <a:noFill/>
              </p:spPr>
              <p:txBody>
                <a:bodyPr wrap="square" rtlCol="0">
                  <a:spAutoFit/>
                </a:bodyPr>
                <a:lstStyle/>
                <a:p>
                  <a:pPr algn="ctr"/>
                  <a:r>
                    <a:rPr lang="ru-RU" sz="1200"/>
                    <a:t>Пара</a:t>
                  </a:r>
                </a:p>
              </p:txBody>
            </p:sp>
          </p:grpSp>
          <p:cxnSp>
            <p:nvCxnSpPr>
              <p:cNvPr id="939" name="曲线连接符 938"/>
              <p:cNvCxnSpPr/>
              <p:nvPr/>
            </p:nvCxnSpPr>
            <p:spPr>
              <a:xfrm rot="16200000" flipV="1">
                <a:off x="8398936" y="2997330"/>
                <a:ext cx="35035" cy="1949467"/>
              </a:xfrm>
              <a:prstGeom prst="curvedConnector3">
                <a:avLst>
                  <a:gd name="adj1" fmla="val 752490"/>
                </a:avLst>
              </a:prstGeom>
              <a:ln w="12700">
                <a:solidFill>
                  <a:srgbClr val="ED6D00"/>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655104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r>
              <a:rPr lang="ru-RU"/>
              <a:t>Рабочий статус пары</a:t>
            </a:r>
          </a:p>
        </p:txBody>
      </p:sp>
      <p:sp>
        <p:nvSpPr>
          <p:cNvPr id="2" name="文本占位符 1"/>
          <p:cNvSpPr>
            <a:spLocks noGrp="1"/>
          </p:cNvSpPr>
          <p:nvPr>
            <p:ph type="body" sz="quarter" idx="10"/>
          </p:nvPr>
        </p:nvSpPr>
        <p:spPr>
          <a:xfrm>
            <a:off x="731838" y="944563"/>
            <a:ext cx="10728326" cy="4875042"/>
          </a:xfrm>
        </p:spPr>
        <p:txBody>
          <a:bodyPr/>
          <a:lstStyle/>
          <a:p>
            <a:pPr>
              <a:lnSpc>
                <a:spcPct val="100000"/>
              </a:lnSpc>
            </a:pPr>
            <a:r>
              <a:rPr lang="ru-RU" sz="1600" dirty="0">
                <a:sym typeface="Huawei Sans" panose="020C0503030203020204" pitchFamily="34" charset="0"/>
              </a:rPr>
              <a:t>В </a:t>
            </a:r>
            <a:r>
              <a:rPr lang="ru-RU" sz="1600" dirty="0" err="1">
                <a:sym typeface="Huawei Sans" panose="020C0503030203020204" pitchFamily="34" charset="0"/>
              </a:rPr>
              <a:t>HyperReplication</a:t>
            </a:r>
            <a:r>
              <a:rPr lang="ru-RU" sz="1600" dirty="0">
                <a:sym typeface="Huawei Sans" panose="020C0503030203020204" pitchFamily="34" charset="0"/>
              </a:rPr>
              <a:t> рабочий статус пары позволяет определить, какую операцию необходимо выполнить для пары: синхронизацию, разделение или переключение «основной-резервный». После выполнения операции по рабочему статусу пары можно понять, успешна ли завершилась операция.</a:t>
            </a:r>
          </a:p>
        </p:txBody>
      </p:sp>
      <p:graphicFrame>
        <p:nvGraphicFramePr>
          <p:cNvPr id="3" name="表格 2"/>
          <p:cNvGraphicFramePr>
            <a:graphicFrameLocks noGrp="1"/>
          </p:cNvGraphicFramePr>
          <p:nvPr>
            <p:extLst>
              <p:ext uri="{D42A27DB-BD31-4B8C-83A1-F6EECF244321}">
                <p14:modId xmlns:p14="http://schemas.microsoft.com/office/powerpoint/2010/main" val="1213364800"/>
              </p:ext>
            </p:extLst>
          </p:nvPr>
        </p:nvGraphicFramePr>
        <p:xfrm>
          <a:off x="803628" y="1980786"/>
          <a:ext cx="10987879" cy="4343280"/>
        </p:xfrm>
        <a:graphic>
          <a:graphicData uri="http://schemas.openxmlformats.org/drawingml/2006/table">
            <a:tbl>
              <a:tblPr firstRow="1" bandRow="1"/>
              <a:tblGrid>
                <a:gridCol w="2056530"/>
                <a:gridCol w="8931349"/>
              </a:tblGrid>
              <a:tr h="210524">
                <a:tc>
                  <a:txBody>
                    <a:bodyPr/>
                    <a:lstStyle/>
                    <a:p>
                      <a:pPr algn="ctr" fontAlgn="ctr">
                        <a:lnSpc>
                          <a:spcPct val="100000"/>
                        </a:lnSpc>
                      </a:pPr>
                      <a:r>
                        <a:rPr lang="ru-RU" sz="1400" b="1">
                          <a:latin typeface="Huawei Sans" panose="020C0503030203020204" pitchFamily="34" charset="0"/>
                          <a:ea typeface="方正兰亭黑简体" panose="02000000000000000000" pitchFamily="2" charset="-122"/>
                          <a:sym typeface="Huawei Sans" panose="020C0503030203020204" pitchFamily="34" charset="0"/>
                        </a:rPr>
                        <a:t>Рабочий статус</a:t>
                      </a:r>
                    </a:p>
                  </a:txBody>
                  <a:tcPr marL="90000" marR="90000" marT="46800" marB="468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ctr">
                        <a:lnSpc>
                          <a:spcPct val="100000"/>
                        </a:lnSpc>
                      </a:pPr>
                      <a:r>
                        <a:rPr lang="ru-RU" sz="1400" b="1">
                          <a:latin typeface="Huawei Sans" panose="020C0503030203020204" pitchFamily="34" charset="0"/>
                          <a:ea typeface="方正兰亭黑简体" panose="02000000000000000000" pitchFamily="2" charset="-122"/>
                          <a:sym typeface="Huawei Sans" panose="020C0503030203020204" pitchFamily="34" charset="0"/>
                        </a:rPr>
                        <a:t>Описание</a:t>
                      </a:r>
                    </a:p>
                  </a:txBody>
                  <a:tcPr marL="90000" marR="90000" marT="46800" marB="468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147599">
                <a:tc>
                  <a:txBody>
                    <a:bodyPr/>
                    <a:lstStyle/>
                    <a:p>
                      <a:pPr algn="ctr" fontAlgn="ctr">
                        <a:lnSpc>
                          <a:spcPct val="100000"/>
                        </a:lnSpc>
                      </a:pPr>
                      <a:r>
                        <a:rPr lang="ru-RU" sz="1200">
                          <a:latin typeface="Huawei Sans" panose="020C0503030203020204" pitchFamily="34" charset="0"/>
                          <a:ea typeface="方正兰亭黑简体" panose="02000000000000000000" pitchFamily="2" charset="-122"/>
                          <a:sym typeface="Huawei Sans" panose="020C0503030203020204" pitchFamily="34" charset="0"/>
                        </a:rPr>
                        <a:t>Normal (Нормальное рабочее состояние)</a:t>
                      </a: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fontAlgn="ctr">
                        <a:lnSpc>
                          <a:spcPct val="100000"/>
                        </a:lnSpc>
                      </a:pPr>
                      <a:r>
                        <a:rPr lang="ru-RU" sz="1200">
                          <a:latin typeface="Huawei Sans" panose="020C0503030203020204" pitchFamily="34" charset="0"/>
                          <a:ea typeface="方正兰亭黑简体" panose="02000000000000000000" pitchFamily="2" charset="-122"/>
                          <a:sym typeface="Huawei Sans" panose="020C0503030203020204" pitchFamily="34" charset="0"/>
                        </a:rPr>
                        <a:t>Данный статус указывает на то, что синхронизация данных между первичным и вторичным LUNами успешно завершена.</a:t>
                      </a:r>
                    </a:p>
                  </a:txBody>
                  <a:tcPr marL="90000" marR="90000" marT="46800" marB="46800" anchor="ctr">
                    <a:lnR w="28575" cap="flat" cmpd="sng" algn="ctr">
                      <a:solidFill>
                        <a:schemeClr val="tx1"/>
                      </a:solidFill>
                      <a:prstDash val="solid"/>
                      <a:round/>
                      <a:headEnd type="none" w="med" len="med"/>
                      <a:tailEnd type="none" w="med" len="med"/>
                    </a:lnR>
                  </a:tcPr>
                </a:tc>
              </a:tr>
              <a:tr h="266813">
                <a:tc>
                  <a:txBody>
                    <a:bodyPr/>
                    <a:lstStyle/>
                    <a:p>
                      <a:pPr algn="ctr" fontAlgn="ctr">
                        <a:lnSpc>
                          <a:spcPct val="100000"/>
                        </a:lnSpc>
                      </a:pPr>
                      <a:r>
                        <a:rPr lang="ru-RU" sz="1200">
                          <a:latin typeface="Huawei Sans" panose="020C0503030203020204" pitchFamily="34" charset="0"/>
                          <a:ea typeface="方正兰亭黑简体" panose="02000000000000000000" pitchFamily="2" charset="-122"/>
                          <a:sym typeface="Huawei Sans" panose="020C0503030203020204" pitchFamily="34" charset="0"/>
                        </a:rPr>
                        <a:t>Splitting (Разделение пары)</a:t>
                      </a: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fontAlgn="ctr">
                        <a:lnSpc>
                          <a:spcPct val="100000"/>
                        </a:lnSpc>
                      </a:pPr>
                      <a:r>
                        <a:rPr lang="ru-RU" sz="1200">
                          <a:latin typeface="Huawei Sans" panose="020C0503030203020204" pitchFamily="34" charset="0"/>
                          <a:ea typeface="方正兰亭黑简体" panose="02000000000000000000" pitchFamily="2" charset="-122"/>
                          <a:sym typeface="Huawei Sans" panose="020C0503030203020204" pitchFamily="34" charset="0"/>
                        </a:rPr>
                        <a:t>Данный статус указывает на то, что репликация данных между первичным и вторичным LUNами приостановлена. Пара из первичного и вторичного LUNов вручную разделяется для предоставления сервисов. В результате рабочий статус пары меняется на статус Splitting.</a:t>
                      </a:r>
                    </a:p>
                  </a:txBody>
                  <a:tcPr marL="90000" marR="90000" marT="46800" marB="46800" anchor="ctr">
                    <a:lnR w="28575" cap="flat" cmpd="sng" algn="ctr">
                      <a:solidFill>
                        <a:schemeClr val="tx1"/>
                      </a:solidFill>
                      <a:prstDash val="solid"/>
                      <a:round/>
                      <a:headEnd type="none" w="med" len="med"/>
                      <a:tailEnd type="none" w="med" len="med"/>
                    </a:lnR>
                  </a:tcPr>
                </a:tc>
              </a:tr>
              <a:tr h="266813">
                <a:tc>
                  <a:txBody>
                    <a:bodyPr/>
                    <a:lstStyle/>
                    <a:p>
                      <a:pPr algn="ctr" fontAlgn="ctr">
                        <a:lnSpc>
                          <a:spcPct val="100000"/>
                        </a:lnSpc>
                      </a:pPr>
                      <a:r>
                        <a:rPr lang="ru-RU" sz="1200">
                          <a:latin typeface="Huawei Sans" panose="020C0503030203020204" pitchFamily="34" charset="0"/>
                          <a:ea typeface="方正兰亭黑简体" panose="02000000000000000000" pitchFamily="2" charset="-122"/>
                          <a:sym typeface="Huawei Sans" panose="020C0503030203020204" pitchFamily="34" charset="0"/>
                        </a:rPr>
                        <a:t>Interrupted (Связь в паре прервана)</a:t>
                      </a: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fontAlgn="ctr">
                        <a:lnSpc>
                          <a:spcPct val="100000"/>
                        </a:lnSpc>
                      </a:pPr>
                      <a:r>
                        <a:rPr lang="ru-RU" sz="1200">
                          <a:latin typeface="Huawei Sans" panose="020C0503030203020204" pitchFamily="34" charset="0"/>
                          <a:ea typeface="方正兰亭黑简体" panose="02000000000000000000" pitchFamily="2" charset="-122"/>
                          <a:sym typeface="Huawei Sans" panose="020C0503030203020204" pitchFamily="34" charset="0"/>
                        </a:rPr>
                        <a:t>Данный статус указывает на наличие неисправности в паре. Взаимосвязь между первичным и вторичным LUNами прервана из-за сбоя канала, используемого функцией HyperReplication, или неисправности первичного или вторичного LUNа в паре HyperReplication.</a:t>
                      </a:r>
                      <a:r>
                        <a:rPr lang="ru-RU" sz="1200" baseline="0">
                          <a:latin typeface="Huawei Sans" panose="020C0503030203020204" pitchFamily="34" charset="0"/>
                          <a:ea typeface="方正兰亭黑简体" panose="02000000000000000000" pitchFamily="2" charset="-122"/>
                          <a:sym typeface="Huawei Sans" panose="020C0503030203020204" pitchFamily="34" charset="0"/>
                        </a:rPr>
                        <a:t> </a:t>
                      </a:r>
                    </a:p>
                  </a:txBody>
                  <a:tcPr marL="90000" marR="90000" marT="46800" marB="46800" anchor="ctr">
                    <a:lnR w="28575" cap="flat" cmpd="sng" algn="ctr">
                      <a:solidFill>
                        <a:schemeClr val="tx1"/>
                      </a:solidFill>
                      <a:prstDash val="solid"/>
                      <a:round/>
                      <a:headEnd type="none" w="med" len="med"/>
                      <a:tailEnd type="none" w="med" len="med"/>
                    </a:lnR>
                  </a:tcPr>
                </a:tc>
              </a:tr>
              <a:tr h="266813">
                <a:tc>
                  <a:txBody>
                    <a:bodyPr/>
                    <a:lstStyle/>
                    <a:p>
                      <a:pPr algn="ctr" fontAlgn="ctr">
                        <a:lnSpc>
                          <a:spcPct val="100000"/>
                        </a:lnSpc>
                      </a:pPr>
                      <a:r>
                        <a:rPr lang="ru-RU" sz="1200">
                          <a:latin typeface="Huawei Sans" panose="020C0503030203020204" pitchFamily="34" charset="0"/>
                          <a:ea typeface="方正兰亭黑简体" panose="02000000000000000000" pitchFamily="2" charset="-122"/>
                          <a:sym typeface="Huawei Sans" panose="020C0503030203020204" pitchFamily="34" charset="0"/>
                        </a:rPr>
                        <a:t>To be recovered (Подлежит восстановлению)</a:t>
                      </a: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fontAlgn="ctr">
                        <a:lnSpc>
                          <a:spcPct val="100000"/>
                        </a:lnSpc>
                      </a:pPr>
                      <a:r>
                        <a:rPr lang="ru-RU" sz="1200">
                          <a:latin typeface="Huawei Sans" panose="020C0503030203020204" pitchFamily="34" charset="0"/>
                          <a:ea typeface="方正兰亭黑简体" panose="02000000000000000000" pitchFamily="2" charset="-122"/>
                          <a:sym typeface="Huawei Sans" panose="020C0503030203020204" pitchFamily="34" charset="0"/>
                        </a:rPr>
                        <a:t>Данный статус указывает, что взаимосвязь пары HyperReplication необходимо восстановить вручную после устранения неисправности. Кроме того, пользователям необходимо вручную синхронизировать данные между исходным первичным LUNом и вторичным LUNом для восстановления пары.</a:t>
                      </a:r>
                    </a:p>
                  </a:txBody>
                  <a:tcPr marL="90000" marR="90000" marT="46800" marB="46800" anchor="ctr">
                    <a:lnR w="28575" cap="flat" cmpd="sng" algn="ctr">
                      <a:solidFill>
                        <a:schemeClr val="tx1"/>
                      </a:solidFill>
                      <a:prstDash val="solid"/>
                      <a:round/>
                      <a:headEnd type="none" w="med" len="med"/>
                      <a:tailEnd type="none" w="med" len="med"/>
                    </a:lnR>
                  </a:tcPr>
                </a:tc>
              </a:tr>
              <a:tr h="266813">
                <a:tc>
                  <a:txBody>
                    <a:bodyPr/>
                    <a:lstStyle/>
                    <a:p>
                      <a:pPr algn="ctr" fontAlgn="ctr">
                        <a:lnSpc>
                          <a:spcPct val="100000"/>
                        </a:lnSpc>
                      </a:pPr>
                      <a:r>
                        <a:rPr lang="ru-RU" sz="1200">
                          <a:latin typeface="Huawei Sans" panose="020C0503030203020204" pitchFamily="34" charset="0"/>
                          <a:ea typeface="方正兰亭黑简体" panose="02000000000000000000" pitchFamily="2" charset="-122"/>
                          <a:sym typeface="Huawei Sans" panose="020C0503030203020204" pitchFamily="34" charset="0"/>
                        </a:rPr>
                        <a:t>Invalid (Недействительный статус)</a:t>
                      </a: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fontAlgn="ctr">
                        <a:lnSpc>
                          <a:spcPct val="100000"/>
                        </a:lnSpc>
                      </a:pPr>
                      <a:r>
                        <a:rPr lang="ru-RU" sz="1200">
                          <a:latin typeface="Huawei Sans" panose="020C0503030203020204" pitchFamily="34" charset="0"/>
                          <a:ea typeface="方正兰亭黑简体" panose="02000000000000000000" pitchFamily="2" charset="-122"/>
                          <a:sym typeface="Huawei Sans" panose="020C0503030203020204" pitchFamily="34" charset="0"/>
                        </a:rPr>
                        <a:t>Рабочий статус пары меняется на Invalid, потому что конфигурации основной и резервной систем становятся несовместимыми. Это происходит при изменении исходных атрибутов первичного или вторичного LUNа в результате прерывания связи в паре (например, при сбое канала HyperReplication пара удаляется на стороне первичного или вторичного LUNа).</a:t>
                      </a:r>
                    </a:p>
                  </a:txBody>
                  <a:tcPr marL="90000" marR="90000" marT="46800" marB="46800" anchor="ctr">
                    <a:lnR w="28575" cap="flat" cmpd="sng" algn="ctr">
                      <a:solidFill>
                        <a:schemeClr val="tx1"/>
                      </a:solidFill>
                      <a:prstDash val="solid"/>
                      <a:round/>
                      <a:headEnd type="none" w="med" len="med"/>
                      <a:tailEnd type="none" w="med" len="med"/>
                    </a:lnR>
                  </a:tcPr>
                </a:tc>
              </a:tr>
              <a:tr h="266813">
                <a:tc>
                  <a:txBody>
                    <a:bodyPr/>
                    <a:lstStyle/>
                    <a:p>
                      <a:pPr algn="ctr" fontAlgn="ctr">
                        <a:lnSpc>
                          <a:spcPct val="100000"/>
                        </a:lnSpc>
                      </a:pPr>
                      <a:r>
                        <a:rPr lang="ru-RU" sz="1200">
                          <a:latin typeface="Huawei Sans" panose="020C0503030203020204" pitchFamily="34" charset="0"/>
                          <a:ea typeface="方正兰亭黑简体" panose="02000000000000000000" pitchFamily="2" charset="-122"/>
                          <a:sym typeface="Huawei Sans" panose="020C0503030203020204" pitchFamily="34" charset="0"/>
                        </a:rPr>
                        <a:t>Synchronizing (Синхронизация)</a:t>
                      </a:r>
                    </a:p>
                  </a:txBody>
                  <a:tcPr marL="90000" marR="90000" marT="46800" marB="468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fontAlgn="ctr">
                        <a:lnSpc>
                          <a:spcPct val="100000"/>
                        </a:lnSpc>
                      </a:pPr>
                      <a:r>
                        <a:rPr lang="ru-RU" sz="1200" dirty="0">
                          <a:latin typeface="Huawei Sans" panose="020C0503030203020204" pitchFamily="34" charset="0"/>
                          <a:ea typeface="方正兰亭黑简体" panose="02000000000000000000" pitchFamily="2" charset="-122"/>
                          <a:sym typeface="Huawei Sans" panose="020C0503030203020204" pitchFamily="34" charset="0"/>
                        </a:rPr>
                        <a:t>Когда первичный LUN синхронизирует свои данные с данными вторичного </a:t>
                      </a:r>
                      <a:r>
                        <a:rPr lang="ru-RU" sz="1200" dirty="0" err="1">
                          <a:latin typeface="Huawei Sans" panose="020C0503030203020204" pitchFamily="34" charset="0"/>
                          <a:ea typeface="方正兰亭黑简体" panose="02000000000000000000" pitchFamily="2" charset="-122"/>
                          <a:sym typeface="Huawei Sans" panose="020C0503030203020204" pitchFamily="34" charset="0"/>
                        </a:rPr>
                        <a:t>LUNа</a:t>
                      </a:r>
                      <a:r>
                        <a:rPr lang="ru-RU" sz="1200" dirty="0">
                          <a:latin typeface="Huawei Sans" panose="020C0503030203020204" pitchFamily="34" charset="0"/>
                          <a:ea typeface="方正兰亭黑简体" panose="02000000000000000000" pitchFamily="2" charset="-122"/>
                          <a:sym typeface="Huawei Sans" panose="020C0503030203020204" pitchFamily="34" charset="0"/>
                        </a:rPr>
                        <a:t>, вторичный LUN становится недоступен для чтения или записи.</a:t>
                      </a:r>
                      <a:r>
                        <a:rPr lang="ru-RU" sz="1200" baseline="0" dirty="0">
                          <a:latin typeface="Huawei Sans" panose="020C0503030203020204" pitchFamily="34" charset="0"/>
                          <a:ea typeface="方正兰亭黑简体" panose="02000000000000000000" pitchFamily="2" charset="-122"/>
                          <a:sym typeface="Huawei Sans" panose="020C0503030203020204" pitchFamily="34" charset="0"/>
                        </a:rPr>
                        <a:t> </a:t>
                      </a:r>
                      <a:r>
                        <a:rPr lang="ru-RU" sz="1200" dirty="0">
                          <a:latin typeface="Huawei Sans" panose="020C0503030203020204" pitchFamily="34" charset="0"/>
                          <a:ea typeface="方正兰亭黑简体" panose="02000000000000000000" pitchFamily="2" charset="-122"/>
                          <a:sym typeface="Huawei Sans" panose="020C0503030203020204" pitchFamily="34" charset="0"/>
                        </a:rPr>
                        <a:t>В аварийной ситуации данные на вторичном </a:t>
                      </a:r>
                      <a:r>
                        <a:rPr lang="ru-RU" sz="1200" dirty="0" err="1">
                          <a:latin typeface="Huawei Sans" panose="020C0503030203020204" pitchFamily="34" charset="0"/>
                          <a:ea typeface="方正兰亭黑简体" panose="02000000000000000000" pitchFamily="2" charset="-122"/>
                          <a:sym typeface="Huawei Sans" panose="020C0503030203020204" pitchFamily="34" charset="0"/>
                        </a:rPr>
                        <a:t>LUNе</a:t>
                      </a:r>
                      <a:r>
                        <a:rPr lang="ru-RU" sz="1200" dirty="0">
                          <a:latin typeface="Huawei Sans" panose="020C0503030203020204" pitchFamily="34" charset="0"/>
                          <a:ea typeface="方正兰亭黑简体" panose="02000000000000000000" pitchFamily="2" charset="-122"/>
                          <a:sym typeface="Huawei Sans" panose="020C0503030203020204" pitchFamily="34" charset="0"/>
                        </a:rPr>
                        <a:t> нельзя использовать для восстановления работы сервисов. После завершения синхронизации данные вторичного </a:t>
                      </a:r>
                      <a:r>
                        <a:rPr lang="ru-RU" sz="1200" dirty="0" err="1">
                          <a:latin typeface="Huawei Sans" panose="020C0503030203020204" pitchFamily="34" charset="0"/>
                          <a:ea typeface="方正兰亭黑简体" panose="02000000000000000000" pitchFamily="2" charset="-122"/>
                          <a:sym typeface="Huawei Sans" panose="020C0503030203020204" pitchFamily="34" charset="0"/>
                        </a:rPr>
                        <a:t>LUNа</a:t>
                      </a:r>
                      <a:r>
                        <a:rPr lang="ru-RU" sz="1200" dirty="0">
                          <a:latin typeface="Huawei Sans" panose="020C0503030203020204" pitchFamily="34" charset="0"/>
                          <a:ea typeface="方正兰亭黑简体" panose="02000000000000000000" pitchFamily="2" charset="-122"/>
                          <a:sym typeface="Huawei Sans" panose="020C0503030203020204" pitchFamily="34" charset="0"/>
                        </a:rPr>
                        <a:t> можно использовать для восстановления работы сервисов.</a:t>
                      </a:r>
                    </a:p>
                  </a:txBody>
                  <a:tcPr marL="90000" marR="90000" marT="46800" marB="468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1667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wrap="square">
            <a:noAutofit/>
          </a:bodyPr>
          <a:lstStyle/>
          <a:p>
            <a:r>
              <a:rPr lang="ru-RU" dirty="0"/>
              <a:t>Традиционные решения по защите данных предоставляют только функцию периодического резервного копирования. Поэтому неизбежно возникают такие проблемы, как отсутствие окна резервного копирования, несогласованность данных и неблагоприятное воздействие на работу производственных систем.</a:t>
            </a:r>
          </a:p>
          <a:p>
            <a:r>
              <a:rPr lang="ru-RU" dirty="0"/>
              <a:t>В данном курсе приводится описание технологий, таких как </a:t>
            </a:r>
            <a:r>
              <a:rPr lang="ru-RU" dirty="0" err="1"/>
              <a:t>HyperSnap</a:t>
            </a:r>
            <a:r>
              <a:rPr lang="ru-RU" dirty="0"/>
              <a:t>, </a:t>
            </a:r>
            <a:r>
              <a:rPr lang="ru-RU" dirty="0" err="1"/>
              <a:t>HyperClone</a:t>
            </a:r>
            <a:r>
              <a:rPr lang="ru-RU" dirty="0"/>
              <a:t>, </a:t>
            </a:r>
            <a:r>
              <a:rPr lang="ru-RU" dirty="0" err="1"/>
              <a:t>HyperReplication</a:t>
            </a:r>
            <a:r>
              <a:rPr lang="ru-RU" dirty="0"/>
              <a:t> и </a:t>
            </a:r>
            <a:r>
              <a:rPr lang="ru-RU" dirty="0" err="1" smtClean="0"/>
              <a:t>HyperMetro</a:t>
            </a:r>
            <a:r>
              <a:rPr lang="ru-RU" dirty="0" smtClean="0"/>
              <a:t>, </a:t>
            </a:r>
            <a:r>
              <a:rPr lang="ru-RU" dirty="0"/>
              <a:t>которые являются новыми методами обеспечения защиты данных в </a:t>
            </a:r>
            <a:r>
              <a:rPr lang="ru-RU" dirty="0" smtClean="0"/>
              <a:t>СХД.</a:t>
            </a:r>
            <a:endParaRPr lang="ru-RU" dirty="0"/>
          </a:p>
        </p:txBody>
      </p:sp>
    </p:spTree>
    <p:extLst>
      <p:ext uri="{BB962C8B-B14F-4D97-AF65-F5344CB8AC3E}">
        <p14:creationId xmlns:p14="http://schemas.microsoft.com/office/powerpoint/2010/main" val="30980066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1208525" cy="497095"/>
          </a:xfrm>
        </p:spPr>
        <p:txBody>
          <a:bodyPr wrap="square">
            <a:noAutofit/>
          </a:bodyPr>
          <a:lstStyle/>
          <a:p>
            <a:r>
              <a:rPr lang="ru-RU" dirty="0"/>
              <a:t>Принцип работы асинхронной удаленной репликации</a:t>
            </a:r>
          </a:p>
        </p:txBody>
      </p:sp>
      <p:sp>
        <p:nvSpPr>
          <p:cNvPr id="3" name="文本占位符 2"/>
          <p:cNvSpPr>
            <a:spLocks noGrp="1"/>
          </p:cNvSpPr>
          <p:nvPr>
            <p:ph type="body" sz="quarter" idx="10"/>
          </p:nvPr>
        </p:nvSpPr>
        <p:spPr>
          <a:xfrm>
            <a:off x="615751" y="1219433"/>
            <a:ext cx="3496906" cy="4875042"/>
          </a:xfrm>
        </p:spPr>
        <p:txBody>
          <a:bodyPr wrap="square">
            <a:noAutofit/>
          </a:bodyPr>
          <a:lstStyle/>
          <a:p>
            <a:pPr algn="l"/>
            <a:r>
              <a:rPr lang="ru-RU" sz="1800" dirty="0">
                <a:sym typeface="Huawei Sans" panose="020C0503030203020204" pitchFamily="34" charset="0"/>
              </a:rPr>
              <a:t>Рассмотрим схему синхронной удаленной репликации, </a:t>
            </a:r>
            <a:r>
              <a:rPr lang="ru-RU" sz="1800" dirty="0" smtClean="0">
                <a:sym typeface="Huawei Sans" panose="020C0503030203020204" pitchFamily="34" charset="0"/>
              </a:rPr>
              <a:t>выполненную на </a:t>
            </a:r>
            <a:r>
              <a:rPr lang="ru-RU" sz="1800" dirty="0">
                <a:sym typeface="Huawei Sans" panose="020C0503030203020204" pitchFamily="34" charset="0"/>
              </a:rPr>
              <a:t>основе известной асинхронной удаленной репликации.</a:t>
            </a:r>
          </a:p>
        </p:txBody>
      </p:sp>
      <p:grpSp>
        <p:nvGrpSpPr>
          <p:cNvPr id="20" name="组合 19"/>
          <p:cNvGrpSpPr/>
          <p:nvPr/>
        </p:nvGrpSpPr>
        <p:grpSpPr>
          <a:xfrm>
            <a:off x="4131166" y="1197311"/>
            <a:ext cx="7364608" cy="4789630"/>
            <a:chOff x="1150358" y="1162587"/>
            <a:chExt cx="4767919" cy="5166872"/>
          </a:xfrm>
        </p:grpSpPr>
        <p:sp>
          <p:nvSpPr>
            <p:cNvPr id="21" name="矩形 20"/>
            <p:cNvSpPr/>
            <p:nvPr/>
          </p:nvSpPr>
          <p:spPr>
            <a:xfrm>
              <a:off x="1162042" y="2101920"/>
              <a:ext cx="1194607" cy="4189897"/>
            </a:xfrm>
            <a:prstGeom prst="rect">
              <a:avLst/>
            </a:prstGeom>
            <a:solidFill>
              <a:schemeClr val="bg1">
                <a:lumMod val="95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594175" y="2849336"/>
              <a:ext cx="1264694" cy="3366032"/>
            </a:xfrm>
            <a:prstGeom prst="rect">
              <a:avLst/>
            </a:prstGeom>
            <a:solidFill>
              <a:schemeClr val="bg1">
                <a:lumMod val="95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1487786" y="2915383"/>
              <a:ext cx="600384" cy="601929"/>
              <a:chOff x="1422472" y="3094265"/>
              <a:chExt cx="600384" cy="601929"/>
            </a:xfrm>
          </p:grpSpPr>
          <p:sp>
            <p:nvSpPr>
              <p:cNvPr id="111" name="圆柱形 110"/>
              <p:cNvSpPr/>
              <p:nvPr/>
            </p:nvSpPr>
            <p:spPr>
              <a:xfrm>
                <a:off x="1427699" y="3094265"/>
                <a:ext cx="589929" cy="528446"/>
              </a:xfrm>
              <a:prstGeom prst="can">
                <a:avLst/>
              </a:prstGeom>
              <a:solidFill>
                <a:srgbClr val="FEEEC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文本框 111"/>
              <p:cNvSpPr txBox="1"/>
              <p:nvPr/>
            </p:nvSpPr>
            <p:spPr>
              <a:xfrm>
                <a:off x="1422472" y="3198167"/>
                <a:ext cx="600384" cy="498027"/>
              </a:xfrm>
              <a:prstGeom prst="rect">
                <a:avLst/>
              </a:prstGeom>
              <a:noFill/>
            </p:spPr>
            <p:txBody>
              <a:bodyPr wrap="none" rtlCol="0">
                <a:spAutoFit/>
              </a:bodyPr>
              <a:lstStyle/>
              <a:p>
                <a:pPr algn="ct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Первичный</a:t>
                </a:r>
              </a:p>
              <a:p>
                <a:pPr algn="ct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LUN</a:t>
                </a:r>
              </a:p>
            </p:txBody>
          </p:sp>
        </p:grpSp>
        <p:grpSp>
          <p:nvGrpSpPr>
            <p:cNvPr id="24" name="组合 23"/>
            <p:cNvGrpSpPr/>
            <p:nvPr/>
          </p:nvGrpSpPr>
          <p:grpSpPr>
            <a:xfrm>
              <a:off x="4726719" y="2915717"/>
              <a:ext cx="902811" cy="565567"/>
              <a:chOff x="1271258" y="3094265"/>
              <a:chExt cx="902811" cy="565567"/>
            </a:xfrm>
          </p:grpSpPr>
          <p:sp>
            <p:nvSpPr>
              <p:cNvPr id="109" name="圆柱形 108"/>
              <p:cNvSpPr/>
              <p:nvPr/>
            </p:nvSpPr>
            <p:spPr>
              <a:xfrm>
                <a:off x="1427699" y="3094265"/>
                <a:ext cx="589929" cy="528446"/>
              </a:xfrm>
              <a:prstGeom prst="can">
                <a:avLst/>
              </a:prstGeom>
              <a:solidFill>
                <a:srgbClr val="FEEEC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文本框 109"/>
              <p:cNvSpPr txBox="1"/>
              <p:nvPr/>
            </p:nvSpPr>
            <p:spPr>
              <a:xfrm>
                <a:off x="1271258" y="3198167"/>
                <a:ext cx="902811" cy="461665"/>
              </a:xfrm>
              <a:prstGeom prst="rect">
                <a:avLst/>
              </a:prstGeom>
              <a:noFill/>
            </p:spPr>
            <p:txBody>
              <a:bodyPr wrap="none" rtlCol="0">
                <a:spAutoFit/>
              </a:bodyPr>
              <a:lstStyle/>
              <a:p>
                <a:pPr algn="ctr"/>
                <a:r>
                  <a:rPr lang="ru-RU" sz="1200">
                    <a:latin typeface="Huawei Sans" panose="020C0503030203020204" pitchFamily="34" charset="0"/>
                    <a:ea typeface="方正兰亭黑简体" panose="02000000000000000000" pitchFamily="2" charset="-122"/>
                    <a:sym typeface="Huawei Sans" panose="020C0503030203020204" pitchFamily="34" charset="0"/>
                  </a:rPr>
                  <a:t>Вторичный</a:t>
                </a:r>
              </a:p>
              <a:p>
                <a:pPr algn="ctr"/>
                <a:r>
                  <a:rPr lang="ru-RU" sz="1200"/>
                  <a:t>кэш</a:t>
                </a:r>
              </a:p>
            </p:txBody>
          </p:sp>
        </p:grpSp>
        <p:grpSp>
          <p:nvGrpSpPr>
            <p:cNvPr id="25" name="组合 24"/>
            <p:cNvGrpSpPr/>
            <p:nvPr/>
          </p:nvGrpSpPr>
          <p:grpSpPr>
            <a:xfrm>
              <a:off x="1484849" y="2172433"/>
              <a:ext cx="589929" cy="528446"/>
              <a:chOff x="1427699" y="3094265"/>
              <a:chExt cx="589929" cy="528446"/>
            </a:xfrm>
          </p:grpSpPr>
          <p:sp>
            <p:nvSpPr>
              <p:cNvPr id="107" name="圆柱形 106"/>
              <p:cNvSpPr/>
              <p:nvPr/>
            </p:nvSpPr>
            <p:spPr>
              <a:xfrm>
                <a:off x="1427699" y="3094265"/>
                <a:ext cx="589929" cy="528446"/>
              </a:xfrm>
              <a:prstGeom prst="can">
                <a:avLst/>
              </a:prstGeom>
              <a:solidFill>
                <a:srgbClr val="FEEEC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文本框 107"/>
              <p:cNvSpPr txBox="1"/>
              <p:nvPr/>
            </p:nvSpPr>
            <p:spPr>
              <a:xfrm>
                <a:off x="1519872" y="3280522"/>
                <a:ext cx="421910" cy="276999"/>
              </a:xfrm>
              <a:prstGeom prst="rect">
                <a:avLst/>
              </a:prstGeom>
              <a:noFill/>
            </p:spPr>
            <p:txBody>
              <a:bodyPr wrap="none" rtlCol="0">
                <a:spAutoFit/>
              </a:bodyPr>
              <a:lstStyle/>
              <a:p>
                <a:pPr algn="ctr"/>
                <a:r>
                  <a:rPr lang="ru-RU" sz="1200"/>
                  <a:t>RM</a:t>
                </a:r>
              </a:p>
            </p:txBody>
          </p:sp>
        </p:grpSp>
        <p:grpSp>
          <p:nvGrpSpPr>
            <p:cNvPr id="26" name="组合 25"/>
            <p:cNvGrpSpPr/>
            <p:nvPr/>
          </p:nvGrpSpPr>
          <p:grpSpPr>
            <a:xfrm>
              <a:off x="1484296" y="3653867"/>
              <a:ext cx="589929" cy="572327"/>
              <a:chOff x="1427699" y="3094265"/>
              <a:chExt cx="589929" cy="572327"/>
            </a:xfrm>
          </p:grpSpPr>
          <p:sp>
            <p:nvSpPr>
              <p:cNvPr id="105" name="圆柱形 104"/>
              <p:cNvSpPr/>
              <p:nvPr/>
            </p:nvSpPr>
            <p:spPr>
              <a:xfrm>
                <a:off x="1427699" y="3094265"/>
                <a:ext cx="589929" cy="528446"/>
              </a:xfrm>
              <a:prstGeom prst="can">
                <a:avLst/>
              </a:prstGeom>
              <a:solidFill>
                <a:srgbClr val="ED6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文本框 105"/>
              <p:cNvSpPr txBox="1"/>
              <p:nvPr/>
            </p:nvSpPr>
            <p:spPr>
              <a:xfrm>
                <a:off x="1476389" y="3168566"/>
                <a:ext cx="470331" cy="498026"/>
              </a:xfrm>
              <a:prstGeom prst="rect">
                <a:avLst/>
              </a:prstGeom>
              <a:noFill/>
            </p:spPr>
            <p:txBody>
              <a:bodyPr wrap="none" rtlCol="0">
                <a:spAutoFit/>
              </a:bodyPr>
              <a:lstStyle/>
              <a:p>
                <a:pPr algn="ctr"/>
                <a:r>
                  <a:rPr lang="ru-RU" sz="1200"/>
                  <a:t>Первичный</a:t>
                </a:r>
              </a:p>
              <a:p>
                <a:pPr algn="ctr"/>
                <a:r>
                  <a:rPr lang="ru-RU" sz="1200"/>
                  <a:t>LUN</a:t>
                </a:r>
              </a:p>
            </p:txBody>
          </p:sp>
        </p:grpSp>
        <p:grpSp>
          <p:nvGrpSpPr>
            <p:cNvPr id="27" name="组合 26"/>
            <p:cNvGrpSpPr/>
            <p:nvPr/>
          </p:nvGrpSpPr>
          <p:grpSpPr>
            <a:xfrm>
              <a:off x="1246381" y="4351831"/>
              <a:ext cx="1045532" cy="533509"/>
              <a:chOff x="1192069" y="3094265"/>
              <a:chExt cx="1045532" cy="533509"/>
            </a:xfrm>
          </p:grpSpPr>
          <p:sp>
            <p:nvSpPr>
              <p:cNvPr id="103" name="圆柱形 102"/>
              <p:cNvSpPr/>
              <p:nvPr/>
            </p:nvSpPr>
            <p:spPr>
              <a:xfrm>
                <a:off x="1427699" y="3094265"/>
                <a:ext cx="589929" cy="528446"/>
              </a:xfrm>
              <a:prstGeom prst="can">
                <a:avLst/>
              </a:prstGeom>
              <a:solidFill>
                <a:srgbClr val="ED6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文本框 103"/>
              <p:cNvSpPr txBox="1"/>
              <p:nvPr/>
            </p:nvSpPr>
            <p:spPr>
              <a:xfrm>
                <a:off x="1192069" y="3129747"/>
                <a:ext cx="1045532" cy="498027"/>
              </a:xfrm>
              <a:prstGeom prst="rect">
                <a:avLst/>
              </a:prstGeom>
              <a:noFill/>
            </p:spPr>
            <p:txBody>
              <a:bodyPr wrap="square" rtlCol="0">
                <a:spAutoFit/>
              </a:bodyPr>
              <a:lstStyle/>
              <a:p>
                <a:pPr algn="ctr"/>
                <a:r>
                  <a:rPr lang="ru-RU" sz="1200" dirty="0"/>
                  <a:t>Снимок </a:t>
                </a:r>
                <a:r>
                  <a:rPr lang="ru-RU" sz="1200" dirty="0" smtClean="0"/>
                  <a:t/>
                </a:r>
                <a:br>
                  <a:rPr lang="ru-RU" sz="1200" dirty="0" smtClean="0"/>
                </a:br>
                <a:r>
                  <a:rPr lang="ru-RU" sz="1200" dirty="0" err="1" smtClean="0"/>
                  <a:t>перв</a:t>
                </a:r>
                <a:r>
                  <a:rPr lang="ru-RU" sz="1200" dirty="0" smtClean="0"/>
                  <a:t>. </a:t>
                </a:r>
                <a:r>
                  <a:rPr lang="ru-RU" sz="1200" dirty="0" err="1"/>
                  <a:t>LUNа</a:t>
                </a:r>
                <a:endParaRPr lang="ru-RU" sz="1200" dirty="0"/>
              </a:p>
            </p:txBody>
          </p:sp>
        </p:grpSp>
        <p:grpSp>
          <p:nvGrpSpPr>
            <p:cNvPr id="28" name="组合 27"/>
            <p:cNvGrpSpPr/>
            <p:nvPr/>
          </p:nvGrpSpPr>
          <p:grpSpPr>
            <a:xfrm>
              <a:off x="1208513" y="5034575"/>
              <a:ext cx="1145919" cy="552510"/>
              <a:chOff x="1154201" y="3094265"/>
              <a:chExt cx="1145919" cy="552510"/>
            </a:xfrm>
          </p:grpSpPr>
          <p:sp>
            <p:nvSpPr>
              <p:cNvPr id="101" name="圆柱形 100"/>
              <p:cNvSpPr/>
              <p:nvPr/>
            </p:nvSpPr>
            <p:spPr>
              <a:xfrm>
                <a:off x="1427699" y="3094265"/>
                <a:ext cx="589929" cy="528446"/>
              </a:xfrm>
              <a:prstGeom prst="can">
                <a:avLst/>
              </a:prstGeom>
              <a:solidFill>
                <a:srgbClr val="ED6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文本框 101"/>
              <p:cNvSpPr txBox="1"/>
              <p:nvPr/>
            </p:nvSpPr>
            <p:spPr>
              <a:xfrm>
                <a:off x="1154201" y="3148748"/>
                <a:ext cx="1145919" cy="498027"/>
              </a:xfrm>
              <a:prstGeom prst="rect">
                <a:avLst/>
              </a:prstGeom>
              <a:noFill/>
            </p:spPr>
            <p:txBody>
              <a:bodyPr wrap="square" rtlCol="0">
                <a:spAutoFit/>
              </a:bodyPr>
              <a:lstStyle/>
              <a:p>
                <a:pPr algn="ctr"/>
                <a:r>
                  <a:rPr lang="ru-RU" sz="1200" dirty="0"/>
                  <a:t>Снимок </a:t>
                </a:r>
                <a:r>
                  <a:rPr lang="ru-RU" sz="1200" dirty="0" smtClean="0"/>
                  <a:t/>
                </a:r>
                <a:br>
                  <a:rPr lang="ru-RU" sz="1200" dirty="0" smtClean="0"/>
                </a:br>
                <a:r>
                  <a:rPr lang="ru-RU" sz="1200" dirty="0" err="1" smtClean="0"/>
                  <a:t>перв</a:t>
                </a:r>
                <a:r>
                  <a:rPr lang="ru-RU" sz="1200" dirty="0" smtClean="0"/>
                  <a:t>. </a:t>
                </a:r>
                <a:r>
                  <a:rPr lang="ru-RU" sz="1200" dirty="0" err="1"/>
                  <a:t>LUNа</a:t>
                </a:r>
                <a:endParaRPr lang="ru-RU" sz="1200" dirty="0"/>
              </a:p>
            </p:txBody>
          </p:sp>
        </p:grpSp>
        <p:grpSp>
          <p:nvGrpSpPr>
            <p:cNvPr id="29" name="组合 1002"/>
            <p:cNvGrpSpPr>
              <a:grpSpLocks/>
            </p:cNvGrpSpPr>
            <p:nvPr/>
          </p:nvGrpSpPr>
          <p:grpSpPr bwMode="auto">
            <a:xfrm>
              <a:off x="1564136" y="1162587"/>
              <a:ext cx="342134" cy="627879"/>
              <a:chOff x="7356475" y="2392363"/>
              <a:chExt cx="339725" cy="641350"/>
            </a:xfrm>
          </p:grpSpPr>
          <p:sp>
            <p:nvSpPr>
              <p:cNvPr id="88" name="Freeform 980"/>
              <p:cNvSpPr>
                <a:spLocks/>
              </p:cNvSpPr>
              <p:nvPr/>
            </p:nvSpPr>
            <p:spPr bwMode="auto">
              <a:xfrm>
                <a:off x="7356475" y="2392363"/>
                <a:ext cx="339725" cy="623888"/>
              </a:xfrm>
              <a:custGeom>
                <a:avLst/>
                <a:gdLst>
                  <a:gd name="T0" fmla="*/ 2147483647 w 720"/>
                  <a:gd name="T1" fmla="*/ 2147483647 h 1326"/>
                  <a:gd name="T2" fmla="*/ 2147483647 w 720"/>
                  <a:gd name="T3" fmla="*/ 2147483647 h 1326"/>
                  <a:gd name="T4" fmla="*/ 2147483647 w 720"/>
                  <a:gd name="T5" fmla="*/ 2147483647 h 1326"/>
                  <a:gd name="T6" fmla="*/ 2147483647 w 720"/>
                  <a:gd name="T7" fmla="*/ 2147483647 h 1326"/>
                  <a:gd name="T8" fmla="*/ 2147483647 w 720"/>
                  <a:gd name="T9" fmla="*/ 2147483647 h 1326"/>
                  <a:gd name="T10" fmla="*/ 2147483647 w 720"/>
                  <a:gd name="T11" fmla="*/ 2147483647 h 1326"/>
                  <a:gd name="T12" fmla="*/ 2147483647 w 720"/>
                  <a:gd name="T13" fmla="*/ 2147483647 h 1326"/>
                  <a:gd name="T14" fmla="*/ 2147483647 w 720"/>
                  <a:gd name="T15" fmla="*/ 2147483647 h 1326"/>
                  <a:gd name="T16" fmla="*/ 2147483647 w 720"/>
                  <a:gd name="T17" fmla="*/ 2147483647 h 1326"/>
                  <a:gd name="T18" fmla="*/ 2147483647 w 720"/>
                  <a:gd name="T19" fmla="*/ 2147483647 h 1326"/>
                  <a:gd name="T20" fmla="*/ 2147483647 w 720"/>
                  <a:gd name="T21" fmla="*/ 2147483647 h 1326"/>
                  <a:gd name="T22" fmla="*/ 0 w 720"/>
                  <a:gd name="T23" fmla="*/ 2147483647 h 1326"/>
                  <a:gd name="T24" fmla="*/ 0 w 720"/>
                  <a:gd name="T25" fmla="*/ 2147483647 h 1326"/>
                  <a:gd name="T26" fmla="*/ 2147483647 w 720"/>
                  <a:gd name="T27" fmla="*/ 0 h 1326"/>
                  <a:gd name="T28" fmla="*/ 2147483647 w 720"/>
                  <a:gd name="T29" fmla="*/ 0 h 1326"/>
                  <a:gd name="T30" fmla="*/ 2147483647 w 720"/>
                  <a:gd name="T31" fmla="*/ 2147483647 h 1326"/>
                  <a:gd name="T32" fmla="*/ 2147483647 w 720"/>
                  <a:gd name="T33" fmla="*/ 2147483647 h 1326"/>
                  <a:gd name="T34" fmla="*/ 2147483647 w 720"/>
                  <a:gd name="T35" fmla="*/ 2147483647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solidFill>
                <a:srgbClr val="474747"/>
              </a:solidFill>
              <a:ln w="0">
                <a:noFill/>
                <a:round/>
                <a:headEnd/>
                <a:tailEnd/>
              </a:ln>
              <a:extLst/>
            </p:spPr>
            <p:txBody>
              <a:bodyPr/>
              <a:lstStyle/>
              <a:p>
                <a:endParaRPr lang="zh-CN" altLang="en-US" sz="1100">
                  <a:cs typeface="Huawei Sans" panose="020C0503030203020204" pitchFamily="34" charset="0"/>
                  <a:sym typeface="Huawei Sans Light" panose="020C0303030203020204" pitchFamily="34" charset="0"/>
                </a:endParaRPr>
              </a:p>
            </p:txBody>
          </p:sp>
          <p:sp>
            <p:nvSpPr>
              <p:cNvPr id="89" name="Freeform 981"/>
              <p:cNvSpPr>
                <a:spLocks noEditPoints="1"/>
              </p:cNvSpPr>
              <p:nvPr/>
            </p:nvSpPr>
            <p:spPr bwMode="auto">
              <a:xfrm>
                <a:off x="7451725" y="24574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solidFill>
                <a:srgbClr val="474747"/>
              </a:solidFill>
              <a:ln w="0">
                <a:noFill/>
                <a:round/>
                <a:headEnd/>
                <a:tailEnd/>
              </a:ln>
              <a:extLst/>
            </p:spPr>
            <p:txBody>
              <a:bodyPr/>
              <a:lstStyle/>
              <a:p>
                <a:endParaRPr lang="zh-CN" altLang="en-US" sz="1100">
                  <a:cs typeface="Huawei Sans" panose="020C0503030203020204" pitchFamily="34" charset="0"/>
                  <a:sym typeface="Huawei Sans Light" panose="020C0303030203020204" pitchFamily="34" charset="0"/>
                </a:endParaRPr>
              </a:p>
            </p:txBody>
          </p:sp>
          <p:sp>
            <p:nvSpPr>
              <p:cNvPr id="90" name="Freeform 982"/>
              <p:cNvSpPr>
                <a:spLocks/>
              </p:cNvSpPr>
              <p:nvPr/>
            </p:nvSpPr>
            <p:spPr bwMode="auto">
              <a:xfrm>
                <a:off x="7448550" y="2870200"/>
                <a:ext cx="153988" cy="26988"/>
              </a:xfrm>
              <a:custGeom>
                <a:avLst/>
                <a:gdLst>
                  <a:gd name="T0" fmla="*/ 2147483647 w 328"/>
                  <a:gd name="T1" fmla="*/ 2147483647 h 58"/>
                  <a:gd name="T2" fmla="*/ 2147483647 w 328"/>
                  <a:gd name="T3" fmla="*/ 2147483647 h 58"/>
                  <a:gd name="T4" fmla="*/ 2147483647 w 328"/>
                  <a:gd name="T5" fmla="*/ 2147483647 h 58"/>
                  <a:gd name="T6" fmla="*/ 2147483647 w 328"/>
                  <a:gd name="T7" fmla="*/ 2147483647 h 58"/>
                  <a:gd name="T8" fmla="*/ 0 w 328"/>
                  <a:gd name="T9" fmla="*/ 2147483647 h 58"/>
                  <a:gd name="T10" fmla="*/ 2147483647 w 328"/>
                  <a:gd name="T11" fmla="*/ 0 h 58"/>
                  <a:gd name="T12" fmla="*/ 2147483647 w 328"/>
                  <a:gd name="T13" fmla="*/ 0 h 58"/>
                  <a:gd name="T14" fmla="*/ 2147483647 w 328"/>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solidFill>
                <a:srgbClr val="474747"/>
              </a:solidFill>
              <a:ln w="0">
                <a:noFill/>
                <a:round/>
                <a:headEnd/>
                <a:tailEnd/>
              </a:ln>
              <a:extLst/>
            </p:spPr>
            <p:txBody>
              <a:bodyPr/>
              <a:lstStyle/>
              <a:p>
                <a:endParaRPr lang="zh-CN" altLang="en-US" sz="1100">
                  <a:cs typeface="Huawei Sans" panose="020C0503030203020204" pitchFamily="34" charset="0"/>
                  <a:sym typeface="Huawei Sans Light" panose="020C0303030203020204" pitchFamily="34" charset="0"/>
                </a:endParaRPr>
              </a:p>
            </p:txBody>
          </p:sp>
          <p:sp>
            <p:nvSpPr>
              <p:cNvPr id="91" name="Freeform 983"/>
              <p:cNvSpPr>
                <a:spLocks noEditPoints="1"/>
              </p:cNvSpPr>
              <p:nvPr/>
            </p:nvSpPr>
            <p:spPr bwMode="auto">
              <a:xfrm>
                <a:off x="7451725" y="25971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solidFill>
                <a:srgbClr val="474747"/>
              </a:solidFill>
              <a:ln w="0">
                <a:noFill/>
                <a:round/>
                <a:headEnd/>
                <a:tailEnd/>
              </a:ln>
              <a:extLst/>
            </p:spPr>
            <p:txBody>
              <a:bodyPr/>
              <a:lstStyle/>
              <a:p>
                <a:endParaRPr lang="zh-CN" altLang="en-US" sz="1100">
                  <a:cs typeface="Huawei Sans" panose="020C0503030203020204" pitchFamily="34" charset="0"/>
                  <a:sym typeface="Huawei Sans Light" panose="020C0303030203020204" pitchFamily="34" charset="0"/>
                </a:endParaRPr>
              </a:p>
            </p:txBody>
          </p:sp>
          <p:sp>
            <p:nvSpPr>
              <p:cNvPr id="92" name="Freeform 984"/>
              <p:cNvSpPr>
                <a:spLocks noEditPoints="1"/>
              </p:cNvSpPr>
              <p:nvPr/>
            </p:nvSpPr>
            <p:spPr bwMode="auto">
              <a:xfrm>
                <a:off x="7451725" y="2728913"/>
                <a:ext cx="146050" cy="84138"/>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solidFill>
                <a:srgbClr val="474747"/>
              </a:solidFill>
              <a:ln w="0">
                <a:noFill/>
                <a:round/>
                <a:headEnd/>
                <a:tailEnd/>
              </a:ln>
              <a:extLst/>
            </p:spPr>
            <p:txBody>
              <a:bodyPr/>
              <a:lstStyle/>
              <a:p>
                <a:endParaRPr lang="zh-CN" altLang="en-US" sz="1100">
                  <a:cs typeface="Huawei Sans" panose="020C0503030203020204" pitchFamily="34" charset="0"/>
                  <a:sym typeface="Huawei Sans Light" panose="020C0303030203020204" pitchFamily="34" charset="0"/>
                </a:endParaRPr>
              </a:p>
            </p:txBody>
          </p:sp>
          <p:sp>
            <p:nvSpPr>
              <p:cNvPr id="93" name="Freeform 985"/>
              <p:cNvSpPr>
                <a:spLocks/>
              </p:cNvSpPr>
              <p:nvPr/>
            </p:nvSpPr>
            <p:spPr bwMode="auto">
              <a:xfrm>
                <a:off x="7373938" y="2570163"/>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w="0">
                <a:noFill/>
                <a:round/>
                <a:headEnd/>
                <a:tailEnd/>
              </a:ln>
              <a:extLst/>
            </p:spPr>
            <p:txBody>
              <a:bodyPr/>
              <a:lstStyle/>
              <a:p>
                <a:endParaRPr lang="zh-CN" altLang="en-US" sz="1100">
                  <a:cs typeface="Huawei Sans" panose="020C0503030203020204" pitchFamily="34" charset="0"/>
                  <a:sym typeface="Huawei Sans Light" panose="020C0303030203020204" pitchFamily="34" charset="0"/>
                </a:endParaRPr>
              </a:p>
            </p:txBody>
          </p:sp>
          <p:sp>
            <p:nvSpPr>
              <p:cNvPr id="94" name="Freeform 986"/>
              <p:cNvSpPr>
                <a:spLocks/>
              </p:cNvSpPr>
              <p:nvPr/>
            </p:nvSpPr>
            <p:spPr bwMode="auto">
              <a:xfrm>
                <a:off x="7373938" y="2701925"/>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w="0">
                <a:noFill/>
                <a:round/>
                <a:headEnd/>
                <a:tailEnd/>
              </a:ln>
              <a:extLst/>
            </p:spPr>
            <p:txBody>
              <a:bodyPr/>
              <a:lstStyle/>
              <a:p>
                <a:endParaRPr lang="zh-CN" altLang="en-US" sz="1100">
                  <a:cs typeface="Huawei Sans" panose="020C0503030203020204" pitchFamily="34" charset="0"/>
                  <a:sym typeface="Huawei Sans Light" panose="020C0303030203020204" pitchFamily="34" charset="0"/>
                </a:endParaRPr>
              </a:p>
            </p:txBody>
          </p:sp>
          <p:sp>
            <p:nvSpPr>
              <p:cNvPr id="95" name="Freeform 987"/>
              <p:cNvSpPr>
                <a:spLocks/>
              </p:cNvSpPr>
              <p:nvPr/>
            </p:nvSpPr>
            <p:spPr bwMode="auto">
              <a:xfrm>
                <a:off x="7373938" y="2838450"/>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w="0">
                <a:noFill/>
                <a:round/>
                <a:headEnd/>
                <a:tailEnd/>
              </a:ln>
              <a:extLst/>
            </p:spPr>
            <p:txBody>
              <a:bodyPr/>
              <a:lstStyle/>
              <a:p>
                <a:endParaRPr lang="zh-CN" altLang="en-US" sz="1100">
                  <a:cs typeface="Huawei Sans" panose="020C0503030203020204" pitchFamily="34" charset="0"/>
                  <a:sym typeface="Huawei Sans Light" panose="020C0303030203020204" pitchFamily="34" charset="0"/>
                </a:endParaRPr>
              </a:p>
            </p:txBody>
          </p:sp>
          <p:sp>
            <p:nvSpPr>
              <p:cNvPr id="96" name="Freeform 988"/>
              <p:cNvSpPr>
                <a:spLocks/>
              </p:cNvSpPr>
              <p:nvPr/>
            </p:nvSpPr>
            <p:spPr bwMode="auto">
              <a:xfrm>
                <a:off x="7539038" y="2508250"/>
                <a:ext cx="23813" cy="4763"/>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w="0">
                <a:noFill/>
                <a:round/>
                <a:headEnd/>
                <a:tailEnd/>
              </a:ln>
              <a:extLst/>
            </p:spPr>
            <p:txBody>
              <a:bodyPr/>
              <a:lstStyle/>
              <a:p>
                <a:endParaRPr lang="zh-CN" altLang="en-US" sz="1100">
                  <a:cs typeface="Huawei Sans" panose="020C0503030203020204" pitchFamily="34" charset="0"/>
                  <a:sym typeface="Huawei Sans Light" panose="020C0303030203020204" pitchFamily="34" charset="0"/>
                </a:endParaRPr>
              </a:p>
            </p:txBody>
          </p:sp>
          <p:sp>
            <p:nvSpPr>
              <p:cNvPr id="97" name="Freeform 989"/>
              <p:cNvSpPr>
                <a:spLocks/>
              </p:cNvSpPr>
              <p:nvPr/>
            </p:nvSpPr>
            <p:spPr bwMode="auto">
              <a:xfrm>
                <a:off x="7539038" y="2646363"/>
                <a:ext cx="23813" cy="6350"/>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w="0">
                <a:noFill/>
                <a:round/>
                <a:headEnd/>
                <a:tailEnd/>
              </a:ln>
              <a:extLst/>
            </p:spPr>
            <p:txBody>
              <a:bodyPr/>
              <a:lstStyle/>
              <a:p>
                <a:endParaRPr lang="zh-CN" altLang="en-US" sz="1100">
                  <a:cs typeface="Huawei Sans" panose="020C0503030203020204" pitchFamily="34" charset="0"/>
                  <a:sym typeface="Huawei Sans Light" panose="020C0303030203020204" pitchFamily="34" charset="0"/>
                </a:endParaRPr>
              </a:p>
            </p:txBody>
          </p:sp>
          <p:sp>
            <p:nvSpPr>
              <p:cNvPr id="98" name="Freeform 990"/>
              <p:cNvSpPr>
                <a:spLocks/>
              </p:cNvSpPr>
              <p:nvPr/>
            </p:nvSpPr>
            <p:spPr bwMode="auto">
              <a:xfrm>
                <a:off x="7539038" y="2778125"/>
                <a:ext cx="23813" cy="7938"/>
              </a:xfrm>
              <a:custGeom>
                <a:avLst/>
                <a:gdLst>
                  <a:gd name="T0" fmla="*/ 2147483647 w 50"/>
                  <a:gd name="T1" fmla="*/ 2147483647 h 14"/>
                  <a:gd name="T2" fmla="*/ 2147483647 w 50"/>
                  <a:gd name="T3" fmla="*/ 2147483647 h 14"/>
                  <a:gd name="T4" fmla="*/ 0 w 50"/>
                  <a:gd name="T5" fmla="*/ 2147483647 h 14"/>
                  <a:gd name="T6" fmla="*/ 0 w 50"/>
                  <a:gd name="T7" fmla="*/ 0 h 14"/>
                  <a:gd name="T8" fmla="*/ 2147483647 w 50"/>
                  <a:gd name="T9" fmla="*/ 0 h 14"/>
                  <a:gd name="T10" fmla="*/ 2147483647 w 50"/>
                  <a:gd name="T11" fmla="*/ 2147483647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solidFill>
                <a:srgbClr val="474747"/>
              </a:solidFill>
              <a:ln w="0">
                <a:noFill/>
                <a:round/>
                <a:headEnd/>
                <a:tailEnd/>
              </a:ln>
              <a:extLst/>
            </p:spPr>
            <p:txBody>
              <a:bodyPr/>
              <a:lstStyle/>
              <a:p>
                <a:endParaRPr lang="zh-CN" altLang="en-US" sz="1100">
                  <a:cs typeface="Huawei Sans" panose="020C0503030203020204" pitchFamily="34" charset="0"/>
                  <a:sym typeface="Huawei Sans Light" panose="020C0303030203020204" pitchFamily="34" charset="0"/>
                </a:endParaRPr>
              </a:p>
            </p:txBody>
          </p:sp>
          <p:sp>
            <p:nvSpPr>
              <p:cNvPr id="99" name="Freeform 991"/>
              <p:cNvSpPr>
                <a:spLocks/>
              </p:cNvSpPr>
              <p:nvPr/>
            </p:nvSpPr>
            <p:spPr bwMode="auto">
              <a:xfrm>
                <a:off x="7469188" y="2968625"/>
                <a:ext cx="65088" cy="6508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solidFill>
                <a:srgbClr val="474747"/>
              </a:solidFill>
              <a:ln w="0">
                <a:noFill/>
                <a:round/>
                <a:headEnd/>
                <a:tailEnd/>
              </a:ln>
              <a:extLst/>
            </p:spPr>
            <p:txBody>
              <a:bodyPr/>
              <a:lstStyle/>
              <a:p>
                <a:endParaRPr lang="zh-CN" altLang="en-US" sz="1100">
                  <a:cs typeface="Huawei Sans" panose="020C0503030203020204" pitchFamily="34" charset="0"/>
                  <a:sym typeface="Huawei Sans Light" panose="020C0303030203020204" pitchFamily="34" charset="0"/>
                </a:endParaRPr>
              </a:p>
            </p:txBody>
          </p:sp>
          <p:sp>
            <p:nvSpPr>
              <p:cNvPr id="100" name="Freeform 992"/>
              <p:cNvSpPr>
                <a:spLocks/>
              </p:cNvSpPr>
              <p:nvPr/>
            </p:nvSpPr>
            <p:spPr bwMode="auto">
              <a:xfrm>
                <a:off x="7569200" y="2968625"/>
                <a:ext cx="65088" cy="6508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solidFill>
                <a:srgbClr val="474747"/>
              </a:solidFill>
              <a:ln w="0">
                <a:noFill/>
                <a:round/>
                <a:headEnd/>
                <a:tailEnd/>
              </a:ln>
              <a:extLst/>
            </p:spPr>
            <p:txBody>
              <a:bodyPr/>
              <a:lstStyle/>
              <a:p>
                <a:endParaRPr lang="zh-CN" altLang="en-US" sz="1100">
                  <a:cs typeface="Huawei Sans" panose="020C0503030203020204" pitchFamily="34" charset="0"/>
                  <a:sym typeface="Huawei Sans Light" panose="020C0303030203020204" pitchFamily="34" charset="0"/>
                </a:endParaRPr>
              </a:p>
            </p:txBody>
          </p:sp>
        </p:grpSp>
        <p:sp>
          <p:nvSpPr>
            <p:cNvPr id="30" name="文本框 29"/>
            <p:cNvSpPr txBox="1"/>
            <p:nvPr/>
          </p:nvSpPr>
          <p:spPr>
            <a:xfrm>
              <a:off x="1921658" y="1386409"/>
              <a:ext cx="511679" cy="276999"/>
            </a:xfrm>
            <a:prstGeom prst="rect">
              <a:avLst/>
            </a:prstGeom>
            <a:noFill/>
          </p:spPr>
          <p:txBody>
            <a:bodyPr wrap="none" rtlCol="0">
              <a:spAutoFit/>
            </a:bodyPr>
            <a:lstStyle/>
            <a:p>
              <a:pP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Хост</a:t>
              </a:r>
            </a:p>
          </p:txBody>
        </p:sp>
        <p:grpSp>
          <p:nvGrpSpPr>
            <p:cNvPr id="31" name="组合 30"/>
            <p:cNvGrpSpPr/>
            <p:nvPr/>
          </p:nvGrpSpPr>
          <p:grpSpPr>
            <a:xfrm>
              <a:off x="2767692" y="2106386"/>
              <a:ext cx="669472" cy="669472"/>
              <a:chOff x="2694214" y="2106386"/>
              <a:chExt cx="669472" cy="669472"/>
            </a:xfrm>
          </p:grpSpPr>
          <p:sp>
            <p:nvSpPr>
              <p:cNvPr id="84" name="圆角矩形 83"/>
              <p:cNvSpPr/>
              <p:nvPr/>
            </p:nvSpPr>
            <p:spPr>
              <a:xfrm>
                <a:off x="2694214" y="2106386"/>
                <a:ext cx="669472" cy="669472"/>
              </a:xfrm>
              <a:prstGeom prst="roundRect">
                <a:avLst>
                  <a:gd name="adj" fmla="val 10976"/>
                </a:avLst>
              </a:prstGeom>
              <a:solidFill>
                <a:srgbClr val="FEEEC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2725062" y="2503978"/>
                <a:ext cx="177067" cy="1770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p:nvSpPr>
            <p:spPr>
              <a:xfrm>
                <a:off x="2950760" y="2349500"/>
                <a:ext cx="177067" cy="17706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a:off x="3156228" y="2181623"/>
                <a:ext cx="177067" cy="17706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3942705" y="2101920"/>
              <a:ext cx="669472" cy="669472"/>
              <a:chOff x="2694214" y="2106386"/>
              <a:chExt cx="669472" cy="669472"/>
            </a:xfrm>
          </p:grpSpPr>
          <p:sp>
            <p:nvSpPr>
              <p:cNvPr id="80" name="圆角矩形 79"/>
              <p:cNvSpPr/>
              <p:nvPr/>
            </p:nvSpPr>
            <p:spPr>
              <a:xfrm>
                <a:off x="2694214" y="2106386"/>
                <a:ext cx="669472" cy="669472"/>
              </a:xfrm>
              <a:prstGeom prst="roundRect">
                <a:avLst>
                  <a:gd name="adj" fmla="val 10976"/>
                </a:avLst>
              </a:prstGeom>
              <a:solidFill>
                <a:srgbClr val="FEEEC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p:nvSpPr>
            <p:spPr>
              <a:xfrm>
                <a:off x="2725062" y="2503978"/>
                <a:ext cx="177067" cy="1770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2950760" y="2349500"/>
                <a:ext cx="177067" cy="17706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p:cNvSpPr/>
              <p:nvPr/>
            </p:nvSpPr>
            <p:spPr>
              <a:xfrm>
                <a:off x="3156228" y="2181623"/>
                <a:ext cx="177067" cy="17706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3" name="直接箭头连接符 32"/>
            <p:cNvCxnSpPr>
              <a:stCxn id="84" idx="3"/>
              <a:endCxn id="80" idx="1"/>
            </p:cNvCxnSpPr>
            <p:nvPr/>
          </p:nvCxnSpPr>
          <p:spPr>
            <a:xfrm flipV="1">
              <a:off x="3437164" y="2436656"/>
              <a:ext cx="505541" cy="446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107" idx="4"/>
              <a:endCxn id="84" idx="1"/>
            </p:cNvCxnSpPr>
            <p:nvPr/>
          </p:nvCxnSpPr>
          <p:spPr>
            <a:xfrm>
              <a:off x="2074778" y="2436656"/>
              <a:ext cx="692914" cy="446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4733176" y="3654201"/>
              <a:ext cx="902811" cy="548296"/>
              <a:chOff x="1267549" y="3094265"/>
              <a:chExt cx="902811" cy="548296"/>
            </a:xfrm>
          </p:grpSpPr>
          <p:sp>
            <p:nvSpPr>
              <p:cNvPr id="78" name="圆柱形 77"/>
              <p:cNvSpPr/>
              <p:nvPr/>
            </p:nvSpPr>
            <p:spPr>
              <a:xfrm>
                <a:off x="1427699" y="3094265"/>
                <a:ext cx="589929" cy="528446"/>
              </a:xfrm>
              <a:prstGeom prst="can">
                <a:avLst/>
              </a:prstGeom>
              <a:solidFill>
                <a:srgbClr val="94DAE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文本框 78"/>
              <p:cNvSpPr txBox="1"/>
              <p:nvPr/>
            </p:nvSpPr>
            <p:spPr>
              <a:xfrm>
                <a:off x="1267549" y="3180896"/>
                <a:ext cx="902811" cy="461665"/>
              </a:xfrm>
              <a:prstGeom prst="rect">
                <a:avLst/>
              </a:prstGeom>
              <a:noFill/>
            </p:spPr>
            <p:txBody>
              <a:bodyPr wrap="none" rtlCol="0">
                <a:spAutoFit/>
              </a:bodyPr>
              <a:lstStyle/>
              <a:p>
                <a:pPr algn="ctr"/>
                <a:r>
                  <a:rPr lang="ru-RU" sz="1200">
                    <a:latin typeface="Huawei Sans" panose="020C0503030203020204" pitchFamily="34" charset="0"/>
                    <a:ea typeface="方正兰亭黑简体" panose="02000000000000000000" pitchFamily="2" charset="-122"/>
                    <a:sym typeface="Huawei Sans" panose="020C0503030203020204" pitchFamily="34" charset="0"/>
                  </a:rPr>
                  <a:t>Вторичный</a:t>
                </a:r>
              </a:p>
              <a:p>
                <a:pPr algn="ctr"/>
                <a:r>
                  <a:rPr lang="ru-RU" sz="1200"/>
                  <a:t>LUN</a:t>
                </a:r>
              </a:p>
            </p:txBody>
          </p:sp>
        </p:grpSp>
        <p:grpSp>
          <p:nvGrpSpPr>
            <p:cNvPr id="36" name="组合 35"/>
            <p:cNvGrpSpPr/>
            <p:nvPr/>
          </p:nvGrpSpPr>
          <p:grpSpPr>
            <a:xfrm>
              <a:off x="4639203" y="4355564"/>
              <a:ext cx="1088472" cy="534144"/>
              <a:chOff x="4639203" y="4355564"/>
              <a:chExt cx="1088472" cy="534144"/>
            </a:xfrm>
          </p:grpSpPr>
          <p:sp>
            <p:nvSpPr>
              <p:cNvPr id="76" name="圆柱形 75"/>
              <p:cNvSpPr/>
              <p:nvPr/>
            </p:nvSpPr>
            <p:spPr>
              <a:xfrm>
                <a:off x="4891041" y="4355564"/>
                <a:ext cx="589929" cy="528446"/>
              </a:xfrm>
              <a:prstGeom prst="can">
                <a:avLst/>
              </a:prstGeom>
              <a:solidFill>
                <a:srgbClr val="94DAE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文本框 76"/>
              <p:cNvSpPr txBox="1"/>
              <p:nvPr/>
            </p:nvSpPr>
            <p:spPr>
              <a:xfrm>
                <a:off x="4639203" y="4391681"/>
                <a:ext cx="1088472" cy="498027"/>
              </a:xfrm>
              <a:prstGeom prst="rect">
                <a:avLst/>
              </a:prstGeom>
              <a:noFill/>
            </p:spPr>
            <p:txBody>
              <a:bodyPr wrap="square" rtlCol="0">
                <a:spAutoFit/>
              </a:bodyPr>
              <a:lstStyle/>
              <a:p>
                <a:pPr algn="ctr"/>
                <a:r>
                  <a:rPr lang="ru-RU" sz="1200" dirty="0"/>
                  <a:t>Снимок </a:t>
                </a:r>
                <a:r>
                  <a:rPr lang="ru-RU" sz="1200" dirty="0" smtClean="0"/>
                  <a:t/>
                </a:r>
                <a:br>
                  <a:rPr lang="ru-RU" sz="1200" dirty="0" smtClean="0"/>
                </a:br>
                <a:r>
                  <a:rPr lang="ru-RU" sz="1200" dirty="0" smtClean="0"/>
                  <a:t>втор. </a:t>
                </a:r>
                <a:r>
                  <a:rPr lang="ru-RU" sz="1200" dirty="0" err="1"/>
                  <a:t>LUNа</a:t>
                </a:r>
                <a:endParaRPr lang="ru-RU" sz="1200" dirty="0"/>
              </a:p>
            </p:txBody>
          </p:sp>
        </p:grpSp>
        <p:grpSp>
          <p:nvGrpSpPr>
            <p:cNvPr id="37" name="组合 36"/>
            <p:cNvGrpSpPr/>
            <p:nvPr/>
          </p:nvGrpSpPr>
          <p:grpSpPr>
            <a:xfrm>
              <a:off x="4638024" y="5034909"/>
              <a:ext cx="1095963" cy="580728"/>
              <a:chOff x="1174682" y="3094265"/>
              <a:chExt cx="1095963" cy="580728"/>
            </a:xfrm>
          </p:grpSpPr>
          <p:sp>
            <p:nvSpPr>
              <p:cNvPr id="74" name="圆柱形 73"/>
              <p:cNvSpPr/>
              <p:nvPr/>
            </p:nvSpPr>
            <p:spPr>
              <a:xfrm>
                <a:off x="1427699" y="3094265"/>
                <a:ext cx="589929" cy="528446"/>
              </a:xfrm>
              <a:prstGeom prst="can">
                <a:avLst/>
              </a:prstGeom>
              <a:solidFill>
                <a:srgbClr val="94DAE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文本框 74"/>
              <p:cNvSpPr txBox="1"/>
              <p:nvPr/>
            </p:nvSpPr>
            <p:spPr>
              <a:xfrm>
                <a:off x="1174682" y="3176966"/>
                <a:ext cx="1095963" cy="498027"/>
              </a:xfrm>
              <a:prstGeom prst="rect">
                <a:avLst/>
              </a:prstGeom>
              <a:noFill/>
            </p:spPr>
            <p:txBody>
              <a:bodyPr wrap="square" rtlCol="0">
                <a:spAutoFit/>
              </a:bodyPr>
              <a:lstStyle/>
              <a:p>
                <a:pPr algn="ctr"/>
                <a:r>
                  <a:rPr lang="ru-RU" sz="1200" dirty="0"/>
                  <a:t>Снимок </a:t>
                </a:r>
                <a:r>
                  <a:rPr lang="ru-RU" sz="1200" dirty="0" smtClean="0"/>
                  <a:t/>
                </a:r>
                <a:br>
                  <a:rPr lang="ru-RU" sz="1200" dirty="0" smtClean="0"/>
                </a:br>
                <a:r>
                  <a:rPr lang="ru-RU" sz="1200" dirty="0" smtClean="0"/>
                  <a:t>втор. </a:t>
                </a:r>
                <a:r>
                  <a:rPr lang="ru-RU" sz="1200" dirty="0" err="1"/>
                  <a:t>LUNа</a:t>
                </a:r>
                <a:endParaRPr lang="ru-RU" sz="1200" dirty="0"/>
              </a:p>
            </p:txBody>
          </p:sp>
        </p:grpSp>
        <p:cxnSp>
          <p:nvCxnSpPr>
            <p:cNvPr id="38" name="直接箭头连接符 37"/>
            <p:cNvCxnSpPr/>
            <p:nvPr/>
          </p:nvCxnSpPr>
          <p:spPr>
            <a:xfrm>
              <a:off x="1695070" y="1866302"/>
              <a:ext cx="0" cy="30613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a:stCxn id="107" idx="1"/>
            </p:cNvCxnSpPr>
            <p:nvPr/>
          </p:nvCxnSpPr>
          <p:spPr>
            <a:xfrm flipH="1" flipV="1">
              <a:off x="1770064" y="1866302"/>
              <a:ext cx="9750" cy="30613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3486388" y="1831204"/>
              <a:ext cx="470000" cy="276999"/>
            </a:xfrm>
            <a:prstGeom prst="rect">
              <a:avLst/>
            </a:prstGeom>
            <a:noFill/>
          </p:spPr>
          <p:txBody>
            <a:bodyPr wrap="none" rtlCol="0">
              <a:spAutoFit/>
            </a:bodyPr>
            <a:lstStyle/>
            <a:p>
              <a:r>
                <a:rPr lang="ru-RU" sz="1200"/>
                <a:t>DCL</a:t>
              </a:r>
            </a:p>
          </p:txBody>
        </p:sp>
        <p:cxnSp>
          <p:nvCxnSpPr>
            <p:cNvPr id="41" name="直接箭头连接符 40"/>
            <p:cNvCxnSpPr>
              <a:stCxn id="78" idx="3"/>
              <a:endCxn id="76" idx="1"/>
            </p:cNvCxnSpPr>
            <p:nvPr/>
          </p:nvCxnSpPr>
          <p:spPr>
            <a:xfrm flipH="1">
              <a:off x="5186006" y="4182647"/>
              <a:ext cx="2285" cy="17291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stCxn id="76" idx="3"/>
              <a:endCxn id="74" idx="1"/>
            </p:cNvCxnSpPr>
            <p:nvPr/>
          </p:nvCxnSpPr>
          <p:spPr>
            <a:xfrm>
              <a:off x="5186006" y="4884010"/>
              <a:ext cx="0" cy="15089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stCxn id="105" idx="3"/>
              <a:endCxn id="103" idx="1"/>
            </p:cNvCxnSpPr>
            <p:nvPr/>
          </p:nvCxnSpPr>
          <p:spPr>
            <a:xfrm flipH="1">
              <a:off x="1776976" y="4182313"/>
              <a:ext cx="2285" cy="1695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a:stCxn id="103" idx="3"/>
              <a:endCxn id="101" idx="1"/>
            </p:cNvCxnSpPr>
            <p:nvPr/>
          </p:nvCxnSpPr>
          <p:spPr>
            <a:xfrm>
              <a:off x="1776976" y="4880277"/>
              <a:ext cx="0" cy="15429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1150358" y="6030643"/>
              <a:ext cx="1205093" cy="298816"/>
            </a:xfrm>
            <a:prstGeom prst="rect">
              <a:avLst/>
            </a:prstGeom>
            <a:noFill/>
          </p:spPr>
          <p:txBody>
            <a:bodyPr wrap="none" rtlCol="0">
              <a:spAutoFit/>
            </a:bodyPr>
            <a:lstStyle/>
            <a:p>
              <a:r>
                <a:rPr lang="ru-RU" sz="1200"/>
                <a:t>Основная СХД</a:t>
              </a:r>
            </a:p>
          </p:txBody>
        </p:sp>
        <p:sp>
          <p:nvSpPr>
            <p:cNvPr id="46" name="文本框 45"/>
            <p:cNvSpPr txBox="1"/>
            <p:nvPr/>
          </p:nvSpPr>
          <p:spPr>
            <a:xfrm>
              <a:off x="4567892" y="5919355"/>
              <a:ext cx="1350385" cy="298816"/>
            </a:xfrm>
            <a:prstGeom prst="rect">
              <a:avLst/>
            </a:prstGeom>
            <a:noFill/>
          </p:spPr>
          <p:txBody>
            <a:bodyPr wrap="none" rtlCol="0">
              <a:spAutoFit/>
            </a:bodyPr>
            <a:lstStyle/>
            <a:p>
              <a:r>
                <a:rPr lang="ru-RU" sz="1200"/>
                <a:t>Резервная СХД </a:t>
              </a:r>
            </a:p>
          </p:txBody>
        </p:sp>
        <p:sp>
          <p:nvSpPr>
            <p:cNvPr id="47" name="文本框 46"/>
            <p:cNvSpPr txBox="1"/>
            <p:nvPr/>
          </p:nvSpPr>
          <p:spPr>
            <a:xfrm>
              <a:off x="3200680" y="5653736"/>
              <a:ext cx="470000" cy="276999"/>
            </a:xfrm>
            <a:prstGeom prst="rect">
              <a:avLst/>
            </a:prstGeom>
            <a:noFill/>
          </p:spPr>
          <p:txBody>
            <a:bodyPr wrap="none" rtlCol="0">
              <a:spAutoFit/>
            </a:bodyPr>
            <a:lstStyle/>
            <a:p>
              <a:r>
                <a:rPr lang="ru-RU" sz="1200"/>
                <a:t>DCL</a:t>
              </a:r>
            </a:p>
          </p:txBody>
        </p:sp>
        <p:sp>
          <p:nvSpPr>
            <p:cNvPr id="48" name="禁止符 47"/>
            <p:cNvSpPr/>
            <p:nvPr/>
          </p:nvSpPr>
          <p:spPr>
            <a:xfrm>
              <a:off x="1924534" y="4925736"/>
              <a:ext cx="209761" cy="349519"/>
            </a:xfrm>
            <a:prstGeom prst="noSmoking">
              <a:avLst>
                <a:gd name="adj" fmla="val 12566"/>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禁止符 48"/>
            <p:cNvSpPr/>
            <p:nvPr/>
          </p:nvSpPr>
          <p:spPr>
            <a:xfrm>
              <a:off x="5286493" y="4909834"/>
              <a:ext cx="209761" cy="349519"/>
            </a:xfrm>
            <a:prstGeom prst="noSmoking">
              <a:avLst>
                <a:gd name="adj" fmla="val 12566"/>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50" name="直接箭头连接符 49"/>
            <p:cNvCxnSpPr/>
            <p:nvPr/>
          </p:nvCxnSpPr>
          <p:spPr>
            <a:xfrm>
              <a:off x="5151446" y="3480950"/>
              <a:ext cx="3710" cy="17325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flipH="1" flipV="1">
              <a:off x="5243192" y="3466434"/>
              <a:ext cx="10166" cy="17291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a:off x="1720198" y="3466100"/>
              <a:ext cx="3710" cy="17325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flipH="1" flipV="1">
              <a:off x="1821632" y="3466434"/>
              <a:ext cx="10166" cy="17291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椭圆 53"/>
            <p:cNvSpPr/>
            <p:nvPr/>
          </p:nvSpPr>
          <p:spPr>
            <a:xfrm>
              <a:off x="1326730" y="1833956"/>
              <a:ext cx="139841" cy="233013"/>
            </a:xfrm>
            <a:prstGeom prst="ellipse">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a:t>1</a:t>
              </a:r>
            </a:p>
          </p:txBody>
        </p:sp>
        <p:sp>
          <p:nvSpPr>
            <p:cNvPr id="55" name="椭圆 54"/>
            <p:cNvSpPr/>
            <p:nvPr/>
          </p:nvSpPr>
          <p:spPr>
            <a:xfrm>
              <a:off x="1967015" y="1842017"/>
              <a:ext cx="139841" cy="233013"/>
            </a:xfrm>
            <a:prstGeom prst="ellipse">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a:t>2</a:t>
              </a:r>
            </a:p>
          </p:txBody>
        </p:sp>
        <p:sp>
          <p:nvSpPr>
            <p:cNvPr id="56" name="椭圆 55"/>
            <p:cNvSpPr/>
            <p:nvPr/>
          </p:nvSpPr>
          <p:spPr>
            <a:xfrm>
              <a:off x="1326730" y="2682432"/>
              <a:ext cx="139841" cy="233013"/>
            </a:xfrm>
            <a:prstGeom prst="ellipse">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a:t>1</a:t>
              </a:r>
            </a:p>
          </p:txBody>
        </p:sp>
        <p:cxnSp>
          <p:nvCxnSpPr>
            <p:cNvPr id="57" name="直接箭头连接符 56"/>
            <p:cNvCxnSpPr/>
            <p:nvPr/>
          </p:nvCxnSpPr>
          <p:spPr>
            <a:xfrm>
              <a:off x="1712872" y="2722816"/>
              <a:ext cx="3710" cy="17325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p:nvPr/>
          </p:nvCxnSpPr>
          <p:spPr>
            <a:xfrm flipH="1" flipV="1">
              <a:off x="1814306" y="2723150"/>
              <a:ext cx="10166" cy="17291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椭圆 58"/>
            <p:cNvSpPr/>
            <p:nvPr/>
          </p:nvSpPr>
          <p:spPr>
            <a:xfrm>
              <a:off x="1951182" y="2682906"/>
              <a:ext cx="139841" cy="233013"/>
            </a:xfrm>
            <a:prstGeom prst="ellipse">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a:t>2</a:t>
              </a:r>
            </a:p>
          </p:txBody>
        </p:sp>
        <p:sp>
          <p:nvSpPr>
            <p:cNvPr id="60" name="椭圆 59"/>
            <p:cNvSpPr/>
            <p:nvPr/>
          </p:nvSpPr>
          <p:spPr>
            <a:xfrm>
              <a:off x="2482178" y="2161383"/>
              <a:ext cx="139841" cy="233013"/>
            </a:xfrm>
            <a:prstGeom prst="ellipse">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a:t>3</a:t>
              </a:r>
            </a:p>
          </p:txBody>
        </p:sp>
        <p:sp>
          <p:nvSpPr>
            <p:cNvPr id="61" name="椭圆 60"/>
            <p:cNvSpPr/>
            <p:nvPr/>
          </p:nvSpPr>
          <p:spPr>
            <a:xfrm>
              <a:off x="1332978" y="4178504"/>
              <a:ext cx="139841" cy="233013"/>
            </a:xfrm>
            <a:prstGeom prst="ellipse">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a:t>4</a:t>
              </a:r>
            </a:p>
          </p:txBody>
        </p:sp>
        <p:sp>
          <p:nvSpPr>
            <p:cNvPr id="62" name="椭圆 61"/>
            <p:cNvSpPr/>
            <p:nvPr/>
          </p:nvSpPr>
          <p:spPr>
            <a:xfrm>
              <a:off x="4794533" y="4170118"/>
              <a:ext cx="139841" cy="233013"/>
            </a:xfrm>
            <a:prstGeom prst="ellipse">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a:t>4</a:t>
              </a:r>
            </a:p>
          </p:txBody>
        </p:sp>
        <p:cxnSp>
          <p:nvCxnSpPr>
            <p:cNvPr id="63" name="直接箭头连接符 62"/>
            <p:cNvCxnSpPr>
              <a:stCxn id="112" idx="3"/>
              <a:endCxn id="110" idx="1"/>
            </p:cNvCxnSpPr>
            <p:nvPr/>
          </p:nvCxnSpPr>
          <p:spPr>
            <a:xfrm flipV="1">
              <a:off x="2088171" y="3250452"/>
              <a:ext cx="2638548" cy="1784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a:stCxn id="103" idx="4"/>
              <a:endCxn id="110" idx="1"/>
            </p:cNvCxnSpPr>
            <p:nvPr/>
          </p:nvCxnSpPr>
          <p:spPr>
            <a:xfrm flipV="1">
              <a:off x="2071940" y="3250452"/>
              <a:ext cx="2654779" cy="13656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a:off x="3299272" y="3727768"/>
              <a:ext cx="139841" cy="233013"/>
            </a:xfrm>
            <a:prstGeom prst="ellipse">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a:t>5</a:t>
              </a:r>
            </a:p>
          </p:txBody>
        </p:sp>
        <p:sp>
          <p:nvSpPr>
            <p:cNvPr id="66" name="椭圆 65"/>
            <p:cNvSpPr/>
            <p:nvPr/>
          </p:nvSpPr>
          <p:spPr>
            <a:xfrm>
              <a:off x="3279130" y="2965749"/>
              <a:ext cx="139841" cy="233013"/>
            </a:xfrm>
            <a:prstGeom prst="ellipse">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a:t>5</a:t>
              </a:r>
            </a:p>
          </p:txBody>
        </p:sp>
        <p:sp>
          <p:nvSpPr>
            <p:cNvPr id="67" name="椭圆 66"/>
            <p:cNvSpPr/>
            <p:nvPr/>
          </p:nvSpPr>
          <p:spPr>
            <a:xfrm>
              <a:off x="1321768" y="4838144"/>
              <a:ext cx="139841" cy="233013"/>
            </a:xfrm>
            <a:prstGeom prst="ellipse">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a:t>7</a:t>
              </a:r>
            </a:p>
          </p:txBody>
        </p:sp>
        <p:sp>
          <p:nvSpPr>
            <p:cNvPr id="68" name="椭圆 67"/>
            <p:cNvSpPr/>
            <p:nvPr/>
          </p:nvSpPr>
          <p:spPr>
            <a:xfrm>
              <a:off x="4726252" y="4861990"/>
              <a:ext cx="139841" cy="233013"/>
            </a:xfrm>
            <a:prstGeom prst="ellipse">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a:t>7</a:t>
              </a:r>
            </a:p>
          </p:txBody>
        </p:sp>
        <p:cxnSp>
          <p:nvCxnSpPr>
            <p:cNvPr id="69" name="直接连接符 68"/>
            <p:cNvCxnSpPr/>
            <p:nvPr/>
          </p:nvCxnSpPr>
          <p:spPr>
            <a:xfrm>
              <a:off x="2356649" y="4838144"/>
              <a:ext cx="2237527"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2374650" y="4925737"/>
              <a:ext cx="2237527"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1" name="云形 70"/>
            <p:cNvSpPr/>
            <p:nvPr/>
          </p:nvSpPr>
          <p:spPr>
            <a:xfrm>
              <a:off x="3002663" y="4677399"/>
              <a:ext cx="910403" cy="464871"/>
            </a:xfrm>
            <a:prstGeom prst="clou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a:solidFill>
                    <a:schemeClr val="tx1"/>
                  </a:solidFill>
                </a:rPr>
                <a:t>WAN</a:t>
              </a:r>
            </a:p>
          </p:txBody>
        </p:sp>
        <p:sp>
          <p:nvSpPr>
            <p:cNvPr id="72" name="文本框 71"/>
            <p:cNvSpPr txBox="1"/>
            <p:nvPr/>
          </p:nvSpPr>
          <p:spPr>
            <a:xfrm>
              <a:off x="2638590" y="4408182"/>
              <a:ext cx="1713931" cy="276999"/>
            </a:xfrm>
            <a:prstGeom prst="rect">
              <a:avLst/>
            </a:prstGeom>
            <a:noFill/>
          </p:spPr>
          <p:txBody>
            <a:bodyPr wrap="none" rtlCol="0">
              <a:spAutoFit/>
            </a:bodyPr>
            <a:lstStyle/>
            <a:p>
              <a:pPr algn="ct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Канал HyperReplication</a:t>
              </a:r>
            </a:p>
          </p:txBody>
        </p:sp>
        <p:sp>
          <p:nvSpPr>
            <p:cNvPr id="73" name="椭圆 72"/>
            <p:cNvSpPr/>
            <p:nvPr/>
          </p:nvSpPr>
          <p:spPr>
            <a:xfrm>
              <a:off x="3576504" y="2191794"/>
              <a:ext cx="139841" cy="233013"/>
            </a:xfrm>
            <a:prstGeom prst="ellipse">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a:t>6</a:t>
              </a:r>
            </a:p>
          </p:txBody>
        </p:sp>
      </p:grpSp>
    </p:spTree>
    <p:extLst>
      <p:ext uri="{BB962C8B-B14F-4D97-AF65-F5344CB8AC3E}">
        <p14:creationId xmlns:p14="http://schemas.microsoft.com/office/powerpoint/2010/main" val="247611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a:t>Переключение сервисов HyperReplication</a:t>
            </a:r>
          </a:p>
        </p:txBody>
      </p:sp>
      <p:grpSp>
        <p:nvGrpSpPr>
          <p:cNvPr id="816" name="组合 815"/>
          <p:cNvGrpSpPr/>
          <p:nvPr/>
        </p:nvGrpSpPr>
        <p:grpSpPr>
          <a:xfrm>
            <a:off x="762582" y="1089103"/>
            <a:ext cx="5207772" cy="2634264"/>
            <a:chOff x="762582" y="1047973"/>
            <a:chExt cx="5207772" cy="2634264"/>
          </a:xfrm>
        </p:grpSpPr>
        <p:cxnSp>
          <p:nvCxnSpPr>
            <p:cNvPr id="674" name="直接连接符 673"/>
            <p:cNvCxnSpPr>
              <a:endCxn id="723" idx="1"/>
            </p:cNvCxnSpPr>
            <p:nvPr/>
          </p:nvCxnSpPr>
          <p:spPr>
            <a:xfrm>
              <a:off x="2627419" y="2894901"/>
              <a:ext cx="1978163" cy="26716"/>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bwMode="auto">
            <a:xfrm>
              <a:off x="1712399" y="3356003"/>
              <a:ext cx="3637479" cy="326234"/>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1. Нормальная работа основного объекта</a:t>
              </a:r>
            </a:p>
          </p:txBody>
        </p:sp>
        <p:sp>
          <p:nvSpPr>
            <p:cNvPr id="660" name="圆角矩形 659"/>
            <p:cNvSpPr/>
            <p:nvPr/>
          </p:nvSpPr>
          <p:spPr>
            <a:xfrm>
              <a:off x="801100" y="1068569"/>
              <a:ext cx="2251174" cy="2252715"/>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61" name="组合 660"/>
            <p:cNvGrpSpPr/>
            <p:nvPr/>
          </p:nvGrpSpPr>
          <p:grpSpPr bwMode="gray">
            <a:xfrm>
              <a:off x="1991323" y="2441206"/>
              <a:ext cx="636096" cy="590664"/>
              <a:chOff x="3155364" y="4938258"/>
              <a:chExt cx="1008000" cy="936005"/>
            </a:xfrm>
          </p:grpSpPr>
          <p:sp>
            <p:nvSpPr>
              <p:cNvPr id="757" name="矩形 756"/>
              <p:cNvSpPr/>
              <p:nvPr/>
            </p:nvSpPr>
            <p:spPr bwMode="gray">
              <a:xfrm>
                <a:off x="3155364" y="493825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758" name="组合 757"/>
              <p:cNvGrpSpPr/>
              <p:nvPr/>
            </p:nvGrpSpPr>
            <p:grpSpPr bwMode="gray">
              <a:xfrm>
                <a:off x="3227770" y="4985410"/>
                <a:ext cx="264764" cy="97178"/>
                <a:chOff x="4550262" y="3256156"/>
                <a:chExt cx="769434" cy="230706"/>
              </a:xfrm>
            </p:grpSpPr>
            <p:sp>
              <p:nvSpPr>
                <p:cNvPr id="812" name="矩形 81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13" name="直接连接符 81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59" name="组合 758"/>
              <p:cNvGrpSpPr/>
              <p:nvPr/>
            </p:nvGrpSpPr>
            <p:grpSpPr bwMode="gray">
              <a:xfrm>
                <a:off x="3526982" y="4985410"/>
                <a:ext cx="264764" cy="97178"/>
                <a:chOff x="4550262" y="3256156"/>
                <a:chExt cx="769434" cy="230706"/>
              </a:xfrm>
            </p:grpSpPr>
            <p:sp>
              <p:nvSpPr>
                <p:cNvPr id="810" name="矩形 80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11" name="直接连接符 81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60" name="组合 759"/>
              <p:cNvGrpSpPr/>
              <p:nvPr/>
            </p:nvGrpSpPr>
            <p:grpSpPr bwMode="gray">
              <a:xfrm>
                <a:off x="3826195" y="4985410"/>
                <a:ext cx="264764" cy="97178"/>
                <a:chOff x="4550262" y="3256156"/>
                <a:chExt cx="769434" cy="230706"/>
              </a:xfrm>
            </p:grpSpPr>
            <p:sp>
              <p:nvSpPr>
                <p:cNvPr id="808" name="矩形 80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09" name="直接连接符 80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61" name="组合 760"/>
              <p:cNvGrpSpPr/>
              <p:nvPr/>
            </p:nvGrpSpPr>
            <p:grpSpPr bwMode="gray">
              <a:xfrm>
                <a:off x="3227770" y="5096666"/>
                <a:ext cx="264764" cy="97178"/>
                <a:chOff x="4550262" y="3256156"/>
                <a:chExt cx="769434" cy="230706"/>
              </a:xfrm>
            </p:grpSpPr>
            <p:sp>
              <p:nvSpPr>
                <p:cNvPr id="806" name="矩形 80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07" name="直接连接符 80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62" name="组合 761"/>
              <p:cNvGrpSpPr/>
              <p:nvPr/>
            </p:nvGrpSpPr>
            <p:grpSpPr bwMode="gray">
              <a:xfrm>
                <a:off x="3526982" y="5096666"/>
                <a:ext cx="264764" cy="97178"/>
                <a:chOff x="4550262" y="3256156"/>
                <a:chExt cx="769434" cy="230706"/>
              </a:xfrm>
            </p:grpSpPr>
            <p:sp>
              <p:nvSpPr>
                <p:cNvPr id="804" name="矩形 80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05" name="直接连接符 80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63" name="组合 762"/>
              <p:cNvGrpSpPr/>
              <p:nvPr/>
            </p:nvGrpSpPr>
            <p:grpSpPr bwMode="gray">
              <a:xfrm>
                <a:off x="3826195" y="5096666"/>
                <a:ext cx="264764" cy="97178"/>
                <a:chOff x="4550262" y="3256156"/>
                <a:chExt cx="769434" cy="230706"/>
              </a:xfrm>
            </p:grpSpPr>
            <p:sp>
              <p:nvSpPr>
                <p:cNvPr id="802" name="矩形 80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03" name="直接连接符 80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764" name="矩形 763"/>
              <p:cNvSpPr/>
              <p:nvPr/>
            </p:nvSpPr>
            <p:spPr bwMode="gray">
              <a:xfrm>
                <a:off x="3155364" y="5255951"/>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765" name="组合 764"/>
              <p:cNvGrpSpPr/>
              <p:nvPr/>
            </p:nvGrpSpPr>
            <p:grpSpPr bwMode="gray">
              <a:xfrm>
                <a:off x="3227770" y="5303103"/>
                <a:ext cx="264764" cy="97178"/>
                <a:chOff x="4550262" y="3256156"/>
                <a:chExt cx="769434" cy="230706"/>
              </a:xfrm>
            </p:grpSpPr>
            <p:sp>
              <p:nvSpPr>
                <p:cNvPr id="800" name="矩形 79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01" name="直接连接符 80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66" name="组合 765"/>
              <p:cNvGrpSpPr/>
              <p:nvPr/>
            </p:nvGrpSpPr>
            <p:grpSpPr bwMode="gray">
              <a:xfrm>
                <a:off x="3526982" y="5303103"/>
                <a:ext cx="264764" cy="97178"/>
                <a:chOff x="4550262" y="3256156"/>
                <a:chExt cx="769434" cy="230706"/>
              </a:xfrm>
            </p:grpSpPr>
            <p:sp>
              <p:nvSpPr>
                <p:cNvPr id="798" name="矩形 79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99" name="直接连接符 79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67" name="组合 766"/>
              <p:cNvGrpSpPr/>
              <p:nvPr/>
            </p:nvGrpSpPr>
            <p:grpSpPr bwMode="gray">
              <a:xfrm>
                <a:off x="3826195" y="5303103"/>
                <a:ext cx="264764" cy="97178"/>
                <a:chOff x="4550262" y="3256156"/>
                <a:chExt cx="769434" cy="230706"/>
              </a:xfrm>
            </p:grpSpPr>
            <p:sp>
              <p:nvSpPr>
                <p:cNvPr id="796" name="矩形 79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97" name="直接连接符 79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68" name="组合 767"/>
              <p:cNvGrpSpPr/>
              <p:nvPr/>
            </p:nvGrpSpPr>
            <p:grpSpPr bwMode="gray">
              <a:xfrm>
                <a:off x="3227770" y="5414359"/>
                <a:ext cx="264764" cy="97178"/>
                <a:chOff x="4550262" y="3256156"/>
                <a:chExt cx="769434" cy="230706"/>
              </a:xfrm>
            </p:grpSpPr>
            <p:sp>
              <p:nvSpPr>
                <p:cNvPr id="794" name="矩形 79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95" name="直接连接符 79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69" name="组合 768"/>
              <p:cNvGrpSpPr/>
              <p:nvPr/>
            </p:nvGrpSpPr>
            <p:grpSpPr bwMode="gray">
              <a:xfrm>
                <a:off x="3526982" y="5414359"/>
                <a:ext cx="264764" cy="97178"/>
                <a:chOff x="4550262" y="3256156"/>
                <a:chExt cx="769434" cy="230706"/>
              </a:xfrm>
            </p:grpSpPr>
            <p:sp>
              <p:nvSpPr>
                <p:cNvPr id="792" name="矩形 79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93" name="直接连接符 79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70" name="组合 769"/>
              <p:cNvGrpSpPr/>
              <p:nvPr/>
            </p:nvGrpSpPr>
            <p:grpSpPr bwMode="gray">
              <a:xfrm>
                <a:off x="3826195" y="5414359"/>
                <a:ext cx="264764" cy="97178"/>
                <a:chOff x="4550262" y="3256156"/>
                <a:chExt cx="769434" cy="230706"/>
              </a:xfrm>
            </p:grpSpPr>
            <p:sp>
              <p:nvSpPr>
                <p:cNvPr id="790" name="矩形 78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91" name="直接连接符 79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771" name="矩形 770"/>
              <p:cNvSpPr/>
              <p:nvPr/>
            </p:nvSpPr>
            <p:spPr bwMode="gray">
              <a:xfrm>
                <a:off x="3155364" y="557364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772" name="组合 771"/>
              <p:cNvGrpSpPr/>
              <p:nvPr/>
            </p:nvGrpSpPr>
            <p:grpSpPr bwMode="gray">
              <a:xfrm>
                <a:off x="3227770" y="5620800"/>
                <a:ext cx="264764" cy="97178"/>
                <a:chOff x="4550262" y="3256156"/>
                <a:chExt cx="769434" cy="230706"/>
              </a:xfrm>
            </p:grpSpPr>
            <p:sp>
              <p:nvSpPr>
                <p:cNvPr id="788" name="矩形 78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89" name="直接连接符 78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73" name="组合 772"/>
              <p:cNvGrpSpPr/>
              <p:nvPr/>
            </p:nvGrpSpPr>
            <p:grpSpPr bwMode="gray">
              <a:xfrm>
                <a:off x="3526982" y="5620800"/>
                <a:ext cx="264764" cy="97178"/>
                <a:chOff x="4550262" y="3256156"/>
                <a:chExt cx="769434" cy="230706"/>
              </a:xfrm>
            </p:grpSpPr>
            <p:sp>
              <p:nvSpPr>
                <p:cNvPr id="786" name="矩形 78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87" name="直接连接符 78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74" name="组合 773"/>
              <p:cNvGrpSpPr/>
              <p:nvPr/>
            </p:nvGrpSpPr>
            <p:grpSpPr bwMode="gray">
              <a:xfrm>
                <a:off x="3826195" y="5620800"/>
                <a:ext cx="264764" cy="97178"/>
                <a:chOff x="4550262" y="3256156"/>
                <a:chExt cx="769434" cy="230706"/>
              </a:xfrm>
            </p:grpSpPr>
            <p:sp>
              <p:nvSpPr>
                <p:cNvPr id="784" name="矩形 78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85" name="直接连接符 78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75" name="组合 774"/>
              <p:cNvGrpSpPr/>
              <p:nvPr/>
            </p:nvGrpSpPr>
            <p:grpSpPr bwMode="gray">
              <a:xfrm>
                <a:off x="3227770" y="5732056"/>
                <a:ext cx="264764" cy="97178"/>
                <a:chOff x="4550262" y="3256156"/>
                <a:chExt cx="769434" cy="230706"/>
              </a:xfrm>
            </p:grpSpPr>
            <p:sp>
              <p:nvSpPr>
                <p:cNvPr id="782" name="矩形 78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83" name="直接连接符 78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76" name="组合 775"/>
              <p:cNvGrpSpPr/>
              <p:nvPr/>
            </p:nvGrpSpPr>
            <p:grpSpPr bwMode="gray">
              <a:xfrm>
                <a:off x="3526982" y="5732056"/>
                <a:ext cx="264764" cy="97178"/>
                <a:chOff x="4550262" y="3256156"/>
                <a:chExt cx="769434" cy="230706"/>
              </a:xfrm>
            </p:grpSpPr>
            <p:sp>
              <p:nvSpPr>
                <p:cNvPr id="780" name="矩形 77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81" name="直接连接符 78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77" name="组合 776"/>
              <p:cNvGrpSpPr/>
              <p:nvPr/>
            </p:nvGrpSpPr>
            <p:grpSpPr bwMode="gray">
              <a:xfrm>
                <a:off x="3826195" y="5732056"/>
                <a:ext cx="264764" cy="97178"/>
                <a:chOff x="4550262" y="3256156"/>
                <a:chExt cx="769434" cy="230706"/>
              </a:xfrm>
            </p:grpSpPr>
            <p:sp>
              <p:nvSpPr>
                <p:cNvPr id="778" name="矩形 77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79" name="直接连接符 77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grpSp>
          <p:nvGrpSpPr>
            <p:cNvPr id="662" name="组合 661"/>
            <p:cNvGrpSpPr/>
            <p:nvPr/>
          </p:nvGrpSpPr>
          <p:grpSpPr>
            <a:xfrm>
              <a:off x="2084469" y="1333994"/>
              <a:ext cx="437394" cy="636096"/>
              <a:chOff x="1596351" y="1240543"/>
              <a:chExt cx="693123" cy="1008000"/>
            </a:xfrm>
          </p:grpSpPr>
          <p:sp>
            <p:nvSpPr>
              <p:cNvPr id="751" name="圆角矩形 750"/>
              <p:cNvSpPr/>
              <p:nvPr/>
            </p:nvSpPr>
            <p:spPr>
              <a:xfrm>
                <a:off x="1596351" y="1240543"/>
                <a:ext cx="693123" cy="1008000"/>
              </a:xfrm>
              <a:prstGeom prst="roundRect">
                <a:avLst>
                  <a:gd name="adj" fmla="val 5010"/>
                </a:avLst>
              </a:prstGeom>
              <a:solidFill>
                <a:srgbClr val="30B5C5"/>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752" name="矩形 751"/>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753" name="矩形 752"/>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754" name="矩形 753"/>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755" name="矩形 754"/>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756" name="矩形 755"/>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grpSp>
        <p:grpSp>
          <p:nvGrpSpPr>
            <p:cNvPr id="663" name="组合 662"/>
            <p:cNvGrpSpPr/>
            <p:nvPr/>
          </p:nvGrpSpPr>
          <p:grpSpPr>
            <a:xfrm>
              <a:off x="2389256" y="2250858"/>
              <a:ext cx="615874" cy="564943"/>
              <a:chOff x="6043443" y="4182533"/>
              <a:chExt cx="615874" cy="564943"/>
            </a:xfrm>
          </p:grpSpPr>
          <p:sp>
            <p:nvSpPr>
              <p:cNvPr id="749" name="圆柱形 748"/>
              <p:cNvSpPr/>
              <p:nvPr/>
            </p:nvSpPr>
            <p:spPr>
              <a:xfrm>
                <a:off x="6063084" y="4182533"/>
                <a:ext cx="562791" cy="541867"/>
              </a:xfrm>
              <a:prstGeom prst="can">
                <a:avLst/>
              </a:prstGeom>
              <a:solidFill>
                <a:srgbClr val="ED6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50" name="文本框 749"/>
              <p:cNvSpPr txBox="1"/>
              <p:nvPr/>
            </p:nvSpPr>
            <p:spPr>
              <a:xfrm>
                <a:off x="6043443" y="4285811"/>
                <a:ext cx="615874" cy="461665"/>
              </a:xfrm>
              <a:prstGeom prst="rect">
                <a:avLst/>
              </a:prstGeom>
              <a:noFill/>
            </p:spPr>
            <p:txBody>
              <a:bodyPr wrap="none" rtlCol="0">
                <a:spAutoFit/>
              </a:bodyPr>
              <a:lstStyle/>
              <a:p>
                <a:pPr algn="ctr"/>
                <a:r>
                  <a:rPr lang="ru-RU" sz="1200" dirty="0" err="1" smtClean="0"/>
                  <a:t>Перв</a:t>
                </a:r>
                <a:r>
                  <a:rPr lang="ru-RU" sz="1200" dirty="0" smtClean="0"/>
                  <a:t>.</a:t>
                </a:r>
                <a:endParaRPr lang="ru-RU" sz="1200" dirty="0"/>
              </a:p>
              <a:p>
                <a:pPr algn="ctr"/>
                <a:r>
                  <a:rPr lang="ru-RU" sz="1200" dirty="0"/>
                  <a:t>LUN</a:t>
                </a:r>
              </a:p>
            </p:txBody>
          </p:sp>
        </p:grpSp>
        <p:cxnSp>
          <p:nvCxnSpPr>
            <p:cNvPr id="664" name="直接箭头连接符 663"/>
            <p:cNvCxnSpPr>
              <a:stCxn id="751" idx="2"/>
              <a:endCxn id="757" idx="0"/>
            </p:cNvCxnSpPr>
            <p:nvPr/>
          </p:nvCxnSpPr>
          <p:spPr>
            <a:xfrm>
              <a:off x="2303166" y="1970090"/>
              <a:ext cx="6205" cy="471116"/>
            </a:xfrm>
            <a:prstGeom prst="straightConnector1">
              <a:avLst/>
            </a:prstGeom>
            <a:ln w="12700">
              <a:solidFill>
                <a:srgbClr val="ED6D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65" name="文本框 664"/>
            <p:cNvSpPr txBox="1"/>
            <p:nvPr/>
          </p:nvSpPr>
          <p:spPr>
            <a:xfrm>
              <a:off x="1700594" y="1047973"/>
              <a:ext cx="1287532" cy="276999"/>
            </a:xfrm>
            <a:prstGeom prst="rect">
              <a:avLst/>
            </a:prstGeom>
            <a:noFill/>
          </p:spPr>
          <p:txBody>
            <a:bodyPr wrap="none" rtlCol="0">
              <a:spAutoFit/>
            </a:bodyPr>
            <a:lstStyle/>
            <a:p>
              <a:pPr algn="ct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Основной хост</a:t>
              </a:r>
            </a:p>
          </p:txBody>
        </p:sp>
        <p:sp>
          <p:nvSpPr>
            <p:cNvPr id="666" name="文本框 665"/>
            <p:cNvSpPr txBox="1"/>
            <p:nvPr/>
          </p:nvSpPr>
          <p:spPr>
            <a:xfrm>
              <a:off x="4247489" y="1065630"/>
              <a:ext cx="1096775" cy="276999"/>
            </a:xfrm>
            <a:prstGeom prst="rect">
              <a:avLst/>
            </a:prstGeom>
            <a:noFill/>
          </p:spPr>
          <p:txBody>
            <a:bodyPr wrap="none" rtlCol="0">
              <a:spAutoFit/>
            </a:bodyPr>
            <a:lstStyle/>
            <a:p>
              <a:pPr algn="ct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Резервный хост</a:t>
              </a:r>
            </a:p>
          </p:txBody>
        </p:sp>
        <p:grpSp>
          <p:nvGrpSpPr>
            <p:cNvPr id="667" name="组合 666"/>
            <p:cNvGrpSpPr/>
            <p:nvPr/>
          </p:nvGrpSpPr>
          <p:grpSpPr bwMode="gray">
            <a:xfrm>
              <a:off x="4559890" y="2458476"/>
              <a:ext cx="636096" cy="590664"/>
              <a:chOff x="3155364" y="4938258"/>
              <a:chExt cx="1008000" cy="936005"/>
            </a:xfrm>
          </p:grpSpPr>
          <p:sp>
            <p:nvSpPr>
              <p:cNvPr id="692" name="矩形 691"/>
              <p:cNvSpPr/>
              <p:nvPr/>
            </p:nvSpPr>
            <p:spPr bwMode="gray">
              <a:xfrm>
                <a:off x="3155364" y="493825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693" name="组合 692"/>
              <p:cNvGrpSpPr/>
              <p:nvPr/>
            </p:nvGrpSpPr>
            <p:grpSpPr bwMode="gray">
              <a:xfrm>
                <a:off x="3227770" y="4985410"/>
                <a:ext cx="264764" cy="97178"/>
                <a:chOff x="4550262" y="3256156"/>
                <a:chExt cx="769434" cy="230706"/>
              </a:xfrm>
            </p:grpSpPr>
            <p:sp>
              <p:nvSpPr>
                <p:cNvPr id="747" name="矩形 74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48" name="直接连接符 74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94" name="组合 693"/>
              <p:cNvGrpSpPr/>
              <p:nvPr/>
            </p:nvGrpSpPr>
            <p:grpSpPr bwMode="gray">
              <a:xfrm>
                <a:off x="3526982" y="4985410"/>
                <a:ext cx="264764" cy="97178"/>
                <a:chOff x="4550262" y="3256156"/>
                <a:chExt cx="769434" cy="230706"/>
              </a:xfrm>
            </p:grpSpPr>
            <p:sp>
              <p:nvSpPr>
                <p:cNvPr id="745" name="矩形 74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46" name="直接连接符 74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95" name="组合 694"/>
              <p:cNvGrpSpPr/>
              <p:nvPr/>
            </p:nvGrpSpPr>
            <p:grpSpPr bwMode="gray">
              <a:xfrm>
                <a:off x="3826195" y="4985410"/>
                <a:ext cx="264764" cy="97178"/>
                <a:chOff x="4550262" y="3256156"/>
                <a:chExt cx="769434" cy="230706"/>
              </a:xfrm>
            </p:grpSpPr>
            <p:sp>
              <p:nvSpPr>
                <p:cNvPr id="743" name="矩形 74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44" name="直接连接符 74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96" name="组合 695"/>
              <p:cNvGrpSpPr/>
              <p:nvPr/>
            </p:nvGrpSpPr>
            <p:grpSpPr bwMode="gray">
              <a:xfrm>
                <a:off x="3227770" y="5096666"/>
                <a:ext cx="264764" cy="97178"/>
                <a:chOff x="4550262" y="3256156"/>
                <a:chExt cx="769434" cy="230706"/>
              </a:xfrm>
            </p:grpSpPr>
            <p:sp>
              <p:nvSpPr>
                <p:cNvPr id="741" name="矩形 74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42" name="直接连接符 74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97" name="组合 696"/>
              <p:cNvGrpSpPr/>
              <p:nvPr/>
            </p:nvGrpSpPr>
            <p:grpSpPr bwMode="gray">
              <a:xfrm>
                <a:off x="3526982" y="5096666"/>
                <a:ext cx="264764" cy="97178"/>
                <a:chOff x="4550262" y="3256156"/>
                <a:chExt cx="769434" cy="230706"/>
              </a:xfrm>
            </p:grpSpPr>
            <p:sp>
              <p:nvSpPr>
                <p:cNvPr id="739" name="矩形 73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40" name="直接连接符 73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98" name="组合 697"/>
              <p:cNvGrpSpPr/>
              <p:nvPr/>
            </p:nvGrpSpPr>
            <p:grpSpPr bwMode="gray">
              <a:xfrm>
                <a:off x="3826195" y="5096666"/>
                <a:ext cx="264764" cy="97178"/>
                <a:chOff x="4550262" y="3256156"/>
                <a:chExt cx="769434" cy="230706"/>
              </a:xfrm>
            </p:grpSpPr>
            <p:sp>
              <p:nvSpPr>
                <p:cNvPr id="737" name="矩形 73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38" name="直接连接符 73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699" name="矩形 698"/>
              <p:cNvSpPr/>
              <p:nvPr/>
            </p:nvSpPr>
            <p:spPr bwMode="gray">
              <a:xfrm>
                <a:off x="3155364" y="5255951"/>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700" name="组合 699"/>
              <p:cNvGrpSpPr/>
              <p:nvPr/>
            </p:nvGrpSpPr>
            <p:grpSpPr bwMode="gray">
              <a:xfrm>
                <a:off x="3227770" y="5303103"/>
                <a:ext cx="264764" cy="97178"/>
                <a:chOff x="4550262" y="3256156"/>
                <a:chExt cx="769434" cy="230706"/>
              </a:xfrm>
            </p:grpSpPr>
            <p:sp>
              <p:nvSpPr>
                <p:cNvPr id="735" name="矩形 73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36" name="直接连接符 73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01" name="组合 700"/>
              <p:cNvGrpSpPr/>
              <p:nvPr/>
            </p:nvGrpSpPr>
            <p:grpSpPr bwMode="gray">
              <a:xfrm>
                <a:off x="3526982" y="5303103"/>
                <a:ext cx="264764" cy="97178"/>
                <a:chOff x="4550262" y="3256156"/>
                <a:chExt cx="769434" cy="230706"/>
              </a:xfrm>
            </p:grpSpPr>
            <p:sp>
              <p:nvSpPr>
                <p:cNvPr id="733" name="矩形 73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34" name="直接连接符 73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02" name="组合 701"/>
              <p:cNvGrpSpPr/>
              <p:nvPr/>
            </p:nvGrpSpPr>
            <p:grpSpPr bwMode="gray">
              <a:xfrm>
                <a:off x="3826195" y="5303103"/>
                <a:ext cx="264764" cy="97178"/>
                <a:chOff x="4550262" y="3256156"/>
                <a:chExt cx="769434" cy="230706"/>
              </a:xfrm>
            </p:grpSpPr>
            <p:sp>
              <p:nvSpPr>
                <p:cNvPr id="731" name="矩形 73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32" name="直接连接符 73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03" name="组合 702"/>
              <p:cNvGrpSpPr/>
              <p:nvPr/>
            </p:nvGrpSpPr>
            <p:grpSpPr bwMode="gray">
              <a:xfrm>
                <a:off x="3227770" y="5414359"/>
                <a:ext cx="264764" cy="97178"/>
                <a:chOff x="4550262" y="3256156"/>
                <a:chExt cx="769434" cy="230706"/>
              </a:xfrm>
            </p:grpSpPr>
            <p:sp>
              <p:nvSpPr>
                <p:cNvPr id="729" name="矩形 72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30" name="直接连接符 72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04" name="组合 703"/>
              <p:cNvGrpSpPr/>
              <p:nvPr/>
            </p:nvGrpSpPr>
            <p:grpSpPr bwMode="gray">
              <a:xfrm>
                <a:off x="3526982" y="5414359"/>
                <a:ext cx="264764" cy="97178"/>
                <a:chOff x="4550262" y="3256156"/>
                <a:chExt cx="769434" cy="230706"/>
              </a:xfrm>
            </p:grpSpPr>
            <p:sp>
              <p:nvSpPr>
                <p:cNvPr id="727" name="矩形 72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28" name="直接连接符 72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05" name="组合 704"/>
              <p:cNvGrpSpPr/>
              <p:nvPr/>
            </p:nvGrpSpPr>
            <p:grpSpPr bwMode="gray">
              <a:xfrm>
                <a:off x="3826195" y="5414359"/>
                <a:ext cx="264764" cy="97178"/>
                <a:chOff x="4550262" y="3256156"/>
                <a:chExt cx="769434" cy="230706"/>
              </a:xfrm>
            </p:grpSpPr>
            <p:sp>
              <p:nvSpPr>
                <p:cNvPr id="725" name="矩形 72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26" name="直接连接符 72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706" name="矩形 705"/>
              <p:cNvSpPr/>
              <p:nvPr/>
            </p:nvSpPr>
            <p:spPr bwMode="gray">
              <a:xfrm>
                <a:off x="3155364" y="557364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707" name="组合 706"/>
              <p:cNvGrpSpPr/>
              <p:nvPr/>
            </p:nvGrpSpPr>
            <p:grpSpPr bwMode="gray">
              <a:xfrm>
                <a:off x="3227770" y="5620800"/>
                <a:ext cx="264764" cy="97178"/>
                <a:chOff x="4550262" y="3256156"/>
                <a:chExt cx="769434" cy="230706"/>
              </a:xfrm>
            </p:grpSpPr>
            <p:sp>
              <p:nvSpPr>
                <p:cNvPr id="723" name="矩形 72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24" name="直接连接符 72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08" name="组合 707"/>
              <p:cNvGrpSpPr/>
              <p:nvPr/>
            </p:nvGrpSpPr>
            <p:grpSpPr bwMode="gray">
              <a:xfrm>
                <a:off x="3526982" y="5620800"/>
                <a:ext cx="264764" cy="97178"/>
                <a:chOff x="4550262" y="3256156"/>
                <a:chExt cx="769434" cy="230706"/>
              </a:xfrm>
            </p:grpSpPr>
            <p:sp>
              <p:nvSpPr>
                <p:cNvPr id="721" name="矩形 72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22" name="直接连接符 72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09" name="组合 708"/>
              <p:cNvGrpSpPr/>
              <p:nvPr/>
            </p:nvGrpSpPr>
            <p:grpSpPr bwMode="gray">
              <a:xfrm>
                <a:off x="3826195" y="5620800"/>
                <a:ext cx="264764" cy="97178"/>
                <a:chOff x="4550262" y="3256156"/>
                <a:chExt cx="769434" cy="230706"/>
              </a:xfrm>
            </p:grpSpPr>
            <p:sp>
              <p:nvSpPr>
                <p:cNvPr id="719" name="矩形 71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20" name="直接连接符 71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10" name="组合 709"/>
              <p:cNvGrpSpPr/>
              <p:nvPr/>
            </p:nvGrpSpPr>
            <p:grpSpPr bwMode="gray">
              <a:xfrm>
                <a:off x="3227770" y="5732056"/>
                <a:ext cx="264764" cy="97178"/>
                <a:chOff x="4550262" y="3256156"/>
                <a:chExt cx="769434" cy="230706"/>
              </a:xfrm>
            </p:grpSpPr>
            <p:sp>
              <p:nvSpPr>
                <p:cNvPr id="717" name="矩形 71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18" name="直接连接符 71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11" name="组合 710"/>
              <p:cNvGrpSpPr/>
              <p:nvPr/>
            </p:nvGrpSpPr>
            <p:grpSpPr bwMode="gray">
              <a:xfrm>
                <a:off x="3526982" y="5732056"/>
                <a:ext cx="264764" cy="97178"/>
                <a:chOff x="4550262" y="3256156"/>
                <a:chExt cx="769434" cy="230706"/>
              </a:xfrm>
            </p:grpSpPr>
            <p:sp>
              <p:nvSpPr>
                <p:cNvPr id="715" name="矩形 71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16" name="直接连接符 71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12" name="组合 711"/>
              <p:cNvGrpSpPr/>
              <p:nvPr/>
            </p:nvGrpSpPr>
            <p:grpSpPr bwMode="gray">
              <a:xfrm>
                <a:off x="3826195" y="5732056"/>
                <a:ext cx="264764" cy="97178"/>
                <a:chOff x="4550262" y="3256156"/>
                <a:chExt cx="769434" cy="230706"/>
              </a:xfrm>
            </p:grpSpPr>
            <p:sp>
              <p:nvSpPr>
                <p:cNvPr id="713" name="矩形 71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14" name="直接连接符 71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grpSp>
          <p:nvGrpSpPr>
            <p:cNvPr id="668" name="组合 667"/>
            <p:cNvGrpSpPr/>
            <p:nvPr/>
          </p:nvGrpSpPr>
          <p:grpSpPr>
            <a:xfrm>
              <a:off x="4653036" y="1351264"/>
              <a:ext cx="437394" cy="636096"/>
              <a:chOff x="1596351" y="1240543"/>
              <a:chExt cx="693123" cy="1008000"/>
            </a:xfrm>
          </p:grpSpPr>
          <p:sp>
            <p:nvSpPr>
              <p:cNvPr id="686" name="圆角矩形 685"/>
              <p:cNvSpPr/>
              <p:nvPr/>
            </p:nvSpPr>
            <p:spPr>
              <a:xfrm>
                <a:off x="1596351" y="1240543"/>
                <a:ext cx="693123" cy="1008000"/>
              </a:xfrm>
              <a:prstGeom prst="roundRect">
                <a:avLst>
                  <a:gd name="adj" fmla="val 5010"/>
                </a:avLst>
              </a:prstGeom>
              <a:solidFill>
                <a:srgbClr val="30B5C5"/>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687" name="矩形 686"/>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688" name="矩形 687"/>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689" name="矩形 688"/>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690" name="矩形 689"/>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691" name="矩形 690"/>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grpSp>
        <p:grpSp>
          <p:nvGrpSpPr>
            <p:cNvPr id="669" name="组合 668"/>
            <p:cNvGrpSpPr/>
            <p:nvPr/>
          </p:nvGrpSpPr>
          <p:grpSpPr>
            <a:xfrm>
              <a:off x="4235636" y="2233333"/>
              <a:ext cx="608951" cy="585256"/>
              <a:chOff x="6063084" y="4182533"/>
              <a:chExt cx="608951" cy="585256"/>
            </a:xfrm>
          </p:grpSpPr>
          <p:sp>
            <p:nvSpPr>
              <p:cNvPr id="684" name="圆柱形 683"/>
              <p:cNvSpPr/>
              <p:nvPr/>
            </p:nvSpPr>
            <p:spPr>
              <a:xfrm>
                <a:off x="6063084" y="4182533"/>
                <a:ext cx="562791" cy="541867"/>
              </a:xfrm>
              <a:prstGeom prst="can">
                <a:avLst/>
              </a:prstGeom>
              <a:solidFill>
                <a:srgbClr val="30B5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85" name="文本框 684"/>
              <p:cNvSpPr txBox="1"/>
              <p:nvPr/>
            </p:nvSpPr>
            <p:spPr>
              <a:xfrm>
                <a:off x="6089824" y="4306124"/>
                <a:ext cx="582211" cy="461665"/>
              </a:xfrm>
              <a:prstGeom prst="rect">
                <a:avLst/>
              </a:prstGeom>
              <a:noFill/>
            </p:spPr>
            <p:txBody>
              <a:bodyPr wrap="none" rtlCol="0">
                <a:spAutoFit/>
              </a:bodyPr>
              <a:lstStyle/>
              <a:p>
                <a:pPr algn="ctr"/>
                <a:r>
                  <a:rPr lang="ru-RU" sz="1200" dirty="0" smtClean="0"/>
                  <a:t>Втор.</a:t>
                </a:r>
                <a:endParaRPr lang="ru-RU" sz="1200" dirty="0"/>
              </a:p>
              <a:p>
                <a:pPr algn="ctr"/>
                <a:r>
                  <a:rPr lang="ru-RU" sz="1200" dirty="0"/>
                  <a:t>LUN</a:t>
                </a:r>
              </a:p>
            </p:txBody>
          </p:sp>
        </p:grpSp>
        <p:cxnSp>
          <p:nvCxnSpPr>
            <p:cNvPr id="670" name="直接箭头连接符 669"/>
            <p:cNvCxnSpPr>
              <a:stCxn id="686" idx="2"/>
              <a:endCxn id="692" idx="0"/>
            </p:cNvCxnSpPr>
            <p:nvPr/>
          </p:nvCxnSpPr>
          <p:spPr>
            <a:xfrm>
              <a:off x="4871733" y="1987360"/>
              <a:ext cx="6205" cy="471116"/>
            </a:xfrm>
            <a:prstGeom prst="straightConnector1">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71" name="文本框 670"/>
            <p:cNvSpPr txBox="1"/>
            <p:nvPr/>
          </p:nvSpPr>
          <p:spPr>
            <a:xfrm>
              <a:off x="1445431" y="3072664"/>
              <a:ext cx="1297150" cy="276999"/>
            </a:xfrm>
            <a:prstGeom prst="rect">
              <a:avLst/>
            </a:prstGeom>
            <a:noFill/>
          </p:spPr>
          <p:txBody>
            <a:bodyPr wrap="none" rtlCol="0">
              <a:spAutoFit/>
            </a:bodyPr>
            <a:lstStyle/>
            <a:p>
              <a:r>
                <a:rPr lang="ru-RU" sz="1200"/>
                <a:t>Основная СХД</a:t>
              </a:r>
            </a:p>
          </p:txBody>
        </p:sp>
        <p:sp>
          <p:nvSpPr>
            <p:cNvPr id="672" name="文本框 671"/>
            <p:cNvSpPr txBox="1"/>
            <p:nvPr/>
          </p:nvSpPr>
          <p:spPr>
            <a:xfrm>
              <a:off x="4383144" y="3044276"/>
              <a:ext cx="1473480" cy="276999"/>
            </a:xfrm>
            <a:prstGeom prst="rect">
              <a:avLst/>
            </a:prstGeom>
            <a:noFill/>
          </p:spPr>
          <p:txBody>
            <a:bodyPr wrap="none" rtlCol="0">
              <a:spAutoFit/>
            </a:bodyPr>
            <a:lstStyle/>
            <a:p>
              <a:r>
                <a:rPr lang="ru-RU" sz="1200"/>
                <a:t>Резервная СХД</a:t>
              </a:r>
            </a:p>
          </p:txBody>
        </p:sp>
        <p:cxnSp>
          <p:nvCxnSpPr>
            <p:cNvPr id="673" name="直接连接符 672"/>
            <p:cNvCxnSpPr>
              <a:stCxn id="771" idx="3"/>
              <a:endCxn id="706" idx="1"/>
            </p:cNvCxnSpPr>
            <p:nvPr/>
          </p:nvCxnSpPr>
          <p:spPr>
            <a:xfrm>
              <a:off x="2627419" y="2937019"/>
              <a:ext cx="1932471" cy="1727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675" name="组合 674"/>
            <p:cNvGrpSpPr/>
            <p:nvPr/>
          </p:nvGrpSpPr>
          <p:grpSpPr>
            <a:xfrm>
              <a:off x="3125580" y="2800856"/>
              <a:ext cx="629273" cy="342302"/>
              <a:chOff x="6829605" y="5135631"/>
              <a:chExt cx="629273" cy="342302"/>
            </a:xfrm>
          </p:grpSpPr>
          <p:sp>
            <p:nvSpPr>
              <p:cNvPr id="682" name="云形 681"/>
              <p:cNvSpPr/>
              <p:nvPr/>
            </p:nvSpPr>
            <p:spPr>
              <a:xfrm>
                <a:off x="6829605" y="5135631"/>
                <a:ext cx="629273" cy="342302"/>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3" name="文本框 682"/>
              <p:cNvSpPr txBox="1"/>
              <p:nvPr/>
            </p:nvSpPr>
            <p:spPr>
              <a:xfrm>
                <a:off x="6873272" y="5172448"/>
                <a:ext cx="551754" cy="276999"/>
              </a:xfrm>
              <a:prstGeom prst="rect">
                <a:avLst/>
              </a:prstGeom>
              <a:noFill/>
            </p:spPr>
            <p:txBody>
              <a:bodyPr wrap="none" rtlCol="0">
                <a:spAutoFit/>
              </a:bodyPr>
              <a:lstStyle/>
              <a:p>
                <a:r>
                  <a:rPr lang="ru-RU" sz="1200"/>
                  <a:t>WAN</a:t>
                </a:r>
              </a:p>
            </p:txBody>
          </p:sp>
        </p:grpSp>
        <p:sp>
          <p:nvSpPr>
            <p:cNvPr id="676" name="文本框 675"/>
            <p:cNvSpPr txBox="1"/>
            <p:nvPr/>
          </p:nvSpPr>
          <p:spPr>
            <a:xfrm>
              <a:off x="2774040" y="2395663"/>
              <a:ext cx="1619205" cy="646331"/>
            </a:xfrm>
            <a:prstGeom prst="rect">
              <a:avLst/>
            </a:prstGeom>
            <a:noFill/>
          </p:spPr>
          <p:txBody>
            <a:bodyPr wrap="square" rtlCol="0">
              <a:spAutoFit/>
            </a:bodyPr>
            <a:lstStyle/>
            <a:p>
              <a:pPr algn="ctr"/>
              <a:r>
                <a:rPr lang="ru-RU" sz="1200" dirty="0"/>
                <a:t>Канал </a:t>
              </a:r>
              <a:r>
                <a:rPr lang="ru-RU" sz="1200" dirty="0" smtClean="0"/>
                <a:t/>
              </a:r>
              <a:br>
                <a:rPr lang="ru-RU" sz="1200" dirty="0" smtClean="0"/>
              </a:br>
              <a:r>
                <a:rPr lang="ru-RU" sz="1200" dirty="0" smtClean="0"/>
                <a:t>репликации</a:t>
              </a:r>
              <a:endParaRPr lang="ru-RU" sz="1200" dirty="0"/>
            </a:p>
            <a:p>
              <a:pPr algn="ctr"/>
              <a:endParaRPr lang="ru-RU" sz="1200" dirty="0"/>
            </a:p>
          </p:txBody>
        </p:sp>
        <p:sp>
          <p:nvSpPr>
            <p:cNvPr id="678" name="文本框 677"/>
            <p:cNvSpPr txBox="1"/>
            <p:nvPr/>
          </p:nvSpPr>
          <p:spPr>
            <a:xfrm>
              <a:off x="762582" y="1968761"/>
              <a:ext cx="1544278" cy="461665"/>
            </a:xfrm>
            <a:prstGeom prst="rect">
              <a:avLst/>
            </a:prstGeom>
            <a:noFill/>
          </p:spPr>
          <p:txBody>
            <a:bodyPr wrap="square" rtlCol="0">
              <a:spAutoFit/>
            </a:bodyPr>
            <a:lstStyle/>
            <a:p>
              <a:pPr algn="ct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Сервисы основного хоста</a:t>
              </a:r>
            </a:p>
          </p:txBody>
        </p:sp>
        <p:sp>
          <p:nvSpPr>
            <p:cNvPr id="679" name="同心圆 678"/>
            <p:cNvSpPr/>
            <p:nvPr/>
          </p:nvSpPr>
          <p:spPr>
            <a:xfrm>
              <a:off x="2581728" y="1242833"/>
              <a:ext cx="344269" cy="344269"/>
            </a:xfrm>
            <a:prstGeom prst="donut">
              <a:avLst>
                <a:gd name="adj" fmla="val 8400"/>
              </a:avLst>
            </a:prstGeom>
            <a:solidFill>
              <a:srgbClr val="62B230"/>
            </a:solidFill>
            <a:ln>
              <a:solidFill>
                <a:srgbClr val="62B2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a:solidFill>
                    <a:srgbClr val="62B230"/>
                  </a:solidFill>
                  <a:latin typeface="+mn-ea"/>
                </a:rPr>
                <a:t>√</a:t>
              </a:r>
            </a:p>
          </p:txBody>
        </p:sp>
        <p:sp>
          <p:nvSpPr>
            <p:cNvPr id="680" name="圆角矩形 679"/>
            <p:cNvSpPr/>
            <p:nvPr/>
          </p:nvSpPr>
          <p:spPr>
            <a:xfrm>
              <a:off x="4048550" y="1074815"/>
              <a:ext cx="1921804" cy="2252715"/>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81" name="曲线连接符 680"/>
            <p:cNvCxnSpPr>
              <a:stCxn id="749" idx="1"/>
              <a:endCxn id="684" idx="1"/>
            </p:cNvCxnSpPr>
            <p:nvPr/>
          </p:nvCxnSpPr>
          <p:spPr>
            <a:xfrm rot="5400000" flipH="1" flipV="1">
              <a:off x="3594900" y="1328727"/>
              <a:ext cx="17525" cy="1826739"/>
            </a:xfrm>
            <a:prstGeom prst="curvedConnector3">
              <a:avLst>
                <a:gd name="adj1" fmla="val 1404422"/>
              </a:avLst>
            </a:prstGeom>
            <a:ln w="12700">
              <a:solidFill>
                <a:srgbClr val="ED6D00"/>
              </a:solidFill>
              <a:tailEnd type="triangle"/>
            </a:ln>
          </p:spPr>
          <p:style>
            <a:lnRef idx="1">
              <a:schemeClr val="accent1"/>
            </a:lnRef>
            <a:fillRef idx="0">
              <a:schemeClr val="accent1"/>
            </a:fillRef>
            <a:effectRef idx="0">
              <a:schemeClr val="accent1"/>
            </a:effectRef>
            <a:fontRef idx="minor">
              <a:schemeClr val="tx1"/>
            </a:fontRef>
          </p:style>
        </p:cxnSp>
        <p:sp>
          <p:nvSpPr>
            <p:cNvPr id="677" name="文本框 676"/>
            <p:cNvSpPr txBox="1"/>
            <p:nvPr/>
          </p:nvSpPr>
          <p:spPr>
            <a:xfrm>
              <a:off x="4070749" y="1981718"/>
              <a:ext cx="889988" cy="276999"/>
            </a:xfrm>
            <a:prstGeom prst="rect">
              <a:avLst/>
            </a:prstGeom>
            <a:noFill/>
          </p:spPr>
          <p:txBody>
            <a:bodyPr wrap="none" rtlCol="0">
              <a:spAutoFit/>
            </a:bodyPr>
            <a:lstStyle/>
            <a:p>
              <a:pPr algn="ct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Только чтение</a:t>
              </a:r>
            </a:p>
          </p:txBody>
        </p:sp>
      </p:grpSp>
      <p:grpSp>
        <p:nvGrpSpPr>
          <p:cNvPr id="974" name="组合 973"/>
          <p:cNvGrpSpPr/>
          <p:nvPr/>
        </p:nvGrpSpPr>
        <p:grpSpPr>
          <a:xfrm>
            <a:off x="7207590" y="1018427"/>
            <a:ext cx="3935533" cy="2649271"/>
            <a:chOff x="7207590" y="1018427"/>
            <a:chExt cx="3935533" cy="2649271"/>
          </a:xfrm>
        </p:grpSpPr>
        <p:sp>
          <p:nvSpPr>
            <p:cNvPr id="11" name="文本框 10"/>
            <p:cNvSpPr txBox="1"/>
            <p:nvPr/>
          </p:nvSpPr>
          <p:spPr bwMode="auto">
            <a:xfrm>
              <a:off x="7939879" y="3352753"/>
              <a:ext cx="2913380" cy="314945"/>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2. Авария на основном объекте</a:t>
              </a:r>
            </a:p>
          </p:txBody>
        </p:sp>
        <p:grpSp>
          <p:nvGrpSpPr>
            <p:cNvPr id="973" name="组合 972"/>
            <p:cNvGrpSpPr/>
            <p:nvPr/>
          </p:nvGrpSpPr>
          <p:grpSpPr>
            <a:xfrm>
              <a:off x="7207590" y="1018427"/>
              <a:ext cx="3935533" cy="2292396"/>
              <a:chOff x="7207590" y="1018427"/>
              <a:chExt cx="3935533" cy="2292396"/>
            </a:xfrm>
          </p:grpSpPr>
          <p:cxnSp>
            <p:nvCxnSpPr>
              <p:cNvPr id="818" name="直接连接符 817"/>
              <p:cNvCxnSpPr/>
              <p:nvPr/>
            </p:nvCxnSpPr>
            <p:spPr>
              <a:xfrm>
                <a:off x="8190143" y="2869956"/>
                <a:ext cx="1880283" cy="12256"/>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819" name="禁止符 818"/>
              <p:cNvSpPr/>
              <p:nvPr/>
            </p:nvSpPr>
            <p:spPr>
              <a:xfrm>
                <a:off x="8148311" y="1237649"/>
                <a:ext cx="362450" cy="363164"/>
              </a:xfrm>
              <a:prstGeom prst="noSmoking">
                <a:avLst>
                  <a:gd name="adj" fmla="val 9358"/>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20" name="圆角矩形 819"/>
              <p:cNvSpPr/>
              <p:nvPr/>
            </p:nvSpPr>
            <p:spPr>
              <a:xfrm>
                <a:off x="7207590" y="1047497"/>
                <a:ext cx="1395077" cy="2252715"/>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21" name="组合 820"/>
              <p:cNvGrpSpPr/>
              <p:nvPr/>
            </p:nvGrpSpPr>
            <p:grpSpPr bwMode="gray">
              <a:xfrm>
                <a:off x="7543801" y="2420134"/>
                <a:ext cx="634846" cy="590664"/>
                <a:chOff x="3155364" y="4938258"/>
                <a:chExt cx="1008000" cy="936005"/>
              </a:xfrm>
            </p:grpSpPr>
            <p:sp>
              <p:nvSpPr>
                <p:cNvPr id="914" name="矩形 913"/>
                <p:cNvSpPr/>
                <p:nvPr/>
              </p:nvSpPr>
              <p:spPr bwMode="gray">
                <a:xfrm>
                  <a:off x="3155364" y="493825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915" name="组合 914"/>
                <p:cNvGrpSpPr/>
                <p:nvPr/>
              </p:nvGrpSpPr>
              <p:grpSpPr bwMode="gray">
                <a:xfrm>
                  <a:off x="3227770" y="4985410"/>
                  <a:ext cx="264764" cy="97178"/>
                  <a:chOff x="4550262" y="3256156"/>
                  <a:chExt cx="769434" cy="230706"/>
                </a:xfrm>
              </p:grpSpPr>
              <p:sp>
                <p:nvSpPr>
                  <p:cNvPr id="969" name="矩形 96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70" name="直接连接符 96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16" name="组合 915"/>
                <p:cNvGrpSpPr/>
                <p:nvPr/>
              </p:nvGrpSpPr>
              <p:grpSpPr bwMode="gray">
                <a:xfrm>
                  <a:off x="3526982" y="4985410"/>
                  <a:ext cx="264764" cy="97178"/>
                  <a:chOff x="4550262" y="3256156"/>
                  <a:chExt cx="769434" cy="230706"/>
                </a:xfrm>
              </p:grpSpPr>
              <p:sp>
                <p:nvSpPr>
                  <p:cNvPr id="967" name="矩形 96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68" name="直接连接符 96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17" name="组合 916"/>
                <p:cNvGrpSpPr/>
                <p:nvPr/>
              </p:nvGrpSpPr>
              <p:grpSpPr bwMode="gray">
                <a:xfrm>
                  <a:off x="3826195" y="4985410"/>
                  <a:ext cx="264764" cy="97178"/>
                  <a:chOff x="4550262" y="3256156"/>
                  <a:chExt cx="769434" cy="230706"/>
                </a:xfrm>
              </p:grpSpPr>
              <p:sp>
                <p:nvSpPr>
                  <p:cNvPr id="965" name="矩形 96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66" name="直接连接符 96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18" name="组合 917"/>
                <p:cNvGrpSpPr/>
                <p:nvPr/>
              </p:nvGrpSpPr>
              <p:grpSpPr bwMode="gray">
                <a:xfrm>
                  <a:off x="3227770" y="5096666"/>
                  <a:ext cx="264764" cy="97178"/>
                  <a:chOff x="4550262" y="3256156"/>
                  <a:chExt cx="769434" cy="230706"/>
                </a:xfrm>
              </p:grpSpPr>
              <p:sp>
                <p:nvSpPr>
                  <p:cNvPr id="963" name="矩形 96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64" name="直接连接符 96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19" name="组合 918"/>
                <p:cNvGrpSpPr/>
                <p:nvPr/>
              </p:nvGrpSpPr>
              <p:grpSpPr bwMode="gray">
                <a:xfrm>
                  <a:off x="3526982" y="5096666"/>
                  <a:ext cx="264764" cy="97178"/>
                  <a:chOff x="4550262" y="3256156"/>
                  <a:chExt cx="769434" cy="230706"/>
                </a:xfrm>
              </p:grpSpPr>
              <p:sp>
                <p:nvSpPr>
                  <p:cNvPr id="961" name="矩形 96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62" name="直接连接符 96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20" name="组合 919"/>
                <p:cNvGrpSpPr/>
                <p:nvPr/>
              </p:nvGrpSpPr>
              <p:grpSpPr bwMode="gray">
                <a:xfrm>
                  <a:off x="3826195" y="5096666"/>
                  <a:ext cx="264764" cy="97178"/>
                  <a:chOff x="4550262" y="3256156"/>
                  <a:chExt cx="769434" cy="230706"/>
                </a:xfrm>
              </p:grpSpPr>
              <p:sp>
                <p:nvSpPr>
                  <p:cNvPr id="959" name="矩形 95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60" name="直接连接符 95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921" name="矩形 920"/>
                <p:cNvSpPr/>
                <p:nvPr/>
              </p:nvSpPr>
              <p:spPr bwMode="gray">
                <a:xfrm>
                  <a:off x="3155364" y="5255951"/>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922" name="组合 921"/>
                <p:cNvGrpSpPr/>
                <p:nvPr/>
              </p:nvGrpSpPr>
              <p:grpSpPr bwMode="gray">
                <a:xfrm>
                  <a:off x="3227770" y="5303103"/>
                  <a:ext cx="264764" cy="97178"/>
                  <a:chOff x="4550262" y="3256156"/>
                  <a:chExt cx="769434" cy="230706"/>
                </a:xfrm>
              </p:grpSpPr>
              <p:sp>
                <p:nvSpPr>
                  <p:cNvPr id="957" name="矩形 95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58" name="直接连接符 95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23" name="组合 922"/>
                <p:cNvGrpSpPr/>
                <p:nvPr/>
              </p:nvGrpSpPr>
              <p:grpSpPr bwMode="gray">
                <a:xfrm>
                  <a:off x="3526982" y="5303103"/>
                  <a:ext cx="264764" cy="97178"/>
                  <a:chOff x="4550262" y="3256156"/>
                  <a:chExt cx="769434" cy="230706"/>
                </a:xfrm>
              </p:grpSpPr>
              <p:sp>
                <p:nvSpPr>
                  <p:cNvPr id="955" name="矩形 95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56" name="直接连接符 95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24" name="组合 923"/>
                <p:cNvGrpSpPr/>
                <p:nvPr/>
              </p:nvGrpSpPr>
              <p:grpSpPr bwMode="gray">
                <a:xfrm>
                  <a:off x="3826195" y="5303103"/>
                  <a:ext cx="264764" cy="97178"/>
                  <a:chOff x="4550262" y="3256156"/>
                  <a:chExt cx="769434" cy="230706"/>
                </a:xfrm>
              </p:grpSpPr>
              <p:sp>
                <p:nvSpPr>
                  <p:cNvPr id="953" name="矩形 95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54" name="直接连接符 95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25" name="组合 924"/>
                <p:cNvGrpSpPr/>
                <p:nvPr/>
              </p:nvGrpSpPr>
              <p:grpSpPr bwMode="gray">
                <a:xfrm>
                  <a:off x="3227770" y="5414359"/>
                  <a:ext cx="264764" cy="97178"/>
                  <a:chOff x="4550262" y="3256156"/>
                  <a:chExt cx="769434" cy="230706"/>
                </a:xfrm>
              </p:grpSpPr>
              <p:sp>
                <p:nvSpPr>
                  <p:cNvPr id="951" name="矩形 95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52" name="直接连接符 95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26" name="组合 925"/>
                <p:cNvGrpSpPr/>
                <p:nvPr/>
              </p:nvGrpSpPr>
              <p:grpSpPr bwMode="gray">
                <a:xfrm>
                  <a:off x="3526982" y="5414359"/>
                  <a:ext cx="264764" cy="97178"/>
                  <a:chOff x="4550262" y="3256156"/>
                  <a:chExt cx="769434" cy="230706"/>
                </a:xfrm>
              </p:grpSpPr>
              <p:sp>
                <p:nvSpPr>
                  <p:cNvPr id="949" name="矩形 94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50" name="直接连接符 94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27" name="组合 926"/>
                <p:cNvGrpSpPr/>
                <p:nvPr/>
              </p:nvGrpSpPr>
              <p:grpSpPr bwMode="gray">
                <a:xfrm>
                  <a:off x="3826195" y="5414359"/>
                  <a:ext cx="264764" cy="97178"/>
                  <a:chOff x="4550262" y="3256156"/>
                  <a:chExt cx="769434" cy="230706"/>
                </a:xfrm>
              </p:grpSpPr>
              <p:sp>
                <p:nvSpPr>
                  <p:cNvPr id="947" name="矩形 94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48" name="直接连接符 94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928" name="矩形 927"/>
                <p:cNvSpPr/>
                <p:nvPr/>
              </p:nvSpPr>
              <p:spPr bwMode="gray">
                <a:xfrm>
                  <a:off x="3155364" y="557364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929" name="组合 928"/>
                <p:cNvGrpSpPr/>
                <p:nvPr/>
              </p:nvGrpSpPr>
              <p:grpSpPr bwMode="gray">
                <a:xfrm>
                  <a:off x="3227770" y="5620800"/>
                  <a:ext cx="264764" cy="97178"/>
                  <a:chOff x="4550262" y="3256156"/>
                  <a:chExt cx="769434" cy="230706"/>
                </a:xfrm>
              </p:grpSpPr>
              <p:sp>
                <p:nvSpPr>
                  <p:cNvPr id="945" name="矩形 94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46" name="直接连接符 94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30" name="组合 929"/>
                <p:cNvGrpSpPr/>
                <p:nvPr/>
              </p:nvGrpSpPr>
              <p:grpSpPr bwMode="gray">
                <a:xfrm>
                  <a:off x="3526982" y="5620800"/>
                  <a:ext cx="264764" cy="97178"/>
                  <a:chOff x="4550262" y="3256156"/>
                  <a:chExt cx="769434" cy="230706"/>
                </a:xfrm>
              </p:grpSpPr>
              <p:sp>
                <p:nvSpPr>
                  <p:cNvPr id="943" name="矩形 94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44" name="直接连接符 94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31" name="组合 930"/>
                <p:cNvGrpSpPr/>
                <p:nvPr/>
              </p:nvGrpSpPr>
              <p:grpSpPr bwMode="gray">
                <a:xfrm>
                  <a:off x="3826195" y="5620800"/>
                  <a:ext cx="264764" cy="97178"/>
                  <a:chOff x="4550262" y="3256156"/>
                  <a:chExt cx="769434" cy="230706"/>
                </a:xfrm>
              </p:grpSpPr>
              <p:sp>
                <p:nvSpPr>
                  <p:cNvPr id="941" name="矩形 94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42" name="直接连接符 94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32" name="组合 931"/>
                <p:cNvGrpSpPr/>
                <p:nvPr/>
              </p:nvGrpSpPr>
              <p:grpSpPr bwMode="gray">
                <a:xfrm>
                  <a:off x="3227770" y="5732056"/>
                  <a:ext cx="264764" cy="97178"/>
                  <a:chOff x="4550262" y="3256156"/>
                  <a:chExt cx="769434" cy="230706"/>
                </a:xfrm>
              </p:grpSpPr>
              <p:sp>
                <p:nvSpPr>
                  <p:cNvPr id="939" name="矩形 93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40" name="直接连接符 93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33" name="组合 932"/>
                <p:cNvGrpSpPr/>
                <p:nvPr/>
              </p:nvGrpSpPr>
              <p:grpSpPr bwMode="gray">
                <a:xfrm>
                  <a:off x="3526982" y="5732056"/>
                  <a:ext cx="264764" cy="97178"/>
                  <a:chOff x="4550262" y="3256156"/>
                  <a:chExt cx="769434" cy="230706"/>
                </a:xfrm>
              </p:grpSpPr>
              <p:sp>
                <p:nvSpPr>
                  <p:cNvPr id="937" name="矩形 93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38" name="直接连接符 93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34" name="组合 933"/>
                <p:cNvGrpSpPr/>
                <p:nvPr/>
              </p:nvGrpSpPr>
              <p:grpSpPr bwMode="gray">
                <a:xfrm>
                  <a:off x="3826195" y="5732056"/>
                  <a:ext cx="264764" cy="97178"/>
                  <a:chOff x="4550262" y="3256156"/>
                  <a:chExt cx="769434" cy="230706"/>
                </a:xfrm>
              </p:grpSpPr>
              <p:sp>
                <p:nvSpPr>
                  <p:cNvPr id="935" name="矩形 93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36" name="直接连接符 93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grpSp>
            <p:nvGrpSpPr>
              <p:cNvPr id="822" name="组合 821"/>
              <p:cNvGrpSpPr/>
              <p:nvPr/>
            </p:nvGrpSpPr>
            <p:grpSpPr>
              <a:xfrm>
                <a:off x="7636764" y="1312922"/>
                <a:ext cx="436535" cy="636096"/>
                <a:chOff x="1596351" y="1240543"/>
                <a:chExt cx="693123" cy="1008000"/>
              </a:xfrm>
            </p:grpSpPr>
            <p:sp>
              <p:nvSpPr>
                <p:cNvPr id="908" name="圆角矩形 907"/>
                <p:cNvSpPr/>
                <p:nvPr/>
              </p:nvSpPr>
              <p:spPr>
                <a:xfrm>
                  <a:off x="1596351" y="1240543"/>
                  <a:ext cx="693123" cy="1008000"/>
                </a:xfrm>
                <a:prstGeom prst="roundRect">
                  <a:avLst>
                    <a:gd name="adj" fmla="val 5010"/>
                  </a:avLst>
                </a:prstGeom>
                <a:solidFill>
                  <a:srgbClr val="30B5C5"/>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909" name="矩形 908"/>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910" name="矩形 909"/>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911" name="矩形 910"/>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912" name="矩形 911"/>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913" name="矩形 912"/>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grpSp>
          <p:grpSp>
            <p:nvGrpSpPr>
              <p:cNvPr id="823" name="组合 822"/>
              <p:cNvGrpSpPr/>
              <p:nvPr/>
            </p:nvGrpSpPr>
            <p:grpSpPr>
              <a:xfrm>
                <a:off x="7951450" y="2229786"/>
                <a:ext cx="615874" cy="556517"/>
                <a:chOff x="6053957" y="4182533"/>
                <a:chExt cx="617086" cy="556517"/>
              </a:xfrm>
            </p:grpSpPr>
            <p:sp>
              <p:nvSpPr>
                <p:cNvPr id="906" name="圆柱形 905"/>
                <p:cNvSpPr/>
                <p:nvPr/>
              </p:nvSpPr>
              <p:spPr>
                <a:xfrm>
                  <a:off x="6063084" y="4182533"/>
                  <a:ext cx="562791" cy="541867"/>
                </a:xfrm>
                <a:prstGeom prst="can">
                  <a:avLst/>
                </a:prstGeom>
                <a:solidFill>
                  <a:srgbClr val="ED6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07" name="文本框 906"/>
                <p:cNvSpPr txBox="1"/>
                <p:nvPr/>
              </p:nvSpPr>
              <p:spPr>
                <a:xfrm>
                  <a:off x="6053957" y="4277385"/>
                  <a:ext cx="617086" cy="461665"/>
                </a:xfrm>
                <a:prstGeom prst="rect">
                  <a:avLst/>
                </a:prstGeom>
                <a:noFill/>
              </p:spPr>
              <p:txBody>
                <a:bodyPr wrap="none" rtlCol="0">
                  <a:spAutoFit/>
                </a:bodyPr>
                <a:lstStyle/>
                <a:p>
                  <a:pPr algn="ctr"/>
                  <a:r>
                    <a:rPr lang="ru-RU" sz="1200" dirty="0" err="1" smtClean="0"/>
                    <a:t>Перв</a:t>
                  </a:r>
                  <a:r>
                    <a:rPr lang="ru-RU" sz="1200" dirty="0" smtClean="0"/>
                    <a:t>.</a:t>
                  </a:r>
                  <a:endParaRPr lang="ru-RU" sz="1200" dirty="0"/>
                </a:p>
                <a:p>
                  <a:pPr algn="ctr"/>
                  <a:r>
                    <a:rPr lang="ru-RU" sz="1200" dirty="0"/>
                    <a:t>LUN</a:t>
                  </a:r>
                </a:p>
              </p:txBody>
            </p:sp>
          </p:grpSp>
          <p:cxnSp>
            <p:nvCxnSpPr>
              <p:cNvPr id="824" name="直接箭头连接符 823"/>
              <p:cNvCxnSpPr>
                <a:stCxn id="908" idx="2"/>
                <a:endCxn id="914" idx="0"/>
              </p:cNvCxnSpPr>
              <p:nvPr/>
            </p:nvCxnSpPr>
            <p:spPr>
              <a:xfrm>
                <a:off x="7855031" y="1949018"/>
                <a:ext cx="6193" cy="471116"/>
              </a:xfrm>
              <a:prstGeom prst="straightConnector1">
                <a:avLst/>
              </a:prstGeom>
              <a:ln w="12700">
                <a:solidFill>
                  <a:srgbClr val="ED6D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25" name="文本框 824"/>
              <p:cNvSpPr txBox="1"/>
              <p:nvPr/>
            </p:nvSpPr>
            <p:spPr>
              <a:xfrm>
                <a:off x="7253643" y="1018427"/>
                <a:ext cx="1285002" cy="276999"/>
              </a:xfrm>
              <a:prstGeom prst="rect">
                <a:avLst/>
              </a:prstGeom>
              <a:noFill/>
            </p:spPr>
            <p:txBody>
              <a:bodyPr wrap="none" rtlCol="0">
                <a:spAutoFit/>
              </a:bodyPr>
              <a:lstStyle/>
              <a:p>
                <a:pPr algn="ct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Основной хост</a:t>
                </a:r>
              </a:p>
            </p:txBody>
          </p:sp>
          <p:sp>
            <p:nvSpPr>
              <p:cNvPr id="826" name="文本框 825"/>
              <p:cNvSpPr txBox="1"/>
              <p:nvPr/>
            </p:nvSpPr>
            <p:spPr>
              <a:xfrm>
                <a:off x="9812334" y="1028542"/>
                <a:ext cx="1094620" cy="276999"/>
              </a:xfrm>
              <a:prstGeom prst="rect">
                <a:avLst/>
              </a:prstGeom>
              <a:noFill/>
            </p:spPr>
            <p:txBody>
              <a:bodyPr wrap="none" rtlCol="0">
                <a:spAutoFit/>
              </a:bodyPr>
              <a:lstStyle/>
              <a:p>
                <a:pPr algn="ct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Резервный хост</a:t>
                </a:r>
              </a:p>
            </p:txBody>
          </p:sp>
          <p:grpSp>
            <p:nvGrpSpPr>
              <p:cNvPr id="827" name="组合 826"/>
              <p:cNvGrpSpPr/>
              <p:nvPr/>
            </p:nvGrpSpPr>
            <p:grpSpPr bwMode="gray">
              <a:xfrm>
                <a:off x="10070426" y="2430991"/>
                <a:ext cx="634846" cy="590664"/>
                <a:chOff x="3155364" y="4938258"/>
                <a:chExt cx="1008000" cy="936005"/>
              </a:xfrm>
            </p:grpSpPr>
            <p:sp>
              <p:nvSpPr>
                <p:cNvPr id="849" name="矩形 848"/>
                <p:cNvSpPr/>
                <p:nvPr/>
              </p:nvSpPr>
              <p:spPr bwMode="gray">
                <a:xfrm>
                  <a:off x="3155364" y="493825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850" name="组合 849"/>
                <p:cNvGrpSpPr/>
                <p:nvPr/>
              </p:nvGrpSpPr>
              <p:grpSpPr bwMode="gray">
                <a:xfrm>
                  <a:off x="3227770" y="4985410"/>
                  <a:ext cx="264764" cy="97178"/>
                  <a:chOff x="4550262" y="3256156"/>
                  <a:chExt cx="769434" cy="230706"/>
                </a:xfrm>
              </p:grpSpPr>
              <p:sp>
                <p:nvSpPr>
                  <p:cNvPr id="904" name="矩形 90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05" name="直接连接符 90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51" name="组合 850"/>
                <p:cNvGrpSpPr/>
                <p:nvPr/>
              </p:nvGrpSpPr>
              <p:grpSpPr bwMode="gray">
                <a:xfrm>
                  <a:off x="3526982" y="4985410"/>
                  <a:ext cx="264764" cy="97178"/>
                  <a:chOff x="4550262" y="3256156"/>
                  <a:chExt cx="769434" cy="230706"/>
                </a:xfrm>
              </p:grpSpPr>
              <p:sp>
                <p:nvSpPr>
                  <p:cNvPr id="902" name="矩形 90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03" name="直接连接符 90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52" name="组合 851"/>
                <p:cNvGrpSpPr/>
                <p:nvPr/>
              </p:nvGrpSpPr>
              <p:grpSpPr bwMode="gray">
                <a:xfrm>
                  <a:off x="3826195" y="4985410"/>
                  <a:ext cx="264764" cy="97178"/>
                  <a:chOff x="4550262" y="3256156"/>
                  <a:chExt cx="769434" cy="230706"/>
                </a:xfrm>
              </p:grpSpPr>
              <p:sp>
                <p:nvSpPr>
                  <p:cNvPr id="900" name="矩形 89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01" name="直接连接符 90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53" name="组合 852"/>
                <p:cNvGrpSpPr/>
                <p:nvPr/>
              </p:nvGrpSpPr>
              <p:grpSpPr bwMode="gray">
                <a:xfrm>
                  <a:off x="3227770" y="5096666"/>
                  <a:ext cx="264764" cy="97178"/>
                  <a:chOff x="4550262" y="3256156"/>
                  <a:chExt cx="769434" cy="230706"/>
                </a:xfrm>
              </p:grpSpPr>
              <p:sp>
                <p:nvSpPr>
                  <p:cNvPr id="898" name="矩形 89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99" name="直接连接符 89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54" name="组合 853"/>
                <p:cNvGrpSpPr/>
                <p:nvPr/>
              </p:nvGrpSpPr>
              <p:grpSpPr bwMode="gray">
                <a:xfrm>
                  <a:off x="3526982" y="5096666"/>
                  <a:ext cx="264764" cy="97178"/>
                  <a:chOff x="4550262" y="3256156"/>
                  <a:chExt cx="769434" cy="230706"/>
                </a:xfrm>
              </p:grpSpPr>
              <p:sp>
                <p:nvSpPr>
                  <p:cNvPr id="896" name="矩形 89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97" name="直接连接符 89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55" name="组合 854"/>
                <p:cNvGrpSpPr/>
                <p:nvPr/>
              </p:nvGrpSpPr>
              <p:grpSpPr bwMode="gray">
                <a:xfrm>
                  <a:off x="3826195" y="5096666"/>
                  <a:ext cx="264764" cy="97178"/>
                  <a:chOff x="4550262" y="3256156"/>
                  <a:chExt cx="769434" cy="230706"/>
                </a:xfrm>
              </p:grpSpPr>
              <p:sp>
                <p:nvSpPr>
                  <p:cNvPr id="894" name="矩形 89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95" name="直接连接符 89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856" name="矩形 855"/>
                <p:cNvSpPr/>
                <p:nvPr/>
              </p:nvSpPr>
              <p:spPr bwMode="gray">
                <a:xfrm>
                  <a:off x="3155364" y="5255951"/>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857" name="组合 856"/>
                <p:cNvGrpSpPr/>
                <p:nvPr/>
              </p:nvGrpSpPr>
              <p:grpSpPr bwMode="gray">
                <a:xfrm>
                  <a:off x="3227770" y="5303103"/>
                  <a:ext cx="264764" cy="97178"/>
                  <a:chOff x="4550262" y="3256156"/>
                  <a:chExt cx="769434" cy="230706"/>
                </a:xfrm>
              </p:grpSpPr>
              <p:sp>
                <p:nvSpPr>
                  <p:cNvPr id="892" name="矩形 89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93" name="直接连接符 89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58" name="组合 857"/>
                <p:cNvGrpSpPr/>
                <p:nvPr/>
              </p:nvGrpSpPr>
              <p:grpSpPr bwMode="gray">
                <a:xfrm>
                  <a:off x="3526982" y="5303103"/>
                  <a:ext cx="264764" cy="97178"/>
                  <a:chOff x="4550262" y="3256156"/>
                  <a:chExt cx="769434" cy="230706"/>
                </a:xfrm>
              </p:grpSpPr>
              <p:sp>
                <p:nvSpPr>
                  <p:cNvPr id="890" name="矩形 88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91" name="直接连接符 89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59" name="组合 858"/>
                <p:cNvGrpSpPr/>
                <p:nvPr/>
              </p:nvGrpSpPr>
              <p:grpSpPr bwMode="gray">
                <a:xfrm>
                  <a:off x="3826195" y="5303103"/>
                  <a:ext cx="264764" cy="97178"/>
                  <a:chOff x="4550262" y="3256156"/>
                  <a:chExt cx="769434" cy="230706"/>
                </a:xfrm>
              </p:grpSpPr>
              <p:sp>
                <p:nvSpPr>
                  <p:cNvPr id="888" name="矩形 88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89" name="直接连接符 88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60" name="组合 859"/>
                <p:cNvGrpSpPr/>
                <p:nvPr/>
              </p:nvGrpSpPr>
              <p:grpSpPr bwMode="gray">
                <a:xfrm>
                  <a:off x="3227770" y="5414359"/>
                  <a:ext cx="264764" cy="97178"/>
                  <a:chOff x="4550262" y="3256156"/>
                  <a:chExt cx="769434" cy="230706"/>
                </a:xfrm>
              </p:grpSpPr>
              <p:sp>
                <p:nvSpPr>
                  <p:cNvPr id="886" name="矩形 88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87" name="直接连接符 88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61" name="组合 860"/>
                <p:cNvGrpSpPr/>
                <p:nvPr/>
              </p:nvGrpSpPr>
              <p:grpSpPr bwMode="gray">
                <a:xfrm>
                  <a:off x="3526982" y="5414359"/>
                  <a:ext cx="264764" cy="97178"/>
                  <a:chOff x="4550262" y="3256156"/>
                  <a:chExt cx="769434" cy="230706"/>
                </a:xfrm>
              </p:grpSpPr>
              <p:sp>
                <p:nvSpPr>
                  <p:cNvPr id="884" name="矩形 88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85" name="直接连接符 88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62" name="组合 861"/>
                <p:cNvGrpSpPr/>
                <p:nvPr/>
              </p:nvGrpSpPr>
              <p:grpSpPr bwMode="gray">
                <a:xfrm>
                  <a:off x="3826195" y="5414359"/>
                  <a:ext cx="264764" cy="97178"/>
                  <a:chOff x="4550262" y="3256156"/>
                  <a:chExt cx="769434" cy="230706"/>
                </a:xfrm>
              </p:grpSpPr>
              <p:sp>
                <p:nvSpPr>
                  <p:cNvPr id="882" name="矩形 88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83" name="直接连接符 88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863" name="矩形 862"/>
                <p:cNvSpPr/>
                <p:nvPr/>
              </p:nvSpPr>
              <p:spPr bwMode="gray">
                <a:xfrm>
                  <a:off x="3155364" y="557364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864" name="组合 863"/>
                <p:cNvGrpSpPr/>
                <p:nvPr/>
              </p:nvGrpSpPr>
              <p:grpSpPr bwMode="gray">
                <a:xfrm>
                  <a:off x="3227770" y="5620800"/>
                  <a:ext cx="264764" cy="97178"/>
                  <a:chOff x="4550262" y="3256156"/>
                  <a:chExt cx="769434" cy="230706"/>
                </a:xfrm>
              </p:grpSpPr>
              <p:sp>
                <p:nvSpPr>
                  <p:cNvPr id="880" name="矩形 87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81" name="直接连接符 88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65" name="组合 864"/>
                <p:cNvGrpSpPr/>
                <p:nvPr/>
              </p:nvGrpSpPr>
              <p:grpSpPr bwMode="gray">
                <a:xfrm>
                  <a:off x="3526982" y="5620800"/>
                  <a:ext cx="264764" cy="97178"/>
                  <a:chOff x="4550262" y="3256156"/>
                  <a:chExt cx="769434" cy="230706"/>
                </a:xfrm>
              </p:grpSpPr>
              <p:sp>
                <p:nvSpPr>
                  <p:cNvPr id="878" name="矩形 87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79" name="直接连接符 87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66" name="组合 865"/>
                <p:cNvGrpSpPr/>
                <p:nvPr/>
              </p:nvGrpSpPr>
              <p:grpSpPr bwMode="gray">
                <a:xfrm>
                  <a:off x="3826195" y="5620800"/>
                  <a:ext cx="264764" cy="97178"/>
                  <a:chOff x="4550262" y="3256156"/>
                  <a:chExt cx="769434" cy="230706"/>
                </a:xfrm>
              </p:grpSpPr>
              <p:sp>
                <p:nvSpPr>
                  <p:cNvPr id="876" name="矩形 87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77" name="直接连接符 87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67" name="组合 866"/>
                <p:cNvGrpSpPr/>
                <p:nvPr/>
              </p:nvGrpSpPr>
              <p:grpSpPr bwMode="gray">
                <a:xfrm>
                  <a:off x="3227770" y="5732056"/>
                  <a:ext cx="264764" cy="97178"/>
                  <a:chOff x="4550262" y="3256156"/>
                  <a:chExt cx="769434" cy="230706"/>
                </a:xfrm>
              </p:grpSpPr>
              <p:sp>
                <p:nvSpPr>
                  <p:cNvPr id="874" name="矩形 87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75" name="直接连接符 87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68" name="组合 867"/>
                <p:cNvGrpSpPr/>
                <p:nvPr/>
              </p:nvGrpSpPr>
              <p:grpSpPr bwMode="gray">
                <a:xfrm>
                  <a:off x="3526982" y="5732056"/>
                  <a:ext cx="264764" cy="97178"/>
                  <a:chOff x="4550262" y="3256156"/>
                  <a:chExt cx="769434" cy="230706"/>
                </a:xfrm>
              </p:grpSpPr>
              <p:sp>
                <p:nvSpPr>
                  <p:cNvPr id="872" name="矩形 87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73" name="直接连接符 87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69" name="组合 868"/>
                <p:cNvGrpSpPr/>
                <p:nvPr/>
              </p:nvGrpSpPr>
              <p:grpSpPr bwMode="gray">
                <a:xfrm>
                  <a:off x="3826195" y="5732056"/>
                  <a:ext cx="264764" cy="97178"/>
                  <a:chOff x="4550262" y="3256156"/>
                  <a:chExt cx="769434" cy="230706"/>
                </a:xfrm>
              </p:grpSpPr>
              <p:sp>
                <p:nvSpPr>
                  <p:cNvPr id="870" name="矩形 86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71" name="直接连接符 87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grpSp>
            <p:nvGrpSpPr>
              <p:cNvPr id="828" name="组合 827"/>
              <p:cNvGrpSpPr/>
              <p:nvPr/>
            </p:nvGrpSpPr>
            <p:grpSpPr>
              <a:xfrm>
                <a:off x="10163389" y="1323779"/>
                <a:ext cx="436535" cy="636096"/>
                <a:chOff x="1596351" y="1240543"/>
                <a:chExt cx="693123" cy="1008000"/>
              </a:xfrm>
            </p:grpSpPr>
            <p:sp>
              <p:nvSpPr>
                <p:cNvPr id="843" name="圆角矩形 842"/>
                <p:cNvSpPr/>
                <p:nvPr/>
              </p:nvSpPr>
              <p:spPr>
                <a:xfrm>
                  <a:off x="1596351" y="1240543"/>
                  <a:ext cx="693123" cy="1008000"/>
                </a:xfrm>
                <a:prstGeom prst="roundRect">
                  <a:avLst>
                    <a:gd name="adj" fmla="val 5010"/>
                  </a:avLst>
                </a:prstGeom>
                <a:solidFill>
                  <a:srgbClr val="30B5C5"/>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844" name="矩形 843"/>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845" name="矩形 844"/>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846" name="矩形 845"/>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847" name="矩形 846"/>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848" name="矩形 847"/>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grpSp>
          <p:grpSp>
            <p:nvGrpSpPr>
              <p:cNvPr id="829" name="组合 828"/>
              <p:cNvGrpSpPr/>
              <p:nvPr/>
            </p:nvGrpSpPr>
            <p:grpSpPr>
              <a:xfrm>
                <a:off x="9734164" y="2205848"/>
                <a:ext cx="582211" cy="574539"/>
                <a:chOff x="6050413" y="4182533"/>
                <a:chExt cx="583357" cy="574539"/>
              </a:xfrm>
            </p:grpSpPr>
            <p:sp>
              <p:nvSpPr>
                <p:cNvPr id="841" name="圆柱形 840"/>
                <p:cNvSpPr/>
                <p:nvPr/>
              </p:nvSpPr>
              <p:spPr>
                <a:xfrm>
                  <a:off x="6063084" y="4182533"/>
                  <a:ext cx="562791" cy="541867"/>
                </a:xfrm>
                <a:prstGeom prst="can">
                  <a:avLst/>
                </a:prstGeom>
                <a:solidFill>
                  <a:srgbClr val="30B5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42" name="文本框 841"/>
                <p:cNvSpPr txBox="1"/>
                <p:nvPr/>
              </p:nvSpPr>
              <p:spPr>
                <a:xfrm>
                  <a:off x="6050413" y="4295407"/>
                  <a:ext cx="583357" cy="461665"/>
                </a:xfrm>
                <a:prstGeom prst="rect">
                  <a:avLst/>
                </a:prstGeom>
                <a:noFill/>
              </p:spPr>
              <p:txBody>
                <a:bodyPr wrap="none" rtlCol="0">
                  <a:spAutoFit/>
                </a:bodyPr>
                <a:lstStyle/>
                <a:p>
                  <a:pPr algn="ctr"/>
                  <a:r>
                    <a:rPr lang="ru-RU" sz="1200" dirty="0" smtClean="0"/>
                    <a:t>Втор.</a:t>
                  </a:r>
                  <a:endParaRPr lang="ru-RU" sz="1200" dirty="0"/>
                </a:p>
                <a:p>
                  <a:pPr algn="ctr"/>
                  <a:r>
                    <a:rPr lang="ru-RU" sz="1200" dirty="0"/>
                    <a:t>LUN</a:t>
                  </a:r>
                </a:p>
              </p:txBody>
            </p:sp>
          </p:grpSp>
          <p:cxnSp>
            <p:nvCxnSpPr>
              <p:cNvPr id="830" name="直接箭头连接符 829"/>
              <p:cNvCxnSpPr>
                <a:stCxn id="843" idx="2"/>
                <a:endCxn id="849" idx="0"/>
              </p:cNvCxnSpPr>
              <p:nvPr/>
            </p:nvCxnSpPr>
            <p:spPr>
              <a:xfrm>
                <a:off x="10381657" y="1959875"/>
                <a:ext cx="6193" cy="471116"/>
              </a:xfrm>
              <a:prstGeom prst="straightConnector1">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31" name="文本框 830"/>
              <p:cNvSpPr txBox="1"/>
              <p:nvPr/>
            </p:nvSpPr>
            <p:spPr>
              <a:xfrm>
                <a:off x="7302122" y="3023213"/>
                <a:ext cx="1345240" cy="276999"/>
              </a:xfrm>
              <a:prstGeom prst="rect">
                <a:avLst/>
              </a:prstGeom>
              <a:noFill/>
            </p:spPr>
            <p:txBody>
              <a:bodyPr wrap="none" rtlCol="0">
                <a:spAutoFit/>
              </a:bodyPr>
              <a:lstStyle/>
              <a:p>
                <a:r>
                  <a:rPr lang="ru-RU" sz="1200"/>
                  <a:t>Основная СХД </a:t>
                </a:r>
              </a:p>
            </p:txBody>
          </p:sp>
          <p:sp>
            <p:nvSpPr>
              <p:cNvPr id="832" name="文本框 831"/>
              <p:cNvSpPr txBox="1"/>
              <p:nvPr/>
            </p:nvSpPr>
            <p:spPr>
              <a:xfrm>
                <a:off x="9649467" y="3033824"/>
                <a:ext cx="1473480" cy="276999"/>
              </a:xfrm>
              <a:prstGeom prst="rect">
                <a:avLst/>
              </a:prstGeom>
              <a:noFill/>
            </p:spPr>
            <p:txBody>
              <a:bodyPr wrap="none" rtlCol="0">
                <a:spAutoFit/>
              </a:bodyPr>
              <a:lstStyle/>
              <a:p>
                <a:r>
                  <a:rPr lang="ru-RU" sz="1200"/>
                  <a:t>Резервная СХД</a:t>
                </a:r>
              </a:p>
            </p:txBody>
          </p:sp>
          <p:cxnSp>
            <p:nvCxnSpPr>
              <p:cNvPr id="833" name="直接连接符 832"/>
              <p:cNvCxnSpPr>
                <a:stCxn id="928" idx="3"/>
                <a:endCxn id="863" idx="1"/>
              </p:cNvCxnSpPr>
              <p:nvPr/>
            </p:nvCxnSpPr>
            <p:spPr>
              <a:xfrm>
                <a:off x="8178647" y="2915947"/>
                <a:ext cx="1891779" cy="1085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834" name="组合 833"/>
              <p:cNvGrpSpPr/>
              <p:nvPr/>
            </p:nvGrpSpPr>
            <p:grpSpPr>
              <a:xfrm>
                <a:off x="8927322" y="2773371"/>
                <a:ext cx="628037" cy="342302"/>
                <a:chOff x="6829605" y="5135631"/>
                <a:chExt cx="629273" cy="342302"/>
              </a:xfrm>
            </p:grpSpPr>
            <p:sp>
              <p:nvSpPr>
                <p:cNvPr id="839" name="云形 838"/>
                <p:cNvSpPr/>
                <p:nvPr/>
              </p:nvSpPr>
              <p:spPr>
                <a:xfrm>
                  <a:off x="6829605" y="5135631"/>
                  <a:ext cx="629273" cy="342302"/>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0" name="文本框 839"/>
                <p:cNvSpPr txBox="1"/>
                <p:nvPr/>
              </p:nvSpPr>
              <p:spPr>
                <a:xfrm>
                  <a:off x="6873272" y="5172448"/>
                  <a:ext cx="551754" cy="276999"/>
                </a:xfrm>
                <a:prstGeom prst="rect">
                  <a:avLst/>
                </a:prstGeom>
                <a:noFill/>
              </p:spPr>
              <p:txBody>
                <a:bodyPr wrap="none" rtlCol="0">
                  <a:spAutoFit/>
                </a:bodyPr>
                <a:lstStyle/>
                <a:p>
                  <a:r>
                    <a:rPr lang="ru-RU" sz="1200"/>
                    <a:t>WAN</a:t>
                  </a:r>
                </a:p>
              </p:txBody>
            </p:sp>
          </p:grpSp>
          <p:sp>
            <p:nvSpPr>
              <p:cNvPr id="835" name="文本框 834"/>
              <p:cNvSpPr txBox="1"/>
              <p:nvPr/>
            </p:nvSpPr>
            <p:spPr>
              <a:xfrm>
                <a:off x="8547958" y="2330565"/>
                <a:ext cx="1264376" cy="461665"/>
              </a:xfrm>
              <a:prstGeom prst="rect">
                <a:avLst/>
              </a:prstGeom>
              <a:noFill/>
            </p:spPr>
            <p:txBody>
              <a:bodyPr wrap="square" rtlCol="0">
                <a:spAutoFit/>
              </a:bodyPr>
              <a:lstStyle/>
              <a:p>
                <a:r>
                  <a:rPr lang="ru-RU" sz="1200"/>
                  <a:t>Отключение</a:t>
                </a:r>
              </a:p>
              <a:p>
                <a:pPr algn="ctr"/>
                <a:r>
                  <a:rPr lang="ru-RU" sz="1200"/>
                  <a:t>канала</a:t>
                </a:r>
              </a:p>
            </p:txBody>
          </p:sp>
          <p:sp>
            <p:nvSpPr>
              <p:cNvPr id="836" name="文本框 835"/>
              <p:cNvSpPr txBox="1"/>
              <p:nvPr/>
            </p:nvSpPr>
            <p:spPr>
              <a:xfrm>
                <a:off x="9541845" y="1946374"/>
                <a:ext cx="888239" cy="276999"/>
              </a:xfrm>
              <a:prstGeom prst="rect">
                <a:avLst/>
              </a:prstGeom>
              <a:noFill/>
            </p:spPr>
            <p:txBody>
              <a:bodyPr wrap="none" rtlCol="0">
                <a:spAutoFit/>
              </a:bodyPr>
              <a:lstStyle/>
              <a:p>
                <a:pPr algn="ct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Только чтение</a:t>
                </a:r>
              </a:p>
            </p:txBody>
          </p:sp>
          <p:sp>
            <p:nvSpPr>
              <p:cNvPr id="837" name="圆角矩形 836"/>
              <p:cNvSpPr/>
              <p:nvPr/>
            </p:nvSpPr>
            <p:spPr>
              <a:xfrm>
                <a:off x="9598943" y="1047330"/>
                <a:ext cx="1544180" cy="2252715"/>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8" name="乘号 837"/>
              <p:cNvSpPr/>
              <p:nvPr/>
            </p:nvSpPr>
            <p:spPr>
              <a:xfrm>
                <a:off x="9056167" y="2804310"/>
                <a:ext cx="432075" cy="432926"/>
              </a:xfrm>
              <a:prstGeom prst="mathMultiply">
                <a:avLst>
                  <a:gd name="adj1" fmla="val 5919"/>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36" name="组合 1135"/>
          <p:cNvGrpSpPr/>
          <p:nvPr/>
        </p:nvGrpSpPr>
        <p:grpSpPr>
          <a:xfrm>
            <a:off x="2622156" y="3734722"/>
            <a:ext cx="5755877" cy="2657557"/>
            <a:chOff x="2622156" y="3734722"/>
            <a:chExt cx="5755877" cy="2657557"/>
          </a:xfrm>
        </p:grpSpPr>
        <p:sp>
          <p:nvSpPr>
            <p:cNvPr id="976" name="文本框 975"/>
            <p:cNvSpPr txBox="1"/>
            <p:nvPr/>
          </p:nvSpPr>
          <p:spPr bwMode="auto">
            <a:xfrm>
              <a:off x="4337672" y="6108265"/>
              <a:ext cx="4040361" cy="284014"/>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3. Переключение сервисов на резервный объект</a:t>
              </a:r>
            </a:p>
          </p:txBody>
        </p:sp>
        <p:sp>
          <p:nvSpPr>
            <p:cNvPr id="978" name="圆角矩形 977"/>
            <p:cNvSpPr/>
            <p:nvPr/>
          </p:nvSpPr>
          <p:spPr>
            <a:xfrm>
              <a:off x="2622156" y="3755318"/>
              <a:ext cx="1391782" cy="2252715"/>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9" name="组合 978"/>
            <p:cNvGrpSpPr/>
            <p:nvPr/>
          </p:nvGrpSpPr>
          <p:grpSpPr bwMode="gray">
            <a:xfrm>
              <a:off x="2952987" y="5127955"/>
              <a:ext cx="636096" cy="590664"/>
              <a:chOff x="3155364" y="4938258"/>
              <a:chExt cx="1008000" cy="936005"/>
            </a:xfrm>
          </p:grpSpPr>
          <p:sp>
            <p:nvSpPr>
              <p:cNvPr id="1076" name="矩形 1075"/>
              <p:cNvSpPr/>
              <p:nvPr/>
            </p:nvSpPr>
            <p:spPr bwMode="gray">
              <a:xfrm>
                <a:off x="3155364" y="493825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1077" name="组合 1076"/>
              <p:cNvGrpSpPr/>
              <p:nvPr/>
            </p:nvGrpSpPr>
            <p:grpSpPr bwMode="gray">
              <a:xfrm>
                <a:off x="3227770" y="4985410"/>
                <a:ext cx="264764" cy="97178"/>
                <a:chOff x="4550262" y="3256156"/>
                <a:chExt cx="769434" cy="230706"/>
              </a:xfrm>
            </p:grpSpPr>
            <p:sp>
              <p:nvSpPr>
                <p:cNvPr id="1131" name="矩形 113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132" name="直接连接符 113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78" name="组合 1077"/>
              <p:cNvGrpSpPr/>
              <p:nvPr/>
            </p:nvGrpSpPr>
            <p:grpSpPr bwMode="gray">
              <a:xfrm>
                <a:off x="3526982" y="4985410"/>
                <a:ext cx="264764" cy="97178"/>
                <a:chOff x="4550262" y="3256156"/>
                <a:chExt cx="769434" cy="230706"/>
              </a:xfrm>
            </p:grpSpPr>
            <p:sp>
              <p:nvSpPr>
                <p:cNvPr id="1129" name="矩形 112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130" name="直接连接符 112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79" name="组合 1078"/>
              <p:cNvGrpSpPr/>
              <p:nvPr/>
            </p:nvGrpSpPr>
            <p:grpSpPr bwMode="gray">
              <a:xfrm>
                <a:off x="3826195" y="4985410"/>
                <a:ext cx="264764" cy="97178"/>
                <a:chOff x="4550262" y="3256156"/>
                <a:chExt cx="769434" cy="230706"/>
              </a:xfrm>
            </p:grpSpPr>
            <p:sp>
              <p:nvSpPr>
                <p:cNvPr id="1127" name="矩形 112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128" name="直接连接符 112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80" name="组合 1079"/>
              <p:cNvGrpSpPr/>
              <p:nvPr/>
            </p:nvGrpSpPr>
            <p:grpSpPr bwMode="gray">
              <a:xfrm>
                <a:off x="3227770" y="5096666"/>
                <a:ext cx="264764" cy="97178"/>
                <a:chOff x="4550262" y="3256156"/>
                <a:chExt cx="769434" cy="230706"/>
              </a:xfrm>
            </p:grpSpPr>
            <p:sp>
              <p:nvSpPr>
                <p:cNvPr id="1125" name="矩形 112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126" name="直接连接符 112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81" name="组合 1080"/>
              <p:cNvGrpSpPr/>
              <p:nvPr/>
            </p:nvGrpSpPr>
            <p:grpSpPr bwMode="gray">
              <a:xfrm>
                <a:off x="3526982" y="5096666"/>
                <a:ext cx="264764" cy="97178"/>
                <a:chOff x="4550262" y="3256156"/>
                <a:chExt cx="769434" cy="230706"/>
              </a:xfrm>
            </p:grpSpPr>
            <p:sp>
              <p:nvSpPr>
                <p:cNvPr id="1123" name="矩形 112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124" name="直接连接符 112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82" name="组合 1081"/>
              <p:cNvGrpSpPr/>
              <p:nvPr/>
            </p:nvGrpSpPr>
            <p:grpSpPr bwMode="gray">
              <a:xfrm>
                <a:off x="3826195" y="5096666"/>
                <a:ext cx="264764" cy="97178"/>
                <a:chOff x="4550262" y="3256156"/>
                <a:chExt cx="769434" cy="230706"/>
              </a:xfrm>
            </p:grpSpPr>
            <p:sp>
              <p:nvSpPr>
                <p:cNvPr id="1121" name="矩形 112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122" name="直接连接符 112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1083" name="矩形 1082"/>
              <p:cNvSpPr/>
              <p:nvPr/>
            </p:nvSpPr>
            <p:spPr bwMode="gray">
              <a:xfrm>
                <a:off x="3155364" y="5255951"/>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1084" name="组合 1083"/>
              <p:cNvGrpSpPr/>
              <p:nvPr/>
            </p:nvGrpSpPr>
            <p:grpSpPr bwMode="gray">
              <a:xfrm>
                <a:off x="3227770" y="5303103"/>
                <a:ext cx="264764" cy="97178"/>
                <a:chOff x="4550262" y="3256156"/>
                <a:chExt cx="769434" cy="230706"/>
              </a:xfrm>
            </p:grpSpPr>
            <p:sp>
              <p:nvSpPr>
                <p:cNvPr id="1119" name="矩形 111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120" name="直接连接符 111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85" name="组合 1084"/>
              <p:cNvGrpSpPr/>
              <p:nvPr/>
            </p:nvGrpSpPr>
            <p:grpSpPr bwMode="gray">
              <a:xfrm>
                <a:off x="3526982" y="5303103"/>
                <a:ext cx="264764" cy="97178"/>
                <a:chOff x="4550262" y="3256156"/>
                <a:chExt cx="769434" cy="230706"/>
              </a:xfrm>
            </p:grpSpPr>
            <p:sp>
              <p:nvSpPr>
                <p:cNvPr id="1117" name="矩形 111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118" name="直接连接符 111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86" name="组合 1085"/>
              <p:cNvGrpSpPr/>
              <p:nvPr/>
            </p:nvGrpSpPr>
            <p:grpSpPr bwMode="gray">
              <a:xfrm>
                <a:off x="3826195" y="5303103"/>
                <a:ext cx="264764" cy="97178"/>
                <a:chOff x="4550262" y="3256156"/>
                <a:chExt cx="769434" cy="230706"/>
              </a:xfrm>
            </p:grpSpPr>
            <p:sp>
              <p:nvSpPr>
                <p:cNvPr id="1115" name="矩形 111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116" name="直接连接符 111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87" name="组合 1086"/>
              <p:cNvGrpSpPr/>
              <p:nvPr/>
            </p:nvGrpSpPr>
            <p:grpSpPr bwMode="gray">
              <a:xfrm>
                <a:off x="3227770" y="5414359"/>
                <a:ext cx="264764" cy="97178"/>
                <a:chOff x="4550262" y="3256156"/>
                <a:chExt cx="769434" cy="230706"/>
              </a:xfrm>
            </p:grpSpPr>
            <p:sp>
              <p:nvSpPr>
                <p:cNvPr id="1113" name="矩形 111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114" name="直接连接符 111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88" name="组合 1087"/>
              <p:cNvGrpSpPr/>
              <p:nvPr/>
            </p:nvGrpSpPr>
            <p:grpSpPr bwMode="gray">
              <a:xfrm>
                <a:off x="3526982" y="5414359"/>
                <a:ext cx="264764" cy="97178"/>
                <a:chOff x="4550262" y="3256156"/>
                <a:chExt cx="769434" cy="230706"/>
              </a:xfrm>
            </p:grpSpPr>
            <p:sp>
              <p:nvSpPr>
                <p:cNvPr id="1111" name="矩形 111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112" name="直接连接符 111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89" name="组合 1088"/>
              <p:cNvGrpSpPr/>
              <p:nvPr/>
            </p:nvGrpSpPr>
            <p:grpSpPr bwMode="gray">
              <a:xfrm>
                <a:off x="3826195" y="5414359"/>
                <a:ext cx="264764" cy="97178"/>
                <a:chOff x="4550262" y="3256156"/>
                <a:chExt cx="769434" cy="230706"/>
              </a:xfrm>
            </p:grpSpPr>
            <p:sp>
              <p:nvSpPr>
                <p:cNvPr id="1109" name="矩形 110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110" name="直接连接符 110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1090" name="矩形 1089"/>
              <p:cNvSpPr/>
              <p:nvPr/>
            </p:nvSpPr>
            <p:spPr bwMode="gray">
              <a:xfrm>
                <a:off x="3155364" y="557364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1091" name="组合 1090"/>
              <p:cNvGrpSpPr/>
              <p:nvPr/>
            </p:nvGrpSpPr>
            <p:grpSpPr bwMode="gray">
              <a:xfrm>
                <a:off x="3227770" y="5620800"/>
                <a:ext cx="264764" cy="97178"/>
                <a:chOff x="4550262" y="3256156"/>
                <a:chExt cx="769434" cy="230706"/>
              </a:xfrm>
            </p:grpSpPr>
            <p:sp>
              <p:nvSpPr>
                <p:cNvPr id="1107" name="矩形 110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108" name="直接连接符 110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92" name="组合 1091"/>
              <p:cNvGrpSpPr/>
              <p:nvPr/>
            </p:nvGrpSpPr>
            <p:grpSpPr bwMode="gray">
              <a:xfrm>
                <a:off x="3526982" y="5620800"/>
                <a:ext cx="264764" cy="97178"/>
                <a:chOff x="4550262" y="3256156"/>
                <a:chExt cx="769434" cy="230706"/>
              </a:xfrm>
            </p:grpSpPr>
            <p:sp>
              <p:nvSpPr>
                <p:cNvPr id="1105" name="矩形 110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106" name="直接连接符 110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93" name="组合 1092"/>
              <p:cNvGrpSpPr/>
              <p:nvPr/>
            </p:nvGrpSpPr>
            <p:grpSpPr bwMode="gray">
              <a:xfrm>
                <a:off x="3826195" y="5620800"/>
                <a:ext cx="264764" cy="97178"/>
                <a:chOff x="4550262" y="3256156"/>
                <a:chExt cx="769434" cy="230706"/>
              </a:xfrm>
            </p:grpSpPr>
            <p:sp>
              <p:nvSpPr>
                <p:cNvPr id="1103" name="矩形 110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104" name="直接连接符 110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94" name="组合 1093"/>
              <p:cNvGrpSpPr/>
              <p:nvPr/>
            </p:nvGrpSpPr>
            <p:grpSpPr bwMode="gray">
              <a:xfrm>
                <a:off x="3227770" y="5732056"/>
                <a:ext cx="264764" cy="97178"/>
                <a:chOff x="4550262" y="3256156"/>
                <a:chExt cx="769434" cy="230706"/>
              </a:xfrm>
            </p:grpSpPr>
            <p:sp>
              <p:nvSpPr>
                <p:cNvPr id="1101" name="矩形 110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102" name="直接连接符 110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95" name="组合 1094"/>
              <p:cNvGrpSpPr/>
              <p:nvPr/>
            </p:nvGrpSpPr>
            <p:grpSpPr bwMode="gray">
              <a:xfrm>
                <a:off x="3526982" y="5732056"/>
                <a:ext cx="264764" cy="97178"/>
                <a:chOff x="4550262" y="3256156"/>
                <a:chExt cx="769434" cy="230706"/>
              </a:xfrm>
            </p:grpSpPr>
            <p:sp>
              <p:nvSpPr>
                <p:cNvPr id="1099" name="矩形 109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100" name="直接连接符 109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96" name="组合 1095"/>
              <p:cNvGrpSpPr/>
              <p:nvPr/>
            </p:nvGrpSpPr>
            <p:grpSpPr bwMode="gray">
              <a:xfrm>
                <a:off x="3826195" y="5732056"/>
                <a:ext cx="264764" cy="97178"/>
                <a:chOff x="4550262" y="3256156"/>
                <a:chExt cx="769434" cy="230706"/>
              </a:xfrm>
            </p:grpSpPr>
            <p:sp>
              <p:nvSpPr>
                <p:cNvPr id="1097" name="矩形 109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98" name="直接连接符 109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grpSp>
          <p:nvGrpSpPr>
            <p:cNvPr id="980" name="组合 979"/>
            <p:cNvGrpSpPr/>
            <p:nvPr/>
          </p:nvGrpSpPr>
          <p:grpSpPr>
            <a:xfrm>
              <a:off x="3046133" y="4020743"/>
              <a:ext cx="437394" cy="636096"/>
              <a:chOff x="1596351" y="1240543"/>
              <a:chExt cx="693123" cy="1008000"/>
            </a:xfrm>
          </p:grpSpPr>
          <p:sp>
            <p:nvSpPr>
              <p:cNvPr id="1070" name="圆角矩形 1069"/>
              <p:cNvSpPr/>
              <p:nvPr/>
            </p:nvSpPr>
            <p:spPr>
              <a:xfrm>
                <a:off x="1596351" y="1240543"/>
                <a:ext cx="693123" cy="1008000"/>
              </a:xfrm>
              <a:prstGeom prst="roundRect">
                <a:avLst>
                  <a:gd name="adj" fmla="val 5010"/>
                </a:avLst>
              </a:prstGeom>
              <a:solidFill>
                <a:srgbClr val="30B5C5"/>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1071" name="矩形 1070"/>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1072" name="矩形 1071"/>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1073" name="矩形 1072"/>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1074" name="矩形 1073"/>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1075" name="矩形 1074"/>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grpSp>
        <p:grpSp>
          <p:nvGrpSpPr>
            <p:cNvPr id="981" name="组合 980"/>
            <p:cNvGrpSpPr/>
            <p:nvPr/>
          </p:nvGrpSpPr>
          <p:grpSpPr>
            <a:xfrm>
              <a:off x="3339161" y="4937607"/>
              <a:ext cx="615874" cy="541867"/>
              <a:chOff x="6031684" y="4182533"/>
              <a:chExt cx="615874" cy="541867"/>
            </a:xfrm>
          </p:grpSpPr>
          <p:sp>
            <p:nvSpPr>
              <p:cNvPr id="1068" name="圆柱形 1067"/>
              <p:cNvSpPr/>
              <p:nvPr/>
            </p:nvSpPr>
            <p:spPr>
              <a:xfrm>
                <a:off x="6063084" y="4182533"/>
                <a:ext cx="562791" cy="541867"/>
              </a:xfrm>
              <a:prstGeom prst="can">
                <a:avLst/>
              </a:prstGeom>
              <a:solidFill>
                <a:srgbClr val="ED6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69" name="文本框 1068"/>
              <p:cNvSpPr txBox="1"/>
              <p:nvPr/>
            </p:nvSpPr>
            <p:spPr>
              <a:xfrm>
                <a:off x="6031684" y="4253086"/>
                <a:ext cx="615874" cy="461665"/>
              </a:xfrm>
              <a:prstGeom prst="rect">
                <a:avLst/>
              </a:prstGeom>
              <a:noFill/>
            </p:spPr>
            <p:txBody>
              <a:bodyPr wrap="none" rtlCol="0">
                <a:spAutoFit/>
              </a:bodyPr>
              <a:lstStyle/>
              <a:p>
                <a:pPr algn="ctr"/>
                <a:r>
                  <a:rPr lang="ru-RU" sz="1200" dirty="0" err="1" smtClean="0"/>
                  <a:t>Перв</a:t>
                </a:r>
                <a:r>
                  <a:rPr lang="ru-RU" sz="1200" dirty="0" smtClean="0"/>
                  <a:t>.</a:t>
                </a:r>
                <a:endParaRPr lang="ru-RU" sz="1200" dirty="0"/>
              </a:p>
              <a:p>
                <a:pPr algn="ctr"/>
                <a:r>
                  <a:rPr lang="ru-RU" sz="1200" dirty="0"/>
                  <a:t>LUN</a:t>
                </a:r>
              </a:p>
            </p:txBody>
          </p:sp>
        </p:grpSp>
        <p:cxnSp>
          <p:nvCxnSpPr>
            <p:cNvPr id="982" name="直接箭头连接符 981"/>
            <p:cNvCxnSpPr>
              <a:stCxn id="1070" idx="2"/>
              <a:endCxn id="1076" idx="0"/>
            </p:cNvCxnSpPr>
            <p:nvPr/>
          </p:nvCxnSpPr>
          <p:spPr>
            <a:xfrm>
              <a:off x="3264830" y="4656839"/>
              <a:ext cx="6205" cy="47111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83" name="文本框 982"/>
            <p:cNvSpPr txBox="1"/>
            <p:nvPr/>
          </p:nvSpPr>
          <p:spPr>
            <a:xfrm>
              <a:off x="2662258" y="3734722"/>
              <a:ext cx="1287532" cy="276999"/>
            </a:xfrm>
            <a:prstGeom prst="rect">
              <a:avLst/>
            </a:prstGeom>
            <a:noFill/>
          </p:spPr>
          <p:txBody>
            <a:bodyPr wrap="none" rtlCol="0">
              <a:spAutoFit/>
            </a:bodyPr>
            <a:lstStyle/>
            <a:p>
              <a:pPr algn="ct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Основной хост</a:t>
              </a:r>
            </a:p>
          </p:txBody>
        </p:sp>
        <p:sp>
          <p:nvSpPr>
            <p:cNvPr id="984" name="文本框 983"/>
            <p:cNvSpPr txBox="1"/>
            <p:nvPr/>
          </p:nvSpPr>
          <p:spPr>
            <a:xfrm>
              <a:off x="5349879" y="3752379"/>
              <a:ext cx="1096775" cy="276999"/>
            </a:xfrm>
            <a:prstGeom prst="rect">
              <a:avLst/>
            </a:prstGeom>
            <a:noFill/>
          </p:spPr>
          <p:txBody>
            <a:bodyPr wrap="none" rtlCol="0">
              <a:spAutoFit/>
            </a:bodyPr>
            <a:lstStyle/>
            <a:p>
              <a:pPr algn="ct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Резервный хост</a:t>
              </a:r>
            </a:p>
          </p:txBody>
        </p:sp>
        <p:grpSp>
          <p:nvGrpSpPr>
            <p:cNvPr id="985" name="组合 984"/>
            <p:cNvGrpSpPr/>
            <p:nvPr/>
          </p:nvGrpSpPr>
          <p:grpSpPr bwMode="gray">
            <a:xfrm>
              <a:off x="5662280" y="5145225"/>
              <a:ext cx="636096" cy="590664"/>
              <a:chOff x="3155364" y="4938258"/>
              <a:chExt cx="1008000" cy="936005"/>
            </a:xfrm>
          </p:grpSpPr>
          <p:sp>
            <p:nvSpPr>
              <p:cNvPr id="1011" name="矩形 1010"/>
              <p:cNvSpPr/>
              <p:nvPr/>
            </p:nvSpPr>
            <p:spPr bwMode="gray">
              <a:xfrm>
                <a:off x="3155364" y="493825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1012" name="组合 1011"/>
              <p:cNvGrpSpPr/>
              <p:nvPr/>
            </p:nvGrpSpPr>
            <p:grpSpPr bwMode="gray">
              <a:xfrm>
                <a:off x="3227770" y="4985410"/>
                <a:ext cx="264764" cy="97178"/>
                <a:chOff x="4550262" y="3256156"/>
                <a:chExt cx="769434" cy="230706"/>
              </a:xfrm>
            </p:grpSpPr>
            <p:sp>
              <p:nvSpPr>
                <p:cNvPr id="1066" name="矩形 106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67" name="直接连接符 106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13" name="组合 1012"/>
              <p:cNvGrpSpPr/>
              <p:nvPr/>
            </p:nvGrpSpPr>
            <p:grpSpPr bwMode="gray">
              <a:xfrm>
                <a:off x="3526982" y="4985410"/>
                <a:ext cx="264764" cy="97178"/>
                <a:chOff x="4550262" y="3256156"/>
                <a:chExt cx="769434" cy="230706"/>
              </a:xfrm>
            </p:grpSpPr>
            <p:sp>
              <p:nvSpPr>
                <p:cNvPr id="1064" name="矩形 106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65" name="直接连接符 106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14" name="组合 1013"/>
              <p:cNvGrpSpPr/>
              <p:nvPr/>
            </p:nvGrpSpPr>
            <p:grpSpPr bwMode="gray">
              <a:xfrm>
                <a:off x="3826195" y="4985410"/>
                <a:ext cx="264764" cy="97178"/>
                <a:chOff x="4550262" y="3256156"/>
                <a:chExt cx="769434" cy="230706"/>
              </a:xfrm>
            </p:grpSpPr>
            <p:sp>
              <p:nvSpPr>
                <p:cNvPr id="1062" name="矩形 106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63" name="直接连接符 106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15" name="组合 1014"/>
              <p:cNvGrpSpPr/>
              <p:nvPr/>
            </p:nvGrpSpPr>
            <p:grpSpPr bwMode="gray">
              <a:xfrm>
                <a:off x="3227770" y="5096666"/>
                <a:ext cx="264764" cy="97178"/>
                <a:chOff x="4550262" y="3256156"/>
                <a:chExt cx="769434" cy="230706"/>
              </a:xfrm>
            </p:grpSpPr>
            <p:sp>
              <p:nvSpPr>
                <p:cNvPr id="1060" name="矩形 105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61" name="直接连接符 106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16" name="组合 1015"/>
              <p:cNvGrpSpPr/>
              <p:nvPr/>
            </p:nvGrpSpPr>
            <p:grpSpPr bwMode="gray">
              <a:xfrm>
                <a:off x="3526982" y="5096666"/>
                <a:ext cx="264764" cy="97178"/>
                <a:chOff x="4550262" y="3256156"/>
                <a:chExt cx="769434" cy="230706"/>
              </a:xfrm>
            </p:grpSpPr>
            <p:sp>
              <p:nvSpPr>
                <p:cNvPr id="1058" name="矩形 105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59" name="直接连接符 105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17" name="组合 1016"/>
              <p:cNvGrpSpPr/>
              <p:nvPr/>
            </p:nvGrpSpPr>
            <p:grpSpPr bwMode="gray">
              <a:xfrm>
                <a:off x="3826195" y="5096666"/>
                <a:ext cx="264764" cy="97178"/>
                <a:chOff x="4550262" y="3256156"/>
                <a:chExt cx="769434" cy="230706"/>
              </a:xfrm>
            </p:grpSpPr>
            <p:sp>
              <p:nvSpPr>
                <p:cNvPr id="1056" name="矩形 105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57" name="直接连接符 105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1018" name="矩形 1017"/>
              <p:cNvSpPr/>
              <p:nvPr/>
            </p:nvSpPr>
            <p:spPr bwMode="gray">
              <a:xfrm>
                <a:off x="3155364" y="5255951"/>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1019" name="组合 1018"/>
              <p:cNvGrpSpPr/>
              <p:nvPr/>
            </p:nvGrpSpPr>
            <p:grpSpPr bwMode="gray">
              <a:xfrm>
                <a:off x="3227770" y="5303103"/>
                <a:ext cx="264764" cy="97178"/>
                <a:chOff x="4550262" y="3256156"/>
                <a:chExt cx="769434" cy="230706"/>
              </a:xfrm>
            </p:grpSpPr>
            <p:sp>
              <p:nvSpPr>
                <p:cNvPr id="1054" name="矩形 105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55" name="直接连接符 105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20" name="组合 1019"/>
              <p:cNvGrpSpPr/>
              <p:nvPr/>
            </p:nvGrpSpPr>
            <p:grpSpPr bwMode="gray">
              <a:xfrm>
                <a:off x="3526982" y="5303103"/>
                <a:ext cx="264764" cy="97178"/>
                <a:chOff x="4550262" y="3256156"/>
                <a:chExt cx="769434" cy="230706"/>
              </a:xfrm>
            </p:grpSpPr>
            <p:sp>
              <p:nvSpPr>
                <p:cNvPr id="1052" name="矩形 105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53" name="直接连接符 105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21" name="组合 1020"/>
              <p:cNvGrpSpPr/>
              <p:nvPr/>
            </p:nvGrpSpPr>
            <p:grpSpPr bwMode="gray">
              <a:xfrm>
                <a:off x="3826195" y="5303103"/>
                <a:ext cx="264764" cy="97178"/>
                <a:chOff x="4550262" y="3256156"/>
                <a:chExt cx="769434" cy="230706"/>
              </a:xfrm>
            </p:grpSpPr>
            <p:sp>
              <p:nvSpPr>
                <p:cNvPr id="1050" name="矩形 104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51" name="直接连接符 105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22" name="组合 1021"/>
              <p:cNvGrpSpPr/>
              <p:nvPr/>
            </p:nvGrpSpPr>
            <p:grpSpPr bwMode="gray">
              <a:xfrm>
                <a:off x="3227770" y="5414359"/>
                <a:ext cx="264764" cy="97178"/>
                <a:chOff x="4550262" y="3256156"/>
                <a:chExt cx="769434" cy="230706"/>
              </a:xfrm>
            </p:grpSpPr>
            <p:sp>
              <p:nvSpPr>
                <p:cNvPr id="1048" name="矩形 104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49" name="直接连接符 104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23" name="组合 1022"/>
              <p:cNvGrpSpPr/>
              <p:nvPr/>
            </p:nvGrpSpPr>
            <p:grpSpPr bwMode="gray">
              <a:xfrm>
                <a:off x="3526982" y="5414359"/>
                <a:ext cx="264764" cy="97178"/>
                <a:chOff x="4550262" y="3256156"/>
                <a:chExt cx="769434" cy="230706"/>
              </a:xfrm>
            </p:grpSpPr>
            <p:sp>
              <p:nvSpPr>
                <p:cNvPr id="1046" name="矩形 104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47" name="直接连接符 104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24" name="组合 1023"/>
              <p:cNvGrpSpPr/>
              <p:nvPr/>
            </p:nvGrpSpPr>
            <p:grpSpPr bwMode="gray">
              <a:xfrm>
                <a:off x="3826195" y="5414359"/>
                <a:ext cx="264764" cy="97178"/>
                <a:chOff x="4550262" y="3256156"/>
                <a:chExt cx="769434" cy="230706"/>
              </a:xfrm>
            </p:grpSpPr>
            <p:sp>
              <p:nvSpPr>
                <p:cNvPr id="1044" name="矩形 104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45" name="直接连接符 104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1025" name="矩形 1024"/>
              <p:cNvSpPr/>
              <p:nvPr/>
            </p:nvSpPr>
            <p:spPr bwMode="gray">
              <a:xfrm>
                <a:off x="3155364" y="557364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1026" name="组合 1025"/>
              <p:cNvGrpSpPr/>
              <p:nvPr/>
            </p:nvGrpSpPr>
            <p:grpSpPr bwMode="gray">
              <a:xfrm>
                <a:off x="3227770" y="5620800"/>
                <a:ext cx="264764" cy="97178"/>
                <a:chOff x="4550262" y="3256156"/>
                <a:chExt cx="769434" cy="230706"/>
              </a:xfrm>
            </p:grpSpPr>
            <p:sp>
              <p:nvSpPr>
                <p:cNvPr id="1042" name="矩形 104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43" name="直接连接符 104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27" name="组合 1026"/>
              <p:cNvGrpSpPr/>
              <p:nvPr/>
            </p:nvGrpSpPr>
            <p:grpSpPr bwMode="gray">
              <a:xfrm>
                <a:off x="3526982" y="5620800"/>
                <a:ext cx="264764" cy="97178"/>
                <a:chOff x="4550262" y="3256156"/>
                <a:chExt cx="769434" cy="230706"/>
              </a:xfrm>
            </p:grpSpPr>
            <p:sp>
              <p:nvSpPr>
                <p:cNvPr id="1040" name="矩形 103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41" name="直接连接符 104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28" name="组合 1027"/>
              <p:cNvGrpSpPr/>
              <p:nvPr/>
            </p:nvGrpSpPr>
            <p:grpSpPr bwMode="gray">
              <a:xfrm>
                <a:off x="3826195" y="5620800"/>
                <a:ext cx="264764" cy="97178"/>
                <a:chOff x="4550262" y="3256156"/>
                <a:chExt cx="769434" cy="230706"/>
              </a:xfrm>
            </p:grpSpPr>
            <p:sp>
              <p:nvSpPr>
                <p:cNvPr id="1038" name="矩形 103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39" name="直接连接符 103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29" name="组合 1028"/>
              <p:cNvGrpSpPr/>
              <p:nvPr/>
            </p:nvGrpSpPr>
            <p:grpSpPr bwMode="gray">
              <a:xfrm>
                <a:off x="3227770" y="5732056"/>
                <a:ext cx="264764" cy="97178"/>
                <a:chOff x="4550262" y="3256156"/>
                <a:chExt cx="769434" cy="230706"/>
              </a:xfrm>
            </p:grpSpPr>
            <p:sp>
              <p:nvSpPr>
                <p:cNvPr id="1036" name="矩形 103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37" name="直接连接符 103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30" name="组合 1029"/>
              <p:cNvGrpSpPr/>
              <p:nvPr/>
            </p:nvGrpSpPr>
            <p:grpSpPr bwMode="gray">
              <a:xfrm>
                <a:off x="3526982" y="5732056"/>
                <a:ext cx="264764" cy="97178"/>
                <a:chOff x="4550262" y="3256156"/>
                <a:chExt cx="769434" cy="230706"/>
              </a:xfrm>
            </p:grpSpPr>
            <p:sp>
              <p:nvSpPr>
                <p:cNvPr id="1034" name="矩形 103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35" name="直接连接符 103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31" name="组合 1030"/>
              <p:cNvGrpSpPr/>
              <p:nvPr/>
            </p:nvGrpSpPr>
            <p:grpSpPr bwMode="gray">
              <a:xfrm>
                <a:off x="3826195" y="5732056"/>
                <a:ext cx="264764" cy="97178"/>
                <a:chOff x="4550262" y="3256156"/>
                <a:chExt cx="769434" cy="230706"/>
              </a:xfrm>
            </p:grpSpPr>
            <p:sp>
              <p:nvSpPr>
                <p:cNvPr id="1032" name="矩形 103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33" name="直接连接符 103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grpSp>
          <p:nvGrpSpPr>
            <p:cNvPr id="986" name="组合 985"/>
            <p:cNvGrpSpPr/>
            <p:nvPr/>
          </p:nvGrpSpPr>
          <p:grpSpPr>
            <a:xfrm>
              <a:off x="5755426" y="4038013"/>
              <a:ext cx="437394" cy="636096"/>
              <a:chOff x="1596351" y="1240543"/>
              <a:chExt cx="693123" cy="1008000"/>
            </a:xfrm>
          </p:grpSpPr>
          <p:sp>
            <p:nvSpPr>
              <p:cNvPr id="1005" name="圆角矩形 1004"/>
              <p:cNvSpPr/>
              <p:nvPr/>
            </p:nvSpPr>
            <p:spPr>
              <a:xfrm>
                <a:off x="1596351" y="1240543"/>
                <a:ext cx="693123" cy="1008000"/>
              </a:xfrm>
              <a:prstGeom prst="roundRect">
                <a:avLst>
                  <a:gd name="adj" fmla="val 5010"/>
                </a:avLst>
              </a:prstGeom>
              <a:solidFill>
                <a:srgbClr val="30B5C5"/>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1006" name="矩形 1005"/>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1007" name="矩形 1006"/>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1008" name="矩形 1007"/>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1009" name="矩形 1008"/>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1010" name="矩形 1009"/>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grpSp>
        <p:grpSp>
          <p:nvGrpSpPr>
            <p:cNvPr id="987" name="组合 986"/>
            <p:cNvGrpSpPr/>
            <p:nvPr/>
          </p:nvGrpSpPr>
          <p:grpSpPr>
            <a:xfrm>
              <a:off x="5338026" y="4920082"/>
              <a:ext cx="603958" cy="565418"/>
              <a:chOff x="6063084" y="4182533"/>
              <a:chExt cx="603958" cy="565418"/>
            </a:xfrm>
          </p:grpSpPr>
          <p:sp>
            <p:nvSpPr>
              <p:cNvPr id="1003" name="圆柱形 1002"/>
              <p:cNvSpPr/>
              <p:nvPr/>
            </p:nvSpPr>
            <p:spPr>
              <a:xfrm>
                <a:off x="6063084" y="4182533"/>
                <a:ext cx="562791" cy="541867"/>
              </a:xfrm>
              <a:prstGeom prst="can">
                <a:avLst/>
              </a:prstGeom>
              <a:solidFill>
                <a:srgbClr val="30B5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04" name="文本框 1003"/>
              <p:cNvSpPr txBox="1"/>
              <p:nvPr/>
            </p:nvSpPr>
            <p:spPr>
              <a:xfrm>
                <a:off x="6084831" y="4286286"/>
                <a:ext cx="582211" cy="461665"/>
              </a:xfrm>
              <a:prstGeom prst="rect">
                <a:avLst/>
              </a:prstGeom>
              <a:noFill/>
            </p:spPr>
            <p:txBody>
              <a:bodyPr wrap="none" rtlCol="0">
                <a:spAutoFit/>
              </a:bodyPr>
              <a:lstStyle/>
              <a:p>
                <a:pPr algn="ctr"/>
                <a:r>
                  <a:rPr lang="ru-RU" sz="1200" dirty="0" smtClean="0"/>
                  <a:t>Втор.</a:t>
                </a:r>
                <a:endParaRPr lang="ru-RU" sz="1200" dirty="0"/>
              </a:p>
              <a:p>
                <a:pPr algn="ctr"/>
                <a:r>
                  <a:rPr lang="ru-RU" sz="1200" dirty="0"/>
                  <a:t>LUN</a:t>
                </a:r>
              </a:p>
            </p:txBody>
          </p:sp>
        </p:grpSp>
        <p:cxnSp>
          <p:nvCxnSpPr>
            <p:cNvPr id="988" name="直接箭头连接符 987"/>
            <p:cNvCxnSpPr>
              <a:stCxn id="1005" idx="2"/>
              <a:endCxn id="1011" idx="0"/>
            </p:cNvCxnSpPr>
            <p:nvPr/>
          </p:nvCxnSpPr>
          <p:spPr>
            <a:xfrm>
              <a:off x="5974123" y="4674109"/>
              <a:ext cx="6205" cy="471116"/>
            </a:xfrm>
            <a:prstGeom prst="straightConnector1">
              <a:avLst/>
            </a:prstGeom>
            <a:ln w="12700">
              <a:solidFill>
                <a:srgbClr val="ED6D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89" name="文本框 988"/>
            <p:cNvSpPr txBox="1"/>
            <p:nvPr/>
          </p:nvSpPr>
          <p:spPr>
            <a:xfrm>
              <a:off x="2710832" y="5731034"/>
              <a:ext cx="1345240" cy="276999"/>
            </a:xfrm>
            <a:prstGeom prst="rect">
              <a:avLst/>
            </a:prstGeom>
            <a:noFill/>
          </p:spPr>
          <p:txBody>
            <a:bodyPr wrap="none" rtlCol="0">
              <a:spAutoFit/>
            </a:bodyPr>
            <a:lstStyle/>
            <a:p>
              <a:r>
                <a:rPr lang="ru-RU" sz="1200"/>
                <a:t>Основная СХД </a:t>
              </a:r>
            </a:p>
          </p:txBody>
        </p:sp>
        <p:sp>
          <p:nvSpPr>
            <p:cNvPr id="990" name="文本框 989"/>
            <p:cNvSpPr txBox="1"/>
            <p:nvPr/>
          </p:nvSpPr>
          <p:spPr>
            <a:xfrm>
              <a:off x="5485534" y="5731025"/>
              <a:ext cx="1521570" cy="276999"/>
            </a:xfrm>
            <a:prstGeom prst="rect">
              <a:avLst/>
            </a:prstGeom>
            <a:noFill/>
          </p:spPr>
          <p:txBody>
            <a:bodyPr wrap="none" rtlCol="0">
              <a:spAutoFit/>
            </a:bodyPr>
            <a:lstStyle/>
            <a:p>
              <a:r>
                <a:rPr lang="ru-RU" sz="1200"/>
                <a:t>Резервная СХД </a:t>
              </a:r>
            </a:p>
          </p:txBody>
        </p:sp>
        <p:cxnSp>
          <p:nvCxnSpPr>
            <p:cNvPr id="991" name="直接连接符 990"/>
            <p:cNvCxnSpPr>
              <a:stCxn id="1090" idx="3"/>
              <a:endCxn id="1025" idx="1"/>
            </p:cNvCxnSpPr>
            <p:nvPr/>
          </p:nvCxnSpPr>
          <p:spPr>
            <a:xfrm>
              <a:off x="3589083" y="5623768"/>
              <a:ext cx="2073197" cy="1727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92" name="直接连接符 991"/>
            <p:cNvCxnSpPr/>
            <p:nvPr/>
          </p:nvCxnSpPr>
          <p:spPr>
            <a:xfrm>
              <a:off x="3603662" y="5578364"/>
              <a:ext cx="2015759" cy="1097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993" name="组合 992"/>
            <p:cNvGrpSpPr/>
            <p:nvPr/>
          </p:nvGrpSpPr>
          <p:grpSpPr>
            <a:xfrm>
              <a:off x="4398394" y="5487605"/>
              <a:ext cx="629273" cy="342302"/>
              <a:chOff x="6829605" y="5135631"/>
              <a:chExt cx="629273" cy="342302"/>
            </a:xfrm>
          </p:grpSpPr>
          <p:sp>
            <p:nvSpPr>
              <p:cNvPr id="1001" name="云形 1000"/>
              <p:cNvSpPr/>
              <p:nvPr/>
            </p:nvSpPr>
            <p:spPr>
              <a:xfrm>
                <a:off x="6829605" y="5135631"/>
                <a:ext cx="629273" cy="342302"/>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2" name="文本框 1001"/>
              <p:cNvSpPr txBox="1"/>
              <p:nvPr/>
            </p:nvSpPr>
            <p:spPr>
              <a:xfrm>
                <a:off x="6873272" y="5172448"/>
                <a:ext cx="551754" cy="276999"/>
              </a:xfrm>
              <a:prstGeom prst="rect">
                <a:avLst/>
              </a:prstGeom>
              <a:noFill/>
            </p:spPr>
            <p:txBody>
              <a:bodyPr wrap="none" rtlCol="0">
                <a:spAutoFit/>
              </a:bodyPr>
              <a:lstStyle/>
              <a:p>
                <a:r>
                  <a:rPr lang="ru-RU" sz="1200"/>
                  <a:t>WAN</a:t>
                </a:r>
              </a:p>
            </p:txBody>
          </p:sp>
        </p:grpSp>
        <p:sp>
          <p:nvSpPr>
            <p:cNvPr id="994" name="文本框 993"/>
            <p:cNvSpPr txBox="1"/>
            <p:nvPr/>
          </p:nvSpPr>
          <p:spPr>
            <a:xfrm>
              <a:off x="4019511" y="5050184"/>
              <a:ext cx="1216666" cy="461665"/>
            </a:xfrm>
            <a:prstGeom prst="rect">
              <a:avLst/>
            </a:prstGeom>
            <a:noFill/>
          </p:spPr>
          <p:txBody>
            <a:bodyPr wrap="square" rtlCol="0">
              <a:spAutoFit/>
            </a:bodyPr>
            <a:lstStyle/>
            <a:p>
              <a:r>
                <a:rPr lang="ru-RU" sz="1200" dirty="0"/>
                <a:t>Отключение</a:t>
              </a:r>
            </a:p>
            <a:p>
              <a:pPr algn="ctr"/>
              <a:r>
                <a:rPr lang="ru-RU" sz="1200" dirty="0"/>
                <a:t>канала</a:t>
              </a:r>
            </a:p>
          </p:txBody>
        </p:sp>
        <p:sp>
          <p:nvSpPr>
            <p:cNvPr id="995" name="文本框 994"/>
            <p:cNvSpPr txBox="1"/>
            <p:nvPr/>
          </p:nvSpPr>
          <p:spPr>
            <a:xfrm>
              <a:off x="5159400" y="4660608"/>
              <a:ext cx="976549" cy="276999"/>
            </a:xfrm>
            <a:prstGeom prst="rect">
              <a:avLst/>
            </a:prstGeom>
            <a:noFill/>
          </p:spPr>
          <p:txBody>
            <a:bodyPr wrap="none" rtlCol="0">
              <a:spAutoFit/>
            </a:bodyPr>
            <a:lstStyle/>
            <a:p>
              <a:r>
                <a:rPr lang="ru-RU" sz="1200"/>
                <a:t>Чтение-запись</a:t>
              </a:r>
            </a:p>
          </p:txBody>
        </p:sp>
        <p:sp>
          <p:nvSpPr>
            <p:cNvPr id="996" name="圆角矩形 995"/>
            <p:cNvSpPr/>
            <p:nvPr/>
          </p:nvSpPr>
          <p:spPr>
            <a:xfrm>
              <a:off x="5180133" y="3761564"/>
              <a:ext cx="2493554" cy="2252715"/>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7" name="禁止符 996"/>
            <p:cNvSpPr/>
            <p:nvPr/>
          </p:nvSpPr>
          <p:spPr>
            <a:xfrm>
              <a:off x="3546259" y="3958515"/>
              <a:ext cx="363164" cy="363164"/>
            </a:xfrm>
            <a:prstGeom prst="noSmoking">
              <a:avLst>
                <a:gd name="adj" fmla="val 9358"/>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98" name="乘号 997"/>
            <p:cNvSpPr/>
            <p:nvPr/>
          </p:nvSpPr>
          <p:spPr>
            <a:xfrm>
              <a:off x="4456748" y="5502156"/>
              <a:ext cx="432926" cy="432926"/>
            </a:xfrm>
            <a:prstGeom prst="mathMultiply">
              <a:avLst>
                <a:gd name="adj1" fmla="val 5919"/>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9" name="文本框 998"/>
            <p:cNvSpPr txBox="1"/>
            <p:nvPr/>
          </p:nvSpPr>
          <p:spPr>
            <a:xfrm>
              <a:off x="6438456" y="4476898"/>
              <a:ext cx="1433488" cy="830997"/>
            </a:xfrm>
            <a:prstGeom prst="rect">
              <a:avLst/>
            </a:prstGeom>
            <a:noFill/>
          </p:spPr>
          <p:txBody>
            <a:bodyPr wrap="square" rtlCol="0">
              <a:spAutoFit/>
            </a:bodyPr>
            <a:lstStyle/>
            <a:p>
              <a:r>
                <a:rPr lang="ru-RU" sz="1200" dirty="0"/>
                <a:t>Сервисы переключены на резервный хост</a:t>
              </a:r>
            </a:p>
          </p:txBody>
        </p:sp>
        <p:sp>
          <p:nvSpPr>
            <p:cNvPr id="1000" name="同心圆 999"/>
            <p:cNvSpPr/>
            <p:nvPr/>
          </p:nvSpPr>
          <p:spPr>
            <a:xfrm>
              <a:off x="6326010" y="3977410"/>
              <a:ext cx="344269" cy="344269"/>
            </a:xfrm>
            <a:prstGeom prst="donut">
              <a:avLst>
                <a:gd name="adj" fmla="val 8400"/>
              </a:avLst>
            </a:prstGeom>
            <a:solidFill>
              <a:srgbClr val="62B230"/>
            </a:solidFill>
            <a:ln>
              <a:solidFill>
                <a:srgbClr val="62B2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62B230"/>
                  </a:solidFill>
                  <a:latin typeface="+mn-ea"/>
                </a:rPr>
                <a:t>√</a:t>
              </a:r>
            </a:p>
          </p:txBody>
        </p:sp>
      </p:grpSp>
    </p:spTree>
    <p:extLst>
      <p:ext uri="{BB962C8B-B14F-4D97-AF65-F5344CB8AC3E}">
        <p14:creationId xmlns:p14="http://schemas.microsoft.com/office/powerpoint/2010/main" val="16223588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a:t>Восстановление данных HyperReplication</a:t>
            </a:r>
          </a:p>
        </p:txBody>
      </p:sp>
      <p:sp>
        <p:nvSpPr>
          <p:cNvPr id="11" name="文本框 10"/>
          <p:cNvSpPr txBox="1"/>
          <p:nvPr/>
        </p:nvSpPr>
        <p:spPr bwMode="auto">
          <a:xfrm>
            <a:off x="7065206" y="3316546"/>
            <a:ext cx="4024551" cy="31674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2. Восстановление данных на основном объекте</a:t>
            </a:r>
          </a:p>
        </p:txBody>
      </p:sp>
      <p:sp>
        <p:nvSpPr>
          <p:cNvPr id="198" name="文本框 197"/>
          <p:cNvSpPr txBox="1"/>
          <p:nvPr/>
        </p:nvSpPr>
        <p:spPr>
          <a:xfrm>
            <a:off x="1409793" y="991360"/>
            <a:ext cx="1287532" cy="276999"/>
          </a:xfrm>
          <a:prstGeom prst="rect">
            <a:avLst/>
          </a:prstGeom>
          <a:noFill/>
        </p:spPr>
        <p:txBody>
          <a:bodyPr wrap="none" rtlCol="0">
            <a:spAutoFit/>
          </a:bodyPr>
          <a:lstStyle/>
          <a:p>
            <a:pPr algn="ct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Основной хост</a:t>
            </a:r>
          </a:p>
        </p:txBody>
      </p:sp>
      <p:sp>
        <p:nvSpPr>
          <p:cNvPr id="199" name="文本框 198"/>
          <p:cNvSpPr txBox="1"/>
          <p:nvPr/>
        </p:nvSpPr>
        <p:spPr>
          <a:xfrm>
            <a:off x="3864407" y="1009017"/>
            <a:ext cx="1096775" cy="276999"/>
          </a:xfrm>
          <a:prstGeom prst="rect">
            <a:avLst/>
          </a:prstGeom>
          <a:noFill/>
        </p:spPr>
        <p:txBody>
          <a:bodyPr wrap="none" rtlCol="0">
            <a:spAutoFit/>
          </a:bodyPr>
          <a:lstStyle/>
          <a:p>
            <a:pPr algn="ct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Резервный хост</a:t>
            </a:r>
          </a:p>
        </p:txBody>
      </p:sp>
      <p:grpSp>
        <p:nvGrpSpPr>
          <p:cNvPr id="7" name="组合 6"/>
          <p:cNvGrpSpPr/>
          <p:nvPr/>
        </p:nvGrpSpPr>
        <p:grpSpPr>
          <a:xfrm>
            <a:off x="1281435" y="1011956"/>
            <a:ext cx="4711282" cy="2647046"/>
            <a:chOff x="1281435" y="1011956"/>
            <a:chExt cx="4711282" cy="2647046"/>
          </a:xfrm>
        </p:grpSpPr>
        <p:sp>
          <p:nvSpPr>
            <p:cNvPr id="10" name="文本框 9"/>
            <p:cNvSpPr txBox="1"/>
            <p:nvPr/>
          </p:nvSpPr>
          <p:spPr bwMode="auto">
            <a:xfrm>
              <a:off x="1281435" y="3317312"/>
              <a:ext cx="4711282" cy="341690"/>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1. Аварийное восстановление на основном объекте</a:t>
              </a:r>
            </a:p>
          </p:txBody>
        </p:sp>
        <p:cxnSp>
          <p:nvCxnSpPr>
            <p:cNvPr id="192" name="直接连接符 191"/>
            <p:cNvCxnSpPr/>
            <p:nvPr/>
          </p:nvCxnSpPr>
          <p:spPr>
            <a:xfrm>
              <a:off x="2331513" y="2820938"/>
              <a:ext cx="1685847" cy="1727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93" name="圆角矩形 192"/>
            <p:cNvSpPr/>
            <p:nvPr/>
          </p:nvSpPr>
          <p:spPr>
            <a:xfrm>
              <a:off x="1281435" y="1011956"/>
              <a:ext cx="1471597" cy="2252715"/>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4" name="组合 193"/>
            <p:cNvGrpSpPr/>
            <p:nvPr/>
          </p:nvGrpSpPr>
          <p:grpSpPr bwMode="gray">
            <a:xfrm>
              <a:off x="1651362" y="2384593"/>
              <a:ext cx="636096" cy="590664"/>
              <a:chOff x="3155364" y="4938258"/>
              <a:chExt cx="1008000" cy="936005"/>
            </a:xfrm>
          </p:grpSpPr>
          <p:sp>
            <p:nvSpPr>
              <p:cNvPr id="287" name="矩形 286"/>
              <p:cNvSpPr/>
              <p:nvPr/>
            </p:nvSpPr>
            <p:spPr bwMode="gray">
              <a:xfrm>
                <a:off x="3155364" y="493825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288" name="组合 287"/>
              <p:cNvGrpSpPr/>
              <p:nvPr/>
            </p:nvGrpSpPr>
            <p:grpSpPr bwMode="gray">
              <a:xfrm>
                <a:off x="3227770" y="4985410"/>
                <a:ext cx="264764" cy="97178"/>
                <a:chOff x="4550262" y="3256156"/>
                <a:chExt cx="769434" cy="230706"/>
              </a:xfrm>
            </p:grpSpPr>
            <p:sp>
              <p:nvSpPr>
                <p:cNvPr id="342" name="矩形 34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343" name="直接连接符 34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89" name="组合 288"/>
              <p:cNvGrpSpPr/>
              <p:nvPr/>
            </p:nvGrpSpPr>
            <p:grpSpPr bwMode="gray">
              <a:xfrm>
                <a:off x="3526982" y="4985410"/>
                <a:ext cx="264764" cy="97178"/>
                <a:chOff x="4550262" y="3256156"/>
                <a:chExt cx="769434" cy="230706"/>
              </a:xfrm>
            </p:grpSpPr>
            <p:sp>
              <p:nvSpPr>
                <p:cNvPr id="340" name="矩形 33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341" name="直接连接符 34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90" name="组合 289"/>
              <p:cNvGrpSpPr/>
              <p:nvPr/>
            </p:nvGrpSpPr>
            <p:grpSpPr bwMode="gray">
              <a:xfrm>
                <a:off x="3826195" y="4985410"/>
                <a:ext cx="264764" cy="97178"/>
                <a:chOff x="4550262" y="3256156"/>
                <a:chExt cx="769434" cy="230706"/>
              </a:xfrm>
            </p:grpSpPr>
            <p:sp>
              <p:nvSpPr>
                <p:cNvPr id="338" name="矩形 33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339" name="直接连接符 33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91" name="组合 290"/>
              <p:cNvGrpSpPr/>
              <p:nvPr/>
            </p:nvGrpSpPr>
            <p:grpSpPr bwMode="gray">
              <a:xfrm>
                <a:off x="3227770" y="5096666"/>
                <a:ext cx="264764" cy="97178"/>
                <a:chOff x="4550262" y="3256156"/>
                <a:chExt cx="769434" cy="230706"/>
              </a:xfrm>
            </p:grpSpPr>
            <p:sp>
              <p:nvSpPr>
                <p:cNvPr id="336" name="矩形 33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337" name="直接连接符 33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92" name="组合 291"/>
              <p:cNvGrpSpPr/>
              <p:nvPr/>
            </p:nvGrpSpPr>
            <p:grpSpPr bwMode="gray">
              <a:xfrm>
                <a:off x="3526982" y="5096666"/>
                <a:ext cx="264764" cy="97178"/>
                <a:chOff x="4550262" y="3256156"/>
                <a:chExt cx="769434" cy="230706"/>
              </a:xfrm>
            </p:grpSpPr>
            <p:sp>
              <p:nvSpPr>
                <p:cNvPr id="334" name="矩形 33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335" name="直接连接符 33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93" name="组合 292"/>
              <p:cNvGrpSpPr/>
              <p:nvPr/>
            </p:nvGrpSpPr>
            <p:grpSpPr bwMode="gray">
              <a:xfrm>
                <a:off x="3826195" y="5096666"/>
                <a:ext cx="264764" cy="97178"/>
                <a:chOff x="4550262" y="3256156"/>
                <a:chExt cx="769434" cy="230706"/>
              </a:xfrm>
            </p:grpSpPr>
            <p:sp>
              <p:nvSpPr>
                <p:cNvPr id="332" name="矩形 33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333" name="直接连接符 33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294" name="矩形 293"/>
              <p:cNvSpPr/>
              <p:nvPr/>
            </p:nvSpPr>
            <p:spPr bwMode="gray">
              <a:xfrm>
                <a:off x="3155364" y="5255951"/>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295" name="组合 294"/>
              <p:cNvGrpSpPr/>
              <p:nvPr/>
            </p:nvGrpSpPr>
            <p:grpSpPr bwMode="gray">
              <a:xfrm>
                <a:off x="3227770" y="5303103"/>
                <a:ext cx="264764" cy="97178"/>
                <a:chOff x="4550262" y="3256156"/>
                <a:chExt cx="769434" cy="230706"/>
              </a:xfrm>
            </p:grpSpPr>
            <p:sp>
              <p:nvSpPr>
                <p:cNvPr id="330" name="矩形 32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331" name="直接连接符 33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96" name="组合 295"/>
              <p:cNvGrpSpPr/>
              <p:nvPr/>
            </p:nvGrpSpPr>
            <p:grpSpPr bwMode="gray">
              <a:xfrm>
                <a:off x="3526982" y="5303103"/>
                <a:ext cx="264764" cy="97178"/>
                <a:chOff x="4550262" y="3256156"/>
                <a:chExt cx="769434" cy="230706"/>
              </a:xfrm>
            </p:grpSpPr>
            <p:sp>
              <p:nvSpPr>
                <p:cNvPr id="328" name="矩形 32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329" name="直接连接符 32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97" name="组合 296"/>
              <p:cNvGrpSpPr/>
              <p:nvPr/>
            </p:nvGrpSpPr>
            <p:grpSpPr bwMode="gray">
              <a:xfrm>
                <a:off x="3826195" y="5303103"/>
                <a:ext cx="264764" cy="97178"/>
                <a:chOff x="4550262" y="3256156"/>
                <a:chExt cx="769434" cy="230706"/>
              </a:xfrm>
            </p:grpSpPr>
            <p:sp>
              <p:nvSpPr>
                <p:cNvPr id="326" name="矩形 32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327" name="直接连接符 32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98" name="组合 297"/>
              <p:cNvGrpSpPr/>
              <p:nvPr/>
            </p:nvGrpSpPr>
            <p:grpSpPr bwMode="gray">
              <a:xfrm>
                <a:off x="3227770" y="5414359"/>
                <a:ext cx="264764" cy="97178"/>
                <a:chOff x="4550262" y="3256156"/>
                <a:chExt cx="769434" cy="230706"/>
              </a:xfrm>
            </p:grpSpPr>
            <p:sp>
              <p:nvSpPr>
                <p:cNvPr id="324" name="矩形 32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325" name="直接连接符 32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99" name="组合 298"/>
              <p:cNvGrpSpPr/>
              <p:nvPr/>
            </p:nvGrpSpPr>
            <p:grpSpPr bwMode="gray">
              <a:xfrm>
                <a:off x="3526982" y="5414359"/>
                <a:ext cx="264764" cy="97178"/>
                <a:chOff x="4550262" y="3256156"/>
                <a:chExt cx="769434" cy="230706"/>
              </a:xfrm>
            </p:grpSpPr>
            <p:sp>
              <p:nvSpPr>
                <p:cNvPr id="322" name="矩形 32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323" name="直接连接符 32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300" name="组合 299"/>
              <p:cNvGrpSpPr/>
              <p:nvPr/>
            </p:nvGrpSpPr>
            <p:grpSpPr bwMode="gray">
              <a:xfrm>
                <a:off x="3826195" y="5414359"/>
                <a:ext cx="264764" cy="97178"/>
                <a:chOff x="4550262" y="3256156"/>
                <a:chExt cx="769434" cy="230706"/>
              </a:xfrm>
            </p:grpSpPr>
            <p:sp>
              <p:nvSpPr>
                <p:cNvPr id="320" name="矩形 31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321" name="直接连接符 32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301" name="矩形 300"/>
              <p:cNvSpPr/>
              <p:nvPr/>
            </p:nvSpPr>
            <p:spPr bwMode="gray">
              <a:xfrm>
                <a:off x="3155364" y="557364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302" name="组合 301"/>
              <p:cNvGrpSpPr/>
              <p:nvPr/>
            </p:nvGrpSpPr>
            <p:grpSpPr bwMode="gray">
              <a:xfrm>
                <a:off x="3227770" y="5620800"/>
                <a:ext cx="264764" cy="97178"/>
                <a:chOff x="4550262" y="3256156"/>
                <a:chExt cx="769434" cy="230706"/>
              </a:xfrm>
            </p:grpSpPr>
            <p:sp>
              <p:nvSpPr>
                <p:cNvPr id="318" name="矩形 31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319" name="直接连接符 31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303" name="组合 302"/>
              <p:cNvGrpSpPr/>
              <p:nvPr/>
            </p:nvGrpSpPr>
            <p:grpSpPr bwMode="gray">
              <a:xfrm>
                <a:off x="3526982" y="5620800"/>
                <a:ext cx="264764" cy="97178"/>
                <a:chOff x="4550262" y="3256156"/>
                <a:chExt cx="769434" cy="230706"/>
              </a:xfrm>
            </p:grpSpPr>
            <p:sp>
              <p:nvSpPr>
                <p:cNvPr id="316" name="矩形 31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317" name="直接连接符 31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304" name="组合 303"/>
              <p:cNvGrpSpPr/>
              <p:nvPr/>
            </p:nvGrpSpPr>
            <p:grpSpPr bwMode="gray">
              <a:xfrm>
                <a:off x="3826195" y="5620800"/>
                <a:ext cx="264764" cy="97178"/>
                <a:chOff x="4550262" y="3256156"/>
                <a:chExt cx="769434" cy="230706"/>
              </a:xfrm>
            </p:grpSpPr>
            <p:sp>
              <p:nvSpPr>
                <p:cNvPr id="314" name="矩形 31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315" name="直接连接符 31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305" name="组合 304"/>
              <p:cNvGrpSpPr/>
              <p:nvPr/>
            </p:nvGrpSpPr>
            <p:grpSpPr bwMode="gray">
              <a:xfrm>
                <a:off x="3227770" y="5732056"/>
                <a:ext cx="264764" cy="97178"/>
                <a:chOff x="4550262" y="3256156"/>
                <a:chExt cx="769434" cy="230706"/>
              </a:xfrm>
            </p:grpSpPr>
            <p:sp>
              <p:nvSpPr>
                <p:cNvPr id="312" name="矩形 31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313" name="直接连接符 31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306" name="组合 305"/>
              <p:cNvGrpSpPr/>
              <p:nvPr/>
            </p:nvGrpSpPr>
            <p:grpSpPr bwMode="gray">
              <a:xfrm>
                <a:off x="3526982" y="5732056"/>
                <a:ext cx="264764" cy="97178"/>
                <a:chOff x="4550262" y="3256156"/>
                <a:chExt cx="769434" cy="230706"/>
              </a:xfrm>
            </p:grpSpPr>
            <p:sp>
              <p:nvSpPr>
                <p:cNvPr id="310" name="矩形 30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311" name="直接连接符 31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307" name="组合 306"/>
              <p:cNvGrpSpPr/>
              <p:nvPr/>
            </p:nvGrpSpPr>
            <p:grpSpPr bwMode="gray">
              <a:xfrm>
                <a:off x="3826195" y="5732056"/>
                <a:ext cx="264764" cy="97178"/>
                <a:chOff x="4550262" y="3256156"/>
                <a:chExt cx="769434" cy="230706"/>
              </a:xfrm>
            </p:grpSpPr>
            <p:sp>
              <p:nvSpPr>
                <p:cNvPr id="308" name="矩形 30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309" name="直接连接符 30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grpSp>
          <p:nvGrpSpPr>
            <p:cNvPr id="195" name="组合 194"/>
            <p:cNvGrpSpPr/>
            <p:nvPr/>
          </p:nvGrpSpPr>
          <p:grpSpPr>
            <a:xfrm>
              <a:off x="1744508" y="1277381"/>
              <a:ext cx="437394" cy="636096"/>
              <a:chOff x="1596351" y="1240543"/>
              <a:chExt cx="693123" cy="1008000"/>
            </a:xfrm>
          </p:grpSpPr>
          <p:sp>
            <p:nvSpPr>
              <p:cNvPr id="281" name="圆角矩形 280"/>
              <p:cNvSpPr/>
              <p:nvPr/>
            </p:nvSpPr>
            <p:spPr>
              <a:xfrm>
                <a:off x="1596351" y="1240543"/>
                <a:ext cx="693123" cy="1008000"/>
              </a:xfrm>
              <a:prstGeom prst="roundRect">
                <a:avLst>
                  <a:gd name="adj" fmla="val 5010"/>
                </a:avLst>
              </a:prstGeom>
              <a:solidFill>
                <a:srgbClr val="30B5C5"/>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282" name="矩形 281"/>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283" name="矩形 282"/>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284" name="矩形 283"/>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285" name="矩形 284"/>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286" name="矩形 285"/>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grpSp>
        <p:grpSp>
          <p:nvGrpSpPr>
            <p:cNvPr id="196" name="组合 195"/>
            <p:cNvGrpSpPr/>
            <p:nvPr/>
          </p:nvGrpSpPr>
          <p:grpSpPr>
            <a:xfrm>
              <a:off x="2083164" y="2194245"/>
              <a:ext cx="597723" cy="541867"/>
              <a:chOff x="6028152" y="4182533"/>
              <a:chExt cx="597723" cy="541867"/>
            </a:xfrm>
          </p:grpSpPr>
          <p:sp>
            <p:nvSpPr>
              <p:cNvPr id="279" name="圆柱形 278"/>
              <p:cNvSpPr/>
              <p:nvPr/>
            </p:nvSpPr>
            <p:spPr>
              <a:xfrm>
                <a:off x="6063084" y="4182533"/>
                <a:ext cx="562791" cy="541867"/>
              </a:xfrm>
              <a:prstGeom prst="can">
                <a:avLst/>
              </a:prstGeom>
              <a:solidFill>
                <a:srgbClr val="30B5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0" name="文本框 279"/>
              <p:cNvSpPr txBox="1"/>
              <p:nvPr/>
            </p:nvSpPr>
            <p:spPr>
              <a:xfrm>
                <a:off x="6028152" y="4185908"/>
                <a:ext cx="582211" cy="461665"/>
              </a:xfrm>
              <a:prstGeom prst="rect">
                <a:avLst/>
              </a:prstGeom>
              <a:noFill/>
            </p:spPr>
            <p:txBody>
              <a:bodyPr wrap="none" rtlCol="0">
                <a:spAutoFit/>
              </a:bodyPr>
              <a:lstStyle/>
              <a:p>
                <a:pPr algn="ctr"/>
                <a:r>
                  <a:rPr lang="ru-RU" sz="1200" dirty="0" smtClean="0"/>
                  <a:t>Втор.</a:t>
                </a:r>
                <a:endParaRPr lang="ru-RU" sz="1200" dirty="0"/>
              </a:p>
              <a:p>
                <a:pPr algn="ctr"/>
                <a:r>
                  <a:rPr lang="ru-RU" sz="1200" dirty="0"/>
                  <a:t>LUN</a:t>
                </a:r>
              </a:p>
            </p:txBody>
          </p:sp>
        </p:grpSp>
        <p:cxnSp>
          <p:nvCxnSpPr>
            <p:cNvPr id="197" name="直接箭头连接符 196"/>
            <p:cNvCxnSpPr>
              <a:stCxn id="281" idx="2"/>
              <a:endCxn id="287" idx="0"/>
            </p:cNvCxnSpPr>
            <p:nvPr/>
          </p:nvCxnSpPr>
          <p:spPr>
            <a:xfrm>
              <a:off x="1963205" y="1913477"/>
              <a:ext cx="6205" cy="471116"/>
            </a:xfrm>
            <a:prstGeom prst="straightConnector1">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00" name="组合 199"/>
            <p:cNvGrpSpPr/>
            <p:nvPr/>
          </p:nvGrpSpPr>
          <p:grpSpPr bwMode="gray">
            <a:xfrm>
              <a:off x="4022465" y="2401863"/>
              <a:ext cx="636096" cy="590664"/>
              <a:chOff x="3155364" y="4938258"/>
              <a:chExt cx="1008000" cy="936005"/>
            </a:xfrm>
          </p:grpSpPr>
          <p:sp>
            <p:nvSpPr>
              <p:cNvPr id="222" name="矩形 221"/>
              <p:cNvSpPr/>
              <p:nvPr/>
            </p:nvSpPr>
            <p:spPr bwMode="gray">
              <a:xfrm>
                <a:off x="3155364" y="493825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223" name="组合 222"/>
              <p:cNvGrpSpPr/>
              <p:nvPr/>
            </p:nvGrpSpPr>
            <p:grpSpPr bwMode="gray">
              <a:xfrm>
                <a:off x="3227770" y="4985410"/>
                <a:ext cx="264764" cy="97178"/>
                <a:chOff x="4550262" y="3256156"/>
                <a:chExt cx="769434" cy="230706"/>
              </a:xfrm>
            </p:grpSpPr>
            <p:sp>
              <p:nvSpPr>
                <p:cNvPr id="277" name="矩形 27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278" name="直接连接符 27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24" name="组合 223"/>
              <p:cNvGrpSpPr/>
              <p:nvPr/>
            </p:nvGrpSpPr>
            <p:grpSpPr bwMode="gray">
              <a:xfrm>
                <a:off x="3526982" y="4985410"/>
                <a:ext cx="264764" cy="97178"/>
                <a:chOff x="4550262" y="3256156"/>
                <a:chExt cx="769434" cy="230706"/>
              </a:xfrm>
            </p:grpSpPr>
            <p:sp>
              <p:nvSpPr>
                <p:cNvPr id="275" name="矩形 27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276" name="直接连接符 27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25" name="组合 224"/>
              <p:cNvGrpSpPr/>
              <p:nvPr/>
            </p:nvGrpSpPr>
            <p:grpSpPr bwMode="gray">
              <a:xfrm>
                <a:off x="3826195" y="4985410"/>
                <a:ext cx="264764" cy="97178"/>
                <a:chOff x="4550262" y="3256156"/>
                <a:chExt cx="769434" cy="230706"/>
              </a:xfrm>
            </p:grpSpPr>
            <p:sp>
              <p:nvSpPr>
                <p:cNvPr id="273" name="矩形 27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274" name="直接连接符 27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26" name="组合 225"/>
              <p:cNvGrpSpPr/>
              <p:nvPr/>
            </p:nvGrpSpPr>
            <p:grpSpPr bwMode="gray">
              <a:xfrm>
                <a:off x="3227770" y="5096666"/>
                <a:ext cx="264764" cy="97178"/>
                <a:chOff x="4550262" y="3256156"/>
                <a:chExt cx="769434" cy="230706"/>
              </a:xfrm>
            </p:grpSpPr>
            <p:sp>
              <p:nvSpPr>
                <p:cNvPr id="271" name="矩形 27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272" name="直接连接符 27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27" name="组合 226"/>
              <p:cNvGrpSpPr/>
              <p:nvPr/>
            </p:nvGrpSpPr>
            <p:grpSpPr bwMode="gray">
              <a:xfrm>
                <a:off x="3526982" y="5096666"/>
                <a:ext cx="264764" cy="97178"/>
                <a:chOff x="4550262" y="3256156"/>
                <a:chExt cx="769434" cy="230706"/>
              </a:xfrm>
            </p:grpSpPr>
            <p:sp>
              <p:nvSpPr>
                <p:cNvPr id="269" name="矩形 26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270" name="直接连接符 26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28" name="组合 227"/>
              <p:cNvGrpSpPr/>
              <p:nvPr/>
            </p:nvGrpSpPr>
            <p:grpSpPr bwMode="gray">
              <a:xfrm>
                <a:off x="3826195" y="5096666"/>
                <a:ext cx="264764" cy="97178"/>
                <a:chOff x="4550262" y="3256156"/>
                <a:chExt cx="769434" cy="230706"/>
              </a:xfrm>
            </p:grpSpPr>
            <p:sp>
              <p:nvSpPr>
                <p:cNvPr id="267" name="矩形 26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268" name="直接连接符 26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229" name="矩形 228"/>
              <p:cNvSpPr/>
              <p:nvPr/>
            </p:nvSpPr>
            <p:spPr bwMode="gray">
              <a:xfrm>
                <a:off x="3155364" y="5255951"/>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230" name="组合 229"/>
              <p:cNvGrpSpPr/>
              <p:nvPr/>
            </p:nvGrpSpPr>
            <p:grpSpPr bwMode="gray">
              <a:xfrm>
                <a:off x="3227770" y="5303103"/>
                <a:ext cx="264764" cy="97178"/>
                <a:chOff x="4550262" y="3256156"/>
                <a:chExt cx="769434" cy="230706"/>
              </a:xfrm>
            </p:grpSpPr>
            <p:sp>
              <p:nvSpPr>
                <p:cNvPr id="265" name="矩形 26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266" name="直接连接符 26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31" name="组合 230"/>
              <p:cNvGrpSpPr/>
              <p:nvPr/>
            </p:nvGrpSpPr>
            <p:grpSpPr bwMode="gray">
              <a:xfrm>
                <a:off x="3526982" y="5303103"/>
                <a:ext cx="264764" cy="97178"/>
                <a:chOff x="4550262" y="3256156"/>
                <a:chExt cx="769434" cy="230706"/>
              </a:xfrm>
            </p:grpSpPr>
            <p:sp>
              <p:nvSpPr>
                <p:cNvPr id="263" name="矩形 26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264" name="直接连接符 26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32" name="组合 231"/>
              <p:cNvGrpSpPr/>
              <p:nvPr/>
            </p:nvGrpSpPr>
            <p:grpSpPr bwMode="gray">
              <a:xfrm>
                <a:off x="3826195" y="5303103"/>
                <a:ext cx="264764" cy="97178"/>
                <a:chOff x="4550262" y="3256156"/>
                <a:chExt cx="769434" cy="230706"/>
              </a:xfrm>
            </p:grpSpPr>
            <p:sp>
              <p:nvSpPr>
                <p:cNvPr id="261" name="矩形 26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262" name="直接连接符 26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33" name="组合 232"/>
              <p:cNvGrpSpPr/>
              <p:nvPr/>
            </p:nvGrpSpPr>
            <p:grpSpPr bwMode="gray">
              <a:xfrm>
                <a:off x="3227770" y="5414359"/>
                <a:ext cx="264764" cy="97178"/>
                <a:chOff x="4550262" y="3256156"/>
                <a:chExt cx="769434" cy="230706"/>
              </a:xfrm>
            </p:grpSpPr>
            <p:sp>
              <p:nvSpPr>
                <p:cNvPr id="259" name="矩形 25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260" name="直接连接符 25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34" name="组合 233"/>
              <p:cNvGrpSpPr/>
              <p:nvPr/>
            </p:nvGrpSpPr>
            <p:grpSpPr bwMode="gray">
              <a:xfrm>
                <a:off x="3526982" y="5414359"/>
                <a:ext cx="264764" cy="97178"/>
                <a:chOff x="4550262" y="3256156"/>
                <a:chExt cx="769434" cy="230706"/>
              </a:xfrm>
            </p:grpSpPr>
            <p:sp>
              <p:nvSpPr>
                <p:cNvPr id="257" name="矩形 25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258" name="直接连接符 25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35" name="组合 234"/>
              <p:cNvGrpSpPr/>
              <p:nvPr/>
            </p:nvGrpSpPr>
            <p:grpSpPr bwMode="gray">
              <a:xfrm>
                <a:off x="3826195" y="5414359"/>
                <a:ext cx="264764" cy="97178"/>
                <a:chOff x="4550262" y="3256156"/>
                <a:chExt cx="769434" cy="230706"/>
              </a:xfrm>
            </p:grpSpPr>
            <p:sp>
              <p:nvSpPr>
                <p:cNvPr id="255" name="矩形 25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256" name="直接连接符 25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236" name="矩形 235"/>
              <p:cNvSpPr/>
              <p:nvPr/>
            </p:nvSpPr>
            <p:spPr bwMode="gray">
              <a:xfrm>
                <a:off x="3155364" y="557364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237" name="组合 236"/>
              <p:cNvGrpSpPr/>
              <p:nvPr/>
            </p:nvGrpSpPr>
            <p:grpSpPr bwMode="gray">
              <a:xfrm>
                <a:off x="3227770" y="5620800"/>
                <a:ext cx="264764" cy="97178"/>
                <a:chOff x="4550262" y="3256156"/>
                <a:chExt cx="769434" cy="230706"/>
              </a:xfrm>
            </p:grpSpPr>
            <p:sp>
              <p:nvSpPr>
                <p:cNvPr id="253" name="矩形 25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254" name="直接连接符 25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38" name="组合 237"/>
              <p:cNvGrpSpPr/>
              <p:nvPr/>
            </p:nvGrpSpPr>
            <p:grpSpPr bwMode="gray">
              <a:xfrm>
                <a:off x="3526982" y="5620800"/>
                <a:ext cx="264764" cy="97178"/>
                <a:chOff x="4550262" y="3256156"/>
                <a:chExt cx="769434" cy="230706"/>
              </a:xfrm>
            </p:grpSpPr>
            <p:sp>
              <p:nvSpPr>
                <p:cNvPr id="251" name="矩形 25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252" name="直接连接符 25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39" name="组合 238"/>
              <p:cNvGrpSpPr/>
              <p:nvPr/>
            </p:nvGrpSpPr>
            <p:grpSpPr bwMode="gray">
              <a:xfrm>
                <a:off x="3826195" y="5620800"/>
                <a:ext cx="264764" cy="97178"/>
                <a:chOff x="4550262" y="3256156"/>
                <a:chExt cx="769434" cy="230706"/>
              </a:xfrm>
            </p:grpSpPr>
            <p:sp>
              <p:nvSpPr>
                <p:cNvPr id="249" name="矩形 24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250" name="直接连接符 24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40" name="组合 239"/>
              <p:cNvGrpSpPr/>
              <p:nvPr/>
            </p:nvGrpSpPr>
            <p:grpSpPr bwMode="gray">
              <a:xfrm>
                <a:off x="3227770" y="5732056"/>
                <a:ext cx="264764" cy="97178"/>
                <a:chOff x="4550262" y="3256156"/>
                <a:chExt cx="769434" cy="230706"/>
              </a:xfrm>
            </p:grpSpPr>
            <p:sp>
              <p:nvSpPr>
                <p:cNvPr id="247" name="矩形 24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248" name="直接连接符 24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41" name="组合 240"/>
              <p:cNvGrpSpPr/>
              <p:nvPr/>
            </p:nvGrpSpPr>
            <p:grpSpPr bwMode="gray">
              <a:xfrm>
                <a:off x="3526982" y="5732056"/>
                <a:ext cx="264764" cy="97178"/>
                <a:chOff x="4550262" y="3256156"/>
                <a:chExt cx="769434" cy="230706"/>
              </a:xfrm>
            </p:grpSpPr>
            <p:sp>
              <p:nvSpPr>
                <p:cNvPr id="245" name="矩形 24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246" name="直接连接符 24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42" name="组合 241"/>
              <p:cNvGrpSpPr/>
              <p:nvPr/>
            </p:nvGrpSpPr>
            <p:grpSpPr bwMode="gray">
              <a:xfrm>
                <a:off x="3826195" y="5732056"/>
                <a:ext cx="264764" cy="97178"/>
                <a:chOff x="4550262" y="3256156"/>
                <a:chExt cx="769434" cy="230706"/>
              </a:xfrm>
            </p:grpSpPr>
            <p:sp>
              <p:nvSpPr>
                <p:cNvPr id="243" name="矩形 24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244" name="直接连接符 24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grpSp>
          <p:nvGrpSpPr>
            <p:cNvPr id="201" name="组合 200"/>
            <p:cNvGrpSpPr/>
            <p:nvPr/>
          </p:nvGrpSpPr>
          <p:grpSpPr>
            <a:xfrm>
              <a:off x="4115611" y="1294651"/>
              <a:ext cx="437394" cy="636096"/>
              <a:chOff x="1596351" y="1240543"/>
              <a:chExt cx="693123" cy="1008000"/>
            </a:xfrm>
          </p:grpSpPr>
          <p:sp>
            <p:nvSpPr>
              <p:cNvPr id="216" name="圆角矩形 215"/>
              <p:cNvSpPr/>
              <p:nvPr/>
            </p:nvSpPr>
            <p:spPr>
              <a:xfrm>
                <a:off x="1596351" y="1240543"/>
                <a:ext cx="693123" cy="1008000"/>
              </a:xfrm>
              <a:prstGeom prst="roundRect">
                <a:avLst>
                  <a:gd name="adj" fmla="val 5010"/>
                </a:avLst>
              </a:prstGeom>
              <a:solidFill>
                <a:srgbClr val="30B5C5"/>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217" name="矩形 216"/>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218" name="矩形 217"/>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219" name="矩形 218"/>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220" name="矩形 219"/>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221" name="矩形 220"/>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grpSp>
        <p:grpSp>
          <p:nvGrpSpPr>
            <p:cNvPr id="202" name="组合 201"/>
            <p:cNvGrpSpPr/>
            <p:nvPr/>
          </p:nvGrpSpPr>
          <p:grpSpPr>
            <a:xfrm>
              <a:off x="3677354" y="2176720"/>
              <a:ext cx="615874" cy="541867"/>
              <a:chOff x="6042227" y="4182533"/>
              <a:chExt cx="615874" cy="541867"/>
            </a:xfrm>
          </p:grpSpPr>
          <p:sp>
            <p:nvSpPr>
              <p:cNvPr id="214" name="圆柱形 213"/>
              <p:cNvSpPr/>
              <p:nvPr/>
            </p:nvSpPr>
            <p:spPr>
              <a:xfrm>
                <a:off x="6063084" y="4182533"/>
                <a:ext cx="562791" cy="541867"/>
              </a:xfrm>
              <a:prstGeom prst="can">
                <a:avLst/>
              </a:prstGeom>
              <a:solidFill>
                <a:srgbClr val="ED6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5" name="文本框 214"/>
              <p:cNvSpPr txBox="1"/>
              <p:nvPr/>
            </p:nvSpPr>
            <p:spPr>
              <a:xfrm>
                <a:off x="6042227" y="4226618"/>
                <a:ext cx="615874" cy="461665"/>
              </a:xfrm>
              <a:prstGeom prst="rect">
                <a:avLst/>
              </a:prstGeom>
              <a:noFill/>
            </p:spPr>
            <p:txBody>
              <a:bodyPr wrap="none" rtlCol="0">
                <a:spAutoFit/>
              </a:bodyPr>
              <a:lstStyle/>
              <a:p>
                <a:pPr algn="ctr"/>
                <a:r>
                  <a:rPr lang="ru-RU" sz="1200" dirty="0" err="1" smtClean="0"/>
                  <a:t>Перв</a:t>
                </a:r>
                <a:r>
                  <a:rPr lang="ru-RU" sz="1200" dirty="0" smtClean="0"/>
                  <a:t>.</a:t>
                </a:r>
                <a:endParaRPr lang="ru-RU" sz="1200" dirty="0"/>
              </a:p>
              <a:p>
                <a:pPr algn="ctr"/>
                <a:r>
                  <a:rPr lang="ru-RU" sz="1200" dirty="0"/>
                  <a:t>LUN</a:t>
                </a:r>
              </a:p>
            </p:txBody>
          </p:sp>
        </p:grpSp>
        <p:cxnSp>
          <p:nvCxnSpPr>
            <p:cNvPr id="203" name="直接箭头连接符 202"/>
            <p:cNvCxnSpPr>
              <a:stCxn id="216" idx="2"/>
              <a:endCxn id="222" idx="0"/>
            </p:cNvCxnSpPr>
            <p:nvPr/>
          </p:nvCxnSpPr>
          <p:spPr>
            <a:xfrm>
              <a:off x="4334308" y="1930747"/>
              <a:ext cx="6205" cy="471116"/>
            </a:xfrm>
            <a:prstGeom prst="straightConnector1">
              <a:avLst/>
            </a:prstGeom>
            <a:ln w="12700">
              <a:solidFill>
                <a:srgbClr val="ED6D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4" name="文本框 203"/>
            <p:cNvSpPr txBox="1"/>
            <p:nvPr/>
          </p:nvSpPr>
          <p:spPr>
            <a:xfrm>
              <a:off x="1458367" y="2987672"/>
              <a:ext cx="1345240" cy="276999"/>
            </a:xfrm>
            <a:prstGeom prst="rect">
              <a:avLst/>
            </a:prstGeom>
            <a:noFill/>
          </p:spPr>
          <p:txBody>
            <a:bodyPr wrap="none" rtlCol="0">
              <a:spAutoFit/>
            </a:bodyPr>
            <a:lstStyle/>
            <a:p>
              <a:r>
                <a:rPr lang="ru-RU" sz="1200"/>
                <a:t>Основная СХД </a:t>
              </a:r>
            </a:p>
          </p:txBody>
        </p:sp>
        <p:sp>
          <p:nvSpPr>
            <p:cNvPr id="205" name="文本框 204"/>
            <p:cNvSpPr txBox="1"/>
            <p:nvPr/>
          </p:nvSpPr>
          <p:spPr>
            <a:xfrm>
              <a:off x="3757231" y="2987663"/>
              <a:ext cx="1521570" cy="276999"/>
            </a:xfrm>
            <a:prstGeom prst="rect">
              <a:avLst/>
            </a:prstGeom>
            <a:noFill/>
          </p:spPr>
          <p:txBody>
            <a:bodyPr wrap="none" rtlCol="0">
              <a:spAutoFit/>
            </a:bodyPr>
            <a:lstStyle/>
            <a:p>
              <a:r>
                <a:rPr lang="ru-RU" sz="1200"/>
                <a:t>Резервная СХД </a:t>
              </a:r>
            </a:p>
          </p:txBody>
        </p:sp>
        <p:cxnSp>
          <p:nvCxnSpPr>
            <p:cNvPr id="206" name="直接连接符 205"/>
            <p:cNvCxnSpPr>
              <a:stCxn id="301" idx="3"/>
              <a:endCxn id="236" idx="1"/>
            </p:cNvCxnSpPr>
            <p:nvPr/>
          </p:nvCxnSpPr>
          <p:spPr>
            <a:xfrm>
              <a:off x="2287458" y="2880406"/>
              <a:ext cx="1735007" cy="1727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207" name="组合 206"/>
            <p:cNvGrpSpPr/>
            <p:nvPr/>
          </p:nvGrpSpPr>
          <p:grpSpPr>
            <a:xfrm>
              <a:off x="2902813" y="2718587"/>
              <a:ext cx="629273" cy="342302"/>
              <a:chOff x="6829605" y="5135631"/>
              <a:chExt cx="629273" cy="342302"/>
            </a:xfrm>
          </p:grpSpPr>
          <p:sp>
            <p:nvSpPr>
              <p:cNvPr id="212" name="云形 211"/>
              <p:cNvSpPr/>
              <p:nvPr/>
            </p:nvSpPr>
            <p:spPr>
              <a:xfrm>
                <a:off x="6829605" y="5135631"/>
                <a:ext cx="629273" cy="342302"/>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文本框 212"/>
              <p:cNvSpPr txBox="1"/>
              <p:nvPr/>
            </p:nvSpPr>
            <p:spPr>
              <a:xfrm>
                <a:off x="6873272" y="5172448"/>
                <a:ext cx="551754" cy="276999"/>
              </a:xfrm>
              <a:prstGeom prst="rect">
                <a:avLst/>
              </a:prstGeom>
              <a:noFill/>
            </p:spPr>
            <p:txBody>
              <a:bodyPr wrap="none" rtlCol="0">
                <a:spAutoFit/>
              </a:bodyPr>
              <a:lstStyle/>
              <a:p>
                <a:r>
                  <a:rPr lang="ru-RU" sz="1200"/>
                  <a:t>WAN</a:t>
                </a:r>
              </a:p>
            </p:txBody>
          </p:sp>
        </p:grpSp>
        <p:sp>
          <p:nvSpPr>
            <p:cNvPr id="208" name="文本框 207"/>
            <p:cNvSpPr txBox="1"/>
            <p:nvPr/>
          </p:nvSpPr>
          <p:spPr>
            <a:xfrm>
              <a:off x="2721694" y="2099719"/>
              <a:ext cx="1031130" cy="830997"/>
            </a:xfrm>
            <a:prstGeom prst="rect">
              <a:avLst/>
            </a:prstGeom>
            <a:noFill/>
          </p:spPr>
          <p:txBody>
            <a:bodyPr wrap="square" rtlCol="0">
              <a:spAutoFit/>
            </a:bodyPr>
            <a:lstStyle/>
            <a:p>
              <a:pPr algn="ctr"/>
              <a:r>
                <a:rPr lang="ru-RU" sz="1200" dirty="0" err="1" smtClean="0"/>
                <a:t>Восстанов-ление</a:t>
              </a:r>
              <a:r>
                <a:rPr lang="ru-RU" sz="1200" dirty="0" smtClean="0"/>
                <a:t> </a:t>
              </a:r>
              <a:r>
                <a:rPr lang="ru-RU" sz="1200" dirty="0"/>
                <a:t>канала</a:t>
              </a:r>
            </a:p>
            <a:p>
              <a:pPr algn="ctr"/>
              <a:endParaRPr lang="ru-RU" sz="1200" dirty="0"/>
            </a:p>
          </p:txBody>
        </p:sp>
        <p:sp>
          <p:nvSpPr>
            <p:cNvPr id="209" name="文本框 208"/>
            <p:cNvSpPr txBox="1"/>
            <p:nvPr/>
          </p:nvSpPr>
          <p:spPr>
            <a:xfrm>
              <a:off x="4654259" y="1793096"/>
              <a:ext cx="1087254" cy="646331"/>
            </a:xfrm>
            <a:prstGeom prst="rect">
              <a:avLst/>
            </a:prstGeom>
            <a:noFill/>
          </p:spPr>
          <p:txBody>
            <a:bodyPr wrap="square" rtlCol="0">
              <a:spAutoFit/>
            </a:bodyPr>
            <a:lstStyle/>
            <a:p>
              <a:r>
                <a:rPr lang="ru-RU" sz="1200" dirty="0"/>
                <a:t>Сервисы резервного хоста</a:t>
              </a:r>
            </a:p>
          </p:txBody>
        </p:sp>
        <p:sp>
          <p:nvSpPr>
            <p:cNvPr id="210" name="同心圆 209"/>
            <p:cNvSpPr/>
            <p:nvPr/>
          </p:nvSpPr>
          <p:spPr>
            <a:xfrm>
              <a:off x="4660440" y="1243834"/>
              <a:ext cx="344269" cy="344269"/>
            </a:xfrm>
            <a:prstGeom prst="donut">
              <a:avLst>
                <a:gd name="adj" fmla="val 8400"/>
              </a:avLst>
            </a:prstGeom>
            <a:solidFill>
              <a:srgbClr val="62B230"/>
            </a:solidFill>
            <a:ln>
              <a:solidFill>
                <a:srgbClr val="62B2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62B230"/>
                  </a:solidFill>
                  <a:latin typeface="+mn-ea"/>
                </a:rPr>
                <a:t>√</a:t>
              </a:r>
            </a:p>
          </p:txBody>
        </p:sp>
        <p:sp>
          <p:nvSpPr>
            <p:cNvPr id="211" name="圆角矩形 210"/>
            <p:cNvSpPr/>
            <p:nvPr/>
          </p:nvSpPr>
          <p:spPr>
            <a:xfrm>
              <a:off x="3642304" y="1018202"/>
              <a:ext cx="2047739" cy="2252715"/>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4" name="组合 343"/>
          <p:cNvGrpSpPr/>
          <p:nvPr/>
        </p:nvGrpSpPr>
        <p:grpSpPr>
          <a:xfrm>
            <a:off x="6987100" y="1012228"/>
            <a:ext cx="4003590" cy="2269932"/>
            <a:chOff x="1388533" y="1036526"/>
            <a:chExt cx="4003590" cy="2269932"/>
          </a:xfrm>
        </p:grpSpPr>
        <p:cxnSp>
          <p:nvCxnSpPr>
            <p:cNvPr id="345" name="直接连接符 344"/>
            <p:cNvCxnSpPr/>
            <p:nvPr/>
          </p:nvCxnSpPr>
          <p:spPr>
            <a:xfrm>
              <a:off x="2331513" y="2856479"/>
              <a:ext cx="1685847" cy="1727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46" name="圆角矩形 345"/>
            <p:cNvSpPr/>
            <p:nvPr/>
          </p:nvSpPr>
          <p:spPr>
            <a:xfrm>
              <a:off x="1388533" y="1047497"/>
              <a:ext cx="1372940" cy="2252715"/>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7" name="组合 346"/>
            <p:cNvGrpSpPr/>
            <p:nvPr/>
          </p:nvGrpSpPr>
          <p:grpSpPr bwMode="gray">
            <a:xfrm>
              <a:off x="1700522" y="2420134"/>
              <a:ext cx="636096" cy="590664"/>
              <a:chOff x="3155364" y="4938258"/>
              <a:chExt cx="1008000" cy="936005"/>
            </a:xfrm>
          </p:grpSpPr>
          <p:sp>
            <p:nvSpPr>
              <p:cNvPr id="439" name="矩形 438"/>
              <p:cNvSpPr/>
              <p:nvPr/>
            </p:nvSpPr>
            <p:spPr bwMode="gray">
              <a:xfrm>
                <a:off x="3155364" y="493825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440" name="组合 439"/>
              <p:cNvGrpSpPr/>
              <p:nvPr/>
            </p:nvGrpSpPr>
            <p:grpSpPr bwMode="gray">
              <a:xfrm>
                <a:off x="3227770" y="4985410"/>
                <a:ext cx="264764" cy="97178"/>
                <a:chOff x="4550262" y="3256156"/>
                <a:chExt cx="769434" cy="230706"/>
              </a:xfrm>
            </p:grpSpPr>
            <p:sp>
              <p:nvSpPr>
                <p:cNvPr id="494" name="矩形 49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95" name="直接连接符 49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441" name="组合 440"/>
              <p:cNvGrpSpPr/>
              <p:nvPr/>
            </p:nvGrpSpPr>
            <p:grpSpPr bwMode="gray">
              <a:xfrm>
                <a:off x="3526982" y="4985410"/>
                <a:ext cx="264764" cy="97178"/>
                <a:chOff x="4550262" y="3256156"/>
                <a:chExt cx="769434" cy="230706"/>
              </a:xfrm>
            </p:grpSpPr>
            <p:sp>
              <p:nvSpPr>
                <p:cNvPr id="492" name="矩形 49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93" name="直接连接符 49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442" name="组合 441"/>
              <p:cNvGrpSpPr/>
              <p:nvPr/>
            </p:nvGrpSpPr>
            <p:grpSpPr bwMode="gray">
              <a:xfrm>
                <a:off x="3826195" y="4985410"/>
                <a:ext cx="264764" cy="97178"/>
                <a:chOff x="4550262" y="3256156"/>
                <a:chExt cx="769434" cy="230706"/>
              </a:xfrm>
            </p:grpSpPr>
            <p:sp>
              <p:nvSpPr>
                <p:cNvPr id="490" name="矩形 48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91" name="直接连接符 49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443" name="组合 442"/>
              <p:cNvGrpSpPr/>
              <p:nvPr/>
            </p:nvGrpSpPr>
            <p:grpSpPr bwMode="gray">
              <a:xfrm>
                <a:off x="3227770" y="5096666"/>
                <a:ext cx="264764" cy="97178"/>
                <a:chOff x="4550262" y="3256156"/>
                <a:chExt cx="769434" cy="230706"/>
              </a:xfrm>
            </p:grpSpPr>
            <p:sp>
              <p:nvSpPr>
                <p:cNvPr id="488" name="矩形 48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89" name="直接连接符 48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444" name="组合 443"/>
              <p:cNvGrpSpPr/>
              <p:nvPr/>
            </p:nvGrpSpPr>
            <p:grpSpPr bwMode="gray">
              <a:xfrm>
                <a:off x="3526982" y="5096666"/>
                <a:ext cx="264764" cy="97178"/>
                <a:chOff x="4550262" y="3256156"/>
                <a:chExt cx="769434" cy="230706"/>
              </a:xfrm>
            </p:grpSpPr>
            <p:sp>
              <p:nvSpPr>
                <p:cNvPr id="486" name="矩形 48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87" name="直接连接符 48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445" name="组合 444"/>
              <p:cNvGrpSpPr/>
              <p:nvPr/>
            </p:nvGrpSpPr>
            <p:grpSpPr bwMode="gray">
              <a:xfrm>
                <a:off x="3826195" y="5096666"/>
                <a:ext cx="264764" cy="97178"/>
                <a:chOff x="4550262" y="3256156"/>
                <a:chExt cx="769434" cy="230706"/>
              </a:xfrm>
            </p:grpSpPr>
            <p:sp>
              <p:nvSpPr>
                <p:cNvPr id="484" name="矩形 48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85" name="直接连接符 48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446" name="矩形 445"/>
              <p:cNvSpPr/>
              <p:nvPr/>
            </p:nvSpPr>
            <p:spPr bwMode="gray">
              <a:xfrm>
                <a:off x="3155364" y="5255951"/>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447" name="组合 446"/>
              <p:cNvGrpSpPr/>
              <p:nvPr/>
            </p:nvGrpSpPr>
            <p:grpSpPr bwMode="gray">
              <a:xfrm>
                <a:off x="3227770" y="5303103"/>
                <a:ext cx="264764" cy="97178"/>
                <a:chOff x="4550262" y="3256156"/>
                <a:chExt cx="769434" cy="230706"/>
              </a:xfrm>
            </p:grpSpPr>
            <p:sp>
              <p:nvSpPr>
                <p:cNvPr id="482" name="矩形 48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83" name="直接连接符 48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448" name="组合 447"/>
              <p:cNvGrpSpPr/>
              <p:nvPr/>
            </p:nvGrpSpPr>
            <p:grpSpPr bwMode="gray">
              <a:xfrm>
                <a:off x="3526982" y="5303103"/>
                <a:ext cx="264764" cy="97178"/>
                <a:chOff x="4550262" y="3256156"/>
                <a:chExt cx="769434" cy="230706"/>
              </a:xfrm>
            </p:grpSpPr>
            <p:sp>
              <p:nvSpPr>
                <p:cNvPr id="480" name="矩形 47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81" name="直接连接符 48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449" name="组合 448"/>
              <p:cNvGrpSpPr/>
              <p:nvPr/>
            </p:nvGrpSpPr>
            <p:grpSpPr bwMode="gray">
              <a:xfrm>
                <a:off x="3826195" y="5303103"/>
                <a:ext cx="264764" cy="97178"/>
                <a:chOff x="4550262" y="3256156"/>
                <a:chExt cx="769434" cy="230706"/>
              </a:xfrm>
            </p:grpSpPr>
            <p:sp>
              <p:nvSpPr>
                <p:cNvPr id="478" name="矩形 47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79" name="直接连接符 47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450" name="组合 449"/>
              <p:cNvGrpSpPr/>
              <p:nvPr/>
            </p:nvGrpSpPr>
            <p:grpSpPr bwMode="gray">
              <a:xfrm>
                <a:off x="3227770" y="5414359"/>
                <a:ext cx="264764" cy="97178"/>
                <a:chOff x="4550262" y="3256156"/>
                <a:chExt cx="769434" cy="230706"/>
              </a:xfrm>
            </p:grpSpPr>
            <p:sp>
              <p:nvSpPr>
                <p:cNvPr id="476" name="矩形 47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77" name="直接连接符 47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451" name="组合 450"/>
              <p:cNvGrpSpPr/>
              <p:nvPr/>
            </p:nvGrpSpPr>
            <p:grpSpPr bwMode="gray">
              <a:xfrm>
                <a:off x="3526982" y="5414359"/>
                <a:ext cx="264764" cy="97178"/>
                <a:chOff x="4550262" y="3256156"/>
                <a:chExt cx="769434" cy="230706"/>
              </a:xfrm>
            </p:grpSpPr>
            <p:sp>
              <p:nvSpPr>
                <p:cNvPr id="474" name="矩形 47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75" name="直接连接符 47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452" name="组合 451"/>
              <p:cNvGrpSpPr/>
              <p:nvPr/>
            </p:nvGrpSpPr>
            <p:grpSpPr bwMode="gray">
              <a:xfrm>
                <a:off x="3826195" y="5414359"/>
                <a:ext cx="264764" cy="97178"/>
                <a:chOff x="4550262" y="3256156"/>
                <a:chExt cx="769434" cy="230706"/>
              </a:xfrm>
            </p:grpSpPr>
            <p:sp>
              <p:nvSpPr>
                <p:cNvPr id="472" name="矩形 47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73" name="直接连接符 47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453" name="矩形 452"/>
              <p:cNvSpPr/>
              <p:nvPr/>
            </p:nvSpPr>
            <p:spPr bwMode="gray">
              <a:xfrm>
                <a:off x="3155364" y="557364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454" name="组合 453"/>
              <p:cNvGrpSpPr/>
              <p:nvPr/>
            </p:nvGrpSpPr>
            <p:grpSpPr bwMode="gray">
              <a:xfrm>
                <a:off x="3227770" y="5620800"/>
                <a:ext cx="264764" cy="97178"/>
                <a:chOff x="4550262" y="3256156"/>
                <a:chExt cx="769434" cy="230706"/>
              </a:xfrm>
            </p:grpSpPr>
            <p:sp>
              <p:nvSpPr>
                <p:cNvPr id="470" name="矩形 46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71" name="直接连接符 47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455" name="组合 454"/>
              <p:cNvGrpSpPr/>
              <p:nvPr/>
            </p:nvGrpSpPr>
            <p:grpSpPr bwMode="gray">
              <a:xfrm>
                <a:off x="3526982" y="5620800"/>
                <a:ext cx="264764" cy="97178"/>
                <a:chOff x="4550262" y="3256156"/>
                <a:chExt cx="769434" cy="230706"/>
              </a:xfrm>
            </p:grpSpPr>
            <p:sp>
              <p:nvSpPr>
                <p:cNvPr id="468" name="矩形 46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69" name="直接连接符 46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456" name="组合 455"/>
              <p:cNvGrpSpPr/>
              <p:nvPr/>
            </p:nvGrpSpPr>
            <p:grpSpPr bwMode="gray">
              <a:xfrm>
                <a:off x="3826195" y="5620800"/>
                <a:ext cx="264764" cy="97178"/>
                <a:chOff x="4550262" y="3256156"/>
                <a:chExt cx="769434" cy="230706"/>
              </a:xfrm>
            </p:grpSpPr>
            <p:sp>
              <p:nvSpPr>
                <p:cNvPr id="466" name="矩形 46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67" name="直接连接符 46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457" name="组合 456"/>
              <p:cNvGrpSpPr/>
              <p:nvPr/>
            </p:nvGrpSpPr>
            <p:grpSpPr bwMode="gray">
              <a:xfrm>
                <a:off x="3227770" y="5732056"/>
                <a:ext cx="264764" cy="97178"/>
                <a:chOff x="4550262" y="3256156"/>
                <a:chExt cx="769434" cy="230706"/>
              </a:xfrm>
            </p:grpSpPr>
            <p:sp>
              <p:nvSpPr>
                <p:cNvPr id="464" name="矩形 46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65" name="直接连接符 46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458" name="组合 457"/>
              <p:cNvGrpSpPr/>
              <p:nvPr/>
            </p:nvGrpSpPr>
            <p:grpSpPr bwMode="gray">
              <a:xfrm>
                <a:off x="3526982" y="5732056"/>
                <a:ext cx="264764" cy="97178"/>
                <a:chOff x="4550262" y="3256156"/>
                <a:chExt cx="769434" cy="230706"/>
              </a:xfrm>
            </p:grpSpPr>
            <p:sp>
              <p:nvSpPr>
                <p:cNvPr id="462" name="矩形 46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63" name="直接连接符 46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459" name="组合 458"/>
              <p:cNvGrpSpPr/>
              <p:nvPr/>
            </p:nvGrpSpPr>
            <p:grpSpPr bwMode="gray">
              <a:xfrm>
                <a:off x="3826195" y="5732056"/>
                <a:ext cx="264764" cy="97178"/>
                <a:chOff x="4550262" y="3256156"/>
                <a:chExt cx="769434" cy="230706"/>
              </a:xfrm>
            </p:grpSpPr>
            <p:sp>
              <p:nvSpPr>
                <p:cNvPr id="460" name="矩形 45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61" name="直接连接符 46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grpSp>
          <p:nvGrpSpPr>
            <p:cNvPr id="348" name="组合 347"/>
            <p:cNvGrpSpPr/>
            <p:nvPr/>
          </p:nvGrpSpPr>
          <p:grpSpPr>
            <a:xfrm>
              <a:off x="1793668" y="1312922"/>
              <a:ext cx="437394" cy="636096"/>
              <a:chOff x="1596351" y="1240543"/>
              <a:chExt cx="693123" cy="1008000"/>
            </a:xfrm>
          </p:grpSpPr>
          <p:sp>
            <p:nvSpPr>
              <p:cNvPr id="433" name="圆角矩形 432"/>
              <p:cNvSpPr/>
              <p:nvPr/>
            </p:nvSpPr>
            <p:spPr>
              <a:xfrm>
                <a:off x="1596351" y="1240543"/>
                <a:ext cx="693123" cy="1008000"/>
              </a:xfrm>
              <a:prstGeom prst="roundRect">
                <a:avLst>
                  <a:gd name="adj" fmla="val 5010"/>
                </a:avLst>
              </a:prstGeom>
              <a:solidFill>
                <a:srgbClr val="30B5C5"/>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434" name="矩形 433"/>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435" name="矩形 434"/>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436" name="矩形 435"/>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437" name="矩形 436"/>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438" name="矩形 437"/>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grpSp>
        <p:grpSp>
          <p:nvGrpSpPr>
            <p:cNvPr id="349" name="组合 348"/>
            <p:cNvGrpSpPr/>
            <p:nvPr/>
          </p:nvGrpSpPr>
          <p:grpSpPr>
            <a:xfrm>
              <a:off x="2100726" y="2229786"/>
              <a:ext cx="582211" cy="565077"/>
              <a:chOff x="6045714" y="4182533"/>
              <a:chExt cx="582211" cy="565077"/>
            </a:xfrm>
          </p:grpSpPr>
          <p:sp>
            <p:nvSpPr>
              <p:cNvPr id="431" name="圆柱形 430"/>
              <p:cNvSpPr/>
              <p:nvPr/>
            </p:nvSpPr>
            <p:spPr>
              <a:xfrm>
                <a:off x="6063084" y="4182533"/>
                <a:ext cx="562791" cy="541867"/>
              </a:xfrm>
              <a:prstGeom prst="can">
                <a:avLst/>
              </a:prstGeom>
              <a:solidFill>
                <a:srgbClr val="30B5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32" name="文本框 431"/>
              <p:cNvSpPr txBox="1"/>
              <p:nvPr/>
            </p:nvSpPr>
            <p:spPr>
              <a:xfrm>
                <a:off x="6045714" y="4285945"/>
                <a:ext cx="582211" cy="461665"/>
              </a:xfrm>
              <a:prstGeom prst="rect">
                <a:avLst/>
              </a:prstGeom>
              <a:noFill/>
            </p:spPr>
            <p:txBody>
              <a:bodyPr wrap="none" rtlCol="0">
                <a:spAutoFit/>
              </a:bodyPr>
              <a:lstStyle/>
              <a:p>
                <a:pPr algn="ctr"/>
                <a:r>
                  <a:rPr lang="ru-RU" sz="1200" dirty="0" smtClean="0"/>
                  <a:t>Втор.</a:t>
                </a:r>
                <a:endParaRPr lang="ru-RU" sz="1200" dirty="0"/>
              </a:p>
              <a:p>
                <a:pPr algn="ctr"/>
                <a:r>
                  <a:rPr lang="ru-RU" sz="1200" dirty="0"/>
                  <a:t>LUN</a:t>
                </a:r>
              </a:p>
            </p:txBody>
          </p:sp>
        </p:grpSp>
        <p:cxnSp>
          <p:nvCxnSpPr>
            <p:cNvPr id="350" name="直接箭头连接符 349"/>
            <p:cNvCxnSpPr>
              <a:stCxn id="433" idx="2"/>
              <a:endCxn id="439" idx="0"/>
            </p:cNvCxnSpPr>
            <p:nvPr/>
          </p:nvCxnSpPr>
          <p:spPr>
            <a:xfrm>
              <a:off x="2012365" y="1949018"/>
              <a:ext cx="6205" cy="471116"/>
            </a:xfrm>
            <a:prstGeom prst="straightConnector1">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51" name="文本框 350"/>
            <p:cNvSpPr txBox="1"/>
            <p:nvPr/>
          </p:nvSpPr>
          <p:spPr>
            <a:xfrm>
              <a:off x="1456960" y="1036526"/>
              <a:ext cx="1287532" cy="276999"/>
            </a:xfrm>
            <a:prstGeom prst="rect">
              <a:avLst/>
            </a:prstGeom>
            <a:noFill/>
          </p:spPr>
          <p:txBody>
            <a:bodyPr wrap="none" rtlCol="0">
              <a:spAutoFit/>
            </a:bodyPr>
            <a:lstStyle/>
            <a:p>
              <a:r>
                <a:rPr lang="ru-RU" sz="1200" dirty="0"/>
                <a:t>Основной хост</a:t>
              </a:r>
            </a:p>
          </p:txBody>
        </p:sp>
        <p:sp>
          <p:nvSpPr>
            <p:cNvPr id="352" name="文本框 351"/>
            <p:cNvSpPr txBox="1"/>
            <p:nvPr/>
          </p:nvSpPr>
          <p:spPr>
            <a:xfrm>
              <a:off x="3799350" y="1044558"/>
              <a:ext cx="1096775" cy="276999"/>
            </a:xfrm>
            <a:prstGeom prst="rect">
              <a:avLst/>
            </a:prstGeom>
            <a:noFill/>
          </p:spPr>
          <p:txBody>
            <a:bodyPr wrap="none" rtlCol="0">
              <a:spAutoFit/>
            </a:bodyPr>
            <a:lstStyle/>
            <a:p>
              <a:r>
                <a:rPr lang="ru-RU" sz="1200"/>
                <a:t>Резервный хост</a:t>
              </a:r>
            </a:p>
          </p:txBody>
        </p:sp>
        <p:grpSp>
          <p:nvGrpSpPr>
            <p:cNvPr id="353" name="组合 352"/>
            <p:cNvGrpSpPr/>
            <p:nvPr/>
          </p:nvGrpSpPr>
          <p:grpSpPr bwMode="gray">
            <a:xfrm>
              <a:off x="4022465" y="2437404"/>
              <a:ext cx="636096" cy="590664"/>
              <a:chOff x="3155364" y="4938258"/>
              <a:chExt cx="1008000" cy="936005"/>
            </a:xfrm>
          </p:grpSpPr>
          <p:sp>
            <p:nvSpPr>
              <p:cNvPr id="374" name="矩形 373"/>
              <p:cNvSpPr/>
              <p:nvPr/>
            </p:nvSpPr>
            <p:spPr bwMode="gray">
              <a:xfrm>
                <a:off x="3155364" y="493825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375" name="组合 374"/>
              <p:cNvGrpSpPr/>
              <p:nvPr/>
            </p:nvGrpSpPr>
            <p:grpSpPr bwMode="gray">
              <a:xfrm>
                <a:off x="3227770" y="4985410"/>
                <a:ext cx="264764" cy="97178"/>
                <a:chOff x="4550262" y="3256156"/>
                <a:chExt cx="769434" cy="230706"/>
              </a:xfrm>
            </p:grpSpPr>
            <p:sp>
              <p:nvSpPr>
                <p:cNvPr id="429" name="矩形 42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30" name="直接连接符 42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376" name="组合 375"/>
              <p:cNvGrpSpPr/>
              <p:nvPr/>
            </p:nvGrpSpPr>
            <p:grpSpPr bwMode="gray">
              <a:xfrm>
                <a:off x="3526982" y="4985410"/>
                <a:ext cx="264764" cy="97178"/>
                <a:chOff x="4550262" y="3256156"/>
                <a:chExt cx="769434" cy="230706"/>
              </a:xfrm>
            </p:grpSpPr>
            <p:sp>
              <p:nvSpPr>
                <p:cNvPr id="427" name="矩形 42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28" name="直接连接符 42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377" name="组合 376"/>
              <p:cNvGrpSpPr/>
              <p:nvPr/>
            </p:nvGrpSpPr>
            <p:grpSpPr bwMode="gray">
              <a:xfrm>
                <a:off x="3826195" y="4985410"/>
                <a:ext cx="264764" cy="97178"/>
                <a:chOff x="4550262" y="3256156"/>
                <a:chExt cx="769434" cy="230706"/>
              </a:xfrm>
            </p:grpSpPr>
            <p:sp>
              <p:nvSpPr>
                <p:cNvPr id="425" name="矩形 42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26" name="直接连接符 42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378" name="组合 377"/>
              <p:cNvGrpSpPr/>
              <p:nvPr/>
            </p:nvGrpSpPr>
            <p:grpSpPr bwMode="gray">
              <a:xfrm>
                <a:off x="3227770" y="5096666"/>
                <a:ext cx="264764" cy="97178"/>
                <a:chOff x="4550262" y="3256156"/>
                <a:chExt cx="769434" cy="230706"/>
              </a:xfrm>
            </p:grpSpPr>
            <p:sp>
              <p:nvSpPr>
                <p:cNvPr id="423" name="矩形 42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24" name="直接连接符 42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379" name="组合 378"/>
              <p:cNvGrpSpPr/>
              <p:nvPr/>
            </p:nvGrpSpPr>
            <p:grpSpPr bwMode="gray">
              <a:xfrm>
                <a:off x="3526982" y="5096666"/>
                <a:ext cx="264764" cy="97178"/>
                <a:chOff x="4550262" y="3256156"/>
                <a:chExt cx="769434" cy="230706"/>
              </a:xfrm>
            </p:grpSpPr>
            <p:sp>
              <p:nvSpPr>
                <p:cNvPr id="421" name="矩形 42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22" name="直接连接符 42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380" name="组合 379"/>
              <p:cNvGrpSpPr/>
              <p:nvPr/>
            </p:nvGrpSpPr>
            <p:grpSpPr bwMode="gray">
              <a:xfrm>
                <a:off x="3826195" y="5096666"/>
                <a:ext cx="264764" cy="97178"/>
                <a:chOff x="4550262" y="3256156"/>
                <a:chExt cx="769434" cy="230706"/>
              </a:xfrm>
            </p:grpSpPr>
            <p:sp>
              <p:nvSpPr>
                <p:cNvPr id="419" name="矩形 41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20" name="直接连接符 41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381" name="矩形 380"/>
              <p:cNvSpPr/>
              <p:nvPr/>
            </p:nvSpPr>
            <p:spPr bwMode="gray">
              <a:xfrm>
                <a:off x="3155364" y="5255951"/>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382" name="组合 381"/>
              <p:cNvGrpSpPr/>
              <p:nvPr/>
            </p:nvGrpSpPr>
            <p:grpSpPr bwMode="gray">
              <a:xfrm>
                <a:off x="3227770" y="5303103"/>
                <a:ext cx="264764" cy="97178"/>
                <a:chOff x="4550262" y="3256156"/>
                <a:chExt cx="769434" cy="230706"/>
              </a:xfrm>
            </p:grpSpPr>
            <p:sp>
              <p:nvSpPr>
                <p:cNvPr id="417" name="矩形 41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18" name="直接连接符 41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383" name="组合 382"/>
              <p:cNvGrpSpPr/>
              <p:nvPr/>
            </p:nvGrpSpPr>
            <p:grpSpPr bwMode="gray">
              <a:xfrm>
                <a:off x="3526982" y="5303103"/>
                <a:ext cx="264764" cy="97178"/>
                <a:chOff x="4550262" y="3256156"/>
                <a:chExt cx="769434" cy="230706"/>
              </a:xfrm>
            </p:grpSpPr>
            <p:sp>
              <p:nvSpPr>
                <p:cNvPr id="415" name="矩形 41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16" name="直接连接符 41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384" name="组合 383"/>
              <p:cNvGrpSpPr/>
              <p:nvPr/>
            </p:nvGrpSpPr>
            <p:grpSpPr bwMode="gray">
              <a:xfrm>
                <a:off x="3826195" y="5303103"/>
                <a:ext cx="264764" cy="97178"/>
                <a:chOff x="4550262" y="3256156"/>
                <a:chExt cx="769434" cy="230706"/>
              </a:xfrm>
            </p:grpSpPr>
            <p:sp>
              <p:nvSpPr>
                <p:cNvPr id="413" name="矩形 41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14" name="直接连接符 41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385" name="组合 384"/>
              <p:cNvGrpSpPr/>
              <p:nvPr/>
            </p:nvGrpSpPr>
            <p:grpSpPr bwMode="gray">
              <a:xfrm>
                <a:off x="3227770" y="5414359"/>
                <a:ext cx="264764" cy="97178"/>
                <a:chOff x="4550262" y="3256156"/>
                <a:chExt cx="769434" cy="230706"/>
              </a:xfrm>
            </p:grpSpPr>
            <p:sp>
              <p:nvSpPr>
                <p:cNvPr id="411" name="矩形 41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12" name="直接连接符 41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386" name="组合 385"/>
              <p:cNvGrpSpPr/>
              <p:nvPr/>
            </p:nvGrpSpPr>
            <p:grpSpPr bwMode="gray">
              <a:xfrm>
                <a:off x="3526982" y="5414359"/>
                <a:ext cx="264764" cy="97178"/>
                <a:chOff x="4550262" y="3256156"/>
                <a:chExt cx="769434" cy="230706"/>
              </a:xfrm>
            </p:grpSpPr>
            <p:sp>
              <p:nvSpPr>
                <p:cNvPr id="409" name="矩形 40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10" name="直接连接符 40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387" name="组合 386"/>
              <p:cNvGrpSpPr/>
              <p:nvPr/>
            </p:nvGrpSpPr>
            <p:grpSpPr bwMode="gray">
              <a:xfrm>
                <a:off x="3826195" y="5414359"/>
                <a:ext cx="264764" cy="97178"/>
                <a:chOff x="4550262" y="3256156"/>
                <a:chExt cx="769434" cy="230706"/>
              </a:xfrm>
            </p:grpSpPr>
            <p:sp>
              <p:nvSpPr>
                <p:cNvPr id="407" name="矩形 40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08" name="直接连接符 40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388" name="矩形 387"/>
              <p:cNvSpPr/>
              <p:nvPr/>
            </p:nvSpPr>
            <p:spPr bwMode="gray">
              <a:xfrm>
                <a:off x="3155364" y="557364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389" name="组合 388"/>
              <p:cNvGrpSpPr/>
              <p:nvPr/>
            </p:nvGrpSpPr>
            <p:grpSpPr bwMode="gray">
              <a:xfrm>
                <a:off x="3227770" y="5620800"/>
                <a:ext cx="264764" cy="97178"/>
                <a:chOff x="4550262" y="3256156"/>
                <a:chExt cx="769434" cy="230706"/>
              </a:xfrm>
            </p:grpSpPr>
            <p:sp>
              <p:nvSpPr>
                <p:cNvPr id="405" name="矩形 40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06" name="直接连接符 40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390" name="组合 389"/>
              <p:cNvGrpSpPr/>
              <p:nvPr/>
            </p:nvGrpSpPr>
            <p:grpSpPr bwMode="gray">
              <a:xfrm>
                <a:off x="3526982" y="5620800"/>
                <a:ext cx="264764" cy="97178"/>
                <a:chOff x="4550262" y="3256156"/>
                <a:chExt cx="769434" cy="230706"/>
              </a:xfrm>
            </p:grpSpPr>
            <p:sp>
              <p:nvSpPr>
                <p:cNvPr id="403" name="矩形 40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04" name="直接连接符 40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391" name="组合 390"/>
              <p:cNvGrpSpPr/>
              <p:nvPr/>
            </p:nvGrpSpPr>
            <p:grpSpPr bwMode="gray">
              <a:xfrm>
                <a:off x="3826195" y="5620800"/>
                <a:ext cx="264764" cy="97178"/>
                <a:chOff x="4550262" y="3256156"/>
                <a:chExt cx="769434" cy="230706"/>
              </a:xfrm>
            </p:grpSpPr>
            <p:sp>
              <p:nvSpPr>
                <p:cNvPr id="401" name="矩形 40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02" name="直接连接符 40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392" name="组合 391"/>
              <p:cNvGrpSpPr/>
              <p:nvPr/>
            </p:nvGrpSpPr>
            <p:grpSpPr bwMode="gray">
              <a:xfrm>
                <a:off x="3227770" y="5732056"/>
                <a:ext cx="264764" cy="97178"/>
                <a:chOff x="4550262" y="3256156"/>
                <a:chExt cx="769434" cy="230706"/>
              </a:xfrm>
            </p:grpSpPr>
            <p:sp>
              <p:nvSpPr>
                <p:cNvPr id="399" name="矩形 39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00" name="直接连接符 39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393" name="组合 392"/>
              <p:cNvGrpSpPr/>
              <p:nvPr/>
            </p:nvGrpSpPr>
            <p:grpSpPr bwMode="gray">
              <a:xfrm>
                <a:off x="3526982" y="5732056"/>
                <a:ext cx="264764" cy="97178"/>
                <a:chOff x="4550262" y="3256156"/>
                <a:chExt cx="769434" cy="230706"/>
              </a:xfrm>
            </p:grpSpPr>
            <p:sp>
              <p:nvSpPr>
                <p:cNvPr id="397" name="矩形 39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398" name="直接连接符 39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394" name="组合 393"/>
              <p:cNvGrpSpPr/>
              <p:nvPr/>
            </p:nvGrpSpPr>
            <p:grpSpPr bwMode="gray">
              <a:xfrm>
                <a:off x="3826195" y="5732056"/>
                <a:ext cx="264764" cy="97178"/>
                <a:chOff x="4550262" y="3256156"/>
                <a:chExt cx="769434" cy="230706"/>
              </a:xfrm>
            </p:grpSpPr>
            <p:sp>
              <p:nvSpPr>
                <p:cNvPr id="395" name="矩形 39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396" name="直接连接符 39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grpSp>
          <p:nvGrpSpPr>
            <p:cNvPr id="354" name="组合 353"/>
            <p:cNvGrpSpPr/>
            <p:nvPr/>
          </p:nvGrpSpPr>
          <p:grpSpPr>
            <a:xfrm>
              <a:off x="4115611" y="1330192"/>
              <a:ext cx="437394" cy="636096"/>
              <a:chOff x="1596351" y="1240543"/>
              <a:chExt cx="693123" cy="1008000"/>
            </a:xfrm>
          </p:grpSpPr>
          <p:sp>
            <p:nvSpPr>
              <p:cNvPr id="368" name="圆角矩形 367"/>
              <p:cNvSpPr/>
              <p:nvPr/>
            </p:nvSpPr>
            <p:spPr>
              <a:xfrm>
                <a:off x="1596351" y="1240543"/>
                <a:ext cx="693123" cy="1008000"/>
              </a:xfrm>
              <a:prstGeom prst="roundRect">
                <a:avLst>
                  <a:gd name="adj" fmla="val 5010"/>
                </a:avLst>
              </a:prstGeom>
              <a:solidFill>
                <a:srgbClr val="30B5C5"/>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369" name="矩形 368"/>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370" name="矩形 369"/>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371" name="矩形 370"/>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372" name="矩形 371"/>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373" name="矩形 372"/>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grpSp>
        <p:grpSp>
          <p:nvGrpSpPr>
            <p:cNvPr id="355" name="组合 354"/>
            <p:cNvGrpSpPr/>
            <p:nvPr/>
          </p:nvGrpSpPr>
          <p:grpSpPr>
            <a:xfrm>
              <a:off x="3669335" y="2212261"/>
              <a:ext cx="615874" cy="541867"/>
              <a:chOff x="6034208" y="4182533"/>
              <a:chExt cx="615874" cy="541867"/>
            </a:xfrm>
          </p:grpSpPr>
          <p:sp>
            <p:nvSpPr>
              <p:cNvPr id="366" name="圆柱形 365"/>
              <p:cNvSpPr/>
              <p:nvPr/>
            </p:nvSpPr>
            <p:spPr>
              <a:xfrm>
                <a:off x="6063084" y="4182533"/>
                <a:ext cx="562791" cy="541867"/>
              </a:xfrm>
              <a:prstGeom prst="can">
                <a:avLst/>
              </a:prstGeom>
              <a:solidFill>
                <a:srgbClr val="ED6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7" name="文本框 366"/>
              <p:cNvSpPr txBox="1"/>
              <p:nvPr/>
            </p:nvSpPr>
            <p:spPr>
              <a:xfrm>
                <a:off x="6034208" y="4256679"/>
                <a:ext cx="615874" cy="461665"/>
              </a:xfrm>
              <a:prstGeom prst="rect">
                <a:avLst/>
              </a:prstGeom>
              <a:noFill/>
            </p:spPr>
            <p:txBody>
              <a:bodyPr wrap="none" rtlCol="0">
                <a:spAutoFit/>
              </a:bodyPr>
              <a:lstStyle/>
              <a:p>
                <a:pPr algn="ctr"/>
                <a:r>
                  <a:rPr lang="ru-RU" sz="1200" dirty="0" err="1" smtClean="0"/>
                  <a:t>Перв</a:t>
                </a:r>
                <a:r>
                  <a:rPr lang="ru-RU" sz="1200" dirty="0" smtClean="0"/>
                  <a:t>.</a:t>
                </a:r>
                <a:endParaRPr lang="ru-RU" sz="1200" dirty="0"/>
              </a:p>
              <a:p>
                <a:pPr algn="ctr"/>
                <a:r>
                  <a:rPr lang="ru-RU" sz="1200" dirty="0"/>
                  <a:t>LUN</a:t>
                </a:r>
              </a:p>
            </p:txBody>
          </p:sp>
        </p:grpSp>
        <p:cxnSp>
          <p:nvCxnSpPr>
            <p:cNvPr id="356" name="直接箭头连接符 355"/>
            <p:cNvCxnSpPr>
              <a:stCxn id="368" idx="2"/>
              <a:endCxn id="374" idx="0"/>
            </p:cNvCxnSpPr>
            <p:nvPr/>
          </p:nvCxnSpPr>
          <p:spPr>
            <a:xfrm>
              <a:off x="4334308" y="1966288"/>
              <a:ext cx="6205" cy="471116"/>
            </a:xfrm>
            <a:prstGeom prst="straightConnector1">
              <a:avLst/>
            </a:prstGeom>
            <a:ln w="12700">
              <a:solidFill>
                <a:srgbClr val="ED6D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7" name="文本框 356"/>
            <p:cNvSpPr txBox="1"/>
            <p:nvPr/>
          </p:nvSpPr>
          <p:spPr>
            <a:xfrm>
              <a:off x="1458367" y="3023213"/>
              <a:ext cx="1345240" cy="276999"/>
            </a:xfrm>
            <a:prstGeom prst="rect">
              <a:avLst/>
            </a:prstGeom>
            <a:noFill/>
          </p:spPr>
          <p:txBody>
            <a:bodyPr wrap="none" rtlCol="0">
              <a:spAutoFit/>
            </a:bodyPr>
            <a:lstStyle/>
            <a:p>
              <a:r>
                <a:rPr lang="ru-RU" sz="1200"/>
                <a:t>Основная СХД </a:t>
              </a:r>
            </a:p>
          </p:txBody>
        </p:sp>
        <p:sp>
          <p:nvSpPr>
            <p:cNvPr id="358" name="文本框 357"/>
            <p:cNvSpPr txBox="1"/>
            <p:nvPr/>
          </p:nvSpPr>
          <p:spPr>
            <a:xfrm>
              <a:off x="3845719" y="3023204"/>
              <a:ext cx="1521570" cy="276999"/>
            </a:xfrm>
            <a:prstGeom prst="rect">
              <a:avLst/>
            </a:prstGeom>
            <a:noFill/>
          </p:spPr>
          <p:txBody>
            <a:bodyPr wrap="none" rtlCol="0">
              <a:spAutoFit/>
            </a:bodyPr>
            <a:lstStyle/>
            <a:p>
              <a:r>
                <a:rPr lang="ru-RU" sz="1200"/>
                <a:t>Резервная СХД </a:t>
              </a:r>
            </a:p>
          </p:txBody>
        </p:sp>
        <p:cxnSp>
          <p:nvCxnSpPr>
            <p:cNvPr id="359" name="直接连接符 358"/>
            <p:cNvCxnSpPr>
              <a:stCxn id="453" idx="3"/>
              <a:endCxn id="388" idx="1"/>
            </p:cNvCxnSpPr>
            <p:nvPr/>
          </p:nvCxnSpPr>
          <p:spPr>
            <a:xfrm>
              <a:off x="2336618" y="2915947"/>
              <a:ext cx="1685847" cy="1727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360" name="组合 359"/>
            <p:cNvGrpSpPr/>
            <p:nvPr/>
          </p:nvGrpSpPr>
          <p:grpSpPr>
            <a:xfrm>
              <a:off x="2902813" y="2754128"/>
              <a:ext cx="629273" cy="342302"/>
              <a:chOff x="6829605" y="5135631"/>
              <a:chExt cx="629273" cy="342302"/>
            </a:xfrm>
          </p:grpSpPr>
          <p:sp>
            <p:nvSpPr>
              <p:cNvPr id="364" name="云形 363"/>
              <p:cNvSpPr/>
              <p:nvPr/>
            </p:nvSpPr>
            <p:spPr>
              <a:xfrm>
                <a:off x="6829605" y="5135631"/>
                <a:ext cx="629273" cy="342302"/>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5" name="文本框 364"/>
              <p:cNvSpPr txBox="1"/>
              <p:nvPr/>
            </p:nvSpPr>
            <p:spPr>
              <a:xfrm>
                <a:off x="6873272" y="5172448"/>
                <a:ext cx="551754" cy="276999"/>
              </a:xfrm>
              <a:prstGeom prst="rect">
                <a:avLst/>
              </a:prstGeom>
              <a:noFill/>
            </p:spPr>
            <p:txBody>
              <a:bodyPr wrap="none" rtlCol="0">
                <a:spAutoFit/>
              </a:bodyPr>
              <a:lstStyle/>
              <a:p>
                <a:r>
                  <a:rPr lang="ru-RU" sz="1200"/>
                  <a:t>WAN</a:t>
                </a:r>
              </a:p>
            </p:txBody>
          </p:sp>
        </p:grpSp>
        <p:sp>
          <p:nvSpPr>
            <p:cNvPr id="361" name="文本框 360"/>
            <p:cNvSpPr txBox="1"/>
            <p:nvPr/>
          </p:nvSpPr>
          <p:spPr>
            <a:xfrm>
              <a:off x="2776794" y="2300794"/>
              <a:ext cx="842022" cy="461665"/>
            </a:xfrm>
            <a:prstGeom prst="rect">
              <a:avLst/>
            </a:prstGeom>
            <a:noFill/>
          </p:spPr>
          <p:txBody>
            <a:bodyPr wrap="square" rtlCol="0">
              <a:spAutoFit/>
            </a:bodyPr>
            <a:lstStyle/>
            <a:p>
              <a:pPr algn="ctr"/>
              <a:r>
                <a:rPr lang="ru-RU" sz="1200"/>
                <a:t>Новый</a:t>
              </a:r>
            </a:p>
            <a:p>
              <a:pPr algn="ctr"/>
              <a:r>
                <a:rPr lang="ru-RU" sz="1200"/>
                <a:t>канал</a:t>
              </a:r>
            </a:p>
          </p:txBody>
        </p:sp>
        <p:sp>
          <p:nvSpPr>
            <p:cNvPr id="362" name="文本框 361"/>
            <p:cNvSpPr txBox="1"/>
            <p:nvPr/>
          </p:nvSpPr>
          <p:spPr>
            <a:xfrm>
              <a:off x="2721635" y="1372689"/>
              <a:ext cx="998846" cy="646331"/>
            </a:xfrm>
            <a:prstGeom prst="rect">
              <a:avLst/>
            </a:prstGeom>
            <a:noFill/>
          </p:spPr>
          <p:txBody>
            <a:bodyPr wrap="square" rtlCol="0">
              <a:spAutoFit/>
            </a:bodyPr>
            <a:lstStyle/>
            <a:p>
              <a:pPr algn="ctr"/>
              <a:r>
                <a:rPr lang="ru-RU" sz="1200" dirty="0" err="1" smtClean="0">
                  <a:latin typeface="Huawei Sans" panose="020C0503030203020204" pitchFamily="34" charset="0"/>
                  <a:ea typeface="方正兰亭黑简体" panose="02000000000000000000" pitchFamily="2" charset="-122"/>
                  <a:sym typeface="Huawei Sans" panose="020C0503030203020204" pitchFamily="34" charset="0"/>
                </a:rPr>
                <a:t>Восста-новление</a:t>
              </a:r>
              <a:r>
                <a:rPr lang="ru-RU" sz="1200" dirty="0" smtClean="0">
                  <a:latin typeface="Huawei Sans" panose="020C0503030203020204" pitchFamily="34" charset="0"/>
                  <a:ea typeface="方正兰亭黑简体" panose="02000000000000000000" pitchFamily="2" charset="-122"/>
                  <a:sym typeface="Huawei Sans" panose="020C0503030203020204" pitchFamily="34" charset="0"/>
                </a:rPr>
                <a:t> </a:t>
              </a:r>
              <a:r>
                <a:rPr lang="ru-RU" sz="1200" dirty="0">
                  <a:latin typeface="Huawei Sans" panose="020C0503030203020204" pitchFamily="34" charset="0"/>
                  <a:ea typeface="方正兰亭黑简体" panose="02000000000000000000" pitchFamily="2" charset="-122"/>
                  <a:sym typeface="Huawei Sans" panose="020C0503030203020204" pitchFamily="34" charset="0"/>
                </a:rPr>
                <a:t>данных</a:t>
              </a:r>
            </a:p>
          </p:txBody>
        </p:sp>
        <p:sp>
          <p:nvSpPr>
            <p:cNvPr id="363" name="圆角矩形 362"/>
            <p:cNvSpPr/>
            <p:nvPr/>
          </p:nvSpPr>
          <p:spPr>
            <a:xfrm>
              <a:off x="3642304" y="1053743"/>
              <a:ext cx="1749819" cy="2252715"/>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96" name="曲线连接符 495"/>
          <p:cNvCxnSpPr/>
          <p:nvPr/>
        </p:nvCxnSpPr>
        <p:spPr>
          <a:xfrm rot="16200000" flipH="1" flipV="1">
            <a:off x="8779354" y="1406667"/>
            <a:ext cx="17525" cy="1580115"/>
          </a:xfrm>
          <a:prstGeom prst="curvedConnector3">
            <a:avLst>
              <a:gd name="adj1" fmla="val -1304422"/>
            </a:avLst>
          </a:prstGeom>
          <a:ln w="12700">
            <a:solidFill>
              <a:srgbClr val="ED6D00"/>
            </a:solidFill>
            <a:tailEnd type="triangle"/>
          </a:ln>
        </p:spPr>
        <p:style>
          <a:lnRef idx="1">
            <a:schemeClr val="accent1"/>
          </a:lnRef>
          <a:fillRef idx="0">
            <a:schemeClr val="accent1"/>
          </a:fillRef>
          <a:effectRef idx="0">
            <a:schemeClr val="accent1"/>
          </a:effectRef>
          <a:fontRef idx="minor">
            <a:schemeClr val="tx1"/>
          </a:fontRef>
        </p:style>
      </p:cxnSp>
      <p:grpSp>
        <p:nvGrpSpPr>
          <p:cNvPr id="653" name="组合 652"/>
          <p:cNvGrpSpPr/>
          <p:nvPr/>
        </p:nvGrpSpPr>
        <p:grpSpPr>
          <a:xfrm>
            <a:off x="2946480" y="3717438"/>
            <a:ext cx="5670712" cy="2651887"/>
            <a:chOff x="2946480" y="3650060"/>
            <a:chExt cx="5670712" cy="2651887"/>
          </a:xfrm>
        </p:grpSpPr>
        <p:sp>
          <p:nvSpPr>
            <p:cNvPr id="498" name="文本框 497"/>
            <p:cNvSpPr txBox="1"/>
            <p:nvPr/>
          </p:nvSpPr>
          <p:spPr bwMode="auto">
            <a:xfrm>
              <a:off x="3476728" y="5860571"/>
              <a:ext cx="4147072" cy="441376"/>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3. Восстановление сервисов на основном объекте</a:t>
              </a:r>
            </a:p>
          </p:txBody>
        </p:sp>
        <p:sp>
          <p:nvSpPr>
            <p:cNvPr id="500" name="圆角矩形 499"/>
            <p:cNvSpPr/>
            <p:nvPr/>
          </p:nvSpPr>
          <p:spPr>
            <a:xfrm>
              <a:off x="2946480" y="3670656"/>
              <a:ext cx="1961197" cy="2252715"/>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1" name="组合 500"/>
            <p:cNvGrpSpPr/>
            <p:nvPr/>
          </p:nvGrpSpPr>
          <p:grpSpPr bwMode="gray">
            <a:xfrm>
              <a:off x="3846726" y="5043293"/>
              <a:ext cx="636096" cy="590664"/>
              <a:chOff x="3155364" y="4938258"/>
              <a:chExt cx="1008000" cy="936005"/>
            </a:xfrm>
          </p:grpSpPr>
          <p:sp>
            <p:nvSpPr>
              <p:cNvPr id="596" name="矩形 595"/>
              <p:cNvSpPr/>
              <p:nvPr/>
            </p:nvSpPr>
            <p:spPr bwMode="gray">
              <a:xfrm>
                <a:off x="3155364" y="493825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597" name="组合 596"/>
              <p:cNvGrpSpPr/>
              <p:nvPr/>
            </p:nvGrpSpPr>
            <p:grpSpPr bwMode="gray">
              <a:xfrm>
                <a:off x="3227770" y="4985410"/>
                <a:ext cx="264764" cy="97178"/>
                <a:chOff x="4550262" y="3256156"/>
                <a:chExt cx="769434" cy="230706"/>
              </a:xfrm>
            </p:grpSpPr>
            <p:sp>
              <p:nvSpPr>
                <p:cNvPr id="651" name="矩形 65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52" name="直接连接符 65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98" name="组合 597"/>
              <p:cNvGrpSpPr/>
              <p:nvPr/>
            </p:nvGrpSpPr>
            <p:grpSpPr bwMode="gray">
              <a:xfrm>
                <a:off x="3526982" y="4985410"/>
                <a:ext cx="264764" cy="97178"/>
                <a:chOff x="4550262" y="3256156"/>
                <a:chExt cx="769434" cy="230706"/>
              </a:xfrm>
            </p:grpSpPr>
            <p:sp>
              <p:nvSpPr>
                <p:cNvPr id="649" name="矩形 64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50" name="直接连接符 64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99" name="组合 598"/>
              <p:cNvGrpSpPr/>
              <p:nvPr/>
            </p:nvGrpSpPr>
            <p:grpSpPr bwMode="gray">
              <a:xfrm>
                <a:off x="3826195" y="4985410"/>
                <a:ext cx="264764" cy="97178"/>
                <a:chOff x="4550262" y="3256156"/>
                <a:chExt cx="769434" cy="230706"/>
              </a:xfrm>
            </p:grpSpPr>
            <p:sp>
              <p:nvSpPr>
                <p:cNvPr id="647" name="矩形 64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48" name="直接连接符 64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00" name="组合 599"/>
              <p:cNvGrpSpPr/>
              <p:nvPr/>
            </p:nvGrpSpPr>
            <p:grpSpPr bwMode="gray">
              <a:xfrm>
                <a:off x="3227770" y="5096666"/>
                <a:ext cx="264764" cy="97178"/>
                <a:chOff x="4550262" y="3256156"/>
                <a:chExt cx="769434" cy="230706"/>
              </a:xfrm>
            </p:grpSpPr>
            <p:sp>
              <p:nvSpPr>
                <p:cNvPr id="645" name="矩形 64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46" name="直接连接符 64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01" name="组合 600"/>
              <p:cNvGrpSpPr/>
              <p:nvPr/>
            </p:nvGrpSpPr>
            <p:grpSpPr bwMode="gray">
              <a:xfrm>
                <a:off x="3526982" y="5096666"/>
                <a:ext cx="264764" cy="97178"/>
                <a:chOff x="4550262" y="3256156"/>
                <a:chExt cx="769434" cy="230706"/>
              </a:xfrm>
            </p:grpSpPr>
            <p:sp>
              <p:nvSpPr>
                <p:cNvPr id="643" name="矩形 64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44" name="直接连接符 64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02" name="组合 601"/>
              <p:cNvGrpSpPr/>
              <p:nvPr/>
            </p:nvGrpSpPr>
            <p:grpSpPr bwMode="gray">
              <a:xfrm>
                <a:off x="3826195" y="5096666"/>
                <a:ext cx="264764" cy="97178"/>
                <a:chOff x="4550262" y="3256156"/>
                <a:chExt cx="769434" cy="230706"/>
              </a:xfrm>
            </p:grpSpPr>
            <p:sp>
              <p:nvSpPr>
                <p:cNvPr id="641" name="矩形 64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42" name="直接连接符 64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603" name="矩形 602"/>
              <p:cNvSpPr/>
              <p:nvPr/>
            </p:nvSpPr>
            <p:spPr bwMode="gray">
              <a:xfrm>
                <a:off x="3155364" y="5255951"/>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604" name="组合 603"/>
              <p:cNvGrpSpPr/>
              <p:nvPr/>
            </p:nvGrpSpPr>
            <p:grpSpPr bwMode="gray">
              <a:xfrm>
                <a:off x="3227770" y="5303103"/>
                <a:ext cx="264764" cy="97178"/>
                <a:chOff x="4550262" y="3256156"/>
                <a:chExt cx="769434" cy="230706"/>
              </a:xfrm>
            </p:grpSpPr>
            <p:sp>
              <p:nvSpPr>
                <p:cNvPr id="639" name="矩形 63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40" name="直接连接符 63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05" name="组合 604"/>
              <p:cNvGrpSpPr/>
              <p:nvPr/>
            </p:nvGrpSpPr>
            <p:grpSpPr bwMode="gray">
              <a:xfrm>
                <a:off x="3526982" y="5303103"/>
                <a:ext cx="264764" cy="97178"/>
                <a:chOff x="4550262" y="3256156"/>
                <a:chExt cx="769434" cy="230706"/>
              </a:xfrm>
            </p:grpSpPr>
            <p:sp>
              <p:nvSpPr>
                <p:cNvPr id="637" name="矩形 63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38" name="直接连接符 63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06" name="组合 605"/>
              <p:cNvGrpSpPr/>
              <p:nvPr/>
            </p:nvGrpSpPr>
            <p:grpSpPr bwMode="gray">
              <a:xfrm>
                <a:off x="3826195" y="5303103"/>
                <a:ext cx="264764" cy="97178"/>
                <a:chOff x="4550262" y="3256156"/>
                <a:chExt cx="769434" cy="230706"/>
              </a:xfrm>
            </p:grpSpPr>
            <p:sp>
              <p:nvSpPr>
                <p:cNvPr id="635" name="矩形 63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36" name="直接连接符 63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07" name="组合 606"/>
              <p:cNvGrpSpPr/>
              <p:nvPr/>
            </p:nvGrpSpPr>
            <p:grpSpPr bwMode="gray">
              <a:xfrm>
                <a:off x="3227770" y="5414359"/>
                <a:ext cx="264764" cy="97178"/>
                <a:chOff x="4550262" y="3256156"/>
                <a:chExt cx="769434" cy="230706"/>
              </a:xfrm>
            </p:grpSpPr>
            <p:sp>
              <p:nvSpPr>
                <p:cNvPr id="633" name="矩形 63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34" name="直接连接符 63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08" name="组合 607"/>
              <p:cNvGrpSpPr/>
              <p:nvPr/>
            </p:nvGrpSpPr>
            <p:grpSpPr bwMode="gray">
              <a:xfrm>
                <a:off x="3526982" y="5414359"/>
                <a:ext cx="264764" cy="97178"/>
                <a:chOff x="4550262" y="3256156"/>
                <a:chExt cx="769434" cy="230706"/>
              </a:xfrm>
            </p:grpSpPr>
            <p:sp>
              <p:nvSpPr>
                <p:cNvPr id="631" name="矩形 63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32" name="直接连接符 63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09" name="组合 608"/>
              <p:cNvGrpSpPr/>
              <p:nvPr/>
            </p:nvGrpSpPr>
            <p:grpSpPr bwMode="gray">
              <a:xfrm>
                <a:off x="3826195" y="5414359"/>
                <a:ext cx="264764" cy="97178"/>
                <a:chOff x="4550262" y="3256156"/>
                <a:chExt cx="769434" cy="230706"/>
              </a:xfrm>
            </p:grpSpPr>
            <p:sp>
              <p:nvSpPr>
                <p:cNvPr id="629" name="矩形 62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30" name="直接连接符 62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610" name="矩形 609"/>
              <p:cNvSpPr/>
              <p:nvPr/>
            </p:nvSpPr>
            <p:spPr bwMode="gray">
              <a:xfrm>
                <a:off x="3155364" y="557364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611" name="组合 610"/>
              <p:cNvGrpSpPr/>
              <p:nvPr/>
            </p:nvGrpSpPr>
            <p:grpSpPr bwMode="gray">
              <a:xfrm>
                <a:off x="3227770" y="5620800"/>
                <a:ext cx="264764" cy="97178"/>
                <a:chOff x="4550262" y="3256156"/>
                <a:chExt cx="769434" cy="230706"/>
              </a:xfrm>
            </p:grpSpPr>
            <p:sp>
              <p:nvSpPr>
                <p:cNvPr id="627" name="矩形 62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28" name="直接连接符 62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12" name="组合 611"/>
              <p:cNvGrpSpPr/>
              <p:nvPr/>
            </p:nvGrpSpPr>
            <p:grpSpPr bwMode="gray">
              <a:xfrm>
                <a:off x="3526982" y="5620800"/>
                <a:ext cx="264764" cy="97178"/>
                <a:chOff x="4550262" y="3256156"/>
                <a:chExt cx="769434" cy="230706"/>
              </a:xfrm>
            </p:grpSpPr>
            <p:sp>
              <p:nvSpPr>
                <p:cNvPr id="625" name="矩形 62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26" name="直接连接符 62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13" name="组合 612"/>
              <p:cNvGrpSpPr/>
              <p:nvPr/>
            </p:nvGrpSpPr>
            <p:grpSpPr bwMode="gray">
              <a:xfrm>
                <a:off x="3826195" y="5620800"/>
                <a:ext cx="264764" cy="97178"/>
                <a:chOff x="4550262" y="3256156"/>
                <a:chExt cx="769434" cy="230706"/>
              </a:xfrm>
            </p:grpSpPr>
            <p:sp>
              <p:nvSpPr>
                <p:cNvPr id="623" name="矩形 62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24" name="直接连接符 62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14" name="组合 613"/>
              <p:cNvGrpSpPr/>
              <p:nvPr/>
            </p:nvGrpSpPr>
            <p:grpSpPr bwMode="gray">
              <a:xfrm>
                <a:off x="3227770" y="5732056"/>
                <a:ext cx="264764" cy="97178"/>
                <a:chOff x="4550262" y="3256156"/>
                <a:chExt cx="769434" cy="230706"/>
              </a:xfrm>
            </p:grpSpPr>
            <p:sp>
              <p:nvSpPr>
                <p:cNvPr id="621" name="矩形 62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22" name="直接连接符 62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15" name="组合 614"/>
              <p:cNvGrpSpPr/>
              <p:nvPr/>
            </p:nvGrpSpPr>
            <p:grpSpPr bwMode="gray">
              <a:xfrm>
                <a:off x="3526982" y="5732056"/>
                <a:ext cx="264764" cy="97178"/>
                <a:chOff x="4550262" y="3256156"/>
                <a:chExt cx="769434" cy="230706"/>
              </a:xfrm>
            </p:grpSpPr>
            <p:sp>
              <p:nvSpPr>
                <p:cNvPr id="619" name="矩形 61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20" name="直接连接符 61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16" name="组合 615"/>
              <p:cNvGrpSpPr/>
              <p:nvPr/>
            </p:nvGrpSpPr>
            <p:grpSpPr bwMode="gray">
              <a:xfrm>
                <a:off x="3826195" y="5732056"/>
                <a:ext cx="264764" cy="97178"/>
                <a:chOff x="4550262" y="3256156"/>
                <a:chExt cx="769434" cy="230706"/>
              </a:xfrm>
            </p:grpSpPr>
            <p:sp>
              <p:nvSpPr>
                <p:cNvPr id="617" name="矩形 61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18" name="直接连接符 61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grpSp>
          <p:nvGrpSpPr>
            <p:cNvPr id="502" name="组合 501"/>
            <p:cNvGrpSpPr/>
            <p:nvPr/>
          </p:nvGrpSpPr>
          <p:grpSpPr>
            <a:xfrm>
              <a:off x="3939872" y="3936081"/>
              <a:ext cx="437394" cy="636096"/>
              <a:chOff x="1596351" y="1240543"/>
              <a:chExt cx="693123" cy="1008000"/>
            </a:xfrm>
          </p:grpSpPr>
          <p:sp>
            <p:nvSpPr>
              <p:cNvPr id="590" name="圆角矩形 589"/>
              <p:cNvSpPr/>
              <p:nvPr/>
            </p:nvSpPr>
            <p:spPr>
              <a:xfrm>
                <a:off x="1596351" y="1240543"/>
                <a:ext cx="693123" cy="1008000"/>
              </a:xfrm>
              <a:prstGeom prst="roundRect">
                <a:avLst>
                  <a:gd name="adj" fmla="val 5010"/>
                </a:avLst>
              </a:prstGeom>
              <a:solidFill>
                <a:srgbClr val="30B5C5"/>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591" name="矩形 590"/>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592" name="矩形 591"/>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593" name="矩形 592"/>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594" name="矩形 593"/>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595" name="矩形 594"/>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grpSp>
        <p:grpSp>
          <p:nvGrpSpPr>
            <p:cNvPr id="503" name="组合 502"/>
            <p:cNvGrpSpPr/>
            <p:nvPr/>
          </p:nvGrpSpPr>
          <p:grpSpPr>
            <a:xfrm>
              <a:off x="4254531" y="4852945"/>
              <a:ext cx="615874" cy="541867"/>
              <a:chOff x="6053315" y="4182533"/>
              <a:chExt cx="615874" cy="541867"/>
            </a:xfrm>
          </p:grpSpPr>
          <p:sp>
            <p:nvSpPr>
              <p:cNvPr id="588" name="圆柱形 587"/>
              <p:cNvSpPr/>
              <p:nvPr/>
            </p:nvSpPr>
            <p:spPr>
              <a:xfrm>
                <a:off x="6063084" y="4182533"/>
                <a:ext cx="562791" cy="541867"/>
              </a:xfrm>
              <a:prstGeom prst="can">
                <a:avLst/>
              </a:prstGeom>
              <a:solidFill>
                <a:srgbClr val="ED6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89" name="文本框 588"/>
              <p:cNvSpPr txBox="1"/>
              <p:nvPr/>
            </p:nvSpPr>
            <p:spPr>
              <a:xfrm>
                <a:off x="6053315" y="4258670"/>
                <a:ext cx="615874" cy="461665"/>
              </a:xfrm>
              <a:prstGeom prst="rect">
                <a:avLst/>
              </a:prstGeom>
              <a:noFill/>
            </p:spPr>
            <p:txBody>
              <a:bodyPr wrap="none" rtlCol="0">
                <a:spAutoFit/>
              </a:bodyPr>
              <a:lstStyle/>
              <a:p>
                <a:pPr algn="ctr"/>
                <a:r>
                  <a:rPr lang="ru-RU" sz="1200" dirty="0" err="1" smtClean="0"/>
                  <a:t>Перв</a:t>
                </a:r>
                <a:r>
                  <a:rPr lang="ru-RU" sz="1200" dirty="0" smtClean="0"/>
                  <a:t>.</a:t>
                </a:r>
                <a:endParaRPr lang="ru-RU" sz="1200" dirty="0"/>
              </a:p>
              <a:p>
                <a:pPr algn="ctr"/>
                <a:r>
                  <a:rPr lang="ru-RU" sz="1200" dirty="0"/>
                  <a:t>LUN</a:t>
                </a:r>
              </a:p>
            </p:txBody>
          </p:sp>
        </p:grpSp>
        <p:cxnSp>
          <p:nvCxnSpPr>
            <p:cNvPr id="504" name="直接箭头连接符 503"/>
            <p:cNvCxnSpPr>
              <a:stCxn id="590" idx="2"/>
              <a:endCxn id="596" idx="0"/>
            </p:cNvCxnSpPr>
            <p:nvPr/>
          </p:nvCxnSpPr>
          <p:spPr>
            <a:xfrm>
              <a:off x="4158569" y="4572177"/>
              <a:ext cx="6205" cy="471116"/>
            </a:xfrm>
            <a:prstGeom prst="straightConnector1">
              <a:avLst/>
            </a:prstGeom>
            <a:ln w="12700">
              <a:solidFill>
                <a:srgbClr val="ED6D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05" name="文本框 504"/>
            <p:cNvSpPr txBox="1"/>
            <p:nvPr/>
          </p:nvSpPr>
          <p:spPr>
            <a:xfrm>
              <a:off x="3555997" y="3650060"/>
              <a:ext cx="1287532" cy="276999"/>
            </a:xfrm>
            <a:prstGeom prst="rect">
              <a:avLst/>
            </a:prstGeom>
            <a:noFill/>
          </p:spPr>
          <p:txBody>
            <a:bodyPr wrap="none" rtlCol="0">
              <a:spAutoFit/>
            </a:bodyPr>
            <a:lstStyle/>
            <a:p>
              <a:pPr algn="ct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Основной хост</a:t>
              </a:r>
            </a:p>
          </p:txBody>
        </p:sp>
        <p:sp>
          <p:nvSpPr>
            <p:cNvPr id="506" name="文本框 505"/>
            <p:cNvSpPr txBox="1"/>
            <p:nvPr/>
          </p:nvSpPr>
          <p:spPr>
            <a:xfrm>
              <a:off x="6152848" y="3667717"/>
              <a:ext cx="1096775" cy="276999"/>
            </a:xfrm>
            <a:prstGeom prst="rect">
              <a:avLst/>
            </a:prstGeom>
            <a:noFill/>
          </p:spPr>
          <p:txBody>
            <a:bodyPr wrap="none" rtlCol="0">
              <a:spAutoFit/>
            </a:bodyPr>
            <a:lstStyle/>
            <a:p>
              <a:r>
                <a:rPr lang="ru-RU" sz="1200"/>
                <a:t>Резервный хост</a:t>
              </a:r>
            </a:p>
          </p:txBody>
        </p:sp>
        <p:grpSp>
          <p:nvGrpSpPr>
            <p:cNvPr id="507" name="组合 506"/>
            <p:cNvGrpSpPr/>
            <p:nvPr/>
          </p:nvGrpSpPr>
          <p:grpSpPr bwMode="gray">
            <a:xfrm>
              <a:off x="6316971" y="5060563"/>
              <a:ext cx="636096" cy="590664"/>
              <a:chOff x="3155364" y="4938258"/>
              <a:chExt cx="1008000" cy="936005"/>
            </a:xfrm>
          </p:grpSpPr>
          <p:sp>
            <p:nvSpPr>
              <p:cNvPr id="531" name="矩形 530"/>
              <p:cNvSpPr/>
              <p:nvPr/>
            </p:nvSpPr>
            <p:spPr bwMode="gray">
              <a:xfrm>
                <a:off x="3155364" y="493825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532" name="组合 531"/>
              <p:cNvGrpSpPr/>
              <p:nvPr/>
            </p:nvGrpSpPr>
            <p:grpSpPr bwMode="gray">
              <a:xfrm>
                <a:off x="3227770" y="4985410"/>
                <a:ext cx="264764" cy="97178"/>
                <a:chOff x="4550262" y="3256156"/>
                <a:chExt cx="769434" cy="230706"/>
              </a:xfrm>
            </p:grpSpPr>
            <p:sp>
              <p:nvSpPr>
                <p:cNvPr id="586" name="矩形 58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587" name="直接连接符 58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33" name="组合 532"/>
              <p:cNvGrpSpPr/>
              <p:nvPr/>
            </p:nvGrpSpPr>
            <p:grpSpPr bwMode="gray">
              <a:xfrm>
                <a:off x="3526982" y="4985410"/>
                <a:ext cx="264764" cy="97178"/>
                <a:chOff x="4550262" y="3256156"/>
                <a:chExt cx="769434" cy="230706"/>
              </a:xfrm>
            </p:grpSpPr>
            <p:sp>
              <p:nvSpPr>
                <p:cNvPr id="584" name="矩形 58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585" name="直接连接符 58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34" name="组合 533"/>
              <p:cNvGrpSpPr/>
              <p:nvPr/>
            </p:nvGrpSpPr>
            <p:grpSpPr bwMode="gray">
              <a:xfrm>
                <a:off x="3826195" y="4985410"/>
                <a:ext cx="264764" cy="97178"/>
                <a:chOff x="4550262" y="3256156"/>
                <a:chExt cx="769434" cy="230706"/>
              </a:xfrm>
            </p:grpSpPr>
            <p:sp>
              <p:nvSpPr>
                <p:cNvPr id="582" name="矩形 58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583" name="直接连接符 58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35" name="组合 534"/>
              <p:cNvGrpSpPr/>
              <p:nvPr/>
            </p:nvGrpSpPr>
            <p:grpSpPr bwMode="gray">
              <a:xfrm>
                <a:off x="3227770" y="5096666"/>
                <a:ext cx="264764" cy="97178"/>
                <a:chOff x="4550262" y="3256156"/>
                <a:chExt cx="769434" cy="230706"/>
              </a:xfrm>
            </p:grpSpPr>
            <p:sp>
              <p:nvSpPr>
                <p:cNvPr id="580" name="矩形 57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581" name="直接连接符 58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36" name="组合 535"/>
              <p:cNvGrpSpPr/>
              <p:nvPr/>
            </p:nvGrpSpPr>
            <p:grpSpPr bwMode="gray">
              <a:xfrm>
                <a:off x="3526982" y="5096666"/>
                <a:ext cx="264764" cy="97178"/>
                <a:chOff x="4550262" y="3256156"/>
                <a:chExt cx="769434" cy="230706"/>
              </a:xfrm>
            </p:grpSpPr>
            <p:sp>
              <p:nvSpPr>
                <p:cNvPr id="578" name="矩形 57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579" name="直接连接符 57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37" name="组合 536"/>
              <p:cNvGrpSpPr/>
              <p:nvPr/>
            </p:nvGrpSpPr>
            <p:grpSpPr bwMode="gray">
              <a:xfrm>
                <a:off x="3826195" y="5096666"/>
                <a:ext cx="264764" cy="97178"/>
                <a:chOff x="4550262" y="3256156"/>
                <a:chExt cx="769434" cy="230706"/>
              </a:xfrm>
            </p:grpSpPr>
            <p:sp>
              <p:nvSpPr>
                <p:cNvPr id="576" name="矩形 57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577" name="直接连接符 57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538" name="矩形 537"/>
              <p:cNvSpPr/>
              <p:nvPr/>
            </p:nvSpPr>
            <p:spPr bwMode="gray">
              <a:xfrm>
                <a:off x="3155364" y="5255951"/>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539" name="组合 538"/>
              <p:cNvGrpSpPr/>
              <p:nvPr/>
            </p:nvGrpSpPr>
            <p:grpSpPr bwMode="gray">
              <a:xfrm>
                <a:off x="3227770" y="5303103"/>
                <a:ext cx="264764" cy="97178"/>
                <a:chOff x="4550262" y="3256156"/>
                <a:chExt cx="769434" cy="230706"/>
              </a:xfrm>
            </p:grpSpPr>
            <p:sp>
              <p:nvSpPr>
                <p:cNvPr id="574" name="矩形 57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575" name="直接连接符 57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40" name="组合 539"/>
              <p:cNvGrpSpPr/>
              <p:nvPr/>
            </p:nvGrpSpPr>
            <p:grpSpPr bwMode="gray">
              <a:xfrm>
                <a:off x="3526982" y="5303103"/>
                <a:ext cx="264764" cy="97178"/>
                <a:chOff x="4550262" y="3256156"/>
                <a:chExt cx="769434" cy="230706"/>
              </a:xfrm>
            </p:grpSpPr>
            <p:sp>
              <p:nvSpPr>
                <p:cNvPr id="572" name="矩形 57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573" name="直接连接符 57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41" name="组合 540"/>
              <p:cNvGrpSpPr/>
              <p:nvPr/>
            </p:nvGrpSpPr>
            <p:grpSpPr bwMode="gray">
              <a:xfrm>
                <a:off x="3826195" y="5303103"/>
                <a:ext cx="264764" cy="97178"/>
                <a:chOff x="4550262" y="3256156"/>
                <a:chExt cx="769434" cy="230706"/>
              </a:xfrm>
            </p:grpSpPr>
            <p:sp>
              <p:nvSpPr>
                <p:cNvPr id="570" name="矩形 56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571" name="直接连接符 57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42" name="组合 541"/>
              <p:cNvGrpSpPr/>
              <p:nvPr/>
            </p:nvGrpSpPr>
            <p:grpSpPr bwMode="gray">
              <a:xfrm>
                <a:off x="3227770" y="5414359"/>
                <a:ext cx="264764" cy="97178"/>
                <a:chOff x="4550262" y="3256156"/>
                <a:chExt cx="769434" cy="230706"/>
              </a:xfrm>
            </p:grpSpPr>
            <p:sp>
              <p:nvSpPr>
                <p:cNvPr id="568" name="矩形 56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569" name="直接连接符 56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43" name="组合 542"/>
              <p:cNvGrpSpPr/>
              <p:nvPr/>
            </p:nvGrpSpPr>
            <p:grpSpPr bwMode="gray">
              <a:xfrm>
                <a:off x="3526982" y="5414359"/>
                <a:ext cx="264764" cy="97178"/>
                <a:chOff x="4550262" y="3256156"/>
                <a:chExt cx="769434" cy="230706"/>
              </a:xfrm>
            </p:grpSpPr>
            <p:sp>
              <p:nvSpPr>
                <p:cNvPr id="566" name="矩形 56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567" name="直接连接符 56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44" name="组合 543"/>
              <p:cNvGrpSpPr/>
              <p:nvPr/>
            </p:nvGrpSpPr>
            <p:grpSpPr bwMode="gray">
              <a:xfrm>
                <a:off x="3826195" y="5414359"/>
                <a:ext cx="264764" cy="97178"/>
                <a:chOff x="4550262" y="3256156"/>
                <a:chExt cx="769434" cy="230706"/>
              </a:xfrm>
            </p:grpSpPr>
            <p:sp>
              <p:nvSpPr>
                <p:cNvPr id="564" name="矩形 56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565" name="直接连接符 56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545" name="矩形 544"/>
              <p:cNvSpPr/>
              <p:nvPr/>
            </p:nvSpPr>
            <p:spPr bwMode="gray">
              <a:xfrm>
                <a:off x="3155364" y="557364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546" name="组合 545"/>
              <p:cNvGrpSpPr/>
              <p:nvPr/>
            </p:nvGrpSpPr>
            <p:grpSpPr bwMode="gray">
              <a:xfrm>
                <a:off x="3227770" y="5620800"/>
                <a:ext cx="264764" cy="97178"/>
                <a:chOff x="4550262" y="3256156"/>
                <a:chExt cx="769434" cy="230706"/>
              </a:xfrm>
            </p:grpSpPr>
            <p:sp>
              <p:nvSpPr>
                <p:cNvPr id="562" name="矩形 56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563" name="直接连接符 56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47" name="组合 546"/>
              <p:cNvGrpSpPr/>
              <p:nvPr/>
            </p:nvGrpSpPr>
            <p:grpSpPr bwMode="gray">
              <a:xfrm>
                <a:off x="3526982" y="5620800"/>
                <a:ext cx="264764" cy="97178"/>
                <a:chOff x="4550262" y="3256156"/>
                <a:chExt cx="769434" cy="230706"/>
              </a:xfrm>
            </p:grpSpPr>
            <p:sp>
              <p:nvSpPr>
                <p:cNvPr id="560" name="矩形 55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561" name="直接连接符 56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48" name="组合 547"/>
              <p:cNvGrpSpPr/>
              <p:nvPr/>
            </p:nvGrpSpPr>
            <p:grpSpPr bwMode="gray">
              <a:xfrm>
                <a:off x="3826195" y="5620800"/>
                <a:ext cx="264764" cy="97178"/>
                <a:chOff x="4550262" y="3256156"/>
                <a:chExt cx="769434" cy="230706"/>
              </a:xfrm>
            </p:grpSpPr>
            <p:sp>
              <p:nvSpPr>
                <p:cNvPr id="558" name="矩形 55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559" name="直接连接符 55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49" name="组合 548"/>
              <p:cNvGrpSpPr/>
              <p:nvPr/>
            </p:nvGrpSpPr>
            <p:grpSpPr bwMode="gray">
              <a:xfrm>
                <a:off x="3227770" y="5732056"/>
                <a:ext cx="264764" cy="97178"/>
                <a:chOff x="4550262" y="3256156"/>
                <a:chExt cx="769434" cy="230706"/>
              </a:xfrm>
            </p:grpSpPr>
            <p:sp>
              <p:nvSpPr>
                <p:cNvPr id="556" name="矩形 55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557" name="直接连接符 55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50" name="组合 549"/>
              <p:cNvGrpSpPr/>
              <p:nvPr/>
            </p:nvGrpSpPr>
            <p:grpSpPr bwMode="gray">
              <a:xfrm>
                <a:off x="3526982" y="5732056"/>
                <a:ext cx="264764" cy="97178"/>
                <a:chOff x="4550262" y="3256156"/>
                <a:chExt cx="769434" cy="230706"/>
              </a:xfrm>
            </p:grpSpPr>
            <p:sp>
              <p:nvSpPr>
                <p:cNvPr id="554" name="矩形 55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555" name="直接连接符 55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51" name="组合 550"/>
              <p:cNvGrpSpPr/>
              <p:nvPr/>
            </p:nvGrpSpPr>
            <p:grpSpPr bwMode="gray">
              <a:xfrm>
                <a:off x="3826195" y="5732056"/>
                <a:ext cx="264764" cy="97178"/>
                <a:chOff x="4550262" y="3256156"/>
                <a:chExt cx="769434" cy="230706"/>
              </a:xfrm>
            </p:grpSpPr>
            <p:sp>
              <p:nvSpPr>
                <p:cNvPr id="552" name="矩形 55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553" name="直接连接符 55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grpSp>
          <p:nvGrpSpPr>
            <p:cNvPr id="508" name="组合 507"/>
            <p:cNvGrpSpPr/>
            <p:nvPr/>
          </p:nvGrpSpPr>
          <p:grpSpPr>
            <a:xfrm>
              <a:off x="6410117" y="3953351"/>
              <a:ext cx="437394" cy="636096"/>
              <a:chOff x="1596351" y="1240543"/>
              <a:chExt cx="693123" cy="1008000"/>
            </a:xfrm>
          </p:grpSpPr>
          <p:sp>
            <p:nvSpPr>
              <p:cNvPr id="525" name="圆角矩形 524"/>
              <p:cNvSpPr/>
              <p:nvPr/>
            </p:nvSpPr>
            <p:spPr>
              <a:xfrm>
                <a:off x="1596351" y="1240543"/>
                <a:ext cx="693123" cy="1008000"/>
              </a:xfrm>
              <a:prstGeom prst="roundRect">
                <a:avLst>
                  <a:gd name="adj" fmla="val 5010"/>
                </a:avLst>
              </a:prstGeom>
              <a:solidFill>
                <a:srgbClr val="30B5C5"/>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526" name="矩形 525"/>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527" name="矩形 526"/>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528" name="矩形 527"/>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529" name="矩形 528"/>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530" name="矩形 529"/>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grpSp>
        <p:grpSp>
          <p:nvGrpSpPr>
            <p:cNvPr id="509" name="组合 508"/>
            <p:cNvGrpSpPr/>
            <p:nvPr/>
          </p:nvGrpSpPr>
          <p:grpSpPr>
            <a:xfrm>
              <a:off x="5988332" y="4835420"/>
              <a:ext cx="582211" cy="548966"/>
              <a:chOff x="6058699" y="4182533"/>
              <a:chExt cx="582211" cy="548966"/>
            </a:xfrm>
          </p:grpSpPr>
          <p:sp>
            <p:nvSpPr>
              <p:cNvPr id="523" name="圆柱形 522"/>
              <p:cNvSpPr/>
              <p:nvPr/>
            </p:nvSpPr>
            <p:spPr>
              <a:xfrm>
                <a:off x="6063084" y="4182533"/>
                <a:ext cx="562791" cy="541867"/>
              </a:xfrm>
              <a:prstGeom prst="can">
                <a:avLst/>
              </a:prstGeom>
              <a:solidFill>
                <a:srgbClr val="30B5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4" name="文本框 523"/>
              <p:cNvSpPr txBox="1"/>
              <p:nvPr/>
            </p:nvSpPr>
            <p:spPr>
              <a:xfrm>
                <a:off x="6058699" y="4269834"/>
                <a:ext cx="582211" cy="461665"/>
              </a:xfrm>
              <a:prstGeom prst="rect">
                <a:avLst/>
              </a:prstGeom>
              <a:noFill/>
            </p:spPr>
            <p:txBody>
              <a:bodyPr wrap="none" rtlCol="0">
                <a:spAutoFit/>
              </a:bodyPr>
              <a:lstStyle/>
              <a:p>
                <a:pPr algn="ctr" fontAlgn="ctr"/>
                <a:r>
                  <a:rPr lang="ru-RU" sz="1200" dirty="0" smtClean="0">
                    <a:latin typeface="Huawei Sans" panose="020C0503030203020204" pitchFamily="34" charset="0"/>
                    <a:ea typeface="方正兰亭黑简体" panose="02000000000000000000" pitchFamily="2" charset="-122"/>
                    <a:sym typeface="Huawei Sans" panose="020C0503030203020204" pitchFamily="34" charset="0"/>
                  </a:rPr>
                  <a:t>Втор.</a:t>
                </a:r>
                <a:endParaRPr lang="ru-RU" sz="1200" dirty="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LUN</a:t>
                </a:r>
              </a:p>
            </p:txBody>
          </p:sp>
        </p:grpSp>
        <p:cxnSp>
          <p:nvCxnSpPr>
            <p:cNvPr id="510" name="直接箭头连接符 509"/>
            <p:cNvCxnSpPr>
              <a:stCxn id="525" idx="2"/>
              <a:endCxn id="531" idx="0"/>
            </p:cNvCxnSpPr>
            <p:nvPr/>
          </p:nvCxnSpPr>
          <p:spPr>
            <a:xfrm>
              <a:off x="6628814" y="4589447"/>
              <a:ext cx="6205" cy="471116"/>
            </a:xfrm>
            <a:prstGeom prst="straightConnector1">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11" name="文本框 510"/>
            <p:cNvSpPr txBox="1"/>
            <p:nvPr/>
          </p:nvSpPr>
          <p:spPr>
            <a:xfrm>
              <a:off x="3556446" y="5646372"/>
              <a:ext cx="1297150" cy="276999"/>
            </a:xfrm>
            <a:prstGeom prst="rect">
              <a:avLst/>
            </a:prstGeom>
            <a:noFill/>
          </p:spPr>
          <p:txBody>
            <a:bodyPr wrap="none" rtlCol="0">
              <a:spAutoFit/>
            </a:bodyPr>
            <a:lstStyle/>
            <a:p>
              <a:r>
                <a:rPr lang="ru-RU" sz="1200"/>
                <a:t>Основная СХД</a:t>
              </a:r>
            </a:p>
          </p:txBody>
        </p:sp>
        <p:sp>
          <p:nvSpPr>
            <p:cNvPr id="512" name="文本框 511"/>
            <p:cNvSpPr txBox="1"/>
            <p:nvPr/>
          </p:nvSpPr>
          <p:spPr>
            <a:xfrm>
              <a:off x="6140225" y="5646363"/>
              <a:ext cx="1521570" cy="276999"/>
            </a:xfrm>
            <a:prstGeom prst="rect">
              <a:avLst/>
            </a:prstGeom>
            <a:noFill/>
          </p:spPr>
          <p:txBody>
            <a:bodyPr wrap="none" rtlCol="0">
              <a:spAutoFit/>
            </a:bodyPr>
            <a:lstStyle/>
            <a:p>
              <a:r>
                <a:rPr lang="ru-RU" sz="1200"/>
                <a:t>Резервная СХД </a:t>
              </a:r>
            </a:p>
          </p:txBody>
        </p:sp>
        <p:cxnSp>
          <p:nvCxnSpPr>
            <p:cNvPr id="513" name="直接连接符 512"/>
            <p:cNvCxnSpPr>
              <a:stCxn id="610" idx="3"/>
              <a:endCxn id="545" idx="1"/>
            </p:cNvCxnSpPr>
            <p:nvPr/>
          </p:nvCxnSpPr>
          <p:spPr>
            <a:xfrm>
              <a:off x="4482822" y="5539106"/>
              <a:ext cx="1834149" cy="1727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14" name="直接连接符 513"/>
            <p:cNvCxnSpPr>
              <a:stCxn id="610" idx="3"/>
            </p:cNvCxnSpPr>
            <p:nvPr/>
          </p:nvCxnSpPr>
          <p:spPr>
            <a:xfrm flipV="1">
              <a:off x="4482822" y="5514258"/>
              <a:ext cx="1834149"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515" name="组合 514"/>
            <p:cNvGrpSpPr/>
            <p:nvPr/>
          </p:nvGrpSpPr>
          <p:grpSpPr>
            <a:xfrm>
              <a:off x="5256286" y="5402943"/>
              <a:ext cx="629273" cy="342302"/>
              <a:chOff x="6829605" y="5135631"/>
              <a:chExt cx="629273" cy="342302"/>
            </a:xfrm>
          </p:grpSpPr>
          <p:sp>
            <p:nvSpPr>
              <p:cNvPr id="521" name="云形 520"/>
              <p:cNvSpPr/>
              <p:nvPr/>
            </p:nvSpPr>
            <p:spPr>
              <a:xfrm>
                <a:off x="6829605" y="5135631"/>
                <a:ext cx="629273" cy="342302"/>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2" name="文本框 521"/>
              <p:cNvSpPr txBox="1"/>
              <p:nvPr/>
            </p:nvSpPr>
            <p:spPr>
              <a:xfrm>
                <a:off x="6873272" y="5172448"/>
                <a:ext cx="551754" cy="276999"/>
              </a:xfrm>
              <a:prstGeom prst="rect">
                <a:avLst/>
              </a:prstGeom>
              <a:noFill/>
            </p:spPr>
            <p:txBody>
              <a:bodyPr wrap="none" rtlCol="0">
                <a:spAutoFit/>
              </a:bodyPr>
              <a:lstStyle/>
              <a:p>
                <a:r>
                  <a:rPr lang="ru-RU" sz="1200"/>
                  <a:t>WAN</a:t>
                </a:r>
              </a:p>
            </p:txBody>
          </p:sp>
        </p:grpSp>
        <p:sp>
          <p:nvSpPr>
            <p:cNvPr id="516" name="文本框 515"/>
            <p:cNvSpPr txBox="1"/>
            <p:nvPr/>
          </p:nvSpPr>
          <p:spPr>
            <a:xfrm>
              <a:off x="4853596" y="4941278"/>
              <a:ext cx="1126836" cy="461665"/>
            </a:xfrm>
            <a:prstGeom prst="rect">
              <a:avLst/>
            </a:prstGeom>
            <a:noFill/>
          </p:spPr>
          <p:txBody>
            <a:bodyPr wrap="square" rtlCol="0">
              <a:spAutoFit/>
            </a:bodyPr>
            <a:lstStyle/>
            <a:p>
              <a:pPr algn="ctr"/>
              <a:r>
                <a:rPr lang="ru-RU" sz="1200" dirty="0"/>
                <a:t>Канал репликации</a:t>
              </a:r>
            </a:p>
          </p:txBody>
        </p:sp>
        <p:sp>
          <p:nvSpPr>
            <p:cNvPr id="517" name="文本框 516"/>
            <p:cNvSpPr txBox="1"/>
            <p:nvPr/>
          </p:nvSpPr>
          <p:spPr>
            <a:xfrm>
              <a:off x="6611415" y="4631460"/>
              <a:ext cx="1043876" cy="461665"/>
            </a:xfrm>
            <a:prstGeom prst="rect">
              <a:avLst/>
            </a:prstGeom>
            <a:noFill/>
          </p:spPr>
          <p:txBody>
            <a:bodyPr wrap="none" rtlCol="0">
              <a:spAutoFit/>
            </a:bodyPr>
            <a:lstStyle/>
            <a:p>
              <a:r>
                <a:rPr lang="ru-RU" sz="1200"/>
                <a:t>Недоступен для чтения </a:t>
              </a:r>
            </a:p>
            <a:p>
              <a:r>
                <a:rPr lang="ru-RU" sz="1200"/>
                <a:t>Недоступен для записи</a:t>
              </a:r>
            </a:p>
          </p:txBody>
        </p:sp>
        <p:sp>
          <p:nvSpPr>
            <p:cNvPr id="518" name="文本框 517"/>
            <p:cNvSpPr txBox="1"/>
            <p:nvPr/>
          </p:nvSpPr>
          <p:spPr>
            <a:xfrm>
              <a:off x="3018591" y="4316720"/>
              <a:ext cx="1076125" cy="646331"/>
            </a:xfrm>
            <a:prstGeom prst="rect">
              <a:avLst/>
            </a:prstGeom>
            <a:noFill/>
          </p:spPr>
          <p:txBody>
            <a:bodyPr wrap="square" rtlCol="0">
              <a:spAutoFit/>
            </a:bodyPr>
            <a:lstStyle/>
            <a:p>
              <a:r>
                <a:rPr lang="ru-RU" sz="1200" dirty="0"/>
                <a:t>Сервисы основного хоста</a:t>
              </a:r>
            </a:p>
          </p:txBody>
        </p:sp>
        <p:sp>
          <p:nvSpPr>
            <p:cNvPr id="519" name="同心圆 518"/>
            <p:cNvSpPr/>
            <p:nvPr/>
          </p:nvSpPr>
          <p:spPr>
            <a:xfrm>
              <a:off x="4467870" y="3903285"/>
              <a:ext cx="344269" cy="344269"/>
            </a:xfrm>
            <a:prstGeom prst="donut">
              <a:avLst>
                <a:gd name="adj" fmla="val 8400"/>
              </a:avLst>
            </a:prstGeom>
            <a:solidFill>
              <a:srgbClr val="62B230"/>
            </a:solidFill>
            <a:ln>
              <a:solidFill>
                <a:srgbClr val="62B2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62B230"/>
                  </a:solidFill>
                  <a:latin typeface="+mn-ea"/>
                </a:rPr>
                <a:t>√</a:t>
              </a:r>
            </a:p>
          </p:txBody>
        </p:sp>
        <p:sp>
          <p:nvSpPr>
            <p:cNvPr id="520" name="圆角矩形 519"/>
            <p:cNvSpPr/>
            <p:nvPr/>
          </p:nvSpPr>
          <p:spPr>
            <a:xfrm>
              <a:off x="5936810" y="3676902"/>
              <a:ext cx="2680382" cy="2252715"/>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980288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4756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a:t>Функции группы согласованности</a:t>
            </a:r>
          </a:p>
        </p:txBody>
      </p:sp>
      <p:sp>
        <p:nvSpPr>
          <p:cNvPr id="12" name="文本框 11"/>
          <p:cNvSpPr txBox="1"/>
          <p:nvPr/>
        </p:nvSpPr>
        <p:spPr bwMode="auto">
          <a:xfrm>
            <a:off x="7034635" y="4889280"/>
            <a:ext cx="4245932" cy="273325"/>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3. Обеспечение достоверности данных для группы согласованности.</a:t>
            </a:r>
          </a:p>
        </p:txBody>
      </p:sp>
      <p:grpSp>
        <p:nvGrpSpPr>
          <p:cNvPr id="7" name="组合 6"/>
          <p:cNvGrpSpPr/>
          <p:nvPr/>
        </p:nvGrpSpPr>
        <p:grpSpPr>
          <a:xfrm>
            <a:off x="643874" y="1035556"/>
            <a:ext cx="4775149" cy="2663411"/>
            <a:chOff x="643874" y="1035556"/>
            <a:chExt cx="4775149" cy="2663411"/>
          </a:xfrm>
        </p:grpSpPr>
        <p:sp>
          <p:nvSpPr>
            <p:cNvPr id="10" name="文本框 9"/>
            <p:cNvSpPr txBox="1"/>
            <p:nvPr/>
          </p:nvSpPr>
          <p:spPr bwMode="auto">
            <a:xfrm>
              <a:off x="1297172" y="3405091"/>
              <a:ext cx="3277051" cy="293876"/>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1. Создание группы согласованности.</a:t>
              </a:r>
            </a:p>
          </p:txBody>
        </p:sp>
        <p:grpSp>
          <p:nvGrpSpPr>
            <p:cNvPr id="119" name="组合 118"/>
            <p:cNvGrpSpPr/>
            <p:nvPr/>
          </p:nvGrpSpPr>
          <p:grpSpPr>
            <a:xfrm>
              <a:off x="643874" y="1035556"/>
              <a:ext cx="4775149" cy="2334175"/>
              <a:chOff x="514279" y="4238084"/>
              <a:chExt cx="4775149" cy="2334175"/>
            </a:xfrm>
          </p:grpSpPr>
          <p:sp>
            <p:nvSpPr>
              <p:cNvPr id="120" name="矩形 119"/>
              <p:cNvSpPr/>
              <p:nvPr/>
            </p:nvSpPr>
            <p:spPr>
              <a:xfrm>
                <a:off x="3640670" y="4244242"/>
                <a:ext cx="1648758" cy="23280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圆柱形 120"/>
              <p:cNvSpPr/>
              <p:nvPr/>
            </p:nvSpPr>
            <p:spPr>
              <a:xfrm>
                <a:off x="3863769" y="4518692"/>
                <a:ext cx="562791" cy="541867"/>
              </a:xfrm>
              <a:prstGeom prst="can">
                <a:avLst/>
              </a:prstGeom>
              <a:solidFill>
                <a:srgbClr val="30B5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2" name="圆柱形 121"/>
              <p:cNvSpPr/>
              <p:nvPr/>
            </p:nvSpPr>
            <p:spPr>
              <a:xfrm>
                <a:off x="1443004" y="4518692"/>
                <a:ext cx="562791" cy="541867"/>
              </a:xfrm>
              <a:prstGeom prst="can">
                <a:avLst/>
              </a:prstGeom>
              <a:solidFill>
                <a:srgbClr val="ED6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3" name="圆柱形 122"/>
              <p:cNvSpPr/>
              <p:nvPr/>
            </p:nvSpPr>
            <p:spPr>
              <a:xfrm>
                <a:off x="3879843" y="5263765"/>
                <a:ext cx="562791" cy="541867"/>
              </a:xfrm>
              <a:prstGeom prst="can">
                <a:avLst/>
              </a:prstGeom>
              <a:solidFill>
                <a:srgbClr val="30B5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4" name="圆柱形 123"/>
              <p:cNvSpPr/>
              <p:nvPr/>
            </p:nvSpPr>
            <p:spPr>
              <a:xfrm>
                <a:off x="1443004" y="5259116"/>
                <a:ext cx="562791" cy="541867"/>
              </a:xfrm>
              <a:prstGeom prst="can">
                <a:avLst/>
              </a:prstGeom>
              <a:solidFill>
                <a:srgbClr val="ED6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5" name="圆柱形 124"/>
              <p:cNvSpPr/>
              <p:nvPr/>
            </p:nvSpPr>
            <p:spPr>
              <a:xfrm>
                <a:off x="3879843" y="5971124"/>
                <a:ext cx="562791" cy="541867"/>
              </a:xfrm>
              <a:prstGeom prst="can">
                <a:avLst/>
              </a:prstGeom>
              <a:solidFill>
                <a:srgbClr val="30B5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6" name="圆柱形 125"/>
              <p:cNvSpPr/>
              <p:nvPr/>
            </p:nvSpPr>
            <p:spPr>
              <a:xfrm>
                <a:off x="1443004" y="5971124"/>
                <a:ext cx="562791" cy="541867"/>
              </a:xfrm>
              <a:prstGeom prst="can">
                <a:avLst/>
              </a:prstGeom>
              <a:solidFill>
                <a:srgbClr val="ED6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7" name="文本框 126"/>
              <p:cNvSpPr txBox="1"/>
              <p:nvPr/>
            </p:nvSpPr>
            <p:spPr>
              <a:xfrm>
                <a:off x="585350" y="4258636"/>
                <a:ext cx="1303562" cy="276999"/>
              </a:xfrm>
              <a:prstGeom prst="rect">
                <a:avLst/>
              </a:prstGeom>
              <a:noFill/>
            </p:spPr>
            <p:txBody>
              <a:bodyPr wrap="none" rtlCol="0">
                <a:spAutoFit/>
              </a:bodyPr>
              <a:lstStyle/>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Первичный LUN 01</a:t>
                </a:r>
              </a:p>
            </p:txBody>
          </p:sp>
          <p:sp>
            <p:nvSpPr>
              <p:cNvPr id="128" name="文本框 127"/>
              <p:cNvSpPr txBox="1"/>
              <p:nvPr/>
            </p:nvSpPr>
            <p:spPr>
              <a:xfrm>
                <a:off x="585350" y="5024556"/>
                <a:ext cx="1303562" cy="276999"/>
              </a:xfrm>
              <a:prstGeom prst="rect">
                <a:avLst/>
              </a:prstGeom>
              <a:noFill/>
            </p:spPr>
            <p:txBody>
              <a:bodyPr wrap="none" rtlCol="0">
                <a:spAutoFit/>
              </a:bodyPr>
              <a:lstStyle/>
              <a:p>
                <a:pP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Первичный LUN 02</a:t>
                </a:r>
              </a:p>
            </p:txBody>
          </p:sp>
          <p:sp>
            <p:nvSpPr>
              <p:cNvPr id="129" name="文本框 128"/>
              <p:cNvSpPr txBox="1"/>
              <p:nvPr/>
            </p:nvSpPr>
            <p:spPr>
              <a:xfrm>
                <a:off x="585350" y="5750851"/>
                <a:ext cx="1303562" cy="276999"/>
              </a:xfrm>
              <a:prstGeom prst="rect">
                <a:avLst/>
              </a:prstGeom>
              <a:noFill/>
            </p:spPr>
            <p:txBody>
              <a:bodyPr wrap="none" rtlCol="0">
                <a:spAutoFit/>
              </a:bodyPr>
              <a:lstStyle/>
              <a:p>
                <a:pP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Первичный LUN 03</a:t>
                </a:r>
              </a:p>
            </p:txBody>
          </p:sp>
          <p:sp>
            <p:nvSpPr>
              <p:cNvPr id="130" name="文本框 129"/>
              <p:cNvSpPr txBox="1"/>
              <p:nvPr/>
            </p:nvSpPr>
            <p:spPr>
              <a:xfrm>
                <a:off x="3753073" y="4287213"/>
                <a:ext cx="1479892" cy="276999"/>
              </a:xfrm>
              <a:prstGeom prst="rect">
                <a:avLst/>
              </a:prstGeom>
              <a:noFill/>
            </p:spPr>
            <p:txBody>
              <a:bodyPr wrap="none" rtlCol="0">
                <a:spAutoFit/>
              </a:bodyPr>
              <a:lstStyle/>
              <a:p>
                <a:r>
                  <a:rPr lang="ru-RU" sz="1200"/>
                  <a:t>Вторичный LUN 01</a:t>
                </a:r>
              </a:p>
            </p:txBody>
          </p:sp>
          <p:sp>
            <p:nvSpPr>
              <p:cNvPr id="131" name="文本框 130"/>
              <p:cNvSpPr txBox="1"/>
              <p:nvPr/>
            </p:nvSpPr>
            <p:spPr>
              <a:xfrm>
                <a:off x="3714410" y="5024556"/>
                <a:ext cx="1479892" cy="276999"/>
              </a:xfrm>
              <a:prstGeom prst="rect">
                <a:avLst/>
              </a:prstGeom>
              <a:noFill/>
            </p:spPr>
            <p:txBody>
              <a:bodyPr wrap="none" rtlCol="0">
                <a:spAutoFit/>
              </a:bodyPr>
              <a:lstStyle/>
              <a:p>
                <a:r>
                  <a:rPr lang="ru-RU" sz="1200"/>
                  <a:t>Вторичный LUN 02</a:t>
                </a:r>
              </a:p>
            </p:txBody>
          </p:sp>
          <p:sp>
            <p:nvSpPr>
              <p:cNvPr id="132" name="文本框 131"/>
              <p:cNvSpPr txBox="1"/>
              <p:nvPr/>
            </p:nvSpPr>
            <p:spPr>
              <a:xfrm>
                <a:off x="3735438" y="5750851"/>
                <a:ext cx="1479892" cy="276999"/>
              </a:xfrm>
              <a:prstGeom prst="rect">
                <a:avLst/>
              </a:prstGeom>
              <a:noFill/>
            </p:spPr>
            <p:txBody>
              <a:bodyPr wrap="none" rtlCol="0">
                <a:spAutoFit/>
              </a:bodyPr>
              <a:lstStyle/>
              <a:p>
                <a:pP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Вторичный LUN 03</a:t>
                </a:r>
              </a:p>
            </p:txBody>
          </p:sp>
          <p:sp>
            <p:nvSpPr>
              <p:cNvPr id="133" name="矩形 132"/>
              <p:cNvSpPr/>
              <p:nvPr/>
            </p:nvSpPr>
            <p:spPr>
              <a:xfrm>
                <a:off x="514279" y="4244242"/>
                <a:ext cx="1649977" cy="23280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4" name="直接箭头连接符 133"/>
              <p:cNvCxnSpPr/>
              <p:nvPr/>
            </p:nvCxnSpPr>
            <p:spPr>
              <a:xfrm>
                <a:off x="2070066" y="4874293"/>
                <a:ext cx="1768306" cy="0"/>
              </a:xfrm>
              <a:prstGeom prst="straightConnector1">
                <a:avLst/>
              </a:prstGeom>
              <a:ln w="12700">
                <a:solidFill>
                  <a:srgbClr val="30B5C5"/>
                </a:solidFill>
                <a:tailEnd type="triangle"/>
              </a:ln>
            </p:spPr>
            <p:style>
              <a:lnRef idx="1">
                <a:schemeClr val="accent1"/>
              </a:lnRef>
              <a:fillRef idx="0">
                <a:schemeClr val="accent1"/>
              </a:fillRef>
              <a:effectRef idx="0">
                <a:schemeClr val="accent1"/>
              </a:effectRef>
              <a:fontRef idx="minor">
                <a:schemeClr val="tx1"/>
              </a:fontRef>
            </p:style>
          </p:cxnSp>
          <p:sp>
            <p:nvSpPr>
              <p:cNvPr id="135" name="文本框 134"/>
              <p:cNvSpPr txBox="1"/>
              <p:nvPr/>
            </p:nvSpPr>
            <p:spPr>
              <a:xfrm>
                <a:off x="2201080" y="4469054"/>
                <a:ext cx="1446358" cy="646331"/>
              </a:xfrm>
              <a:prstGeom prst="rect">
                <a:avLst/>
              </a:prstGeom>
              <a:noFill/>
            </p:spPr>
            <p:txBody>
              <a:bodyPr wrap="none" rtlCol="0">
                <a:spAutoFit/>
              </a:bodyPr>
              <a:lstStyle/>
              <a:p>
                <a:pPr algn="ct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Задача </a:t>
                </a:r>
                <a:r>
                  <a:rPr lang="ru-RU" sz="1200" dirty="0" smtClean="0">
                    <a:latin typeface="Huawei Sans" panose="020C0503030203020204" pitchFamily="34" charset="0"/>
                    <a:ea typeface="方正兰亭黑简体" panose="02000000000000000000" pitchFamily="2" charset="-122"/>
                    <a:sym typeface="Huawei Sans" panose="020C0503030203020204" pitchFamily="34" charset="0"/>
                  </a:rPr>
                  <a:t/>
                </a:r>
                <a:br>
                  <a:rPr lang="ru-RU" sz="1200" dirty="0" smtClean="0">
                    <a:latin typeface="Huawei Sans" panose="020C0503030203020204" pitchFamily="34" charset="0"/>
                    <a:ea typeface="方正兰亭黑简体" panose="02000000000000000000" pitchFamily="2" charset="-122"/>
                    <a:sym typeface="Huawei Sans" panose="020C0503030203020204" pitchFamily="34" charset="0"/>
                  </a:rPr>
                </a:br>
                <a:r>
                  <a:rPr lang="ru-RU" sz="1200" dirty="0" err="1" smtClean="0">
                    <a:latin typeface="Huawei Sans" panose="020C0503030203020204" pitchFamily="34" charset="0"/>
                    <a:ea typeface="方正兰亭黑简体" panose="02000000000000000000" pitchFamily="2" charset="-122"/>
                    <a:sym typeface="Huawei Sans" panose="020C0503030203020204" pitchFamily="34" charset="0"/>
                  </a:rPr>
                  <a:t>HyperReplication</a:t>
                </a:r>
                <a:endParaRPr lang="ru-RU" sz="1200" dirty="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01</a:t>
                </a:r>
              </a:p>
            </p:txBody>
          </p:sp>
          <p:sp>
            <p:nvSpPr>
              <p:cNvPr id="136" name="圆角矩形 135"/>
              <p:cNvSpPr/>
              <p:nvPr/>
            </p:nvSpPr>
            <p:spPr>
              <a:xfrm>
                <a:off x="2258579" y="4244243"/>
                <a:ext cx="1298112" cy="2328016"/>
              </a:xfrm>
              <a:prstGeom prst="round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文本框 136"/>
              <p:cNvSpPr txBox="1"/>
              <p:nvPr/>
            </p:nvSpPr>
            <p:spPr>
              <a:xfrm>
                <a:off x="2649594" y="4238084"/>
                <a:ext cx="617477" cy="276999"/>
              </a:xfrm>
              <a:prstGeom prst="rect">
                <a:avLst/>
              </a:prstGeom>
              <a:noFill/>
            </p:spPr>
            <p:txBody>
              <a:bodyPr wrap="none" rtlCol="0">
                <a:spAutoFit/>
              </a:bodyPr>
              <a:lstStyle/>
              <a:p>
                <a:r>
                  <a:rPr lang="ru-RU" sz="1200" b="1"/>
                  <a:t>CG 01</a:t>
                </a:r>
              </a:p>
            </p:txBody>
          </p:sp>
          <p:cxnSp>
            <p:nvCxnSpPr>
              <p:cNvPr id="138" name="直接箭头连接符 137"/>
              <p:cNvCxnSpPr/>
              <p:nvPr/>
            </p:nvCxnSpPr>
            <p:spPr>
              <a:xfrm>
                <a:off x="2065112" y="5584775"/>
                <a:ext cx="1768306" cy="0"/>
              </a:xfrm>
              <a:prstGeom prst="straightConnector1">
                <a:avLst/>
              </a:prstGeom>
              <a:ln w="12700">
                <a:solidFill>
                  <a:srgbClr val="30B5C5"/>
                </a:solidFill>
                <a:tailEnd type="triangle"/>
              </a:ln>
            </p:spPr>
            <p:style>
              <a:lnRef idx="1">
                <a:schemeClr val="accent1"/>
              </a:lnRef>
              <a:fillRef idx="0">
                <a:schemeClr val="accent1"/>
              </a:fillRef>
              <a:effectRef idx="0">
                <a:schemeClr val="accent1"/>
              </a:effectRef>
              <a:fontRef idx="minor">
                <a:schemeClr val="tx1"/>
              </a:fontRef>
            </p:style>
          </p:cxnSp>
          <p:sp>
            <p:nvSpPr>
              <p:cNvPr id="139" name="文本框 138"/>
              <p:cNvSpPr txBox="1"/>
              <p:nvPr/>
            </p:nvSpPr>
            <p:spPr>
              <a:xfrm>
                <a:off x="2206379" y="5176600"/>
                <a:ext cx="1446358" cy="646331"/>
              </a:xfrm>
              <a:prstGeom prst="rect">
                <a:avLst/>
              </a:prstGeom>
              <a:noFill/>
            </p:spPr>
            <p:txBody>
              <a:bodyPr wrap="none" rtlCol="0">
                <a:spAutoFit/>
              </a:bodyPr>
              <a:lstStyle/>
              <a:p>
                <a:pPr algn="ct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Задача </a:t>
                </a:r>
                <a:r>
                  <a:rPr lang="ru-RU" sz="1200" dirty="0" smtClean="0">
                    <a:latin typeface="Huawei Sans" panose="020C0503030203020204" pitchFamily="34" charset="0"/>
                    <a:ea typeface="方正兰亭黑简体" panose="02000000000000000000" pitchFamily="2" charset="-122"/>
                    <a:sym typeface="Huawei Sans" panose="020C0503030203020204" pitchFamily="34" charset="0"/>
                  </a:rPr>
                  <a:t/>
                </a:r>
                <a:br>
                  <a:rPr lang="ru-RU" sz="1200" dirty="0" smtClean="0">
                    <a:latin typeface="Huawei Sans" panose="020C0503030203020204" pitchFamily="34" charset="0"/>
                    <a:ea typeface="方正兰亭黑简体" panose="02000000000000000000" pitchFamily="2" charset="-122"/>
                    <a:sym typeface="Huawei Sans" panose="020C0503030203020204" pitchFamily="34" charset="0"/>
                  </a:rPr>
                </a:br>
                <a:r>
                  <a:rPr lang="ru-RU" sz="1200" dirty="0" err="1" smtClean="0">
                    <a:latin typeface="Huawei Sans" panose="020C0503030203020204" pitchFamily="34" charset="0"/>
                    <a:ea typeface="方正兰亭黑简体" panose="02000000000000000000" pitchFamily="2" charset="-122"/>
                    <a:sym typeface="Huawei Sans" panose="020C0503030203020204" pitchFamily="34" charset="0"/>
                  </a:rPr>
                  <a:t>HyperReplication</a:t>
                </a:r>
                <a:endParaRPr lang="ru-RU" sz="1200" dirty="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02</a:t>
                </a:r>
              </a:p>
            </p:txBody>
          </p:sp>
          <p:cxnSp>
            <p:nvCxnSpPr>
              <p:cNvPr id="140" name="直接箭头连接符 139"/>
              <p:cNvCxnSpPr/>
              <p:nvPr/>
            </p:nvCxnSpPr>
            <p:spPr>
              <a:xfrm>
                <a:off x="2040958" y="6283564"/>
                <a:ext cx="1768306" cy="0"/>
              </a:xfrm>
              <a:prstGeom prst="straightConnector1">
                <a:avLst/>
              </a:prstGeom>
              <a:ln w="12700">
                <a:solidFill>
                  <a:srgbClr val="30B5C5"/>
                </a:solidFill>
                <a:tailEnd type="triangle"/>
              </a:ln>
            </p:spPr>
            <p:style>
              <a:lnRef idx="1">
                <a:schemeClr val="accent1"/>
              </a:lnRef>
              <a:fillRef idx="0">
                <a:schemeClr val="accent1"/>
              </a:fillRef>
              <a:effectRef idx="0">
                <a:schemeClr val="accent1"/>
              </a:effectRef>
              <a:fontRef idx="minor">
                <a:schemeClr val="tx1"/>
              </a:fontRef>
            </p:style>
          </p:cxnSp>
          <p:sp>
            <p:nvSpPr>
              <p:cNvPr id="141" name="文本框 140"/>
              <p:cNvSpPr txBox="1"/>
              <p:nvPr/>
            </p:nvSpPr>
            <p:spPr>
              <a:xfrm>
                <a:off x="2201888" y="5878126"/>
                <a:ext cx="1446358" cy="646331"/>
              </a:xfrm>
              <a:prstGeom prst="rect">
                <a:avLst/>
              </a:prstGeom>
              <a:noFill/>
            </p:spPr>
            <p:txBody>
              <a:bodyPr wrap="none" rtlCol="0">
                <a:spAutoFit/>
              </a:bodyPr>
              <a:lstStyle/>
              <a:p>
                <a:pPr algn="ct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Задача </a:t>
                </a:r>
                <a:r>
                  <a:rPr lang="ru-RU" sz="1200" dirty="0" smtClean="0">
                    <a:latin typeface="Huawei Sans" panose="020C0503030203020204" pitchFamily="34" charset="0"/>
                    <a:ea typeface="方正兰亭黑简体" panose="02000000000000000000" pitchFamily="2" charset="-122"/>
                    <a:sym typeface="Huawei Sans" panose="020C0503030203020204" pitchFamily="34" charset="0"/>
                  </a:rPr>
                  <a:t/>
                </a:r>
                <a:br>
                  <a:rPr lang="ru-RU" sz="1200" dirty="0" smtClean="0">
                    <a:latin typeface="Huawei Sans" panose="020C0503030203020204" pitchFamily="34" charset="0"/>
                    <a:ea typeface="方正兰亭黑简体" panose="02000000000000000000" pitchFamily="2" charset="-122"/>
                    <a:sym typeface="Huawei Sans" panose="020C0503030203020204" pitchFamily="34" charset="0"/>
                  </a:rPr>
                </a:br>
                <a:r>
                  <a:rPr lang="ru-RU" sz="1200" dirty="0" err="1" smtClean="0">
                    <a:latin typeface="Huawei Sans" panose="020C0503030203020204" pitchFamily="34" charset="0"/>
                    <a:ea typeface="方正兰亭黑简体" panose="02000000000000000000" pitchFamily="2" charset="-122"/>
                    <a:sym typeface="Huawei Sans" panose="020C0503030203020204" pitchFamily="34" charset="0"/>
                  </a:rPr>
                  <a:t>HyperReplication</a:t>
                </a:r>
                <a:endParaRPr lang="ru-RU" sz="1200" dirty="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03</a:t>
                </a:r>
              </a:p>
            </p:txBody>
          </p:sp>
        </p:grpSp>
      </p:grpSp>
      <p:grpSp>
        <p:nvGrpSpPr>
          <p:cNvPr id="15" name="组合 14"/>
          <p:cNvGrpSpPr/>
          <p:nvPr/>
        </p:nvGrpSpPr>
        <p:grpSpPr>
          <a:xfrm>
            <a:off x="6734178" y="1016399"/>
            <a:ext cx="4725984" cy="2682568"/>
            <a:chOff x="6929683" y="1016399"/>
            <a:chExt cx="4725984" cy="2682568"/>
          </a:xfrm>
        </p:grpSpPr>
        <p:sp>
          <p:nvSpPr>
            <p:cNvPr id="11" name="文本框 10"/>
            <p:cNvSpPr txBox="1"/>
            <p:nvPr/>
          </p:nvSpPr>
          <p:spPr bwMode="auto">
            <a:xfrm>
              <a:off x="7317143" y="3425642"/>
              <a:ext cx="4247110" cy="273325"/>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2. Остановка выполнения задач репликации для группы согласованности.</a:t>
              </a:r>
            </a:p>
          </p:txBody>
        </p:sp>
        <p:grpSp>
          <p:nvGrpSpPr>
            <p:cNvPr id="142" name="组合 141"/>
            <p:cNvGrpSpPr/>
            <p:nvPr/>
          </p:nvGrpSpPr>
          <p:grpSpPr>
            <a:xfrm>
              <a:off x="6929683" y="1016399"/>
              <a:ext cx="4725984" cy="2353331"/>
              <a:chOff x="6617116" y="1016399"/>
              <a:chExt cx="4725984" cy="2353331"/>
            </a:xfrm>
          </p:grpSpPr>
          <p:sp>
            <p:nvSpPr>
              <p:cNvPr id="144" name="矩形 143"/>
              <p:cNvSpPr/>
              <p:nvPr/>
            </p:nvSpPr>
            <p:spPr>
              <a:xfrm>
                <a:off x="9731943" y="1041713"/>
                <a:ext cx="1611157" cy="23280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圆柱形 144"/>
              <p:cNvSpPr/>
              <p:nvPr/>
            </p:nvSpPr>
            <p:spPr>
              <a:xfrm>
                <a:off x="9955043" y="1316163"/>
                <a:ext cx="562791" cy="541867"/>
              </a:xfrm>
              <a:prstGeom prst="can">
                <a:avLst/>
              </a:prstGeom>
              <a:solidFill>
                <a:srgbClr val="30B5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6" name="圆柱形 145"/>
              <p:cNvSpPr/>
              <p:nvPr/>
            </p:nvSpPr>
            <p:spPr>
              <a:xfrm>
                <a:off x="7534278" y="1316163"/>
                <a:ext cx="562791" cy="541867"/>
              </a:xfrm>
              <a:prstGeom prst="can">
                <a:avLst/>
              </a:prstGeom>
              <a:solidFill>
                <a:srgbClr val="ED6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7" name="圆柱形 146"/>
              <p:cNvSpPr/>
              <p:nvPr/>
            </p:nvSpPr>
            <p:spPr>
              <a:xfrm>
                <a:off x="9971117" y="2061236"/>
                <a:ext cx="562791" cy="541867"/>
              </a:xfrm>
              <a:prstGeom prst="can">
                <a:avLst/>
              </a:prstGeom>
              <a:solidFill>
                <a:srgbClr val="30B5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8" name="圆柱形 147"/>
              <p:cNvSpPr/>
              <p:nvPr/>
            </p:nvSpPr>
            <p:spPr>
              <a:xfrm>
                <a:off x="7534278" y="2056587"/>
                <a:ext cx="562791" cy="541867"/>
              </a:xfrm>
              <a:prstGeom prst="can">
                <a:avLst/>
              </a:prstGeom>
              <a:solidFill>
                <a:srgbClr val="ED6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9" name="圆柱形 148"/>
              <p:cNvSpPr/>
              <p:nvPr/>
            </p:nvSpPr>
            <p:spPr>
              <a:xfrm>
                <a:off x="9971117" y="2768595"/>
                <a:ext cx="562791" cy="541867"/>
              </a:xfrm>
              <a:prstGeom prst="can">
                <a:avLst/>
              </a:prstGeom>
              <a:solidFill>
                <a:srgbClr val="30B5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0" name="圆柱形 149"/>
              <p:cNvSpPr/>
              <p:nvPr/>
            </p:nvSpPr>
            <p:spPr>
              <a:xfrm>
                <a:off x="7534278" y="2768595"/>
                <a:ext cx="562791" cy="541867"/>
              </a:xfrm>
              <a:prstGeom prst="can">
                <a:avLst/>
              </a:prstGeom>
              <a:solidFill>
                <a:srgbClr val="ED6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7" name="矩形 156"/>
              <p:cNvSpPr/>
              <p:nvPr/>
            </p:nvSpPr>
            <p:spPr>
              <a:xfrm>
                <a:off x="6617116" y="1041713"/>
                <a:ext cx="1638415" cy="23280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8" name="直接箭头连接符 157"/>
              <p:cNvCxnSpPr/>
              <p:nvPr/>
            </p:nvCxnSpPr>
            <p:spPr>
              <a:xfrm>
                <a:off x="8161340" y="1671764"/>
                <a:ext cx="1768306" cy="0"/>
              </a:xfrm>
              <a:prstGeom prst="straightConnector1">
                <a:avLst/>
              </a:prstGeom>
              <a:ln w="12700">
                <a:solidFill>
                  <a:srgbClr val="C7000B"/>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60" name="圆角矩形 159"/>
              <p:cNvSpPr/>
              <p:nvPr/>
            </p:nvSpPr>
            <p:spPr>
              <a:xfrm>
                <a:off x="8349853" y="1041714"/>
                <a:ext cx="1298112" cy="2328016"/>
              </a:xfrm>
              <a:prstGeom prst="round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文本框 160"/>
              <p:cNvSpPr txBox="1"/>
              <p:nvPr/>
            </p:nvSpPr>
            <p:spPr>
              <a:xfrm>
                <a:off x="8682964" y="1016399"/>
                <a:ext cx="617477" cy="276999"/>
              </a:xfrm>
              <a:prstGeom prst="rect">
                <a:avLst/>
              </a:prstGeom>
              <a:noFill/>
            </p:spPr>
            <p:txBody>
              <a:bodyPr wrap="none" rtlCol="0">
                <a:spAutoFit/>
              </a:bodyPr>
              <a:lstStyle/>
              <a:p>
                <a:r>
                  <a:rPr lang="ru-RU" sz="1200" b="1"/>
                  <a:t>CG 01</a:t>
                </a:r>
              </a:p>
            </p:txBody>
          </p:sp>
          <p:cxnSp>
            <p:nvCxnSpPr>
              <p:cNvPr id="162" name="直接箭头连接符 161"/>
              <p:cNvCxnSpPr/>
              <p:nvPr/>
            </p:nvCxnSpPr>
            <p:spPr>
              <a:xfrm>
                <a:off x="8156386" y="2382246"/>
                <a:ext cx="1768306" cy="0"/>
              </a:xfrm>
              <a:prstGeom prst="straightConnector1">
                <a:avLst/>
              </a:prstGeom>
              <a:ln w="12700">
                <a:solidFill>
                  <a:srgbClr val="C7000B"/>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64" name="直接箭头连接符 163"/>
              <p:cNvCxnSpPr/>
              <p:nvPr/>
            </p:nvCxnSpPr>
            <p:spPr>
              <a:xfrm>
                <a:off x="8132232" y="3081035"/>
                <a:ext cx="1768306" cy="0"/>
              </a:xfrm>
              <a:prstGeom prst="straightConnector1">
                <a:avLst/>
              </a:prstGeom>
              <a:ln w="12700">
                <a:solidFill>
                  <a:srgbClr val="C7000B"/>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66" name="禁止符 165"/>
              <p:cNvSpPr/>
              <p:nvPr/>
            </p:nvSpPr>
            <p:spPr>
              <a:xfrm>
                <a:off x="8881629" y="1600205"/>
                <a:ext cx="234560" cy="234560"/>
              </a:xfrm>
              <a:prstGeom prst="noSmoking">
                <a:avLst>
                  <a:gd name="adj" fmla="val 7767"/>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7" name="禁止符 166"/>
              <p:cNvSpPr/>
              <p:nvPr/>
            </p:nvSpPr>
            <p:spPr>
              <a:xfrm>
                <a:off x="8881629" y="3039528"/>
                <a:ext cx="234560" cy="234560"/>
              </a:xfrm>
              <a:prstGeom prst="noSmoking">
                <a:avLst>
                  <a:gd name="adj" fmla="val 7767"/>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8" name="乘号 167"/>
              <p:cNvSpPr/>
              <p:nvPr/>
            </p:nvSpPr>
            <p:spPr>
              <a:xfrm>
                <a:off x="8856574" y="2271979"/>
                <a:ext cx="303547" cy="303547"/>
              </a:xfrm>
              <a:prstGeom prst="mathMultiply">
                <a:avLst>
                  <a:gd name="adj1" fmla="val 9573"/>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9" name="文本框 168"/>
            <p:cNvSpPr txBox="1"/>
            <p:nvPr/>
          </p:nvSpPr>
          <p:spPr>
            <a:xfrm>
              <a:off x="6934830" y="1070610"/>
              <a:ext cx="1303562" cy="276999"/>
            </a:xfrm>
            <a:prstGeom prst="rect">
              <a:avLst/>
            </a:prstGeom>
            <a:noFill/>
          </p:spPr>
          <p:txBody>
            <a:bodyPr wrap="none" rtlCol="0">
              <a:spAutoFit/>
            </a:bodyPr>
            <a:lstStyle/>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Первичный LUN 01</a:t>
              </a:r>
            </a:p>
          </p:txBody>
        </p:sp>
        <p:sp>
          <p:nvSpPr>
            <p:cNvPr id="170" name="文本框 169"/>
            <p:cNvSpPr txBox="1"/>
            <p:nvPr/>
          </p:nvSpPr>
          <p:spPr>
            <a:xfrm>
              <a:off x="6934830" y="1836530"/>
              <a:ext cx="1303562" cy="276999"/>
            </a:xfrm>
            <a:prstGeom prst="rect">
              <a:avLst/>
            </a:prstGeom>
            <a:noFill/>
          </p:spPr>
          <p:txBody>
            <a:bodyPr wrap="none" rtlCol="0">
              <a:spAutoFit/>
            </a:bodyPr>
            <a:lstStyle/>
            <a:p>
              <a:pP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Первичный LUN 02</a:t>
              </a:r>
            </a:p>
          </p:txBody>
        </p:sp>
        <p:sp>
          <p:nvSpPr>
            <p:cNvPr id="171" name="文本框 170"/>
            <p:cNvSpPr txBox="1"/>
            <p:nvPr/>
          </p:nvSpPr>
          <p:spPr>
            <a:xfrm>
              <a:off x="6934830" y="2562825"/>
              <a:ext cx="1303562" cy="276999"/>
            </a:xfrm>
            <a:prstGeom prst="rect">
              <a:avLst/>
            </a:prstGeom>
            <a:noFill/>
          </p:spPr>
          <p:txBody>
            <a:bodyPr wrap="none" rtlCol="0">
              <a:spAutoFit/>
            </a:bodyPr>
            <a:lstStyle/>
            <a:p>
              <a:pP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Первичный LUN 03</a:t>
              </a:r>
            </a:p>
          </p:txBody>
        </p:sp>
        <p:sp>
          <p:nvSpPr>
            <p:cNvPr id="172" name="文本框 171"/>
            <p:cNvSpPr txBox="1"/>
            <p:nvPr/>
          </p:nvSpPr>
          <p:spPr>
            <a:xfrm>
              <a:off x="10084361" y="1128027"/>
              <a:ext cx="1479892" cy="276999"/>
            </a:xfrm>
            <a:prstGeom prst="rect">
              <a:avLst/>
            </a:prstGeom>
            <a:noFill/>
          </p:spPr>
          <p:txBody>
            <a:bodyPr wrap="none" rtlCol="0">
              <a:spAutoFit/>
            </a:bodyPr>
            <a:lstStyle/>
            <a:p>
              <a:r>
                <a:rPr lang="ru-RU" sz="1200"/>
                <a:t>Вторичный LUN 01</a:t>
              </a:r>
            </a:p>
          </p:txBody>
        </p:sp>
        <p:sp>
          <p:nvSpPr>
            <p:cNvPr id="173" name="文本框 172"/>
            <p:cNvSpPr txBox="1"/>
            <p:nvPr/>
          </p:nvSpPr>
          <p:spPr>
            <a:xfrm>
              <a:off x="10045698" y="1865370"/>
              <a:ext cx="1479892" cy="276999"/>
            </a:xfrm>
            <a:prstGeom prst="rect">
              <a:avLst/>
            </a:prstGeom>
            <a:noFill/>
          </p:spPr>
          <p:txBody>
            <a:bodyPr wrap="none" rtlCol="0">
              <a:spAutoFit/>
            </a:bodyPr>
            <a:lstStyle/>
            <a:p>
              <a:r>
                <a:rPr lang="ru-RU" sz="1200"/>
                <a:t>Вторичный LUN 02</a:t>
              </a:r>
            </a:p>
          </p:txBody>
        </p:sp>
        <p:sp>
          <p:nvSpPr>
            <p:cNvPr id="174" name="文本框 173"/>
            <p:cNvSpPr txBox="1"/>
            <p:nvPr/>
          </p:nvSpPr>
          <p:spPr>
            <a:xfrm>
              <a:off x="10066726" y="2591665"/>
              <a:ext cx="1479892" cy="276999"/>
            </a:xfrm>
            <a:prstGeom prst="rect">
              <a:avLst/>
            </a:prstGeom>
            <a:noFill/>
          </p:spPr>
          <p:txBody>
            <a:bodyPr wrap="none" rtlCol="0">
              <a:spAutoFit/>
            </a:bodyPr>
            <a:lstStyle/>
            <a:p>
              <a:pP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Вторичный LUN 03</a:t>
              </a:r>
            </a:p>
          </p:txBody>
        </p:sp>
        <p:sp>
          <p:nvSpPr>
            <p:cNvPr id="175" name="文本框 174"/>
            <p:cNvSpPr txBox="1"/>
            <p:nvPr/>
          </p:nvSpPr>
          <p:spPr>
            <a:xfrm>
              <a:off x="8603352" y="1244550"/>
              <a:ext cx="1446358" cy="646331"/>
            </a:xfrm>
            <a:prstGeom prst="rect">
              <a:avLst/>
            </a:prstGeom>
            <a:noFill/>
          </p:spPr>
          <p:txBody>
            <a:bodyPr wrap="none" rtlCol="0">
              <a:spAutoFit/>
            </a:bodyPr>
            <a:lstStyle/>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Задача </a:t>
              </a:r>
              <a:r>
                <a:rPr lang="ru-RU" sz="1200" dirty="0" smtClean="0">
                  <a:latin typeface="Huawei Sans" panose="020C0503030203020204" pitchFamily="34" charset="0"/>
                  <a:ea typeface="方正兰亭黑简体" panose="02000000000000000000" pitchFamily="2" charset="-122"/>
                  <a:sym typeface="Huawei Sans" panose="020C0503030203020204" pitchFamily="34" charset="0"/>
                </a:rPr>
                <a:t/>
              </a:r>
              <a:br>
                <a:rPr lang="ru-RU" sz="1200" dirty="0" smtClean="0">
                  <a:latin typeface="Huawei Sans" panose="020C0503030203020204" pitchFamily="34" charset="0"/>
                  <a:ea typeface="方正兰亭黑简体" panose="02000000000000000000" pitchFamily="2" charset="-122"/>
                  <a:sym typeface="Huawei Sans" panose="020C0503030203020204" pitchFamily="34" charset="0"/>
                </a:rPr>
              </a:br>
              <a:r>
                <a:rPr lang="ru-RU" sz="1200" dirty="0" err="1" smtClean="0">
                  <a:latin typeface="Huawei Sans" panose="020C0503030203020204" pitchFamily="34" charset="0"/>
                  <a:ea typeface="方正兰亭黑简体" panose="02000000000000000000" pitchFamily="2" charset="-122"/>
                  <a:sym typeface="Huawei Sans" panose="020C0503030203020204" pitchFamily="34" charset="0"/>
                </a:rPr>
                <a:t>HyperReplication</a:t>
              </a:r>
              <a:endParaRPr lang="ru-RU" sz="1200" dirty="0">
                <a:latin typeface="Huawei Sans" panose="020C0503030203020204" pitchFamily="34" charset="0"/>
                <a:ea typeface="方正兰亭黑简体" panose="02000000000000000000" pitchFamily="2" charset="-122"/>
                <a:sym typeface="Huawei Sans" panose="020C0503030203020204" pitchFamily="34" charset="0"/>
              </a:endParaRPr>
            </a:p>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01</a:t>
              </a:r>
            </a:p>
          </p:txBody>
        </p:sp>
        <p:sp>
          <p:nvSpPr>
            <p:cNvPr id="176" name="文本框 175"/>
            <p:cNvSpPr txBox="1"/>
            <p:nvPr/>
          </p:nvSpPr>
          <p:spPr>
            <a:xfrm>
              <a:off x="8647622" y="1965093"/>
              <a:ext cx="1446358" cy="646331"/>
            </a:xfrm>
            <a:prstGeom prst="rect">
              <a:avLst/>
            </a:prstGeom>
            <a:noFill/>
          </p:spPr>
          <p:txBody>
            <a:bodyPr wrap="none" rtlCol="0">
              <a:spAutoFit/>
            </a:bodyPr>
            <a:lstStyle/>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Задача </a:t>
              </a:r>
              <a:r>
                <a:rPr lang="ru-RU" sz="1200" dirty="0" smtClean="0">
                  <a:latin typeface="Huawei Sans" panose="020C0503030203020204" pitchFamily="34" charset="0"/>
                  <a:ea typeface="方正兰亭黑简体" panose="02000000000000000000" pitchFamily="2" charset="-122"/>
                  <a:sym typeface="Huawei Sans" panose="020C0503030203020204" pitchFamily="34" charset="0"/>
                </a:rPr>
                <a:t/>
              </a:r>
              <a:br>
                <a:rPr lang="ru-RU" sz="1200" dirty="0" smtClean="0">
                  <a:latin typeface="Huawei Sans" panose="020C0503030203020204" pitchFamily="34" charset="0"/>
                  <a:ea typeface="方正兰亭黑简体" panose="02000000000000000000" pitchFamily="2" charset="-122"/>
                  <a:sym typeface="Huawei Sans" panose="020C0503030203020204" pitchFamily="34" charset="0"/>
                </a:rPr>
              </a:br>
              <a:r>
                <a:rPr lang="ru-RU" sz="1200" dirty="0" err="1" smtClean="0">
                  <a:latin typeface="Huawei Sans" panose="020C0503030203020204" pitchFamily="34" charset="0"/>
                  <a:ea typeface="方正兰亭黑简体" panose="02000000000000000000" pitchFamily="2" charset="-122"/>
                  <a:sym typeface="Huawei Sans" panose="020C0503030203020204" pitchFamily="34" charset="0"/>
                </a:rPr>
                <a:t>HyperReplication</a:t>
              </a:r>
              <a:endParaRPr lang="ru-RU" sz="1200" dirty="0">
                <a:latin typeface="Huawei Sans" panose="020C0503030203020204" pitchFamily="34" charset="0"/>
                <a:ea typeface="方正兰亭黑简体" panose="02000000000000000000" pitchFamily="2" charset="-122"/>
                <a:sym typeface="Huawei Sans" panose="020C0503030203020204" pitchFamily="34" charset="0"/>
              </a:endParaRPr>
            </a:p>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02</a:t>
              </a:r>
            </a:p>
          </p:txBody>
        </p:sp>
        <p:sp>
          <p:nvSpPr>
            <p:cNvPr id="177" name="文本框 176"/>
            <p:cNvSpPr txBox="1"/>
            <p:nvPr/>
          </p:nvSpPr>
          <p:spPr>
            <a:xfrm>
              <a:off x="8638677" y="2664657"/>
              <a:ext cx="1446358" cy="646331"/>
            </a:xfrm>
            <a:prstGeom prst="rect">
              <a:avLst/>
            </a:prstGeom>
            <a:noFill/>
          </p:spPr>
          <p:txBody>
            <a:bodyPr wrap="none" rtlCol="0">
              <a:spAutoFit/>
            </a:bodyPr>
            <a:lstStyle/>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Задача </a:t>
              </a:r>
              <a:r>
                <a:rPr lang="ru-RU" sz="1200" dirty="0" smtClean="0">
                  <a:latin typeface="Huawei Sans" panose="020C0503030203020204" pitchFamily="34" charset="0"/>
                  <a:ea typeface="方正兰亭黑简体" panose="02000000000000000000" pitchFamily="2" charset="-122"/>
                  <a:sym typeface="Huawei Sans" panose="020C0503030203020204" pitchFamily="34" charset="0"/>
                </a:rPr>
                <a:t/>
              </a:r>
              <a:br>
                <a:rPr lang="ru-RU" sz="1200" dirty="0" smtClean="0">
                  <a:latin typeface="Huawei Sans" panose="020C0503030203020204" pitchFamily="34" charset="0"/>
                  <a:ea typeface="方正兰亭黑简体" panose="02000000000000000000" pitchFamily="2" charset="-122"/>
                  <a:sym typeface="Huawei Sans" panose="020C0503030203020204" pitchFamily="34" charset="0"/>
                </a:rPr>
              </a:br>
              <a:r>
                <a:rPr lang="ru-RU" sz="1200" dirty="0" err="1" smtClean="0">
                  <a:latin typeface="Huawei Sans" panose="020C0503030203020204" pitchFamily="34" charset="0"/>
                  <a:ea typeface="方正兰亭黑简体" panose="02000000000000000000" pitchFamily="2" charset="-122"/>
                  <a:sym typeface="Huawei Sans" panose="020C0503030203020204" pitchFamily="34" charset="0"/>
                </a:rPr>
                <a:t>HyperReplication</a:t>
              </a:r>
              <a:endParaRPr lang="ru-RU" sz="1200" dirty="0">
                <a:latin typeface="Huawei Sans" panose="020C0503030203020204" pitchFamily="34" charset="0"/>
                <a:ea typeface="方正兰亭黑简体" panose="02000000000000000000" pitchFamily="2" charset="-122"/>
                <a:sym typeface="Huawei Sans" panose="020C0503030203020204" pitchFamily="34" charset="0"/>
              </a:endParaRPr>
            </a:p>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03</a:t>
              </a:r>
            </a:p>
          </p:txBody>
        </p:sp>
      </p:grpSp>
      <p:grpSp>
        <p:nvGrpSpPr>
          <p:cNvPr id="178" name="组合 177"/>
          <p:cNvGrpSpPr/>
          <p:nvPr/>
        </p:nvGrpSpPr>
        <p:grpSpPr>
          <a:xfrm>
            <a:off x="2135390" y="3724185"/>
            <a:ext cx="4869754" cy="2294063"/>
            <a:chOff x="313366" y="4218928"/>
            <a:chExt cx="4869754" cy="2353331"/>
          </a:xfrm>
        </p:grpSpPr>
        <p:sp>
          <p:nvSpPr>
            <p:cNvPr id="179" name="矩形 178"/>
            <p:cNvSpPr/>
            <p:nvPr/>
          </p:nvSpPr>
          <p:spPr>
            <a:xfrm>
              <a:off x="3640670" y="4244242"/>
              <a:ext cx="1542450" cy="23280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圆柱形 179"/>
            <p:cNvSpPr/>
            <p:nvPr/>
          </p:nvSpPr>
          <p:spPr>
            <a:xfrm>
              <a:off x="3863769" y="4518692"/>
              <a:ext cx="562791" cy="541867"/>
            </a:xfrm>
            <a:prstGeom prst="can">
              <a:avLst/>
            </a:prstGeom>
            <a:solidFill>
              <a:srgbClr val="30B5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1" name="圆柱形 180"/>
            <p:cNvSpPr/>
            <p:nvPr/>
          </p:nvSpPr>
          <p:spPr>
            <a:xfrm>
              <a:off x="1443004" y="4518692"/>
              <a:ext cx="562791" cy="541867"/>
            </a:xfrm>
            <a:prstGeom prst="can">
              <a:avLst/>
            </a:prstGeom>
            <a:solidFill>
              <a:srgbClr val="ED6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2" name="圆柱形 181"/>
            <p:cNvSpPr/>
            <p:nvPr/>
          </p:nvSpPr>
          <p:spPr>
            <a:xfrm>
              <a:off x="3879843" y="5263765"/>
              <a:ext cx="562791" cy="541867"/>
            </a:xfrm>
            <a:prstGeom prst="can">
              <a:avLst/>
            </a:prstGeom>
            <a:solidFill>
              <a:srgbClr val="30B5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3" name="圆柱形 182"/>
            <p:cNvSpPr/>
            <p:nvPr/>
          </p:nvSpPr>
          <p:spPr>
            <a:xfrm>
              <a:off x="1443004" y="5259116"/>
              <a:ext cx="562791" cy="541867"/>
            </a:xfrm>
            <a:prstGeom prst="can">
              <a:avLst/>
            </a:prstGeom>
            <a:solidFill>
              <a:srgbClr val="ED6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4" name="圆柱形 183"/>
            <p:cNvSpPr/>
            <p:nvPr/>
          </p:nvSpPr>
          <p:spPr>
            <a:xfrm>
              <a:off x="3879843" y="5971124"/>
              <a:ext cx="562791" cy="541867"/>
            </a:xfrm>
            <a:prstGeom prst="can">
              <a:avLst/>
            </a:prstGeom>
            <a:solidFill>
              <a:srgbClr val="30B5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5" name="圆柱形 184"/>
            <p:cNvSpPr/>
            <p:nvPr/>
          </p:nvSpPr>
          <p:spPr>
            <a:xfrm>
              <a:off x="1443004" y="5971124"/>
              <a:ext cx="562791" cy="541867"/>
            </a:xfrm>
            <a:prstGeom prst="can">
              <a:avLst/>
            </a:prstGeom>
            <a:solidFill>
              <a:srgbClr val="ED6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2" name="矩形 191"/>
            <p:cNvSpPr/>
            <p:nvPr/>
          </p:nvSpPr>
          <p:spPr>
            <a:xfrm>
              <a:off x="313366" y="4244242"/>
              <a:ext cx="1850891" cy="23280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3" name="直接箭头连接符 192"/>
            <p:cNvCxnSpPr/>
            <p:nvPr/>
          </p:nvCxnSpPr>
          <p:spPr>
            <a:xfrm>
              <a:off x="2070066" y="4874293"/>
              <a:ext cx="1768306" cy="0"/>
            </a:xfrm>
            <a:prstGeom prst="straightConnector1">
              <a:avLst/>
            </a:prstGeom>
            <a:ln w="12700">
              <a:solidFill>
                <a:srgbClr val="30B5C5"/>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95" name="圆角矩形 194"/>
            <p:cNvSpPr/>
            <p:nvPr/>
          </p:nvSpPr>
          <p:spPr>
            <a:xfrm>
              <a:off x="2258579" y="4244243"/>
              <a:ext cx="1298112" cy="2328016"/>
            </a:xfrm>
            <a:prstGeom prst="round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文本框 195"/>
            <p:cNvSpPr txBox="1"/>
            <p:nvPr/>
          </p:nvSpPr>
          <p:spPr>
            <a:xfrm>
              <a:off x="2599740" y="4218928"/>
              <a:ext cx="617477" cy="276999"/>
            </a:xfrm>
            <a:prstGeom prst="rect">
              <a:avLst/>
            </a:prstGeom>
            <a:noFill/>
          </p:spPr>
          <p:txBody>
            <a:bodyPr wrap="none" rtlCol="0">
              <a:spAutoFit/>
            </a:bodyPr>
            <a:lstStyle/>
            <a:p>
              <a:r>
                <a:rPr lang="ru-RU" sz="1200" b="1"/>
                <a:t>CG 01</a:t>
              </a:r>
            </a:p>
          </p:txBody>
        </p:sp>
        <p:cxnSp>
          <p:nvCxnSpPr>
            <p:cNvPr id="197" name="直接箭头连接符 196"/>
            <p:cNvCxnSpPr/>
            <p:nvPr/>
          </p:nvCxnSpPr>
          <p:spPr>
            <a:xfrm>
              <a:off x="2065112" y="5584775"/>
              <a:ext cx="1768306" cy="0"/>
            </a:xfrm>
            <a:prstGeom prst="straightConnector1">
              <a:avLst/>
            </a:prstGeom>
            <a:ln w="12700">
              <a:solidFill>
                <a:srgbClr val="30B5C5"/>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99" name="直接箭头连接符 198"/>
            <p:cNvCxnSpPr/>
            <p:nvPr/>
          </p:nvCxnSpPr>
          <p:spPr>
            <a:xfrm>
              <a:off x="2040958" y="6283564"/>
              <a:ext cx="1768306" cy="0"/>
            </a:xfrm>
            <a:prstGeom prst="straightConnector1">
              <a:avLst/>
            </a:prstGeom>
            <a:ln w="12700">
              <a:solidFill>
                <a:srgbClr val="30B5C5"/>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201" name="文本框 200"/>
          <p:cNvSpPr txBox="1"/>
          <p:nvPr/>
        </p:nvSpPr>
        <p:spPr>
          <a:xfrm>
            <a:off x="4043433" y="3947639"/>
            <a:ext cx="1446358" cy="646331"/>
          </a:xfrm>
          <a:prstGeom prst="rect">
            <a:avLst/>
          </a:prstGeom>
          <a:noFill/>
        </p:spPr>
        <p:txBody>
          <a:bodyPr wrap="none" rtlCol="0">
            <a:spAutoFit/>
          </a:bodyPr>
          <a:lstStyle/>
          <a:p>
            <a:pPr algn="ct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Задача </a:t>
            </a:r>
            <a:r>
              <a:rPr lang="ru-RU" sz="1200" dirty="0" smtClean="0">
                <a:latin typeface="Huawei Sans" panose="020C0503030203020204" pitchFamily="34" charset="0"/>
                <a:ea typeface="方正兰亭黑简体" panose="02000000000000000000" pitchFamily="2" charset="-122"/>
                <a:sym typeface="Huawei Sans" panose="020C0503030203020204" pitchFamily="34" charset="0"/>
              </a:rPr>
              <a:t/>
            </a:r>
            <a:br>
              <a:rPr lang="ru-RU" sz="1200" dirty="0" smtClean="0">
                <a:latin typeface="Huawei Sans" panose="020C0503030203020204" pitchFamily="34" charset="0"/>
                <a:ea typeface="方正兰亭黑简体" panose="02000000000000000000" pitchFamily="2" charset="-122"/>
                <a:sym typeface="Huawei Sans" panose="020C0503030203020204" pitchFamily="34" charset="0"/>
              </a:rPr>
            </a:br>
            <a:r>
              <a:rPr lang="ru-RU" sz="1200" dirty="0" err="1" smtClean="0">
                <a:latin typeface="Huawei Sans" panose="020C0503030203020204" pitchFamily="34" charset="0"/>
                <a:ea typeface="方正兰亭黑简体" panose="02000000000000000000" pitchFamily="2" charset="-122"/>
                <a:sym typeface="Huawei Sans" panose="020C0503030203020204" pitchFamily="34" charset="0"/>
              </a:rPr>
              <a:t>HyperReplication</a:t>
            </a:r>
            <a:endParaRPr lang="ru-RU" sz="1200" dirty="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01</a:t>
            </a:r>
          </a:p>
        </p:txBody>
      </p:sp>
      <p:sp>
        <p:nvSpPr>
          <p:cNvPr id="202" name="文本框 201"/>
          <p:cNvSpPr txBox="1"/>
          <p:nvPr/>
        </p:nvSpPr>
        <p:spPr>
          <a:xfrm>
            <a:off x="4038151" y="4634482"/>
            <a:ext cx="1446358" cy="646331"/>
          </a:xfrm>
          <a:prstGeom prst="rect">
            <a:avLst/>
          </a:prstGeom>
          <a:noFill/>
        </p:spPr>
        <p:txBody>
          <a:bodyPr wrap="none" rtlCol="0">
            <a:spAutoFit/>
          </a:bodyPr>
          <a:lstStyle/>
          <a:p>
            <a:pPr algn="ct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Задача </a:t>
            </a:r>
            <a:r>
              <a:rPr lang="ru-RU" sz="1200" dirty="0" smtClean="0">
                <a:latin typeface="Huawei Sans" panose="020C0503030203020204" pitchFamily="34" charset="0"/>
                <a:ea typeface="方正兰亭黑简体" panose="02000000000000000000" pitchFamily="2" charset="-122"/>
                <a:sym typeface="Huawei Sans" panose="020C0503030203020204" pitchFamily="34" charset="0"/>
              </a:rPr>
              <a:t/>
            </a:r>
            <a:br>
              <a:rPr lang="ru-RU" sz="1200" dirty="0" smtClean="0">
                <a:latin typeface="Huawei Sans" panose="020C0503030203020204" pitchFamily="34" charset="0"/>
                <a:ea typeface="方正兰亭黑简体" panose="02000000000000000000" pitchFamily="2" charset="-122"/>
                <a:sym typeface="Huawei Sans" panose="020C0503030203020204" pitchFamily="34" charset="0"/>
              </a:rPr>
            </a:br>
            <a:r>
              <a:rPr lang="ru-RU" sz="1200" dirty="0" err="1" smtClean="0">
                <a:latin typeface="Huawei Sans" panose="020C0503030203020204" pitchFamily="34" charset="0"/>
                <a:ea typeface="方正兰亭黑简体" panose="02000000000000000000" pitchFamily="2" charset="-122"/>
                <a:sym typeface="Huawei Sans" panose="020C0503030203020204" pitchFamily="34" charset="0"/>
              </a:rPr>
              <a:t>HyperReplication</a:t>
            </a:r>
            <a:endParaRPr lang="ru-RU" sz="1200" dirty="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02</a:t>
            </a:r>
          </a:p>
        </p:txBody>
      </p:sp>
      <p:sp>
        <p:nvSpPr>
          <p:cNvPr id="203" name="文本框 202"/>
          <p:cNvSpPr txBox="1"/>
          <p:nvPr/>
        </p:nvSpPr>
        <p:spPr>
          <a:xfrm>
            <a:off x="4015595" y="5336779"/>
            <a:ext cx="1446358" cy="646331"/>
          </a:xfrm>
          <a:prstGeom prst="rect">
            <a:avLst/>
          </a:prstGeom>
          <a:noFill/>
        </p:spPr>
        <p:txBody>
          <a:bodyPr wrap="none" rtlCol="0">
            <a:spAutoFit/>
          </a:bodyPr>
          <a:lstStyle/>
          <a:p>
            <a:pPr algn="ct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Задача </a:t>
            </a:r>
            <a:r>
              <a:rPr lang="ru-RU" sz="1200" dirty="0" smtClean="0">
                <a:latin typeface="Huawei Sans" panose="020C0503030203020204" pitchFamily="34" charset="0"/>
                <a:ea typeface="方正兰亭黑简体" panose="02000000000000000000" pitchFamily="2" charset="-122"/>
                <a:sym typeface="Huawei Sans" panose="020C0503030203020204" pitchFamily="34" charset="0"/>
              </a:rPr>
              <a:t/>
            </a:r>
            <a:br>
              <a:rPr lang="ru-RU" sz="1200" dirty="0" smtClean="0">
                <a:latin typeface="Huawei Sans" panose="020C0503030203020204" pitchFamily="34" charset="0"/>
                <a:ea typeface="方正兰亭黑简体" panose="02000000000000000000" pitchFamily="2" charset="-122"/>
                <a:sym typeface="Huawei Sans" panose="020C0503030203020204" pitchFamily="34" charset="0"/>
              </a:rPr>
            </a:br>
            <a:r>
              <a:rPr lang="ru-RU" sz="1200" dirty="0" err="1" smtClean="0">
                <a:latin typeface="Huawei Sans" panose="020C0503030203020204" pitchFamily="34" charset="0"/>
                <a:ea typeface="方正兰亭黑简体" panose="02000000000000000000" pitchFamily="2" charset="-122"/>
                <a:sym typeface="Huawei Sans" panose="020C0503030203020204" pitchFamily="34" charset="0"/>
              </a:rPr>
              <a:t>HyperReplication</a:t>
            </a:r>
            <a:endParaRPr lang="ru-RU" sz="1200" dirty="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03</a:t>
            </a:r>
          </a:p>
        </p:txBody>
      </p:sp>
      <p:sp>
        <p:nvSpPr>
          <p:cNvPr id="204" name="文本框 203"/>
          <p:cNvSpPr txBox="1"/>
          <p:nvPr/>
        </p:nvSpPr>
        <p:spPr>
          <a:xfrm>
            <a:off x="2359721" y="3756841"/>
            <a:ext cx="1303562" cy="276999"/>
          </a:xfrm>
          <a:prstGeom prst="rect">
            <a:avLst/>
          </a:prstGeom>
          <a:noFill/>
        </p:spPr>
        <p:txBody>
          <a:bodyPr wrap="none" rtlCol="0">
            <a:spAutoFit/>
          </a:bodyPr>
          <a:lstStyle/>
          <a:p>
            <a:pP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Первичный LUN 01</a:t>
            </a:r>
          </a:p>
        </p:txBody>
      </p:sp>
      <p:sp>
        <p:nvSpPr>
          <p:cNvPr id="205" name="文本框 204"/>
          <p:cNvSpPr txBox="1"/>
          <p:nvPr/>
        </p:nvSpPr>
        <p:spPr>
          <a:xfrm>
            <a:off x="2359721" y="4522761"/>
            <a:ext cx="1303562" cy="276999"/>
          </a:xfrm>
          <a:prstGeom prst="rect">
            <a:avLst/>
          </a:prstGeom>
          <a:noFill/>
        </p:spPr>
        <p:txBody>
          <a:bodyPr wrap="none" rtlCol="0">
            <a:spAutoFit/>
          </a:bodyPr>
          <a:lstStyle/>
          <a:p>
            <a:pP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Первичный LUN 02</a:t>
            </a:r>
          </a:p>
        </p:txBody>
      </p:sp>
      <p:sp>
        <p:nvSpPr>
          <p:cNvPr id="206" name="文本框 205"/>
          <p:cNvSpPr txBox="1"/>
          <p:nvPr/>
        </p:nvSpPr>
        <p:spPr>
          <a:xfrm>
            <a:off x="2359721" y="5249056"/>
            <a:ext cx="1303562" cy="276999"/>
          </a:xfrm>
          <a:prstGeom prst="rect">
            <a:avLst/>
          </a:prstGeom>
          <a:noFill/>
        </p:spPr>
        <p:txBody>
          <a:bodyPr wrap="none" rtlCol="0">
            <a:spAutoFit/>
          </a:bodyPr>
          <a:lstStyle/>
          <a:p>
            <a:pP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Первичный LUN 03</a:t>
            </a:r>
          </a:p>
        </p:txBody>
      </p:sp>
      <p:sp>
        <p:nvSpPr>
          <p:cNvPr id="207" name="文本框 206"/>
          <p:cNvSpPr txBox="1"/>
          <p:nvPr/>
        </p:nvSpPr>
        <p:spPr>
          <a:xfrm>
            <a:off x="5459374" y="3771502"/>
            <a:ext cx="1479892" cy="276999"/>
          </a:xfrm>
          <a:prstGeom prst="rect">
            <a:avLst/>
          </a:prstGeom>
          <a:noFill/>
        </p:spPr>
        <p:txBody>
          <a:bodyPr wrap="none" rtlCol="0">
            <a:spAutoFit/>
          </a:bodyPr>
          <a:lstStyle/>
          <a:p>
            <a:r>
              <a:rPr lang="ru-RU" sz="1200"/>
              <a:t>Вторичный LUN 01</a:t>
            </a:r>
          </a:p>
        </p:txBody>
      </p:sp>
      <p:sp>
        <p:nvSpPr>
          <p:cNvPr id="208" name="文本框 207"/>
          <p:cNvSpPr txBox="1"/>
          <p:nvPr/>
        </p:nvSpPr>
        <p:spPr>
          <a:xfrm>
            <a:off x="5420711" y="4508845"/>
            <a:ext cx="1479892" cy="276999"/>
          </a:xfrm>
          <a:prstGeom prst="rect">
            <a:avLst/>
          </a:prstGeom>
          <a:noFill/>
        </p:spPr>
        <p:txBody>
          <a:bodyPr wrap="none" rtlCol="0">
            <a:spAutoFit/>
          </a:bodyPr>
          <a:lstStyle/>
          <a:p>
            <a:r>
              <a:rPr lang="ru-RU" sz="1200"/>
              <a:t>Вторичный LUN 02</a:t>
            </a:r>
          </a:p>
        </p:txBody>
      </p:sp>
      <p:sp>
        <p:nvSpPr>
          <p:cNvPr id="209" name="文本框 208"/>
          <p:cNvSpPr txBox="1"/>
          <p:nvPr/>
        </p:nvSpPr>
        <p:spPr>
          <a:xfrm>
            <a:off x="5441739" y="5235140"/>
            <a:ext cx="1479892" cy="276999"/>
          </a:xfrm>
          <a:prstGeom prst="rect">
            <a:avLst/>
          </a:prstGeom>
          <a:noFill/>
        </p:spPr>
        <p:txBody>
          <a:bodyPr wrap="none" rtlCol="0">
            <a:spAutoFit/>
          </a:bodyPr>
          <a:lstStyle/>
          <a:p>
            <a:pP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Вторичный LUN 03</a:t>
            </a:r>
          </a:p>
        </p:txBody>
      </p:sp>
    </p:spTree>
    <p:extLst>
      <p:ext uri="{BB962C8B-B14F-4D97-AF65-F5344CB8AC3E}">
        <p14:creationId xmlns:p14="http://schemas.microsoft.com/office/powerpoint/2010/main" val="13644696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wrap="square">
            <a:noAutofit/>
          </a:bodyPr>
          <a:lstStyle/>
          <a:p>
            <a:r>
              <a:rPr lang="ru-RU"/>
              <a:t>Стандартные сценарии применения</a:t>
            </a:r>
          </a:p>
        </p:txBody>
      </p:sp>
      <p:graphicFrame>
        <p:nvGraphicFramePr>
          <p:cNvPr id="2" name="表格 1"/>
          <p:cNvGraphicFramePr>
            <a:graphicFrameLocks noGrp="1"/>
          </p:cNvGraphicFramePr>
          <p:nvPr>
            <p:extLst>
              <p:ext uri="{D42A27DB-BD31-4B8C-83A1-F6EECF244321}">
                <p14:modId xmlns:p14="http://schemas.microsoft.com/office/powerpoint/2010/main" val="2288027867"/>
              </p:ext>
            </p:extLst>
          </p:nvPr>
        </p:nvGraphicFramePr>
        <p:xfrm>
          <a:off x="731838" y="1078031"/>
          <a:ext cx="11176626" cy="5270653"/>
        </p:xfrm>
        <a:graphic>
          <a:graphicData uri="http://schemas.openxmlformats.org/drawingml/2006/table">
            <a:tbl>
              <a:tblPr firstRow="1" bandRow="1"/>
              <a:tblGrid>
                <a:gridCol w="1802681"/>
                <a:gridCol w="4524087"/>
                <a:gridCol w="4849858"/>
              </a:tblGrid>
              <a:tr h="704421">
                <a:tc>
                  <a:txBody>
                    <a:bodyPr/>
                    <a:lstStyle/>
                    <a:p>
                      <a:pPr algn="ctr" fontAlgn="ctr">
                        <a:lnSpc>
                          <a:spcPct val="100000"/>
                        </a:lnSpc>
                      </a:pPr>
                      <a:r>
                        <a:rPr lang="ru-RU" sz="1400" b="1" dirty="0">
                          <a:latin typeface="Huawei Sans" panose="020C0503030203020204" pitchFamily="34" charset="0"/>
                          <a:ea typeface="方正兰亭黑简体" panose="02000000000000000000" pitchFamily="2" charset="-122"/>
                          <a:sym typeface="Huawei Sans" panose="020C0503030203020204" pitchFamily="34" charset="0"/>
                        </a:rPr>
                        <a:t>Элемент анализа</a:t>
                      </a:r>
                    </a:p>
                  </a:txBody>
                  <a:tcPr marL="72000" marR="0" marT="46800" marB="468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ctr">
                        <a:lnSpc>
                          <a:spcPct val="100000"/>
                        </a:lnSpc>
                      </a:pPr>
                      <a:r>
                        <a:rPr lang="ru-RU" sz="1400" b="1" dirty="0">
                          <a:latin typeface="Huawei Sans" panose="020C0503030203020204" pitchFamily="34" charset="0"/>
                          <a:ea typeface="方正兰亭黑简体" panose="02000000000000000000" pitchFamily="2" charset="-122"/>
                          <a:sym typeface="Huawei Sans" panose="020C0503030203020204" pitchFamily="34" charset="0"/>
                        </a:rPr>
                        <a:t>Централизованное аварийное восстановление и резервное копирование</a:t>
                      </a:r>
                    </a:p>
                  </a:txBody>
                  <a:tcPr marL="72000" marR="0" marT="46800" marB="46800"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ctr">
                        <a:lnSpc>
                          <a:spcPct val="100000"/>
                        </a:lnSpc>
                      </a:pPr>
                      <a:r>
                        <a:rPr lang="ru-RU" sz="1400" b="1" dirty="0" err="1">
                          <a:latin typeface="Huawei Sans" panose="020C0503030203020204" pitchFamily="34" charset="0"/>
                          <a:ea typeface="方正兰亭黑简体" panose="02000000000000000000" pitchFamily="2" charset="-122"/>
                          <a:sym typeface="Huawei Sans" panose="020C0503030203020204" pitchFamily="34" charset="0"/>
                        </a:rPr>
                        <a:t>Геодублирование</a:t>
                      </a:r>
                      <a:endParaRPr lang="ru-RU" sz="1400" b="1" dirty="0">
                        <a:latin typeface="Huawei Sans" panose="020C0503030203020204" pitchFamily="34" charset="0"/>
                        <a:ea typeface="方正兰亭黑简体" panose="02000000000000000000" pitchFamily="2" charset="-122"/>
                        <a:sym typeface="Huawei Sans" panose="020C0503030203020204" pitchFamily="34" charset="0"/>
                      </a:endParaRPr>
                    </a:p>
                  </a:txBody>
                  <a:tcPr marL="72000" marR="0" marT="46800" marB="468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2744805">
                <a:tc>
                  <a:txBody>
                    <a:bodyPr/>
                    <a:lstStyle/>
                    <a:p>
                      <a:pPr algn="ctr" fontAlgn="ctr">
                        <a:lnSpc>
                          <a:spcPct val="100000"/>
                        </a:lnSpc>
                      </a:pPr>
                      <a:r>
                        <a:rPr lang="ru-RU" sz="1200" dirty="0">
                          <a:latin typeface="Huawei Sans" panose="020C0503030203020204" pitchFamily="34" charset="0"/>
                          <a:ea typeface="方正兰亭黑简体" panose="02000000000000000000" pitchFamily="2" charset="-122"/>
                          <a:sym typeface="Huawei Sans" panose="020C0503030203020204" pitchFamily="34" charset="0"/>
                        </a:rPr>
                        <a:t>Особенность сценария</a:t>
                      </a:r>
                    </a:p>
                  </a:txBody>
                  <a:tcPr marL="72000" marR="0" marT="46800" marB="46800" anchor="ctr">
                    <a:lnL w="28575" cap="flat" cmpd="sng" algn="ctr">
                      <a:solidFill>
                        <a:schemeClr val="tx1"/>
                      </a:solidFill>
                      <a:prstDash val="solid"/>
                      <a:round/>
                      <a:headEnd type="none" w="med" len="med"/>
                      <a:tailEnd type="none" w="med" len="med"/>
                    </a:lnL>
                  </a:tcPr>
                </a:tc>
                <a:tc>
                  <a:txBody>
                    <a:bodyPr/>
                    <a:lstStyle/>
                    <a:p>
                      <a:pPr algn="l" fontAlgn="ctr">
                        <a:lnSpc>
                          <a:spcPct val="100000"/>
                        </a:lnSpc>
                        <a:buFont typeface="Arial" panose="020B0604020202020204" pitchFamily="34" charset="0"/>
                        <a:buNone/>
                      </a:pPr>
                      <a:r>
                        <a:rPr lang="ru-RU" sz="1200" dirty="0">
                          <a:latin typeface="Huawei Sans" panose="020C0503030203020204" pitchFamily="34" charset="0"/>
                          <a:ea typeface="方正兰亭黑简体" panose="02000000000000000000" pitchFamily="2" charset="-122"/>
                          <a:sym typeface="Huawei Sans" panose="020C0503030203020204" pitchFamily="34" charset="0"/>
                        </a:rPr>
                        <a:t>Управление резервными копиями данных осуществляется централизованно, поэтому интеллектуальный сбор и анализ данных могут выполняться без ущерба для работы сервисов.</a:t>
                      </a:r>
                    </a:p>
                    <a:p>
                      <a:pPr algn="l" fontAlgn="ctr">
                        <a:lnSpc>
                          <a:spcPct val="100000"/>
                        </a:lnSpc>
                        <a:buFont typeface="Arial" panose="020B0604020202020204" pitchFamily="34" charset="0"/>
                        <a:buNone/>
                      </a:pPr>
                      <a:r>
                        <a:rPr lang="ru-RU" sz="1200" dirty="0">
                          <a:latin typeface="Huawei Sans" panose="020C0503030203020204" pitchFamily="34" charset="0"/>
                          <a:ea typeface="方正兰亭黑简体" panose="02000000000000000000" pitchFamily="2" charset="-122"/>
                          <a:sym typeface="Huawei Sans" panose="020C0503030203020204" pitchFamily="34" charset="0"/>
                        </a:rPr>
                        <a:t>Когда на каком-либо объекте, предоставляющем сервисы, происходит авария, центральный объект аварийного восстановления и резервного копирования может быстро взять на себя предоставление сервисов и восстановить данные путем унифицированного управления сервисными данными.</a:t>
                      </a:r>
                    </a:p>
                    <a:p>
                      <a:pPr algn="l" fontAlgn="ctr">
                        <a:lnSpc>
                          <a:spcPct val="100000"/>
                        </a:lnSpc>
                        <a:buFont typeface="Arial" panose="020B0604020202020204" pitchFamily="34" charset="0"/>
                        <a:buNone/>
                      </a:pPr>
                      <a:r>
                        <a:rPr lang="ru-RU" sz="1200" dirty="0">
                          <a:latin typeface="Huawei Sans" panose="020C0503030203020204" pitchFamily="34" charset="0"/>
                          <a:ea typeface="方正兰亭黑简体" panose="02000000000000000000" pitchFamily="2" charset="-122"/>
                          <a:sym typeface="Huawei Sans" panose="020C0503030203020204" pitchFamily="34" charset="0"/>
                        </a:rPr>
                        <a:t>Режим </a:t>
                      </a:r>
                      <a:r>
                        <a:rPr lang="ru-RU" sz="1200" dirty="0" err="1">
                          <a:latin typeface="Huawei Sans" panose="020C0503030203020204" pitchFamily="34" charset="0"/>
                          <a:ea typeface="方正兰亭黑简体" panose="02000000000000000000" pitchFamily="2" charset="-122"/>
                          <a:sym typeface="Huawei Sans" panose="020C0503030203020204" pitchFamily="34" charset="0"/>
                        </a:rPr>
                        <a:t>HyperReplication</a:t>
                      </a:r>
                      <a:r>
                        <a:rPr lang="ru-RU" sz="1200" dirty="0">
                          <a:latin typeface="Huawei Sans" panose="020C0503030203020204" pitchFamily="34" charset="0"/>
                          <a:ea typeface="方正兰亭黑简体" panose="02000000000000000000" pitchFamily="2" charset="-122"/>
                          <a:sym typeface="Huawei Sans" panose="020C0503030203020204" pitchFamily="34" charset="0"/>
                        </a:rPr>
                        <a:t> для объекта, предоставляющего сервисы, можно гибко выбрать на основании расстояния между этим объектом и центральным объектом аварийного восстановления и резервного копирования.</a:t>
                      </a:r>
                    </a:p>
                  </a:txBody>
                  <a:tcPr marL="72000" marR="0" marT="46800" marB="46800" anchor="ctr"/>
                </a:tc>
                <a:tc>
                  <a:txBody>
                    <a:bodyPr/>
                    <a:lstStyle/>
                    <a:p>
                      <a:pPr algn="l" fontAlgn="ctr">
                        <a:lnSpc>
                          <a:spcPct val="100000"/>
                        </a:lnSpc>
                        <a:buFont typeface="Arial" panose="020B0604020202020204" pitchFamily="34" charset="0"/>
                        <a:buNone/>
                      </a:pPr>
                      <a:r>
                        <a:rPr lang="ru-RU" sz="1200" dirty="0">
                          <a:latin typeface="Huawei Sans" panose="020C0503030203020204" pitchFamily="34" charset="0"/>
                          <a:ea typeface="方正兰亭黑简体" panose="02000000000000000000" pitchFamily="2" charset="-122"/>
                          <a:sym typeface="Huawei Sans" panose="020C0503030203020204" pitchFamily="34" charset="0"/>
                        </a:rPr>
                        <a:t>В двух городах для одновременного резервного копирования в реальном времени и удаленного резервного копирования развертываются три центра обработки данных.</a:t>
                      </a:r>
                    </a:p>
                    <a:p>
                      <a:pPr algn="l" fontAlgn="ctr">
                        <a:lnSpc>
                          <a:spcPct val="100000"/>
                        </a:lnSpc>
                        <a:buFont typeface="Arial" panose="020B0604020202020204" pitchFamily="34" charset="0"/>
                        <a:buNone/>
                      </a:pPr>
                      <a:r>
                        <a:rPr lang="ru-RU" sz="1200" dirty="0">
                          <a:latin typeface="Huawei Sans" panose="020C0503030203020204" pitchFamily="34" charset="0"/>
                          <a:ea typeface="方正兰亭黑简体" panose="02000000000000000000" pitchFamily="2" charset="-122"/>
                          <a:sym typeface="Huawei Sans" panose="020C0503030203020204" pitchFamily="34" charset="0"/>
                        </a:rPr>
                        <a:t>Резервное копирование сервисных данных осуществляется во внутригородской центр аварийного восстановления в реальном времени по высокоскоростной линии связи.</a:t>
                      </a:r>
                    </a:p>
                    <a:p>
                      <a:pPr algn="l" fontAlgn="ctr">
                        <a:lnSpc>
                          <a:spcPct val="100000"/>
                        </a:lnSpc>
                        <a:buFont typeface="Arial" panose="020B0604020202020204" pitchFamily="34" charset="0"/>
                        <a:buNone/>
                      </a:pPr>
                      <a:r>
                        <a:rPr lang="ru-RU" sz="1200" dirty="0">
                          <a:latin typeface="Huawei Sans" panose="020C0503030203020204" pitchFamily="34" charset="0"/>
                          <a:ea typeface="方正兰亭黑简体" panose="02000000000000000000" pitchFamily="2" charset="-122"/>
                          <a:sym typeface="Huawei Sans" panose="020C0503030203020204" pitchFamily="34" charset="0"/>
                        </a:rPr>
                        <a:t>Когда данные на основном объекте становятся </a:t>
                      </a:r>
                      <a:r>
                        <a:rPr lang="ru-RU" sz="1200" dirty="0" smtClean="0">
                          <a:latin typeface="Huawei Sans" panose="020C0503030203020204" pitchFamily="34" charset="0"/>
                          <a:ea typeface="方正兰亭黑简体" panose="02000000000000000000" pitchFamily="2" charset="-122"/>
                          <a:sym typeface="Huawei Sans" panose="020C0503030203020204" pitchFamily="34" charset="0"/>
                        </a:rPr>
                        <a:t>недоступными</a:t>
                      </a:r>
                      <a:r>
                        <a:rPr lang="ru-RU" sz="1200" dirty="0">
                          <a:latin typeface="Huawei Sans" panose="020C0503030203020204" pitchFamily="34" charset="0"/>
                          <a:ea typeface="方正兰亭黑简体" panose="02000000000000000000" pitchFamily="2" charset="-122"/>
                          <a:sym typeface="Huawei Sans" panose="020C0503030203020204" pitchFamily="34" charset="0"/>
                        </a:rPr>
                        <a:t>, сервисы быстро переключаются на внутригородской центр аварийного восстановления.</a:t>
                      </a:r>
                    </a:p>
                    <a:p>
                      <a:pPr algn="l" fontAlgn="ctr">
                        <a:lnSpc>
                          <a:spcPct val="100000"/>
                        </a:lnSpc>
                        <a:buFont typeface="Arial" panose="020B0604020202020204" pitchFamily="34" charset="0"/>
                        <a:buNone/>
                      </a:pPr>
                      <a:r>
                        <a:rPr lang="ru-RU" sz="1200" dirty="0">
                          <a:latin typeface="Huawei Sans" panose="020C0503030203020204" pitchFamily="34" charset="0"/>
                          <a:ea typeface="方正兰亭黑简体" panose="02000000000000000000" pitchFamily="2" charset="-122"/>
                          <a:sym typeface="Huawei Sans" panose="020C0503030203020204" pitchFamily="34" charset="0"/>
                        </a:rPr>
                        <a:t>Если в результате аварии пострадали основной объект и центр аварийного восстановления в том же городе, </a:t>
                      </a:r>
                      <a:r>
                        <a:rPr lang="ru-RU" sz="1200" dirty="0" err="1">
                          <a:latin typeface="Huawei Sans" panose="020C0503030203020204" pitchFamily="34" charset="0"/>
                          <a:ea typeface="方正兰亭黑简体" panose="02000000000000000000" pitchFamily="2" charset="-122"/>
                          <a:sym typeface="Huawei Sans" panose="020C0503030203020204" pitchFamily="34" charset="0"/>
                        </a:rPr>
                        <a:t>межгородской</a:t>
                      </a:r>
                      <a:r>
                        <a:rPr lang="ru-RU" sz="1200" dirty="0">
                          <a:latin typeface="Huawei Sans" panose="020C0503030203020204" pitchFamily="34" charset="0"/>
                          <a:ea typeface="方正兰亭黑简体" panose="02000000000000000000" pitchFamily="2" charset="-122"/>
                          <a:sym typeface="Huawei Sans" panose="020C0503030203020204" pitchFamily="34" charset="0"/>
                        </a:rPr>
                        <a:t> центр аварийного восстановления берет на себя предоставление сервисов и реализует аварийное восстановление.</a:t>
                      </a:r>
                    </a:p>
                  </a:txBody>
                  <a:tcPr marL="72000" marR="0" marT="46800" marB="46800" anchor="ctr">
                    <a:lnR w="28575" cap="flat" cmpd="sng" algn="ctr">
                      <a:solidFill>
                        <a:schemeClr val="tx1"/>
                      </a:solidFill>
                      <a:prstDash val="solid"/>
                      <a:round/>
                      <a:headEnd type="none" w="med" len="med"/>
                      <a:tailEnd type="none" w="med" len="med"/>
                    </a:lnR>
                  </a:tcPr>
                </a:tc>
              </a:tr>
              <a:tr h="630547">
                <a:tc>
                  <a:txBody>
                    <a:bodyPr/>
                    <a:lstStyle/>
                    <a:p>
                      <a:pPr algn="ctr" fontAlgn="ctr">
                        <a:lnSpc>
                          <a:spcPct val="100000"/>
                        </a:lnSpc>
                      </a:pPr>
                      <a:r>
                        <a:rPr lang="ru-RU" sz="1200">
                          <a:latin typeface="Huawei Sans" panose="020C0503030203020204" pitchFamily="34" charset="0"/>
                          <a:ea typeface="方正兰亭黑简体" panose="02000000000000000000" pitchFamily="2" charset="-122"/>
                          <a:sym typeface="Huawei Sans" panose="020C0503030203020204" pitchFamily="34" charset="0"/>
                        </a:rPr>
                        <a:t>Режим HyperReplication</a:t>
                      </a:r>
                    </a:p>
                  </a:txBody>
                  <a:tcPr marL="72000" marR="0" marT="46800" marB="46800" anchor="ctr">
                    <a:lnL w="28575" cap="flat" cmpd="sng" algn="ctr">
                      <a:solidFill>
                        <a:schemeClr val="tx1"/>
                      </a:solidFill>
                      <a:prstDash val="solid"/>
                      <a:round/>
                      <a:headEnd type="none" w="med" len="med"/>
                      <a:tailEnd type="none" w="med" len="med"/>
                    </a:lnL>
                  </a:tcPr>
                </a:tc>
                <a:tc>
                  <a:txBody>
                    <a:bodyPr/>
                    <a:lstStyle/>
                    <a:p>
                      <a:pPr algn="l" fontAlgn="ctr">
                        <a:lnSpc>
                          <a:spcPct val="100000"/>
                        </a:lnSpc>
                      </a:pPr>
                      <a:r>
                        <a:rPr lang="ru-RU" sz="1200">
                          <a:latin typeface="Huawei Sans" panose="020C0503030203020204" pitchFamily="34" charset="0"/>
                          <a:ea typeface="方正兰亭黑简体" panose="02000000000000000000" pitchFamily="2" charset="-122"/>
                          <a:sym typeface="Huawei Sans" panose="020C0503030203020204" pitchFamily="34" charset="0"/>
                        </a:rPr>
                        <a:t>Асинхронная удаленная репликация</a:t>
                      </a:r>
                    </a:p>
                  </a:txBody>
                  <a:tcPr marL="72000" marR="0" marT="46800" marB="46800" anchor="ctr"/>
                </a:tc>
                <a:tc>
                  <a:txBody>
                    <a:bodyPr/>
                    <a:lstStyle/>
                    <a:p>
                      <a:pPr algn="l" fontAlgn="ctr">
                        <a:lnSpc>
                          <a:spcPct val="100000"/>
                        </a:lnSpc>
                        <a:buFont typeface="Arial" panose="020B0604020202020204" pitchFamily="34" charset="0"/>
                        <a:buNone/>
                      </a:pPr>
                      <a:r>
                        <a:rPr lang="ru-RU" sz="1200" dirty="0">
                          <a:latin typeface="Huawei Sans" panose="020C0503030203020204" pitchFamily="34" charset="0"/>
                          <a:ea typeface="方正兰亭黑简体" panose="02000000000000000000" pitchFamily="2" charset="-122"/>
                          <a:sym typeface="Huawei Sans" panose="020C0503030203020204" pitchFamily="34" charset="0"/>
                        </a:rPr>
                        <a:t>Внутри города: асинхронная удаленная репликация</a:t>
                      </a:r>
                    </a:p>
                    <a:p>
                      <a:pPr algn="l" fontAlgn="ctr">
                        <a:lnSpc>
                          <a:spcPct val="100000"/>
                        </a:lnSpc>
                        <a:buFont typeface="Arial" panose="020B0604020202020204" pitchFamily="34" charset="0"/>
                        <a:buNone/>
                      </a:pPr>
                      <a:r>
                        <a:rPr lang="ru-RU" sz="1200" dirty="0">
                          <a:latin typeface="Huawei Sans" panose="020C0503030203020204" pitchFamily="34" charset="0"/>
                          <a:ea typeface="方正兰亭黑简体" panose="02000000000000000000" pitchFamily="2" charset="-122"/>
                          <a:sym typeface="Huawei Sans" panose="020C0503030203020204" pitchFamily="34" charset="0"/>
                        </a:rPr>
                        <a:t>Между городами: асинхронная удаленная репликация</a:t>
                      </a:r>
                    </a:p>
                  </a:txBody>
                  <a:tcPr marL="72000" marR="0" marT="46800" marB="46800" anchor="ctr">
                    <a:lnR w="28575" cap="flat" cmpd="sng" algn="ctr">
                      <a:solidFill>
                        <a:schemeClr val="tx1"/>
                      </a:solidFill>
                      <a:prstDash val="solid"/>
                      <a:round/>
                      <a:headEnd type="none" w="med" len="med"/>
                      <a:tailEnd type="none" w="med" len="med"/>
                    </a:lnR>
                  </a:tcPr>
                </a:tc>
              </a:tr>
              <a:tr h="889106">
                <a:tc>
                  <a:txBody>
                    <a:bodyPr/>
                    <a:lstStyle/>
                    <a:p>
                      <a:pPr algn="ctr" fontAlgn="ctr">
                        <a:lnSpc>
                          <a:spcPct val="100000"/>
                        </a:lnSpc>
                      </a:pPr>
                      <a:r>
                        <a:rPr lang="ru-RU" sz="1200">
                          <a:latin typeface="Huawei Sans" panose="020C0503030203020204" pitchFamily="34" charset="0"/>
                          <a:ea typeface="方正兰亭黑简体" panose="02000000000000000000" pitchFamily="2" charset="-122"/>
                          <a:sym typeface="Huawei Sans" panose="020C0503030203020204" pitchFamily="34" charset="0"/>
                        </a:rPr>
                        <a:t>Максимальное расстояние для аварийного восстановления и резервного копирования</a:t>
                      </a:r>
                    </a:p>
                  </a:txBody>
                  <a:tcPr marL="72000" marR="0" marT="46800" marB="468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l" fontAlgn="ctr">
                        <a:lnSpc>
                          <a:spcPct val="100000"/>
                        </a:lnSpc>
                      </a:pPr>
                      <a:r>
                        <a:rPr lang="ru-RU" sz="1200">
                          <a:latin typeface="Huawei Sans" panose="020C0503030203020204" pitchFamily="34" charset="0"/>
                          <a:ea typeface="方正兰亭黑简体" panose="02000000000000000000" pitchFamily="2" charset="-122"/>
                          <a:sym typeface="Huawei Sans" panose="020C0503030203020204" pitchFamily="34" charset="0"/>
                        </a:rPr>
                        <a:t>Асинхронная удаленная репликация без ограничений</a:t>
                      </a:r>
                    </a:p>
                  </a:txBody>
                  <a:tcPr marL="72000" marR="0" marT="46800" marB="46800" anchor="ctr">
                    <a:lnB w="28575" cap="flat" cmpd="sng" algn="ctr">
                      <a:solidFill>
                        <a:schemeClr val="tx1"/>
                      </a:solidFill>
                      <a:prstDash val="solid"/>
                      <a:round/>
                      <a:headEnd type="none" w="med" len="med"/>
                      <a:tailEnd type="none" w="med" len="med"/>
                    </a:lnB>
                  </a:tcPr>
                </a:tc>
                <a:tc>
                  <a:txBody>
                    <a:bodyPr/>
                    <a:lstStyle/>
                    <a:p>
                      <a:pPr algn="l" fontAlgn="ctr">
                        <a:lnSpc>
                          <a:spcPct val="100000"/>
                        </a:lnSpc>
                      </a:pPr>
                      <a:r>
                        <a:rPr lang="ru-RU" sz="1200" dirty="0">
                          <a:latin typeface="Huawei Sans" panose="020C0503030203020204" pitchFamily="34" charset="0"/>
                          <a:ea typeface="方正兰亭黑简体" panose="02000000000000000000" pitchFamily="2" charset="-122"/>
                          <a:sym typeface="Huawei Sans" panose="020C0503030203020204" pitchFamily="34" charset="0"/>
                        </a:rPr>
                        <a:t>Асинхронная удаленная репликация без ограничений</a:t>
                      </a:r>
                    </a:p>
                  </a:txBody>
                  <a:tcPr marL="72000" marR="0" marT="46800" marB="468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070133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a:xfrm>
            <a:off x="731838" y="234797"/>
            <a:ext cx="10728325" cy="497095"/>
          </a:xfrm>
        </p:spPr>
        <p:txBody>
          <a:bodyPr wrap="square">
            <a:noAutofit/>
          </a:bodyPr>
          <a:lstStyle/>
          <a:p>
            <a:r>
              <a:rPr lang="ru-RU" dirty="0"/>
              <a:t>Сценарии централизованного аварийного восстановления и резервного копирования</a:t>
            </a:r>
          </a:p>
        </p:txBody>
      </p:sp>
      <p:sp>
        <p:nvSpPr>
          <p:cNvPr id="4" name="文本占位符 3"/>
          <p:cNvSpPr>
            <a:spLocks noGrp="1"/>
          </p:cNvSpPr>
          <p:nvPr>
            <p:ph type="body" sz="quarter" idx="10"/>
          </p:nvPr>
        </p:nvSpPr>
        <p:spPr>
          <a:xfrm>
            <a:off x="731838" y="1052514"/>
            <a:ext cx="11049036" cy="4875042"/>
          </a:xfrm>
        </p:spPr>
        <p:txBody>
          <a:bodyPr wrap="square">
            <a:noAutofit/>
          </a:bodyPr>
          <a:lstStyle/>
          <a:p>
            <a:r>
              <a:rPr lang="ru-RU" sz="1400" dirty="0">
                <a:sym typeface="Huawei Sans" panose="020C0503030203020204" pitchFamily="34" charset="0"/>
              </a:rPr>
              <a:t>Под централизованным аварийным восстановлением и резервным копированием подразумевается создание резервных копий сервисных данных из разных мест и сохранение их на один объект для централизованного управления. Сервисные данные различных сервисных объектов архивируются на центральном объекте аварийного восстановления и резервного копирования. Таким образом, в случае аварии центральный объект аварийного восстановления и резервного копирования сможет взять на себя предоставление сервисов других объектов и предоставить копии данных для восстановления.</a:t>
            </a:r>
          </a:p>
        </p:txBody>
      </p:sp>
      <p:grpSp>
        <p:nvGrpSpPr>
          <p:cNvPr id="8" name="组合 7"/>
          <p:cNvGrpSpPr/>
          <p:nvPr/>
        </p:nvGrpSpPr>
        <p:grpSpPr>
          <a:xfrm>
            <a:off x="1703974" y="2758000"/>
            <a:ext cx="9781058" cy="3492388"/>
            <a:chOff x="1703974" y="2407117"/>
            <a:chExt cx="9781058" cy="3492388"/>
          </a:xfrm>
        </p:grpSpPr>
        <p:sp>
          <p:nvSpPr>
            <p:cNvPr id="122" name="矩形 121"/>
            <p:cNvSpPr/>
            <p:nvPr/>
          </p:nvSpPr>
          <p:spPr bwMode="auto">
            <a:xfrm>
              <a:off x="7334183" y="2407117"/>
              <a:ext cx="1624794" cy="3492388"/>
            </a:xfrm>
            <a:prstGeom prst="rect">
              <a:avLst/>
            </a:prstGeom>
            <a:solidFill>
              <a:schemeClr val="bg1">
                <a:lumMod val="85000"/>
              </a:schemeClr>
            </a:solidFill>
            <a:ln w="19050" cap="flat" cmpd="sng" algn="ctr">
              <a:solidFill>
                <a:schemeClr val="bg1">
                  <a:lumMod val="50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5" name="组合 4"/>
            <p:cNvGrpSpPr/>
            <p:nvPr/>
          </p:nvGrpSpPr>
          <p:grpSpPr>
            <a:xfrm>
              <a:off x="2725671" y="2910385"/>
              <a:ext cx="468052" cy="645046"/>
              <a:chOff x="1955540" y="3356992"/>
              <a:chExt cx="468052" cy="645046"/>
            </a:xfrm>
            <a:solidFill>
              <a:schemeClr val="bg1"/>
            </a:solidFill>
          </p:grpSpPr>
          <p:sp>
            <p:nvSpPr>
              <p:cNvPr id="9" name="圆柱形 8"/>
              <p:cNvSpPr/>
              <p:nvPr/>
            </p:nvSpPr>
            <p:spPr bwMode="auto">
              <a:xfrm>
                <a:off x="1955540" y="378554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圆柱形 6"/>
              <p:cNvSpPr/>
              <p:nvPr/>
            </p:nvSpPr>
            <p:spPr bwMode="auto">
              <a:xfrm>
                <a:off x="1955540" y="364269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圆柱形 5"/>
              <p:cNvSpPr/>
              <p:nvPr/>
            </p:nvSpPr>
            <p:spPr bwMode="auto">
              <a:xfrm>
                <a:off x="1955540" y="349984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 name="圆柱形 1"/>
              <p:cNvSpPr/>
              <p:nvPr/>
            </p:nvSpPr>
            <p:spPr bwMode="auto">
              <a:xfrm>
                <a:off x="1955540" y="335699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2" name="组合 11"/>
            <p:cNvGrpSpPr/>
            <p:nvPr/>
          </p:nvGrpSpPr>
          <p:grpSpPr>
            <a:xfrm>
              <a:off x="2725671" y="4712970"/>
              <a:ext cx="468052" cy="645046"/>
              <a:chOff x="1955540" y="3356992"/>
              <a:chExt cx="468052" cy="645046"/>
            </a:xfrm>
            <a:solidFill>
              <a:schemeClr val="bg1"/>
            </a:solidFill>
          </p:grpSpPr>
          <p:sp>
            <p:nvSpPr>
              <p:cNvPr id="13" name="圆柱形 12"/>
              <p:cNvSpPr/>
              <p:nvPr/>
            </p:nvSpPr>
            <p:spPr bwMode="auto">
              <a:xfrm>
                <a:off x="1955540" y="378554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圆柱形 13"/>
              <p:cNvSpPr/>
              <p:nvPr/>
            </p:nvSpPr>
            <p:spPr bwMode="auto">
              <a:xfrm>
                <a:off x="1955540" y="364269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圆柱形 14"/>
              <p:cNvSpPr/>
              <p:nvPr/>
            </p:nvSpPr>
            <p:spPr bwMode="auto">
              <a:xfrm>
                <a:off x="1955540" y="349984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圆柱形 15"/>
              <p:cNvSpPr/>
              <p:nvPr/>
            </p:nvSpPr>
            <p:spPr bwMode="auto">
              <a:xfrm>
                <a:off x="1955540" y="335699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7" name="组合 16"/>
            <p:cNvGrpSpPr/>
            <p:nvPr/>
          </p:nvGrpSpPr>
          <p:grpSpPr>
            <a:xfrm>
              <a:off x="7893482" y="2910385"/>
              <a:ext cx="468052" cy="645046"/>
              <a:chOff x="1955540" y="3356992"/>
              <a:chExt cx="468052" cy="645046"/>
            </a:xfrm>
            <a:solidFill>
              <a:schemeClr val="bg1"/>
            </a:solidFill>
          </p:grpSpPr>
          <p:sp>
            <p:nvSpPr>
              <p:cNvPr id="18" name="圆柱形 17"/>
              <p:cNvSpPr/>
              <p:nvPr/>
            </p:nvSpPr>
            <p:spPr bwMode="auto">
              <a:xfrm>
                <a:off x="1955540" y="378554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圆柱形 18"/>
              <p:cNvSpPr/>
              <p:nvPr/>
            </p:nvSpPr>
            <p:spPr bwMode="auto">
              <a:xfrm>
                <a:off x="1955540" y="364269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圆柱形 19"/>
              <p:cNvSpPr/>
              <p:nvPr/>
            </p:nvSpPr>
            <p:spPr bwMode="auto">
              <a:xfrm>
                <a:off x="1955540" y="349984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圆柱形 20"/>
              <p:cNvSpPr/>
              <p:nvPr/>
            </p:nvSpPr>
            <p:spPr bwMode="auto">
              <a:xfrm>
                <a:off x="1955540" y="335699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2" name="组合 21"/>
            <p:cNvGrpSpPr/>
            <p:nvPr/>
          </p:nvGrpSpPr>
          <p:grpSpPr>
            <a:xfrm>
              <a:off x="7893482" y="4712970"/>
              <a:ext cx="468052" cy="645046"/>
              <a:chOff x="1955540" y="3356992"/>
              <a:chExt cx="468052" cy="645046"/>
            </a:xfrm>
            <a:solidFill>
              <a:schemeClr val="bg1"/>
            </a:solidFill>
          </p:grpSpPr>
          <p:sp>
            <p:nvSpPr>
              <p:cNvPr id="23" name="圆柱形 22"/>
              <p:cNvSpPr/>
              <p:nvPr/>
            </p:nvSpPr>
            <p:spPr bwMode="auto">
              <a:xfrm>
                <a:off x="1955540" y="378554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圆柱形 23"/>
              <p:cNvSpPr/>
              <p:nvPr/>
            </p:nvSpPr>
            <p:spPr bwMode="auto">
              <a:xfrm>
                <a:off x="1955540" y="364269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圆柱形 24"/>
              <p:cNvSpPr/>
              <p:nvPr/>
            </p:nvSpPr>
            <p:spPr bwMode="auto">
              <a:xfrm>
                <a:off x="1955540" y="349984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圆柱形 25"/>
              <p:cNvSpPr/>
              <p:nvPr/>
            </p:nvSpPr>
            <p:spPr bwMode="auto">
              <a:xfrm>
                <a:off x="1955540" y="335699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69" name="组合 68"/>
            <p:cNvGrpSpPr/>
            <p:nvPr/>
          </p:nvGrpSpPr>
          <p:grpSpPr>
            <a:xfrm>
              <a:off x="4165831" y="2910385"/>
              <a:ext cx="768130" cy="699367"/>
              <a:chOff x="3395700" y="3356992"/>
              <a:chExt cx="768130" cy="699367"/>
            </a:xfrm>
            <a:solidFill>
              <a:schemeClr val="bg1"/>
            </a:solidFill>
          </p:grpSpPr>
          <p:grpSp>
            <p:nvGrpSpPr>
              <p:cNvPr id="29" name="组合 28"/>
              <p:cNvGrpSpPr/>
              <p:nvPr/>
            </p:nvGrpSpPr>
            <p:grpSpPr>
              <a:xfrm>
                <a:off x="3395700" y="3356992"/>
                <a:ext cx="468052" cy="645046"/>
                <a:chOff x="1955540" y="3356992"/>
                <a:chExt cx="468052" cy="645046"/>
              </a:xfrm>
              <a:grpFill/>
            </p:grpSpPr>
            <p:sp>
              <p:nvSpPr>
                <p:cNvPr id="30" name="圆柱形 29"/>
                <p:cNvSpPr/>
                <p:nvPr/>
              </p:nvSpPr>
              <p:spPr bwMode="auto">
                <a:xfrm>
                  <a:off x="1955540" y="378554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圆柱形 30"/>
                <p:cNvSpPr/>
                <p:nvPr/>
              </p:nvSpPr>
              <p:spPr bwMode="auto">
                <a:xfrm>
                  <a:off x="1955540" y="364269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圆柱形 31"/>
                <p:cNvSpPr/>
                <p:nvPr/>
              </p:nvSpPr>
              <p:spPr bwMode="auto">
                <a:xfrm>
                  <a:off x="1955540" y="349984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 name="圆柱形 32"/>
                <p:cNvSpPr/>
                <p:nvPr/>
              </p:nvSpPr>
              <p:spPr bwMode="auto">
                <a:xfrm>
                  <a:off x="1955540" y="335699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46" name="组合 45"/>
              <p:cNvGrpSpPr/>
              <p:nvPr/>
            </p:nvGrpSpPr>
            <p:grpSpPr>
              <a:xfrm>
                <a:off x="3755740" y="3731221"/>
                <a:ext cx="408090" cy="325138"/>
                <a:chOff x="4007768" y="3723168"/>
                <a:chExt cx="540060" cy="389908"/>
              </a:xfrm>
              <a:grpFill/>
            </p:grpSpPr>
            <p:sp>
              <p:nvSpPr>
                <p:cNvPr id="40" name="流程图: 准备 39"/>
                <p:cNvSpPr/>
                <p:nvPr/>
              </p:nvSpPr>
              <p:spPr bwMode="auto">
                <a:xfrm>
                  <a:off x="4170534" y="3723168"/>
                  <a:ext cx="214527" cy="136020"/>
                </a:xfrm>
                <a:prstGeom prst="flowChartPreparation">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 name="圆角矩形 38"/>
                <p:cNvSpPr/>
                <p:nvPr/>
              </p:nvSpPr>
              <p:spPr bwMode="auto">
                <a:xfrm>
                  <a:off x="4007768" y="3785542"/>
                  <a:ext cx="540060" cy="327534"/>
                </a:xfrm>
                <a:prstGeom prst="roundRect">
                  <a:avLst>
                    <a:gd name="adj" fmla="val 12305"/>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椭圆 40"/>
                <p:cNvSpPr/>
                <p:nvPr/>
              </p:nvSpPr>
              <p:spPr bwMode="auto">
                <a:xfrm>
                  <a:off x="4169037" y="3840367"/>
                  <a:ext cx="216024" cy="217884"/>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椭圆 41"/>
                <p:cNvSpPr/>
                <p:nvPr/>
              </p:nvSpPr>
              <p:spPr bwMode="auto">
                <a:xfrm>
                  <a:off x="4458091" y="3821854"/>
                  <a:ext cx="45719" cy="45719"/>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45" name="组合 44"/>
                <p:cNvGrpSpPr/>
                <p:nvPr/>
              </p:nvGrpSpPr>
              <p:grpSpPr>
                <a:xfrm>
                  <a:off x="4215217" y="3867573"/>
                  <a:ext cx="116587" cy="157242"/>
                  <a:chOff x="4215217" y="3873157"/>
                  <a:chExt cx="119139" cy="151658"/>
                </a:xfrm>
                <a:grpFill/>
              </p:grpSpPr>
              <p:sp>
                <p:nvSpPr>
                  <p:cNvPr id="43" name="等腰三角形 42"/>
                  <p:cNvSpPr/>
                  <p:nvPr/>
                </p:nvSpPr>
                <p:spPr bwMode="auto">
                  <a:xfrm rot="3002078">
                    <a:off x="4244319" y="3851839"/>
                    <a:ext cx="68719" cy="111355"/>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 name="等腰三角形 43"/>
                  <p:cNvSpPr/>
                  <p:nvPr/>
                </p:nvSpPr>
                <p:spPr bwMode="auto">
                  <a:xfrm rot="13749898">
                    <a:off x="4235500" y="3927720"/>
                    <a:ext cx="76812" cy="117378"/>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grpSp>
          <p:nvGrpSpPr>
            <p:cNvPr id="52" name="组合 51"/>
            <p:cNvGrpSpPr/>
            <p:nvPr/>
          </p:nvGrpSpPr>
          <p:grpSpPr>
            <a:xfrm>
              <a:off x="9566431" y="3683854"/>
              <a:ext cx="540060" cy="849041"/>
              <a:chOff x="8796300" y="4056359"/>
              <a:chExt cx="540060" cy="849041"/>
            </a:xfrm>
            <a:solidFill>
              <a:schemeClr val="bg1"/>
            </a:solidFill>
          </p:grpSpPr>
          <p:sp>
            <p:nvSpPr>
              <p:cNvPr id="47" name="矩形 46"/>
              <p:cNvSpPr/>
              <p:nvPr/>
            </p:nvSpPr>
            <p:spPr bwMode="auto">
              <a:xfrm>
                <a:off x="8796300" y="4056359"/>
                <a:ext cx="540060" cy="84904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 name="矩形 47"/>
              <p:cNvSpPr/>
              <p:nvPr/>
            </p:nvSpPr>
            <p:spPr bwMode="auto">
              <a:xfrm>
                <a:off x="8880459" y="4149080"/>
                <a:ext cx="371742" cy="45719"/>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 name="矩形 48"/>
              <p:cNvSpPr/>
              <p:nvPr/>
            </p:nvSpPr>
            <p:spPr bwMode="auto">
              <a:xfrm>
                <a:off x="8880459" y="4241801"/>
                <a:ext cx="371742" cy="45719"/>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 name="矩形 49"/>
              <p:cNvSpPr/>
              <p:nvPr/>
            </p:nvSpPr>
            <p:spPr bwMode="auto">
              <a:xfrm>
                <a:off x="8880459" y="4334522"/>
                <a:ext cx="371742" cy="45719"/>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 name="椭圆 50"/>
              <p:cNvSpPr/>
              <p:nvPr/>
            </p:nvSpPr>
            <p:spPr bwMode="auto">
              <a:xfrm>
                <a:off x="8880459" y="4446948"/>
                <a:ext cx="59857" cy="59857"/>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70" name="组合 69"/>
            <p:cNvGrpSpPr/>
            <p:nvPr/>
          </p:nvGrpSpPr>
          <p:grpSpPr>
            <a:xfrm>
              <a:off x="4165831" y="4757234"/>
              <a:ext cx="768130" cy="699367"/>
              <a:chOff x="3395700" y="3356992"/>
              <a:chExt cx="768130" cy="699367"/>
            </a:xfrm>
            <a:solidFill>
              <a:schemeClr val="bg1"/>
            </a:solidFill>
          </p:grpSpPr>
          <p:grpSp>
            <p:nvGrpSpPr>
              <p:cNvPr id="71" name="组合 70"/>
              <p:cNvGrpSpPr/>
              <p:nvPr/>
            </p:nvGrpSpPr>
            <p:grpSpPr>
              <a:xfrm>
                <a:off x="3395700" y="3356992"/>
                <a:ext cx="468052" cy="645046"/>
                <a:chOff x="1955540" y="3356992"/>
                <a:chExt cx="468052" cy="645046"/>
              </a:xfrm>
              <a:grpFill/>
            </p:grpSpPr>
            <p:sp>
              <p:nvSpPr>
                <p:cNvPr id="80" name="圆柱形 79"/>
                <p:cNvSpPr/>
                <p:nvPr/>
              </p:nvSpPr>
              <p:spPr bwMode="auto">
                <a:xfrm>
                  <a:off x="1955540" y="378554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 name="圆柱形 80"/>
                <p:cNvSpPr/>
                <p:nvPr/>
              </p:nvSpPr>
              <p:spPr bwMode="auto">
                <a:xfrm>
                  <a:off x="1955540" y="364269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 name="圆柱形 81"/>
                <p:cNvSpPr/>
                <p:nvPr/>
              </p:nvSpPr>
              <p:spPr bwMode="auto">
                <a:xfrm>
                  <a:off x="1955540" y="349984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 name="圆柱形 82"/>
                <p:cNvSpPr/>
                <p:nvPr/>
              </p:nvSpPr>
              <p:spPr bwMode="auto">
                <a:xfrm>
                  <a:off x="1955540" y="335699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72" name="组合 71"/>
              <p:cNvGrpSpPr/>
              <p:nvPr/>
            </p:nvGrpSpPr>
            <p:grpSpPr>
              <a:xfrm>
                <a:off x="3755740" y="3731221"/>
                <a:ext cx="408090" cy="325138"/>
                <a:chOff x="4007768" y="3723168"/>
                <a:chExt cx="540060" cy="389908"/>
              </a:xfrm>
              <a:grpFill/>
            </p:grpSpPr>
            <p:sp>
              <p:nvSpPr>
                <p:cNvPr id="73" name="流程图: 准备 72"/>
                <p:cNvSpPr/>
                <p:nvPr/>
              </p:nvSpPr>
              <p:spPr bwMode="auto">
                <a:xfrm>
                  <a:off x="4170534" y="3723168"/>
                  <a:ext cx="214527" cy="136020"/>
                </a:xfrm>
                <a:prstGeom prst="flowChartPreparation">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 name="圆角矩形 73"/>
                <p:cNvSpPr/>
                <p:nvPr/>
              </p:nvSpPr>
              <p:spPr bwMode="auto">
                <a:xfrm>
                  <a:off x="4007768" y="3785542"/>
                  <a:ext cx="540060" cy="327534"/>
                </a:xfrm>
                <a:prstGeom prst="roundRect">
                  <a:avLst>
                    <a:gd name="adj" fmla="val 12305"/>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 name="椭圆 74"/>
                <p:cNvSpPr/>
                <p:nvPr/>
              </p:nvSpPr>
              <p:spPr bwMode="auto">
                <a:xfrm>
                  <a:off x="4169037" y="3840367"/>
                  <a:ext cx="216024" cy="217884"/>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 name="椭圆 75"/>
                <p:cNvSpPr/>
                <p:nvPr/>
              </p:nvSpPr>
              <p:spPr bwMode="auto">
                <a:xfrm>
                  <a:off x="4458091" y="3821854"/>
                  <a:ext cx="45719" cy="45719"/>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77" name="组合 76"/>
                <p:cNvGrpSpPr/>
                <p:nvPr/>
              </p:nvGrpSpPr>
              <p:grpSpPr>
                <a:xfrm>
                  <a:off x="4215217" y="3867573"/>
                  <a:ext cx="116587" cy="157242"/>
                  <a:chOff x="4215217" y="3873157"/>
                  <a:chExt cx="119139" cy="151658"/>
                </a:xfrm>
                <a:grpFill/>
              </p:grpSpPr>
              <p:sp>
                <p:nvSpPr>
                  <p:cNvPr id="78" name="等腰三角形 77"/>
                  <p:cNvSpPr/>
                  <p:nvPr/>
                </p:nvSpPr>
                <p:spPr bwMode="auto">
                  <a:xfrm rot="3002078">
                    <a:off x="4244319" y="3851839"/>
                    <a:ext cx="68719" cy="111355"/>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 name="等腰三角形 78"/>
                  <p:cNvSpPr/>
                  <p:nvPr/>
                </p:nvSpPr>
                <p:spPr bwMode="auto">
                  <a:xfrm rot="13749898">
                    <a:off x="4235500" y="3927720"/>
                    <a:ext cx="76812" cy="117378"/>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cxnSp>
          <p:nvCxnSpPr>
            <p:cNvPr id="87" name="直接箭头连接符 86"/>
            <p:cNvCxnSpPr/>
            <p:nvPr/>
          </p:nvCxnSpPr>
          <p:spPr bwMode="auto">
            <a:xfrm>
              <a:off x="3301735" y="3244070"/>
              <a:ext cx="756084" cy="0"/>
            </a:xfrm>
            <a:prstGeom prst="straightConnector1">
              <a:avLst/>
            </a:prstGeom>
            <a:solidFill>
              <a:schemeClr val="accent1"/>
            </a:solidFill>
            <a:ln w="19050" cap="flat" cmpd="sng" algn="ctr">
              <a:solidFill>
                <a:schemeClr val="tx1"/>
              </a:solidFill>
              <a:prstDash val="solid"/>
              <a:round/>
              <a:headEnd type="none" w="med" len="med"/>
              <a:tailEnd type="arrow" w="med" len="med"/>
            </a:ln>
            <a:effectLst/>
          </p:spPr>
        </p:cxnSp>
        <p:cxnSp>
          <p:nvCxnSpPr>
            <p:cNvPr id="88" name="直接箭头连接符 87"/>
            <p:cNvCxnSpPr/>
            <p:nvPr/>
          </p:nvCxnSpPr>
          <p:spPr bwMode="auto">
            <a:xfrm>
              <a:off x="3301735" y="5042934"/>
              <a:ext cx="756084" cy="0"/>
            </a:xfrm>
            <a:prstGeom prst="straightConnector1">
              <a:avLst/>
            </a:prstGeom>
            <a:solidFill>
              <a:schemeClr val="accent1"/>
            </a:solidFill>
            <a:ln w="19050" cap="flat" cmpd="sng" algn="ctr">
              <a:solidFill>
                <a:schemeClr val="tx1"/>
              </a:solidFill>
              <a:prstDash val="solid"/>
              <a:round/>
              <a:headEnd type="none" w="med" len="med"/>
              <a:tailEnd type="arrow" w="med" len="med"/>
            </a:ln>
            <a:effectLst/>
          </p:spPr>
        </p:cxnSp>
        <p:cxnSp>
          <p:nvCxnSpPr>
            <p:cNvPr id="89" name="直接箭头连接符 88"/>
            <p:cNvCxnSpPr/>
            <p:nvPr/>
          </p:nvCxnSpPr>
          <p:spPr bwMode="auto">
            <a:xfrm>
              <a:off x="7046151" y="3244070"/>
              <a:ext cx="756084" cy="0"/>
            </a:xfrm>
            <a:prstGeom prst="straightConnector1">
              <a:avLst/>
            </a:prstGeom>
            <a:solidFill>
              <a:schemeClr val="accent1"/>
            </a:solidFill>
            <a:ln w="19050" cap="flat" cmpd="sng" algn="ctr">
              <a:solidFill>
                <a:schemeClr val="tx1"/>
              </a:solidFill>
              <a:prstDash val="solid"/>
              <a:round/>
              <a:headEnd type="none" w="med" len="med"/>
              <a:tailEnd type="arrow" w="med" len="med"/>
            </a:ln>
            <a:effectLst/>
          </p:spPr>
        </p:cxnSp>
        <p:cxnSp>
          <p:nvCxnSpPr>
            <p:cNvPr id="90" name="直接箭头连接符 89"/>
            <p:cNvCxnSpPr/>
            <p:nvPr/>
          </p:nvCxnSpPr>
          <p:spPr bwMode="auto">
            <a:xfrm>
              <a:off x="7046151" y="5042934"/>
              <a:ext cx="756084" cy="0"/>
            </a:xfrm>
            <a:prstGeom prst="straightConnector1">
              <a:avLst/>
            </a:prstGeom>
            <a:solidFill>
              <a:schemeClr val="accent1"/>
            </a:solidFill>
            <a:ln w="19050" cap="flat" cmpd="sng" algn="ctr">
              <a:solidFill>
                <a:schemeClr val="tx1"/>
              </a:solidFill>
              <a:prstDash val="solid"/>
              <a:round/>
              <a:headEnd type="none" w="med" len="med"/>
              <a:tailEnd type="arrow" w="med" len="med"/>
            </a:ln>
            <a:effectLst/>
          </p:spPr>
        </p:cxnSp>
        <p:cxnSp>
          <p:nvCxnSpPr>
            <p:cNvPr id="92" name="直接连接符 91"/>
            <p:cNvCxnSpPr/>
            <p:nvPr/>
          </p:nvCxnSpPr>
          <p:spPr bwMode="auto">
            <a:xfrm>
              <a:off x="4933961" y="3244070"/>
              <a:ext cx="74403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3" name="直接连接符 92"/>
            <p:cNvCxnSpPr/>
            <p:nvPr/>
          </p:nvCxnSpPr>
          <p:spPr bwMode="auto">
            <a:xfrm>
              <a:off x="4933961" y="5037911"/>
              <a:ext cx="74403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4" name="直接连接符 93"/>
            <p:cNvCxnSpPr>
              <a:endCxn id="47" idx="1"/>
            </p:cNvCxnSpPr>
            <p:nvPr/>
          </p:nvCxnSpPr>
          <p:spPr bwMode="auto">
            <a:xfrm>
              <a:off x="8445693" y="3219811"/>
              <a:ext cx="1120738" cy="888564"/>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6" name="直接连接符 95"/>
            <p:cNvCxnSpPr>
              <a:endCxn id="47" idx="1"/>
            </p:cNvCxnSpPr>
            <p:nvPr/>
          </p:nvCxnSpPr>
          <p:spPr bwMode="auto">
            <a:xfrm flipV="1">
              <a:off x="8445693" y="4108375"/>
              <a:ext cx="1120738" cy="899957"/>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00" name="文本框 99"/>
            <p:cNvSpPr txBox="1"/>
            <p:nvPr/>
          </p:nvSpPr>
          <p:spPr bwMode="auto">
            <a:xfrm>
              <a:off x="1703974" y="3498370"/>
              <a:ext cx="1941997" cy="45799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Сервисный объект 02</a:t>
              </a:r>
            </a:p>
          </p:txBody>
        </p:sp>
        <p:sp>
          <p:nvSpPr>
            <p:cNvPr id="101" name="文本框 100"/>
            <p:cNvSpPr txBox="1"/>
            <p:nvPr/>
          </p:nvSpPr>
          <p:spPr bwMode="auto">
            <a:xfrm>
              <a:off x="1825835" y="5410156"/>
              <a:ext cx="1820136" cy="325952"/>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Сервисный объект </a:t>
              </a:r>
              <a:r>
                <a:rPr lang="ru-RU" sz="1200" i="1" dirty="0">
                  <a:latin typeface="Huawei Sans" panose="020C0503030203020204" pitchFamily="34" charset="0"/>
                  <a:ea typeface="方正兰亭黑简体" panose="02000000000000000000" pitchFamily="2" charset="-122"/>
                  <a:sym typeface="Huawei Sans" panose="020C0503030203020204" pitchFamily="34" charset="0"/>
                </a:rPr>
                <a:t>n</a:t>
              </a:r>
            </a:p>
          </p:txBody>
        </p:sp>
        <p:sp>
          <p:nvSpPr>
            <p:cNvPr id="102" name="文本框 101"/>
            <p:cNvSpPr txBox="1"/>
            <p:nvPr/>
          </p:nvSpPr>
          <p:spPr bwMode="auto">
            <a:xfrm>
              <a:off x="5730005" y="3518960"/>
              <a:ext cx="1377747" cy="45799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Асинхронная репликация</a:t>
              </a:r>
            </a:p>
          </p:txBody>
        </p:sp>
        <p:sp>
          <p:nvSpPr>
            <p:cNvPr id="103" name="文本框 102"/>
            <p:cNvSpPr txBox="1"/>
            <p:nvPr/>
          </p:nvSpPr>
          <p:spPr bwMode="auto">
            <a:xfrm>
              <a:off x="5730005" y="5317823"/>
              <a:ext cx="1377747" cy="45799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Асинхронная репликация</a:t>
              </a:r>
            </a:p>
          </p:txBody>
        </p:sp>
        <p:sp>
          <p:nvSpPr>
            <p:cNvPr id="104" name="文本框 103"/>
            <p:cNvSpPr txBox="1"/>
            <p:nvPr/>
          </p:nvSpPr>
          <p:spPr bwMode="auto">
            <a:xfrm>
              <a:off x="8954867" y="5356400"/>
              <a:ext cx="2530165" cy="45799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Центральный объект аварийного восстановления и резервного копирования</a:t>
              </a:r>
            </a:p>
          </p:txBody>
        </p:sp>
        <p:sp>
          <p:nvSpPr>
            <p:cNvPr id="105" name="文本框 104"/>
            <p:cNvSpPr txBox="1"/>
            <p:nvPr/>
          </p:nvSpPr>
          <p:spPr bwMode="auto">
            <a:xfrm>
              <a:off x="1988288" y="2516313"/>
              <a:ext cx="1686559" cy="45799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Первичный LUN 02</a:t>
              </a:r>
            </a:p>
          </p:txBody>
        </p:sp>
        <p:sp>
          <p:nvSpPr>
            <p:cNvPr id="106" name="文本框 105"/>
            <p:cNvSpPr txBox="1"/>
            <p:nvPr/>
          </p:nvSpPr>
          <p:spPr bwMode="auto">
            <a:xfrm>
              <a:off x="1951388" y="4339781"/>
              <a:ext cx="1723459" cy="45799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Первичный LUN </a:t>
              </a:r>
              <a:r>
                <a:rPr lang="ru-RU" sz="1200" i="1" dirty="0">
                  <a:latin typeface="Huawei Sans" panose="020C0503030203020204" pitchFamily="34" charset="0"/>
                  <a:ea typeface="方正兰亭黑简体" panose="02000000000000000000" pitchFamily="2" charset="-122"/>
                  <a:sym typeface="Huawei Sans" panose="020C0503030203020204" pitchFamily="34" charset="0"/>
                </a:rPr>
                <a:t>n</a:t>
              </a:r>
            </a:p>
          </p:txBody>
        </p:sp>
        <p:sp>
          <p:nvSpPr>
            <p:cNvPr id="107" name="文本框 106"/>
            <p:cNvSpPr txBox="1"/>
            <p:nvPr/>
          </p:nvSpPr>
          <p:spPr bwMode="auto">
            <a:xfrm>
              <a:off x="5364694" y="2516313"/>
              <a:ext cx="1885330" cy="45799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ru-RU" sz="1200" dirty="0" err="1">
                  <a:latin typeface="Huawei Sans" panose="020C0503030203020204" pitchFamily="34" charset="0"/>
                  <a:ea typeface="方正兰亭黑简体" panose="02000000000000000000" pitchFamily="2" charset="-122"/>
                  <a:sym typeface="Huawei Sans" panose="020C0503030203020204" pitchFamily="34" charset="0"/>
                </a:rPr>
                <a:t>HyperReplication</a:t>
              </a:r>
              <a:r>
                <a:rPr lang="ru-RU" sz="1200" dirty="0">
                  <a:latin typeface="Huawei Sans" panose="020C0503030203020204" pitchFamily="34" charset="0"/>
                  <a:ea typeface="方正兰亭黑简体" panose="02000000000000000000" pitchFamily="2" charset="-122"/>
                  <a:sym typeface="Huawei Sans" panose="020C0503030203020204" pitchFamily="34" charset="0"/>
                </a:rPr>
                <a:t> 02</a:t>
              </a:r>
            </a:p>
          </p:txBody>
        </p:sp>
        <p:sp>
          <p:nvSpPr>
            <p:cNvPr id="108" name="文本框 107"/>
            <p:cNvSpPr txBox="1"/>
            <p:nvPr/>
          </p:nvSpPr>
          <p:spPr bwMode="auto">
            <a:xfrm>
              <a:off x="5646161" y="4303030"/>
              <a:ext cx="1603863" cy="45799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HyperReplication </a:t>
              </a:r>
              <a:r>
                <a:rPr lang="ru-RU" sz="1200" i="1">
                  <a:latin typeface="Huawei Sans" panose="020C0503030203020204" pitchFamily="34" charset="0"/>
                  <a:ea typeface="方正兰亭黑简体" panose="02000000000000000000" pitchFamily="2" charset="-122"/>
                  <a:sym typeface="Huawei Sans" panose="020C0503030203020204" pitchFamily="34" charset="0"/>
                </a:rPr>
                <a:t>n</a:t>
              </a:r>
            </a:p>
          </p:txBody>
        </p:sp>
        <p:sp>
          <p:nvSpPr>
            <p:cNvPr id="109" name="文本框 108"/>
            <p:cNvSpPr txBox="1"/>
            <p:nvPr/>
          </p:nvSpPr>
          <p:spPr bwMode="auto">
            <a:xfrm>
              <a:off x="7569446" y="2438240"/>
              <a:ext cx="1116124" cy="45799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Вторичный LUN 02</a:t>
              </a:r>
            </a:p>
          </p:txBody>
        </p:sp>
        <p:sp>
          <p:nvSpPr>
            <p:cNvPr id="110" name="文本框 109"/>
            <p:cNvSpPr txBox="1"/>
            <p:nvPr/>
          </p:nvSpPr>
          <p:spPr bwMode="auto">
            <a:xfrm>
              <a:off x="7569446" y="4172793"/>
              <a:ext cx="1116124" cy="45799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Вторичный LUN </a:t>
              </a:r>
              <a:r>
                <a:rPr lang="ru-RU" sz="1200" i="1">
                  <a:latin typeface="Huawei Sans" panose="020C0503030203020204" pitchFamily="34" charset="0"/>
                  <a:ea typeface="方正兰亭黑简体" panose="02000000000000000000" pitchFamily="2" charset="-122"/>
                  <a:sym typeface="Huawei Sans" panose="020C0503030203020204" pitchFamily="34" charset="0"/>
                </a:rPr>
                <a:t>n</a:t>
              </a:r>
            </a:p>
          </p:txBody>
        </p:sp>
        <p:sp>
          <p:nvSpPr>
            <p:cNvPr id="111" name="文本框 110"/>
            <p:cNvSpPr txBox="1"/>
            <p:nvPr/>
          </p:nvSpPr>
          <p:spPr bwMode="auto">
            <a:xfrm>
              <a:off x="9278399" y="3410529"/>
              <a:ext cx="1116124" cy="273325"/>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Хост</a:t>
              </a:r>
            </a:p>
          </p:txBody>
        </p:sp>
        <p:grpSp>
          <p:nvGrpSpPr>
            <p:cNvPr id="117" name="组合 116"/>
            <p:cNvGrpSpPr/>
            <p:nvPr/>
          </p:nvGrpSpPr>
          <p:grpSpPr>
            <a:xfrm>
              <a:off x="5756135" y="2975808"/>
              <a:ext cx="1188132" cy="536525"/>
              <a:chOff x="5526064" y="3205603"/>
              <a:chExt cx="1188132" cy="536525"/>
            </a:xfrm>
            <a:solidFill>
              <a:schemeClr val="bg1"/>
            </a:solidFill>
          </p:grpSpPr>
          <p:sp>
            <p:nvSpPr>
              <p:cNvPr id="10" name="云形 9"/>
              <p:cNvSpPr/>
              <p:nvPr/>
            </p:nvSpPr>
            <p:spPr bwMode="auto">
              <a:xfrm rot="11053863">
                <a:off x="5526064" y="3205603"/>
                <a:ext cx="1188132" cy="536525"/>
              </a:xfrm>
              <a:prstGeom prst="cloud">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5" name="文本框 114"/>
              <p:cNvSpPr txBox="1"/>
              <p:nvPr/>
            </p:nvSpPr>
            <p:spPr bwMode="auto">
              <a:xfrm>
                <a:off x="5847395" y="3309494"/>
                <a:ext cx="648072" cy="273325"/>
              </a:xfrm>
              <a:prstGeom prst="rect">
                <a:avLst/>
              </a:prstGeom>
              <a:grp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WAN</a:t>
                </a:r>
              </a:p>
            </p:txBody>
          </p:sp>
        </p:grpSp>
        <p:grpSp>
          <p:nvGrpSpPr>
            <p:cNvPr id="118" name="组合 117"/>
            <p:cNvGrpSpPr/>
            <p:nvPr/>
          </p:nvGrpSpPr>
          <p:grpSpPr>
            <a:xfrm>
              <a:off x="5756135" y="4778393"/>
              <a:ext cx="1188132" cy="536525"/>
              <a:chOff x="5526064" y="5008188"/>
              <a:chExt cx="1188132" cy="536525"/>
            </a:xfrm>
            <a:solidFill>
              <a:schemeClr val="bg1"/>
            </a:solidFill>
          </p:grpSpPr>
          <p:sp>
            <p:nvSpPr>
              <p:cNvPr id="27" name="云形 26"/>
              <p:cNvSpPr/>
              <p:nvPr/>
            </p:nvSpPr>
            <p:spPr bwMode="auto">
              <a:xfrm rot="11053863">
                <a:off x="5526064" y="5008188"/>
                <a:ext cx="1188132" cy="536525"/>
              </a:xfrm>
              <a:prstGeom prst="cloud">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6" name="文本框 115"/>
              <p:cNvSpPr txBox="1"/>
              <p:nvPr/>
            </p:nvSpPr>
            <p:spPr bwMode="auto">
              <a:xfrm>
                <a:off x="5847395" y="5127902"/>
                <a:ext cx="648072" cy="273325"/>
              </a:xfrm>
              <a:prstGeom prst="rect">
                <a:avLst/>
              </a:prstGeom>
              <a:grp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WAN</a:t>
                </a:r>
              </a:p>
            </p:txBody>
          </p:sp>
        </p:grpSp>
        <p:sp>
          <p:nvSpPr>
            <p:cNvPr id="119" name="文本框 118"/>
            <p:cNvSpPr txBox="1"/>
            <p:nvPr/>
          </p:nvSpPr>
          <p:spPr bwMode="auto">
            <a:xfrm>
              <a:off x="2831738" y="3959531"/>
              <a:ext cx="361985" cy="444589"/>
            </a:xfrm>
            <a:prstGeom prst="rect">
              <a:avLst/>
            </a:prstGeom>
            <a:noFill/>
            <a:ln w="9525" algn="ctr">
              <a:noFill/>
              <a:miter lim="800000"/>
              <a:headEnd/>
              <a:tailEnd/>
            </a:ln>
          </p:spPr>
          <p:txBody>
            <a:bodyPr vert="eaVert" wrap="square" lIns="87802" tIns="43901" rIns="87802" bIns="43901" numCol="1" rtlCol="0" anchor="ctr" anchorCtr="0" compatLnSpc="1">
              <a:prstTxWarp prst="textNoShape">
                <a:avLst/>
              </a:prstTxWarp>
              <a:noAutofit/>
            </a:bodyPr>
            <a:lstStyle/>
            <a:p>
              <a:pP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a:t>
              </a:r>
            </a:p>
          </p:txBody>
        </p:sp>
        <p:sp>
          <p:nvSpPr>
            <p:cNvPr id="120" name="文本框 119"/>
            <p:cNvSpPr txBox="1"/>
            <p:nvPr/>
          </p:nvSpPr>
          <p:spPr bwMode="auto">
            <a:xfrm>
              <a:off x="6241387" y="3959531"/>
              <a:ext cx="361985" cy="444589"/>
            </a:xfrm>
            <a:prstGeom prst="rect">
              <a:avLst/>
            </a:prstGeom>
            <a:noFill/>
            <a:ln w="9525" algn="ctr">
              <a:noFill/>
              <a:miter lim="800000"/>
              <a:headEnd/>
              <a:tailEnd/>
            </a:ln>
          </p:spPr>
          <p:txBody>
            <a:bodyPr vert="eaVert" wrap="square" lIns="87802" tIns="43901" rIns="87802" bIns="43901" numCol="1" rtlCol="0" anchor="ctr" anchorCtr="0" compatLnSpc="1">
              <a:prstTxWarp prst="textNoShape">
                <a:avLst/>
              </a:prstTxWarp>
              <a:noAutofit/>
            </a:bodyPr>
            <a:lstStyle/>
            <a:p>
              <a:pP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a:t>
              </a:r>
            </a:p>
          </p:txBody>
        </p:sp>
        <p:sp>
          <p:nvSpPr>
            <p:cNvPr id="121" name="文本框 120"/>
            <p:cNvSpPr txBox="1"/>
            <p:nvPr/>
          </p:nvSpPr>
          <p:spPr bwMode="auto">
            <a:xfrm>
              <a:off x="8041628" y="3804894"/>
              <a:ext cx="361985" cy="444589"/>
            </a:xfrm>
            <a:prstGeom prst="rect">
              <a:avLst/>
            </a:prstGeom>
            <a:noFill/>
            <a:ln w="9525" algn="ctr">
              <a:noFill/>
              <a:miter lim="800000"/>
              <a:headEnd/>
              <a:tailEnd/>
            </a:ln>
          </p:spPr>
          <p:txBody>
            <a:bodyPr vert="eaVert" wrap="square" lIns="87802" tIns="43901" rIns="87802" bIns="43901" numCol="1" rtlCol="0" anchor="ctr" anchorCtr="0" compatLnSpc="1">
              <a:prstTxWarp prst="textNoShape">
                <a:avLst/>
              </a:prstTxWarp>
              <a:noAutofit/>
            </a:bodyPr>
            <a:lstStyle/>
            <a:p>
              <a:pP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a:t>
              </a:r>
            </a:p>
          </p:txBody>
        </p:sp>
      </p:grpSp>
    </p:spTree>
    <p:extLst>
      <p:ext uri="{BB962C8B-B14F-4D97-AF65-F5344CB8AC3E}">
        <p14:creationId xmlns:p14="http://schemas.microsoft.com/office/powerpoint/2010/main" val="39515714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a:xfrm>
            <a:off x="691244" y="267277"/>
            <a:ext cx="10728325" cy="497095"/>
          </a:xfrm>
        </p:spPr>
        <p:txBody>
          <a:bodyPr wrap="square">
            <a:noAutofit/>
          </a:bodyPr>
          <a:lstStyle/>
          <a:p>
            <a:r>
              <a:rPr lang="ru-RU" dirty="0"/>
              <a:t>Аварийное восстановление с помощью </a:t>
            </a:r>
            <a:r>
              <a:rPr lang="ru-RU" dirty="0" smtClean="0"/>
              <a:t/>
            </a:r>
            <a:br>
              <a:rPr lang="ru-RU" dirty="0" smtClean="0"/>
            </a:br>
            <a:r>
              <a:rPr lang="ru-RU" dirty="0" err="1" smtClean="0"/>
              <a:t>BCManager</a:t>
            </a:r>
            <a:r>
              <a:rPr lang="ru-RU" dirty="0" smtClean="0"/>
              <a:t> </a:t>
            </a:r>
            <a:r>
              <a:rPr lang="ru-RU" dirty="0" err="1"/>
              <a:t>eReplication</a:t>
            </a:r>
            <a:endParaRPr lang="ru-RU" dirty="0"/>
          </a:p>
        </p:txBody>
      </p:sp>
      <p:sp>
        <p:nvSpPr>
          <p:cNvPr id="4" name="文本占位符 3"/>
          <p:cNvSpPr>
            <a:spLocks noGrp="1"/>
          </p:cNvSpPr>
          <p:nvPr>
            <p:ph type="body" sz="quarter" idx="10"/>
          </p:nvPr>
        </p:nvSpPr>
        <p:spPr>
          <a:xfrm>
            <a:off x="731838" y="1137654"/>
            <a:ext cx="11049036" cy="4875042"/>
          </a:xfrm>
        </p:spPr>
        <p:txBody>
          <a:bodyPr wrap="square">
            <a:noAutofit/>
          </a:bodyPr>
          <a:lstStyle/>
          <a:p>
            <a:pPr>
              <a:lnSpc>
                <a:spcPct val="120000"/>
              </a:lnSpc>
            </a:pPr>
            <a:r>
              <a:rPr lang="ru-RU" sz="1500" dirty="0" err="1">
                <a:sym typeface="Huawei Sans" panose="020C0503030203020204" pitchFamily="34" charset="0"/>
              </a:rPr>
              <a:t>BCManager</a:t>
            </a:r>
            <a:r>
              <a:rPr lang="ru-RU" sz="1500" dirty="0">
                <a:sym typeface="Huawei Sans" panose="020C0503030203020204" pitchFamily="34" charset="0"/>
              </a:rPr>
              <a:t> </a:t>
            </a:r>
            <a:r>
              <a:rPr lang="ru-RU" sz="1500" dirty="0" err="1">
                <a:sym typeface="Huawei Sans" panose="020C0503030203020204" pitchFamily="34" charset="0"/>
              </a:rPr>
              <a:t>eReplication</a:t>
            </a:r>
            <a:r>
              <a:rPr lang="ru-RU" sz="1500" dirty="0">
                <a:sym typeface="Huawei Sans" panose="020C0503030203020204" pitchFamily="34" charset="0"/>
              </a:rPr>
              <a:t> — программное обеспечение для управления аварийным восстановлением, специально разработанное для стандартных решений аварийного восстановления </a:t>
            </a:r>
            <a:r>
              <a:rPr lang="ru-RU" sz="1500" dirty="0" err="1">
                <a:sym typeface="Huawei Sans" panose="020C0503030203020204" pitchFamily="34" charset="0"/>
              </a:rPr>
              <a:t>Huawei</a:t>
            </a:r>
            <a:r>
              <a:rPr lang="ru-RU" sz="1500" dirty="0">
                <a:sym typeface="Huawei Sans" panose="020C0503030203020204" pitchFamily="34" charset="0"/>
              </a:rPr>
              <a:t>. ПО предоставляет визуализированную платформу на основе процессов для удобного и быстрого выполнения операций, а также для мониторинга, осуществляемого с помощью технологий обеспечения целостности данных, </a:t>
            </a:r>
            <a:r>
              <a:rPr lang="ru-RU" sz="1500" dirty="0" err="1">
                <a:sym typeface="Huawei Sans" panose="020C0503030203020204" pitchFamily="34" charset="0"/>
              </a:rPr>
              <a:t>HyperSnap</a:t>
            </a:r>
            <a:r>
              <a:rPr lang="ru-RU" sz="1500" dirty="0">
                <a:sym typeface="Huawei Sans" panose="020C0503030203020204" pitchFamily="34" charset="0"/>
              </a:rPr>
              <a:t> и </a:t>
            </a:r>
            <a:r>
              <a:rPr lang="ru-RU" sz="1500" dirty="0" err="1">
                <a:sym typeface="Huawei Sans" panose="020C0503030203020204" pitchFamily="34" charset="0"/>
              </a:rPr>
              <a:t>HyperReplication</a:t>
            </a:r>
            <a:r>
              <a:rPr lang="ru-RU" sz="1500" dirty="0">
                <a:sym typeface="Huawei Sans" panose="020C0503030203020204" pitchFamily="34" charset="0"/>
              </a:rPr>
              <a:t>.</a:t>
            </a:r>
          </a:p>
        </p:txBody>
      </p:sp>
      <p:grpSp>
        <p:nvGrpSpPr>
          <p:cNvPr id="3" name="组合 2"/>
          <p:cNvGrpSpPr/>
          <p:nvPr/>
        </p:nvGrpSpPr>
        <p:grpSpPr>
          <a:xfrm>
            <a:off x="2251504" y="2634409"/>
            <a:ext cx="7688991" cy="3750153"/>
            <a:chOff x="2182559" y="2381433"/>
            <a:chExt cx="7688991" cy="4025700"/>
          </a:xfrm>
        </p:grpSpPr>
        <p:grpSp>
          <p:nvGrpSpPr>
            <p:cNvPr id="2" name="组合 1"/>
            <p:cNvGrpSpPr/>
            <p:nvPr/>
          </p:nvGrpSpPr>
          <p:grpSpPr>
            <a:xfrm>
              <a:off x="2182559" y="2524790"/>
              <a:ext cx="7688991" cy="3882343"/>
              <a:chOff x="2182559" y="2524790"/>
              <a:chExt cx="7688991" cy="3882343"/>
            </a:xfrm>
          </p:grpSpPr>
          <p:grpSp>
            <p:nvGrpSpPr>
              <p:cNvPr id="5" name="组合 4"/>
              <p:cNvGrpSpPr/>
              <p:nvPr/>
            </p:nvGrpSpPr>
            <p:grpSpPr>
              <a:xfrm>
                <a:off x="7845511" y="5123163"/>
                <a:ext cx="1008000" cy="936000"/>
                <a:chOff x="2731087" y="4020522"/>
                <a:chExt cx="1075940" cy="816173"/>
              </a:xfrm>
            </p:grpSpPr>
            <p:grpSp>
              <p:nvGrpSpPr>
                <p:cNvPr id="6" name="组合 5"/>
                <p:cNvGrpSpPr/>
                <p:nvPr/>
              </p:nvGrpSpPr>
              <p:grpSpPr>
                <a:xfrm>
                  <a:off x="2731087" y="4020522"/>
                  <a:ext cx="1075940" cy="262130"/>
                  <a:chOff x="3452616" y="3954103"/>
                  <a:chExt cx="2929367" cy="713678"/>
                </a:xfrm>
              </p:grpSpPr>
              <p:sp>
                <p:nvSpPr>
                  <p:cNvPr id="48" name="矩形 47"/>
                  <p:cNvSpPr/>
                  <p:nvPr/>
                </p:nvSpPr>
                <p:spPr>
                  <a:xfrm>
                    <a:off x="3452616" y="3954103"/>
                    <a:ext cx="2929367" cy="713678"/>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49" name="组合 48"/>
                  <p:cNvGrpSpPr/>
                  <p:nvPr/>
                </p:nvGrpSpPr>
                <p:grpSpPr>
                  <a:xfrm>
                    <a:off x="3663035" y="4066044"/>
                    <a:ext cx="769434" cy="230706"/>
                    <a:chOff x="4550262" y="3256156"/>
                    <a:chExt cx="769434" cy="230706"/>
                  </a:xfrm>
                </p:grpSpPr>
                <p:sp>
                  <p:nvSpPr>
                    <p:cNvPr id="65" name="矩形 64"/>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66" name="直接连接符 65"/>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a:off x="4532583" y="4066044"/>
                    <a:ext cx="769434" cy="230706"/>
                    <a:chOff x="4550262" y="3256156"/>
                    <a:chExt cx="769434" cy="230706"/>
                  </a:xfrm>
                </p:grpSpPr>
                <p:sp>
                  <p:nvSpPr>
                    <p:cNvPr id="63" name="矩形 62"/>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64" name="直接连接符 63"/>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5402131" y="4066044"/>
                    <a:ext cx="769434" cy="230706"/>
                    <a:chOff x="4550262" y="3256156"/>
                    <a:chExt cx="769434" cy="230706"/>
                  </a:xfrm>
                </p:grpSpPr>
                <p:sp>
                  <p:nvSpPr>
                    <p:cNvPr id="61" name="矩形 60"/>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62" name="直接连接符 61"/>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a:off x="3663035" y="4330174"/>
                    <a:ext cx="769434" cy="230706"/>
                    <a:chOff x="4550262" y="3256156"/>
                    <a:chExt cx="769434" cy="230706"/>
                  </a:xfrm>
                </p:grpSpPr>
                <p:sp>
                  <p:nvSpPr>
                    <p:cNvPr id="59" name="矩形 58"/>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60" name="直接连接符 59"/>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4532583" y="4330174"/>
                    <a:ext cx="769434" cy="230706"/>
                    <a:chOff x="4550262" y="3256156"/>
                    <a:chExt cx="769434" cy="230706"/>
                  </a:xfrm>
                </p:grpSpPr>
                <p:sp>
                  <p:nvSpPr>
                    <p:cNvPr id="57" name="矩形 56"/>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58" name="直接连接符 57"/>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5402131" y="4330174"/>
                    <a:ext cx="769434" cy="230706"/>
                    <a:chOff x="4550262" y="3256156"/>
                    <a:chExt cx="769434" cy="230706"/>
                  </a:xfrm>
                </p:grpSpPr>
                <p:sp>
                  <p:nvSpPr>
                    <p:cNvPr id="55" name="矩形 54"/>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56" name="直接连接符 55"/>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grpSp>
              <p:nvGrpSpPr>
                <p:cNvPr id="7" name="组合 6"/>
                <p:cNvGrpSpPr/>
                <p:nvPr/>
              </p:nvGrpSpPr>
              <p:grpSpPr>
                <a:xfrm>
                  <a:off x="2731087" y="4297543"/>
                  <a:ext cx="1075940" cy="262130"/>
                  <a:chOff x="3452616" y="3954103"/>
                  <a:chExt cx="2929367" cy="713678"/>
                </a:xfrm>
              </p:grpSpPr>
              <p:sp>
                <p:nvSpPr>
                  <p:cNvPr id="29" name="矩形 28"/>
                  <p:cNvSpPr/>
                  <p:nvPr/>
                </p:nvSpPr>
                <p:spPr>
                  <a:xfrm>
                    <a:off x="3452616" y="3954103"/>
                    <a:ext cx="2929367" cy="713678"/>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30" name="组合 29"/>
                  <p:cNvGrpSpPr/>
                  <p:nvPr/>
                </p:nvGrpSpPr>
                <p:grpSpPr>
                  <a:xfrm>
                    <a:off x="3663035" y="4066044"/>
                    <a:ext cx="769434" cy="230706"/>
                    <a:chOff x="4550262" y="3256156"/>
                    <a:chExt cx="769434" cy="230706"/>
                  </a:xfrm>
                </p:grpSpPr>
                <p:sp>
                  <p:nvSpPr>
                    <p:cNvPr id="46" name="矩形 45"/>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47" name="直接连接符 46"/>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4532583" y="4066044"/>
                    <a:ext cx="769434" cy="230706"/>
                    <a:chOff x="4550262" y="3256156"/>
                    <a:chExt cx="769434" cy="230706"/>
                  </a:xfrm>
                </p:grpSpPr>
                <p:sp>
                  <p:nvSpPr>
                    <p:cNvPr id="44" name="矩形 43"/>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45" name="直接连接符 44"/>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5402131" y="4066044"/>
                    <a:ext cx="769434" cy="230706"/>
                    <a:chOff x="4550262" y="3256156"/>
                    <a:chExt cx="769434" cy="230706"/>
                  </a:xfrm>
                </p:grpSpPr>
                <p:sp>
                  <p:nvSpPr>
                    <p:cNvPr id="42" name="矩形 41"/>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43" name="直接连接符 42"/>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3663035" y="4330174"/>
                    <a:ext cx="769434" cy="230706"/>
                    <a:chOff x="4550262" y="3256156"/>
                    <a:chExt cx="769434" cy="230706"/>
                  </a:xfrm>
                </p:grpSpPr>
                <p:sp>
                  <p:nvSpPr>
                    <p:cNvPr id="40" name="矩形 39"/>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41" name="直接连接符 40"/>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4532583" y="4330174"/>
                    <a:ext cx="769434" cy="230706"/>
                    <a:chOff x="4550262" y="3256156"/>
                    <a:chExt cx="769434" cy="230706"/>
                  </a:xfrm>
                </p:grpSpPr>
                <p:sp>
                  <p:nvSpPr>
                    <p:cNvPr id="38" name="矩形 37"/>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39" name="直接连接符 38"/>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a:off x="5402131" y="4330174"/>
                    <a:ext cx="769434" cy="230706"/>
                    <a:chOff x="4550262" y="3256156"/>
                    <a:chExt cx="769434" cy="230706"/>
                  </a:xfrm>
                </p:grpSpPr>
                <p:sp>
                  <p:nvSpPr>
                    <p:cNvPr id="36" name="矩形 35"/>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37" name="直接连接符 36"/>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grpSp>
              <p:nvGrpSpPr>
                <p:cNvPr id="8" name="组合 7"/>
                <p:cNvGrpSpPr/>
                <p:nvPr/>
              </p:nvGrpSpPr>
              <p:grpSpPr>
                <a:xfrm>
                  <a:off x="2731087" y="4574565"/>
                  <a:ext cx="1075940" cy="262130"/>
                  <a:chOff x="3452616" y="3954103"/>
                  <a:chExt cx="2929367" cy="713678"/>
                </a:xfrm>
              </p:grpSpPr>
              <p:sp>
                <p:nvSpPr>
                  <p:cNvPr id="9" name="矩形 8"/>
                  <p:cNvSpPr/>
                  <p:nvPr/>
                </p:nvSpPr>
                <p:spPr>
                  <a:xfrm>
                    <a:off x="3452616" y="3954103"/>
                    <a:ext cx="2929367" cy="713678"/>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10" name="组合 9"/>
                  <p:cNvGrpSpPr/>
                  <p:nvPr/>
                </p:nvGrpSpPr>
                <p:grpSpPr>
                  <a:xfrm>
                    <a:off x="3663035" y="4066044"/>
                    <a:ext cx="769434" cy="230706"/>
                    <a:chOff x="4550262" y="3256156"/>
                    <a:chExt cx="769434" cy="230706"/>
                  </a:xfrm>
                </p:grpSpPr>
                <p:sp>
                  <p:nvSpPr>
                    <p:cNvPr id="27" name="矩形 26"/>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28" name="直接连接符 27"/>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4532583" y="4066044"/>
                    <a:ext cx="769434" cy="230706"/>
                    <a:chOff x="4550262" y="3256156"/>
                    <a:chExt cx="769434" cy="230706"/>
                  </a:xfrm>
                </p:grpSpPr>
                <p:sp>
                  <p:nvSpPr>
                    <p:cNvPr id="25" name="矩形 24"/>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26" name="直接连接符 25"/>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5402131" y="4066044"/>
                    <a:ext cx="769434" cy="230706"/>
                    <a:chOff x="4550262" y="3256156"/>
                    <a:chExt cx="769434" cy="230706"/>
                  </a:xfrm>
                </p:grpSpPr>
                <p:sp>
                  <p:nvSpPr>
                    <p:cNvPr id="23" name="矩形 22"/>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24" name="直接连接符 23"/>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3663035" y="4330174"/>
                    <a:ext cx="769434" cy="230706"/>
                    <a:chOff x="4550262" y="3256156"/>
                    <a:chExt cx="769434" cy="230706"/>
                  </a:xfrm>
                </p:grpSpPr>
                <p:sp>
                  <p:nvSpPr>
                    <p:cNvPr id="21" name="矩形 20"/>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22" name="直接连接符 21"/>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4532583" y="4330174"/>
                    <a:ext cx="769434" cy="230706"/>
                    <a:chOff x="4550262" y="3256156"/>
                    <a:chExt cx="769434" cy="230706"/>
                  </a:xfrm>
                </p:grpSpPr>
                <p:sp>
                  <p:nvSpPr>
                    <p:cNvPr id="19" name="矩形 18"/>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20" name="直接连接符 19"/>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5402131" y="4330174"/>
                    <a:ext cx="769434" cy="230706"/>
                    <a:chOff x="4550262" y="3256156"/>
                    <a:chExt cx="769434" cy="230706"/>
                  </a:xfrm>
                </p:grpSpPr>
                <p:sp>
                  <p:nvSpPr>
                    <p:cNvPr id="17" name="矩形 16"/>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8" name="直接连接符 17"/>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grpSp>
          <p:grpSp>
            <p:nvGrpSpPr>
              <p:cNvPr id="67" name="组合 66"/>
              <p:cNvGrpSpPr/>
              <p:nvPr/>
            </p:nvGrpSpPr>
            <p:grpSpPr>
              <a:xfrm>
                <a:off x="2970474" y="5129141"/>
                <a:ext cx="1008000" cy="936000"/>
                <a:chOff x="2731087" y="4020522"/>
                <a:chExt cx="1075940" cy="816173"/>
              </a:xfrm>
            </p:grpSpPr>
            <p:grpSp>
              <p:nvGrpSpPr>
                <p:cNvPr id="68" name="组合 67"/>
                <p:cNvGrpSpPr/>
                <p:nvPr/>
              </p:nvGrpSpPr>
              <p:grpSpPr>
                <a:xfrm>
                  <a:off x="2731087" y="4020522"/>
                  <a:ext cx="1075940" cy="262130"/>
                  <a:chOff x="3452616" y="3954103"/>
                  <a:chExt cx="2929367" cy="713678"/>
                </a:xfrm>
              </p:grpSpPr>
              <p:sp>
                <p:nvSpPr>
                  <p:cNvPr id="109" name="矩形 108"/>
                  <p:cNvSpPr/>
                  <p:nvPr/>
                </p:nvSpPr>
                <p:spPr>
                  <a:xfrm>
                    <a:off x="3452616" y="3954103"/>
                    <a:ext cx="2929367" cy="713678"/>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110" name="组合 109"/>
                  <p:cNvGrpSpPr/>
                  <p:nvPr/>
                </p:nvGrpSpPr>
                <p:grpSpPr>
                  <a:xfrm>
                    <a:off x="3663035" y="4066044"/>
                    <a:ext cx="769434" cy="230706"/>
                    <a:chOff x="4550262" y="3256156"/>
                    <a:chExt cx="769434" cy="230706"/>
                  </a:xfrm>
                </p:grpSpPr>
                <p:sp>
                  <p:nvSpPr>
                    <p:cNvPr id="126" name="矩形 125"/>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27" name="直接连接符 126"/>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11" name="组合 110"/>
                  <p:cNvGrpSpPr/>
                  <p:nvPr/>
                </p:nvGrpSpPr>
                <p:grpSpPr>
                  <a:xfrm>
                    <a:off x="4532583" y="4066044"/>
                    <a:ext cx="769434" cy="230706"/>
                    <a:chOff x="4550262" y="3256156"/>
                    <a:chExt cx="769434" cy="230706"/>
                  </a:xfrm>
                </p:grpSpPr>
                <p:sp>
                  <p:nvSpPr>
                    <p:cNvPr id="124" name="矩形 123"/>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25" name="直接连接符 124"/>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12" name="组合 111"/>
                  <p:cNvGrpSpPr/>
                  <p:nvPr/>
                </p:nvGrpSpPr>
                <p:grpSpPr>
                  <a:xfrm>
                    <a:off x="5402131" y="4066044"/>
                    <a:ext cx="769434" cy="230706"/>
                    <a:chOff x="4550262" y="3256156"/>
                    <a:chExt cx="769434" cy="230706"/>
                  </a:xfrm>
                </p:grpSpPr>
                <p:sp>
                  <p:nvSpPr>
                    <p:cNvPr id="122" name="矩形 121"/>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23" name="直接连接符 122"/>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13" name="组合 112"/>
                  <p:cNvGrpSpPr/>
                  <p:nvPr/>
                </p:nvGrpSpPr>
                <p:grpSpPr>
                  <a:xfrm>
                    <a:off x="3663035" y="4330174"/>
                    <a:ext cx="769434" cy="230706"/>
                    <a:chOff x="4550262" y="3256156"/>
                    <a:chExt cx="769434" cy="230706"/>
                  </a:xfrm>
                </p:grpSpPr>
                <p:sp>
                  <p:nvSpPr>
                    <p:cNvPr id="120" name="矩形 119"/>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21" name="直接连接符 120"/>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14" name="组合 113"/>
                  <p:cNvGrpSpPr/>
                  <p:nvPr/>
                </p:nvGrpSpPr>
                <p:grpSpPr>
                  <a:xfrm>
                    <a:off x="4532583" y="4330174"/>
                    <a:ext cx="769434" cy="230706"/>
                    <a:chOff x="4550262" y="3256156"/>
                    <a:chExt cx="769434" cy="230706"/>
                  </a:xfrm>
                </p:grpSpPr>
                <p:sp>
                  <p:nvSpPr>
                    <p:cNvPr id="118" name="矩形 117"/>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19" name="直接连接符 118"/>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15" name="组合 114"/>
                  <p:cNvGrpSpPr/>
                  <p:nvPr/>
                </p:nvGrpSpPr>
                <p:grpSpPr>
                  <a:xfrm>
                    <a:off x="5402131" y="4330174"/>
                    <a:ext cx="769434" cy="230706"/>
                    <a:chOff x="4550262" y="3256156"/>
                    <a:chExt cx="769434" cy="230706"/>
                  </a:xfrm>
                </p:grpSpPr>
                <p:sp>
                  <p:nvSpPr>
                    <p:cNvPr id="116" name="矩形 115"/>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17" name="直接连接符 116"/>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grpSp>
              <p:nvGrpSpPr>
                <p:cNvPr id="69" name="组合 68"/>
                <p:cNvGrpSpPr/>
                <p:nvPr/>
              </p:nvGrpSpPr>
              <p:grpSpPr>
                <a:xfrm>
                  <a:off x="2731087" y="4297543"/>
                  <a:ext cx="1075940" cy="262130"/>
                  <a:chOff x="3452616" y="3954103"/>
                  <a:chExt cx="2929367" cy="713678"/>
                </a:xfrm>
              </p:grpSpPr>
              <p:sp>
                <p:nvSpPr>
                  <p:cNvPr id="90" name="矩形 89"/>
                  <p:cNvSpPr/>
                  <p:nvPr/>
                </p:nvSpPr>
                <p:spPr>
                  <a:xfrm>
                    <a:off x="3452616" y="3954103"/>
                    <a:ext cx="2929367" cy="713678"/>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91" name="组合 90"/>
                  <p:cNvGrpSpPr/>
                  <p:nvPr/>
                </p:nvGrpSpPr>
                <p:grpSpPr>
                  <a:xfrm>
                    <a:off x="3663035" y="4066044"/>
                    <a:ext cx="769434" cy="230706"/>
                    <a:chOff x="4550262" y="3256156"/>
                    <a:chExt cx="769434" cy="230706"/>
                  </a:xfrm>
                </p:grpSpPr>
                <p:sp>
                  <p:nvSpPr>
                    <p:cNvPr id="107" name="矩形 106"/>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08" name="直接连接符 107"/>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92" name="组合 91"/>
                  <p:cNvGrpSpPr/>
                  <p:nvPr/>
                </p:nvGrpSpPr>
                <p:grpSpPr>
                  <a:xfrm>
                    <a:off x="4532583" y="4066044"/>
                    <a:ext cx="769434" cy="230706"/>
                    <a:chOff x="4550262" y="3256156"/>
                    <a:chExt cx="769434" cy="230706"/>
                  </a:xfrm>
                </p:grpSpPr>
                <p:sp>
                  <p:nvSpPr>
                    <p:cNvPr id="105" name="矩形 104"/>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06" name="直接连接符 105"/>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93" name="组合 92"/>
                  <p:cNvGrpSpPr/>
                  <p:nvPr/>
                </p:nvGrpSpPr>
                <p:grpSpPr>
                  <a:xfrm>
                    <a:off x="5402131" y="4066044"/>
                    <a:ext cx="769434" cy="230706"/>
                    <a:chOff x="4550262" y="3256156"/>
                    <a:chExt cx="769434" cy="230706"/>
                  </a:xfrm>
                </p:grpSpPr>
                <p:sp>
                  <p:nvSpPr>
                    <p:cNvPr id="103" name="矩形 102"/>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04" name="直接连接符 103"/>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94" name="组合 93"/>
                  <p:cNvGrpSpPr/>
                  <p:nvPr/>
                </p:nvGrpSpPr>
                <p:grpSpPr>
                  <a:xfrm>
                    <a:off x="3663035" y="4330174"/>
                    <a:ext cx="769434" cy="230706"/>
                    <a:chOff x="4550262" y="3256156"/>
                    <a:chExt cx="769434" cy="230706"/>
                  </a:xfrm>
                </p:grpSpPr>
                <p:sp>
                  <p:nvSpPr>
                    <p:cNvPr id="101" name="矩形 100"/>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02" name="直接连接符 101"/>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nvGrpSpPr>
                <p:grpSpPr>
                  <a:xfrm>
                    <a:off x="4532583" y="4330174"/>
                    <a:ext cx="769434" cy="230706"/>
                    <a:chOff x="4550262" y="3256156"/>
                    <a:chExt cx="769434" cy="230706"/>
                  </a:xfrm>
                </p:grpSpPr>
                <p:sp>
                  <p:nvSpPr>
                    <p:cNvPr id="99" name="矩形 98"/>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00" name="直接连接符 99"/>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96" name="组合 95"/>
                  <p:cNvGrpSpPr/>
                  <p:nvPr/>
                </p:nvGrpSpPr>
                <p:grpSpPr>
                  <a:xfrm>
                    <a:off x="5402131" y="4330174"/>
                    <a:ext cx="769434" cy="230706"/>
                    <a:chOff x="4550262" y="3256156"/>
                    <a:chExt cx="769434" cy="230706"/>
                  </a:xfrm>
                </p:grpSpPr>
                <p:sp>
                  <p:nvSpPr>
                    <p:cNvPr id="97" name="矩形 96"/>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98" name="直接连接符 97"/>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grpSp>
              <p:nvGrpSpPr>
                <p:cNvPr id="70" name="组合 69"/>
                <p:cNvGrpSpPr/>
                <p:nvPr/>
              </p:nvGrpSpPr>
              <p:grpSpPr>
                <a:xfrm>
                  <a:off x="2731087" y="4574565"/>
                  <a:ext cx="1075940" cy="262130"/>
                  <a:chOff x="3452616" y="3954103"/>
                  <a:chExt cx="2929367" cy="713678"/>
                </a:xfrm>
              </p:grpSpPr>
              <p:sp>
                <p:nvSpPr>
                  <p:cNvPr id="71" name="矩形 70"/>
                  <p:cNvSpPr/>
                  <p:nvPr/>
                </p:nvSpPr>
                <p:spPr>
                  <a:xfrm>
                    <a:off x="3452616" y="3954103"/>
                    <a:ext cx="2929367" cy="713678"/>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72" name="组合 71"/>
                  <p:cNvGrpSpPr/>
                  <p:nvPr/>
                </p:nvGrpSpPr>
                <p:grpSpPr>
                  <a:xfrm>
                    <a:off x="3663035" y="4066044"/>
                    <a:ext cx="769434" cy="230706"/>
                    <a:chOff x="4550262" y="3256156"/>
                    <a:chExt cx="769434" cy="230706"/>
                  </a:xfrm>
                </p:grpSpPr>
                <p:sp>
                  <p:nvSpPr>
                    <p:cNvPr id="88" name="矩形 87"/>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89" name="直接连接符 88"/>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73" name="组合 72"/>
                  <p:cNvGrpSpPr/>
                  <p:nvPr/>
                </p:nvGrpSpPr>
                <p:grpSpPr>
                  <a:xfrm>
                    <a:off x="4532583" y="4066044"/>
                    <a:ext cx="769434" cy="230706"/>
                    <a:chOff x="4550262" y="3256156"/>
                    <a:chExt cx="769434" cy="230706"/>
                  </a:xfrm>
                </p:grpSpPr>
                <p:sp>
                  <p:nvSpPr>
                    <p:cNvPr id="86" name="矩形 85"/>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87" name="直接连接符 86"/>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74" name="组合 73"/>
                  <p:cNvGrpSpPr/>
                  <p:nvPr/>
                </p:nvGrpSpPr>
                <p:grpSpPr>
                  <a:xfrm>
                    <a:off x="5402131" y="4066044"/>
                    <a:ext cx="769434" cy="230706"/>
                    <a:chOff x="4550262" y="3256156"/>
                    <a:chExt cx="769434" cy="230706"/>
                  </a:xfrm>
                </p:grpSpPr>
                <p:sp>
                  <p:nvSpPr>
                    <p:cNvPr id="84" name="矩形 83"/>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85" name="直接连接符 84"/>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75" name="组合 74"/>
                  <p:cNvGrpSpPr/>
                  <p:nvPr/>
                </p:nvGrpSpPr>
                <p:grpSpPr>
                  <a:xfrm>
                    <a:off x="3663035" y="4330174"/>
                    <a:ext cx="769434" cy="230706"/>
                    <a:chOff x="4550262" y="3256156"/>
                    <a:chExt cx="769434" cy="230706"/>
                  </a:xfrm>
                </p:grpSpPr>
                <p:sp>
                  <p:nvSpPr>
                    <p:cNvPr id="82" name="矩形 81"/>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83" name="直接连接符 82"/>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76" name="组合 75"/>
                  <p:cNvGrpSpPr/>
                  <p:nvPr/>
                </p:nvGrpSpPr>
                <p:grpSpPr>
                  <a:xfrm>
                    <a:off x="4532583" y="4330174"/>
                    <a:ext cx="769434" cy="230706"/>
                    <a:chOff x="4550262" y="3256156"/>
                    <a:chExt cx="769434" cy="230706"/>
                  </a:xfrm>
                </p:grpSpPr>
                <p:sp>
                  <p:nvSpPr>
                    <p:cNvPr id="80" name="矩形 79"/>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81" name="直接连接符 80"/>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77" name="组合 76"/>
                  <p:cNvGrpSpPr/>
                  <p:nvPr/>
                </p:nvGrpSpPr>
                <p:grpSpPr>
                  <a:xfrm>
                    <a:off x="5402131" y="4330174"/>
                    <a:ext cx="769434" cy="230706"/>
                    <a:chOff x="4550262" y="3256156"/>
                    <a:chExt cx="769434" cy="230706"/>
                  </a:xfrm>
                </p:grpSpPr>
                <p:sp>
                  <p:nvSpPr>
                    <p:cNvPr id="78" name="矩形 77"/>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79" name="直接连接符 78"/>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grpSp>
          <p:grpSp>
            <p:nvGrpSpPr>
              <p:cNvPr id="128" name="组合 127"/>
              <p:cNvGrpSpPr/>
              <p:nvPr/>
            </p:nvGrpSpPr>
            <p:grpSpPr>
              <a:xfrm>
                <a:off x="8002949" y="3216829"/>
                <a:ext cx="693123" cy="1008000"/>
                <a:chOff x="1596351" y="1240543"/>
                <a:chExt cx="693123" cy="1008000"/>
              </a:xfrm>
            </p:grpSpPr>
            <p:sp>
              <p:nvSpPr>
                <p:cNvPr id="129" name="圆角矩形 128"/>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30" name="矩形 129"/>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31" name="矩形 130"/>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32" name="矩形 131"/>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33" name="矩形 132"/>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34" name="矩形 133"/>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grpSp>
            <p:nvGrpSpPr>
              <p:cNvPr id="135" name="组合 134"/>
              <p:cNvGrpSpPr/>
              <p:nvPr/>
            </p:nvGrpSpPr>
            <p:grpSpPr>
              <a:xfrm>
                <a:off x="3127912" y="3216829"/>
                <a:ext cx="693123" cy="1008000"/>
                <a:chOff x="1596351" y="1240543"/>
                <a:chExt cx="693123" cy="1008000"/>
              </a:xfrm>
            </p:grpSpPr>
            <p:sp>
              <p:nvSpPr>
                <p:cNvPr id="136" name="圆角矩形 135"/>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37" name="矩形 136"/>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38" name="矩形 137"/>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39" name="矩形 138"/>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40" name="矩形 139"/>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41" name="矩形 140"/>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grpSp>
            <p:nvGrpSpPr>
              <p:cNvPr id="142" name="组合 141"/>
              <p:cNvGrpSpPr/>
              <p:nvPr/>
            </p:nvGrpSpPr>
            <p:grpSpPr>
              <a:xfrm>
                <a:off x="6269893" y="3685575"/>
                <a:ext cx="693123" cy="1008000"/>
                <a:chOff x="1596351" y="1240543"/>
                <a:chExt cx="693123" cy="1008000"/>
              </a:xfrm>
            </p:grpSpPr>
            <p:sp>
              <p:nvSpPr>
                <p:cNvPr id="143" name="圆角矩形 142"/>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44" name="矩形 143"/>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45" name="矩形 144"/>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46" name="矩形 145"/>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47" name="矩形 146"/>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48" name="矩形 147"/>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cxnSp>
            <p:nvCxnSpPr>
              <p:cNvPr id="149" name="直接连接符 148"/>
              <p:cNvCxnSpPr>
                <a:stCxn id="136" idx="2"/>
                <a:endCxn id="109" idx="0"/>
              </p:cNvCxnSpPr>
              <p:nvPr/>
            </p:nvCxnSpPr>
            <p:spPr bwMode="auto">
              <a:xfrm>
                <a:off x="3474474" y="4224829"/>
                <a:ext cx="0" cy="904312"/>
              </a:xfrm>
              <a:prstGeom prst="line">
                <a:avLst/>
              </a:prstGeom>
              <a:solidFill>
                <a:schemeClr val="accent1"/>
              </a:solidFill>
              <a:ln w="38100" cap="flat" cmpd="sng" algn="ctr">
                <a:solidFill>
                  <a:srgbClr val="92D050"/>
                </a:solidFill>
                <a:prstDash val="solid"/>
                <a:round/>
                <a:headEnd type="none" w="med" len="med"/>
                <a:tailEnd type="none" w="med" len="med"/>
              </a:ln>
              <a:effectLst/>
            </p:spPr>
          </p:cxnSp>
          <p:cxnSp>
            <p:nvCxnSpPr>
              <p:cNvPr id="151" name="直接连接符 150"/>
              <p:cNvCxnSpPr>
                <a:stCxn id="129" idx="2"/>
                <a:endCxn id="48" idx="0"/>
              </p:cNvCxnSpPr>
              <p:nvPr/>
            </p:nvCxnSpPr>
            <p:spPr bwMode="auto">
              <a:xfrm>
                <a:off x="8349511" y="4224829"/>
                <a:ext cx="0" cy="898334"/>
              </a:xfrm>
              <a:prstGeom prst="line">
                <a:avLst/>
              </a:prstGeom>
              <a:solidFill>
                <a:schemeClr val="accent1"/>
              </a:solidFill>
              <a:ln w="38100" cap="flat" cmpd="sng" algn="ctr">
                <a:solidFill>
                  <a:srgbClr val="92D050"/>
                </a:solidFill>
                <a:prstDash val="solid"/>
                <a:round/>
                <a:headEnd type="none" w="med" len="med"/>
                <a:tailEnd type="none" w="med" len="med"/>
              </a:ln>
              <a:effectLst/>
            </p:spPr>
          </p:cxnSp>
          <p:cxnSp>
            <p:nvCxnSpPr>
              <p:cNvPr id="154" name="直接连接符 153"/>
              <p:cNvCxnSpPr>
                <a:stCxn id="29" idx="1"/>
                <a:endCxn id="90" idx="3"/>
              </p:cNvCxnSpPr>
              <p:nvPr/>
            </p:nvCxnSpPr>
            <p:spPr bwMode="auto">
              <a:xfrm flipH="1">
                <a:off x="3978474" y="5591163"/>
                <a:ext cx="3867037" cy="5978"/>
              </a:xfrm>
              <a:prstGeom prst="line">
                <a:avLst/>
              </a:prstGeom>
              <a:solidFill>
                <a:schemeClr val="accent1"/>
              </a:solidFill>
              <a:ln w="38100" cap="flat" cmpd="sng" algn="ctr">
                <a:solidFill>
                  <a:srgbClr val="92D050"/>
                </a:solidFill>
                <a:prstDash val="solid"/>
                <a:round/>
                <a:headEnd type="none" w="med" len="med"/>
                <a:tailEnd type="none" w="med" len="med"/>
              </a:ln>
              <a:effectLst/>
            </p:spPr>
          </p:cxnSp>
          <p:cxnSp>
            <p:nvCxnSpPr>
              <p:cNvPr id="157" name="直接连接符 156"/>
              <p:cNvCxnSpPr/>
              <p:nvPr/>
            </p:nvCxnSpPr>
            <p:spPr bwMode="auto">
              <a:xfrm flipH="1">
                <a:off x="5501769" y="2704810"/>
                <a:ext cx="3867037" cy="5978"/>
              </a:xfrm>
              <a:prstGeom prst="line">
                <a:avLst/>
              </a:prstGeom>
              <a:solidFill>
                <a:schemeClr val="accent1"/>
              </a:solidFill>
              <a:ln w="38100" cap="flat" cmpd="sng" algn="ctr">
                <a:solidFill>
                  <a:srgbClr val="92D050"/>
                </a:solidFill>
                <a:prstDash val="solid"/>
                <a:round/>
                <a:headEnd type="none" w="med" len="med"/>
                <a:tailEnd type="none" w="med" len="med"/>
              </a:ln>
              <a:effectLst/>
            </p:spPr>
          </p:cxnSp>
          <p:cxnSp>
            <p:nvCxnSpPr>
              <p:cNvPr id="158" name="直接连接符 157"/>
              <p:cNvCxnSpPr>
                <a:endCxn id="143" idx="0"/>
              </p:cNvCxnSpPr>
              <p:nvPr/>
            </p:nvCxnSpPr>
            <p:spPr bwMode="auto">
              <a:xfrm>
                <a:off x="6616455" y="2704810"/>
                <a:ext cx="0" cy="980765"/>
              </a:xfrm>
              <a:prstGeom prst="line">
                <a:avLst/>
              </a:prstGeom>
              <a:solidFill>
                <a:schemeClr val="accent1"/>
              </a:solidFill>
              <a:ln w="38100" cap="flat" cmpd="sng" algn="ctr">
                <a:solidFill>
                  <a:srgbClr val="92D050"/>
                </a:solidFill>
                <a:prstDash val="solid"/>
                <a:round/>
                <a:headEnd type="none" w="med" len="med"/>
                <a:tailEnd type="none" w="med" len="med"/>
              </a:ln>
              <a:effectLst/>
            </p:spPr>
          </p:cxnSp>
          <p:cxnSp>
            <p:nvCxnSpPr>
              <p:cNvPr id="162" name="直接连接符 161"/>
              <p:cNvCxnSpPr>
                <a:endCxn id="129" idx="0"/>
              </p:cNvCxnSpPr>
              <p:nvPr/>
            </p:nvCxnSpPr>
            <p:spPr bwMode="auto">
              <a:xfrm>
                <a:off x="8349511" y="2704810"/>
                <a:ext cx="0" cy="512019"/>
              </a:xfrm>
              <a:prstGeom prst="line">
                <a:avLst/>
              </a:prstGeom>
              <a:solidFill>
                <a:schemeClr val="accent1"/>
              </a:solidFill>
              <a:ln w="38100" cap="flat" cmpd="sng" algn="ctr">
                <a:solidFill>
                  <a:srgbClr val="92D050"/>
                </a:solidFill>
                <a:prstDash val="solid"/>
                <a:round/>
                <a:headEnd type="none" w="med" len="med"/>
                <a:tailEnd type="none" w="med" len="med"/>
              </a:ln>
              <a:effectLst/>
            </p:spPr>
          </p:cxnSp>
          <p:sp>
            <p:nvSpPr>
              <p:cNvPr id="166" name="文本框 165"/>
              <p:cNvSpPr txBox="1"/>
              <p:nvPr/>
            </p:nvSpPr>
            <p:spPr bwMode="auto">
              <a:xfrm>
                <a:off x="2642749" y="2810281"/>
                <a:ext cx="1684521" cy="45799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Основной хост</a:t>
                </a:r>
              </a:p>
            </p:txBody>
          </p:sp>
          <p:sp>
            <p:nvSpPr>
              <p:cNvPr id="168" name="文本框 167"/>
              <p:cNvSpPr txBox="1"/>
              <p:nvPr/>
            </p:nvSpPr>
            <p:spPr bwMode="auto">
              <a:xfrm>
                <a:off x="2336487" y="6015271"/>
                <a:ext cx="2328530" cy="357265"/>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Система хранения данных</a:t>
                </a:r>
              </a:p>
            </p:txBody>
          </p:sp>
          <p:sp>
            <p:nvSpPr>
              <p:cNvPr id="169" name="文本框 168"/>
              <p:cNvSpPr txBox="1"/>
              <p:nvPr/>
            </p:nvSpPr>
            <p:spPr bwMode="auto">
              <a:xfrm>
                <a:off x="7081717" y="5966862"/>
                <a:ext cx="2646478" cy="44027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Система хранения данных</a:t>
                </a:r>
              </a:p>
            </p:txBody>
          </p:sp>
          <p:sp>
            <p:nvSpPr>
              <p:cNvPr id="170" name="文本框 169"/>
              <p:cNvSpPr txBox="1"/>
              <p:nvPr/>
            </p:nvSpPr>
            <p:spPr bwMode="auto">
              <a:xfrm>
                <a:off x="8349510" y="4282845"/>
                <a:ext cx="1259984" cy="273325"/>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Резервный хост</a:t>
                </a:r>
              </a:p>
            </p:txBody>
          </p:sp>
          <p:sp>
            <p:nvSpPr>
              <p:cNvPr id="171" name="文本框 170"/>
              <p:cNvSpPr txBox="1"/>
              <p:nvPr/>
            </p:nvSpPr>
            <p:spPr bwMode="auto">
              <a:xfrm>
                <a:off x="5983898" y="4770490"/>
                <a:ext cx="1259984" cy="642657"/>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ru-RU" sz="1200" dirty="0">
                    <a:latin typeface="Huawei Sans" panose="020C0503030203020204" pitchFamily="34" charset="0"/>
                    <a:ea typeface="方正兰亭黑简体" panose="02000000000000000000" pitchFamily="2" charset="-122"/>
                    <a:sym typeface="Huawei Sans" panose="020C0503030203020204" pitchFamily="34" charset="0"/>
                  </a:rPr>
                  <a:t>Хост </a:t>
                </a:r>
                <a:r>
                  <a:rPr lang="ru-RU" sz="1200" dirty="0" err="1">
                    <a:latin typeface="Huawei Sans" panose="020C0503030203020204" pitchFamily="34" charset="0"/>
                    <a:ea typeface="方正兰亭黑简体" panose="02000000000000000000" pitchFamily="2" charset="-122"/>
                    <a:sym typeface="Huawei Sans" panose="020C0503030203020204" pitchFamily="34" charset="0"/>
                  </a:rPr>
                  <a:t>BCManager</a:t>
                </a:r>
                <a:endParaRPr lang="ru-RU" sz="1200" dirty="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ru-RU" sz="1200" dirty="0" err="1">
                    <a:latin typeface="Huawei Sans" panose="020C0503030203020204" pitchFamily="34" charset="0"/>
                    <a:ea typeface="方正兰亭黑简体" panose="02000000000000000000" pitchFamily="2" charset="-122"/>
                    <a:sym typeface="Huawei Sans" panose="020C0503030203020204" pitchFamily="34" charset="0"/>
                  </a:rPr>
                  <a:t>eReplication</a:t>
                </a:r>
                <a:r>
                  <a:rPr lang="ru-RU" sz="1200" dirty="0">
                    <a:latin typeface="Huawei Sans" panose="020C0503030203020204" pitchFamily="34" charset="0"/>
                    <a:ea typeface="方正兰亭黑简体" panose="02000000000000000000" pitchFamily="2" charset="-122"/>
                    <a:sym typeface="Huawei Sans" panose="020C0503030203020204" pitchFamily="34" charset="0"/>
                  </a:rPr>
                  <a:t> </a:t>
                </a:r>
              </a:p>
              <a:p>
                <a:pPr algn="ctr" fontAlgn="ctr"/>
                <a:endParaRPr lang="ru-RU"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3" name="文本框 172"/>
              <p:cNvSpPr txBox="1"/>
              <p:nvPr/>
            </p:nvSpPr>
            <p:spPr bwMode="auto">
              <a:xfrm>
                <a:off x="3708890" y="3419489"/>
                <a:ext cx="1259984" cy="642657"/>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ru-RU" sz="1200" dirty="0" err="1"/>
                  <a:t>BCManager</a:t>
                </a:r>
                <a:r>
                  <a:rPr lang="ru-RU" sz="1200" dirty="0"/>
                  <a:t> </a:t>
                </a:r>
                <a:r>
                  <a:rPr lang="ru-RU" sz="1200" dirty="0" err="1"/>
                  <a:t>eReplication</a:t>
                </a:r>
                <a:r>
                  <a:rPr lang="ru-RU" sz="1200" dirty="0"/>
                  <a:t> </a:t>
                </a:r>
                <a:r>
                  <a:rPr lang="ru-RU" sz="1200" dirty="0" err="1"/>
                  <a:t>Agent</a:t>
                </a:r>
                <a:endParaRPr lang="ru-RU"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4" name="文本框 173"/>
              <p:cNvSpPr txBox="1"/>
              <p:nvPr/>
            </p:nvSpPr>
            <p:spPr bwMode="auto">
              <a:xfrm>
                <a:off x="5444526" y="2848826"/>
                <a:ext cx="1259984" cy="642657"/>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ru-RU" sz="1200" dirty="0" err="1"/>
                  <a:t>BCManager</a:t>
                </a:r>
                <a:r>
                  <a:rPr lang="ru-RU" sz="1200" dirty="0"/>
                  <a:t> </a:t>
                </a:r>
                <a:r>
                  <a:rPr lang="ru-RU" sz="1200" dirty="0" err="1"/>
                  <a:t>eReplication</a:t>
                </a:r>
                <a:r>
                  <a:rPr lang="ru-RU" sz="1200" dirty="0"/>
                  <a:t> </a:t>
                </a:r>
                <a:r>
                  <a:rPr lang="ru-RU" sz="1200" dirty="0" err="1"/>
                  <a:t>Server</a:t>
                </a:r>
                <a:r>
                  <a:rPr lang="ru-RU" sz="1200" dirty="0" smtClean="0">
                    <a:latin typeface="Huawei Sans" panose="020C0503030203020204" pitchFamily="34" charset="0"/>
                    <a:ea typeface="方正兰亭黑简体" panose="02000000000000000000" pitchFamily="2" charset="-122"/>
                    <a:sym typeface="Huawei Sans" panose="020C0503030203020204" pitchFamily="34" charset="0"/>
                  </a:rPr>
                  <a:t> </a:t>
                </a:r>
                <a:endParaRPr lang="ru-RU" sz="1200" dirty="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endParaRPr lang="ru-RU"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5" name="文本框 174"/>
              <p:cNvSpPr txBox="1"/>
              <p:nvPr/>
            </p:nvSpPr>
            <p:spPr bwMode="auto">
              <a:xfrm>
                <a:off x="8525656" y="2770083"/>
                <a:ext cx="1259984" cy="642657"/>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ru-RU" sz="1200" dirty="0" err="1"/>
                  <a:t>BCManager</a:t>
                </a:r>
                <a:r>
                  <a:rPr lang="ru-RU" sz="1200" dirty="0"/>
                  <a:t> </a:t>
                </a:r>
                <a:r>
                  <a:rPr lang="ru-RU" sz="1200" dirty="0" err="1"/>
                  <a:t>eReplication</a:t>
                </a:r>
                <a:r>
                  <a:rPr lang="ru-RU" sz="1200" dirty="0"/>
                  <a:t> </a:t>
                </a:r>
                <a:r>
                  <a:rPr lang="ru-RU" sz="1200" dirty="0" err="1"/>
                  <a:t>Agent</a:t>
                </a:r>
                <a:endParaRPr lang="ru-RU"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6" name="文本框 175"/>
              <p:cNvSpPr txBox="1"/>
              <p:nvPr/>
            </p:nvSpPr>
            <p:spPr bwMode="auto">
              <a:xfrm>
                <a:off x="5464588" y="5352299"/>
                <a:ext cx="1498427" cy="457991"/>
              </a:xfrm>
              <a:prstGeom prst="rect">
                <a:avLst/>
              </a:prstGeom>
              <a:solidFill>
                <a:schemeClr val="bg1"/>
              </a:solid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HyperReplication</a:t>
                </a:r>
              </a:p>
            </p:txBody>
          </p:sp>
          <p:sp>
            <p:nvSpPr>
              <p:cNvPr id="177" name="矩形 176"/>
              <p:cNvSpPr/>
              <p:nvPr/>
            </p:nvSpPr>
            <p:spPr bwMode="auto">
              <a:xfrm>
                <a:off x="2182559" y="2524790"/>
                <a:ext cx="2815211" cy="3848321"/>
              </a:xfrm>
              <a:prstGeom prst="rect">
                <a:avLst/>
              </a:prstGeom>
              <a:noFill/>
              <a:ln w="19050" cap="flat" cmpd="sng" algn="ctr">
                <a:solidFill>
                  <a:srgbClr val="0070C0"/>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dirty="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8" name="矩形 177"/>
              <p:cNvSpPr/>
              <p:nvPr/>
            </p:nvSpPr>
            <p:spPr bwMode="auto">
              <a:xfrm>
                <a:off x="5303912" y="2524790"/>
                <a:ext cx="4567638" cy="3848321"/>
              </a:xfrm>
              <a:prstGeom prst="rect">
                <a:avLst/>
              </a:prstGeom>
              <a:noFill/>
              <a:ln w="19050" cap="flat" cmpd="sng" algn="ctr">
                <a:solidFill>
                  <a:srgbClr val="0070C0"/>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dirty="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79" name="文本框 178"/>
            <p:cNvSpPr txBox="1"/>
            <p:nvPr/>
          </p:nvSpPr>
          <p:spPr bwMode="auto">
            <a:xfrm>
              <a:off x="2803227" y="2405338"/>
              <a:ext cx="1607258" cy="252383"/>
            </a:xfrm>
            <a:prstGeom prst="rect">
              <a:avLst/>
            </a:prstGeom>
            <a:solidFill>
              <a:schemeClr val="bg1"/>
            </a:solid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Основной объект</a:t>
              </a:r>
            </a:p>
          </p:txBody>
        </p:sp>
        <p:sp>
          <p:nvSpPr>
            <p:cNvPr id="180" name="文本框 179"/>
            <p:cNvSpPr txBox="1"/>
            <p:nvPr/>
          </p:nvSpPr>
          <p:spPr bwMode="auto">
            <a:xfrm>
              <a:off x="7117851" y="2381433"/>
              <a:ext cx="987893" cy="273325"/>
            </a:xfrm>
            <a:prstGeom prst="rect">
              <a:avLst/>
            </a:prstGeom>
            <a:solidFill>
              <a:schemeClr val="bg1"/>
            </a:solid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Центр DR</a:t>
              </a:r>
            </a:p>
          </p:txBody>
        </p:sp>
      </p:grpSp>
    </p:spTree>
    <p:extLst>
      <p:ext uri="{BB962C8B-B14F-4D97-AF65-F5344CB8AC3E}">
        <p14:creationId xmlns:p14="http://schemas.microsoft.com/office/powerpoint/2010/main" val="35906950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wrap="square">
            <a:noAutofit/>
          </a:bodyPr>
          <a:lstStyle/>
          <a:p>
            <a:r>
              <a:rPr lang="ru-RU"/>
              <a:t>Процедура конфигурирования</a:t>
            </a:r>
          </a:p>
        </p:txBody>
      </p:sp>
      <p:grpSp>
        <p:nvGrpSpPr>
          <p:cNvPr id="126" name="组合 125"/>
          <p:cNvGrpSpPr/>
          <p:nvPr/>
        </p:nvGrpSpPr>
        <p:grpSpPr>
          <a:xfrm>
            <a:off x="2962263" y="1107103"/>
            <a:ext cx="4952391" cy="4794957"/>
            <a:chOff x="3535196" y="1586793"/>
            <a:chExt cx="4351453" cy="4320122"/>
          </a:xfrm>
        </p:grpSpPr>
        <p:sp>
          <p:nvSpPr>
            <p:cNvPr id="25" name="流程图: 终止 24"/>
            <p:cNvSpPr/>
            <p:nvPr/>
          </p:nvSpPr>
          <p:spPr>
            <a:xfrm>
              <a:off x="5028674" y="1586793"/>
              <a:ext cx="1172245" cy="258170"/>
            </a:xfrm>
            <a:prstGeom prst="flowChartTerminator">
              <a:avLst/>
            </a:prstGeom>
            <a:noFill/>
            <a:ln w="12700" cap="flat" cmpd="sng" algn="ctr">
              <a:solidFill>
                <a:schemeClr val="tx1"/>
              </a:solidFill>
              <a:prstDash val="solid"/>
              <a:miter lim="800000"/>
            </a:ln>
            <a:effectLst/>
          </p:spPr>
          <p:txBody>
            <a:bodyPr wrap="square" rtlCol="0" anchor="ctr">
              <a:noAutofit/>
            </a:bodyPr>
            <a:lstStyle/>
            <a:p>
              <a:pPr marL="0" marR="0" lvl="0" indent="0" algn="ctr" defTabSz="914478" eaLnBrk="1" fontAlgn="ctr" latinLnBrk="0" hangingPunct="1">
                <a:spcBef>
                  <a:spcPts val="0"/>
                </a:spcBef>
                <a:spcAft>
                  <a:spcPts val="0"/>
                </a:spcAft>
                <a:buClrTx/>
                <a:buSzTx/>
                <a:buFontTx/>
                <a:buNone/>
                <a:tabLst/>
                <a:defRPr/>
              </a:pPr>
              <a:r>
                <a:rPr lang="ru-RU" sz="120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Начало</a:t>
              </a:r>
            </a:p>
          </p:txBody>
        </p:sp>
        <p:sp>
          <p:nvSpPr>
            <p:cNvPr id="26" name="流程图: 可选过程 25"/>
            <p:cNvSpPr/>
            <p:nvPr/>
          </p:nvSpPr>
          <p:spPr>
            <a:xfrm>
              <a:off x="4631198" y="2028286"/>
              <a:ext cx="1977755" cy="278229"/>
            </a:xfrm>
            <a:prstGeom prst="flowChartAlternateProcess">
              <a:avLst/>
            </a:prstGeom>
            <a:noFill/>
            <a:ln w="12700" cap="flat" cmpd="sng" algn="ctr">
              <a:solidFill>
                <a:schemeClr val="tx1"/>
              </a:solidFill>
              <a:prstDash val="solid"/>
              <a:miter lim="800000"/>
            </a:ln>
            <a:effectLst/>
          </p:spPr>
          <p:txBody>
            <a:bodyPr wrap="square" rtlCol="0" anchor="ctr">
              <a:noAutofit/>
            </a:bodyPr>
            <a:lstStyle/>
            <a:p>
              <a:pPr marL="0" marR="0" lvl="0" indent="0" algn="ctr" defTabSz="914478" eaLnBrk="1" fontAlgn="ctr" latinLnBrk="0" hangingPunct="1">
                <a:spcBef>
                  <a:spcPts val="0"/>
                </a:spcBef>
                <a:spcAft>
                  <a:spcPts val="0"/>
                </a:spcAft>
                <a:buClrTx/>
                <a:buSzTx/>
                <a:buFontTx/>
                <a:buNone/>
                <a:tabLst/>
                <a:defRPr/>
              </a:pPr>
              <a:r>
                <a:rPr lang="ru-RU" sz="120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Проверка лицензии</a:t>
              </a:r>
            </a:p>
          </p:txBody>
        </p:sp>
        <p:sp>
          <p:nvSpPr>
            <p:cNvPr id="27" name="流程图: 可选过程 26"/>
            <p:cNvSpPr/>
            <p:nvPr/>
          </p:nvSpPr>
          <p:spPr>
            <a:xfrm>
              <a:off x="4631197" y="2496338"/>
              <a:ext cx="1977755" cy="278229"/>
            </a:xfrm>
            <a:prstGeom prst="flowChartAlternateProcess">
              <a:avLst/>
            </a:prstGeom>
            <a:solidFill>
              <a:schemeClr val="bg1">
                <a:lumMod val="95000"/>
              </a:schemeClr>
            </a:solidFill>
            <a:ln w="12700" cap="flat" cmpd="sng" algn="ctr">
              <a:solidFill>
                <a:schemeClr val="tx1"/>
              </a:solidFill>
              <a:prstDash val="dash"/>
              <a:miter lim="800000"/>
            </a:ln>
            <a:effectLst/>
          </p:spPr>
          <p:txBody>
            <a:bodyPr wrap="square" rtlCol="0" anchor="ctr">
              <a:noAutofit/>
            </a:bodyPr>
            <a:lstStyle/>
            <a:p>
              <a:pPr algn="ctr" defTabSz="914478" fontAlgn="ctr">
                <a:spcBef>
                  <a:spcPts val="0"/>
                </a:spcBef>
                <a:spcAft>
                  <a:spcPts val="0"/>
                </a:spcAft>
              </a:pPr>
              <a:r>
                <a:rPr lang="ru-RU" sz="120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Создание логического порта</a:t>
              </a:r>
            </a:p>
          </p:txBody>
        </p:sp>
        <p:sp>
          <p:nvSpPr>
            <p:cNvPr id="28" name="流程图: 终止 27"/>
            <p:cNvSpPr/>
            <p:nvPr/>
          </p:nvSpPr>
          <p:spPr>
            <a:xfrm>
              <a:off x="5005772" y="5648745"/>
              <a:ext cx="1090228" cy="258170"/>
            </a:xfrm>
            <a:prstGeom prst="flowChartTerminator">
              <a:avLst/>
            </a:prstGeom>
            <a:noFill/>
            <a:ln w="12700" cap="flat" cmpd="sng" algn="ctr">
              <a:solidFill>
                <a:schemeClr val="tx1"/>
              </a:solidFill>
              <a:prstDash val="solid"/>
              <a:miter lim="800000"/>
            </a:ln>
            <a:effectLst/>
          </p:spPr>
          <p:txBody>
            <a:bodyPr wrap="square" rtlCol="0" anchor="ctr">
              <a:noAutofit/>
            </a:bodyPr>
            <a:lstStyle/>
            <a:p>
              <a:pPr marL="0" marR="0" lvl="0" indent="0" algn="ctr" defTabSz="914478" eaLnBrk="1" fontAlgn="ctr" latinLnBrk="0" hangingPunct="1">
                <a:spcBef>
                  <a:spcPts val="0"/>
                </a:spcBef>
                <a:spcAft>
                  <a:spcPts val="0"/>
                </a:spcAft>
                <a:buClrTx/>
                <a:buSzTx/>
                <a:buFontTx/>
                <a:buNone/>
                <a:tabLst/>
                <a:defRPr/>
              </a:pPr>
              <a:r>
                <a:rPr lang="ru-RU" sz="120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Конец</a:t>
              </a:r>
            </a:p>
          </p:txBody>
        </p:sp>
        <p:sp>
          <p:nvSpPr>
            <p:cNvPr id="58" name="流程图: 可选过程 57"/>
            <p:cNvSpPr/>
            <p:nvPr/>
          </p:nvSpPr>
          <p:spPr>
            <a:xfrm>
              <a:off x="4631196" y="2964390"/>
              <a:ext cx="1977755" cy="278229"/>
            </a:xfrm>
            <a:prstGeom prst="flowChartAlternateProcess">
              <a:avLst/>
            </a:prstGeom>
            <a:solidFill>
              <a:schemeClr val="bg1">
                <a:lumMod val="95000"/>
              </a:schemeClr>
            </a:solidFill>
            <a:ln w="12700" cap="flat" cmpd="sng" algn="ctr">
              <a:solidFill>
                <a:schemeClr val="tx1"/>
              </a:solidFill>
              <a:prstDash val="dash"/>
              <a:miter lim="800000"/>
            </a:ln>
            <a:effectLst/>
          </p:spPr>
          <p:txBody>
            <a:bodyPr wrap="square" rtlCol="0" anchor="ctr">
              <a:noAutofit/>
            </a:bodyPr>
            <a:lstStyle/>
            <a:p>
              <a:pPr algn="ctr" defTabSz="914478" fontAlgn="ctr">
                <a:spcBef>
                  <a:spcPts val="0"/>
                </a:spcBef>
                <a:spcAft>
                  <a:spcPts val="0"/>
                </a:spcAft>
              </a:pPr>
              <a:r>
                <a:rPr lang="ru-RU" sz="120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Управление маршрутами</a:t>
              </a:r>
            </a:p>
          </p:txBody>
        </p:sp>
        <p:sp>
          <p:nvSpPr>
            <p:cNvPr id="69" name="流程图: 可选过程 68"/>
            <p:cNvSpPr/>
            <p:nvPr/>
          </p:nvSpPr>
          <p:spPr>
            <a:xfrm>
              <a:off x="4631810" y="3422639"/>
              <a:ext cx="1977755" cy="278229"/>
            </a:xfrm>
            <a:prstGeom prst="flowChartAlternateProcess">
              <a:avLst/>
            </a:prstGeom>
            <a:noFill/>
            <a:ln w="12700" cap="flat" cmpd="sng" algn="ctr">
              <a:solidFill>
                <a:schemeClr val="tx1"/>
              </a:solidFill>
              <a:prstDash val="solid"/>
              <a:miter lim="800000"/>
            </a:ln>
            <a:effectLst/>
          </p:spPr>
          <p:txBody>
            <a:bodyPr wrap="square" lIns="36000" rIns="36000" rtlCol="0" anchor="ctr">
              <a:noAutofit/>
            </a:bodyPr>
            <a:lstStyle/>
            <a:p>
              <a:pPr marL="0" marR="0" lvl="0" indent="0" algn="ctr" defTabSz="914478" eaLnBrk="1" fontAlgn="ctr" latinLnBrk="0" hangingPunct="1">
                <a:spcBef>
                  <a:spcPts val="0"/>
                </a:spcBef>
                <a:spcAft>
                  <a:spcPts val="0"/>
                </a:spcAft>
                <a:buClrTx/>
                <a:buSzTx/>
                <a:buFontTx/>
                <a:buNone/>
                <a:tabLst/>
                <a:defRPr/>
              </a:pPr>
              <a:r>
                <a:rPr lang="ru-RU" sz="120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Создание пользователя аутентификации</a:t>
              </a:r>
            </a:p>
          </p:txBody>
        </p:sp>
        <p:sp>
          <p:nvSpPr>
            <p:cNvPr id="71" name="流程图: 可选过程 70"/>
            <p:cNvSpPr/>
            <p:nvPr/>
          </p:nvSpPr>
          <p:spPr>
            <a:xfrm>
              <a:off x="4631196" y="3900494"/>
              <a:ext cx="1977755" cy="278229"/>
            </a:xfrm>
            <a:prstGeom prst="flowChartAlternateProcess">
              <a:avLst/>
            </a:prstGeom>
            <a:noFill/>
            <a:ln w="12700" cap="flat" cmpd="sng" algn="ctr">
              <a:solidFill>
                <a:schemeClr val="tx1"/>
              </a:solidFill>
              <a:prstDash val="solid"/>
              <a:miter lim="800000"/>
            </a:ln>
            <a:effectLst/>
          </p:spPr>
          <p:txBody>
            <a:bodyPr wrap="square" rtlCol="0" anchor="ctr">
              <a:noAutofit/>
            </a:bodyPr>
            <a:lstStyle/>
            <a:p>
              <a:pPr marL="0" marR="0" lvl="0" indent="0" algn="ctr" defTabSz="914478" eaLnBrk="1" fontAlgn="ctr" latinLnBrk="0" hangingPunct="1">
                <a:spcBef>
                  <a:spcPts val="0"/>
                </a:spcBef>
                <a:spcAft>
                  <a:spcPts val="0"/>
                </a:spcAft>
                <a:buClrTx/>
                <a:buSzTx/>
                <a:buFontTx/>
                <a:buNone/>
                <a:tabLst/>
                <a:defRPr/>
              </a:pPr>
              <a:r>
                <a:rPr lang="ru-RU" sz="120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Добавление удаленного устройства</a:t>
              </a:r>
            </a:p>
          </p:txBody>
        </p:sp>
        <p:sp>
          <p:nvSpPr>
            <p:cNvPr id="73" name="流程图: 可选过程 72"/>
            <p:cNvSpPr/>
            <p:nvPr/>
          </p:nvSpPr>
          <p:spPr>
            <a:xfrm>
              <a:off x="3535196" y="4827926"/>
              <a:ext cx="1839380" cy="425935"/>
            </a:xfrm>
            <a:prstGeom prst="flowChartAlternateProcess">
              <a:avLst/>
            </a:prstGeom>
            <a:noFill/>
            <a:ln w="12700" cap="flat" cmpd="sng" algn="ctr">
              <a:solidFill>
                <a:schemeClr val="tx1"/>
              </a:solidFill>
              <a:prstDash val="solid"/>
              <a:miter lim="800000"/>
            </a:ln>
            <a:effectLst/>
          </p:spPr>
          <p:txBody>
            <a:bodyPr wrap="square" rtlCol="0" anchor="ctr">
              <a:noAutofit/>
            </a:bodyPr>
            <a:lstStyle/>
            <a:p>
              <a:pPr marL="0" marR="0" lvl="0" indent="0" algn="ctr" defTabSz="914478" eaLnBrk="1" fontAlgn="ctr" latinLnBrk="0" hangingPunct="1">
                <a:spcBef>
                  <a:spcPts val="0"/>
                </a:spcBef>
                <a:spcAft>
                  <a:spcPts val="0"/>
                </a:spcAft>
                <a:buClrTx/>
                <a:buSzTx/>
                <a:buFontTx/>
                <a:buNone/>
                <a:tabLst/>
                <a:defRPr/>
              </a:pPr>
              <a:r>
                <a:rPr lang="ru-RU" sz="120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Создание пары HyperReplication</a:t>
              </a:r>
            </a:p>
          </p:txBody>
        </p:sp>
        <p:sp>
          <p:nvSpPr>
            <p:cNvPr id="74" name="流程图: 可选过程 73"/>
            <p:cNvSpPr/>
            <p:nvPr/>
          </p:nvSpPr>
          <p:spPr>
            <a:xfrm>
              <a:off x="5834420" y="4473214"/>
              <a:ext cx="2052229" cy="353582"/>
            </a:xfrm>
            <a:prstGeom prst="flowChartAlternateProcess">
              <a:avLst/>
            </a:prstGeom>
            <a:noFill/>
            <a:ln w="12700" cap="flat" cmpd="sng" algn="ctr">
              <a:solidFill>
                <a:schemeClr val="tx1"/>
              </a:solidFill>
              <a:prstDash val="solid"/>
              <a:miter lim="800000"/>
            </a:ln>
            <a:effectLst/>
          </p:spPr>
          <p:txBody>
            <a:bodyPr wrap="square" rtlCol="0" anchor="ctr">
              <a:noAutofit/>
            </a:bodyPr>
            <a:lstStyle/>
            <a:p>
              <a:pPr marL="0" marR="0" lvl="0" indent="0" algn="ctr" defTabSz="914478" eaLnBrk="1" fontAlgn="ctr" latinLnBrk="0" hangingPunct="1">
                <a:spcBef>
                  <a:spcPts val="0"/>
                </a:spcBef>
                <a:spcAft>
                  <a:spcPts val="0"/>
                </a:spcAft>
                <a:buClrTx/>
                <a:buSzTx/>
                <a:buFontTx/>
                <a:buNone/>
                <a:tabLst/>
                <a:defRPr/>
              </a:pPr>
              <a:r>
                <a:rPr lang="ru-RU" sz="120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Создание группы защиты</a:t>
              </a:r>
            </a:p>
          </p:txBody>
        </p:sp>
        <p:sp>
          <p:nvSpPr>
            <p:cNvPr id="88" name="流程图: 可选过程 87"/>
            <p:cNvSpPr/>
            <p:nvPr/>
          </p:nvSpPr>
          <p:spPr>
            <a:xfrm>
              <a:off x="5834420" y="5016617"/>
              <a:ext cx="2052229" cy="429902"/>
            </a:xfrm>
            <a:prstGeom prst="flowChartAlternateProcess">
              <a:avLst/>
            </a:prstGeom>
            <a:noFill/>
            <a:ln w="12700" cap="flat" cmpd="sng" algn="ctr">
              <a:solidFill>
                <a:schemeClr val="tx1"/>
              </a:solidFill>
              <a:prstDash val="solid"/>
              <a:miter lim="800000"/>
            </a:ln>
            <a:effectLst/>
          </p:spPr>
          <p:txBody>
            <a:bodyPr wrap="square" rtlCol="0" anchor="ctr">
              <a:noAutofit/>
            </a:bodyPr>
            <a:lstStyle/>
            <a:p>
              <a:pPr marL="0" marR="0" lvl="0" indent="0" algn="ctr" defTabSz="914478" eaLnBrk="1" fontAlgn="ctr" latinLnBrk="0" hangingPunct="1">
                <a:spcBef>
                  <a:spcPts val="0"/>
                </a:spcBef>
                <a:spcAft>
                  <a:spcPts val="0"/>
                </a:spcAft>
                <a:buClrTx/>
                <a:buSzTx/>
                <a:buFontTx/>
                <a:buNone/>
                <a:tabLst/>
                <a:defRPr/>
              </a:pPr>
              <a:r>
                <a:rPr lang="ru-RU"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Создание группы согласованности удаленной репликации</a:t>
              </a:r>
            </a:p>
          </p:txBody>
        </p:sp>
        <p:cxnSp>
          <p:nvCxnSpPr>
            <p:cNvPr id="96" name="肘形连接符 95"/>
            <p:cNvCxnSpPr>
              <a:stCxn id="71" idx="2"/>
              <a:endCxn id="73" idx="0"/>
            </p:cNvCxnSpPr>
            <p:nvPr/>
          </p:nvCxnSpPr>
          <p:spPr bwMode="auto">
            <a:xfrm rot="5400000">
              <a:off x="4712878" y="3920731"/>
              <a:ext cx="649203" cy="1165187"/>
            </a:xfrm>
            <a:prstGeom prst="bentConnector3">
              <a:avLst>
                <a:gd name="adj1" fmla="val 21800"/>
              </a:avLst>
            </a:prstGeom>
            <a:solidFill>
              <a:schemeClr val="accent1"/>
            </a:solidFill>
            <a:ln w="12700" cap="flat" cmpd="sng" algn="ctr">
              <a:solidFill>
                <a:schemeClr val="tx1"/>
              </a:solidFill>
              <a:prstDash val="solid"/>
              <a:round/>
              <a:headEnd type="none" w="med" len="med"/>
              <a:tailEnd type="triangle"/>
            </a:ln>
            <a:effectLst/>
          </p:spPr>
        </p:cxnSp>
        <p:cxnSp>
          <p:nvCxnSpPr>
            <p:cNvPr id="99" name="肘形连接符 98"/>
            <p:cNvCxnSpPr>
              <a:stCxn id="71" idx="2"/>
              <a:endCxn id="74" idx="0"/>
            </p:cNvCxnSpPr>
            <p:nvPr/>
          </p:nvCxnSpPr>
          <p:spPr bwMode="auto">
            <a:xfrm rot="16200000" flipH="1">
              <a:off x="6093059" y="3705737"/>
              <a:ext cx="294491" cy="1240462"/>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a:ln>
            <a:effectLst/>
          </p:spPr>
        </p:cxnSp>
        <p:cxnSp>
          <p:nvCxnSpPr>
            <p:cNvPr id="110" name="肘形连接符 109"/>
            <p:cNvCxnSpPr>
              <a:stCxn id="73" idx="2"/>
              <a:endCxn id="28" idx="0"/>
            </p:cNvCxnSpPr>
            <p:nvPr/>
          </p:nvCxnSpPr>
          <p:spPr bwMode="auto">
            <a:xfrm rot="16200000" flipH="1">
              <a:off x="4805444" y="4903303"/>
              <a:ext cx="394884" cy="1096000"/>
            </a:xfrm>
            <a:prstGeom prst="bentConnector3">
              <a:avLst>
                <a:gd name="adj1" fmla="val 70284"/>
              </a:avLst>
            </a:prstGeom>
            <a:solidFill>
              <a:schemeClr val="accent1"/>
            </a:solidFill>
            <a:ln w="12700" cap="flat" cmpd="sng" algn="ctr">
              <a:solidFill>
                <a:schemeClr val="tx1"/>
              </a:solidFill>
              <a:prstDash val="solid"/>
              <a:round/>
              <a:headEnd type="none" w="med" len="med"/>
              <a:tailEnd type="triangle"/>
            </a:ln>
            <a:effectLst/>
          </p:spPr>
        </p:cxnSp>
        <p:cxnSp>
          <p:nvCxnSpPr>
            <p:cNvPr id="114" name="肘形连接符 113"/>
            <p:cNvCxnSpPr>
              <a:stCxn id="88" idx="2"/>
              <a:endCxn id="28" idx="0"/>
            </p:cNvCxnSpPr>
            <p:nvPr/>
          </p:nvCxnSpPr>
          <p:spPr bwMode="auto">
            <a:xfrm rot="5400000">
              <a:off x="6104598" y="4892807"/>
              <a:ext cx="202226" cy="1309649"/>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a:ln>
            <a:effectLst/>
          </p:spPr>
        </p:cxnSp>
      </p:grpSp>
      <p:sp>
        <p:nvSpPr>
          <p:cNvPr id="24" name="圆角矩形 23"/>
          <p:cNvSpPr/>
          <p:nvPr/>
        </p:nvSpPr>
        <p:spPr bwMode="auto">
          <a:xfrm>
            <a:off x="7684240" y="1212609"/>
            <a:ext cx="1629881" cy="362795"/>
          </a:xfrm>
          <a:prstGeom prst="round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defTabSz="914478" fontAlgn="ctr">
              <a:spcBef>
                <a:spcPts val="0"/>
              </a:spcBef>
              <a:spcAft>
                <a:spcPts val="0"/>
              </a:spcAft>
            </a:pPr>
            <a:r>
              <a:rPr lang="ru-RU"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Обязательно</a:t>
            </a:r>
          </a:p>
        </p:txBody>
      </p:sp>
      <p:sp>
        <p:nvSpPr>
          <p:cNvPr id="30" name="圆角矩形 29"/>
          <p:cNvSpPr/>
          <p:nvPr/>
        </p:nvSpPr>
        <p:spPr bwMode="auto">
          <a:xfrm>
            <a:off x="7684240" y="1662052"/>
            <a:ext cx="1629881" cy="362795"/>
          </a:xfrm>
          <a:prstGeom prst="roundRect">
            <a:avLst/>
          </a:prstGeom>
          <a:solidFill>
            <a:schemeClr val="bg1">
              <a:lumMod val="95000"/>
            </a:schemeClr>
          </a:solid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78" eaLnBrk="1" fontAlgn="ctr" latinLnBrk="0" hangingPunct="1">
              <a:spcBef>
                <a:spcPts val="0"/>
              </a:spcBef>
              <a:spcAft>
                <a:spcPts val="0"/>
              </a:spcAft>
              <a:buClrTx/>
              <a:buSzTx/>
              <a:buFontTx/>
              <a:buNone/>
              <a:tabLst/>
            </a:pPr>
            <a:r>
              <a:rPr lang="ru-RU" sz="160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Опционально</a:t>
            </a:r>
          </a:p>
        </p:txBody>
      </p:sp>
      <p:cxnSp>
        <p:nvCxnSpPr>
          <p:cNvPr id="3" name="直接箭头连接符 2"/>
          <p:cNvCxnSpPr>
            <a:stCxn id="26" idx="2"/>
            <a:endCxn id="27" idx="0"/>
          </p:cNvCxnSpPr>
          <p:nvPr/>
        </p:nvCxnSpPr>
        <p:spPr bwMode="auto">
          <a:xfrm flipH="1">
            <a:off x="5335064" y="1905932"/>
            <a:ext cx="1" cy="210686"/>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6" name="直接箭头连接符 5"/>
          <p:cNvCxnSpPr>
            <a:stCxn id="27" idx="2"/>
            <a:endCxn id="58" idx="0"/>
          </p:cNvCxnSpPr>
          <p:nvPr/>
        </p:nvCxnSpPr>
        <p:spPr bwMode="auto">
          <a:xfrm flipH="1">
            <a:off x="5335063" y="2425428"/>
            <a:ext cx="1" cy="210687"/>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8" name="直接箭头连接符 7"/>
          <p:cNvCxnSpPr>
            <a:stCxn id="25" idx="2"/>
            <a:endCxn id="26" idx="0"/>
          </p:cNvCxnSpPr>
          <p:nvPr/>
        </p:nvCxnSpPr>
        <p:spPr bwMode="auto">
          <a:xfrm>
            <a:off x="5329058" y="1393649"/>
            <a:ext cx="6007" cy="203473"/>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11" name="直接箭头连接符 10"/>
          <p:cNvCxnSpPr>
            <a:stCxn id="58" idx="2"/>
            <a:endCxn id="69" idx="0"/>
          </p:cNvCxnSpPr>
          <p:nvPr/>
        </p:nvCxnSpPr>
        <p:spPr bwMode="auto">
          <a:xfrm>
            <a:off x="5335063" y="2944925"/>
            <a:ext cx="699" cy="199806"/>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13" name="直接箭头连接符 12"/>
          <p:cNvCxnSpPr>
            <a:stCxn id="69" idx="2"/>
            <a:endCxn id="71" idx="0"/>
          </p:cNvCxnSpPr>
          <p:nvPr/>
        </p:nvCxnSpPr>
        <p:spPr bwMode="auto">
          <a:xfrm flipH="1">
            <a:off x="5335063" y="3453541"/>
            <a:ext cx="699" cy="221567"/>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17" name="直接箭头连接符 16"/>
          <p:cNvCxnSpPr>
            <a:stCxn id="74" idx="2"/>
            <a:endCxn id="88" idx="0"/>
          </p:cNvCxnSpPr>
          <p:nvPr/>
        </p:nvCxnSpPr>
        <p:spPr bwMode="auto">
          <a:xfrm>
            <a:off x="6746833" y="4703222"/>
            <a:ext cx="0" cy="210685"/>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5444882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wrap="square">
            <a:noAutofit/>
          </a:bodyPr>
          <a:lstStyle/>
          <a:p>
            <a:r>
              <a:rPr lang="ru-RU">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HyperSnap </a:t>
            </a:r>
          </a:p>
          <a:p>
            <a:r>
              <a:rPr lang="ru-RU">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HyperClone </a:t>
            </a:r>
          </a:p>
          <a:p>
            <a:r>
              <a:rPr lang="ru-RU">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HyperReplication </a:t>
            </a:r>
          </a:p>
          <a:p>
            <a:r>
              <a:rPr lang="ru-RU" b="1">
                <a:latin typeface="Huawei Sans" panose="020C0503030203020204" pitchFamily="34" charset="0"/>
                <a:ea typeface="方正兰亭黑简体" panose="02000000000000000000" pitchFamily="2" charset="-122"/>
                <a:sym typeface="Huawei Sans" panose="020C0503030203020204" pitchFamily="34" charset="0"/>
              </a:rPr>
              <a:t>HyperMetro</a:t>
            </a:r>
          </a:p>
          <a:p>
            <a:pPr marL="0" indent="0">
              <a:buNone/>
            </a:pPr>
            <a:endParaRPr lang="en-US" altLang="zh-CN" dirty="0" smtClean="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2900813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0"/>
          </p:nvPr>
        </p:nvSpPr>
        <p:spPr/>
        <p:txBody>
          <a:bodyPr wrap="square">
            <a:noAutofit/>
          </a:bodyPr>
          <a:lstStyle/>
          <a:p>
            <a:r>
              <a:rPr lang="ru-RU"/>
              <a:t>По окончании данного курса обучающиеся узнают принципы работы, методы настройки и сценарии применения следующих функций:</a:t>
            </a:r>
          </a:p>
          <a:p>
            <a:pPr lvl="1"/>
            <a:r>
              <a:rPr lang="ru-RU"/>
              <a:t>HyperSnap</a:t>
            </a:r>
          </a:p>
          <a:p>
            <a:pPr lvl="1"/>
            <a:r>
              <a:rPr lang="ru-RU"/>
              <a:t>HyperClone</a:t>
            </a:r>
          </a:p>
          <a:p>
            <a:pPr lvl="1"/>
            <a:r>
              <a:rPr lang="ru-RU"/>
              <a:t>HyperReplication</a:t>
            </a:r>
          </a:p>
          <a:p>
            <a:pPr lvl="1"/>
            <a:r>
              <a:rPr lang="ru-RU"/>
              <a:t>HyperMetro</a:t>
            </a:r>
          </a:p>
          <a:p>
            <a:endParaRPr lang="en-US" altLang="zh-CN" dirty="0" smtClean="0">
              <a:sym typeface="Huawei Sans" panose="020C0503030203020204" pitchFamily="34" charset="0"/>
            </a:endParaRPr>
          </a:p>
          <a:p>
            <a:endParaRPr lang="en-US" altLang="zh-CN" dirty="0">
              <a:sym typeface="Huawei Sans" panose="020C0503030203020204" pitchFamily="34" charset="0"/>
            </a:endParaRPr>
          </a:p>
        </p:txBody>
      </p:sp>
    </p:spTree>
    <p:extLst>
      <p:ext uri="{BB962C8B-B14F-4D97-AF65-F5344CB8AC3E}">
        <p14:creationId xmlns:p14="http://schemas.microsoft.com/office/powerpoint/2010/main" val="18589750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wrap="square">
            <a:noAutofit/>
          </a:bodyPr>
          <a:lstStyle/>
          <a:p>
            <a:r>
              <a:rPr lang="ru-RU"/>
              <a:t>Обзор</a:t>
            </a:r>
          </a:p>
        </p:txBody>
      </p:sp>
      <p:sp>
        <p:nvSpPr>
          <p:cNvPr id="2" name="文本占位符 1"/>
          <p:cNvSpPr>
            <a:spLocks noGrp="1"/>
          </p:cNvSpPr>
          <p:nvPr>
            <p:ph type="body" sz="quarter" idx="10"/>
          </p:nvPr>
        </p:nvSpPr>
        <p:spPr/>
        <p:txBody>
          <a:bodyPr wrap="square">
            <a:noAutofit/>
          </a:bodyPr>
          <a:lstStyle/>
          <a:p>
            <a:r>
              <a:rPr lang="ru-RU"/>
              <a:t>HyperMetro также называют функцией хранения данных в режиме резервирования «активный-активный». Два активных ЦОДа являются резервными копиями друг для друга.</a:t>
            </a:r>
          </a:p>
          <a:p>
            <a:r>
              <a:rPr lang="ru-RU"/>
              <a:t>В случае неисправности устройства в одном из ЦОДов или всего ЦОДа, другой ЦОД автоматически берет на себя предоставление сервисов, решая проблемы переключения традиционных центров аварийного восстановления. Такой механизм обеспечивает высокую надежность хранения данных и непрерывность обслуживания, а также оптимизирует использование ресурсов системы хранения.</a:t>
            </a:r>
          </a:p>
        </p:txBody>
      </p:sp>
    </p:spTree>
    <p:extLst>
      <p:ext uri="{BB962C8B-B14F-4D97-AF65-F5344CB8AC3E}">
        <p14:creationId xmlns:p14="http://schemas.microsoft.com/office/powerpoint/2010/main" val="2772600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a:t>Принципы работы HyperMetro</a:t>
            </a:r>
          </a:p>
        </p:txBody>
      </p:sp>
      <p:grpSp>
        <p:nvGrpSpPr>
          <p:cNvPr id="222" name="组合 221"/>
          <p:cNvGrpSpPr/>
          <p:nvPr/>
        </p:nvGrpSpPr>
        <p:grpSpPr>
          <a:xfrm>
            <a:off x="862915" y="984337"/>
            <a:ext cx="8229600" cy="5059914"/>
            <a:chOff x="1967318" y="1357239"/>
            <a:chExt cx="8229600" cy="5059914"/>
          </a:xfrm>
        </p:grpSpPr>
        <p:grpSp>
          <p:nvGrpSpPr>
            <p:cNvPr id="223" name="组合 672"/>
            <p:cNvGrpSpPr>
              <a:grpSpLocks/>
            </p:cNvGrpSpPr>
            <p:nvPr/>
          </p:nvGrpSpPr>
          <p:grpSpPr bwMode="auto">
            <a:xfrm>
              <a:off x="2979366" y="4427141"/>
              <a:ext cx="1085718" cy="346738"/>
              <a:chOff x="8113713" y="876300"/>
              <a:chExt cx="1022350" cy="338138"/>
            </a:xfrm>
          </p:grpSpPr>
          <p:sp>
            <p:nvSpPr>
              <p:cNvPr id="346" name="Freeform 432"/>
              <p:cNvSpPr>
                <a:spLocks/>
              </p:cNvSpPr>
              <p:nvPr/>
            </p:nvSpPr>
            <p:spPr bwMode="auto">
              <a:xfrm>
                <a:off x="8113713" y="938213"/>
                <a:ext cx="1022350" cy="254000"/>
              </a:xfrm>
              <a:custGeom>
                <a:avLst/>
                <a:gdLst>
                  <a:gd name="T0" fmla="*/ 2147483647 w 2173"/>
                  <a:gd name="T1" fmla="*/ 2147483647 h 538"/>
                  <a:gd name="T2" fmla="*/ 2147483647 w 2173"/>
                  <a:gd name="T3" fmla="*/ 2147483647 h 538"/>
                  <a:gd name="T4" fmla="*/ 2147483647 w 2173"/>
                  <a:gd name="T5" fmla="*/ 2147483647 h 538"/>
                  <a:gd name="T6" fmla="*/ 2147483647 w 2173"/>
                  <a:gd name="T7" fmla="*/ 2147483647 h 538"/>
                  <a:gd name="T8" fmla="*/ 2147483647 w 2173"/>
                  <a:gd name="T9" fmla="*/ 2147483647 h 538"/>
                  <a:gd name="T10" fmla="*/ 2147483647 w 2173"/>
                  <a:gd name="T11" fmla="*/ 2147483647 h 538"/>
                  <a:gd name="T12" fmla="*/ 2147483647 w 2173"/>
                  <a:gd name="T13" fmla="*/ 2147483647 h 538"/>
                  <a:gd name="T14" fmla="*/ 2147483647 w 2173"/>
                  <a:gd name="T15" fmla="*/ 2147483647 h 538"/>
                  <a:gd name="T16" fmla="*/ 2147483647 w 2173"/>
                  <a:gd name="T17" fmla="*/ 2147483647 h 538"/>
                  <a:gd name="T18" fmla="*/ 2147483647 w 2173"/>
                  <a:gd name="T19" fmla="*/ 2147483647 h 538"/>
                  <a:gd name="T20" fmla="*/ 2147483647 w 2173"/>
                  <a:gd name="T21" fmla="*/ 2147483647 h 538"/>
                  <a:gd name="T22" fmla="*/ 2147483647 w 2173"/>
                  <a:gd name="T23" fmla="*/ 2147483647 h 538"/>
                  <a:gd name="T24" fmla="*/ 0 w 2173"/>
                  <a:gd name="T25" fmla="*/ 2147483647 h 538"/>
                  <a:gd name="T26" fmla="*/ 0 w 2173"/>
                  <a:gd name="T27" fmla="*/ 0 h 538"/>
                  <a:gd name="T28" fmla="*/ 2147483647 w 2173"/>
                  <a:gd name="T29" fmla="*/ 0 h 538"/>
                  <a:gd name="T30" fmla="*/ 2147483647 w 2173"/>
                  <a:gd name="T31" fmla="*/ 2147483647 h 5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73"/>
                  <a:gd name="T49" fmla="*/ 0 h 538"/>
                  <a:gd name="T50" fmla="*/ 2173 w 2173"/>
                  <a:gd name="T51" fmla="*/ 538 h 5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73" h="538">
                    <a:moveTo>
                      <a:pt x="2173" y="538"/>
                    </a:moveTo>
                    <a:lnTo>
                      <a:pt x="2173" y="538"/>
                    </a:lnTo>
                    <a:lnTo>
                      <a:pt x="1595" y="538"/>
                    </a:lnTo>
                    <a:cubicBezTo>
                      <a:pt x="1584" y="538"/>
                      <a:pt x="1575" y="529"/>
                      <a:pt x="1575" y="518"/>
                    </a:cubicBezTo>
                    <a:cubicBezTo>
                      <a:pt x="1575" y="507"/>
                      <a:pt x="1584" y="498"/>
                      <a:pt x="1595" y="498"/>
                    </a:cubicBezTo>
                    <a:lnTo>
                      <a:pt x="2133" y="498"/>
                    </a:lnTo>
                    <a:lnTo>
                      <a:pt x="2133" y="40"/>
                    </a:lnTo>
                    <a:lnTo>
                      <a:pt x="40" y="40"/>
                    </a:lnTo>
                    <a:lnTo>
                      <a:pt x="40" y="498"/>
                    </a:lnTo>
                    <a:lnTo>
                      <a:pt x="1382" y="498"/>
                    </a:lnTo>
                    <a:cubicBezTo>
                      <a:pt x="1393" y="498"/>
                      <a:pt x="1402" y="507"/>
                      <a:pt x="1402" y="518"/>
                    </a:cubicBezTo>
                    <a:cubicBezTo>
                      <a:pt x="1402" y="529"/>
                      <a:pt x="1393" y="538"/>
                      <a:pt x="1382" y="538"/>
                    </a:cubicBezTo>
                    <a:lnTo>
                      <a:pt x="0" y="538"/>
                    </a:lnTo>
                    <a:lnTo>
                      <a:pt x="0" y="0"/>
                    </a:lnTo>
                    <a:lnTo>
                      <a:pt x="2173" y="0"/>
                    </a:lnTo>
                    <a:lnTo>
                      <a:pt x="2173" y="53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7" name="Freeform 433"/>
              <p:cNvSpPr>
                <a:spLocks/>
              </p:cNvSpPr>
              <p:nvPr/>
            </p:nvSpPr>
            <p:spPr bwMode="auto">
              <a:xfrm>
                <a:off x="8113713" y="915988"/>
                <a:ext cx="1022350" cy="33338"/>
              </a:xfrm>
              <a:custGeom>
                <a:avLst/>
                <a:gdLst>
                  <a:gd name="T0" fmla="*/ 2147483647 w 2172"/>
                  <a:gd name="T1" fmla="*/ 2147483647 h 71"/>
                  <a:gd name="T2" fmla="*/ 2147483647 w 2172"/>
                  <a:gd name="T3" fmla="*/ 2147483647 h 71"/>
                  <a:gd name="T4" fmla="*/ 2147483647 w 2172"/>
                  <a:gd name="T5" fmla="*/ 2147483647 h 71"/>
                  <a:gd name="T6" fmla="*/ 2147483647 w 2172"/>
                  <a:gd name="T7" fmla="*/ 2147483647 h 71"/>
                  <a:gd name="T8" fmla="*/ 2147483647 w 2172"/>
                  <a:gd name="T9" fmla="*/ 2147483647 h 71"/>
                  <a:gd name="T10" fmla="*/ 0 w 2172"/>
                  <a:gd name="T11" fmla="*/ 2147483647 h 71"/>
                  <a:gd name="T12" fmla="*/ 2147483647 w 2172"/>
                  <a:gd name="T13" fmla="*/ 0 h 71"/>
                  <a:gd name="T14" fmla="*/ 2147483647 w 2172"/>
                  <a:gd name="T15" fmla="*/ 0 h 71"/>
                  <a:gd name="T16" fmla="*/ 2147483647 w 2172"/>
                  <a:gd name="T17" fmla="*/ 2147483647 h 71"/>
                  <a:gd name="T18" fmla="*/ 2147483647 w 2172"/>
                  <a:gd name="T19" fmla="*/ 2147483647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72"/>
                  <a:gd name="T31" fmla="*/ 0 h 71"/>
                  <a:gd name="T32" fmla="*/ 2172 w 2172"/>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72" h="71">
                    <a:moveTo>
                      <a:pt x="2156" y="71"/>
                    </a:moveTo>
                    <a:lnTo>
                      <a:pt x="2156" y="71"/>
                    </a:lnTo>
                    <a:lnTo>
                      <a:pt x="2097" y="27"/>
                    </a:lnTo>
                    <a:lnTo>
                      <a:pt x="74" y="27"/>
                    </a:lnTo>
                    <a:lnTo>
                      <a:pt x="16" y="70"/>
                    </a:lnTo>
                    <a:lnTo>
                      <a:pt x="0" y="49"/>
                    </a:lnTo>
                    <a:lnTo>
                      <a:pt x="65" y="0"/>
                    </a:lnTo>
                    <a:lnTo>
                      <a:pt x="2106" y="0"/>
                    </a:lnTo>
                    <a:lnTo>
                      <a:pt x="2172" y="50"/>
                    </a:lnTo>
                    <a:lnTo>
                      <a:pt x="2156" y="7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8" name="Freeform 434"/>
              <p:cNvSpPr>
                <a:spLocks/>
              </p:cNvSpPr>
              <p:nvPr/>
            </p:nvSpPr>
            <p:spPr bwMode="auto">
              <a:xfrm>
                <a:off x="8218488" y="876300"/>
                <a:ext cx="830263" cy="52388"/>
              </a:xfrm>
              <a:custGeom>
                <a:avLst/>
                <a:gdLst>
                  <a:gd name="T0" fmla="*/ 2147483647 w 1762"/>
                  <a:gd name="T1" fmla="*/ 2147483647 h 111"/>
                  <a:gd name="T2" fmla="*/ 2147483647 w 1762"/>
                  <a:gd name="T3" fmla="*/ 2147483647 h 111"/>
                  <a:gd name="T4" fmla="*/ 0 w 1762"/>
                  <a:gd name="T5" fmla="*/ 2147483647 h 111"/>
                  <a:gd name="T6" fmla="*/ 2147483647 w 1762"/>
                  <a:gd name="T7" fmla="*/ 0 h 111"/>
                  <a:gd name="T8" fmla="*/ 2147483647 w 1762"/>
                  <a:gd name="T9" fmla="*/ 2147483647 h 111"/>
                  <a:gd name="T10" fmla="*/ 2147483647 w 1762"/>
                  <a:gd name="T11" fmla="*/ 2147483647 h 111"/>
                  <a:gd name="T12" fmla="*/ 2147483647 w 1762"/>
                  <a:gd name="T13" fmla="*/ 2147483647 h 111"/>
                  <a:gd name="T14" fmla="*/ 2147483647 w 1762"/>
                  <a:gd name="T15" fmla="*/ 2147483647 h 111"/>
                  <a:gd name="T16" fmla="*/ 2147483647 w 1762"/>
                  <a:gd name="T17" fmla="*/ 2147483647 h 111"/>
                  <a:gd name="T18" fmla="*/ 2147483647 w 1762"/>
                  <a:gd name="T19" fmla="*/ 2147483647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2"/>
                  <a:gd name="T31" fmla="*/ 0 h 111"/>
                  <a:gd name="T32" fmla="*/ 1762 w 1762"/>
                  <a:gd name="T33" fmla="*/ 111 h 1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2" h="111">
                    <a:moveTo>
                      <a:pt x="11" y="111"/>
                    </a:moveTo>
                    <a:lnTo>
                      <a:pt x="11" y="111"/>
                    </a:lnTo>
                    <a:lnTo>
                      <a:pt x="0" y="87"/>
                    </a:lnTo>
                    <a:lnTo>
                      <a:pt x="194" y="0"/>
                    </a:lnTo>
                    <a:lnTo>
                      <a:pt x="1586" y="1"/>
                    </a:lnTo>
                    <a:lnTo>
                      <a:pt x="1762" y="87"/>
                    </a:lnTo>
                    <a:lnTo>
                      <a:pt x="1751" y="111"/>
                    </a:lnTo>
                    <a:lnTo>
                      <a:pt x="1579" y="28"/>
                    </a:lnTo>
                    <a:lnTo>
                      <a:pt x="199" y="26"/>
                    </a:lnTo>
                    <a:lnTo>
                      <a:pt x="11" y="11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9" name="Freeform 435"/>
              <p:cNvSpPr>
                <a:spLocks/>
              </p:cNvSpPr>
              <p:nvPr/>
            </p:nvSpPr>
            <p:spPr bwMode="auto">
              <a:xfrm>
                <a:off x="8174038" y="941388"/>
                <a:ext cx="11113" cy="247650"/>
              </a:xfrm>
              <a:custGeom>
                <a:avLst/>
                <a:gdLst>
                  <a:gd name="T0" fmla="*/ 2147483647 w 26"/>
                  <a:gd name="T1" fmla="*/ 2147483647 h 524"/>
                  <a:gd name="T2" fmla="*/ 2147483647 w 26"/>
                  <a:gd name="T3" fmla="*/ 2147483647 h 524"/>
                  <a:gd name="T4" fmla="*/ 0 w 26"/>
                  <a:gd name="T5" fmla="*/ 2147483647 h 524"/>
                  <a:gd name="T6" fmla="*/ 0 w 26"/>
                  <a:gd name="T7" fmla="*/ 2147483647 h 524"/>
                  <a:gd name="T8" fmla="*/ 2147483647 w 26"/>
                  <a:gd name="T9" fmla="*/ 0 h 524"/>
                  <a:gd name="T10" fmla="*/ 2147483647 w 26"/>
                  <a:gd name="T11" fmla="*/ 2147483647 h 524"/>
                  <a:gd name="T12" fmla="*/ 2147483647 w 26"/>
                  <a:gd name="T13" fmla="*/ 2147483647 h 524"/>
                  <a:gd name="T14" fmla="*/ 2147483647 w 26"/>
                  <a:gd name="T15" fmla="*/ 2147483647 h 524"/>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524"/>
                  <a:gd name="T26" fmla="*/ 26 w 26"/>
                  <a:gd name="T27" fmla="*/ 524 h 5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524">
                    <a:moveTo>
                      <a:pt x="13" y="524"/>
                    </a:moveTo>
                    <a:lnTo>
                      <a:pt x="13" y="524"/>
                    </a:lnTo>
                    <a:cubicBezTo>
                      <a:pt x="6" y="524"/>
                      <a:pt x="0" y="518"/>
                      <a:pt x="0" y="511"/>
                    </a:cubicBezTo>
                    <a:lnTo>
                      <a:pt x="0" y="13"/>
                    </a:lnTo>
                    <a:cubicBezTo>
                      <a:pt x="0" y="6"/>
                      <a:pt x="6" y="0"/>
                      <a:pt x="13" y="0"/>
                    </a:cubicBezTo>
                    <a:cubicBezTo>
                      <a:pt x="20" y="0"/>
                      <a:pt x="26" y="6"/>
                      <a:pt x="26" y="13"/>
                    </a:cubicBezTo>
                    <a:lnTo>
                      <a:pt x="26" y="511"/>
                    </a:lnTo>
                    <a:cubicBezTo>
                      <a:pt x="26" y="518"/>
                      <a:pt x="20" y="524"/>
                      <a:pt x="13" y="52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0" name="Freeform 436"/>
              <p:cNvSpPr>
                <a:spLocks/>
              </p:cNvSpPr>
              <p:nvPr/>
            </p:nvSpPr>
            <p:spPr bwMode="auto">
              <a:xfrm>
                <a:off x="9064625" y="941388"/>
                <a:ext cx="11113" cy="247650"/>
              </a:xfrm>
              <a:custGeom>
                <a:avLst/>
                <a:gdLst>
                  <a:gd name="T0" fmla="*/ 2147483647 w 26"/>
                  <a:gd name="T1" fmla="*/ 2147483647 h 524"/>
                  <a:gd name="T2" fmla="*/ 2147483647 w 26"/>
                  <a:gd name="T3" fmla="*/ 2147483647 h 524"/>
                  <a:gd name="T4" fmla="*/ 0 w 26"/>
                  <a:gd name="T5" fmla="*/ 2147483647 h 524"/>
                  <a:gd name="T6" fmla="*/ 0 w 26"/>
                  <a:gd name="T7" fmla="*/ 2147483647 h 524"/>
                  <a:gd name="T8" fmla="*/ 2147483647 w 26"/>
                  <a:gd name="T9" fmla="*/ 0 h 524"/>
                  <a:gd name="T10" fmla="*/ 2147483647 w 26"/>
                  <a:gd name="T11" fmla="*/ 2147483647 h 524"/>
                  <a:gd name="T12" fmla="*/ 2147483647 w 26"/>
                  <a:gd name="T13" fmla="*/ 2147483647 h 524"/>
                  <a:gd name="T14" fmla="*/ 2147483647 w 26"/>
                  <a:gd name="T15" fmla="*/ 2147483647 h 524"/>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524"/>
                  <a:gd name="T26" fmla="*/ 26 w 26"/>
                  <a:gd name="T27" fmla="*/ 524 h 5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524">
                    <a:moveTo>
                      <a:pt x="13" y="524"/>
                    </a:moveTo>
                    <a:lnTo>
                      <a:pt x="13" y="524"/>
                    </a:lnTo>
                    <a:cubicBezTo>
                      <a:pt x="6" y="524"/>
                      <a:pt x="0" y="518"/>
                      <a:pt x="0" y="511"/>
                    </a:cubicBezTo>
                    <a:lnTo>
                      <a:pt x="0" y="13"/>
                    </a:lnTo>
                    <a:cubicBezTo>
                      <a:pt x="0" y="6"/>
                      <a:pt x="6" y="0"/>
                      <a:pt x="13" y="0"/>
                    </a:cubicBezTo>
                    <a:cubicBezTo>
                      <a:pt x="20" y="0"/>
                      <a:pt x="26" y="6"/>
                      <a:pt x="26" y="13"/>
                    </a:cubicBezTo>
                    <a:lnTo>
                      <a:pt x="26" y="511"/>
                    </a:lnTo>
                    <a:cubicBezTo>
                      <a:pt x="26" y="518"/>
                      <a:pt x="20" y="524"/>
                      <a:pt x="13" y="52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1" name="Freeform 437"/>
              <p:cNvSpPr>
                <a:spLocks/>
              </p:cNvSpPr>
              <p:nvPr/>
            </p:nvSpPr>
            <p:spPr bwMode="auto">
              <a:xfrm>
                <a:off x="8121650" y="1065213"/>
                <a:ext cx="61913" cy="4763"/>
              </a:xfrm>
              <a:custGeom>
                <a:avLst/>
                <a:gdLst>
                  <a:gd name="T0" fmla="*/ 2147483647 w 130"/>
                  <a:gd name="T1" fmla="*/ 2147483647 h 10"/>
                  <a:gd name="T2" fmla="*/ 2147483647 w 130"/>
                  <a:gd name="T3" fmla="*/ 2147483647 h 10"/>
                  <a:gd name="T4" fmla="*/ 2147483647 w 130"/>
                  <a:gd name="T5" fmla="*/ 2147483647 h 10"/>
                  <a:gd name="T6" fmla="*/ 0 w 130"/>
                  <a:gd name="T7" fmla="*/ 2147483647 h 10"/>
                  <a:gd name="T8" fmla="*/ 2147483647 w 130"/>
                  <a:gd name="T9" fmla="*/ 0 h 10"/>
                  <a:gd name="T10" fmla="*/ 2147483647 w 130"/>
                  <a:gd name="T11" fmla="*/ 0 h 10"/>
                  <a:gd name="T12" fmla="*/ 2147483647 w 130"/>
                  <a:gd name="T13" fmla="*/ 2147483647 h 10"/>
                  <a:gd name="T14" fmla="*/ 2147483647 w 130"/>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130"/>
                  <a:gd name="T25" fmla="*/ 0 h 10"/>
                  <a:gd name="T26" fmla="*/ 130 w 130"/>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 h="10">
                    <a:moveTo>
                      <a:pt x="125" y="10"/>
                    </a:moveTo>
                    <a:lnTo>
                      <a:pt x="125" y="10"/>
                    </a:lnTo>
                    <a:lnTo>
                      <a:pt x="5" y="10"/>
                    </a:lnTo>
                    <a:cubicBezTo>
                      <a:pt x="3" y="10"/>
                      <a:pt x="0" y="8"/>
                      <a:pt x="0" y="5"/>
                    </a:cubicBezTo>
                    <a:cubicBezTo>
                      <a:pt x="0" y="3"/>
                      <a:pt x="3" y="0"/>
                      <a:pt x="5" y="0"/>
                    </a:cubicBezTo>
                    <a:lnTo>
                      <a:pt x="125" y="0"/>
                    </a:lnTo>
                    <a:cubicBezTo>
                      <a:pt x="128" y="0"/>
                      <a:pt x="130" y="3"/>
                      <a:pt x="130" y="5"/>
                    </a:cubicBezTo>
                    <a:cubicBezTo>
                      <a:pt x="130" y="8"/>
                      <a:pt x="128" y="10"/>
                      <a:pt x="125" y="1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2" name="Freeform 438"/>
              <p:cNvSpPr>
                <a:spLocks/>
              </p:cNvSpPr>
              <p:nvPr/>
            </p:nvSpPr>
            <p:spPr bwMode="auto">
              <a:xfrm>
                <a:off x="8121650" y="984250"/>
                <a:ext cx="61913" cy="4763"/>
              </a:xfrm>
              <a:custGeom>
                <a:avLst/>
                <a:gdLst>
                  <a:gd name="T0" fmla="*/ 2147483647 w 130"/>
                  <a:gd name="T1" fmla="*/ 2147483647 h 10"/>
                  <a:gd name="T2" fmla="*/ 2147483647 w 130"/>
                  <a:gd name="T3" fmla="*/ 2147483647 h 10"/>
                  <a:gd name="T4" fmla="*/ 2147483647 w 130"/>
                  <a:gd name="T5" fmla="*/ 2147483647 h 10"/>
                  <a:gd name="T6" fmla="*/ 0 w 130"/>
                  <a:gd name="T7" fmla="*/ 2147483647 h 10"/>
                  <a:gd name="T8" fmla="*/ 2147483647 w 130"/>
                  <a:gd name="T9" fmla="*/ 0 h 10"/>
                  <a:gd name="T10" fmla="*/ 2147483647 w 130"/>
                  <a:gd name="T11" fmla="*/ 0 h 10"/>
                  <a:gd name="T12" fmla="*/ 2147483647 w 130"/>
                  <a:gd name="T13" fmla="*/ 2147483647 h 10"/>
                  <a:gd name="T14" fmla="*/ 2147483647 w 130"/>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130"/>
                  <a:gd name="T25" fmla="*/ 0 h 10"/>
                  <a:gd name="T26" fmla="*/ 130 w 130"/>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 h="10">
                    <a:moveTo>
                      <a:pt x="125" y="10"/>
                    </a:moveTo>
                    <a:lnTo>
                      <a:pt x="125" y="10"/>
                    </a:lnTo>
                    <a:lnTo>
                      <a:pt x="5" y="10"/>
                    </a:lnTo>
                    <a:cubicBezTo>
                      <a:pt x="3" y="10"/>
                      <a:pt x="0" y="8"/>
                      <a:pt x="0" y="5"/>
                    </a:cubicBezTo>
                    <a:cubicBezTo>
                      <a:pt x="0" y="2"/>
                      <a:pt x="3" y="0"/>
                      <a:pt x="5" y="0"/>
                    </a:cubicBezTo>
                    <a:lnTo>
                      <a:pt x="125" y="0"/>
                    </a:lnTo>
                    <a:cubicBezTo>
                      <a:pt x="128" y="0"/>
                      <a:pt x="130" y="2"/>
                      <a:pt x="130" y="5"/>
                    </a:cubicBezTo>
                    <a:cubicBezTo>
                      <a:pt x="130" y="8"/>
                      <a:pt x="128" y="10"/>
                      <a:pt x="125" y="1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3" name="Freeform 439"/>
              <p:cNvSpPr>
                <a:spLocks/>
              </p:cNvSpPr>
              <p:nvPr/>
            </p:nvSpPr>
            <p:spPr bwMode="auto">
              <a:xfrm>
                <a:off x="8121650" y="1108075"/>
                <a:ext cx="61913" cy="4763"/>
              </a:xfrm>
              <a:custGeom>
                <a:avLst/>
                <a:gdLst>
                  <a:gd name="T0" fmla="*/ 2147483647 w 130"/>
                  <a:gd name="T1" fmla="*/ 2147483647 h 10"/>
                  <a:gd name="T2" fmla="*/ 2147483647 w 130"/>
                  <a:gd name="T3" fmla="*/ 2147483647 h 10"/>
                  <a:gd name="T4" fmla="*/ 2147483647 w 130"/>
                  <a:gd name="T5" fmla="*/ 2147483647 h 10"/>
                  <a:gd name="T6" fmla="*/ 0 w 130"/>
                  <a:gd name="T7" fmla="*/ 2147483647 h 10"/>
                  <a:gd name="T8" fmla="*/ 2147483647 w 130"/>
                  <a:gd name="T9" fmla="*/ 0 h 10"/>
                  <a:gd name="T10" fmla="*/ 2147483647 w 130"/>
                  <a:gd name="T11" fmla="*/ 0 h 10"/>
                  <a:gd name="T12" fmla="*/ 2147483647 w 130"/>
                  <a:gd name="T13" fmla="*/ 2147483647 h 10"/>
                  <a:gd name="T14" fmla="*/ 2147483647 w 130"/>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130"/>
                  <a:gd name="T25" fmla="*/ 0 h 10"/>
                  <a:gd name="T26" fmla="*/ 130 w 130"/>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 h="10">
                    <a:moveTo>
                      <a:pt x="125" y="10"/>
                    </a:moveTo>
                    <a:lnTo>
                      <a:pt x="125" y="10"/>
                    </a:lnTo>
                    <a:lnTo>
                      <a:pt x="5" y="10"/>
                    </a:lnTo>
                    <a:cubicBezTo>
                      <a:pt x="3" y="10"/>
                      <a:pt x="0" y="8"/>
                      <a:pt x="0" y="5"/>
                    </a:cubicBezTo>
                    <a:cubicBezTo>
                      <a:pt x="0" y="2"/>
                      <a:pt x="3" y="0"/>
                      <a:pt x="5" y="0"/>
                    </a:cubicBezTo>
                    <a:lnTo>
                      <a:pt x="125" y="0"/>
                    </a:lnTo>
                    <a:cubicBezTo>
                      <a:pt x="128" y="0"/>
                      <a:pt x="130" y="2"/>
                      <a:pt x="130" y="5"/>
                    </a:cubicBezTo>
                    <a:cubicBezTo>
                      <a:pt x="130" y="8"/>
                      <a:pt x="128" y="10"/>
                      <a:pt x="125" y="1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4" name="Freeform 440"/>
              <p:cNvSpPr>
                <a:spLocks/>
              </p:cNvSpPr>
              <p:nvPr/>
            </p:nvSpPr>
            <p:spPr bwMode="auto">
              <a:xfrm>
                <a:off x="9067800" y="984250"/>
                <a:ext cx="61913" cy="4763"/>
              </a:xfrm>
              <a:custGeom>
                <a:avLst/>
                <a:gdLst>
                  <a:gd name="T0" fmla="*/ 2147483647 w 130"/>
                  <a:gd name="T1" fmla="*/ 2147483647 h 10"/>
                  <a:gd name="T2" fmla="*/ 2147483647 w 130"/>
                  <a:gd name="T3" fmla="*/ 2147483647 h 10"/>
                  <a:gd name="T4" fmla="*/ 2147483647 w 130"/>
                  <a:gd name="T5" fmla="*/ 2147483647 h 10"/>
                  <a:gd name="T6" fmla="*/ 0 w 130"/>
                  <a:gd name="T7" fmla="*/ 2147483647 h 10"/>
                  <a:gd name="T8" fmla="*/ 2147483647 w 130"/>
                  <a:gd name="T9" fmla="*/ 0 h 10"/>
                  <a:gd name="T10" fmla="*/ 2147483647 w 130"/>
                  <a:gd name="T11" fmla="*/ 0 h 10"/>
                  <a:gd name="T12" fmla="*/ 2147483647 w 130"/>
                  <a:gd name="T13" fmla="*/ 2147483647 h 10"/>
                  <a:gd name="T14" fmla="*/ 2147483647 w 130"/>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130"/>
                  <a:gd name="T25" fmla="*/ 0 h 10"/>
                  <a:gd name="T26" fmla="*/ 130 w 130"/>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 h="10">
                    <a:moveTo>
                      <a:pt x="125" y="10"/>
                    </a:moveTo>
                    <a:lnTo>
                      <a:pt x="125" y="10"/>
                    </a:lnTo>
                    <a:lnTo>
                      <a:pt x="5" y="10"/>
                    </a:lnTo>
                    <a:cubicBezTo>
                      <a:pt x="2" y="10"/>
                      <a:pt x="0" y="8"/>
                      <a:pt x="0" y="5"/>
                    </a:cubicBezTo>
                    <a:cubicBezTo>
                      <a:pt x="0" y="2"/>
                      <a:pt x="2" y="0"/>
                      <a:pt x="5" y="0"/>
                    </a:cubicBezTo>
                    <a:lnTo>
                      <a:pt x="125" y="0"/>
                    </a:lnTo>
                    <a:cubicBezTo>
                      <a:pt x="127" y="0"/>
                      <a:pt x="130" y="2"/>
                      <a:pt x="130" y="5"/>
                    </a:cubicBezTo>
                    <a:cubicBezTo>
                      <a:pt x="130" y="8"/>
                      <a:pt x="127" y="10"/>
                      <a:pt x="125" y="1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5" name="Freeform 441"/>
              <p:cNvSpPr>
                <a:spLocks/>
              </p:cNvSpPr>
              <p:nvPr/>
            </p:nvSpPr>
            <p:spPr bwMode="auto">
              <a:xfrm>
                <a:off x="9067800" y="1089025"/>
                <a:ext cx="61913" cy="4763"/>
              </a:xfrm>
              <a:custGeom>
                <a:avLst/>
                <a:gdLst>
                  <a:gd name="T0" fmla="*/ 2147483647 w 130"/>
                  <a:gd name="T1" fmla="*/ 2147483647 h 10"/>
                  <a:gd name="T2" fmla="*/ 2147483647 w 130"/>
                  <a:gd name="T3" fmla="*/ 2147483647 h 10"/>
                  <a:gd name="T4" fmla="*/ 2147483647 w 130"/>
                  <a:gd name="T5" fmla="*/ 2147483647 h 10"/>
                  <a:gd name="T6" fmla="*/ 0 w 130"/>
                  <a:gd name="T7" fmla="*/ 2147483647 h 10"/>
                  <a:gd name="T8" fmla="*/ 2147483647 w 130"/>
                  <a:gd name="T9" fmla="*/ 0 h 10"/>
                  <a:gd name="T10" fmla="*/ 2147483647 w 130"/>
                  <a:gd name="T11" fmla="*/ 0 h 10"/>
                  <a:gd name="T12" fmla="*/ 2147483647 w 130"/>
                  <a:gd name="T13" fmla="*/ 2147483647 h 10"/>
                  <a:gd name="T14" fmla="*/ 2147483647 w 130"/>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130"/>
                  <a:gd name="T25" fmla="*/ 0 h 10"/>
                  <a:gd name="T26" fmla="*/ 130 w 130"/>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 h="10">
                    <a:moveTo>
                      <a:pt x="125" y="10"/>
                    </a:moveTo>
                    <a:lnTo>
                      <a:pt x="125" y="10"/>
                    </a:lnTo>
                    <a:lnTo>
                      <a:pt x="5" y="10"/>
                    </a:lnTo>
                    <a:cubicBezTo>
                      <a:pt x="2" y="10"/>
                      <a:pt x="0" y="8"/>
                      <a:pt x="0" y="5"/>
                    </a:cubicBezTo>
                    <a:cubicBezTo>
                      <a:pt x="0" y="2"/>
                      <a:pt x="2" y="0"/>
                      <a:pt x="5" y="0"/>
                    </a:cubicBezTo>
                    <a:lnTo>
                      <a:pt x="125" y="0"/>
                    </a:lnTo>
                    <a:cubicBezTo>
                      <a:pt x="127" y="0"/>
                      <a:pt x="130" y="2"/>
                      <a:pt x="130" y="5"/>
                    </a:cubicBezTo>
                    <a:cubicBezTo>
                      <a:pt x="130" y="8"/>
                      <a:pt x="127" y="10"/>
                      <a:pt x="125" y="1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6" name="Freeform 442"/>
              <p:cNvSpPr>
                <a:spLocks/>
              </p:cNvSpPr>
              <p:nvPr/>
            </p:nvSpPr>
            <p:spPr bwMode="auto">
              <a:xfrm>
                <a:off x="9088438" y="1028700"/>
                <a:ext cx="17463" cy="17463"/>
              </a:xfrm>
              <a:custGeom>
                <a:avLst/>
                <a:gdLst>
                  <a:gd name="T0" fmla="*/ 2147483647 w 37"/>
                  <a:gd name="T1" fmla="*/ 2147483647 h 37"/>
                  <a:gd name="T2" fmla="*/ 2147483647 w 37"/>
                  <a:gd name="T3" fmla="*/ 2147483647 h 37"/>
                  <a:gd name="T4" fmla="*/ 0 w 37"/>
                  <a:gd name="T5" fmla="*/ 2147483647 h 37"/>
                  <a:gd name="T6" fmla="*/ 0 w 37"/>
                  <a:gd name="T7" fmla="*/ 0 h 37"/>
                  <a:gd name="T8" fmla="*/ 2147483647 w 37"/>
                  <a:gd name="T9" fmla="*/ 0 h 37"/>
                  <a:gd name="T10" fmla="*/ 2147483647 w 37"/>
                  <a:gd name="T11" fmla="*/ 2147483647 h 37"/>
                  <a:gd name="T12" fmla="*/ 0 60000 65536"/>
                  <a:gd name="T13" fmla="*/ 0 60000 65536"/>
                  <a:gd name="T14" fmla="*/ 0 60000 65536"/>
                  <a:gd name="T15" fmla="*/ 0 60000 65536"/>
                  <a:gd name="T16" fmla="*/ 0 60000 65536"/>
                  <a:gd name="T17" fmla="*/ 0 60000 65536"/>
                  <a:gd name="T18" fmla="*/ 0 w 37"/>
                  <a:gd name="T19" fmla="*/ 0 h 37"/>
                  <a:gd name="T20" fmla="*/ 37 w 3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7" h="37">
                    <a:moveTo>
                      <a:pt x="37" y="37"/>
                    </a:moveTo>
                    <a:lnTo>
                      <a:pt x="37" y="37"/>
                    </a:lnTo>
                    <a:lnTo>
                      <a:pt x="0" y="37"/>
                    </a:lnTo>
                    <a:lnTo>
                      <a:pt x="0" y="0"/>
                    </a:lnTo>
                    <a:lnTo>
                      <a:pt x="37" y="0"/>
                    </a:lnTo>
                    <a:lnTo>
                      <a:pt x="37" y="3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7" name="Freeform 443"/>
              <p:cNvSpPr>
                <a:spLocks/>
              </p:cNvSpPr>
              <p:nvPr/>
            </p:nvSpPr>
            <p:spPr bwMode="auto">
              <a:xfrm>
                <a:off x="9088438" y="1003300"/>
                <a:ext cx="17463" cy="17463"/>
              </a:xfrm>
              <a:custGeom>
                <a:avLst/>
                <a:gdLst>
                  <a:gd name="T0" fmla="*/ 2147483647 w 37"/>
                  <a:gd name="T1" fmla="*/ 2147483647 h 37"/>
                  <a:gd name="T2" fmla="*/ 2147483647 w 37"/>
                  <a:gd name="T3" fmla="*/ 2147483647 h 37"/>
                  <a:gd name="T4" fmla="*/ 0 w 37"/>
                  <a:gd name="T5" fmla="*/ 2147483647 h 37"/>
                  <a:gd name="T6" fmla="*/ 0 w 37"/>
                  <a:gd name="T7" fmla="*/ 0 h 37"/>
                  <a:gd name="T8" fmla="*/ 2147483647 w 37"/>
                  <a:gd name="T9" fmla="*/ 0 h 37"/>
                  <a:gd name="T10" fmla="*/ 2147483647 w 37"/>
                  <a:gd name="T11" fmla="*/ 2147483647 h 37"/>
                  <a:gd name="T12" fmla="*/ 0 60000 65536"/>
                  <a:gd name="T13" fmla="*/ 0 60000 65536"/>
                  <a:gd name="T14" fmla="*/ 0 60000 65536"/>
                  <a:gd name="T15" fmla="*/ 0 60000 65536"/>
                  <a:gd name="T16" fmla="*/ 0 60000 65536"/>
                  <a:gd name="T17" fmla="*/ 0 60000 65536"/>
                  <a:gd name="T18" fmla="*/ 0 w 37"/>
                  <a:gd name="T19" fmla="*/ 0 h 37"/>
                  <a:gd name="T20" fmla="*/ 37 w 3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7" h="37">
                    <a:moveTo>
                      <a:pt x="37" y="37"/>
                    </a:moveTo>
                    <a:lnTo>
                      <a:pt x="37" y="37"/>
                    </a:lnTo>
                    <a:lnTo>
                      <a:pt x="0" y="37"/>
                    </a:lnTo>
                    <a:lnTo>
                      <a:pt x="0" y="0"/>
                    </a:lnTo>
                    <a:lnTo>
                      <a:pt x="37" y="0"/>
                    </a:lnTo>
                    <a:lnTo>
                      <a:pt x="37" y="3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8" name="Freeform 444"/>
              <p:cNvSpPr>
                <a:spLocks/>
              </p:cNvSpPr>
              <p:nvPr/>
            </p:nvSpPr>
            <p:spPr bwMode="auto">
              <a:xfrm>
                <a:off x="9086850" y="1055688"/>
                <a:ext cx="22225" cy="22225"/>
              </a:xfrm>
              <a:custGeom>
                <a:avLst/>
                <a:gdLst>
                  <a:gd name="T0" fmla="*/ 2147483647 w 47"/>
                  <a:gd name="T1" fmla="*/ 2147483647 h 47"/>
                  <a:gd name="T2" fmla="*/ 2147483647 w 47"/>
                  <a:gd name="T3" fmla="*/ 2147483647 h 47"/>
                  <a:gd name="T4" fmla="*/ 0 w 47"/>
                  <a:gd name="T5" fmla="*/ 2147483647 h 47"/>
                  <a:gd name="T6" fmla="*/ 0 w 47"/>
                  <a:gd name="T7" fmla="*/ 0 h 47"/>
                  <a:gd name="T8" fmla="*/ 2147483647 w 47"/>
                  <a:gd name="T9" fmla="*/ 0 h 47"/>
                  <a:gd name="T10" fmla="*/ 2147483647 w 47"/>
                  <a:gd name="T11" fmla="*/ 2147483647 h 47"/>
                  <a:gd name="T12" fmla="*/ 0 60000 65536"/>
                  <a:gd name="T13" fmla="*/ 0 60000 65536"/>
                  <a:gd name="T14" fmla="*/ 0 60000 65536"/>
                  <a:gd name="T15" fmla="*/ 0 60000 65536"/>
                  <a:gd name="T16" fmla="*/ 0 60000 65536"/>
                  <a:gd name="T17" fmla="*/ 0 60000 65536"/>
                  <a:gd name="T18" fmla="*/ 0 w 47"/>
                  <a:gd name="T19" fmla="*/ 0 h 47"/>
                  <a:gd name="T20" fmla="*/ 47 w 47"/>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47" h="47">
                    <a:moveTo>
                      <a:pt x="47" y="47"/>
                    </a:moveTo>
                    <a:lnTo>
                      <a:pt x="47" y="47"/>
                    </a:lnTo>
                    <a:lnTo>
                      <a:pt x="0" y="47"/>
                    </a:lnTo>
                    <a:lnTo>
                      <a:pt x="0" y="0"/>
                    </a:lnTo>
                    <a:lnTo>
                      <a:pt x="47" y="0"/>
                    </a:lnTo>
                    <a:lnTo>
                      <a:pt x="47" y="4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9" name="Freeform 445"/>
              <p:cNvSpPr>
                <a:spLocks/>
              </p:cNvSpPr>
              <p:nvPr/>
            </p:nvSpPr>
            <p:spPr bwMode="auto">
              <a:xfrm>
                <a:off x="8140700" y="1154113"/>
                <a:ext cx="4763" cy="4763"/>
              </a:xfrm>
              <a:custGeom>
                <a:avLst/>
                <a:gdLst>
                  <a:gd name="T0" fmla="*/ 2147483647 w 8"/>
                  <a:gd name="T1" fmla="*/ 2147483647 h 9"/>
                  <a:gd name="T2" fmla="*/ 2147483647 w 8"/>
                  <a:gd name="T3" fmla="*/ 2147483647 h 9"/>
                  <a:gd name="T4" fmla="*/ 2147483647 w 8"/>
                  <a:gd name="T5" fmla="*/ 2147483647 h 9"/>
                  <a:gd name="T6" fmla="*/ 2147483647 w 8"/>
                  <a:gd name="T7" fmla="*/ 0 h 9"/>
                  <a:gd name="T8" fmla="*/ 2147483647 w 8"/>
                  <a:gd name="T9" fmla="*/ 0 h 9"/>
                  <a:gd name="T10" fmla="*/ 2147483647 w 8"/>
                  <a:gd name="T11" fmla="*/ 2147483647 h 9"/>
                  <a:gd name="T12" fmla="*/ 2147483647 w 8"/>
                  <a:gd name="T13" fmla="*/ 2147483647 h 9"/>
                  <a:gd name="T14" fmla="*/ 2147483647 w 8"/>
                  <a:gd name="T15" fmla="*/ 2147483647 h 9"/>
                  <a:gd name="T16" fmla="*/ 2147483647 w 8"/>
                  <a:gd name="T17" fmla="*/ 2147483647 h 9"/>
                  <a:gd name="T18" fmla="*/ 2147483647 w 8"/>
                  <a:gd name="T19" fmla="*/ 2147483647 h 9"/>
                  <a:gd name="T20" fmla="*/ 0 w 8"/>
                  <a:gd name="T21" fmla="*/ 2147483647 h 9"/>
                  <a:gd name="T22" fmla="*/ 0 w 8"/>
                  <a:gd name="T23" fmla="*/ 0 h 9"/>
                  <a:gd name="T24" fmla="*/ 2147483647 w 8"/>
                  <a:gd name="T25" fmla="*/ 0 h 9"/>
                  <a:gd name="T26" fmla="*/ 2147483647 w 8"/>
                  <a:gd name="T27" fmla="*/ 2147483647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9"/>
                  <a:gd name="T44" fmla="*/ 8 w 8"/>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9">
                    <a:moveTo>
                      <a:pt x="2" y="4"/>
                    </a:moveTo>
                    <a:lnTo>
                      <a:pt x="2" y="4"/>
                    </a:lnTo>
                    <a:lnTo>
                      <a:pt x="6" y="4"/>
                    </a:lnTo>
                    <a:lnTo>
                      <a:pt x="6" y="0"/>
                    </a:lnTo>
                    <a:lnTo>
                      <a:pt x="8" y="0"/>
                    </a:lnTo>
                    <a:lnTo>
                      <a:pt x="8" y="9"/>
                    </a:lnTo>
                    <a:lnTo>
                      <a:pt x="6" y="9"/>
                    </a:lnTo>
                    <a:lnTo>
                      <a:pt x="6" y="5"/>
                    </a:lnTo>
                    <a:lnTo>
                      <a:pt x="2" y="5"/>
                    </a:lnTo>
                    <a:lnTo>
                      <a:pt x="2" y="9"/>
                    </a:lnTo>
                    <a:lnTo>
                      <a:pt x="0" y="9"/>
                    </a:lnTo>
                    <a:lnTo>
                      <a:pt x="0" y="0"/>
                    </a:lnTo>
                    <a:lnTo>
                      <a:pt x="2" y="0"/>
                    </a:lnTo>
                    <a:lnTo>
                      <a:pt x="2" y="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0" name="Freeform 446"/>
              <p:cNvSpPr>
                <a:spLocks/>
              </p:cNvSpPr>
              <p:nvPr/>
            </p:nvSpPr>
            <p:spPr bwMode="auto">
              <a:xfrm>
                <a:off x="8145463" y="1154113"/>
                <a:ext cx="4763" cy="4763"/>
              </a:xfrm>
              <a:custGeom>
                <a:avLst/>
                <a:gdLst>
                  <a:gd name="T0" fmla="*/ 2147483647 w 8"/>
                  <a:gd name="T1" fmla="*/ 2147483647 h 9"/>
                  <a:gd name="T2" fmla="*/ 2147483647 w 8"/>
                  <a:gd name="T3" fmla="*/ 2147483647 h 9"/>
                  <a:gd name="T4" fmla="*/ 2147483647 w 8"/>
                  <a:gd name="T5" fmla="*/ 2147483647 h 9"/>
                  <a:gd name="T6" fmla="*/ 2147483647 w 8"/>
                  <a:gd name="T7" fmla="*/ 2147483647 h 9"/>
                  <a:gd name="T8" fmla="*/ 2147483647 w 8"/>
                  <a:gd name="T9" fmla="*/ 0 h 9"/>
                  <a:gd name="T10" fmla="*/ 2147483647 w 8"/>
                  <a:gd name="T11" fmla="*/ 0 h 9"/>
                  <a:gd name="T12" fmla="*/ 2147483647 w 8"/>
                  <a:gd name="T13" fmla="*/ 2147483647 h 9"/>
                  <a:gd name="T14" fmla="*/ 2147483647 w 8"/>
                  <a:gd name="T15" fmla="*/ 2147483647 h 9"/>
                  <a:gd name="T16" fmla="*/ 2147483647 w 8"/>
                  <a:gd name="T17" fmla="*/ 2147483647 h 9"/>
                  <a:gd name="T18" fmla="*/ 2147483647 w 8"/>
                  <a:gd name="T19" fmla="*/ 2147483647 h 9"/>
                  <a:gd name="T20" fmla="*/ 0 w 8"/>
                  <a:gd name="T21" fmla="*/ 2147483647 h 9"/>
                  <a:gd name="T22" fmla="*/ 0 w 8"/>
                  <a:gd name="T23" fmla="*/ 0 h 9"/>
                  <a:gd name="T24" fmla="*/ 2147483647 w 8"/>
                  <a:gd name="T25" fmla="*/ 0 h 9"/>
                  <a:gd name="T26" fmla="*/ 2147483647 w 8"/>
                  <a:gd name="T27" fmla="*/ 2147483647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9"/>
                  <a:gd name="T44" fmla="*/ 8 w 8"/>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9">
                    <a:moveTo>
                      <a:pt x="2" y="5"/>
                    </a:moveTo>
                    <a:lnTo>
                      <a:pt x="2" y="5"/>
                    </a:lnTo>
                    <a:cubicBezTo>
                      <a:pt x="2" y="7"/>
                      <a:pt x="3" y="7"/>
                      <a:pt x="4" y="7"/>
                    </a:cubicBezTo>
                    <a:cubicBezTo>
                      <a:pt x="6" y="7"/>
                      <a:pt x="6" y="7"/>
                      <a:pt x="6" y="5"/>
                    </a:cubicBezTo>
                    <a:lnTo>
                      <a:pt x="6" y="0"/>
                    </a:lnTo>
                    <a:lnTo>
                      <a:pt x="8" y="0"/>
                    </a:lnTo>
                    <a:lnTo>
                      <a:pt x="8" y="5"/>
                    </a:lnTo>
                    <a:cubicBezTo>
                      <a:pt x="8" y="6"/>
                      <a:pt x="8" y="7"/>
                      <a:pt x="8" y="8"/>
                    </a:cubicBezTo>
                    <a:cubicBezTo>
                      <a:pt x="7" y="8"/>
                      <a:pt x="6" y="9"/>
                      <a:pt x="4" y="9"/>
                    </a:cubicBezTo>
                    <a:cubicBezTo>
                      <a:pt x="3" y="9"/>
                      <a:pt x="2" y="8"/>
                      <a:pt x="1" y="8"/>
                    </a:cubicBezTo>
                    <a:cubicBezTo>
                      <a:pt x="0" y="7"/>
                      <a:pt x="0" y="6"/>
                      <a:pt x="0" y="5"/>
                    </a:cubicBezTo>
                    <a:lnTo>
                      <a:pt x="0" y="0"/>
                    </a:lnTo>
                    <a:lnTo>
                      <a:pt x="2" y="0"/>
                    </a:lnTo>
                    <a:lnTo>
                      <a:pt x="2" y="5"/>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1" name="Freeform 447"/>
              <p:cNvSpPr>
                <a:spLocks noEditPoints="1"/>
              </p:cNvSpPr>
              <p:nvPr/>
            </p:nvSpPr>
            <p:spPr bwMode="auto">
              <a:xfrm>
                <a:off x="8150225" y="1154113"/>
                <a:ext cx="3175" cy="4763"/>
              </a:xfrm>
              <a:custGeom>
                <a:avLst/>
                <a:gdLst>
                  <a:gd name="T0" fmla="*/ 2147483647 w 10"/>
                  <a:gd name="T1" fmla="*/ 0 h 9"/>
                  <a:gd name="T2" fmla="*/ 2147483647 w 10"/>
                  <a:gd name="T3" fmla="*/ 0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0 w 10"/>
                  <a:gd name="T15" fmla="*/ 2147483647 h 9"/>
                  <a:gd name="T16" fmla="*/ 2147483647 w 10"/>
                  <a:gd name="T17" fmla="*/ 0 h 9"/>
                  <a:gd name="T18" fmla="*/ 2147483647 w 10"/>
                  <a:gd name="T19" fmla="*/ 0 h 9"/>
                  <a:gd name="T20" fmla="*/ 2147483647 w 10"/>
                  <a:gd name="T21" fmla="*/ 2147483647 h 9"/>
                  <a:gd name="T22" fmla="*/ 2147483647 w 10"/>
                  <a:gd name="T23" fmla="*/ 2147483647 h 9"/>
                  <a:gd name="T24" fmla="*/ 2147483647 w 10"/>
                  <a:gd name="T25" fmla="*/ 2147483647 h 9"/>
                  <a:gd name="T26" fmla="*/ 2147483647 w 10"/>
                  <a:gd name="T27" fmla="*/ 2147483647 h 9"/>
                  <a:gd name="T28" fmla="*/ 2147483647 w 10"/>
                  <a:gd name="T29" fmla="*/ 2147483647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9"/>
                  <a:gd name="T47" fmla="*/ 10 w 10"/>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9">
                    <a:moveTo>
                      <a:pt x="6" y="0"/>
                    </a:moveTo>
                    <a:lnTo>
                      <a:pt x="6" y="0"/>
                    </a:lnTo>
                    <a:lnTo>
                      <a:pt x="10" y="9"/>
                    </a:lnTo>
                    <a:lnTo>
                      <a:pt x="8" y="9"/>
                    </a:lnTo>
                    <a:lnTo>
                      <a:pt x="7" y="7"/>
                    </a:lnTo>
                    <a:lnTo>
                      <a:pt x="3" y="7"/>
                    </a:lnTo>
                    <a:lnTo>
                      <a:pt x="3" y="9"/>
                    </a:lnTo>
                    <a:lnTo>
                      <a:pt x="0" y="9"/>
                    </a:lnTo>
                    <a:lnTo>
                      <a:pt x="4" y="0"/>
                    </a:lnTo>
                    <a:lnTo>
                      <a:pt x="6" y="0"/>
                    </a:lnTo>
                    <a:close/>
                    <a:moveTo>
                      <a:pt x="4" y="5"/>
                    </a:moveTo>
                    <a:lnTo>
                      <a:pt x="4" y="5"/>
                    </a:lnTo>
                    <a:lnTo>
                      <a:pt x="7" y="5"/>
                    </a:lnTo>
                    <a:lnTo>
                      <a:pt x="5" y="2"/>
                    </a:lnTo>
                    <a:lnTo>
                      <a:pt x="4" y="5"/>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2" name="Freeform 448"/>
              <p:cNvSpPr>
                <a:spLocks/>
              </p:cNvSpPr>
              <p:nvPr/>
            </p:nvSpPr>
            <p:spPr bwMode="auto">
              <a:xfrm>
                <a:off x="8153400" y="1154113"/>
                <a:ext cx="6350" cy="4763"/>
              </a:xfrm>
              <a:custGeom>
                <a:avLst/>
                <a:gdLst>
                  <a:gd name="T0" fmla="*/ 2147483647 w 14"/>
                  <a:gd name="T1" fmla="*/ 0 h 9"/>
                  <a:gd name="T2" fmla="*/ 2147483647 w 14"/>
                  <a:gd name="T3" fmla="*/ 0 h 9"/>
                  <a:gd name="T4" fmla="*/ 2147483647 w 14"/>
                  <a:gd name="T5" fmla="*/ 2147483647 h 9"/>
                  <a:gd name="T6" fmla="*/ 2147483647 w 14"/>
                  <a:gd name="T7" fmla="*/ 0 h 9"/>
                  <a:gd name="T8" fmla="*/ 2147483647 w 14"/>
                  <a:gd name="T9" fmla="*/ 0 h 9"/>
                  <a:gd name="T10" fmla="*/ 2147483647 w 14"/>
                  <a:gd name="T11" fmla="*/ 2147483647 h 9"/>
                  <a:gd name="T12" fmla="*/ 2147483647 w 14"/>
                  <a:gd name="T13" fmla="*/ 0 h 9"/>
                  <a:gd name="T14" fmla="*/ 2147483647 w 14"/>
                  <a:gd name="T15" fmla="*/ 0 h 9"/>
                  <a:gd name="T16" fmla="*/ 2147483647 w 14"/>
                  <a:gd name="T17" fmla="*/ 2147483647 h 9"/>
                  <a:gd name="T18" fmla="*/ 2147483647 w 14"/>
                  <a:gd name="T19" fmla="*/ 2147483647 h 9"/>
                  <a:gd name="T20" fmla="*/ 2147483647 w 14"/>
                  <a:gd name="T21" fmla="*/ 2147483647 h 9"/>
                  <a:gd name="T22" fmla="*/ 2147483647 w 14"/>
                  <a:gd name="T23" fmla="*/ 2147483647 h 9"/>
                  <a:gd name="T24" fmla="*/ 2147483647 w 14"/>
                  <a:gd name="T25" fmla="*/ 2147483647 h 9"/>
                  <a:gd name="T26" fmla="*/ 0 w 14"/>
                  <a:gd name="T27" fmla="*/ 0 h 9"/>
                  <a:gd name="T28" fmla="*/ 2147483647 w 14"/>
                  <a:gd name="T29" fmla="*/ 0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9"/>
                  <a:gd name="T47" fmla="*/ 14 w 14"/>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9">
                    <a:moveTo>
                      <a:pt x="2" y="0"/>
                    </a:moveTo>
                    <a:lnTo>
                      <a:pt x="2" y="0"/>
                    </a:lnTo>
                    <a:lnTo>
                      <a:pt x="4" y="7"/>
                    </a:lnTo>
                    <a:lnTo>
                      <a:pt x="6" y="0"/>
                    </a:lnTo>
                    <a:lnTo>
                      <a:pt x="8" y="0"/>
                    </a:lnTo>
                    <a:lnTo>
                      <a:pt x="10" y="7"/>
                    </a:lnTo>
                    <a:lnTo>
                      <a:pt x="12" y="0"/>
                    </a:lnTo>
                    <a:lnTo>
                      <a:pt x="14" y="0"/>
                    </a:lnTo>
                    <a:lnTo>
                      <a:pt x="11" y="9"/>
                    </a:lnTo>
                    <a:lnTo>
                      <a:pt x="9" y="9"/>
                    </a:lnTo>
                    <a:lnTo>
                      <a:pt x="7" y="2"/>
                    </a:lnTo>
                    <a:lnTo>
                      <a:pt x="5" y="9"/>
                    </a:lnTo>
                    <a:lnTo>
                      <a:pt x="3" y="9"/>
                    </a:lnTo>
                    <a:lnTo>
                      <a:pt x="0" y="0"/>
                    </a:lnTo>
                    <a:lnTo>
                      <a:pt x="2"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3" name="Freeform 449"/>
              <p:cNvSpPr>
                <a:spLocks/>
              </p:cNvSpPr>
              <p:nvPr/>
            </p:nvSpPr>
            <p:spPr bwMode="auto">
              <a:xfrm>
                <a:off x="8159750" y="1154113"/>
                <a:ext cx="4763" cy="4763"/>
              </a:xfrm>
              <a:custGeom>
                <a:avLst/>
                <a:gdLst>
                  <a:gd name="T0" fmla="*/ 2147483647 w 8"/>
                  <a:gd name="T1" fmla="*/ 2147483647 h 9"/>
                  <a:gd name="T2" fmla="*/ 2147483647 w 8"/>
                  <a:gd name="T3" fmla="*/ 2147483647 h 9"/>
                  <a:gd name="T4" fmla="*/ 2147483647 w 8"/>
                  <a:gd name="T5" fmla="*/ 2147483647 h 9"/>
                  <a:gd name="T6" fmla="*/ 2147483647 w 8"/>
                  <a:gd name="T7" fmla="*/ 2147483647 h 9"/>
                  <a:gd name="T8" fmla="*/ 2147483647 w 8"/>
                  <a:gd name="T9" fmla="*/ 2147483647 h 9"/>
                  <a:gd name="T10" fmla="*/ 2147483647 w 8"/>
                  <a:gd name="T11" fmla="*/ 2147483647 h 9"/>
                  <a:gd name="T12" fmla="*/ 2147483647 w 8"/>
                  <a:gd name="T13" fmla="*/ 2147483647 h 9"/>
                  <a:gd name="T14" fmla="*/ 2147483647 w 8"/>
                  <a:gd name="T15" fmla="*/ 2147483647 h 9"/>
                  <a:gd name="T16" fmla="*/ 2147483647 w 8"/>
                  <a:gd name="T17" fmla="*/ 2147483647 h 9"/>
                  <a:gd name="T18" fmla="*/ 2147483647 w 8"/>
                  <a:gd name="T19" fmla="*/ 2147483647 h 9"/>
                  <a:gd name="T20" fmla="*/ 0 w 8"/>
                  <a:gd name="T21" fmla="*/ 2147483647 h 9"/>
                  <a:gd name="T22" fmla="*/ 2147483647 w 8"/>
                  <a:gd name="T23" fmla="*/ 0 h 9"/>
                  <a:gd name="T24" fmla="*/ 2147483647 w 8"/>
                  <a:gd name="T25" fmla="*/ 0 h 9"/>
                  <a:gd name="T26" fmla="*/ 2147483647 w 8"/>
                  <a:gd name="T27" fmla="*/ 2147483647 h 9"/>
                  <a:gd name="T28" fmla="*/ 2147483647 w 8"/>
                  <a:gd name="T29" fmla="*/ 2147483647 h 9"/>
                  <a:gd name="T30" fmla="*/ 2147483647 w 8"/>
                  <a:gd name="T31" fmla="*/ 2147483647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9"/>
                  <a:gd name="T50" fmla="*/ 8 w 8"/>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9">
                    <a:moveTo>
                      <a:pt x="2" y="4"/>
                    </a:moveTo>
                    <a:lnTo>
                      <a:pt x="2" y="4"/>
                    </a:lnTo>
                    <a:lnTo>
                      <a:pt x="8" y="4"/>
                    </a:lnTo>
                    <a:lnTo>
                      <a:pt x="8" y="5"/>
                    </a:lnTo>
                    <a:lnTo>
                      <a:pt x="2" y="5"/>
                    </a:lnTo>
                    <a:cubicBezTo>
                      <a:pt x="2" y="7"/>
                      <a:pt x="3" y="7"/>
                      <a:pt x="5" y="7"/>
                    </a:cubicBezTo>
                    <a:lnTo>
                      <a:pt x="8" y="7"/>
                    </a:lnTo>
                    <a:lnTo>
                      <a:pt x="8" y="9"/>
                    </a:lnTo>
                    <a:lnTo>
                      <a:pt x="5" y="9"/>
                    </a:lnTo>
                    <a:cubicBezTo>
                      <a:pt x="3" y="9"/>
                      <a:pt x="3" y="9"/>
                      <a:pt x="2" y="8"/>
                    </a:cubicBezTo>
                    <a:cubicBezTo>
                      <a:pt x="1" y="7"/>
                      <a:pt x="0" y="6"/>
                      <a:pt x="0" y="5"/>
                    </a:cubicBezTo>
                    <a:cubicBezTo>
                      <a:pt x="0" y="2"/>
                      <a:pt x="2" y="0"/>
                      <a:pt x="5" y="0"/>
                    </a:cubicBezTo>
                    <a:lnTo>
                      <a:pt x="8" y="0"/>
                    </a:lnTo>
                    <a:lnTo>
                      <a:pt x="8" y="2"/>
                    </a:lnTo>
                    <a:lnTo>
                      <a:pt x="5" y="2"/>
                    </a:lnTo>
                    <a:cubicBezTo>
                      <a:pt x="3" y="2"/>
                      <a:pt x="3" y="2"/>
                      <a:pt x="2" y="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4" name="Freeform 450"/>
              <p:cNvSpPr>
                <a:spLocks/>
              </p:cNvSpPr>
              <p:nvPr/>
            </p:nvSpPr>
            <p:spPr bwMode="auto">
              <a:xfrm>
                <a:off x="8164513" y="1154113"/>
                <a:ext cx="1588" cy="4763"/>
              </a:xfrm>
              <a:custGeom>
                <a:avLst/>
                <a:gdLst>
                  <a:gd name="T0" fmla="*/ 0 w 2"/>
                  <a:gd name="T1" fmla="*/ 0 h 9"/>
                  <a:gd name="T2" fmla="*/ 0 w 2"/>
                  <a:gd name="T3" fmla="*/ 0 h 9"/>
                  <a:gd name="T4" fmla="*/ 2147483647 w 2"/>
                  <a:gd name="T5" fmla="*/ 0 h 9"/>
                  <a:gd name="T6" fmla="*/ 2147483647 w 2"/>
                  <a:gd name="T7" fmla="*/ 2147483647 h 9"/>
                  <a:gd name="T8" fmla="*/ 0 w 2"/>
                  <a:gd name="T9" fmla="*/ 2147483647 h 9"/>
                  <a:gd name="T10" fmla="*/ 0 w 2"/>
                  <a:gd name="T11" fmla="*/ 0 h 9"/>
                  <a:gd name="T12" fmla="*/ 0 60000 65536"/>
                  <a:gd name="T13" fmla="*/ 0 60000 65536"/>
                  <a:gd name="T14" fmla="*/ 0 60000 65536"/>
                  <a:gd name="T15" fmla="*/ 0 60000 65536"/>
                  <a:gd name="T16" fmla="*/ 0 60000 65536"/>
                  <a:gd name="T17" fmla="*/ 0 60000 65536"/>
                  <a:gd name="T18" fmla="*/ 0 w 2"/>
                  <a:gd name="T19" fmla="*/ 0 h 9"/>
                  <a:gd name="T20" fmla="*/ 2 w 2"/>
                  <a:gd name="T21" fmla="*/ 9 h 9"/>
                </a:gdLst>
                <a:ahLst/>
                <a:cxnLst>
                  <a:cxn ang="T12">
                    <a:pos x="T0" y="T1"/>
                  </a:cxn>
                  <a:cxn ang="T13">
                    <a:pos x="T2" y="T3"/>
                  </a:cxn>
                  <a:cxn ang="T14">
                    <a:pos x="T4" y="T5"/>
                  </a:cxn>
                  <a:cxn ang="T15">
                    <a:pos x="T6" y="T7"/>
                  </a:cxn>
                  <a:cxn ang="T16">
                    <a:pos x="T8" y="T9"/>
                  </a:cxn>
                  <a:cxn ang="T17">
                    <a:pos x="T10" y="T11"/>
                  </a:cxn>
                </a:cxnLst>
                <a:rect l="T18" t="T19" r="T20" b="T21"/>
                <a:pathLst>
                  <a:path w="2" h="9">
                    <a:moveTo>
                      <a:pt x="0" y="0"/>
                    </a:moveTo>
                    <a:lnTo>
                      <a:pt x="0" y="0"/>
                    </a:lnTo>
                    <a:lnTo>
                      <a:pt x="2" y="0"/>
                    </a:lnTo>
                    <a:lnTo>
                      <a:pt x="2" y="9"/>
                    </a:lnTo>
                    <a:lnTo>
                      <a:pt x="0" y="9"/>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5" name="Freeform 451"/>
              <p:cNvSpPr>
                <a:spLocks/>
              </p:cNvSpPr>
              <p:nvPr/>
            </p:nvSpPr>
            <p:spPr bwMode="auto">
              <a:xfrm>
                <a:off x="8142288" y="1138238"/>
                <a:ext cx="9525" cy="11113"/>
              </a:xfrm>
              <a:custGeom>
                <a:avLst/>
                <a:gdLst>
                  <a:gd name="T0" fmla="*/ 2147483647 w 19"/>
                  <a:gd name="T1" fmla="*/ 2147483647 h 24"/>
                  <a:gd name="T2" fmla="*/ 2147483647 w 19"/>
                  <a:gd name="T3" fmla="*/ 2147483647 h 24"/>
                  <a:gd name="T4" fmla="*/ 2147483647 w 19"/>
                  <a:gd name="T5" fmla="*/ 2147483647 h 24"/>
                  <a:gd name="T6" fmla="*/ 2147483647 w 19"/>
                  <a:gd name="T7" fmla="*/ 2147483647 h 24"/>
                  <a:gd name="T8" fmla="*/ 2147483647 w 19"/>
                  <a:gd name="T9" fmla="*/ 2147483647 h 24"/>
                  <a:gd name="T10" fmla="*/ 2147483647 w 19"/>
                  <a:gd name="T11" fmla="*/ 2147483647 h 24"/>
                  <a:gd name="T12" fmla="*/ 2147483647 w 19"/>
                  <a:gd name="T13" fmla="*/ 0 h 24"/>
                  <a:gd name="T14" fmla="*/ 2147483647 w 19"/>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24"/>
                  <a:gd name="T26" fmla="*/ 19 w 19"/>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24">
                    <a:moveTo>
                      <a:pt x="1" y="9"/>
                    </a:moveTo>
                    <a:lnTo>
                      <a:pt x="1" y="9"/>
                    </a:lnTo>
                    <a:cubicBezTo>
                      <a:pt x="1" y="12"/>
                      <a:pt x="3" y="14"/>
                      <a:pt x="3" y="14"/>
                    </a:cubicBezTo>
                    <a:cubicBezTo>
                      <a:pt x="7" y="18"/>
                      <a:pt x="17" y="22"/>
                      <a:pt x="19" y="23"/>
                    </a:cubicBezTo>
                    <a:cubicBezTo>
                      <a:pt x="19" y="23"/>
                      <a:pt x="19" y="24"/>
                      <a:pt x="19" y="23"/>
                    </a:cubicBezTo>
                    <a:cubicBezTo>
                      <a:pt x="19" y="23"/>
                      <a:pt x="19" y="23"/>
                      <a:pt x="19" y="23"/>
                    </a:cubicBezTo>
                    <a:cubicBezTo>
                      <a:pt x="13" y="10"/>
                      <a:pt x="5" y="0"/>
                      <a:pt x="5" y="0"/>
                    </a:cubicBezTo>
                    <a:cubicBezTo>
                      <a:pt x="5" y="0"/>
                      <a:pt x="0" y="4"/>
                      <a:pt x="1" y="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6" name="Freeform 452"/>
              <p:cNvSpPr>
                <a:spLocks/>
              </p:cNvSpPr>
              <p:nvPr/>
            </p:nvSpPr>
            <p:spPr bwMode="auto">
              <a:xfrm>
                <a:off x="8143875" y="1150938"/>
                <a:ext cx="7938" cy="3175"/>
              </a:xfrm>
              <a:custGeom>
                <a:avLst/>
                <a:gdLst>
                  <a:gd name="T0" fmla="*/ 0 w 17"/>
                  <a:gd name="T1" fmla="*/ 0 h 6"/>
                  <a:gd name="T2" fmla="*/ 0 w 17"/>
                  <a:gd name="T3" fmla="*/ 0 h 6"/>
                  <a:gd name="T4" fmla="*/ 2147483647 w 17"/>
                  <a:gd name="T5" fmla="*/ 2147483647 h 6"/>
                  <a:gd name="T6" fmla="*/ 2147483647 w 17"/>
                  <a:gd name="T7" fmla="*/ 0 h 6"/>
                  <a:gd name="T8" fmla="*/ 2147483647 w 17"/>
                  <a:gd name="T9" fmla="*/ 0 h 6"/>
                  <a:gd name="T10" fmla="*/ 2147483647 w 17"/>
                  <a:gd name="T11" fmla="*/ 0 h 6"/>
                  <a:gd name="T12" fmla="*/ 2147483647 w 17"/>
                  <a:gd name="T13" fmla="*/ 0 h 6"/>
                  <a:gd name="T14" fmla="*/ 0 w 17"/>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6"/>
                  <a:gd name="T26" fmla="*/ 17 w 17"/>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6">
                    <a:moveTo>
                      <a:pt x="0" y="0"/>
                    </a:moveTo>
                    <a:lnTo>
                      <a:pt x="0" y="0"/>
                    </a:lnTo>
                    <a:cubicBezTo>
                      <a:pt x="2" y="3"/>
                      <a:pt x="5" y="6"/>
                      <a:pt x="8" y="5"/>
                    </a:cubicBezTo>
                    <a:cubicBezTo>
                      <a:pt x="10" y="4"/>
                      <a:pt x="15" y="1"/>
                      <a:pt x="16" y="0"/>
                    </a:cubicBezTo>
                    <a:cubicBezTo>
                      <a:pt x="17" y="0"/>
                      <a:pt x="16" y="0"/>
                      <a:pt x="16" y="0"/>
                    </a:cubicBezTo>
                    <a:cubicBezTo>
                      <a:pt x="16" y="0"/>
                      <a:pt x="16" y="0"/>
                      <a:pt x="16" y="0"/>
                    </a:cubicBez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7" name="Freeform 453"/>
              <p:cNvSpPr>
                <a:spLocks/>
              </p:cNvSpPr>
              <p:nvPr/>
            </p:nvSpPr>
            <p:spPr bwMode="auto">
              <a:xfrm>
                <a:off x="8140700" y="1144588"/>
                <a:ext cx="11113" cy="4763"/>
              </a:xfrm>
              <a:custGeom>
                <a:avLst/>
                <a:gdLst>
                  <a:gd name="T0" fmla="*/ 0 w 21"/>
                  <a:gd name="T1" fmla="*/ 2147483647 h 12"/>
                  <a:gd name="T2" fmla="*/ 0 w 21"/>
                  <a:gd name="T3" fmla="*/ 2147483647 h 12"/>
                  <a:gd name="T4" fmla="*/ 0 w 21"/>
                  <a:gd name="T5" fmla="*/ 2147483647 h 12"/>
                  <a:gd name="T6" fmla="*/ 2147483647 w 21"/>
                  <a:gd name="T7" fmla="*/ 2147483647 h 12"/>
                  <a:gd name="T8" fmla="*/ 2147483647 w 21"/>
                  <a:gd name="T9" fmla="*/ 2147483647 h 12"/>
                  <a:gd name="T10" fmla="*/ 2147483647 w 21"/>
                  <a:gd name="T11" fmla="*/ 2147483647 h 12"/>
                  <a:gd name="T12" fmla="*/ 2147483647 w 21"/>
                  <a:gd name="T13" fmla="*/ 2147483647 h 12"/>
                  <a:gd name="T14" fmla="*/ 2147483647 w 21"/>
                  <a:gd name="T15" fmla="*/ 2147483647 h 12"/>
                  <a:gd name="T16" fmla="*/ 2147483647 w 21"/>
                  <a:gd name="T17" fmla="*/ 2147483647 h 12"/>
                  <a:gd name="T18" fmla="*/ 0 w 21"/>
                  <a:gd name="T19" fmla="*/ 0 h 12"/>
                  <a:gd name="T20" fmla="*/ 0 w 21"/>
                  <a:gd name="T21" fmla="*/ 214748364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12"/>
                  <a:gd name="T35" fmla="*/ 21 w 21"/>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12">
                    <a:moveTo>
                      <a:pt x="0" y="2"/>
                    </a:moveTo>
                    <a:lnTo>
                      <a:pt x="0" y="2"/>
                    </a:lnTo>
                    <a:lnTo>
                      <a:pt x="0" y="4"/>
                    </a:lnTo>
                    <a:cubicBezTo>
                      <a:pt x="0" y="6"/>
                      <a:pt x="1" y="7"/>
                      <a:pt x="1" y="7"/>
                    </a:cubicBezTo>
                    <a:cubicBezTo>
                      <a:pt x="2" y="11"/>
                      <a:pt x="6" y="12"/>
                      <a:pt x="6" y="12"/>
                    </a:cubicBezTo>
                    <a:cubicBezTo>
                      <a:pt x="7" y="12"/>
                      <a:pt x="9" y="12"/>
                      <a:pt x="9" y="12"/>
                    </a:cubicBezTo>
                    <a:cubicBezTo>
                      <a:pt x="9" y="12"/>
                      <a:pt x="18" y="12"/>
                      <a:pt x="21" y="12"/>
                    </a:cubicBezTo>
                    <a:cubicBezTo>
                      <a:pt x="21" y="12"/>
                      <a:pt x="21" y="12"/>
                      <a:pt x="21" y="12"/>
                    </a:cubicBezTo>
                    <a:cubicBezTo>
                      <a:pt x="21" y="12"/>
                      <a:pt x="21" y="12"/>
                      <a:pt x="21" y="12"/>
                    </a:cubicBezTo>
                    <a:cubicBezTo>
                      <a:pt x="14" y="7"/>
                      <a:pt x="0" y="0"/>
                      <a:pt x="0" y="0"/>
                    </a:cubicBezTo>
                    <a:cubicBezTo>
                      <a:pt x="0" y="1"/>
                      <a:pt x="0" y="1"/>
                      <a:pt x="0" y="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8" name="Freeform 454"/>
              <p:cNvSpPr>
                <a:spLocks/>
              </p:cNvSpPr>
              <p:nvPr/>
            </p:nvSpPr>
            <p:spPr bwMode="auto">
              <a:xfrm>
                <a:off x="8147050" y="1135063"/>
                <a:ext cx="6350" cy="12700"/>
              </a:xfrm>
              <a:custGeom>
                <a:avLst/>
                <a:gdLst>
                  <a:gd name="T0" fmla="*/ 2147483647 w 13"/>
                  <a:gd name="T1" fmla="*/ 2147483647 h 29"/>
                  <a:gd name="T2" fmla="*/ 2147483647 w 13"/>
                  <a:gd name="T3" fmla="*/ 2147483647 h 29"/>
                  <a:gd name="T4" fmla="*/ 2147483647 w 13"/>
                  <a:gd name="T5" fmla="*/ 2147483647 h 29"/>
                  <a:gd name="T6" fmla="*/ 2147483647 w 13"/>
                  <a:gd name="T7" fmla="*/ 2147483647 h 29"/>
                  <a:gd name="T8" fmla="*/ 2147483647 w 13"/>
                  <a:gd name="T9" fmla="*/ 2147483647 h 29"/>
                  <a:gd name="T10" fmla="*/ 2147483647 w 13"/>
                  <a:gd name="T11" fmla="*/ 2147483647 h 29"/>
                  <a:gd name="T12" fmla="*/ 2147483647 w 13"/>
                  <a:gd name="T13" fmla="*/ 2147483647 h 29"/>
                  <a:gd name="T14" fmla="*/ 2147483647 w 13"/>
                  <a:gd name="T15" fmla="*/ 0 h 29"/>
                  <a:gd name="T16" fmla="*/ 2147483647 w 13"/>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29"/>
                  <a:gd name="T29" fmla="*/ 13 w 13"/>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29">
                    <a:moveTo>
                      <a:pt x="6" y="1"/>
                    </a:moveTo>
                    <a:lnTo>
                      <a:pt x="6" y="1"/>
                    </a:lnTo>
                    <a:cubicBezTo>
                      <a:pt x="2" y="2"/>
                      <a:pt x="1" y="6"/>
                      <a:pt x="1" y="6"/>
                    </a:cubicBezTo>
                    <a:cubicBezTo>
                      <a:pt x="0" y="8"/>
                      <a:pt x="1" y="11"/>
                      <a:pt x="1" y="11"/>
                    </a:cubicBezTo>
                    <a:cubicBezTo>
                      <a:pt x="2" y="17"/>
                      <a:pt x="9" y="27"/>
                      <a:pt x="11" y="29"/>
                    </a:cubicBezTo>
                    <a:cubicBezTo>
                      <a:pt x="11" y="29"/>
                      <a:pt x="11" y="29"/>
                      <a:pt x="11" y="29"/>
                    </a:cubicBezTo>
                    <a:cubicBezTo>
                      <a:pt x="11" y="29"/>
                      <a:pt x="11" y="29"/>
                      <a:pt x="11" y="29"/>
                    </a:cubicBezTo>
                    <a:cubicBezTo>
                      <a:pt x="13" y="6"/>
                      <a:pt x="9" y="0"/>
                      <a:pt x="9" y="0"/>
                    </a:cubicBezTo>
                    <a:cubicBezTo>
                      <a:pt x="8" y="0"/>
                      <a:pt x="6" y="1"/>
                      <a:pt x="6" y="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9" name="Freeform 455"/>
              <p:cNvSpPr>
                <a:spLocks/>
              </p:cNvSpPr>
              <p:nvPr/>
            </p:nvSpPr>
            <p:spPr bwMode="auto">
              <a:xfrm>
                <a:off x="8153400" y="1135063"/>
                <a:ext cx="6350" cy="12700"/>
              </a:xfrm>
              <a:custGeom>
                <a:avLst/>
                <a:gdLst>
                  <a:gd name="T0" fmla="*/ 2147483647 w 13"/>
                  <a:gd name="T1" fmla="*/ 2147483647 h 29"/>
                  <a:gd name="T2" fmla="*/ 2147483647 w 13"/>
                  <a:gd name="T3" fmla="*/ 2147483647 h 29"/>
                  <a:gd name="T4" fmla="*/ 2147483647 w 13"/>
                  <a:gd name="T5" fmla="*/ 2147483647 h 29"/>
                  <a:gd name="T6" fmla="*/ 2147483647 w 13"/>
                  <a:gd name="T7" fmla="*/ 2147483647 h 29"/>
                  <a:gd name="T8" fmla="*/ 2147483647 w 13"/>
                  <a:gd name="T9" fmla="*/ 2147483647 h 29"/>
                  <a:gd name="T10" fmla="*/ 2147483647 w 13"/>
                  <a:gd name="T11" fmla="*/ 2147483647 h 29"/>
                  <a:gd name="T12" fmla="*/ 2147483647 w 13"/>
                  <a:gd name="T13" fmla="*/ 2147483647 h 29"/>
                  <a:gd name="T14" fmla="*/ 2147483647 w 13"/>
                  <a:gd name="T15" fmla="*/ 2147483647 h 29"/>
                  <a:gd name="T16" fmla="*/ 2147483647 w 13"/>
                  <a:gd name="T17" fmla="*/ 0 h 29"/>
                  <a:gd name="T18" fmla="*/ 2147483647 w 13"/>
                  <a:gd name="T19" fmla="*/ 2147483647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29"/>
                  <a:gd name="T32" fmla="*/ 13 w 13"/>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29">
                    <a:moveTo>
                      <a:pt x="2" y="29"/>
                    </a:moveTo>
                    <a:lnTo>
                      <a:pt x="2" y="29"/>
                    </a:lnTo>
                    <a:cubicBezTo>
                      <a:pt x="2" y="29"/>
                      <a:pt x="2" y="29"/>
                      <a:pt x="2" y="29"/>
                    </a:cubicBezTo>
                    <a:cubicBezTo>
                      <a:pt x="2" y="29"/>
                      <a:pt x="2" y="29"/>
                      <a:pt x="2" y="29"/>
                    </a:cubicBezTo>
                    <a:cubicBezTo>
                      <a:pt x="4" y="27"/>
                      <a:pt x="11" y="17"/>
                      <a:pt x="12" y="11"/>
                    </a:cubicBezTo>
                    <a:cubicBezTo>
                      <a:pt x="12" y="11"/>
                      <a:pt x="13" y="8"/>
                      <a:pt x="12" y="6"/>
                    </a:cubicBezTo>
                    <a:cubicBezTo>
                      <a:pt x="12" y="6"/>
                      <a:pt x="11" y="2"/>
                      <a:pt x="7" y="1"/>
                    </a:cubicBezTo>
                    <a:cubicBezTo>
                      <a:pt x="7" y="1"/>
                      <a:pt x="6" y="0"/>
                      <a:pt x="4" y="0"/>
                    </a:cubicBezTo>
                    <a:cubicBezTo>
                      <a:pt x="4" y="0"/>
                      <a:pt x="0" y="6"/>
                      <a:pt x="2" y="2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0" name="Freeform 456"/>
              <p:cNvSpPr>
                <a:spLocks/>
              </p:cNvSpPr>
              <p:nvPr/>
            </p:nvSpPr>
            <p:spPr bwMode="auto">
              <a:xfrm>
                <a:off x="8156575" y="1150938"/>
                <a:ext cx="6350" cy="3175"/>
              </a:xfrm>
              <a:custGeom>
                <a:avLst/>
                <a:gdLst>
                  <a:gd name="T0" fmla="*/ 0 w 16"/>
                  <a:gd name="T1" fmla="*/ 0 h 6"/>
                  <a:gd name="T2" fmla="*/ 0 w 16"/>
                  <a:gd name="T3" fmla="*/ 0 h 6"/>
                  <a:gd name="T4" fmla="*/ 0 w 16"/>
                  <a:gd name="T5" fmla="*/ 0 h 6"/>
                  <a:gd name="T6" fmla="*/ 0 w 16"/>
                  <a:gd name="T7" fmla="*/ 0 h 6"/>
                  <a:gd name="T8" fmla="*/ 2147483647 w 16"/>
                  <a:gd name="T9" fmla="*/ 2147483647 h 6"/>
                  <a:gd name="T10" fmla="*/ 2147483647 w 16"/>
                  <a:gd name="T11" fmla="*/ 0 h 6"/>
                  <a:gd name="T12" fmla="*/ 0 w 16"/>
                  <a:gd name="T13" fmla="*/ 0 h 6"/>
                  <a:gd name="T14" fmla="*/ 0 60000 65536"/>
                  <a:gd name="T15" fmla="*/ 0 60000 65536"/>
                  <a:gd name="T16" fmla="*/ 0 60000 65536"/>
                  <a:gd name="T17" fmla="*/ 0 60000 65536"/>
                  <a:gd name="T18" fmla="*/ 0 60000 65536"/>
                  <a:gd name="T19" fmla="*/ 0 60000 65536"/>
                  <a:gd name="T20" fmla="*/ 0 60000 65536"/>
                  <a:gd name="T21" fmla="*/ 0 w 16"/>
                  <a:gd name="T22" fmla="*/ 0 h 6"/>
                  <a:gd name="T23" fmla="*/ 16 w 1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
                    <a:moveTo>
                      <a:pt x="0" y="0"/>
                    </a:moveTo>
                    <a:lnTo>
                      <a:pt x="0" y="0"/>
                    </a:lnTo>
                    <a:cubicBezTo>
                      <a:pt x="0" y="0"/>
                      <a:pt x="0" y="0"/>
                      <a:pt x="0" y="0"/>
                    </a:cubicBezTo>
                    <a:cubicBezTo>
                      <a:pt x="0" y="0"/>
                      <a:pt x="0" y="0"/>
                      <a:pt x="0" y="0"/>
                    </a:cubicBezTo>
                    <a:cubicBezTo>
                      <a:pt x="1" y="1"/>
                      <a:pt x="6" y="4"/>
                      <a:pt x="8" y="5"/>
                    </a:cubicBezTo>
                    <a:cubicBezTo>
                      <a:pt x="8" y="5"/>
                      <a:pt x="12" y="6"/>
                      <a:pt x="16" y="0"/>
                    </a:cubicBez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1" name="Freeform 457"/>
              <p:cNvSpPr>
                <a:spLocks/>
              </p:cNvSpPr>
              <p:nvPr/>
            </p:nvSpPr>
            <p:spPr bwMode="auto">
              <a:xfrm>
                <a:off x="8154988" y="1144588"/>
                <a:ext cx="11113" cy="4763"/>
              </a:xfrm>
              <a:custGeom>
                <a:avLst/>
                <a:gdLst>
                  <a:gd name="T0" fmla="*/ 0 w 21"/>
                  <a:gd name="T1" fmla="*/ 2147483647 h 12"/>
                  <a:gd name="T2" fmla="*/ 0 w 21"/>
                  <a:gd name="T3" fmla="*/ 2147483647 h 12"/>
                  <a:gd name="T4" fmla="*/ 0 w 21"/>
                  <a:gd name="T5" fmla="*/ 2147483647 h 12"/>
                  <a:gd name="T6" fmla="*/ 0 w 21"/>
                  <a:gd name="T7" fmla="*/ 2147483647 h 12"/>
                  <a:gd name="T8" fmla="*/ 2147483647 w 21"/>
                  <a:gd name="T9" fmla="*/ 2147483647 h 12"/>
                  <a:gd name="T10" fmla="*/ 2147483647 w 21"/>
                  <a:gd name="T11" fmla="*/ 2147483647 h 12"/>
                  <a:gd name="T12" fmla="*/ 2147483647 w 21"/>
                  <a:gd name="T13" fmla="*/ 2147483647 h 12"/>
                  <a:gd name="T14" fmla="*/ 2147483647 w 21"/>
                  <a:gd name="T15" fmla="*/ 2147483647 h 12"/>
                  <a:gd name="T16" fmla="*/ 2147483647 w 21"/>
                  <a:gd name="T17" fmla="*/ 2147483647 h 12"/>
                  <a:gd name="T18" fmla="*/ 2147483647 w 21"/>
                  <a:gd name="T19" fmla="*/ 2147483647 h 12"/>
                  <a:gd name="T20" fmla="*/ 2147483647 w 21"/>
                  <a:gd name="T21" fmla="*/ 0 h 12"/>
                  <a:gd name="T22" fmla="*/ 0 w 21"/>
                  <a:gd name="T23" fmla="*/ 2147483647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12"/>
                  <a:gd name="T38" fmla="*/ 21 w 21"/>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12">
                    <a:moveTo>
                      <a:pt x="0" y="12"/>
                    </a:moveTo>
                    <a:lnTo>
                      <a:pt x="0" y="12"/>
                    </a:lnTo>
                    <a:cubicBezTo>
                      <a:pt x="0" y="12"/>
                      <a:pt x="0" y="12"/>
                      <a:pt x="0" y="12"/>
                    </a:cubicBezTo>
                    <a:cubicBezTo>
                      <a:pt x="0" y="12"/>
                      <a:pt x="0" y="12"/>
                      <a:pt x="1" y="12"/>
                    </a:cubicBezTo>
                    <a:cubicBezTo>
                      <a:pt x="3" y="12"/>
                      <a:pt x="12" y="12"/>
                      <a:pt x="13" y="12"/>
                    </a:cubicBezTo>
                    <a:cubicBezTo>
                      <a:pt x="13" y="12"/>
                      <a:pt x="14" y="12"/>
                      <a:pt x="15" y="12"/>
                    </a:cubicBezTo>
                    <a:cubicBezTo>
                      <a:pt x="15" y="12"/>
                      <a:pt x="19" y="11"/>
                      <a:pt x="21" y="7"/>
                    </a:cubicBezTo>
                    <a:cubicBezTo>
                      <a:pt x="21" y="7"/>
                      <a:pt x="21" y="6"/>
                      <a:pt x="21" y="4"/>
                    </a:cubicBezTo>
                    <a:lnTo>
                      <a:pt x="21" y="2"/>
                    </a:lnTo>
                    <a:cubicBezTo>
                      <a:pt x="21" y="2"/>
                      <a:pt x="21" y="1"/>
                      <a:pt x="21" y="0"/>
                    </a:cubicBezTo>
                    <a:cubicBezTo>
                      <a:pt x="21" y="0"/>
                      <a:pt x="7" y="7"/>
                      <a:pt x="0" y="1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2" name="Freeform 458"/>
              <p:cNvSpPr>
                <a:spLocks/>
              </p:cNvSpPr>
              <p:nvPr/>
            </p:nvSpPr>
            <p:spPr bwMode="auto">
              <a:xfrm>
                <a:off x="8154988" y="1138238"/>
                <a:ext cx="9525" cy="11113"/>
              </a:xfrm>
              <a:custGeom>
                <a:avLst/>
                <a:gdLst>
                  <a:gd name="T0" fmla="*/ 0 w 19"/>
                  <a:gd name="T1" fmla="*/ 2147483647 h 24"/>
                  <a:gd name="T2" fmla="*/ 0 w 19"/>
                  <a:gd name="T3" fmla="*/ 2147483647 h 24"/>
                  <a:gd name="T4" fmla="*/ 0 w 19"/>
                  <a:gd name="T5" fmla="*/ 2147483647 h 24"/>
                  <a:gd name="T6" fmla="*/ 0 w 19"/>
                  <a:gd name="T7" fmla="*/ 2147483647 h 24"/>
                  <a:gd name="T8" fmla="*/ 0 w 19"/>
                  <a:gd name="T9" fmla="*/ 2147483647 h 24"/>
                  <a:gd name="T10" fmla="*/ 2147483647 w 19"/>
                  <a:gd name="T11" fmla="*/ 2147483647 h 24"/>
                  <a:gd name="T12" fmla="*/ 2147483647 w 19"/>
                  <a:gd name="T13" fmla="*/ 2147483647 h 24"/>
                  <a:gd name="T14" fmla="*/ 2147483647 w 19"/>
                  <a:gd name="T15" fmla="*/ 0 h 24"/>
                  <a:gd name="T16" fmla="*/ 0 w 19"/>
                  <a:gd name="T17" fmla="*/ 2147483647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24"/>
                  <a:gd name="T29" fmla="*/ 19 w 19"/>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24">
                    <a:moveTo>
                      <a:pt x="0" y="23"/>
                    </a:moveTo>
                    <a:lnTo>
                      <a:pt x="0" y="23"/>
                    </a:lnTo>
                    <a:cubicBezTo>
                      <a:pt x="0" y="23"/>
                      <a:pt x="0" y="23"/>
                      <a:pt x="0" y="23"/>
                    </a:cubicBezTo>
                    <a:cubicBezTo>
                      <a:pt x="0" y="23"/>
                      <a:pt x="0" y="24"/>
                      <a:pt x="0" y="23"/>
                    </a:cubicBezTo>
                    <a:cubicBezTo>
                      <a:pt x="3" y="22"/>
                      <a:pt x="12" y="18"/>
                      <a:pt x="16" y="14"/>
                    </a:cubicBezTo>
                    <a:cubicBezTo>
                      <a:pt x="16" y="14"/>
                      <a:pt x="18" y="12"/>
                      <a:pt x="19" y="8"/>
                    </a:cubicBezTo>
                    <a:cubicBezTo>
                      <a:pt x="19" y="4"/>
                      <a:pt x="14" y="0"/>
                      <a:pt x="14" y="0"/>
                    </a:cubicBezTo>
                    <a:cubicBezTo>
                      <a:pt x="14" y="0"/>
                      <a:pt x="6" y="10"/>
                      <a:pt x="0" y="2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3" name="Freeform 459"/>
              <p:cNvSpPr>
                <a:spLocks/>
              </p:cNvSpPr>
              <p:nvPr/>
            </p:nvSpPr>
            <p:spPr bwMode="auto">
              <a:xfrm>
                <a:off x="8177213" y="1050925"/>
                <a:ext cx="892175" cy="34925"/>
              </a:xfrm>
              <a:custGeom>
                <a:avLst/>
                <a:gdLst>
                  <a:gd name="T0" fmla="*/ 2147483647 w 1896"/>
                  <a:gd name="T1" fmla="*/ 2147483647 h 71"/>
                  <a:gd name="T2" fmla="*/ 2147483647 w 1896"/>
                  <a:gd name="T3" fmla="*/ 2147483647 h 71"/>
                  <a:gd name="T4" fmla="*/ 2147483647 w 1896"/>
                  <a:gd name="T5" fmla="*/ 2147483647 h 71"/>
                  <a:gd name="T6" fmla="*/ 2147483647 w 1896"/>
                  <a:gd name="T7" fmla="*/ 2147483647 h 71"/>
                  <a:gd name="T8" fmla="*/ 0 w 1896"/>
                  <a:gd name="T9" fmla="*/ 2147483647 h 71"/>
                  <a:gd name="T10" fmla="*/ 2147483647 w 1896"/>
                  <a:gd name="T11" fmla="*/ 0 h 71"/>
                  <a:gd name="T12" fmla="*/ 2147483647 w 1896"/>
                  <a:gd name="T13" fmla="*/ 0 h 71"/>
                  <a:gd name="T14" fmla="*/ 2147483647 w 1896"/>
                  <a:gd name="T15" fmla="*/ 2147483647 h 71"/>
                  <a:gd name="T16" fmla="*/ 2147483647 w 1896"/>
                  <a:gd name="T17" fmla="*/ 2147483647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96"/>
                  <a:gd name="T28" fmla="*/ 0 h 71"/>
                  <a:gd name="T29" fmla="*/ 1896 w 1896"/>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96" h="71">
                    <a:moveTo>
                      <a:pt x="1894" y="71"/>
                    </a:moveTo>
                    <a:lnTo>
                      <a:pt x="1894" y="71"/>
                    </a:lnTo>
                    <a:cubicBezTo>
                      <a:pt x="1889" y="70"/>
                      <a:pt x="1395" y="40"/>
                      <a:pt x="920" y="40"/>
                    </a:cubicBezTo>
                    <a:cubicBezTo>
                      <a:pt x="445" y="40"/>
                      <a:pt x="7" y="70"/>
                      <a:pt x="3" y="71"/>
                    </a:cubicBezTo>
                    <a:lnTo>
                      <a:pt x="0" y="31"/>
                    </a:lnTo>
                    <a:cubicBezTo>
                      <a:pt x="4" y="31"/>
                      <a:pt x="443" y="0"/>
                      <a:pt x="920" y="0"/>
                    </a:cubicBezTo>
                    <a:cubicBezTo>
                      <a:pt x="1396" y="0"/>
                      <a:pt x="1891" y="31"/>
                      <a:pt x="1896" y="31"/>
                    </a:cubicBezTo>
                    <a:lnTo>
                      <a:pt x="1894" y="7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4" name="Freeform 460"/>
              <p:cNvSpPr>
                <a:spLocks/>
              </p:cNvSpPr>
              <p:nvPr/>
            </p:nvSpPr>
            <p:spPr bwMode="auto">
              <a:xfrm>
                <a:off x="8956675" y="987425"/>
                <a:ext cx="12700" cy="14288"/>
              </a:xfrm>
              <a:custGeom>
                <a:avLst/>
                <a:gdLst>
                  <a:gd name="T0" fmla="*/ 2147483647 w 27"/>
                  <a:gd name="T1" fmla="*/ 2147483647 h 28"/>
                  <a:gd name="T2" fmla="*/ 2147483647 w 27"/>
                  <a:gd name="T3" fmla="*/ 2147483647 h 28"/>
                  <a:gd name="T4" fmla="*/ 2147483647 w 27"/>
                  <a:gd name="T5" fmla="*/ 2147483647 h 28"/>
                  <a:gd name="T6" fmla="*/ 2147483647 w 27"/>
                  <a:gd name="T7" fmla="*/ 0 h 28"/>
                  <a:gd name="T8" fmla="*/ 2147483647 w 27"/>
                  <a:gd name="T9" fmla="*/ 0 h 28"/>
                  <a:gd name="T10" fmla="*/ 2147483647 w 27"/>
                  <a:gd name="T11" fmla="*/ 2147483647 h 28"/>
                  <a:gd name="T12" fmla="*/ 2147483647 w 27"/>
                  <a:gd name="T13" fmla="*/ 2147483647 h 28"/>
                  <a:gd name="T14" fmla="*/ 2147483647 w 27"/>
                  <a:gd name="T15" fmla="*/ 2147483647 h 28"/>
                  <a:gd name="T16" fmla="*/ 2147483647 w 27"/>
                  <a:gd name="T17" fmla="*/ 2147483647 h 28"/>
                  <a:gd name="T18" fmla="*/ 2147483647 w 27"/>
                  <a:gd name="T19" fmla="*/ 2147483647 h 28"/>
                  <a:gd name="T20" fmla="*/ 0 w 27"/>
                  <a:gd name="T21" fmla="*/ 2147483647 h 28"/>
                  <a:gd name="T22" fmla="*/ 0 w 27"/>
                  <a:gd name="T23" fmla="*/ 0 h 28"/>
                  <a:gd name="T24" fmla="*/ 2147483647 w 27"/>
                  <a:gd name="T25" fmla="*/ 0 h 28"/>
                  <a:gd name="T26" fmla="*/ 2147483647 w 27"/>
                  <a:gd name="T27" fmla="*/ 2147483647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28"/>
                  <a:gd name="T44" fmla="*/ 27 w 27"/>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28">
                    <a:moveTo>
                      <a:pt x="6" y="11"/>
                    </a:moveTo>
                    <a:lnTo>
                      <a:pt x="6" y="11"/>
                    </a:lnTo>
                    <a:lnTo>
                      <a:pt x="21" y="11"/>
                    </a:lnTo>
                    <a:lnTo>
                      <a:pt x="21" y="0"/>
                    </a:lnTo>
                    <a:lnTo>
                      <a:pt x="27" y="0"/>
                    </a:lnTo>
                    <a:lnTo>
                      <a:pt x="27" y="28"/>
                    </a:lnTo>
                    <a:lnTo>
                      <a:pt x="21" y="28"/>
                    </a:lnTo>
                    <a:lnTo>
                      <a:pt x="21" y="16"/>
                    </a:lnTo>
                    <a:lnTo>
                      <a:pt x="6" y="16"/>
                    </a:lnTo>
                    <a:lnTo>
                      <a:pt x="6" y="28"/>
                    </a:lnTo>
                    <a:lnTo>
                      <a:pt x="0" y="28"/>
                    </a:lnTo>
                    <a:lnTo>
                      <a:pt x="0" y="0"/>
                    </a:lnTo>
                    <a:lnTo>
                      <a:pt x="6" y="0"/>
                    </a:lnTo>
                    <a:lnTo>
                      <a:pt x="6" y="1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5" name="Freeform 461"/>
              <p:cNvSpPr>
                <a:spLocks/>
              </p:cNvSpPr>
              <p:nvPr/>
            </p:nvSpPr>
            <p:spPr bwMode="auto">
              <a:xfrm>
                <a:off x="8972550" y="987425"/>
                <a:ext cx="12700" cy="14288"/>
              </a:xfrm>
              <a:custGeom>
                <a:avLst/>
                <a:gdLst>
                  <a:gd name="T0" fmla="*/ 2147483647 w 26"/>
                  <a:gd name="T1" fmla="*/ 2147483647 h 28"/>
                  <a:gd name="T2" fmla="*/ 2147483647 w 26"/>
                  <a:gd name="T3" fmla="*/ 2147483647 h 28"/>
                  <a:gd name="T4" fmla="*/ 2147483647 w 26"/>
                  <a:gd name="T5" fmla="*/ 2147483647 h 28"/>
                  <a:gd name="T6" fmla="*/ 2147483647 w 26"/>
                  <a:gd name="T7" fmla="*/ 2147483647 h 28"/>
                  <a:gd name="T8" fmla="*/ 2147483647 w 26"/>
                  <a:gd name="T9" fmla="*/ 0 h 28"/>
                  <a:gd name="T10" fmla="*/ 2147483647 w 26"/>
                  <a:gd name="T11" fmla="*/ 0 h 28"/>
                  <a:gd name="T12" fmla="*/ 2147483647 w 26"/>
                  <a:gd name="T13" fmla="*/ 2147483647 h 28"/>
                  <a:gd name="T14" fmla="*/ 2147483647 w 26"/>
                  <a:gd name="T15" fmla="*/ 2147483647 h 28"/>
                  <a:gd name="T16" fmla="*/ 2147483647 w 26"/>
                  <a:gd name="T17" fmla="*/ 2147483647 h 28"/>
                  <a:gd name="T18" fmla="*/ 2147483647 w 26"/>
                  <a:gd name="T19" fmla="*/ 2147483647 h 28"/>
                  <a:gd name="T20" fmla="*/ 0 w 26"/>
                  <a:gd name="T21" fmla="*/ 2147483647 h 28"/>
                  <a:gd name="T22" fmla="*/ 0 w 26"/>
                  <a:gd name="T23" fmla="*/ 0 h 28"/>
                  <a:gd name="T24" fmla="*/ 2147483647 w 26"/>
                  <a:gd name="T25" fmla="*/ 0 h 28"/>
                  <a:gd name="T26" fmla="*/ 2147483647 w 26"/>
                  <a:gd name="T27" fmla="*/ 2147483647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28"/>
                  <a:gd name="T44" fmla="*/ 26 w 26"/>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28">
                    <a:moveTo>
                      <a:pt x="6" y="17"/>
                    </a:moveTo>
                    <a:lnTo>
                      <a:pt x="6" y="17"/>
                    </a:lnTo>
                    <a:cubicBezTo>
                      <a:pt x="6" y="22"/>
                      <a:pt x="8" y="24"/>
                      <a:pt x="13" y="24"/>
                    </a:cubicBezTo>
                    <a:cubicBezTo>
                      <a:pt x="18" y="24"/>
                      <a:pt x="20" y="22"/>
                      <a:pt x="20" y="17"/>
                    </a:cubicBezTo>
                    <a:lnTo>
                      <a:pt x="20" y="0"/>
                    </a:lnTo>
                    <a:lnTo>
                      <a:pt x="26" y="0"/>
                    </a:lnTo>
                    <a:lnTo>
                      <a:pt x="26" y="17"/>
                    </a:lnTo>
                    <a:cubicBezTo>
                      <a:pt x="26" y="21"/>
                      <a:pt x="26" y="23"/>
                      <a:pt x="25" y="25"/>
                    </a:cubicBezTo>
                    <a:cubicBezTo>
                      <a:pt x="22" y="27"/>
                      <a:pt x="18" y="28"/>
                      <a:pt x="13" y="28"/>
                    </a:cubicBezTo>
                    <a:cubicBezTo>
                      <a:pt x="8" y="28"/>
                      <a:pt x="4" y="27"/>
                      <a:pt x="2" y="25"/>
                    </a:cubicBezTo>
                    <a:cubicBezTo>
                      <a:pt x="0" y="23"/>
                      <a:pt x="0" y="21"/>
                      <a:pt x="0" y="17"/>
                    </a:cubicBezTo>
                    <a:lnTo>
                      <a:pt x="0" y="0"/>
                    </a:lnTo>
                    <a:lnTo>
                      <a:pt x="6" y="0"/>
                    </a:lnTo>
                    <a:lnTo>
                      <a:pt x="6" y="1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6" name="Freeform 462"/>
              <p:cNvSpPr>
                <a:spLocks noEditPoints="1"/>
              </p:cNvSpPr>
              <p:nvPr/>
            </p:nvSpPr>
            <p:spPr bwMode="auto">
              <a:xfrm>
                <a:off x="8985250" y="987425"/>
                <a:ext cx="15875" cy="14288"/>
              </a:xfrm>
              <a:custGeom>
                <a:avLst/>
                <a:gdLst>
                  <a:gd name="T0" fmla="*/ 2147483647 w 32"/>
                  <a:gd name="T1" fmla="*/ 2147483647 h 28"/>
                  <a:gd name="T2" fmla="*/ 2147483647 w 32"/>
                  <a:gd name="T3" fmla="*/ 2147483647 h 28"/>
                  <a:gd name="T4" fmla="*/ 2147483647 w 32"/>
                  <a:gd name="T5" fmla="*/ 2147483647 h 28"/>
                  <a:gd name="T6" fmla="*/ 2147483647 w 32"/>
                  <a:gd name="T7" fmla="*/ 2147483647 h 28"/>
                  <a:gd name="T8" fmla="*/ 2147483647 w 32"/>
                  <a:gd name="T9" fmla="*/ 2147483647 h 28"/>
                  <a:gd name="T10" fmla="*/ 2147483647 w 32"/>
                  <a:gd name="T11" fmla="*/ 0 h 28"/>
                  <a:gd name="T12" fmla="*/ 2147483647 w 32"/>
                  <a:gd name="T13" fmla="*/ 0 h 28"/>
                  <a:gd name="T14" fmla="*/ 2147483647 w 32"/>
                  <a:gd name="T15" fmla="*/ 2147483647 h 28"/>
                  <a:gd name="T16" fmla="*/ 2147483647 w 32"/>
                  <a:gd name="T17" fmla="*/ 2147483647 h 28"/>
                  <a:gd name="T18" fmla="*/ 2147483647 w 32"/>
                  <a:gd name="T19" fmla="*/ 2147483647 h 28"/>
                  <a:gd name="T20" fmla="*/ 2147483647 w 32"/>
                  <a:gd name="T21" fmla="*/ 2147483647 h 28"/>
                  <a:gd name="T22" fmla="*/ 2147483647 w 32"/>
                  <a:gd name="T23" fmla="*/ 2147483647 h 28"/>
                  <a:gd name="T24" fmla="*/ 0 w 32"/>
                  <a:gd name="T25" fmla="*/ 2147483647 h 28"/>
                  <a:gd name="T26" fmla="*/ 2147483647 w 32"/>
                  <a:gd name="T27" fmla="*/ 0 h 28"/>
                  <a:gd name="T28" fmla="*/ 2147483647 w 32"/>
                  <a:gd name="T29" fmla="*/ 0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28"/>
                  <a:gd name="T47" fmla="*/ 32 w 32"/>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28">
                    <a:moveTo>
                      <a:pt x="11" y="16"/>
                    </a:moveTo>
                    <a:lnTo>
                      <a:pt x="11" y="16"/>
                    </a:lnTo>
                    <a:lnTo>
                      <a:pt x="20" y="16"/>
                    </a:lnTo>
                    <a:lnTo>
                      <a:pt x="15" y="6"/>
                    </a:lnTo>
                    <a:lnTo>
                      <a:pt x="11" y="16"/>
                    </a:lnTo>
                    <a:close/>
                    <a:moveTo>
                      <a:pt x="19" y="0"/>
                    </a:moveTo>
                    <a:lnTo>
                      <a:pt x="19" y="0"/>
                    </a:lnTo>
                    <a:lnTo>
                      <a:pt x="32" y="28"/>
                    </a:lnTo>
                    <a:lnTo>
                      <a:pt x="25" y="28"/>
                    </a:lnTo>
                    <a:lnTo>
                      <a:pt x="22" y="21"/>
                    </a:lnTo>
                    <a:lnTo>
                      <a:pt x="9" y="21"/>
                    </a:lnTo>
                    <a:lnTo>
                      <a:pt x="6" y="28"/>
                    </a:lnTo>
                    <a:lnTo>
                      <a:pt x="0" y="28"/>
                    </a:lnTo>
                    <a:lnTo>
                      <a:pt x="12" y="0"/>
                    </a:lnTo>
                    <a:lnTo>
                      <a:pt x="19"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7" name="Freeform 463"/>
              <p:cNvSpPr>
                <a:spLocks/>
              </p:cNvSpPr>
              <p:nvPr/>
            </p:nvSpPr>
            <p:spPr bwMode="auto">
              <a:xfrm>
                <a:off x="8997950" y="987425"/>
                <a:ext cx="22225" cy="14288"/>
              </a:xfrm>
              <a:custGeom>
                <a:avLst/>
                <a:gdLst>
                  <a:gd name="T0" fmla="*/ 2147483647 w 47"/>
                  <a:gd name="T1" fmla="*/ 0 h 28"/>
                  <a:gd name="T2" fmla="*/ 2147483647 w 47"/>
                  <a:gd name="T3" fmla="*/ 0 h 28"/>
                  <a:gd name="T4" fmla="*/ 2147483647 w 47"/>
                  <a:gd name="T5" fmla="*/ 2147483647 h 28"/>
                  <a:gd name="T6" fmla="*/ 2147483647 w 47"/>
                  <a:gd name="T7" fmla="*/ 0 h 28"/>
                  <a:gd name="T8" fmla="*/ 2147483647 w 47"/>
                  <a:gd name="T9" fmla="*/ 0 h 28"/>
                  <a:gd name="T10" fmla="*/ 2147483647 w 47"/>
                  <a:gd name="T11" fmla="*/ 2147483647 h 28"/>
                  <a:gd name="T12" fmla="*/ 2147483647 w 47"/>
                  <a:gd name="T13" fmla="*/ 0 h 28"/>
                  <a:gd name="T14" fmla="*/ 2147483647 w 47"/>
                  <a:gd name="T15" fmla="*/ 0 h 28"/>
                  <a:gd name="T16" fmla="*/ 2147483647 w 47"/>
                  <a:gd name="T17" fmla="*/ 2147483647 h 28"/>
                  <a:gd name="T18" fmla="*/ 2147483647 w 47"/>
                  <a:gd name="T19" fmla="*/ 2147483647 h 28"/>
                  <a:gd name="T20" fmla="*/ 2147483647 w 47"/>
                  <a:gd name="T21" fmla="*/ 2147483647 h 28"/>
                  <a:gd name="T22" fmla="*/ 2147483647 w 47"/>
                  <a:gd name="T23" fmla="*/ 2147483647 h 28"/>
                  <a:gd name="T24" fmla="*/ 2147483647 w 47"/>
                  <a:gd name="T25" fmla="*/ 2147483647 h 28"/>
                  <a:gd name="T26" fmla="*/ 0 w 47"/>
                  <a:gd name="T27" fmla="*/ 0 h 28"/>
                  <a:gd name="T28" fmla="*/ 2147483647 w 47"/>
                  <a:gd name="T29" fmla="*/ 0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
                  <a:gd name="T46" fmla="*/ 0 h 28"/>
                  <a:gd name="T47" fmla="*/ 47 w 47"/>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 h="28">
                    <a:moveTo>
                      <a:pt x="7" y="0"/>
                    </a:moveTo>
                    <a:lnTo>
                      <a:pt x="7" y="0"/>
                    </a:lnTo>
                    <a:lnTo>
                      <a:pt x="14" y="22"/>
                    </a:lnTo>
                    <a:lnTo>
                      <a:pt x="20" y="0"/>
                    </a:lnTo>
                    <a:lnTo>
                      <a:pt x="27" y="0"/>
                    </a:lnTo>
                    <a:lnTo>
                      <a:pt x="34" y="22"/>
                    </a:lnTo>
                    <a:lnTo>
                      <a:pt x="40" y="0"/>
                    </a:lnTo>
                    <a:lnTo>
                      <a:pt x="47" y="0"/>
                    </a:lnTo>
                    <a:lnTo>
                      <a:pt x="38" y="28"/>
                    </a:lnTo>
                    <a:lnTo>
                      <a:pt x="30" y="28"/>
                    </a:lnTo>
                    <a:lnTo>
                      <a:pt x="23" y="7"/>
                    </a:lnTo>
                    <a:lnTo>
                      <a:pt x="18" y="28"/>
                    </a:lnTo>
                    <a:lnTo>
                      <a:pt x="10" y="28"/>
                    </a:lnTo>
                    <a:lnTo>
                      <a:pt x="0" y="0"/>
                    </a:lnTo>
                    <a:lnTo>
                      <a:pt x="7"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8" name="Freeform 464"/>
              <p:cNvSpPr>
                <a:spLocks/>
              </p:cNvSpPr>
              <p:nvPr/>
            </p:nvSpPr>
            <p:spPr bwMode="auto">
              <a:xfrm>
                <a:off x="9021763" y="987425"/>
                <a:ext cx="11113" cy="14288"/>
              </a:xfrm>
              <a:custGeom>
                <a:avLst/>
                <a:gdLst>
                  <a:gd name="T0" fmla="*/ 2147483647 w 25"/>
                  <a:gd name="T1" fmla="*/ 2147483647 h 28"/>
                  <a:gd name="T2" fmla="*/ 2147483647 w 25"/>
                  <a:gd name="T3" fmla="*/ 2147483647 h 28"/>
                  <a:gd name="T4" fmla="*/ 2147483647 w 25"/>
                  <a:gd name="T5" fmla="*/ 2147483647 h 28"/>
                  <a:gd name="T6" fmla="*/ 2147483647 w 25"/>
                  <a:gd name="T7" fmla="*/ 2147483647 h 28"/>
                  <a:gd name="T8" fmla="*/ 2147483647 w 25"/>
                  <a:gd name="T9" fmla="*/ 2147483647 h 28"/>
                  <a:gd name="T10" fmla="*/ 2147483647 w 25"/>
                  <a:gd name="T11" fmla="*/ 2147483647 h 28"/>
                  <a:gd name="T12" fmla="*/ 2147483647 w 25"/>
                  <a:gd name="T13" fmla="*/ 2147483647 h 28"/>
                  <a:gd name="T14" fmla="*/ 2147483647 w 25"/>
                  <a:gd name="T15" fmla="*/ 2147483647 h 28"/>
                  <a:gd name="T16" fmla="*/ 2147483647 w 25"/>
                  <a:gd name="T17" fmla="*/ 2147483647 h 28"/>
                  <a:gd name="T18" fmla="*/ 2147483647 w 25"/>
                  <a:gd name="T19" fmla="*/ 2147483647 h 28"/>
                  <a:gd name="T20" fmla="*/ 0 w 25"/>
                  <a:gd name="T21" fmla="*/ 2147483647 h 28"/>
                  <a:gd name="T22" fmla="*/ 2147483647 w 25"/>
                  <a:gd name="T23" fmla="*/ 0 h 28"/>
                  <a:gd name="T24" fmla="*/ 2147483647 w 25"/>
                  <a:gd name="T25" fmla="*/ 0 h 28"/>
                  <a:gd name="T26" fmla="*/ 2147483647 w 25"/>
                  <a:gd name="T27" fmla="*/ 2147483647 h 28"/>
                  <a:gd name="T28" fmla="*/ 2147483647 w 25"/>
                  <a:gd name="T29" fmla="*/ 2147483647 h 28"/>
                  <a:gd name="T30" fmla="*/ 2147483647 w 25"/>
                  <a:gd name="T31" fmla="*/ 2147483647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
                  <a:gd name="T49" fmla="*/ 0 h 28"/>
                  <a:gd name="T50" fmla="*/ 25 w 25"/>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 h="28">
                    <a:moveTo>
                      <a:pt x="8" y="12"/>
                    </a:moveTo>
                    <a:lnTo>
                      <a:pt x="8" y="12"/>
                    </a:lnTo>
                    <a:lnTo>
                      <a:pt x="25" y="12"/>
                    </a:lnTo>
                    <a:lnTo>
                      <a:pt x="25" y="16"/>
                    </a:lnTo>
                    <a:lnTo>
                      <a:pt x="8" y="16"/>
                    </a:lnTo>
                    <a:cubicBezTo>
                      <a:pt x="8" y="21"/>
                      <a:pt x="10" y="23"/>
                      <a:pt x="15" y="23"/>
                    </a:cubicBezTo>
                    <a:lnTo>
                      <a:pt x="25" y="23"/>
                    </a:lnTo>
                    <a:lnTo>
                      <a:pt x="25" y="28"/>
                    </a:lnTo>
                    <a:lnTo>
                      <a:pt x="14" y="28"/>
                    </a:lnTo>
                    <a:cubicBezTo>
                      <a:pt x="11" y="28"/>
                      <a:pt x="8" y="28"/>
                      <a:pt x="5" y="26"/>
                    </a:cubicBezTo>
                    <a:cubicBezTo>
                      <a:pt x="2" y="23"/>
                      <a:pt x="0" y="20"/>
                      <a:pt x="0" y="15"/>
                    </a:cubicBezTo>
                    <a:cubicBezTo>
                      <a:pt x="0" y="5"/>
                      <a:pt x="5" y="0"/>
                      <a:pt x="15" y="0"/>
                    </a:cubicBezTo>
                    <a:lnTo>
                      <a:pt x="25" y="0"/>
                    </a:lnTo>
                    <a:lnTo>
                      <a:pt x="25" y="5"/>
                    </a:lnTo>
                    <a:lnTo>
                      <a:pt x="15" y="5"/>
                    </a:lnTo>
                    <a:cubicBezTo>
                      <a:pt x="10" y="5"/>
                      <a:pt x="8" y="7"/>
                      <a:pt x="8" y="1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9" name="Freeform 465"/>
              <p:cNvSpPr>
                <a:spLocks/>
              </p:cNvSpPr>
              <p:nvPr/>
            </p:nvSpPr>
            <p:spPr bwMode="auto">
              <a:xfrm>
                <a:off x="9036050" y="987425"/>
                <a:ext cx="3175" cy="14288"/>
              </a:xfrm>
              <a:custGeom>
                <a:avLst/>
                <a:gdLst>
                  <a:gd name="T0" fmla="*/ 0 w 6"/>
                  <a:gd name="T1" fmla="*/ 0 h 28"/>
                  <a:gd name="T2" fmla="*/ 0 w 6"/>
                  <a:gd name="T3" fmla="*/ 0 h 28"/>
                  <a:gd name="T4" fmla="*/ 2147483647 w 6"/>
                  <a:gd name="T5" fmla="*/ 0 h 28"/>
                  <a:gd name="T6" fmla="*/ 2147483647 w 6"/>
                  <a:gd name="T7" fmla="*/ 2147483647 h 28"/>
                  <a:gd name="T8" fmla="*/ 0 w 6"/>
                  <a:gd name="T9" fmla="*/ 2147483647 h 28"/>
                  <a:gd name="T10" fmla="*/ 0 w 6"/>
                  <a:gd name="T11" fmla="*/ 0 h 28"/>
                  <a:gd name="T12" fmla="*/ 0 60000 65536"/>
                  <a:gd name="T13" fmla="*/ 0 60000 65536"/>
                  <a:gd name="T14" fmla="*/ 0 60000 65536"/>
                  <a:gd name="T15" fmla="*/ 0 60000 65536"/>
                  <a:gd name="T16" fmla="*/ 0 60000 65536"/>
                  <a:gd name="T17" fmla="*/ 0 60000 65536"/>
                  <a:gd name="T18" fmla="*/ 0 w 6"/>
                  <a:gd name="T19" fmla="*/ 0 h 28"/>
                  <a:gd name="T20" fmla="*/ 6 w 6"/>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6" h="28">
                    <a:moveTo>
                      <a:pt x="0" y="0"/>
                    </a:moveTo>
                    <a:lnTo>
                      <a:pt x="0" y="0"/>
                    </a:lnTo>
                    <a:lnTo>
                      <a:pt x="6" y="0"/>
                    </a:lnTo>
                    <a:lnTo>
                      <a:pt x="6" y="28"/>
                    </a:lnTo>
                    <a:lnTo>
                      <a:pt x="0" y="28"/>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0" name="Freeform 466"/>
              <p:cNvSpPr>
                <a:spLocks/>
              </p:cNvSpPr>
              <p:nvPr/>
            </p:nvSpPr>
            <p:spPr bwMode="auto">
              <a:xfrm>
                <a:off x="8910638" y="981075"/>
                <a:ext cx="15875" cy="19050"/>
              </a:xfrm>
              <a:custGeom>
                <a:avLst/>
                <a:gdLst>
                  <a:gd name="T0" fmla="*/ 0 w 31"/>
                  <a:gd name="T1" fmla="*/ 2147483647 h 40"/>
                  <a:gd name="T2" fmla="*/ 0 w 31"/>
                  <a:gd name="T3" fmla="*/ 2147483647 h 40"/>
                  <a:gd name="T4" fmla="*/ 2147483647 w 31"/>
                  <a:gd name="T5" fmla="*/ 2147483647 h 40"/>
                  <a:gd name="T6" fmla="*/ 2147483647 w 31"/>
                  <a:gd name="T7" fmla="*/ 2147483647 h 40"/>
                  <a:gd name="T8" fmla="*/ 2147483647 w 31"/>
                  <a:gd name="T9" fmla="*/ 2147483647 h 40"/>
                  <a:gd name="T10" fmla="*/ 2147483647 w 31"/>
                  <a:gd name="T11" fmla="*/ 2147483647 h 40"/>
                  <a:gd name="T12" fmla="*/ 2147483647 w 31"/>
                  <a:gd name="T13" fmla="*/ 2147483647 h 40"/>
                  <a:gd name="T14" fmla="*/ 2147483647 w 31"/>
                  <a:gd name="T15" fmla="*/ 0 h 40"/>
                  <a:gd name="T16" fmla="*/ 0 w 31"/>
                  <a:gd name="T17" fmla="*/ 214748364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40"/>
                  <a:gd name="T29" fmla="*/ 31 w 31"/>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40">
                    <a:moveTo>
                      <a:pt x="0" y="15"/>
                    </a:moveTo>
                    <a:lnTo>
                      <a:pt x="0" y="15"/>
                    </a:lnTo>
                    <a:cubicBezTo>
                      <a:pt x="0" y="20"/>
                      <a:pt x="5" y="23"/>
                      <a:pt x="5" y="23"/>
                    </a:cubicBezTo>
                    <a:cubicBezTo>
                      <a:pt x="11" y="30"/>
                      <a:pt x="27" y="38"/>
                      <a:pt x="31" y="40"/>
                    </a:cubicBezTo>
                    <a:cubicBezTo>
                      <a:pt x="31" y="40"/>
                      <a:pt x="31" y="40"/>
                      <a:pt x="31" y="40"/>
                    </a:cubicBezTo>
                    <a:cubicBezTo>
                      <a:pt x="31" y="40"/>
                      <a:pt x="31" y="40"/>
                      <a:pt x="31" y="39"/>
                    </a:cubicBezTo>
                    <a:cubicBezTo>
                      <a:pt x="21" y="17"/>
                      <a:pt x="7" y="0"/>
                      <a:pt x="7" y="0"/>
                    </a:cubicBezTo>
                    <a:cubicBezTo>
                      <a:pt x="7" y="0"/>
                      <a:pt x="0" y="7"/>
                      <a:pt x="0" y="15"/>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1" name="Freeform 467"/>
              <p:cNvSpPr>
                <a:spLocks/>
              </p:cNvSpPr>
              <p:nvPr/>
            </p:nvSpPr>
            <p:spPr bwMode="auto">
              <a:xfrm>
                <a:off x="8912225" y="1001713"/>
                <a:ext cx="12700" cy="4763"/>
              </a:xfrm>
              <a:custGeom>
                <a:avLst/>
                <a:gdLst>
                  <a:gd name="T0" fmla="*/ 0 w 27"/>
                  <a:gd name="T1" fmla="*/ 2147483647 h 10"/>
                  <a:gd name="T2" fmla="*/ 0 w 27"/>
                  <a:gd name="T3" fmla="*/ 2147483647 h 10"/>
                  <a:gd name="T4" fmla="*/ 2147483647 w 27"/>
                  <a:gd name="T5" fmla="*/ 2147483647 h 10"/>
                  <a:gd name="T6" fmla="*/ 2147483647 w 27"/>
                  <a:gd name="T7" fmla="*/ 2147483647 h 10"/>
                  <a:gd name="T8" fmla="*/ 2147483647 w 27"/>
                  <a:gd name="T9" fmla="*/ 2147483647 h 10"/>
                  <a:gd name="T10" fmla="*/ 2147483647 w 27"/>
                  <a:gd name="T11" fmla="*/ 0 h 10"/>
                  <a:gd name="T12" fmla="*/ 2147483647 w 27"/>
                  <a:gd name="T13" fmla="*/ 0 h 10"/>
                  <a:gd name="T14" fmla="*/ 0 w 27"/>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10"/>
                  <a:gd name="T26" fmla="*/ 27 w 27"/>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10">
                    <a:moveTo>
                      <a:pt x="0" y="1"/>
                    </a:moveTo>
                    <a:lnTo>
                      <a:pt x="0" y="1"/>
                    </a:lnTo>
                    <a:cubicBezTo>
                      <a:pt x="3" y="6"/>
                      <a:pt x="8" y="10"/>
                      <a:pt x="13" y="9"/>
                    </a:cubicBezTo>
                    <a:cubicBezTo>
                      <a:pt x="16" y="8"/>
                      <a:pt x="24" y="2"/>
                      <a:pt x="27" y="1"/>
                    </a:cubicBezTo>
                    <a:cubicBezTo>
                      <a:pt x="27" y="0"/>
                      <a:pt x="27" y="0"/>
                      <a:pt x="27" y="0"/>
                    </a:cubicBezTo>
                    <a:cubicBezTo>
                      <a:pt x="27" y="0"/>
                      <a:pt x="26" y="0"/>
                      <a:pt x="26" y="0"/>
                    </a:cubicBezTo>
                    <a:lnTo>
                      <a:pt x="0" y="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2" name="Freeform 468"/>
              <p:cNvSpPr>
                <a:spLocks/>
              </p:cNvSpPr>
              <p:nvPr/>
            </p:nvSpPr>
            <p:spPr bwMode="auto">
              <a:xfrm>
                <a:off x="8907463" y="992188"/>
                <a:ext cx="17463" cy="9525"/>
              </a:xfrm>
              <a:custGeom>
                <a:avLst/>
                <a:gdLst>
                  <a:gd name="T0" fmla="*/ 2147483647 w 36"/>
                  <a:gd name="T1" fmla="*/ 2147483647 h 21"/>
                  <a:gd name="T2" fmla="*/ 2147483647 w 36"/>
                  <a:gd name="T3" fmla="*/ 2147483647 h 21"/>
                  <a:gd name="T4" fmla="*/ 2147483647 w 36"/>
                  <a:gd name="T5" fmla="*/ 2147483647 h 21"/>
                  <a:gd name="T6" fmla="*/ 2147483647 w 36"/>
                  <a:gd name="T7" fmla="*/ 2147483647 h 21"/>
                  <a:gd name="T8" fmla="*/ 2147483647 w 36"/>
                  <a:gd name="T9" fmla="*/ 2147483647 h 21"/>
                  <a:gd name="T10" fmla="*/ 2147483647 w 36"/>
                  <a:gd name="T11" fmla="*/ 2147483647 h 21"/>
                  <a:gd name="T12" fmla="*/ 2147483647 w 36"/>
                  <a:gd name="T13" fmla="*/ 2147483647 h 21"/>
                  <a:gd name="T14" fmla="*/ 2147483647 w 36"/>
                  <a:gd name="T15" fmla="*/ 0 h 21"/>
                  <a:gd name="T16" fmla="*/ 2147483647 w 36"/>
                  <a:gd name="T17" fmla="*/ 214748364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21"/>
                  <a:gd name="T29" fmla="*/ 36 w 36"/>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21">
                    <a:moveTo>
                      <a:pt x="2" y="12"/>
                    </a:moveTo>
                    <a:lnTo>
                      <a:pt x="2" y="12"/>
                    </a:lnTo>
                    <a:cubicBezTo>
                      <a:pt x="5" y="18"/>
                      <a:pt x="11" y="20"/>
                      <a:pt x="11" y="20"/>
                    </a:cubicBezTo>
                    <a:cubicBezTo>
                      <a:pt x="13" y="21"/>
                      <a:pt x="16" y="21"/>
                      <a:pt x="16" y="21"/>
                    </a:cubicBezTo>
                    <a:cubicBezTo>
                      <a:pt x="16" y="21"/>
                      <a:pt x="32" y="21"/>
                      <a:pt x="36" y="21"/>
                    </a:cubicBezTo>
                    <a:cubicBezTo>
                      <a:pt x="36" y="21"/>
                      <a:pt x="36" y="21"/>
                      <a:pt x="36" y="21"/>
                    </a:cubicBezTo>
                    <a:cubicBezTo>
                      <a:pt x="36" y="21"/>
                      <a:pt x="36" y="20"/>
                      <a:pt x="36" y="20"/>
                    </a:cubicBezTo>
                    <a:cubicBezTo>
                      <a:pt x="24" y="12"/>
                      <a:pt x="2" y="0"/>
                      <a:pt x="2" y="0"/>
                    </a:cubicBezTo>
                    <a:cubicBezTo>
                      <a:pt x="0" y="7"/>
                      <a:pt x="2" y="12"/>
                      <a:pt x="2" y="1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3" name="Freeform 469"/>
              <p:cNvSpPr>
                <a:spLocks/>
              </p:cNvSpPr>
              <p:nvPr/>
            </p:nvSpPr>
            <p:spPr bwMode="auto">
              <a:xfrm>
                <a:off x="8918575" y="976313"/>
                <a:ext cx="11113" cy="22225"/>
              </a:xfrm>
              <a:custGeom>
                <a:avLst/>
                <a:gdLst>
                  <a:gd name="T0" fmla="*/ 2147483647 w 22"/>
                  <a:gd name="T1" fmla="*/ 2147483647 h 49"/>
                  <a:gd name="T2" fmla="*/ 2147483647 w 22"/>
                  <a:gd name="T3" fmla="*/ 2147483647 h 49"/>
                  <a:gd name="T4" fmla="*/ 2147483647 w 22"/>
                  <a:gd name="T5" fmla="*/ 2147483647 h 49"/>
                  <a:gd name="T6" fmla="*/ 2147483647 w 22"/>
                  <a:gd name="T7" fmla="*/ 2147483647 h 49"/>
                  <a:gd name="T8" fmla="*/ 2147483647 w 22"/>
                  <a:gd name="T9" fmla="*/ 2147483647 h 49"/>
                  <a:gd name="T10" fmla="*/ 2147483647 w 22"/>
                  <a:gd name="T11" fmla="*/ 2147483647 h 49"/>
                  <a:gd name="T12" fmla="*/ 2147483647 w 22"/>
                  <a:gd name="T13" fmla="*/ 2147483647 h 49"/>
                  <a:gd name="T14" fmla="*/ 2147483647 w 22"/>
                  <a:gd name="T15" fmla="*/ 0 h 49"/>
                  <a:gd name="T16" fmla="*/ 2147483647 w 22"/>
                  <a:gd name="T17" fmla="*/ 2147483647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49"/>
                  <a:gd name="T29" fmla="*/ 22 w 22"/>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49">
                    <a:moveTo>
                      <a:pt x="10" y="1"/>
                    </a:moveTo>
                    <a:lnTo>
                      <a:pt x="10" y="1"/>
                    </a:lnTo>
                    <a:cubicBezTo>
                      <a:pt x="3" y="2"/>
                      <a:pt x="1" y="9"/>
                      <a:pt x="1" y="9"/>
                    </a:cubicBezTo>
                    <a:cubicBezTo>
                      <a:pt x="0" y="13"/>
                      <a:pt x="1" y="17"/>
                      <a:pt x="1" y="17"/>
                    </a:cubicBezTo>
                    <a:cubicBezTo>
                      <a:pt x="3" y="28"/>
                      <a:pt x="15" y="45"/>
                      <a:pt x="17" y="48"/>
                    </a:cubicBezTo>
                    <a:cubicBezTo>
                      <a:pt x="18" y="49"/>
                      <a:pt x="18" y="49"/>
                      <a:pt x="18" y="49"/>
                    </a:cubicBezTo>
                    <a:cubicBezTo>
                      <a:pt x="18" y="48"/>
                      <a:pt x="18" y="48"/>
                      <a:pt x="18" y="48"/>
                    </a:cubicBezTo>
                    <a:cubicBezTo>
                      <a:pt x="22" y="10"/>
                      <a:pt x="14" y="0"/>
                      <a:pt x="14" y="0"/>
                    </a:cubicBezTo>
                    <a:cubicBezTo>
                      <a:pt x="13" y="0"/>
                      <a:pt x="10" y="1"/>
                      <a:pt x="10" y="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4" name="Freeform 470"/>
              <p:cNvSpPr>
                <a:spLocks/>
              </p:cNvSpPr>
              <p:nvPr/>
            </p:nvSpPr>
            <p:spPr bwMode="auto">
              <a:xfrm>
                <a:off x="8928100" y="976313"/>
                <a:ext cx="11113" cy="22225"/>
              </a:xfrm>
              <a:custGeom>
                <a:avLst/>
                <a:gdLst>
                  <a:gd name="T0" fmla="*/ 2147483647 w 22"/>
                  <a:gd name="T1" fmla="*/ 2147483647 h 49"/>
                  <a:gd name="T2" fmla="*/ 2147483647 w 22"/>
                  <a:gd name="T3" fmla="*/ 2147483647 h 49"/>
                  <a:gd name="T4" fmla="*/ 2147483647 w 22"/>
                  <a:gd name="T5" fmla="*/ 2147483647 h 49"/>
                  <a:gd name="T6" fmla="*/ 2147483647 w 22"/>
                  <a:gd name="T7" fmla="*/ 2147483647 h 49"/>
                  <a:gd name="T8" fmla="*/ 2147483647 w 22"/>
                  <a:gd name="T9" fmla="*/ 2147483647 h 49"/>
                  <a:gd name="T10" fmla="*/ 2147483647 w 22"/>
                  <a:gd name="T11" fmla="*/ 2147483647 h 49"/>
                  <a:gd name="T12" fmla="*/ 2147483647 w 22"/>
                  <a:gd name="T13" fmla="*/ 2147483647 h 49"/>
                  <a:gd name="T14" fmla="*/ 2147483647 w 22"/>
                  <a:gd name="T15" fmla="*/ 2147483647 h 49"/>
                  <a:gd name="T16" fmla="*/ 2147483647 w 22"/>
                  <a:gd name="T17" fmla="*/ 0 h 49"/>
                  <a:gd name="T18" fmla="*/ 2147483647 w 22"/>
                  <a:gd name="T19" fmla="*/ 2147483647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49"/>
                  <a:gd name="T32" fmla="*/ 22 w 22"/>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49">
                    <a:moveTo>
                      <a:pt x="4" y="48"/>
                    </a:moveTo>
                    <a:lnTo>
                      <a:pt x="4" y="48"/>
                    </a:lnTo>
                    <a:cubicBezTo>
                      <a:pt x="4" y="48"/>
                      <a:pt x="4" y="49"/>
                      <a:pt x="4" y="49"/>
                    </a:cubicBezTo>
                    <a:cubicBezTo>
                      <a:pt x="4" y="49"/>
                      <a:pt x="4" y="48"/>
                      <a:pt x="4" y="48"/>
                    </a:cubicBezTo>
                    <a:cubicBezTo>
                      <a:pt x="7" y="45"/>
                      <a:pt x="18" y="28"/>
                      <a:pt x="21" y="17"/>
                    </a:cubicBezTo>
                    <a:cubicBezTo>
                      <a:pt x="21" y="17"/>
                      <a:pt x="22" y="12"/>
                      <a:pt x="21" y="9"/>
                    </a:cubicBezTo>
                    <a:cubicBezTo>
                      <a:pt x="21" y="9"/>
                      <a:pt x="19" y="2"/>
                      <a:pt x="12" y="1"/>
                    </a:cubicBezTo>
                    <a:cubicBezTo>
                      <a:pt x="12" y="1"/>
                      <a:pt x="10" y="0"/>
                      <a:pt x="8" y="0"/>
                    </a:cubicBezTo>
                    <a:cubicBezTo>
                      <a:pt x="8" y="0"/>
                      <a:pt x="0" y="10"/>
                      <a:pt x="4" y="48"/>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5" name="Freeform 471"/>
              <p:cNvSpPr>
                <a:spLocks/>
              </p:cNvSpPr>
              <p:nvPr/>
            </p:nvSpPr>
            <p:spPr bwMode="auto">
              <a:xfrm>
                <a:off x="8932863" y="1001713"/>
                <a:ext cx="12700" cy="6350"/>
              </a:xfrm>
              <a:custGeom>
                <a:avLst/>
                <a:gdLst>
                  <a:gd name="T0" fmla="*/ 0 w 27"/>
                  <a:gd name="T1" fmla="*/ 0 h 11"/>
                  <a:gd name="T2" fmla="*/ 0 w 27"/>
                  <a:gd name="T3" fmla="*/ 0 h 11"/>
                  <a:gd name="T4" fmla="*/ 0 w 27"/>
                  <a:gd name="T5" fmla="*/ 2147483647 h 11"/>
                  <a:gd name="T6" fmla="*/ 2147483647 w 27"/>
                  <a:gd name="T7" fmla="*/ 2147483647 h 11"/>
                  <a:gd name="T8" fmla="*/ 2147483647 w 27"/>
                  <a:gd name="T9" fmla="*/ 2147483647 h 11"/>
                  <a:gd name="T10" fmla="*/ 0 w 27"/>
                  <a:gd name="T11" fmla="*/ 0 h 11"/>
                  <a:gd name="T12" fmla="*/ 0 w 27"/>
                  <a:gd name="T13" fmla="*/ 0 h 11"/>
                  <a:gd name="T14" fmla="*/ 0 60000 65536"/>
                  <a:gd name="T15" fmla="*/ 0 60000 65536"/>
                  <a:gd name="T16" fmla="*/ 0 60000 65536"/>
                  <a:gd name="T17" fmla="*/ 0 60000 65536"/>
                  <a:gd name="T18" fmla="*/ 0 60000 65536"/>
                  <a:gd name="T19" fmla="*/ 0 60000 65536"/>
                  <a:gd name="T20" fmla="*/ 0 60000 65536"/>
                  <a:gd name="T21" fmla="*/ 0 w 27"/>
                  <a:gd name="T22" fmla="*/ 0 h 11"/>
                  <a:gd name="T23" fmla="*/ 27 w 27"/>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1">
                    <a:moveTo>
                      <a:pt x="0" y="0"/>
                    </a:moveTo>
                    <a:lnTo>
                      <a:pt x="0" y="0"/>
                    </a:lnTo>
                    <a:cubicBezTo>
                      <a:pt x="0" y="0"/>
                      <a:pt x="0" y="0"/>
                      <a:pt x="0" y="1"/>
                    </a:cubicBezTo>
                    <a:cubicBezTo>
                      <a:pt x="2" y="2"/>
                      <a:pt x="10" y="8"/>
                      <a:pt x="14" y="9"/>
                    </a:cubicBezTo>
                    <a:cubicBezTo>
                      <a:pt x="14" y="9"/>
                      <a:pt x="21" y="11"/>
                      <a:pt x="27" y="1"/>
                    </a:cubicBezTo>
                    <a:lnTo>
                      <a:pt x="0" y="0"/>
                    </a:lnTo>
                    <a:cubicBezTo>
                      <a:pt x="0" y="0"/>
                      <a:pt x="0" y="0"/>
                      <a:pt x="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6" name="Freeform 472"/>
              <p:cNvSpPr>
                <a:spLocks/>
              </p:cNvSpPr>
              <p:nvPr/>
            </p:nvSpPr>
            <p:spPr bwMode="auto">
              <a:xfrm>
                <a:off x="8932863" y="992188"/>
                <a:ext cx="17463" cy="9525"/>
              </a:xfrm>
              <a:custGeom>
                <a:avLst/>
                <a:gdLst>
                  <a:gd name="T0" fmla="*/ 2147483647 w 37"/>
                  <a:gd name="T1" fmla="*/ 2147483647 h 21"/>
                  <a:gd name="T2" fmla="*/ 2147483647 w 37"/>
                  <a:gd name="T3" fmla="*/ 2147483647 h 21"/>
                  <a:gd name="T4" fmla="*/ 2147483647 w 37"/>
                  <a:gd name="T5" fmla="*/ 2147483647 h 21"/>
                  <a:gd name="T6" fmla="*/ 0 w 37"/>
                  <a:gd name="T7" fmla="*/ 2147483647 h 21"/>
                  <a:gd name="T8" fmla="*/ 2147483647 w 37"/>
                  <a:gd name="T9" fmla="*/ 2147483647 h 21"/>
                  <a:gd name="T10" fmla="*/ 2147483647 w 37"/>
                  <a:gd name="T11" fmla="*/ 2147483647 h 21"/>
                  <a:gd name="T12" fmla="*/ 2147483647 w 37"/>
                  <a:gd name="T13" fmla="*/ 2147483647 h 21"/>
                  <a:gd name="T14" fmla="*/ 2147483647 w 37"/>
                  <a:gd name="T15" fmla="*/ 2147483647 h 21"/>
                  <a:gd name="T16" fmla="*/ 2147483647 w 37"/>
                  <a:gd name="T17" fmla="*/ 0 h 21"/>
                  <a:gd name="T18" fmla="*/ 2147483647 w 37"/>
                  <a:gd name="T19" fmla="*/ 2147483647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21"/>
                  <a:gd name="T32" fmla="*/ 37 w 3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21">
                    <a:moveTo>
                      <a:pt x="1" y="20"/>
                    </a:moveTo>
                    <a:lnTo>
                      <a:pt x="1" y="20"/>
                    </a:lnTo>
                    <a:cubicBezTo>
                      <a:pt x="1" y="20"/>
                      <a:pt x="0" y="21"/>
                      <a:pt x="0" y="21"/>
                    </a:cubicBezTo>
                    <a:cubicBezTo>
                      <a:pt x="0" y="21"/>
                      <a:pt x="0" y="21"/>
                      <a:pt x="1" y="21"/>
                    </a:cubicBezTo>
                    <a:cubicBezTo>
                      <a:pt x="5" y="21"/>
                      <a:pt x="21" y="21"/>
                      <a:pt x="21" y="21"/>
                    </a:cubicBezTo>
                    <a:cubicBezTo>
                      <a:pt x="21" y="21"/>
                      <a:pt x="23" y="21"/>
                      <a:pt x="26" y="20"/>
                    </a:cubicBezTo>
                    <a:cubicBezTo>
                      <a:pt x="26" y="20"/>
                      <a:pt x="31" y="18"/>
                      <a:pt x="34" y="12"/>
                    </a:cubicBezTo>
                    <a:cubicBezTo>
                      <a:pt x="34" y="12"/>
                      <a:pt x="37" y="6"/>
                      <a:pt x="35" y="0"/>
                    </a:cubicBezTo>
                    <a:cubicBezTo>
                      <a:pt x="35" y="0"/>
                      <a:pt x="12" y="12"/>
                      <a:pt x="1" y="2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7" name="Freeform 473"/>
              <p:cNvSpPr>
                <a:spLocks/>
              </p:cNvSpPr>
              <p:nvPr/>
            </p:nvSpPr>
            <p:spPr bwMode="auto">
              <a:xfrm>
                <a:off x="8931275" y="981075"/>
                <a:ext cx="15875" cy="19050"/>
              </a:xfrm>
              <a:custGeom>
                <a:avLst/>
                <a:gdLst>
                  <a:gd name="T0" fmla="*/ 0 w 32"/>
                  <a:gd name="T1" fmla="*/ 2147483647 h 40"/>
                  <a:gd name="T2" fmla="*/ 0 w 32"/>
                  <a:gd name="T3" fmla="*/ 2147483647 h 40"/>
                  <a:gd name="T4" fmla="*/ 0 w 32"/>
                  <a:gd name="T5" fmla="*/ 2147483647 h 40"/>
                  <a:gd name="T6" fmla="*/ 2147483647 w 32"/>
                  <a:gd name="T7" fmla="*/ 2147483647 h 40"/>
                  <a:gd name="T8" fmla="*/ 2147483647 w 32"/>
                  <a:gd name="T9" fmla="*/ 2147483647 h 40"/>
                  <a:gd name="T10" fmla="*/ 2147483647 w 32"/>
                  <a:gd name="T11" fmla="*/ 2147483647 h 40"/>
                  <a:gd name="T12" fmla="*/ 2147483647 w 32"/>
                  <a:gd name="T13" fmla="*/ 0 h 40"/>
                  <a:gd name="T14" fmla="*/ 0 w 32"/>
                  <a:gd name="T15" fmla="*/ 2147483647 h 40"/>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0"/>
                  <a:gd name="T26" fmla="*/ 32 w 32"/>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0">
                    <a:moveTo>
                      <a:pt x="0" y="39"/>
                    </a:moveTo>
                    <a:lnTo>
                      <a:pt x="0" y="39"/>
                    </a:lnTo>
                    <a:cubicBezTo>
                      <a:pt x="0" y="39"/>
                      <a:pt x="0" y="40"/>
                      <a:pt x="0" y="40"/>
                    </a:cubicBezTo>
                    <a:cubicBezTo>
                      <a:pt x="0" y="40"/>
                      <a:pt x="1" y="40"/>
                      <a:pt x="1" y="40"/>
                    </a:cubicBezTo>
                    <a:cubicBezTo>
                      <a:pt x="5" y="38"/>
                      <a:pt x="20" y="30"/>
                      <a:pt x="27" y="23"/>
                    </a:cubicBezTo>
                    <a:cubicBezTo>
                      <a:pt x="27" y="23"/>
                      <a:pt x="31" y="20"/>
                      <a:pt x="31" y="15"/>
                    </a:cubicBezTo>
                    <a:cubicBezTo>
                      <a:pt x="32" y="7"/>
                      <a:pt x="24" y="0"/>
                      <a:pt x="24" y="0"/>
                    </a:cubicBezTo>
                    <a:cubicBezTo>
                      <a:pt x="24" y="0"/>
                      <a:pt x="10" y="17"/>
                      <a:pt x="0" y="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8" name="Freeform 474"/>
              <p:cNvSpPr>
                <a:spLocks/>
              </p:cNvSpPr>
              <p:nvPr/>
            </p:nvSpPr>
            <p:spPr bwMode="auto">
              <a:xfrm>
                <a:off x="8742363" y="1149350"/>
                <a:ext cx="65088" cy="6508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8"/>
                      <a:pt x="0" y="69"/>
                    </a:cubicBezTo>
                    <a:cubicBezTo>
                      <a:pt x="0" y="31"/>
                      <a:pt x="31" y="0"/>
                      <a:pt x="69" y="0"/>
                    </a:cubicBezTo>
                    <a:cubicBezTo>
                      <a:pt x="107" y="0"/>
                      <a:pt x="139" y="31"/>
                      <a:pt x="139" y="69"/>
                    </a:cubicBezTo>
                    <a:cubicBezTo>
                      <a:pt x="139"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9" name="Freeform 475"/>
              <p:cNvSpPr>
                <a:spLocks/>
              </p:cNvSpPr>
              <p:nvPr/>
            </p:nvSpPr>
            <p:spPr bwMode="auto">
              <a:xfrm>
                <a:off x="8842375" y="1149350"/>
                <a:ext cx="66675" cy="6508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8"/>
                      <a:pt x="0" y="69"/>
                    </a:cubicBezTo>
                    <a:cubicBezTo>
                      <a:pt x="0" y="31"/>
                      <a:pt x="31" y="0"/>
                      <a:pt x="69" y="0"/>
                    </a:cubicBezTo>
                    <a:cubicBezTo>
                      <a:pt x="107" y="0"/>
                      <a:pt x="139" y="31"/>
                      <a:pt x="139" y="69"/>
                    </a:cubicBezTo>
                    <a:cubicBezTo>
                      <a:pt x="139"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0" name="Freeform 476"/>
              <p:cNvSpPr>
                <a:spLocks/>
              </p:cNvSpPr>
              <p:nvPr/>
            </p:nvSpPr>
            <p:spPr bwMode="auto">
              <a:xfrm>
                <a:off x="8208963" y="1000125"/>
                <a:ext cx="52388" cy="4763"/>
              </a:xfrm>
              <a:custGeom>
                <a:avLst/>
                <a:gdLst>
                  <a:gd name="T0" fmla="*/ 0 w 112"/>
                  <a:gd name="T1" fmla="*/ 0 h 11"/>
                  <a:gd name="T2" fmla="*/ 0 w 112"/>
                  <a:gd name="T3" fmla="*/ 0 h 11"/>
                  <a:gd name="T4" fmla="*/ 2147483647 w 112"/>
                  <a:gd name="T5" fmla="*/ 0 h 11"/>
                  <a:gd name="T6" fmla="*/ 2147483647 w 112"/>
                  <a:gd name="T7" fmla="*/ 2147483647 h 11"/>
                  <a:gd name="T8" fmla="*/ 2147483647 w 112"/>
                  <a:gd name="T9" fmla="*/ 2147483647 h 11"/>
                  <a:gd name="T10" fmla="*/ 2147483647 w 112"/>
                  <a:gd name="T11" fmla="*/ 2147483647 h 11"/>
                  <a:gd name="T12" fmla="*/ 2147483647 w 112"/>
                  <a:gd name="T13" fmla="*/ 2147483647 h 11"/>
                  <a:gd name="T14" fmla="*/ 2147483647 w 112"/>
                  <a:gd name="T15" fmla="*/ 2147483647 h 11"/>
                  <a:gd name="T16" fmla="*/ 2147483647 w 112"/>
                  <a:gd name="T17" fmla="*/ 2147483647 h 11"/>
                  <a:gd name="T18" fmla="*/ 2147483647 w 112"/>
                  <a:gd name="T19" fmla="*/ 2147483647 h 11"/>
                  <a:gd name="T20" fmla="*/ 2147483647 w 112"/>
                  <a:gd name="T21" fmla="*/ 2147483647 h 11"/>
                  <a:gd name="T22" fmla="*/ 2147483647 w 112"/>
                  <a:gd name="T23" fmla="*/ 2147483647 h 11"/>
                  <a:gd name="T24" fmla="*/ 0 w 112"/>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2"/>
                  <a:gd name="T40" fmla="*/ 0 h 11"/>
                  <a:gd name="T41" fmla="*/ 112 w 112"/>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2" h="11">
                    <a:moveTo>
                      <a:pt x="0" y="0"/>
                    </a:moveTo>
                    <a:lnTo>
                      <a:pt x="0" y="0"/>
                    </a:lnTo>
                    <a:cubicBezTo>
                      <a:pt x="0" y="0"/>
                      <a:pt x="46" y="0"/>
                      <a:pt x="57" y="0"/>
                    </a:cubicBezTo>
                    <a:cubicBezTo>
                      <a:pt x="66" y="1"/>
                      <a:pt x="80" y="0"/>
                      <a:pt x="88" y="1"/>
                    </a:cubicBezTo>
                    <a:cubicBezTo>
                      <a:pt x="97" y="2"/>
                      <a:pt x="110" y="4"/>
                      <a:pt x="112" y="11"/>
                    </a:cubicBezTo>
                    <a:cubicBezTo>
                      <a:pt x="104" y="9"/>
                      <a:pt x="98" y="9"/>
                      <a:pt x="87" y="8"/>
                    </a:cubicBezTo>
                    <a:cubicBezTo>
                      <a:pt x="86" y="7"/>
                      <a:pt x="79" y="7"/>
                      <a:pt x="74" y="7"/>
                    </a:cubicBezTo>
                    <a:cubicBezTo>
                      <a:pt x="74" y="7"/>
                      <a:pt x="77" y="6"/>
                      <a:pt x="83" y="6"/>
                    </a:cubicBezTo>
                    <a:cubicBezTo>
                      <a:pt x="87" y="6"/>
                      <a:pt x="94" y="6"/>
                      <a:pt x="97" y="6"/>
                    </a:cubicBezTo>
                    <a:cubicBezTo>
                      <a:pt x="95" y="5"/>
                      <a:pt x="87" y="4"/>
                      <a:pt x="82" y="3"/>
                    </a:cubicBezTo>
                    <a:cubicBezTo>
                      <a:pt x="73" y="2"/>
                      <a:pt x="65" y="2"/>
                      <a:pt x="56" y="2"/>
                    </a:cubicBezTo>
                    <a:cubicBezTo>
                      <a:pt x="46" y="2"/>
                      <a:pt x="1" y="2"/>
                      <a:pt x="1" y="2"/>
                    </a:cubicBez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1" name="Freeform 477"/>
              <p:cNvSpPr>
                <a:spLocks/>
              </p:cNvSpPr>
              <p:nvPr/>
            </p:nvSpPr>
            <p:spPr bwMode="auto">
              <a:xfrm>
                <a:off x="8207375" y="989013"/>
                <a:ext cx="103188" cy="12700"/>
              </a:xfrm>
              <a:custGeom>
                <a:avLst/>
                <a:gdLst>
                  <a:gd name="T0" fmla="*/ 2147483647 w 220"/>
                  <a:gd name="T1" fmla="*/ 2147483647 h 27"/>
                  <a:gd name="T2" fmla="*/ 2147483647 w 220"/>
                  <a:gd name="T3" fmla="*/ 2147483647 h 27"/>
                  <a:gd name="T4" fmla="*/ 2147483647 w 220"/>
                  <a:gd name="T5" fmla="*/ 2147483647 h 27"/>
                  <a:gd name="T6" fmla="*/ 2147483647 w 220"/>
                  <a:gd name="T7" fmla="*/ 2147483647 h 27"/>
                  <a:gd name="T8" fmla="*/ 2147483647 w 220"/>
                  <a:gd name="T9" fmla="*/ 2147483647 h 27"/>
                  <a:gd name="T10" fmla="*/ 2147483647 w 220"/>
                  <a:gd name="T11" fmla="*/ 2147483647 h 27"/>
                  <a:gd name="T12" fmla="*/ 2147483647 w 220"/>
                  <a:gd name="T13" fmla="*/ 2147483647 h 27"/>
                  <a:gd name="T14" fmla="*/ 2147483647 w 220"/>
                  <a:gd name="T15" fmla="*/ 2147483647 h 27"/>
                  <a:gd name="T16" fmla="*/ 2147483647 w 220"/>
                  <a:gd name="T17" fmla="*/ 2147483647 h 27"/>
                  <a:gd name="T18" fmla="*/ 2147483647 w 220"/>
                  <a:gd name="T19" fmla="*/ 2147483647 h 27"/>
                  <a:gd name="T20" fmla="*/ 2147483647 w 220"/>
                  <a:gd name="T21" fmla="*/ 2147483647 h 27"/>
                  <a:gd name="T22" fmla="*/ 2147483647 w 220"/>
                  <a:gd name="T23" fmla="*/ 2147483647 h 27"/>
                  <a:gd name="T24" fmla="*/ 2147483647 w 220"/>
                  <a:gd name="T25" fmla="*/ 2147483647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0"/>
                  <a:gd name="T40" fmla="*/ 0 h 27"/>
                  <a:gd name="T41" fmla="*/ 220 w 220"/>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0" h="27">
                    <a:moveTo>
                      <a:pt x="218" y="14"/>
                    </a:moveTo>
                    <a:lnTo>
                      <a:pt x="218" y="14"/>
                    </a:lnTo>
                    <a:cubicBezTo>
                      <a:pt x="220" y="15"/>
                      <a:pt x="220" y="16"/>
                      <a:pt x="215" y="16"/>
                    </a:cubicBezTo>
                    <a:cubicBezTo>
                      <a:pt x="200" y="15"/>
                      <a:pt x="164" y="9"/>
                      <a:pt x="149" y="7"/>
                    </a:cubicBezTo>
                    <a:cubicBezTo>
                      <a:pt x="126" y="4"/>
                      <a:pt x="123" y="7"/>
                      <a:pt x="115" y="12"/>
                    </a:cubicBezTo>
                    <a:cubicBezTo>
                      <a:pt x="102" y="22"/>
                      <a:pt x="83" y="26"/>
                      <a:pt x="68" y="26"/>
                    </a:cubicBezTo>
                    <a:lnTo>
                      <a:pt x="3" y="27"/>
                    </a:lnTo>
                    <a:cubicBezTo>
                      <a:pt x="0" y="27"/>
                      <a:pt x="0" y="24"/>
                      <a:pt x="3" y="24"/>
                    </a:cubicBezTo>
                    <a:cubicBezTo>
                      <a:pt x="8" y="24"/>
                      <a:pt x="54" y="23"/>
                      <a:pt x="65" y="23"/>
                    </a:cubicBezTo>
                    <a:cubicBezTo>
                      <a:pt x="76" y="23"/>
                      <a:pt x="87" y="21"/>
                      <a:pt x="92" y="19"/>
                    </a:cubicBezTo>
                    <a:cubicBezTo>
                      <a:pt x="96" y="17"/>
                      <a:pt x="103" y="13"/>
                      <a:pt x="111" y="7"/>
                    </a:cubicBezTo>
                    <a:cubicBezTo>
                      <a:pt x="118" y="1"/>
                      <a:pt x="125" y="0"/>
                      <a:pt x="148" y="3"/>
                    </a:cubicBezTo>
                    <a:cubicBezTo>
                      <a:pt x="171" y="7"/>
                      <a:pt x="202" y="12"/>
                      <a:pt x="218" y="1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2" name="Freeform 478"/>
              <p:cNvSpPr>
                <a:spLocks/>
              </p:cNvSpPr>
              <p:nvPr/>
            </p:nvSpPr>
            <p:spPr bwMode="auto">
              <a:xfrm>
                <a:off x="8243888" y="1003300"/>
                <a:ext cx="117475" cy="9525"/>
              </a:xfrm>
              <a:custGeom>
                <a:avLst/>
                <a:gdLst>
                  <a:gd name="T0" fmla="*/ 2147483647 w 249"/>
                  <a:gd name="T1" fmla="*/ 2147483647 h 22"/>
                  <a:gd name="T2" fmla="*/ 2147483647 w 249"/>
                  <a:gd name="T3" fmla="*/ 2147483647 h 22"/>
                  <a:gd name="T4" fmla="*/ 2147483647 w 249"/>
                  <a:gd name="T5" fmla="*/ 2147483647 h 22"/>
                  <a:gd name="T6" fmla="*/ 2147483647 w 249"/>
                  <a:gd name="T7" fmla="*/ 2147483647 h 22"/>
                  <a:gd name="T8" fmla="*/ 0 w 249"/>
                  <a:gd name="T9" fmla="*/ 2147483647 h 22"/>
                  <a:gd name="T10" fmla="*/ 2147483647 w 249"/>
                  <a:gd name="T11" fmla="*/ 2147483647 h 22"/>
                  <a:gd name="T12" fmla="*/ 2147483647 w 249"/>
                  <a:gd name="T13" fmla="*/ 2147483647 h 22"/>
                  <a:gd name="T14" fmla="*/ 2147483647 w 249"/>
                  <a:gd name="T15" fmla="*/ 2147483647 h 22"/>
                  <a:gd name="T16" fmla="*/ 2147483647 w 249"/>
                  <a:gd name="T17" fmla="*/ 2147483647 h 22"/>
                  <a:gd name="T18" fmla="*/ 2147483647 w 249"/>
                  <a:gd name="T19" fmla="*/ 2147483647 h 22"/>
                  <a:gd name="T20" fmla="*/ 2147483647 w 249"/>
                  <a:gd name="T21" fmla="*/ 2147483647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9"/>
                  <a:gd name="T34" fmla="*/ 0 h 22"/>
                  <a:gd name="T35" fmla="*/ 249 w 249"/>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9" h="22">
                    <a:moveTo>
                      <a:pt x="101" y="16"/>
                    </a:moveTo>
                    <a:lnTo>
                      <a:pt x="101" y="16"/>
                    </a:lnTo>
                    <a:cubicBezTo>
                      <a:pt x="74" y="15"/>
                      <a:pt x="51" y="13"/>
                      <a:pt x="38" y="9"/>
                    </a:cubicBezTo>
                    <a:cubicBezTo>
                      <a:pt x="26" y="5"/>
                      <a:pt x="23" y="4"/>
                      <a:pt x="16" y="2"/>
                    </a:cubicBezTo>
                    <a:cubicBezTo>
                      <a:pt x="10" y="0"/>
                      <a:pt x="0" y="1"/>
                      <a:pt x="0" y="1"/>
                    </a:cubicBezTo>
                    <a:cubicBezTo>
                      <a:pt x="0" y="1"/>
                      <a:pt x="7" y="1"/>
                      <a:pt x="15" y="5"/>
                    </a:cubicBezTo>
                    <a:cubicBezTo>
                      <a:pt x="23" y="9"/>
                      <a:pt x="29" y="13"/>
                      <a:pt x="38" y="15"/>
                    </a:cubicBezTo>
                    <a:cubicBezTo>
                      <a:pt x="52" y="19"/>
                      <a:pt x="72" y="22"/>
                      <a:pt x="99" y="21"/>
                    </a:cubicBezTo>
                    <a:cubicBezTo>
                      <a:pt x="136" y="21"/>
                      <a:pt x="223" y="17"/>
                      <a:pt x="245" y="18"/>
                    </a:cubicBezTo>
                    <a:cubicBezTo>
                      <a:pt x="247" y="18"/>
                      <a:pt x="249" y="17"/>
                      <a:pt x="245" y="16"/>
                    </a:cubicBezTo>
                    <a:cubicBezTo>
                      <a:pt x="230" y="14"/>
                      <a:pt x="126" y="17"/>
                      <a:pt x="101" y="1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3" name="Freeform 479"/>
              <p:cNvSpPr>
                <a:spLocks/>
              </p:cNvSpPr>
              <p:nvPr/>
            </p:nvSpPr>
            <p:spPr bwMode="auto">
              <a:xfrm>
                <a:off x="8264525" y="973138"/>
                <a:ext cx="9525" cy="15875"/>
              </a:xfrm>
              <a:custGeom>
                <a:avLst/>
                <a:gdLst>
                  <a:gd name="T0" fmla="*/ 2147483647 w 23"/>
                  <a:gd name="T1" fmla="*/ 2147483647 h 35"/>
                  <a:gd name="T2" fmla="*/ 2147483647 w 23"/>
                  <a:gd name="T3" fmla="*/ 2147483647 h 35"/>
                  <a:gd name="T4" fmla="*/ 2147483647 w 23"/>
                  <a:gd name="T5" fmla="*/ 2147483647 h 35"/>
                  <a:gd name="T6" fmla="*/ 2147483647 w 23"/>
                  <a:gd name="T7" fmla="*/ 2147483647 h 35"/>
                  <a:gd name="T8" fmla="*/ 2147483647 w 23"/>
                  <a:gd name="T9" fmla="*/ 2147483647 h 35"/>
                  <a:gd name="T10" fmla="*/ 2147483647 w 23"/>
                  <a:gd name="T11" fmla="*/ 2147483647 h 35"/>
                  <a:gd name="T12" fmla="*/ 2147483647 w 23"/>
                  <a:gd name="T13" fmla="*/ 2147483647 h 35"/>
                  <a:gd name="T14" fmla="*/ 2147483647 w 23"/>
                  <a:gd name="T15" fmla="*/ 2147483647 h 35"/>
                  <a:gd name="T16" fmla="*/ 0 w 23"/>
                  <a:gd name="T17" fmla="*/ 2147483647 h 35"/>
                  <a:gd name="T18" fmla="*/ 2147483647 w 23"/>
                  <a:gd name="T19" fmla="*/ 2147483647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35"/>
                  <a:gd name="T32" fmla="*/ 23 w 23"/>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35">
                    <a:moveTo>
                      <a:pt x="8" y="34"/>
                    </a:moveTo>
                    <a:lnTo>
                      <a:pt x="8" y="34"/>
                    </a:lnTo>
                    <a:cubicBezTo>
                      <a:pt x="8" y="33"/>
                      <a:pt x="8" y="33"/>
                      <a:pt x="8" y="30"/>
                    </a:cubicBezTo>
                    <a:cubicBezTo>
                      <a:pt x="8" y="27"/>
                      <a:pt x="7" y="20"/>
                      <a:pt x="11" y="12"/>
                    </a:cubicBezTo>
                    <a:cubicBezTo>
                      <a:pt x="15" y="5"/>
                      <a:pt x="20" y="2"/>
                      <a:pt x="22" y="2"/>
                    </a:cubicBezTo>
                    <a:cubicBezTo>
                      <a:pt x="23" y="1"/>
                      <a:pt x="23" y="0"/>
                      <a:pt x="21" y="1"/>
                    </a:cubicBezTo>
                    <a:cubicBezTo>
                      <a:pt x="19" y="2"/>
                      <a:pt x="12" y="5"/>
                      <a:pt x="8" y="12"/>
                    </a:cubicBezTo>
                    <a:cubicBezTo>
                      <a:pt x="3" y="20"/>
                      <a:pt x="3" y="28"/>
                      <a:pt x="2" y="31"/>
                    </a:cubicBezTo>
                    <a:cubicBezTo>
                      <a:pt x="2" y="33"/>
                      <a:pt x="1" y="34"/>
                      <a:pt x="0" y="35"/>
                    </a:cubicBezTo>
                    <a:cubicBezTo>
                      <a:pt x="2" y="34"/>
                      <a:pt x="7" y="33"/>
                      <a:pt x="8" y="3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4" name="Freeform 480"/>
              <p:cNvSpPr>
                <a:spLocks/>
              </p:cNvSpPr>
              <p:nvPr/>
            </p:nvSpPr>
            <p:spPr bwMode="auto">
              <a:xfrm>
                <a:off x="8270875" y="973138"/>
                <a:ext cx="15875" cy="17463"/>
              </a:xfrm>
              <a:custGeom>
                <a:avLst/>
                <a:gdLst>
                  <a:gd name="T0" fmla="*/ 2147483647 w 33"/>
                  <a:gd name="T1" fmla="*/ 2147483647 h 37"/>
                  <a:gd name="T2" fmla="*/ 2147483647 w 33"/>
                  <a:gd name="T3" fmla="*/ 2147483647 h 37"/>
                  <a:gd name="T4" fmla="*/ 2147483647 w 33"/>
                  <a:gd name="T5" fmla="*/ 2147483647 h 37"/>
                  <a:gd name="T6" fmla="*/ 2147483647 w 33"/>
                  <a:gd name="T7" fmla="*/ 2147483647 h 37"/>
                  <a:gd name="T8" fmla="*/ 2147483647 w 33"/>
                  <a:gd name="T9" fmla="*/ 0 h 37"/>
                  <a:gd name="T10" fmla="*/ 2147483647 w 33"/>
                  <a:gd name="T11" fmla="*/ 2147483647 h 37"/>
                  <a:gd name="T12" fmla="*/ 2147483647 w 33"/>
                  <a:gd name="T13" fmla="*/ 2147483647 h 37"/>
                  <a:gd name="T14" fmla="*/ 2147483647 w 33"/>
                  <a:gd name="T15" fmla="*/ 2147483647 h 37"/>
                  <a:gd name="T16" fmla="*/ 2147483647 w 33"/>
                  <a:gd name="T17" fmla="*/ 2147483647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7"/>
                  <a:gd name="T29" fmla="*/ 33 w 33"/>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7">
                    <a:moveTo>
                      <a:pt x="18" y="34"/>
                    </a:moveTo>
                    <a:lnTo>
                      <a:pt x="18" y="34"/>
                    </a:lnTo>
                    <a:cubicBezTo>
                      <a:pt x="13" y="32"/>
                      <a:pt x="9" y="30"/>
                      <a:pt x="6" y="26"/>
                    </a:cubicBezTo>
                    <a:cubicBezTo>
                      <a:pt x="3" y="21"/>
                      <a:pt x="0" y="12"/>
                      <a:pt x="4" y="5"/>
                    </a:cubicBezTo>
                    <a:cubicBezTo>
                      <a:pt x="6" y="2"/>
                      <a:pt x="9" y="0"/>
                      <a:pt x="9" y="0"/>
                    </a:cubicBezTo>
                    <a:cubicBezTo>
                      <a:pt x="9" y="1"/>
                      <a:pt x="8" y="1"/>
                      <a:pt x="6" y="4"/>
                    </a:cubicBezTo>
                    <a:cubicBezTo>
                      <a:pt x="2" y="12"/>
                      <a:pt x="6" y="20"/>
                      <a:pt x="11" y="24"/>
                    </a:cubicBezTo>
                    <a:cubicBezTo>
                      <a:pt x="16" y="29"/>
                      <a:pt x="25" y="34"/>
                      <a:pt x="33" y="37"/>
                    </a:cubicBezTo>
                    <a:cubicBezTo>
                      <a:pt x="28" y="36"/>
                      <a:pt x="18" y="34"/>
                      <a:pt x="18" y="3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5" name="Freeform 481"/>
              <p:cNvSpPr>
                <a:spLocks/>
              </p:cNvSpPr>
              <p:nvPr/>
            </p:nvSpPr>
            <p:spPr bwMode="auto">
              <a:xfrm>
                <a:off x="8269288" y="1012825"/>
                <a:ext cx="15875" cy="11113"/>
              </a:xfrm>
              <a:custGeom>
                <a:avLst/>
                <a:gdLst>
                  <a:gd name="T0" fmla="*/ 2147483647 w 33"/>
                  <a:gd name="T1" fmla="*/ 2147483647 h 25"/>
                  <a:gd name="T2" fmla="*/ 2147483647 w 33"/>
                  <a:gd name="T3" fmla="*/ 2147483647 h 25"/>
                  <a:gd name="T4" fmla="*/ 2147483647 w 33"/>
                  <a:gd name="T5" fmla="*/ 2147483647 h 25"/>
                  <a:gd name="T6" fmla="*/ 2147483647 w 33"/>
                  <a:gd name="T7" fmla="*/ 2147483647 h 25"/>
                  <a:gd name="T8" fmla="*/ 0 w 33"/>
                  <a:gd name="T9" fmla="*/ 0 h 25"/>
                  <a:gd name="T10" fmla="*/ 2147483647 w 33"/>
                  <a:gd name="T11" fmla="*/ 2147483647 h 25"/>
                  <a:gd name="T12" fmla="*/ 0 60000 65536"/>
                  <a:gd name="T13" fmla="*/ 0 60000 65536"/>
                  <a:gd name="T14" fmla="*/ 0 60000 65536"/>
                  <a:gd name="T15" fmla="*/ 0 60000 65536"/>
                  <a:gd name="T16" fmla="*/ 0 60000 65536"/>
                  <a:gd name="T17" fmla="*/ 0 60000 65536"/>
                  <a:gd name="T18" fmla="*/ 0 w 33"/>
                  <a:gd name="T19" fmla="*/ 0 h 25"/>
                  <a:gd name="T20" fmla="*/ 33 w 33"/>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33" h="25">
                    <a:moveTo>
                      <a:pt x="22" y="3"/>
                    </a:moveTo>
                    <a:lnTo>
                      <a:pt x="22" y="3"/>
                    </a:lnTo>
                    <a:cubicBezTo>
                      <a:pt x="20" y="14"/>
                      <a:pt x="27" y="19"/>
                      <a:pt x="31" y="23"/>
                    </a:cubicBezTo>
                    <a:cubicBezTo>
                      <a:pt x="33" y="25"/>
                      <a:pt x="29" y="25"/>
                      <a:pt x="28" y="24"/>
                    </a:cubicBezTo>
                    <a:cubicBezTo>
                      <a:pt x="11" y="20"/>
                      <a:pt x="14" y="5"/>
                      <a:pt x="0" y="0"/>
                    </a:cubicBezTo>
                    <a:cubicBezTo>
                      <a:pt x="12" y="3"/>
                      <a:pt x="22" y="3"/>
                      <a:pt x="22"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6" name="Freeform 482"/>
              <p:cNvSpPr>
                <a:spLocks noEditPoints="1"/>
              </p:cNvSpPr>
              <p:nvPr/>
            </p:nvSpPr>
            <p:spPr bwMode="auto">
              <a:xfrm>
                <a:off x="8283575" y="1000125"/>
                <a:ext cx="79375" cy="7938"/>
              </a:xfrm>
              <a:custGeom>
                <a:avLst/>
                <a:gdLst>
                  <a:gd name="T0" fmla="*/ 2147483647 w 168"/>
                  <a:gd name="T1" fmla="*/ 2147483647 h 19"/>
                  <a:gd name="T2" fmla="*/ 2147483647 w 168"/>
                  <a:gd name="T3" fmla="*/ 2147483647 h 19"/>
                  <a:gd name="T4" fmla="*/ 2147483647 w 168"/>
                  <a:gd name="T5" fmla="*/ 2147483647 h 19"/>
                  <a:gd name="T6" fmla="*/ 2147483647 w 168"/>
                  <a:gd name="T7" fmla="*/ 2147483647 h 19"/>
                  <a:gd name="T8" fmla="*/ 2147483647 w 168"/>
                  <a:gd name="T9" fmla="*/ 2147483647 h 19"/>
                  <a:gd name="T10" fmla="*/ 2147483647 w 168"/>
                  <a:gd name="T11" fmla="*/ 2147483647 h 19"/>
                  <a:gd name="T12" fmla="*/ 2147483647 w 168"/>
                  <a:gd name="T13" fmla="*/ 2147483647 h 19"/>
                  <a:gd name="T14" fmla="*/ 2147483647 w 168"/>
                  <a:gd name="T15" fmla="*/ 2147483647 h 19"/>
                  <a:gd name="T16" fmla="*/ 2147483647 w 168"/>
                  <a:gd name="T17" fmla="*/ 2147483647 h 19"/>
                  <a:gd name="T18" fmla="*/ 2147483647 w 168"/>
                  <a:gd name="T19" fmla="*/ 2147483647 h 19"/>
                  <a:gd name="T20" fmla="*/ 2147483647 w 168"/>
                  <a:gd name="T21" fmla="*/ 2147483647 h 19"/>
                  <a:gd name="T22" fmla="*/ 2147483647 w 168"/>
                  <a:gd name="T23" fmla="*/ 2147483647 h 19"/>
                  <a:gd name="T24" fmla="*/ 2147483647 w 168"/>
                  <a:gd name="T25" fmla="*/ 2147483647 h 19"/>
                  <a:gd name="T26" fmla="*/ 2147483647 w 168"/>
                  <a:gd name="T27" fmla="*/ 2147483647 h 19"/>
                  <a:gd name="T28" fmla="*/ 2147483647 w 168"/>
                  <a:gd name="T29" fmla="*/ 2147483647 h 19"/>
                  <a:gd name="T30" fmla="*/ 2147483647 w 168"/>
                  <a:gd name="T31" fmla="*/ 2147483647 h 19"/>
                  <a:gd name="T32" fmla="*/ 2147483647 w 168"/>
                  <a:gd name="T33" fmla="*/ 2147483647 h 19"/>
                  <a:gd name="T34" fmla="*/ 2147483647 w 168"/>
                  <a:gd name="T35" fmla="*/ 2147483647 h 19"/>
                  <a:gd name="T36" fmla="*/ 2147483647 w 168"/>
                  <a:gd name="T37" fmla="*/ 2147483647 h 19"/>
                  <a:gd name="T38" fmla="*/ 2147483647 w 168"/>
                  <a:gd name="T39" fmla="*/ 2147483647 h 19"/>
                  <a:gd name="T40" fmla="*/ 2147483647 w 168"/>
                  <a:gd name="T41" fmla="*/ 2147483647 h 19"/>
                  <a:gd name="T42" fmla="*/ 2147483647 w 168"/>
                  <a:gd name="T43" fmla="*/ 2147483647 h 19"/>
                  <a:gd name="T44" fmla="*/ 2147483647 w 168"/>
                  <a:gd name="T45" fmla="*/ 2147483647 h 19"/>
                  <a:gd name="T46" fmla="*/ 2147483647 w 168"/>
                  <a:gd name="T47" fmla="*/ 2147483647 h 19"/>
                  <a:gd name="T48" fmla="*/ 2147483647 w 168"/>
                  <a:gd name="T49" fmla="*/ 2147483647 h 19"/>
                  <a:gd name="T50" fmla="*/ 2147483647 w 168"/>
                  <a:gd name="T51" fmla="*/ 2147483647 h 19"/>
                  <a:gd name="T52" fmla="*/ 2147483647 w 168"/>
                  <a:gd name="T53" fmla="*/ 2147483647 h 19"/>
                  <a:gd name="T54" fmla="*/ 2147483647 w 168"/>
                  <a:gd name="T55" fmla="*/ 2147483647 h 19"/>
                  <a:gd name="T56" fmla="*/ 2147483647 w 168"/>
                  <a:gd name="T57" fmla="*/ 2147483647 h 19"/>
                  <a:gd name="T58" fmla="*/ 2147483647 w 168"/>
                  <a:gd name="T59" fmla="*/ 2147483647 h 19"/>
                  <a:gd name="T60" fmla="*/ 2147483647 w 168"/>
                  <a:gd name="T61" fmla="*/ 2147483647 h 19"/>
                  <a:gd name="T62" fmla="*/ 2147483647 w 168"/>
                  <a:gd name="T63" fmla="*/ 2147483647 h 19"/>
                  <a:gd name="T64" fmla="*/ 2147483647 w 168"/>
                  <a:gd name="T65" fmla="*/ 2147483647 h 19"/>
                  <a:gd name="T66" fmla="*/ 2147483647 w 168"/>
                  <a:gd name="T67" fmla="*/ 2147483647 h 19"/>
                  <a:gd name="T68" fmla="*/ 2147483647 w 168"/>
                  <a:gd name="T69" fmla="*/ 2147483647 h 19"/>
                  <a:gd name="T70" fmla="*/ 2147483647 w 168"/>
                  <a:gd name="T71" fmla="*/ 2147483647 h 19"/>
                  <a:gd name="T72" fmla="*/ 2147483647 w 168"/>
                  <a:gd name="T73" fmla="*/ 2147483647 h 19"/>
                  <a:gd name="T74" fmla="*/ 2147483647 w 168"/>
                  <a:gd name="T75" fmla="*/ 2147483647 h 19"/>
                  <a:gd name="T76" fmla="*/ 2147483647 w 168"/>
                  <a:gd name="T77" fmla="*/ 2147483647 h 19"/>
                  <a:gd name="T78" fmla="*/ 2147483647 w 168"/>
                  <a:gd name="T79" fmla="*/ 2147483647 h 19"/>
                  <a:gd name="T80" fmla="*/ 2147483647 w 168"/>
                  <a:gd name="T81" fmla="*/ 2147483647 h 19"/>
                  <a:gd name="T82" fmla="*/ 2147483647 w 168"/>
                  <a:gd name="T83" fmla="*/ 2147483647 h 19"/>
                  <a:gd name="T84" fmla="*/ 2147483647 w 168"/>
                  <a:gd name="T85" fmla="*/ 2147483647 h 19"/>
                  <a:gd name="T86" fmla="*/ 2147483647 w 168"/>
                  <a:gd name="T87" fmla="*/ 2147483647 h 19"/>
                  <a:gd name="T88" fmla="*/ 2147483647 w 168"/>
                  <a:gd name="T89" fmla="*/ 2147483647 h 19"/>
                  <a:gd name="T90" fmla="*/ 2147483647 w 168"/>
                  <a:gd name="T91" fmla="*/ 2147483647 h 19"/>
                  <a:gd name="T92" fmla="*/ 2147483647 w 168"/>
                  <a:gd name="T93" fmla="*/ 2147483647 h 19"/>
                  <a:gd name="T94" fmla="*/ 2147483647 w 168"/>
                  <a:gd name="T95" fmla="*/ 2147483647 h 19"/>
                  <a:gd name="T96" fmla="*/ 2147483647 w 168"/>
                  <a:gd name="T97" fmla="*/ 2147483647 h 19"/>
                  <a:gd name="T98" fmla="*/ 2147483647 w 168"/>
                  <a:gd name="T99" fmla="*/ 2147483647 h 19"/>
                  <a:gd name="T100" fmla="*/ 2147483647 w 168"/>
                  <a:gd name="T101" fmla="*/ 2147483647 h 19"/>
                  <a:gd name="T102" fmla="*/ 2147483647 w 168"/>
                  <a:gd name="T103" fmla="*/ 2147483647 h 19"/>
                  <a:gd name="T104" fmla="*/ 2147483647 w 168"/>
                  <a:gd name="T105" fmla="*/ 2147483647 h 19"/>
                  <a:gd name="T106" fmla="*/ 2147483647 w 168"/>
                  <a:gd name="T107" fmla="*/ 2147483647 h 19"/>
                  <a:gd name="T108" fmla="*/ 2147483647 w 168"/>
                  <a:gd name="T109" fmla="*/ 2147483647 h 19"/>
                  <a:gd name="T110" fmla="*/ 2147483647 w 168"/>
                  <a:gd name="T111" fmla="*/ 2147483647 h 19"/>
                  <a:gd name="T112" fmla="*/ 2147483647 w 168"/>
                  <a:gd name="T113" fmla="*/ 2147483647 h 19"/>
                  <a:gd name="T114" fmla="*/ 2147483647 w 168"/>
                  <a:gd name="T115" fmla="*/ 2147483647 h 19"/>
                  <a:gd name="T116" fmla="*/ 2147483647 w 168"/>
                  <a:gd name="T117" fmla="*/ 2147483647 h 19"/>
                  <a:gd name="T118" fmla="*/ 2147483647 w 168"/>
                  <a:gd name="T119" fmla="*/ 2147483647 h 19"/>
                  <a:gd name="T120" fmla="*/ 2147483647 w 168"/>
                  <a:gd name="T121" fmla="*/ 2147483647 h 19"/>
                  <a:gd name="T122" fmla="*/ 2147483647 w 168"/>
                  <a:gd name="T123" fmla="*/ 2147483647 h 19"/>
                  <a:gd name="T124" fmla="*/ 2147483647 w 168"/>
                  <a:gd name="T125" fmla="*/ 2147483647 h 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8"/>
                  <a:gd name="T190" fmla="*/ 0 h 19"/>
                  <a:gd name="T191" fmla="*/ 168 w 168"/>
                  <a:gd name="T192" fmla="*/ 19 h 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8" h="19">
                    <a:moveTo>
                      <a:pt x="168" y="9"/>
                    </a:moveTo>
                    <a:lnTo>
                      <a:pt x="168" y="9"/>
                    </a:lnTo>
                    <a:lnTo>
                      <a:pt x="165" y="9"/>
                    </a:lnTo>
                    <a:cubicBezTo>
                      <a:pt x="165" y="9"/>
                      <a:pt x="165" y="8"/>
                      <a:pt x="164" y="8"/>
                    </a:cubicBezTo>
                    <a:cubicBezTo>
                      <a:pt x="164" y="8"/>
                      <a:pt x="164" y="8"/>
                      <a:pt x="163" y="8"/>
                    </a:cubicBezTo>
                    <a:cubicBezTo>
                      <a:pt x="162" y="8"/>
                      <a:pt x="162" y="8"/>
                      <a:pt x="161" y="8"/>
                    </a:cubicBezTo>
                    <a:cubicBezTo>
                      <a:pt x="161" y="8"/>
                      <a:pt x="161" y="8"/>
                      <a:pt x="161" y="9"/>
                    </a:cubicBezTo>
                    <a:cubicBezTo>
                      <a:pt x="161" y="9"/>
                      <a:pt x="161" y="9"/>
                      <a:pt x="160" y="9"/>
                    </a:cubicBezTo>
                    <a:cubicBezTo>
                      <a:pt x="160" y="9"/>
                      <a:pt x="160" y="9"/>
                      <a:pt x="160" y="9"/>
                    </a:cubicBezTo>
                    <a:cubicBezTo>
                      <a:pt x="160" y="9"/>
                      <a:pt x="160" y="9"/>
                      <a:pt x="160" y="9"/>
                    </a:cubicBezTo>
                    <a:cubicBezTo>
                      <a:pt x="160" y="9"/>
                      <a:pt x="161" y="10"/>
                      <a:pt x="161" y="10"/>
                    </a:cubicBezTo>
                    <a:cubicBezTo>
                      <a:pt x="162" y="10"/>
                      <a:pt x="162" y="10"/>
                      <a:pt x="163" y="10"/>
                    </a:cubicBezTo>
                    <a:cubicBezTo>
                      <a:pt x="163" y="10"/>
                      <a:pt x="163" y="10"/>
                      <a:pt x="163" y="10"/>
                    </a:cubicBezTo>
                    <a:cubicBezTo>
                      <a:pt x="164" y="10"/>
                      <a:pt x="164" y="10"/>
                      <a:pt x="164" y="11"/>
                    </a:cubicBezTo>
                    <a:cubicBezTo>
                      <a:pt x="165" y="11"/>
                      <a:pt x="166" y="11"/>
                      <a:pt x="166" y="11"/>
                    </a:cubicBezTo>
                    <a:cubicBezTo>
                      <a:pt x="167" y="12"/>
                      <a:pt x="168" y="13"/>
                      <a:pt x="168" y="14"/>
                    </a:cubicBezTo>
                    <a:cubicBezTo>
                      <a:pt x="168" y="14"/>
                      <a:pt x="168" y="14"/>
                      <a:pt x="168" y="14"/>
                    </a:cubicBezTo>
                    <a:cubicBezTo>
                      <a:pt x="168" y="14"/>
                      <a:pt x="168" y="14"/>
                      <a:pt x="167" y="14"/>
                    </a:cubicBezTo>
                    <a:cubicBezTo>
                      <a:pt x="167" y="16"/>
                      <a:pt x="167" y="16"/>
                      <a:pt x="166" y="17"/>
                    </a:cubicBezTo>
                    <a:cubicBezTo>
                      <a:pt x="165" y="18"/>
                      <a:pt x="164" y="18"/>
                      <a:pt x="164" y="18"/>
                    </a:cubicBezTo>
                    <a:cubicBezTo>
                      <a:pt x="163" y="19"/>
                      <a:pt x="163" y="19"/>
                      <a:pt x="162" y="19"/>
                    </a:cubicBezTo>
                    <a:cubicBezTo>
                      <a:pt x="162" y="19"/>
                      <a:pt x="161" y="19"/>
                      <a:pt x="161" y="19"/>
                    </a:cubicBezTo>
                    <a:cubicBezTo>
                      <a:pt x="159" y="19"/>
                      <a:pt x="158" y="19"/>
                      <a:pt x="157" y="18"/>
                    </a:cubicBezTo>
                    <a:cubicBezTo>
                      <a:pt x="156" y="17"/>
                      <a:pt x="155" y="17"/>
                      <a:pt x="155" y="15"/>
                    </a:cubicBezTo>
                    <a:cubicBezTo>
                      <a:pt x="155" y="15"/>
                      <a:pt x="155" y="15"/>
                      <a:pt x="155" y="15"/>
                    </a:cubicBezTo>
                    <a:cubicBezTo>
                      <a:pt x="155" y="15"/>
                      <a:pt x="155" y="14"/>
                      <a:pt x="155" y="14"/>
                    </a:cubicBezTo>
                    <a:lnTo>
                      <a:pt x="159" y="14"/>
                    </a:lnTo>
                    <a:cubicBezTo>
                      <a:pt x="159" y="14"/>
                      <a:pt x="159" y="14"/>
                      <a:pt x="159" y="14"/>
                    </a:cubicBezTo>
                    <a:cubicBezTo>
                      <a:pt x="159" y="15"/>
                      <a:pt x="159" y="15"/>
                      <a:pt x="159" y="15"/>
                    </a:cubicBezTo>
                    <a:cubicBezTo>
                      <a:pt x="159" y="15"/>
                      <a:pt x="159" y="16"/>
                      <a:pt x="160" y="16"/>
                    </a:cubicBezTo>
                    <a:cubicBezTo>
                      <a:pt x="160" y="16"/>
                      <a:pt x="161" y="16"/>
                      <a:pt x="161" y="16"/>
                    </a:cubicBezTo>
                    <a:cubicBezTo>
                      <a:pt x="162" y="16"/>
                      <a:pt x="163" y="16"/>
                      <a:pt x="163" y="16"/>
                    </a:cubicBezTo>
                    <a:cubicBezTo>
                      <a:pt x="163" y="16"/>
                      <a:pt x="164" y="16"/>
                      <a:pt x="164" y="15"/>
                    </a:cubicBezTo>
                    <a:cubicBezTo>
                      <a:pt x="164" y="15"/>
                      <a:pt x="164" y="15"/>
                      <a:pt x="164" y="15"/>
                    </a:cubicBezTo>
                    <a:cubicBezTo>
                      <a:pt x="164" y="15"/>
                      <a:pt x="164" y="15"/>
                      <a:pt x="164" y="15"/>
                    </a:cubicBezTo>
                    <a:cubicBezTo>
                      <a:pt x="164" y="15"/>
                      <a:pt x="164" y="15"/>
                      <a:pt x="164" y="15"/>
                    </a:cubicBezTo>
                    <a:cubicBezTo>
                      <a:pt x="164" y="15"/>
                      <a:pt x="164" y="15"/>
                      <a:pt x="164" y="15"/>
                    </a:cubicBezTo>
                    <a:cubicBezTo>
                      <a:pt x="164" y="14"/>
                      <a:pt x="164" y="14"/>
                      <a:pt x="163" y="14"/>
                    </a:cubicBezTo>
                    <a:cubicBezTo>
                      <a:pt x="163" y="14"/>
                      <a:pt x="162" y="14"/>
                      <a:pt x="162" y="13"/>
                    </a:cubicBezTo>
                    <a:cubicBezTo>
                      <a:pt x="162" y="13"/>
                      <a:pt x="161" y="13"/>
                      <a:pt x="161" y="13"/>
                    </a:cubicBezTo>
                    <a:cubicBezTo>
                      <a:pt x="161" y="13"/>
                      <a:pt x="161" y="13"/>
                      <a:pt x="160" y="13"/>
                    </a:cubicBezTo>
                    <a:cubicBezTo>
                      <a:pt x="160" y="13"/>
                      <a:pt x="159" y="13"/>
                      <a:pt x="158" y="12"/>
                    </a:cubicBezTo>
                    <a:cubicBezTo>
                      <a:pt x="157" y="12"/>
                      <a:pt x="157" y="11"/>
                      <a:pt x="157" y="10"/>
                    </a:cubicBezTo>
                    <a:cubicBezTo>
                      <a:pt x="157" y="10"/>
                      <a:pt x="157" y="10"/>
                      <a:pt x="157" y="10"/>
                    </a:cubicBezTo>
                    <a:cubicBezTo>
                      <a:pt x="157" y="10"/>
                      <a:pt x="157" y="10"/>
                      <a:pt x="157" y="9"/>
                    </a:cubicBezTo>
                    <a:cubicBezTo>
                      <a:pt x="157" y="9"/>
                      <a:pt x="157" y="9"/>
                      <a:pt x="157" y="9"/>
                    </a:cubicBezTo>
                    <a:cubicBezTo>
                      <a:pt x="157" y="9"/>
                      <a:pt x="157" y="9"/>
                      <a:pt x="157" y="8"/>
                    </a:cubicBezTo>
                    <a:cubicBezTo>
                      <a:pt x="158" y="8"/>
                      <a:pt x="158" y="7"/>
                      <a:pt x="159" y="6"/>
                    </a:cubicBezTo>
                    <a:cubicBezTo>
                      <a:pt x="160" y="5"/>
                      <a:pt x="162" y="5"/>
                      <a:pt x="163" y="5"/>
                    </a:cubicBezTo>
                    <a:lnTo>
                      <a:pt x="164" y="5"/>
                    </a:lnTo>
                    <a:cubicBezTo>
                      <a:pt x="164" y="5"/>
                      <a:pt x="164" y="5"/>
                      <a:pt x="164" y="5"/>
                    </a:cubicBezTo>
                    <a:cubicBezTo>
                      <a:pt x="165" y="5"/>
                      <a:pt x="166" y="5"/>
                      <a:pt x="167" y="6"/>
                    </a:cubicBezTo>
                    <a:cubicBezTo>
                      <a:pt x="168" y="6"/>
                      <a:pt x="168" y="7"/>
                      <a:pt x="168" y="9"/>
                    </a:cubicBezTo>
                    <a:cubicBezTo>
                      <a:pt x="168" y="9"/>
                      <a:pt x="168" y="9"/>
                      <a:pt x="168" y="9"/>
                    </a:cubicBezTo>
                    <a:close/>
                    <a:moveTo>
                      <a:pt x="146" y="11"/>
                    </a:moveTo>
                    <a:lnTo>
                      <a:pt x="146" y="11"/>
                    </a:lnTo>
                    <a:lnTo>
                      <a:pt x="151" y="11"/>
                    </a:lnTo>
                    <a:cubicBezTo>
                      <a:pt x="151" y="11"/>
                      <a:pt x="151" y="10"/>
                      <a:pt x="151" y="10"/>
                    </a:cubicBezTo>
                    <a:cubicBezTo>
                      <a:pt x="151" y="9"/>
                      <a:pt x="151" y="9"/>
                      <a:pt x="151" y="8"/>
                    </a:cubicBezTo>
                    <a:cubicBezTo>
                      <a:pt x="150" y="8"/>
                      <a:pt x="150" y="8"/>
                      <a:pt x="149" y="8"/>
                    </a:cubicBezTo>
                    <a:cubicBezTo>
                      <a:pt x="148" y="8"/>
                      <a:pt x="148" y="8"/>
                      <a:pt x="147" y="9"/>
                    </a:cubicBezTo>
                    <a:cubicBezTo>
                      <a:pt x="147" y="9"/>
                      <a:pt x="146" y="10"/>
                      <a:pt x="146" y="11"/>
                    </a:cubicBezTo>
                    <a:close/>
                    <a:moveTo>
                      <a:pt x="150" y="15"/>
                    </a:moveTo>
                    <a:lnTo>
                      <a:pt x="150" y="15"/>
                    </a:lnTo>
                    <a:lnTo>
                      <a:pt x="154" y="15"/>
                    </a:lnTo>
                    <a:cubicBezTo>
                      <a:pt x="153" y="16"/>
                      <a:pt x="153" y="17"/>
                      <a:pt x="152" y="17"/>
                    </a:cubicBezTo>
                    <a:cubicBezTo>
                      <a:pt x="151" y="18"/>
                      <a:pt x="150" y="18"/>
                      <a:pt x="149" y="18"/>
                    </a:cubicBezTo>
                    <a:cubicBezTo>
                      <a:pt x="149" y="19"/>
                      <a:pt x="149" y="19"/>
                      <a:pt x="148" y="19"/>
                    </a:cubicBezTo>
                    <a:cubicBezTo>
                      <a:pt x="148" y="19"/>
                      <a:pt x="148" y="19"/>
                      <a:pt x="147" y="19"/>
                    </a:cubicBezTo>
                    <a:cubicBezTo>
                      <a:pt x="146" y="19"/>
                      <a:pt x="144" y="18"/>
                      <a:pt x="143" y="18"/>
                    </a:cubicBezTo>
                    <a:cubicBezTo>
                      <a:pt x="142" y="17"/>
                      <a:pt x="142" y="16"/>
                      <a:pt x="142" y="14"/>
                    </a:cubicBezTo>
                    <a:cubicBezTo>
                      <a:pt x="142" y="14"/>
                      <a:pt x="142" y="13"/>
                      <a:pt x="142" y="13"/>
                    </a:cubicBezTo>
                    <a:cubicBezTo>
                      <a:pt x="142" y="13"/>
                      <a:pt x="142" y="12"/>
                      <a:pt x="142" y="12"/>
                    </a:cubicBezTo>
                    <a:cubicBezTo>
                      <a:pt x="142" y="11"/>
                      <a:pt x="142" y="11"/>
                      <a:pt x="143" y="10"/>
                    </a:cubicBezTo>
                    <a:cubicBezTo>
                      <a:pt x="143" y="10"/>
                      <a:pt x="143" y="9"/>
                      <a:pt x="143" y="9"/>
                    </a:cubicBezTo>
                    <a:cubicBezTo>
                      <a:pt x="144" y="8"/>
                      <a:pt x="145" y="7"/>
                      <a:pt x="146" y="6"/>
                    </a:cubicBezTo>
                    <a:cubicBezTo>
                      <a:pt x="147" y="5"/>
                      <a:pt x="148" y="5"/>
                      <a:pt x="150" y="5"/>
                    </a:cubicBezTo>
                    <a:cubicBezTo>
                      <a:pt x="150" y="5"/>
                      <a:pt x="150" y="5"/>
                      <a:pt x="150" y="5"/>
                    </a:cubicBezTo>
                    <a:cubicBezTo>
                      <a:pt x="151" y="5"/>
                      <a:pt x="151" y="5"/>
                      <a:pt x="151" y="5"/>
                    </a:cubicBezTo>
                    <a:cubicBezTo>
                      <a:pt x="152" y="5"/>
                      <a:pt x="153" y="6"/>
                      <a:pt x="154" y="6"/>
                    </a:cubicBezTo>
                    <a:cubicBezTo>
                      <a:pt x="154" y="7"/>
                      <a:pt x="155" y="8"/>
                      <a:pt x="155" y="10"/>
                    </a:cubicBezTo>
                    <a:cubicBezTo>
                      <a:pt x="155" y="10"/>
                      <a:pt x="155" y="11"/>
                      <a:pt x="155" y="11"/>
                    </a:cubicBezTo>
                    <a:cubicBezTo>
                      <a:pt x="155" y="11"/>
                      <a:pt x="155" y="12"/>
                      <a:pt x="154" y="12"/>
                    </a:cubicBezTo>
                    <a:lnTo>
                      <a:pt x="154" y="13"/>
                    </a:lnTo>
                    <a:lnTo>
                      <a:pt x="145" y="13"/>
                    </a:lnTo>
                    <a:cubicBezTo>
                      <a:pt x="145" y="13"/>
                      <a:pt x="145" y="13"/>
                      <a:pt x="145" y="13"/>
                    </a:cubicBezTo>
                    <a:cubicBezTo>
                      <a:pt x="145" y="13"/>
                      <a:pt x="145" y="14"/>
                      <a:pt x="145" y="14"/>
                    </a:cubicBezTo>
                    <a:cubicBezTo>
                      <a:pt x="145" y="14"/>
                      <a:pt x="145" y="14"/>
                      <a:pt x="145" y="14"/>
                    </a:cubicBezTo>
                    <a:cubicBezTo>
                      <a:pt x="145" y="15"/>
                      <a:pt x="146" y="15"/>
                      <a:pt x="146" y="15"/>
                    </a:cubicBezTo>
                    <a:cubicBezTo>
                      <a:pt x="146" y="16"/>
                      <a:pt x="147" y="16"/>
                      <a:pt x="148" y="16"/>
                    </a:cubicBezTo>
                    <a:cubicBezTo>
                      <a:pt x="148" y="16"/>
                      <a:pt x="148" y="16"/>
                      <a:pt x="148" y="16"/>
                    </a:cubicBezTo>
                    <a:cubicBezTo>
                      <a:pt x="149" y="16"/>
                      <a:pt x="149" y="16"/>
                      <a:pt x="149" y="16"/>
                    </a:cubicBezTo>
                    <a:cubicBezTo>
                      <a:pt x="150" y="15"/>
                      <a:pt x="150" y="15"/>
                      <a:pt x="150" y="15"/>
                    </a:cubicBezTo>
                    <a:close/>
                    <a:moveTo>
                      <a:pt x="142" y="1"/>
                    </a:moveTo>
                    <a:lnTo>
                      <a:pt x="142" y="1"/>
                    </a:lnTo>
                    <a:lnTo>
                      <a:pt x="142" y="4"/>
                    </a:lnTo>
                    <a:lnTo>
                      <a:pt x="138" y="4"/>
                    </a:lnTo>
                    <a:lnTo>
                      <a:pt x="139" y="1"/>
                    </a:lnTo>
                    <a:lnTo>
                      <a:pt x="142" y="1"/>
                    </a:lnTo>
                    <a:close/>
                    <a:moveTo>
                      <a:pt x="138" y="5"/>
                    </a:moveTo>
                    <a:lnTo>
                      <a:pt x="138" y="5"/>
                    </a:lnTo>
                    <a:lnTo>
                      <a:pt x="135" y="18"/>
                    </a:lnTo>
                    <a:lnTo>
                      <a:pt x="138" y="18"/>
                    </a:lnTo>
                    <a:lnTo>
                      <a:pt x="141" y="5"/>
                    </a:lnTo>
                    <a:lnTo>
                      <a:pt x="138" y="5"/>
                    </a:lnTo>
                    <a:close/>
                    <a:moveTo>
                      <a:pt x="125" y="18"/>
                    </a:moveTo>
                    <a:lnTo>
                      <a:pt x="125" y="18"/>
                    </a:lnTo>
                    <a:lnTo>
                      <a:pt x="128" y="5"/>
                    </a:lnTo>
                    <a:lnTo>
                      <a:pt x="131" y="5"/>
                    </a:lnTo>
                    <a:lnTo>
                      <a:pt x="131" y="8"/>
                    </a:lnTo>
                    <a:cubicBezTo>
                      <a:pt x="132" y="7"/>
                      <a:pt x="132" y="6"/>
                      <a:pt x="133" y="6"/>
                    </a:cubicBezTo>
                    <a:cubicBezTo>
                      <a:pt x="133" y="5"/>
                      <a:pt x="134" y="5"/>
                      <a:pt x="135" y="5"/>
                    </a:cubicBezTo>
                    <a:cubicBezTo>
                      <a:pt x="135" y="5"/>
                      <a:pt x="135" y="5"/>
                      <a:pt x="135" y="5"/>
                    </a:cubicBezTo>
                    <a:cubicBezTo>
                      <a:pt x="136" y="5"/>
                      <a:pt x="136" y="5"/>
                      <a:pt x="136" y="5"/>
                    </a:cubicBezTo>
                    <a:lnTo>
                      <a:pt x="135" y="9"/>
                    </a:lnTo>
                    <a:cubicBezTo>
                      <a:pt x="135" y="9"/>
                      <a:pt x="135" y="9"/>
                      <a:pt x="135" y="9"/>
                    </a:cubicBezTo>
                    <a:cubicBezTo>
                      <a:pt x="135" y="9"/>
                      <a:pt x="135" y="9"/>
                      <a:pt x="134" y="9"/>
                    </a:cubicBezTo>
                    <a:cubicBezTo>
                      <a:pt x="133" y="9"/>
                      <a:pt x="132" y="9"/>
                      <a:pt x="132" y="9"/>
                    </a:cubicBezTo>
                    <a:cubicBezTo>
                      <a:pt x="131" y="10"/>
                      <a:pt x="131" y="10"/>
                      <a:pt x="130" y="11"/>
                    </a:cubicBezTo>
                    <a:cubicBezTo>
                      <a:pt x="130" y="11"/>
                      <a:pt x="130" y="11"/>
                      <a:pt x="130" y="11"/>
                    </a:cubicBezTo>
                    <a:cubicBezTo>
                      <a:pt x="130" y="11"/>
                      <a:pt x="130" y="12"/>
                      <a:pt x="130" y="12"/>
                    </a:cubicBezTo>
                    <a:lnTo>
                      <a:pt x="129" y="18"/>
                    </a:lnTo>
                    <a:lnTo>
                      <a:pt x="125" y="18"/>
                    </a:lnTo>
                    <a:close/>
                    <a:moveTo>
                      <a:pt x="116" y="11"/>
                    </a:moveTo>
                    <a:lnTo>
                      <a:pt x="116" y="11"/>
                    </a:lnTo>
                    <a:lnTo>
                      <a:pt x="121" y="11"/>
                    </a:lnTo>
                    <a:cubicBezTo>
                      <a:pt x="121" y="11"/>
                      <a:pt x="121" y="10"/>
                      <a:pt x="121" y="10"/>
                    </a:cubicBezTo>
                    <a:cubicBezTo>
                      <a:pt x="121" y="9"/>
                      <a:pt x="121" y="9"/>
                      <a:pt x="121" y="8"/>
                    </a:cubicBezTo>
                    <a:cubicBezTo>
                      <a:pt x="120" y="8"/>
                      <a:pt x="120" y="8"/>
                      <a:pt x="119" y="8"/>
                    </a:cubicBezTo>
                    <a:cubicBezTo>
                      <a:pt x="118" y="8"/>
                      <a:pt x="118" y="8"/>
                      <a:pt x="117" y="9"/>
                    </a:cubicBezTo>
                    <a:cubicBezTo>
                      <a:pt x="117" y="9"/>
                      <a:pt x="116" y="10"/>
                      <a:pt x="116" y="11"/>
                    </a:cubicBezTo>
                    <a:close/>
                    <a:moveTo>
                      <a:pt x="120" y="15"/>
                    </a:moveTo>
                    <a:lnTo>
                      <a:pt x="120" y="15"/>
                    </a:lnTo>
                    <a:lnTo>
                      <a:pt x="124" y="15"/>
                    </a:lnTo>
                    <a:cubicBezTo>
                      <a:pt x="123" y="16"/>
                      <a:pt x="123" y="17"/>
                      <a:pt x="122" y="17"/>
                    </a:cubicBezTo>
                    <a:cubicBezTo>
                      <a:pt x="121" y="18"/>
                      <a:pt x="120" y="18"/>
                      <a:pt x="119" y="18"/>
                    </a:cubicBezTo>
                    <a:cubicBezTo>
                      <a:pt x="119" y="19"/>
                      <a:pt x="119" y="19"/>
                      <a:pt x="118" y="19"/>
                    </a:cubicBezTo>
                    <a:cubicBezTo>
                      <a:pt x="118" y="19"/>
                      <a:pt x="118" y="19"/>
                      <a:pt x="117" y="19"/>
                    </a:cubicBezTo>
                    <a:cubicBezTo>
                      <a:pt x="116" y="19"/>
                      <a:pt x="114" y="18"/>
                      <a:pt x="113" y="18"/>
                    </a:cubicBezTo>
                    <a:cubicBezTo>
                      <a:pt x="112" y="17"/>
                      <a:pt x="112" y="16"/>
                      <a:pt x="112" y="14"/>
                    </a:cubicBezTo>
                    <a:cubicBezTo>
                      <a:pt x="112" y="14"/>
                      <a:pt x="112" y="13"/>
                      <a:pt x="112" y="13"/>
                    </a:cubicBezTo>
                    <a:cubicBezTo>
                      <a:pt x="112" y="13"/>
                      <a:pt x="112" y="12"/>
                      <a:pt x="112" y="12"/>
                    </a:cubicBezTo>
                    <a:cubicBezTo>
                      <a:pt x="112" y="11"/>
                      <a:pt x="112" y="11"/>
                      <a:pt x="113" y="10"/>
                    </a:cubicBezTo>
                    <a:cubicBezTo>
                      <a:pt x="113" y="10"/>
                      <a:pt x="113" y="9"/>
                      <a:pt x="113" y="9"/>
                    </a:cubicBezTo>
                    <a:cubicBezTo>
                      <a:pt x="114" y="8"/>
                      <a:pt x="115" y="7"/>
                      <a:pt x="116" y="6"/>
                    </a:cubicBezTo>
                    <a:cubicBezTo>
                      <a:pt x="117" y="5"/>
                      <a:pt x="118" y="5"/>
                      <a:pt x="120" y="5"/>
                    </a:cubicBezTo>
                    <a:cubicBezTo>
                      <a:pt x="120" y="5"/>
                      <a:pt x="120" y="5"/>
                      <a:pt x="120" y="5"/>
                    </a:cubicBezTo>
                    <a:cubicBezTo>
                      <a:pt x="121" y="5"/>
                      <a:pt x="121" y="5"/>
                      <a:pt x="121" y="5"/>
                    </a:cubicBezTo>
                    <a:cubicBezTo>
                      <a:pt x="122" y="5"/>
                      <a:pt x="123" y="6"/>
                      <a:pt x="124" y="6"/>
                    </a:cubicBezTo>
                    <a:cubicBezTo>
                      <a:pt x="124" y="7"/>
                      <a:pt x="125" y="8"/>
                      <a:pt x="125" y="10"/>
                    </a:cubicBezTo>
                    <a:cubicBezTo>
                      <a:pt x="125" y="10"/>
                      <a:pt x="125" y="11"/>
                      <a:pt x="125" y="11"/>
                    </a:cubicBezTo>
                    <a:cubicBezTo>
                      <a:pt x="125" y="11"/>
                      <a:pt x="125" y="12"/>
                      <a:pt x="124" y="12"/>
                    </a:cubicBezTo>
                    <a:lnTo>
                      <a:pt x="124" y="13"/>
                    </a:lnTo>
                    <a:lnTo>
                      <a:pt x="115" y="13"/>
                    </a:lnTo>
                    <a:cubicBezTo>
                      <a:pt x="115" y="13"/>
                      <a:pt x="115" y="13"/>
                      <a:pt x="115" y="13"/>
                    </a:cubicBezTo>
                    <a:cubicBezTo>
                      <a:pt x="115" y="13"/>
                      <a:pt x="115" y="14"/>
                      <a:pt x="115" y="14"/>
                    </a:cubicBezTo>
                    <a:cubicBezTo>
                      <a:pt x="115" y="14"/>
                      <a:pt x="115" y="14"/>
                      <a:pt x="115" y="14"/>
                    </a:cubicBezTo>
                    <a:cubicBezTo>
                      <a:pt x="115" y="14"/>
                      <a:pt x="115" y="14"/>
                      <a:pt x="115" y="14"/>
                    </a:cubicBezTo>
                    <a:cubicBezTo>
                      <a:pt x="115" y="15"/>
                      <a:pt x="116" y="15"/>
                      <a:pt x="116" y="15"/>
                    </a:cubicBezTo>
                    <a:cubicBezTo>
                      <a:pt x="116" y="16"/>
                      <a:pt x="117" y="16"/>
                      <a:pt x="118" y="16"/>
                    </a:cubicBezTo>
                    <a:cubicBezTo>
                      <a:pt x="118" y="16"/>
                      <a:pt x="118" y="16"/>
                      <a:pt x="118" y="16"/>
                    </a:cubicBezTo>
                    <a:cubicBezTo>
                      <a:pt x="119" y="16"/>
                      <a:pt x="119" y="16"/>
                      <a:pt x="119" y="16"/>
                    </a:cubicBezTo>
                    <a:cubicBezTo>
                      <a:pt x="120" y="15"/>
                      <a:pt x="120" y="15"/>
                      <a:pt x="120" y="15"/>
                    </a:cubicBezTo>
                    <a:close/>
                    <a:moveTo>
                      <a:pt x="96" y="13"/>
                    </a:moveTo>
                    <a:lnTo>
                      <a:pt x="96" y="13"/>
                    </a:lnTo>
                    <a:lnTo>
                      <a:pt x="99" y="13"/>
                    </a:lnTo>
                    <a:cubicBezTo>
                      <a:pt x="99" y="13"/>
                      <a:pt x="99" y="13"/>
                      <a:pt x="99" y="13"/>
                    </a:cubicBezTo>
                    <a:cubicBezTo>
                      <a:pt x="99" y="13"/>
                      <a:pt x="99" y="13"/>
                      <a:pt x="99" y="13"/>
                    </a:cubicBezTo>
                    <a:cubicBezTo>
                      <a:pt x="99" y="13"/>
                      <a:pt x="99" y="14"/>
                      <a:pt x="99" y="14"/>
                    </a:cubicBezTo>
                    <a:cubicBezTo>
                      <a:pt x="99" y="14"/>
                      <a:pt x="99" y="14"/>
                      <a:pt x="99" y="14"/>
                    </a:cubicBezTo>
                    <a:cubicBezTo>
                      <a:pt x="99" y="14"/>
                      <a:pt x="99" y="14"/>
                      <a:pt x="99" y="14"/>
                    </a:cubicBezTo>
                    <a:cubicBezTo>
                      <a:pt x="100" y="15"/>
                      <a:pt x="100" y="15"/>
                      <a:pt x="100" y="15"/>
                    </a:cubicBezTo>
                    <a:cubicBezTo>
                      <a:pt x="101" y="16"/>
                      <a:pt x="101" y="16"/>
                      <a:pt x="103" y="16"/>
                    </a:cubicBezTo>
                    <a:cubicBezTo>
                      <a:pt x="103" y="16"/>
                      <a:pt x="103" y="16"/>
                      <a:pt x="103" y="16"/>
                    </a:cubicBezTo>
                    <a:cubicBezTo>
                      <a:pt x="103" y="16"/>
                      <a:pt x="103" y="16"/>
                      <a:pt x="103" y="16"/>
                    </a:cubicBezTo>
                    <a:cubicBezTo>
                      <a:pt x="104" y="16"/>
                      <a:pt x="105" y="16"/>
                      <a:pt x="105" y="15"/>
                    </a:cubicBezTo>
                    <a:cubicBezTo>
                      <a:pt x="106" y="15"/>
                      <a:pt x="107" y="14"/>
                      <a:pt x="107" y="14"/>
                    </a:cubicBezTo>
                    <a:cubicBezTo>
                      <a:pt x="107" y="14"/>
                      <a:pt x="107" y="13"/>
                      <a:pt x="107" y="13"/>
                    </a:cubicBezTo>
                    <a:cubicBezTo>
                      <a:pt x="107" y="13"/>
                      <a:pt x="107" y="13"/>
                      <a:pt x="107" y="13"/>
                    </a:cubicBezTo>
                    <a:cubicBezTo>
                      <a:pt x="107" y="13"/>
                      <a:pt x="106" y="12"/>
                      <a:pt x="106" y="12"/>
                    </a:cubicBezTo>
                    <a:cubicBezTo>
                      <a:pt x="106" y="12"/>
                      <a:pt x="105" y="12"/>
                      <a:pt x="104" y="11"/>
                    </a:cubicBezTo>
                    <a:cubicBezTo>
                      <a:pt x="104" y="11"/>
                      <a:pt x="104" y="11"/>
                      <a:pt x="104" y="11"/>
                    </a:cubicBezTo>
                    <a:cubicBezTo>
                      <a:pt x="104" y="11"/>
                      <a:pt x="104" y="11"/>
                      <a:pt x="104" y="11"/>
                    </a:cubicBezTo>
                    <a:lnTo>
                      <a:pt x="102" y="11"/>
                    </a:lnTo>
                    <a:cubicBezTo>
                      <a:pt x="102" y="11"/>
                      <a:pt x="102" y="11"/>
                      <a:pt x="102" y="11"/>
                    </a:cubicBezTo>
                    <a:cubicBezTo>
                      <a:pt x="102" y="11"/>
                      <a:pt x="102" y="11"/>
                      <a:pt x="102" y="11"/>
                    </a:cubicBezTo>
                    <a:cubicBezTo>
                      <a:pt x="101" y="11"/>
                      <a:pt x="100" y="10"/>
                      <a:pt x="99" y="10"/>
                    </a:cubicBezTo>
                    <a:cubicBezTo>
                      <a:pt x="98" y="9"/>
                      <a:pt x="98" y="8"/>
                      <a:pt x="98" y="7"/>
                    </a:cubicBezTo>
                    <a:cubicBezTo>
                      <a:pt x="98" y="7"/>
                      <a:pt x="98" y="7"/>
                      <a:pt x="98" y="6"/>
                    </a:cubicBezTo>
                    <a:cubicBezTo>
                      <a:pt x="98" y="6"/>
                      <a:pt x="98" y="6"/>
                      <a:pt x="98" y="6"/>
                    </a:cubicBezTo>
                    <a:cubicBezTo>
                      <a:pt x="98" y="5"/>
                      <a:pt x="98" y="5"/>
                      <a:pt x="98" y="5"/>
                    </a:cubicBezTo>
                    <a:cubicBezTo>
                      <a:pt x="98" y="4"/>
                      <a:pt x="98" y="4"/>
                      <a:pt x="99" y="4"/>
                    </a:cubicBezTo>
                    <a:cubicBezTo>
                      <a:pt x="99" y="3"/>
                      <a:pt x="100" y="2"/>
                      <a:pt x="101" y="1"/>
                    </a:cubicBezTo>
                    <a:cubicBezTo>
                      <a:pt x="102" y="1"/>
                      <a:pt x="104" y="0"/>
                      <a:pt x="106" y="0"/>
                    </a:cubicBezTo>
                    <a:cubicBezTo>
                      <a:pt x="108" y="0"/>
                      <a:pt x="109" y="1"/>
                      <a:pt x="110" y="1"/>
                    </a:cubicBezTo>
                    <a:cubicBezTo>
                      <a:pt x="111" y="2"/>
                      <a:pt x="111" y="3"/>
                      <a:pt x="111" y="4"/>
                    </a:cubicBezTo>
                    <a:cubicBezTo>
                      <a:pt x="111" y="4"/>
                      <a:pt x="111" y="4"/>
                      <a:pt x="111" y="4"/>
                    </a:cubicBezTo>
                    <a:cubicBezTo>
                      <a:pt x="111" y="5"/>
                      <a:pt x="111" y="5"/>
                      <a:pt x="111" y="5"/>
                    </a:cubicBezTo>
                    <a:cubicBezTo>
                      <a:pt x="111" y="5"/>
                      <a:pt x="111" y="5"/>
                      <a:pt x="111" y="6"/>
                    </a:cubicBezTo>
                    <a:cubicBezTo>
                      <a:pt x="111" y="6"/>
                      <a:pt x="111" y="6"/>
                      <a:pt x="111" y="6"/>
                    </a:cubicBezTo>
                    <a:lnTo>
                      <a:pt x="108" y="6"/>
                    </a:lnTo>
                    <a:cubicBezTo>
                      <a:pt x="108" y="6"/>
                      <a:pt x="108" y="6"/>
                      <a:pt x="108" y="6"/>
                    </a:cubicBezTo>
                    <a:cubicBezTo>
                      <a:pt x="108" y="6"/>
                      <a:pt x="108" y="5"/>
                      <a:pt x="108" y="5"/>
                    </a:cubicBezTo>
                    <a:cubicBezTo>
                      <a:pt x="108" y="5"/>
                      <a:pt x="108" y="5"/>
                      <a:pt x="108" y="5"/>
                    </a:cubicBezTo>
                    <a:cubicBezTo>
                      <a:pt x="108" y="5"/>
                      <a:pt x="107" y="4"/>
                      <a:pt x="107" y="4"/>
                    </a:cubicBezTo>
                    <a:cubicBezTo>
                      <a:pt x="106" y="4"/>
                      <a:pt x="106" y="3"/>
                      <a:pt x="105" y="3"/>
                    </a:cubicBezTo>
                    <a:cubicBezTo>
                      <a:pt x="105" y="3"/>
                      <a:pt x="104" y="3"/>
                      <a:pt x="104" y="3"/>
                    </a:cubicBezTo>
                    <a:cubicBezTo>
                      <a:pt x="104" y="3"/>
                      <a:pt x="104" y="3"/>
                      <a:pt x="104" y="3"/>
                    </a:cubicBezTo>
                    <a:cubicBezTo>
                      <a:pt x="103" y="4"/>
                      <a:pt x="103" y="4"/>
                      <a:pt x="102" y="4"/>
                    </a:cubicBezTo>
                    <a:cubicBezTo>
                      <a:pt x="102" y="4"/>
                      <a:pt x="101" y="5"/>
                      <a:pt x="101" y="6"/>
                    </a:cubicBezTo>
                    <a:cubicBezTo>
                      <a:pt x="101" y="6"/>
                      <a:pt x="101" y="6"/>
                      <a:pt x="101" y="6"/>
                    </a:cubicBezTo>
                    <a:cubicBezTo>
                      <a:pt x="101" y="6"/>
                      <a:pt x="101" y="7"/>
                      <a:pt x="101" y="7"/>
                    </a:cubicBezTo>
                    <a:cubicBezTo>
                      <a:pt x="102" y="7"/>
                      <a:pt x="102" y="7"/>
                      <a:pt x="102" y="7"/>
                    </a:cubicBezTo>
                    <a:cubicBezTo>
                      <a:pt x="102" y="7"/>
                      <a:pt x="102" y="7"/>
                      <a:pt x="102" y="7"/>
                    </a:cubicBezTo>
                    <a:cubicBezTo>
                      <a:pt x="102" y="7"/>
                      <a:pt x="103" y="7"/>
                      <a:pt x="103" y="7"/>
                    </a:cubicBezTo>
                    <a:lnTo>
                      <a:pt x="107" y="8"/>
                    </a:lnTo>
                    <a:cubicBezTo>
                      <a:pt x="108" y="9"/>
                      <a:pt x="109" y="9"/>
                      <a:pt x="109" y="10"/>
                    </a:cubicBezTo>
                    <a:cubicBezTo>
                      <a:pt x="110" y="10"/>
                      <a:pt x="110" y="11"/>
                      <a:pt x="110" y="12"/>
                    </a:cubicBezTo>
                    <a:cubicBezTo>
                      <a:pt x="110" y="12"/>
                      <a:pt x="110" y="12"/>
                      <a:pt x="110" y="13"/>
                    </a:cubicBezTo>
                    <a:cubicBezTo>
                      <a:pt x="110" y="13"/>
                      <a:pt x="110" y="13"/>
                      <a:pt x="110" y="13"/>
                    </a:cubicBezTo>
                    <a:cubicBezTo>
                      <a:pt x="110" y="15"/>
                      <a:pt x="109" y="16"/>
                      <a:pt x="109" y="16"/>
                    </a:cubicBezTo>
                    <a:cubicBezTo>
                      <a:pt x="108" y="17"/>
                      <a:pt x="107" y="18"/>
                      <a:pt x="106" y="18"/>
                    </a:cubicBezTo>
                    <a:cubicBezTo>
                      <a:pt x="105" y="18"/>
                      <a:pt x="105" y="19"/>
                      <a:pt x="104" y="19"/>
                    </a:cubicBezTo>
                    <a:cubicBezTo>
                      <a:pt x="103" y="19"/>
                      <a:pt x="103" y="19"/>
                      <a:pt x="102" y="19"/>
                    </a:cubicBezTo>
                    <a:cubicBezTo>
                      <a:pt x="100" y="19"/>
                      <a:pt x="98" y="19"/>
                      <a:pt x="97" y="18"/>
                    </a:cubicBezTo>
                    <a:cubicBezTo>
                      <a:pt x="96" y="17"/>
                      <a:pt x="96" y="16"/>
                      <a:pt x="96" y="15"/>
                    </a:cubicBezTo>
                    <a:cubicBezTo>
                      <a:pt x="96" y="15"/>
                      <a:pt x="96" y="15"/>
                      <a:pt x="96" y="15"/>
                    </a:cubicBezTo>
                    <a:cubicBezTo>
                      <a:pt x="96" y="15"/>
                      <a:pt x="96" y="14"/>
                      <a:pt x="96" y="14"/>
                    </a:cubicBezTo>
                    <a:cubicBezTo>
                      <a:pt x="96" y="14"/>
                      <a:pt x="96" y="14"/>
                      <a:pt x="96" y="14"/>
                    </a:cubicBezTo>
                    <a:cubicBezTo>
                      <a:pt x="96" y="13"/>
                      <a:pt x="96" y="13"/>
                      <a:pt x="96" y="13"/>
                    </a:cubicBezTo>
                    <a:close/>
                    <a:moveTo>
                      <a:pt x="81" y="12"/>
                    </a:moveTo>
                    <a:lnTo>
                      <a:pt x="81" y="12"/>
                    </a:lnTo>
                    <a:cubicBezTo>
                      <a:pt x="81" y="12"/>
                      <a:pt x="81" y="12"/>
                      <a:pt x="81" y="12"/>
                    </a:cubicBezTo>
                    <a:cubicBezTo>
                      <a:pt x="81" y="13"/>
                      <a:pt x="81" y="13"/>
                      <a:pt x="81" y="13"/>
                    </a:cubicBezTo>
                    <a:cubicBezTo>
                      <a:pt x="80" y="14"/>
                      <a:pt x="80" y="14"/>
                      <a:pt x="79" y="15"/>
                    </a:cubicBezTo>
                    <a:cubicBezTo>
                      <a:pt x="79" y="16"/>
                      <a:pt x="78" y="16"/>
                      <a:pt x="77" y="16"/>
                    </a:cubicBezTo>
                    <a:cubicBezTo>
                      <a:pt x="76" y="16"/>
                      <a:pt x="75" y="16"/>
                      <a:pt x="75" y="15"/>
                    </a:cubicBezTo>
                    <a:cubicBezTo>
                      <a:pt x="75" y="15"/>
                      <a:pt x="75" y="14"/>
                      <a:pt x="75" y="13"/>
                    </a:cubicBezTo>
                    <a:cubicBezTo>
                      <a:pt x="75" y="13"/>
                      <a:pt x="75" y="13"/>
                      <a:pt x="75" y="13"/>
                    </a:cubicBezTo>
                    <a:cubicBezTo>
                      <a:pt x="75" y="12"/>
                      <a:pt x="75" y="12"/>
                      <a:pt x="75" y="12"/>
                    </a:cubicBezTo>
                    <a:cubicBezTo>
                      <a:pt x="75" y="12"/>
                      <a:pt x="75" y="12"/>
                      <a:pt x="75" y="11"/>
                    </a:cubicBezTo>
                    <a:cubicBezTo>
                      <a:pt x="75" y="11"/>
                      <a:pt x="75" y="11"/>
                      <a:pt x="75" y="11"/>
                    </a:cubicBezTo>
                    <a:cubicBezTo>
                      <a:pt x="75" y="10"/>
                      <a:pt x="76" y="9"/>
                      <a:pt x="76" y="9"/>
                    </a:cubicBezTo>
                    <a:cubicBezTo>
                      <a:pt x="77" y="8"/>
                      <a:pt x="78" y="8"/>
                      <a:pt x="79" y="8"/>
                    </a:cubicBezTo>
                    <a:cubicBezTo>
                      <a:pt x="80" y="8"/>
                      <a:pt x="80" y="8"/>
                      <a:pt x="81" y="9"/>
                    </a:cubicBezTo>
                    <a:cubicBezTo>
                      <a:pt x="81" y="9"/>
                      <a:pt x="81" y="10"/>
                      <a:pt x="81" y="11"/>
                    </a:cubicBezTo>
                    <a:cubicBezTo>
                      <a:pt x="81" y="11"/>
                      <a:pt x="81" y="11"/>
                      <a:pt x="81" y="11"/>
                    </a:cubicBezTo>
                    <a:cubicBezTo>
                      <a:pt x="81" y="11"/>
                      <a:pt x="81" y="11"/>
                      <a:pt x="81" y="11"/>
                    </a:cubicBezTo>
                    <a:cubicBezTo>
                      <a:pt x="81" y="12"/>
                      <a:pt x="81" y="12"/>
                      <a:pt x="81" y="12"/>
                    </a:cubicBezTo>
                    <a:close/>
                    <a:moveTo>
                      <a:pt x="85" y="12"/>
                    </a:moveTo>
                    <a:lnTo>
                      <a:pt x="85" y="12"/>
                    </a:lnTo>
                    <a:cubicBezTo>
                      <a:pt x="85" y="12"/>
                      <a:pt x="85" y="11"/>
                      <a:pt x="85" y="11"/>
                    </a:cubicBezTo>
                    <a:cubicBezTo>
                      <a:pt x="85" y="11"/>
                      <a:pt x="85" y="10"/>
                      <a:pt x="85" y="10"/>
                    </a:cubicBezTo>
                    <a:cubicBezTo>
                      <a:pt x="85" y="8"/>
                      <a:pt x="84" y="7"/>
                      <a:pt x="83" y="6"/>
                    </a:cubicBezTo>
                    <a:cubicBezTo>
                      <a:pt x="82" y="5"/>
                      <a:pt x="81" y="5"/>
                      <a:pt x="79" y="5"/>
                    </a:cubicBezTo>
                    <a:cubicBezTo>
                      <a:pt x="79" y="5"/>
                      <a:pt x="79" y="5"/>
                      <a:pt x="79" y="5"/>
                    </a:cubicBezTo>
                    <a:cubicBezTo>
                      <a:pt x="77" y="5"/>
                      <a:pt x="76" y="6"/>
                      <a:pt x="74" y="7"/>
                    </a:cubicBezTo>
                    <a:cubicBezTo>
                      <a:pt x="73" y="8"/>
                      <a:pt x="72" y="10"/>
                      <a:pt x="71" y="12"/>
                    </a:cubicBezTo>
                    <a:cubicBezTo>
                      <a:pt x="71" y="12"/>
                      <a:pt x="71" y="13"/>
                      <a:pt x="71" y="13"/>
                    </a:cubicBezTo>
                    <a:cubicBezTo>
                      <a:pt x="71" y="13"/>
                      <a:pt x="71" y="14"/>
                      <a:pt x="71" y="14"/>
                    </a:cubicBezTo>
                    <a:cubicBezTo>
                      <a:pt x="71" y="16"/>
                      <a:pt x="71" y="17"/>
                      <a:pt x="73" y="18"/>
                    </a:cubicBezTo>
                    <a:cubicBezTo>
                      <a:pt x="74" y="18"/>
                      <a:pt x="75" y="19"/>
                      <a:pt x="76" y="19"/>
                    </a:cubicBezTo>
                    <a:lnTo>
                      <a:pt x="77" y="19"/>
                    </a:lnTo>
                    <a:cubicBezTo>
                      <a:pt x="77" y="19"/>
                      <a:pt x="77" y="19"/>
                      <a:pt x="77" y="19"/>
                    </a:cubicBezTo>
                    <a:cubicBezTo>
                      <a:pt x="79" y="19"/>
                      <a:pt x="80" y="18"/>
                      <a:pt x="82" y="17"/>
                    </a:cubicBezTo>
                    <a:cubicBezTo>
                      <a:pt x="83" y="16"/>
                      <a:pt x="84" y="14"/>
                      <a:pt x="85" y="12"/>
                    </a:cubicBezTo>
                    <a:close/>
                    <a:moveTo>
                      <a:pt x="60" y="12"/>
                    </a:moveTo>
                    <a:lnTo>
                      <a:pt x="60" y="12"/>
                    </a:lnTo>
                    <a:cubicBezTo>
                      <a:pt x="60" y="12"/>
                      <a:pt x="60" y="12"/>
                      <a:pt x="60" y="13"/>
                    </a:cubicBezTo>
                    <a:cubicBezTo>
                      <a:pt x="60" y="13"/>
                      <a:pt x="60" y="13"/>
                      <a:pt x="60" y="13"/>
                    </a:cubicBezTo>
                    <a:cubicBezTo>
                      <a:pt x="60" y="14"/>
                      <a:pt x="60" y="15"/>
                      <a:pt x="60" y="15"/>
                    </a:cubicBezTo>
                    <a:cubicBezTo>
                      <a:pt x="60" y="16"/>
                      <a:pt x="61" y="16"/>
                      <a:pt x="62" y="16"/>
                    </a:cubicBezTo>
                    <a:cubicBezTo>
                      <a:pt x="63" y="16"/>
                      <a:pt x="64" y="16"/>
                      <a:pt x="64" y="15"/>
                    </a:cubicBezTo>
                    <a:cubicBezTo>
                      <a:pt x="65" y="14"/>
                      <a:pt x="65" y="13"/>
                      <a:pt x="65" y="12"/>
                    </a:cubicBezTo>
                    <a:cubicBezTo>
                      <a:pt x="65" y="12"/>
                      <a:pt x="66" y="12"/>
                      <a:pt x="66" y="12"/>
                    </a:cubicBezTo>
                    <a:cubicBezTo>
                      <a:pt x="66" y="12"/>
                      <a:pt x="66" y="12"/>
                      <a:pt x="66" y="12"/>
                    </a:cubicBezTo>
                    <a:cubicBezTo>
                      <a:pt x="66" y="12"/>
                      <a:pt x="66" y="11"/>
                      <a:pt x="66" y="11"/>
                    </a:cubicBezTo>
                    <a:cubicBezTo>
                      <a:pt x="66" y="11"/>
                      <a:pt x="66" y="11"/>
                      <a:pt x="66" y="11"/>
                    </a:cubicBezTo>
                    <a:cubicBezTo>
                      <a:pt x="66" y="10"/>
                      <a:pt x="66" y="9"/>
                      <a:pt x="65" y="9"/>
                    </a:cubicBezTo>
                    <a:cubicBezTo>
                      <a:pt x="65" y="8"/>
                      <a:pt x="64" y="8"/>
                      <a:pt x="63" y="8"/>
                    </a:cubicBezTo>
                    <a:cubicBezTo>
                      <a:pt x="62" y="8"/>
                      <a:pt x="61" y="8"/>
                      <a:pt x="61" y="9"/>
                    </a:cubicBezTo>
                    <a:cubicBezTo>
                      <a:pt x="60" y="10"/>
                      <a:pt x="60" y="11"/>
                      <a:pt x="60" y="12"/>
                    </a:cubicBezTo>
                    <a:close/>
                    <a:moveTo>
                      <a:pt x="71" y="1"/>
                    </a:moveTo>
                    <a:lnTo>
                      <a:pt x="71" y="1"/>
                    </a:lnTo>
                    <a:lnTo>
                      <a:pt x="67" y="18"/>
                    </a:lnTo>
                    <a:lnTo>
                      <a:pt x="64" y="18"/>
                    </a:lnTo>
                    <a:lnTo>
                      <a:pt x="64" y="17"/>
                    </a:lnTo>
                    <a:cubicBezTo>
                      <a:pt x="64" y="17"/>
                      <a:pt x="63" y="18"/>
                      <a:pt x="63" y="18"/>
                    </a:cubicBezTo>
                    <a:cubicBezTo>
                      <a:pt x="63" y="18"/>
                      <a:pt x="62" y="19"/>
                      <a:pt x="61" y="19"/>
                    </a:cubicBezTo>
                    <a:cubicBezTo>
                      <a:pt x="61" y="19"/>
                      <a:pt x="61" y="19"/>
                      <a:pt x="61" y="19"/>
                    </a:cubicBezTo>
                    <a:cubicBezTo>
                      <a:pt x="61" y="19"/>
                      <a:pt x="60" y="19"/>
                      <a:pt x="60" y="19"/>
                    </a:cubicBezTo>
                    <a:cubicBezTo>
                      <a:pt x="59" y="19"/>
                      <a:pt x="58" y="18"/>
                      <a:pt x="57" y="17"/>
                    </a:cubicBezTo>
                    <a:cubicBezTo>
                      <a:pt x="56" y="16"/>
                      <a:pt x="56" y="15"/>
                      <a:pt x="56" y="14"/>
                    </a:cubicBezTo>
                    <a:cubicBezTo>
                      <a:pt x="56" y="14"/>
                      <a:pt x="56" y="13"/>
                      <a:pt x="56" y="13"/>
                    </a:cubicBezTo>
                    <a:cubicBezTo>
                      <a:pt x="56" y="13"/>
                      <a:pt x="56" y="12"/>
                      <a:pt x="56" y="12"/>
                    </a:cubicBezTo>
                    <a:cubicBezTo>
                      <a:pt x="57" y="10"/>
                      <a:pt x="57" y="8"/>
                      <a:pt x="59" y="7"/>
                    </a:cubicBezTo>
                    <a:cubicBezTo>
                      <a:pt x="60" y="6"/>
                      <a:pt x="61" y="5"/>
                      <a:pt x="62" y="5"/>
                    </a:cubicBezTo>
                    <a:lnTo>
                      <a:pt x="63" y="5"/>
                    </a:lnTo>
                    <a:cubicBezTo>
                      <a:pt x="63" y="5"/>
                      <a:pt x="63" y="5"/>
                      <a:pt x="63" y="5"/>
                    </a:cubicBezTo>
                    <a:cubicBezTo>
                      <a:pt x="64" y="5"/>
                      <a:pt x="65" y="5"/>
                      <a:pt x="65" y="5"/>
                    </a:cubicBezTo>
                    <a:cubicBezTo>
                      <a:pt x="65" y="6"/>
                      <a:pt x="66" y="6"/>
                      <a:pt x="66" y="6"/>
                    </a:cubicBezTo>
                    <a:cubicBezTo>
                      <a:pt x="66" y="7"/>
                      <a:pt x="66" y="7"/>
                      <a:pt x="66" y="7"/>
                    </a:cubicBezTo>
                    <a:cubicBezTo>
                      <a:pt x="66" y="7"/>
                      <a:pt x="66" y="7"/>
                      <a:pt x="66" y="7"/>
                    </a:cubicBezTo>
                    <a:lnTo>
                      <a:pt x="68" y="1"/>
                    </a:lnTo>
                    <a:lnTo>
                      <a:pt x="71" y="1"/>
                    </a:lnTo>
                    <a:close/>
                    <a:moveTo>
                      <a:pt x="50" y="14"/>
                    </a:moveTo>
                    <a:lnTo>
                      <a:pt x="50" y="14"/>
                    </a:lnTo>
                    <a:cubicBezTo>
                      <a:pt x="50" y="14"/>
                      <a:pt x="50" y="15"/>
                      <a:pt x="49" y="15"/>
                    </a:cubicBezTo>
                    <a:cubicBezTo>
                      <a:pt x="48" y="16"/>
                      <a:pt x="48" y="16"/>
                      <a:pt x="47" y="16"/>
                    </a:cubicBezTo>
                    <a:cubicBezTo>
                      <a:pt x="47" y="16"/>
                      <a:pt x="47" y="16"/>
                      <a:pt x="47" y="16"/>
                    </a:cubicBezTo>
                    <a:cubicBezTo>
                      <a:pt x="47" y="16"/>
                      <a:pt x="47" y="16"/>
                      <a:pt x="46" y="16"/>
                    </a:cubicBezTo>
                    <a:cubicBezTo>
                      <a:pt x="46" y="16"/>
                      <a:pt x="46" y="16"/>
                      <a:pt x="46" y="16"/>
                    </a:cubicBezTo>
                    <a:cubicBezTo>
                      <a:pt x="46" y="16"/>
                      <a:pt x="46" y="16"/>
                      <a:pt x="46" y="16"/>
                    </a:cubicBezTo>
                    <a:cubicBezTo>
                      <a:pt x="46" y="16"/>
                      <a:pt x="46" y="16"/>
                      <a:pt x="45" y="16"/>
                    </a:cubicBezTo>
                    <a:cubicBezTo>
                      <a:pt x="45" y="16"/>
                      <a:pt x="45" y="16"/>
                      <a:pt x="45" y="15"/>
                    </a:cubicBezTo>
                    <a:cubicBezTo>
                      <a:pt x="45" y="15"/>
                      <a:pt x="45" y="15"/>
                      <a:pt x="45" y="15"/>
                    </a:cubicBezTo>
                    <a:cubicBezTo>
                      <a:pt x="45" y="15"/>
                      <a:pt x="45" y="15"/>
                      <a:pt x="45" y="15"/>
                    </a:cubicBezTo>
                    <a:cubicBezTo>
                      <a:pt x="45" y="14"/>
                      <a:pt x="46" y="14"/>
                      <a:pt x="46" y="13"/>
                    </a:cubicBezTo>
                    <a:cubicBezTo>
                      <a:pt x="47" y="13"/>
                      <a:pt x="47" y="13"/>
                      <a:pt x="48" y="13"/>
                    </a:cubicBezTo>
                    <a:cubicBezTo>
                      <a:pt x="49" y="13"/>
                      <a:pt x="49" y="13"/>
                      <a:pt x="50" y="12"/>
                    </a:cubicBezTo>
                    <a:cubicBezTo>
                      <a:pt x="50" y="12"/>
                      <a:pt x="50" y="12"/>
                      <a:pt x="50" y="12"/>
                    </a:cubicBezTo>
                    <a:lnTo>
                      <a:pt x="50" y="14"/>
                    </a:lnTo>
                    <a:close/>
                    <a:moveTo>
                      <a:pt x="54" y="9"/>
                    </a:moveTo>
                    <a:lnTo>
                      <a:pt x="54" y="9"/>
                    </a:lnTo>
                    <a:cubicBezTo>
                      <a:pt x="54" y="9"/>
                      <a:pt x="55" y="9"/>
                      <a:pt x="55" y="8"/>
                    </a:cubicBezTo>
                    <a:cubicBezTo>
                      <a:pt x="55" y="8"/>
                      <a:pt x="55" y="8"/>
                      <a:pt x="55" y="8"/>
                    </a:cubicBezTo>
                    <a:cubicBezTo>
                      <a:pt x="55" y="7"/>
                      <a:pt x="54" y="6"/>
                      <a:pt x="54" y="6"/>
                    </a:cubicBezTo>
                    <a:cubicBezTo>
                      <a:pt x="53" y="6"/>
                      <a:pt x="52" y="5"/>
                      <a:pt x="52" y="5"/>
                    </a:cubicBezTo>
                    <a:cubicBezTo>
                      <a:pt x="51" y="5"/>
                      <a:pt x="51" y="5"/>
                      <a:pt x="51" y="5"/>
                    </a:cubicBezTo>
                    <a:cubicBezTo>
                      <a:pt x="51" y="5"/>
                      <a:pt x="50" y="5"/>
                      <a:pt x="50" y="5"/>
                    </a:cubicBezTo>
                    <a:cubicBezTo>
                      <a:pt x="50" y="5"/>
                      <a:pt x="50" y="5"/>
                      <a:pt x="50" y="5"/>
                    </a:cubicBezTo>
                    <a:lnTo>
                      <a:pt x="49" y="5"/>
                    </a:lnTo>
                    <a:cubicBezTo>
                      <a:pt x="48" y="5"/>
                      <a:pt x="47" y="5"/>
                      <a:pt x="46" y="6"/>
                    </a:cubicBezTo>
                    <a:cubicBezTo>
                      <a:pt x="45" y="7"/>
                      <a:pt x="44" y="8"/>
                      <a:pt x="43" y="10"/>
                    </a:cubicBezTo>
                    <a:lnTo>
                      <a:pt x="47" y="10"/>
                    </a:lnTo>
                    <a:cubicBezTo>
                      <a:pt x="47" y="10"/>
                      <a:pt x="47" y="9"/>
                      <a:pt x="47" y="9"/>
                    </a:cubicBezTo>
                    <a:cubicBezTo>
                      <a:pt x="47" y="9"/>
                      <a:pt x="47" y="9"/>
                      <a:pt x="47" y="9"/>
                    </a:cubicBezTo>
                    <a:cubicBezTo>
                      <a:pt x="47" y="9"/>
                      <a:pt x="47" y="8"/>
                      <a:pt x="48" y="8"/>
                    </a:cubicBezTo>
                    <a:cubicBezTo>
                      <a:pt x="48" y="8"/>
                      <a:pt x="48" y="8"/>
                      <a:pt x="49" y="8"/>
                    </a:cubicBezTo>
                    <a:cubicBezTo>
                      <a:pt x="49" y="8"/>
                      <a:pt x="50" y="8"/>
                      <a:pt x="50" y="8"/>
                    </a:cubicBezTo>
                    <a:cubicBezTo>
                      <a:pt x="50" y="8"/>
                      <a:pt x="50" y="8"/>
                      <a:pt x="51" y="8"/>
                    </a:cubicBezTo>
                    <a:cubicBezTo>
                      <a:pt x="51" y="8"/>
                      <a:pt x="51" y="9"/>
                      <a:pt x="51" y="9"/>
                    </a:cubicBezTo>
                    <a:cubicBezTo>
                      <a:pt x="51" y="9"/>
                      <a:pt x="51" y="9"/>
                      <a:pt x="51" y="9"/>
                    </a:cubicBezTo>
                    <a:cubicBezTo>
                      <a:pt x="51" y="9"/>
                      <a:pt x="51" y="9"/>
                      <a:pt x="51" y="9"/>
                    </a:cubicBezTo>
                    <a:cubicBezTo>
                      <a:pt x="51" y="10"/>
                      <a:pt x="51" y="10"/>
                      <a:pt x="51" y="10"/>
                    </a:cubicBezTo>
                    <a:cubicBezTo>
                      <a:pt x="50" y="10"/>
                      <a:pt x="50" y="10"/>
                      <a:pt x="50" y="10"/>
                    </a:cubicBezTo>
                    <a:cubicBezTo>
                      <a:pt x="50" y="10"/>
                      <a:pt x="50" y="10"/>
                      <a:pt x="50" y="10"/>
                    </a:cubicBezTo>
                    <a:cubicBezTo>
                      <a:pt x="50" y="10"/>
                      <a:pt x="50" y="10"/>
                      <a:pt x="50" y="10"/>
                    </a:cubicBezTo>
                    <a:lnTo>
                      <a:pt x="46" y="11"/>
                    </a:lnTo>
                    <a:cubicBezTo>
                      <a:pt x="45" y="11"/>
                      <a:pt x="44" y="11"/>
                      <a:pt x="43" y="12"/>
                    </a:cubicBezTo>
                    <a:cubicBezTo>
                      <a:pt x="43" y="13"/>
                      <a:pt x="42" y="14"/>
                      <a:pt x="42" y="15"/>
                    </a:cubicBezTo>
                    <a:cubicBezTo>
                      <a:pt x="42" y="15"/>
                      <a:pt x="42" y="15"/>
                      <a:pt x="42" y="15"/>
                    </a:cubicBezTo>
                    <a:cubicBezTo>
                      <a:pt x="42" y="16"/>
                      <a:pt x="42" y="16"/>
                      <a:pt x="42" y="16"/>
                    </a:cubicBezTo>
                    <a:cubicBezTo>
                      <a:pt x="42" y="17"/>
                      <a:pt x="42" y="18"/>
                      <a:pt x="43" y="18"/>
                    </a:cubicBezTo>
                    <a:cubicBezTo>
                      <a:pt x="43" y="19"/>
                      <a:pt x="44" y="19"/>
                      <a:pt x="45" y="19"/>
                    </a:cubicBezTo>
                    <a:cubicBezTo>
                      <a:pt x="46" y="19"/>
                      <a:pt x="47" y="19"/>
                      <a:pt x="47" y="18"/>
                    </a:cubicBezTo>
                    <a:cubicBezTo>
                      <a:pt x="48" y="18"/>
                      <a:pt x="48" y="18"/>
                      <a:pt x="49" y="17"/>
                    </a:cubicBezTo>
                    <a:cubicBezTo>
                      <a:pt x="49" y="17"/>
                      <a:pt x="49" y="17"/>
                      <a:pt x="49" y="17"/>
                    </a:cubicBezTo>
                    <a:cubicBezTo>
                      <a:pt x="49" y="17"/>
                      <a:pt x="49" y="17"/>
                      <a:pt x="49" y="17"/>
                    </a:cubicBezTo>
                    <a:cubicBezTo>
                      <a:pt x="49" y="17"/>
                      <a:pt x="49" y="17"/>
                      <a:pt x="49" y="17"/>
                    </a:cubicBezTo>
                    <a:cubicBezTo>
                      <a:pt x="49" y="17"/>
                      <a:pt x="49" y="18"/>
                      <a:pt x="49" y="18"/>
                    </a:cubicBezTo>
                    <a:cubicBezTo>
                      <a:pt x="49" y="18"/>
                      <a:pt x="49" y="18"/>
                      <a:pt x="49" y="18"/>
                    </a:cubicBezTo>
                    <a:cubicBezTo>
                      <a:pt x="49" y="18"/>
                      <a:pt x="49" y="18"/>
                      <a:pt x="49" y="18"/>
                    </a:cubicBezTo>
                    <a:lnTo>
                      <a:pt x="53" y="18"/>
                    </a:lnTo>
                    <a:cubicBezTo>
                      <a:pt x="53" y="18"/>
                      <a:pt x="53" y="18"/>
                      <a:pt x="53" y="18"/>
                    </a:cubicBezTo>
                    <a:cubicBezTo>
                      <a:pt x="53" y="18"/>
                      <a:pt x="53" y="17"/>
                      <a:pt x="53" y="17"/>
                    </a:cubicBezTo>
                    <a:cubicBezTo>
                      <a:pt x="53" y="17"/>
                      <a:pt x="53" y="17"/>
                      <a:pt x="53" y="17"/>
                    </a:cubicBezTo>
                    <a:cubicBezTo>
                      <a:pt x="53" y="16"/>
                      <a:pt x="53" y="16"/>
                      <a:pt x="53" y="16"/>
                    </a:cubicBezTo>
                    <a:lnTo>
                      <a:pt x="54" y="9"/>
                    </a:lnTo>
                    <a:close/>
                    <a:moveTo>
                      <a:pt x="32" y="18"/>
                    </a:moveTo>
                    <a:lnTo>
                      <a:pt x="32" y="18"/>
                    </a:lnTo>
                    <a:lnTo>
                      <a:pt x="35" y="5"/>
                    </a:lnTo>
                    <a:lnTo>
                      <a:pt x="38" y="5"/>
                    </a:lnTo>
                    <a:lnTo>
                      <a:pt x="38" y="8"/>
                    </a:lnTo>
                    <a:cubicBezTo>
                      <a:pt x="38" y="7"/>
                      <a:pt x="39" y="6"/>
                      <a:pt x="40" y="6"/>
                    </a:cubicBezTo>
                    <a:cubicBezTo>
                      <a:pt x="40" y="5"/>
                      <a:pt x="41" y="5"/>
                      <a:pt x="42" y="5"/>
                    </a:cubicBezTo>
                    <a:cubicBezTo>
                      <a:pt x="42" y="5"/>
                      <a:pt x="42" y="5"/>
                      <a:pt x="42" y="5"/>
                    </a:cubicBezTo>
                    <a:cubicBezTo>
                      <a:pt x="42" y="5"/>
                      <a:pt x="43" y="5"/>
                      <a:pt x="43" y="5"/>
                    </a:cubicBezTo>
                    <a:lnTo>
                      <a:pt x="42" y="9"/>
                    </a:lnTo>
                    <a:cubicBezTo>
                      <a:pt x="42" y="9"/>
                      <a:pt x="42" y="9"/>
                      <a:pt x="42" y="9"/>
                    </a:cubicBezTo>
                    <a:cubicBezTo>
                      <a:pt x="42" y="9"/>
                      <a:pt x="41" y="9"/>
                      <a:pt x="41" y="9"/>
                    </a:cubicBezTo>
                    <a:cubicBezTo>
                      <a:pt x="40" y="9"/>
                      <a:pt x="39" y="9"/>
                      <a:pt x="38" y="9"/>
                    </a:cubicBezTo>
                    <a:cubicBezTo>
                      <a:pt x="38" y="10"/>
                      <a:pt x="37" y="10"/>
                      <a:pt x="37" y="11"/>
                    </a:cubicBezTo>
                    <a:cubicBezTo>
                      <a:pt x="37" y="11"/>
                      <a:pt x="37" y="11"/>
                      <a:pt x="37" y="11"/>
                    </a:cubicBezTo>
                    <a:cubicBezTo>
                      <a:pt x="37" y="11"/>
                      <a:pt x="37" y="12"/>
                      <a:pt x="37" y="12"/>
                    </a:cubicBezTo>
                    <a:lnTo>
                      <a:pt x="36" y="18"/>
                    </a:lnTo>
                    <a:lnTo>
                      <a:pt x="32" y="18"/>
                    </a:lnTo>
                    <a:close/>
                    <a:moveTo>
                      <a:pt x="28" y="12"/>
                    </a:moveTo>
                    <a:lnTo>
                      <a:pt x="28" y="12"/>
                    </a:lnTo>
                    <a:cubicBezTo>
                      <a:pt x="28" y="12"/>
                      <a:pt x="28" y="12"/>
                      <a:pt x="28" y="11"/>
                    </a:cubicBezTo>
                    <a:cubicBezTo>
                      <a:pt x="28" y="11"/>
                      <a:pt x="28" y="11"/>
                      <a:pt x="28" y="11"/>
                    </a:cubicBezTo>
                    <a:cubicBezTo>
                      <a:pt x="28" y="11"/>
                      <a:pt x="28" y="11"/>
                      <a:pt x="28" y="11"/>
                    </a:cubicBezTo>
                    <a:cubicBezTo>
                      <a:pt x="28" y="10"/>
                      <a:pt x="28" y="9"/>
                      <a:pt x="27" y="9"/>
                    </a:cubicBezTo>
                    <a:cubicBezTo>
                      <a:pt x="27" y="8"/>
                      <a:pt x="26" y="8"/>
                      <a:pt x="25" y="8"/>
                    </a:cubicBezTo>
                    <a:cubicBezTo>
                      <a:pt x="24" y="8"/>
                      <a:pt x="24" y="8"/>
                      <a:pt x="23" y="9"/>
                    </a:cubicBezTo>
                    <a:cubicBezTo>
                      <a:pt x="22" y="9"/>
                      <a:pt x="22" y="10"/>
                      <a:pt x="22" y="11"/>
                    </a:cubicBezTo>
                    <a:cubicBezTo>
                      <a:pt x="22" y="11"/>
                      <a:pt x="22" y="11"/>
                      <a:pt x="22" y="11"/>
                    </a:cubicBezTo>
                    <a:cubicBezTo>
                      <a:pt x="22" y="12"/>
                      <a:pt x="21" y="12"/>
                      <a:pt x="21" y="12"/>
                    </a:cubicBezTo>
                    <a:cubicBezTo>
                      <a:pt x="21" y="12"/>
                      <a:pt x="21" y="12"/>
                      <a:pt x="21" y="13"/>
                    </a:cubicBezTo>
                    <a:cubicBezTo>
                      <a:pt x="21" y="13"/>
                      <a:pt x="21" y="13"/>
                      <a:pt x="21" y="13"/>
                    </a:cubicBezTo>
                    <a:cubicBezTo>
                      <a:pt x="21" y="14"/>
                      <a:pt x="21" y="15"/>
                      <a:pt x="22" y="15"/>
                    </a:cubicBezTo>
                    <a:cubicBezTo>
                      <a:pt x="22" y="16"/>
                      <a:pt x="23" y="16"/>
                      <a:pt x="24" y="16"/>
                    </a:cubicBezTo>
                    <a:cubicBezTo>
                      <a:pt x="25" y="16"/>
                      <a:pt x="26" y="16"/>
                      <a:pt x="26" y="15"/>
                    </a:cubicBezTo>
                    <a:cubicBezTo>
                      <a:pt x="27" y="14"/>
                      <a:pt x="27" y="14"/>
                      <a:pt x="27" y="13"/>
                    </a:cubicBezTo>
                    <a:cubicBezTo>
                      <a:pt x="27" y="13"/>
                      <a:pt x="28" y="13"/>
                      <a:pt x="28" y="12"/>
                    </a:cubicBezTo>
                    <a:cubicBezTo>
                      <a:pt x="28" y="12"/>
                      <a:pt x="28" y="12"/>
                      <a:pt x="28" y="12"/>
                    </a:cubicBezTo>
                    <a:close/>
                    <a:moveTo>
                      <a:pt x="31" y="12"/>
                    </a:moveTo>
                    <a:lnTo>
                      <a:pt x="31" y="12"/>
                    </a:lnTo>
                    <a:cubicBezTo>
                      <a:pt x="31" y="14"/>
                      <a:pt x="30" y="16"/>
                      <a:pt x="28" y="17"/>
                    </a:cubicBezTo>
                    <a:cubicBezTo>
                      <a:pt x="27" y="18"/>
                      <a:pt x="25" y="19"/>
                      <a:pt x="24" y="19"/>
                    </a:cubicBezTo>
                    <a:cubicBezTo>
                      <a:pt x="23" y="19"/>
                      <a:pt x="23" y="19"/>
                      <a:pt x="23" y="19"/>
                    </a:cubicBezTo>
                    <a:cubicBezTo>
                      <a:pt x="22" y="19"/>
                      <a:pt x="20" y="18"/>
                      <a:pt x="19" y="18"/>
                    </a:cubicBezTo>
                    <a:cubicBezTo>
                      <a:pt x="18" y="17"/>
                      <a:pt x="18" y="16"/>
                      <a:pt x="18" y="14"/>
                    </a:cubicBezTo>
                    <a:cubicBezTo>
                      <a:pt x="18" y="14"/>
                      <a:pt x="18" y="13"/>
                      <a:pt x="18" y="13"/>
                    </a:cubicBezTo>
                    <a:cubicBezTo>
                      <a:pt x="18" y="13"/>
                      <a:pt x="18" y="12"/>
                      <a:pt x="18" y="12"/>
                    </a:cubicBezTo>
                    <a:cubicBezTo>
                      <a:pt x="18" y="10"/>
                      <a:pt x="19" y="8"/>
                      <a:pt x="21" y="7"/>
                    </a:cubicBezTo>
                    <a:cubicBezTo>
                      <a:pt x="22" y="6"/>
                      <a:pt x="24" y="5"/>
                      <a:pt x="26" y="5"/>
                    </a:cubicBezTo>
                    <a:cubicBezTo>
                      <a:pt x="26" y="5"/>
                      <a:pt x="26" y="5"/>
                      <a:pt x="26" y="5"/>
                    </a:cubicBezTo>
                    <a:cubicBezTo>
                      <a:pt x="28" y="5"/>
                      <a:pt x="29" y="5"/>
                      <a:pt x="30" y="6"/>
                    </a:cubicBezTo>
                    <a:cubicBezTo>
                      <a:pt x="31" y="7"/>
                      <a:pt x="31" y="8"/>
                      <a:pt x="31" y="10"/>
                    </a:cubicBezTo>
                    <a:cubicBezTo>
                      <a:pt x="31" y="10"/>
                      <a:pt x="31" y="11"/>
                      <a:pt x="31" y="11"/>
                    </a:cubicBezTo>
                    <a:cubicBezTo>
                      <a:pt x="31" y="11"/>
                      <a:pt x="31" y="12"/>
                      <a:pt x="31" y="12"/>
                    </a:cubicBezTo>
                    <a:close/>
                    <a:moveTo>
                      <a:pt x="6" y="4"/>
                    </a:moveTo>
                    <a:lnTo>
                      <a:pt x="6" y="4"/>
                    </a:lnTo>
                    <a:lnTo>
                      <a:pt x="4" y="15"/>
                    </a:lnTo>
                    <a:lnTo>
                      <a:pt x="8" y="15"/>
                    </a:lnTo>
                    <a:cubicBezTo>
                      <a:pt x="9" y="15"/>
                      <a:pt x="10" y="15"/>
                      <a:pt x="11" y="14"/>
                    </a:cubicBezTo>
                    <a:cubicBezTo>
                      <a:pt x="12" y="12"/>
                      <a:pt x="12" y="11"/>
                      <a:pt x="13" y="10"/>
                    </a:cubicBezTo>
                    <a:cubicBezTo>
                      <a:pt x="13" y="10"/>
                      <a:pt x="13" y="10"/>
                      <a:pt x="13" y="10"/>
                    </a:cubicBezTo>
                    <a:cubicBezTo>
                      <a:pt x="13" y="10"/>
                      <a:pt x="13" y="10"/>
                      <a:pt x="13" y="9"/>
                    </a:cubicBezTo>
                    <a:cubicBezTo>
                      <a:pt x="13" y="9"/>
                      <a:pt x="13" y="9"/>
                      <a:pt x="13" y="8"/>
                    </a:cubicBezTo>
                    <a:cubicBezTo>
                      <a:pt x="13" y="8"/>
                      <a:pt x="13" y="7"/>
                      <a:pt x="13" y="7"/>
                    </a:cubicBezTo>
                    <a:cubicBezTo>
                      <a:pt x="13" y="6"/>
                      <a:pt x="13" y="5"/>
                      <a:pt x="12" y="5"/>
                    </a:cubicBezTo>
                    <a:cubicBezTo>
                      <a:pt x="12" y="4"/>
                      <a:pt x="12" y="4"/>
                      <a:pt x="11" y="4"/>
                    </a:cubicBezTo>
                    <a:cubicBezTo>
                      <a:pt x="11" y="4"/>
                      <a:pt x="11" y="4"/>
                      <a:pt x="11" y="4"/>
                    </a:cubicBezTo>
                    <a:lnTo>
                      <a:pt x="10" y="4"/>
                    </a:lnTo>
                    <a:lnTo>
                      <a:pt x="6" y="4"/>
                    </a:lnTo>
                    <a:close/>
                    <a:moveTo>
                      <a:pt x="0" y="18"/>
                    </a:moveTo>
                    <a:lnTo>
                      <a:pt x="0" y="18"/>
                    </a:lnTo>
                    <a:lnTo>
                      <a:pt x="4" y="1"/>
                    </a:lnTo>
                    <a:lnTo>
                      <a:pt x="11" y="1"/>
                    </a:lnTo>
                    <a:cubicBezTo>
                      <a:pt x="14" y="1"/>
                      <a:pt x="15" y="1"/>
                      <a:pt x="16" y="3"/>
                    </a:cubicBezTo>
                    <a:cubicBezTo>
                      <a:pt x="17" y="4"/>
                      <a:pt x="17" y="5"/>
                      <a:pt x="17" y="7"/>
                    </a:cubicBezTo>
                    <a:cubicBezTo>
                      <a:pt x="17" y="7"/>
                      <a:pt x="17" y="8"/>
                      <a:pt x="17" y="8"/>
                    </a:cubicBezTo>
                    <a:cubicBezTo>
                      <a:pt x="17" y="8"/>
                      <a:pt x="17" y="9"/>
                      <a:pt x="17" y="9"/>
                    </a:cubicBezTo>
                    <a:cubicBezTo>
                      <a:pt x="17" y="10"/>
                      <a:pt x="17" y="10"/>
                      <a:pt x="16" y="11"/>
                    </a:cubicBezTo>
                    <a:cubicBezTo>
                      <a:pt x="16" y="11"/>
                      <a:pt x="16" y="12"/>
                      <a:pt x="16" y="12"/>
                    </a:cubicBezTo>
                    <a:cubicBezTo>
                      <a:pt x="15" y="14"/>
                      <a:pt x="14" y="15"/>
                      <a:pt x="13" y="16"/>
                    </a:cubicBezTo>
                    <a:cubicBezTo>
                      <a:pt x="11" y="18"/>
                      <a:pt x="10" y="18"/>
                      <a:pt x="7" y="18"/>
                    </a:cubicBezTo>
                    <a:lnTo>
                      <a:pt x="0" y="1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24" name="组合 672"/>
            <p:cNvGrpSpPr>
              <a:grpSpLocks/>
            </p:cNvGrpSpPr>
            <p:nvPr/>
          </p:nvGrpSpPr>
          <p:grpSpPr bwMode="auto">
            <a:xfrm>
              <a:off x="7720587" y="4407224"/>
              <a:ext cx="1085718" cy="346738"/>
              <a:chOff x="8113713" y="876300"/>
              <a:chExt cx="1022350" cy="338138"/>
            </a:xfrm>
          </p:grpSpPr>
          <p:sp>
            <p:nvSpPr>
              <p:cNvPr id="295" name="Freeform 432"/>
              <p:cNvSpPr>
                <a:spLocks/>
              </p:cNvSpPr>
              <p:nvPr/>
            </p:nvSpPr>
            <p:spPr bwMode="auto">
              <a:xfrm>
                <a:off x="8113713" y="938213"/>
                <a:ext cx="1022350" cy="254000"/>
              </a:xfrm>
              <a:custGeom>
                <a:avLst/>
                <a:gdLst>
                  <a:gd name="T0" fmla="*/ 2147483647 w 2173"/>
                  <a:gd name="T1" fmla="*/ 2147483647 h 538"/>
                  <a:gd name="T2" fmla="*/ 2147483647 w 2173"/>
                  <a:gd name="T3" fmla="*/ 2147483647 h 538"/>
                  <a:gd name="T4" fmla="*/ 2147483647 w 2173"/>
                  <a:gd name="T5" fmla="*/ 2147483647 h 538"/>
                  <a:gd name="T6" fmla="*/ 2147483647 w 2173"/>
                  <a:gd name="T7" fmla="*/ 2147483647 h 538"/>
                  <a:gd name="T8" fmla="*/ 2147483647 w 2173"/>
                  <a:gd name="T9" fmla="*/ 2147483647 h 538"/>
                  <a:gd name="T10" fmla="*/ 2147483647 w 2173"/>
                  <a:gd name="T11" fmla="*/ 2147483647 h 538"/>
                  <a:gd name="T12" fmla="*/ 2147483647 w 2173"/>
                  <a:gd name="T13" fmla="*/ 2147483647 h 538"/>
                  <a:gd name="T14" fmla="*/ 2147483647 w 2173"/>
                  <a:gd name="T15" fmla="*/ 2147483647 h 538"/>
                  <a:gd name="T16" fmla="*/ 2147483647 w 2173"/>
                  <a:gd name="T17" fmla="*/ 2147483647 h 538"/>
                  <a:gd name="T18" fmla="*/ 2147483647 w 2173"/>
                  <a:gd name="T19" fmla="*/ 2147483647 h 538"/>
                  <a:gd name="T20" fmla="*/ 2147483647 w 2173"/>
                  <a:gd name="T21" fmla="*/ 2147483647 h 538"/>
                  <a:gd name="T22" fmla="*/ 2147483647 w 2173"/>
                  <a:gd name="T23" fmla="*/ 2147483647 h 538"/>
                  <a:gd name="T24" fmla="*/ 0 w 2173"/>
                  <a:gd name="T25" fmla="*/ 2147483647 h 538"/>
                  <a:gd name="T26" fmla="*/ 0 w 2173"/>
                  <a:gd name="T27" fmla="*/ 0 h 538"/>
                  <a:gd name="T28" fmla="*/ 2147483647 w 2173"/>
                  <a:gd name="T29" fmla="*/ 0 h 538"/>
                  <a:gd name="T30" fmla="*/ 2147483647 w 2173"/>
                  <a:gd name="T31" fmla="*/ 2147483647 h 5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73"/>
                  <a:gd name="T49" fmla="*/ 0 h 538"/>
                  <a:gd name="T50" fmla="*/ 2173 w 2173"/>
                  <a:gd name="T51" fmla="*/ 538 h 5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73" h="538">
                    <a:moveTo>
                      <a:pt x="2173" y="538"/>
                    </a:moveTo>
                    <a:lnTo>
                      <a:pt x="2173" y="538"/>
                    </a:lnTo>
                    <a:lnTo>
                      <a:pt x="1595" y="538"/>
                    </a:lnTo>
                    <a:cubicBezTo>
                      <a:pt x="1584" y="538"/>
                      <a:pt x="1575" y="529"/>
                      <a:pt x="1575" y="518"/>
                    </a:cubicBezTo>
                    <a:cubicBezTo>
                      <a:pt x="1575" y="507"/>
                      <a:pt x="1584" y="498"/>
                      <a:pt x="1595" y="498"/>
                    </a:cubicBezTo>
                    <a:lnTo>
                      <a:pt x="2133" y="498"/>
                    </a:lnTo>
                    <a:lnTo>
                      <a:pt x="2133" y="40"/>
                    </a:lnTo>
                    <a:lnTo>
                      <a:pt x="40" y="40"/>
                    </a:lnTo>
                    <a:lnTo>
                      <a:pt x="40" y="498"/>
                    </a:lnTo>
                    <a:lnTo>
                      <a:pt x="1382" y="498"/>
                    </a:lnTo>
                    <a:cubicBezTo>
                      <a:pt x="1393" y="498"/>
                      <a:pt x="1402" y="507"/>
                      <a:pt x="1402" y="518"/>
                    </a:cubicBezTo>
                    <a:cubicBezTo>
                      <a:pt x="1402" y="529"/>
                      <a:pt x="1393" y="538"/>
                      <a:pt x="1382" y="538"/>
                    </a:cubicBezTo>
                    <a:lnTo>
                      <a:pt x="0" y="538"/>
                    </a:lnTo>
                    <a:lnTo>
                      <a:pt x="0" y="0"/>
                    </a:lnTo>
                    <a:lnTo>
                      <a:pt x="2173" y="0"/>
                    </a:lnTo>
                    <a:lnTo>
                      <a:pt x="2173" y="53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6" name="Freeform 433"/>
              <p:cNvSpPr>
                <a:spLocks/>
              </p:cNvSpPr>
              <p:nvPr/>
            </p:nvSpPr>
            <p:spPr bwMode="auto">
              <a:xfrm>
                <a:off x="8113713" y="915988"/>
                <a:ext cx="1022350" cy="33338"/>
              </a:xfrm>
              <a:custGeom>
                <a:avLst/>
                <a:gdLst>
                  <a:gd name="T0" fmla="*/ 2147483647 w 2172"/>
                  <a:gd name="T1" fmla="*/ 2147483647 h 71"/>
                  <a:gd name="T2" fmla="*/ 2147483647 w 2172"/>
                  <a:gd name="T3" fmla="*/ 2147483647 h 71"/>
                  <a:gd name="T4" fmla="*/ 2147483647 w 2172"/>
                  <a:gd name="T5" fmla="*/ 2147483647 h 71"/>
                  <a:gd name="T6" fmla="*/ 2147483647 w 2172"/>
                  <a:gd name="T7" fmla="*/ 2147483647 h 71"/>
                  <a:gd name="T8" fmla="*/ 2147483647 w 2172"/>
                  <a:gd name="T9" fmla="*/ 2147483647 h 71"/>
                  <a:gd name="T10" fmla="*/ 0 w 2172"/>
                  <a:gd name="T11" fmla="*/ 2147483647 h 71"/>
                  <a:gd name="T12" fmla="*/ 2147483647 w 2172"/>
                  <a:gd name="T13" fmla="*/ 0 h 71"/>
                  <a:gd name="T14" fmla="*/ 2147483647 w 2172"/>
                  <a:gd name="T15" fmla="*/ 0 h 71"/>
                  <a:gd name="T16" fmla="*/ 2147483647 w 2172"/>
                  <a:gd name="T17" fmla="*/ 2147483647 h 71"/>
                  <a:gd name="T18" fmla="*/ 2147483647 w 2172"/>
                  <a:gd name="T19" fmla="*/ 2147483647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72"/>
                  <a:gd name="T31" fmla="*/ 0 h 71"/>
                  <a:gd name="T32" fmla="*/ 2172 w 2172"/>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72" h="71">
                    <a:moveTo>
                      <a:pt x="2156" y="71"/>
                    </a:moveTo>
                    <a:lnTo>
                      <a:pt x="2156" y="71"/>
                    </a:lnTo>
                    <a:lnTo>
                      <a:pt x="2097" y="27"/>
                    </a:lnTo>
                    <a:lnTo>
                      <a:pt x="74" y="27"/>
                    </a:lnTo>
                    <a:lnTo>
                      <a:pt x="16" y="70"/>
                    </a:lnTo>
                    <a:lnTo>
                      <a:pt x="0" y="49"/>
                    </a:lnTo>
                    <a:lnTo>
                      <a:pt x="65" y="0"/>
                    </a:lnTo>
                    <a:lnTo>
                      <a:pt x="2106" y="0"/>
                    </a:lnTo>
                    <a:lnTo>
                      <a:pt x="2172" y="50"/>
                    </a:lnTo>
                    <a:lnTo>
                      <a:pt x="2156" y="7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7" name="Freeform 434"/>
              <p:cNvSpPr>
                <a:spLocks/>
              </p:cNvSpPr>
              <p:nvPr/>
            </p:nvSpPr>
            <p:spPr bwMode="auto">
              <a:xfrm>
                <a:off x="8218488" y="876300"/>
                <a:ext cx="830263" cy="52388"/>
              </a:xfrm>
              <a:custGeom>
                <a:avLst/>
                <a:gdLst>
                  <a:gd name="T0" fmla="*/ 2147483647 w 1762"/>
                  <a:gd name="T1" fmla="*/ 2147483647 h 111"/>
                  <a:gd name="T2" fmla="*/ 2147483647 w 1762"/>
                  <a:gd name="T3" fmla="*/ 2147483647 h 111"/>
                  <a:gd name="T4" fmla="*/ 0 w 1762"/>
                  <a:gd name="T5" fmla="*/ 2147483647 h 111"/>
                  <a:gd name="T6" fmla="*/ 2147483647 w 1762"/>
                  <a:gd name="T7" fmla="*/ 0 h 111"/>
                  <a:gd name="T8" fmla="*/ 2147483647 w 1762"/>
                  <a:gd name="T9" fmla="*/ 2147483647 h 111"/>
                  <a:gd name="T10" fmla="*/ 2147483647 w 1762"/>
                  <a:gd name="T11" fmla="*/ 2147483647 h 111"/>
                  <a:gd name="T12" fmla="*/ 2147483647 w 1762"/>
                  <a:gd name="T13" fmla="*/ 2147483647 h 111"/>
                  <a:gd name="T14" fmla="*/ 2147483647 w 1762"/>
                  <a:gd name="T15" fmla="*/ 2147483647 h 111"/>
                  <a:gd name="T16" fmla="*/ 2147483647 w 1762"/>
                  <a:gd name="T17" fmla="*/ 2147483647 h 111"/>
                  <a:gd name="T18" fmla="*/ 2147483647 w 1762"/>
                  <a:gd name="T19" fmla="*/ 2147483647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2"/>
                  <a:gd name="T31" fmla="*/ 0 h 111"/>
                  <a:gd name="T32" fmla="*/ 1762 w 1762"/>
                  <a:gd name="T33" fmla="*/ 111 h 1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2" h="111">
                    <a:moveTo>
                      <a:pt x="11" y="111"/>
                    </a:moveTo>
                    <a:lnTo>
                      <a:pt x="11" y="111"/>
                    </a:lnTo>
                    <a:lnTo>
                      <a:pt x="0" y="87"/>
                    </a:lnTo>
                    <a:lnTo>
                      <a:pt x="194" y="0"/>
                    </a:lnTo>
                    <a:lnTo>
                      <a:pt x="1586" y="1"/>
                    </a:lnTo>
                    <a:lnTo>
                      <a:pt x="1762" y="87"/>
                    </a:lnTo>
                    <a:lnTo>
                      <a:pt x="1751" y="111"/>
                    </a:lnTo>
                    <a:lnTo>
                      <a:pt x="1579" y="28"/>
                    </a:lnTo>
                    <a:lnTo>
                      <a:pt x="199" y="26"/>
                    </a:lnTo>
                    <a:lnTo>
                      <a:pt x="11" y="11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8" name="Freeform 435"/>
              <p:cNvSpPr>
                <a:spLocks/>
              </p:cNvSpPr>
              <p:nvPr/>
            </p:nvSpPr>
            <p:spPr bwMode="auto">
              <a:xfrm>
                <a:off x="8174038" y="941388"/>
                <a:ext cx="11113" cy="247650"/>
              </a:xfrm>
              <a:custGeom>
                <a:avLst/>
                <a:gdLst>
                  <a:gd name="T0" fmla="*/ 2147483647 w 26"/>
                  <a:gd name="T1" fmla="*/ 2147483647 h 524"/>
                  <a:gd name="T2" fmla="*/ 2147483647 w 26"/>
                  <a:gd name="T3" fmla="*/ 2147483647 h 524"/>
                  <a:gd name="T4" fmla="*/ 0 w 26"/>
                  <a:gd name="T5" fmla="*/ 2147483647 h 524"/>
                  <a:gd name="T6" fmla="*/ 0 w 26"/>
                  <a:gd name="T7" fmla="*/ 2147483647 h 524"/>
                  <a:gd name="T8" fmla="*/ 2147483647 w 26"/>
                  <a:gd name="T9" fmla="*/ 0 h 524"/>
                  <a:gd name="T10" fmla="*/ 2147483647 w 26"/>
                  <a:gd name="T11" fmla="*/ 2147483647 h 524"/>
                  <a:gd name="T12" fmla="*/ 2147483647 w 26"/>
                  <a:gd name="T13" fmla="*/ 2147483647 h 524"/>
                  <a:gd name="T14" fmla="*/ 2147483647 w 26"/>
                  <a:gd name="T15" fmla="*/ 2147483647 h 524"/>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524"/>
                  <a:gd name="T26" fmla="*/ 26 w 26"/>
                  <a:gd name="T27" fmla="*/ 524 h 5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524">
                    <a:moveTo>
                      <a:pt x="13" y="524"/>
                    </a:moveTo>
                    <a:lnTo>
                      <a:pt x="13" y="524"/>
                    </a:lnTo>
                    <a:cubicBezTo>
                      <a:pt x="6" y="524"/>
                      <a:pt x="0" y="518"/>
                      <a:pt x="0" y="511"/>
                    </a:cubicBezTo>
                    <a:lnTo>
                      <a:pt x="0" y="13"/>
                    </a:lnTo>
                    <a:cubicBezTo>
                      <a:pt x="0" y="6"/>
                      <a:pt x="6" y="0"/>
                      <a:pt x="13" y="0"/>
                    </a:cubicBezTo>
                    <a:cubicBezTo>
                      <a:pt x="20" y="0"/>
                      <a:pt x="26" y="6"/>
                      <a:pt x="26" y="13"/>
                    </a:cubicBezTo>
                    <a:lnTo>
                      <a:pt x="26" y="511"/>
                    </a:lnTo>
                    <a:cubicBezTo>
                      <a:pt x="26" y="518"/>
                      <a:pt x="20" y="524"/>
                      <a:pt x="13" y="52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9" name="Freeform 436"/>
              <p:cNvSpPr>
                <a:spLocks/>
              </p:cNvSpPr>
              <p:nvPr/>
            </p:nvSpPr>
            <p:spPr bwMode="auto">
              <a:xfrm>
                <a:off x="9064625" y="941388"/>
                <a:ext cx="11113" cy="247650"/>
              </a:xfrm>
              <a:custGeom>
                <a:avLst/>
                <a:gdLst>
                  <a:gd name="T0" fmla="*/ 2147483647 w 26"/>
                  <a:gd name="T1" fmla="*/ 2147483647 h 524"/>
                  <a:gd name="T2" fmla="*/ 2147483647 w 26"/>
                  <a:gd name="T3" fmla="*/ 2147483647 h 524"/>
                  <a:gd name="T4" fmla="*/ 0 w 26"/>
                  <a:gd name="T5" fmla="*/ 2147483647 h 524"/>
                  <a:gd name="T6" fmla="*/ 0 w 26"/>
                  <a:gd name="T7" fmla="*/ 2147483647 h 524"/>
                  <a:gd name="T8" fmla="*/ 2147483647 w 26"/>
                  <a:gd name="T9" fmla="*/ 0 h 524"/>
                  <a:gd name="T10" fmla="*/ 2147483647 w 26"/>
                  <a:gd name="T11" fmla="*/ 2147483647 h 524"/>
                  <a:gd name="T12" fmla="*/ 2147483647 w 26"/>
                  <a:gd name="T13" fmla="*/ 2147483647 h 524"/>
                  <a:gd name="T14" fmla="*/ 2147483647 w 26"/>
                  <a:gd name="T15" fmla="*/ 2147483647 h 524"/>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524"/>
                  <a:gd name="T26" fmla="*/ 26 w 26"/>
                  <a:gd name="T27" fmla="*/ 524 h 5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524">
                    <a:moveTo>
                      <a:pt x="13" y="524"/>
                    </a:moveTo>
                    <a:lnTo>
                      <a:pt x="13" y="524"/>
                    </a:lnTo>
                    <a:cubicBezTo>
                      <a:pt x="6" y="524"/>
                      <a:pt x="0" y="518"/>
                      <a:pt x="0" y="511"/>
                    </a:cubicBezTo>
                    <a:lnTo>
                      <a:pt x="0" y="13"/>
                    </a:lnTo>
                    <a:cubicBezTo>
                      <a:pt x="0" y="6"/>
                      <a:pt x="6" y="0"/>
                      <a:pt x="13" y="0"/>
                    </a:cubicBezTo>
                    <a:cubicBezTo>
                      <a:pt x="20" y="0"/>
                      <a:pt x="26" y="6"/>
                      <a:pt x="26" y="13"/>
                    </a:cubicBezTo>
                    <a:lnTo>
                      <a:pt x="26" y="511"/>
                    </a:lnTo>
                    <a:cubicBezTo>
                      <a:pt x="26" y="518"/>
                      <a:pt x="20" y="524"/>
                      <a:pt x="13" y="52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0" name="Freeform 437"/>
              <p:cNvSpPr>
                <a:spLocks/>
              </p:cNvSpPr>
              <p:nvPr/>
            </p:nvSpPr>
            <p:spPr bwMode="auto">
              <a:xfrm>
                <a:off x="8121650" y="1065213"/>
                <a:ext cx="61913" cy="4763"/>
              </a:xfrm>
              <a:custGeom>
                <a:avLst/>
                <a:gdLst>
                  <a:gd name="T0" fmla="*/ 2147483647 w 130"/>
                  <a:gd name="T1" fmla="*/ 2147483647 h 10"/>
                  <a:gd name="T2" fmla="*/ 2147483647 w 130"/>
                  <a:gd name="T3" fmla="*/ 2147483647 h 10"/>
                  <a:gd name="T4" fmla="*/ 2147483647 w 130"/>
                  <a:gd name="T5" fmla="*/ 2147483647 h 10"/>
                  <a:gd name="T6" fmla="*/ 0 w 130"/>
                  <a:gd name="T7" fmla="*/ 2147483647 h 10"/>
                  <a:gd name="T8" fmla="*/ 2147483647 w 130"/>
                  <a:gd name="T9" fmla="*/ 0 h 10"/>
                  <a:gd name="T10" fmla="*/ 2147483647 w 130"/>
                  <a:gd name="T11" fmla="*/ 0 h 10"/>
                  <a:gd name="T12" fmla="*/ 2147483647 w 130"/>
                  <a:gd name="T13" fmla="*/ 2147483647 h 10"/>
                  <a:gd name="T14" fmla="*/ 2147483647 w 130"/>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130"/>
                  <a:gd name="T25" fmla="*/ 0 h 10"/>
                  <a:gd name="T26" fmla="*/ 130 w 130"/>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 h="10">
                    <a:moveTo>
                      <a:pt x="125" y="10"/>
                    </a:moveTo>
                    <a:lnTo>
                      <a:pt x="125" y="10"/>
                    </a:lnTo>
                    <a:lnTo>
                      <a:pt x="5" y="10"/>
                    </a:lnTo>
                    <a:cubicBezTo>
                      <a:pt x="3" y="10"/>
                      <a:pt x="0" y="8"/>
                      <a:pt x="0" y="5"/>
                    </a:cubicBezTo>
                    <a:cubicBezTo>
                      <a:pt x="0" y="3"/>
                      <a:pt x="3" y="0"/>
                      <a:pt x="5" y="0"/>
                    </a:cubicBezTo>
                    <a:lnTo>
                      <a:pt x="125" y="0"/>
                    </a:lnTo>
                    <a:cubicBezTo>
                      <a:pt x="128" y="0"/>
                      <a:pt x="130" y="3"/>
                      <a:pt x="130" y="5"/>
                    </a:cubicBezTo>
                    <a:cubicBezTo>
                      <a:pt x="130" y="8"/>
                      <a:pt x="128" y="10"/>
                      <a:pt x="125" y="1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1" name="Freeform 438"/>
              <p:cNvSpPr>
                <a:spLocks/>
              </p:cNvSpPr>
              <p:nvPr/>
            </p:nvSpPr>
            <p:spPr bwMode="auto">
              <a:xfrm>
                <a:off x="8121650" y="984250"/>
                <a:ext cx="61913" cy="4763"/>
              </a:xfrm>
              <a:custGeom>
                <a:avLst/>
                <a:gdLst>
                  <a:gd name="T0" fmla="*/ 2147483647 w 130"/>
                  <a:gd name="T1" fmla="*/ 2147483647 h 10"/>
                  <a:gd name="T2" fmla="*/ 2147483647 w 130"/>
                  <a:gd name="T3" fmla="*/ 2147483647 h 10"/>
                  <a:gd name="T4" fmla="*/ 2147483647 w 130"/>
                  <a:gd name="T5" fmla="*/ 2147483647 h 10"/>
                  <a:gd name="T6" fmla="*/ 0 w 130"/>
                  <a:gd name="T7" fmla="*/ 2147483647 h 10"/>
                  <a:gd name="T8" fmla="*/ 2147483647 w 130"/>
                  <a:gd name="T9" fmla="*/ 0 h 10"/>
                  <a:gd name="T10" fmla="*/ 2147483647 w 130"/>
                  <a:gd name="T11" fmla="*/ 0 h 10"/>
                  <a:gd name="T12" fmla="*/ 2147483647 w 130"/>
                  <a:gd name="T13" fmla="*/ 2147483647 h 10"/>
                  <a:gd name="T14" fmla="*/ 2147483647 w 130"/>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130"/>
                  <a:gd name="T25" fmla="*/ 0 h 10"/>
                  <a:gd name="T26" fmla="*/ 130 w 130"/>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 h="10">
                    <a:moveTo>
                      <a:pt x="125" y="10"/>
                    </a:moveTo>
                    <a:lnTo>
                      <a:pt x="125" y="10"/>
                    </a:lnTo>
                    <a:lnTo>
                      <a:pt x="5" y="10"/>
                    </a:lnTo>
                    <a:cubicBezTo>
                      <a:pt x="3" y="10"/>
                      <a:pt x="0" y="8"/>
                      <a:pt x="0" y="5"/>
                    </a:cubicBezTo>
                    <a:cubicBezTo>
                      <a:pt x="0" y="2"/>
                      <a:pt x="3" y="0"/>
                      <a:pt x="5" y="0"/>
                    </a:cubicBezTo>
                    <a:lnTo>
                      <a:pt x="125" y="0"/>
                    </a:lnTo>
                    <a:cubicBezTo>
                      <a:pt x="128" y="0"/>
                      <a:pt x="130" y="2"/>
                      <a:pt x="130" y="5"/>
                    </a:cubicBezTo>
                    <a:cubicBezTo>
                      <a:pt x="130" y="8"/>
                      <a:pt x="128" y="10"/>
                      <a:pt x="125" y="1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2" name="Freeform 439"/>
              <p:cNvSpPr>
                <a:spLocks/>
              </p:cNvSpPr>
              <p:nvPr/>
            </p:nvSpPr>
            <p:spPr bwMode="auto">
              <a:xfrm>
                <a:off x="8121650" y="1108075"/>
                <a:ext cx="61913" cy="4763"/>
              </a:xfrm>
              <a:custGeom>
                <a:avLst/>
                <a:gdLst>
                  <a:gd name="T0" fmla="*/ 2147483647 w 130"/>
                  <a:gd name="T1" fmla="*/ 2147483647 h 10"/>
                  <a:gd name="T2" fmla="*/ 2147483647 w 130"/>
                  <a:gd name="T3" fmla="*/ 2147483647 h 10"/>
                  <a:gd name="T4" fmla="*/ 2147483647 w 130"/>
                  <a:gd name="T5" fmla="*/ 2147483647 h 10"/>
                  <a:gd name="T6" fmla="*/ 0 w 130"/>
                  <a:gd name="T7" fmla="*/ 2147483647 h 10"/>
                  <a:gd name="T8" fmla="*/ 2147483647 w 130"/>
                  <a:gd name="T9" fmla="*/ 0 h 10"/>
                  <a:gd name="T10" fmla="*/ 2147483647 w 130"/>
                  <a:gd name="T11" fmla="*/ 0 h 10"/>
                  <a:gd name="T12" fmla="*/ 2147483647 w 130"/>
                  <a:gd name="T13" fmla="*/ 2147483647 h 10"/>
                  <a:gd name="T14" fmla="*/ 2147483647 w 130"/>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130"/>
                  <a:gd name="T25" fmla="*/ 0 h 10"/>
                  <a:gd name="T26" fmla="*/ 130 w 130"/>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 h="10">
                    <a:moveTo>
                      <a:pt x="125" y="10"/>
                    </a:moveTo>
                    <a:lnTo>
                      <a:pt x="125" y="10"/>
                    </a:lnTo>
                    <a:lnTo>
                      <a:pt x="5" y="10"/>
                    </a:lnTo>
                    <a:cubicBezTo>
                      <a:pt x="3" y="10"/>
                      <a:pt x="0" y="8"/>
                      <a:pt x="0" y="5"/>
                    </a:cubicBezTo>
                    <a:cubicBezTo>
                      <a:pt x="0" y="2"/>
                      <a:pt x="3" y="0"/>
                      <a:pt x="5" y="0"/>
                    </a:cubicBezTo>
                    <a:lnTo>
                      <a:pt x="125" y="0"/>
                    </a:lnTo>
                    <a:cubicBezTo>
                      <a:pt x="128" y="0"/>
                      <a:pt x="130" y="2"/>
                      <a:pt x="130" y="5"/>
                    </a:cubicBezTo>
                    <a:cubicBezTo>
                      <a:pt x="130" y="8"/>
                      <a:pt x="128" y="10"/>
                      <a:pt x="125" y="1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3" name="Freeform 440"/>
              <p:cNvSpPr>
                <a:spLocks/>
              </p:cNvSpPr>
              <p:nvPr/>
            </p:nvSpPr>
            <p:spPr bwMode="auto">
              <a:xfrm>
                <a:off x="9067800" y="984250"/>
                <a:ext cx="61913" cy="4763"/>
              </a:xfrm>
              <a:custGeom>
                <a:avLst/>
                <a:gdLst>
                  <a:gd name="T0" fmla="*/ 2147483647 w 130"/>
                  <a:gd name="T1" fmla="*/ 2147483647 h 10"/>
                  <a:gd name="T2" fmla="*/ 2147483647 w 130"/>
                  <a:gd name="T3" fmla="*/ 2147483647 h 10"/>
                  <a:gd name="T4" fmla="*/ 2147483647 w 130"/>
                  <a:gd name="T5" fmla="*/ 2147483647 h 10"/>
                  <a:gd name="T6" fmla="*/ 0 w 130"/>
                  <a:gd name="T7" fmla="*/ 2147483647 h 10"/>
                  <a:gd name="T8" fmla="*/ 2147483647 w 130"/>
                  <a:gd name="T9" fmla="*/ 0 h 10"/>
                  <a:gd name="T10" fmla="*/ 2147483647 w 130"/>
                  <a:gd name="T11" fmla="*/ 0 h 10"/>
                  <a:gd name="T12" fmla="*/ 2147483647 w 130"/>
                  <a:gd name="T13" fmla="*/ 2147483647 h 10"/>
                  <a:gd name="T14" fmla="*/ 2147483647 w 130"/>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130"/>
                  <a:gd name="T25" fmla="*/ 0 h 10"/>
                  <a:gd name="T26" fmla="*/ 130 w 130"/>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 h="10">
                    <a:moveTo>
                      <a:pt x="125" y="10"/>
                    </a:moveTo>
                    <a:lnTo>
                      <a:pt x="125" y="10"/>
                    </a:lnTo>
                    <a:lnTo>
                      <a:pt x="5" y="10"/>
                    </a:lnTo>
                    <a:cubicBezTo>
                      <a:pt x="2" y="10"/>
                      <a:pt x="0" y="8"/>
                      <a:pt x="0" y="5"/>
                    </a:cubicBezTo>
                    <a:cubicBezTo>
                      <a:pt x="0" y="2"/>
                      <a:pt x="2" y="0"/>
                      <a:pt x="5" y="0"/>
                    </a:cubicBezTo>
                    <a:lnTo>
                      <a:pt x="125" y="0"/>
                    </a:lnTo>
                    <a:cubicBezTo>
                      <a:pt x="127" y="0"/>
                      <a:pt x="130" y="2"/>
                      <a:pt x="130" y="5"/>
                    </a:cubicBezTo>
                    <a:cubicBezTo>
                      <a:pt x="130" y="8"/>
                      <a:pt x="127" y="10"/>
                      <a:pt x="125" y="1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4" name="Freeform 441"/>
              <p:cNvSpPr>
                <a:spLocks/>
              </p:cNvSpPr>
              <p:nvPr/>
            </p:nvSpPr>
            <p:spPr bwMode="auto">
              <a:xfrm>
                <a:off x="9067800" y="1089025"/>
                <a:ext cx="61913" cy="4763"/>
              </a:xfrm>
              <a:custGeom>
                <a:avLst/>
                <a:gdLst>
                  <a:gd name="T0" fmla="*/ 2147483647 w 130"/>
                  <a:gd name="T1" fmla="*/ 2147483647 h 10"/>
                  <a:gd name="T2" fmla="*/ 2147483647 w 130"/>
                  <a:gd name="T3" fmla="*/ 2147483647 h 10"/>
                  <a:gd name="T4" fmla="*/ 2147483647 w 130"/>
                  <a:gd name="T5" fmla="*/ 2147483647 h 10"/>
                  <a:gd name="T6" fmla="*/ 0 w 130"/>
                  <a:gd name="T7" fmla="*/ 2147483647 h 10"/>
                  <a:gd name="T8" fmla="*/ 2147483647 w 130"/>
                  <a:gd name="T9" fmla="*/ 0 h 10"/>
                  <a:gd name="T10" fmla="*/ 2147483647 w 130"/>
                  <a:gd name="T11" fmla="*/ 0 h 10"/>
                  <a:gd name="T12" fmla="*/ 2147483647 w 130"/>
                  <a:gd name="T13" fmla="*/ 2147483647 h 10"/>
                  <a:gd name="T14" fmla="*/ 2147483647 w 130"/>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130"/>
                  <a:gd name="T25" fmla="*/ 0 h 10"/>
                  <a:gd name="T26" fmla="*/ 130 w 130"/>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 h="10">
                    <a:moveTo>
                      <a:pt x="125" y="10"/>
                    </a:moveTo>
                    <a:lnTo>
                      <a:pt x="125" y="10"/>
                    </a:lnTo>
                    <a:lnTo>
                      <a:pt x="5" y="10"/>
                    </a:lnTo>
                    <a:cubicBezTo>
                      <a:pt x="2" y="10"/>
                      <a:pt x="0" y="8"/>
                      <a:pt x="0" y="5"/>
                    </a:cubicBezTo>
                    <a:cubicBezTo>
                      <a:pt x="0" y="2"/>
                      <a:pt x="2" y="0"/>
                      <a:pt x="5" y="0"/>
                    </a:cubicBezTo>
                    <a:lnTo>
                      <a:pt x="125" y="0"/>
                    </a:lnTo>
                    <a:cubicBezTo>
                      <a:pt x="127" y="0"/>
                      <a:pt x="130" y="2"/>
                      <a:pt x="130" y="5"/>
                    </a:cubicBezTo>
                    <a:cubicBezTo>
                      <a:pt x="130" y="8"/>
                      <a:pt x="127" y="10"/>
                      <a:pt x="125" y="1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5" name="Freeform 442"/>
              <p:cNvSpPr>
                <a:spLocks/>
              </p:cNvSpPr>
              <p:nvPr/>
            </p:nvSpPr>
            <p:spPr bwMode="auto">
              <a:xfrm>
                <a:off x="9088438" y="1028700"/>
                <a:ext cx="17463" cy="17463"/>
              </a:xfrm>
              <a:custGeom>
                <a:avLst/>
                <a:gdLst>
                  <a:gd name="T0" fmla="*/ 2147483647 w 37"/>
                  <a:gd name="T1" fmla="*/ 2147483647 h 37"/>
                  <a:gd name="T2" fmla="*/ 2147483647 w 37"/>
                  <a:gd name="T3" fmla="*/ 2147483647 h 37"/>
                  <a:gd name="T4" fmla="*/ 0 w 37"/>
                  <a:gd name="T5" fmla="*/ 2147483647 h 37"/>
                  <a:gd name="T6" fmla="*/ 0 w 37"/>
                  <a:gd name="T7" fmla="*/ 0 h 37"/>
                  <a:gd name="T8" fmla="*/ 2147483647 w 37"/>
                  <a:gd name="T9" fmla="*/ 0 h 37"/>
                  <a:gd name="T10" fmla="*/ 2147483647 w 37"/>
                  <a:gd name="T11" fmla="*/ 2147483647 h 37"/>
                  <a:gd name="T12" fmla="*/ 0 60000 65536"/>
                  <a:gd name="T13" fmla="*/ 0 60000 65536"/>
                  <a:gd name="T14" fmla="*/ 0 60000 65536"/>
                  <a:gd name="T15" fmla="*/ 0 60000 65536"/>
                  <a:gd name="T16" fmla="*/ 0 60000 65536"/>
                  <a:gd name="T17" fmla="*/ 0 60000 65536"/>
                  <a:gd name="T18" fmla="*/ 0 w 37"/>
                  <a:gd name="T19" fmla="*/ 0 h 37"/>
                  <a:gd name="T20" fmla="*/ 37 w 3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7" h="37">
                    <a:moveTo>
                      <a:pt x="37" y="37"/>
                    </a:moveTo>
                    <a:lnTo>
                      <a:pt x="37" y="37"/>
                    </a:lnTo>
                    <a:lnTo>
                      <a:pt x="0" y="37"/>
                    </a:lnTo>
                    <a:lnTo>
                      <a:pt x="0" y="0"/>
                    </a:lnTo>
                    <a:lnTo>
                      <a:pt x="37" y="0"/>
                    </a:lnTo>
                    <a:lnTo>
                      <a:pt x="37" y="3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6" name="Freeform 443"/>
              <p:cNvSpPr>
                <a:spLocks/>
              </p:cNvSpPr>
              <p:nvPr/>
            </p:nvSpPr>
            <p:spPr bwMode="auto">
              <a:xfrm>
                <a:off x="9088438" y="1003300"/>
                <a:ext cx="17463" cy="17463"/>
              </a:xfrm>
              <a:custGeom>
                <a:avLst/>
                <a:gdLst>
                  <a:gd name="T0" fmla="*/ 2147483647 w 37"/>
                  <a:gd name="T1" fmla="*/ 2147483647 h 37"/>
                  <a:gd name="T2" fmla="*/ 2147483647 w 37"/>
                  <a:gd name="T3" fmla="*/ 2147483647 h 37"/>
                  <a:gd name="T4" fmla="*/ 0 w 37"/>
                  <a:gd name="T5" fmla="*/ 2147483647 h 37"/>
                  <a:gd name="T6" fmla="*/ 0 w 37"/>
                  <a:gd name="T7" fmla="*/ 0 h 37"/>
                  <a:gd name="T8" fmla="*/ 2147483647 w 37"/>
                  <a:gd name="T9" fmla="*/ 0 h 37"/>
                  <a:gd name="T10" fmla="*/ 2147483647 w 37"/>
                  <a:gd name="T11" fmla="*/ 2147483647 h 37"/>
                  <a:gd name="T12" fmla="*/ 0 60000 65536"/>
                  <a:gd name="T13" fmla="*/ 0 60000 65536"/>
                  <a:gd name="T14" fmla="*/ 0 60000 65536"/>
                  <a:gd name="T15" fmla="*/ 0 60000 65536"/>
                  <a:gd name="T16" fmla="*/ 0 60000 65536"/>
                  <a:gd name="T17" fmla="*/ 0 60000 65536"/>
                  <a:gd name="T18" fmla="*/ 0 w 37"/>
                  <a:gd name="T19" fmla="*/ 0 h 37"/>
                  <a:gd name="T20" fmla="*/ 37 w 3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7" h="37">
                    <a:moveTo>
                      <a:pt x="37" y="37"/>
                    </a:moveTo>
                    <a:lnTo>
                      <a:pt x="37" y="37"/>
                    </a:lnTo>
                    <a:lnTo>
                      <a:pt x="0" y="37"/>
                    </a:lnTo>
                    <a:lnTo>
                      <a:pt x="0" y="0"/>
                    </a:lnTo>
                    <a:lnTo>
                      <a:pt x="37" y="0"/>
                    </a:lnTo>
                    <a:lnTo>
                      <a:pt x="37" y="3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7" name="Freeform 444"/>
              <p:cNvSpPr>
                <a:spLocks/>
              </p:cNvSpPr>
              <p:nvPr/>
            </p:nvSpPr>
            <p:spPr bwMode="auto">
              <a:xfrm>
                <a:off x="9086850" y="1055688"/>
                <a:ext cx="22225" cy="22225"/>
              </a:xfrm>
              <a:custGeom>
                <a:avLst/>
                <a:gdLst>
                  <a:gd name="T0" fmla="*/ 2147483647 w 47"/>
                  <a:gd name="T1" fmla="*/ 2147483647 h 47"/>
                  <a:gd name="T2" fmla="*/ 2147483647 w 47"/>
                  <a:gd name="T3" fmla="*/ 2147483647 h 47"/>
                  <a:gd name="T4" fmla="*/ 0 w 47"/>
                  <a:gd name="T5" fmla="*/ 2147483647 h 47"/>
                  <a:gd name="T6" fmla="*/ 0 w 47"/>
                  <a:gd name="T7" fmla="*/ 0 h 47"/>
                  <a:gd name="T8" fmla="*/ 2147483647 w 47"/>
                  <a:gd name="T9" fmla="*/ 0 h 47"/>
                  <a:gd name="T10" fmla="*/ 2147483647 w 47"/>
                  <a:gd name="T11" fmla="*/ 2147483647 h 47"/>
                  <a:gd name="T12" fmla="*/ 0 60000 65536"/>
                  <a:gd name="T13" fmla="*/ 0 60000 65536"/>
                  <a:gd name="T14" fmla="*/ 0 60000 65536"/>
                  <a:gd name="T15" fmla="*/ 0 60000 65536"/>
                  <a:gd name="T16" fmla="*/ 0 60000 65536"/>
                  <a:gd name="T17" fmla="*/ 0 60000 65536"/>
                  <a:gd name="T18" fmla="*/ 0 w 47"/>
                  <a:gd name="T19" fmla="*/ 0 h 47"/>
                  <a:gd name="T20" fmla="*/ 47 w 47"/>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47" h="47">
                    <a:moveTo>
                      <a:pt x="47" y="47"/>
                    </a:moveTo>
                    <a:lnTo>
                      <a:pt x="47" y="47"/>
                    </a:lnTo>
                    <a:lnTo>
                      <a:pt x="0" y="47"/>
                    </a:lnTo>
                    <a:lnTo>
                      <a:pt x="0" y="0"/>
                    </a:lnTo>
                    <a:lnTo>
                      <a:pt x="47" y="0"/>
                    </a:lnTo>
                    <a:lnTo>
                      <a:pt x="47" y="4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8" name="Freeform 445"/>
              <p:cNvSpPr>
                <a:spLocks/>
              </p:cNvSpPr>
              <p:nvPr/>
            </p:nvSpPr>
            <p:spPr bwMode="auto">
              <a:xfrm>
                <a:off x="8140700" y="1154113"/>
                <a:ext cx="4763" cy="4763"/>
              </a:xfrm>
              <a:custGeom>
                <a:avLst/>
                <a:gdLst>
                  <a:gd name="T0" fmla="*/ 2147483647 w 8"/>
                  <a:gd name="T1" fmla="*/ 2147483647 h 9"/>
                  <a:gd name="T2" fmla="*/ 2147483647 w 8"/>
                  <a:gd name="T3" fmla="*/ 2147483647 h 9"/>
                  <a:gd name="T4" fmla="*/ 2147483647 w 8"/>
                  <a:gd name="T5" fmla="*/ 2147483647 h 9"/>
                  <a:gd name="T6" fmla="*/ 2147483647 w 8"/>
                  <a:gd name="T7" fmla="*/ 0 h 9"/>
                  <a:gd name="T8" fmla="*/ 2147483647 w 8"/>
                  <a:gd name="T9" fmla="*/ 0 h 9"/>
                  <a:gd name="T10" fmla="*/ 2147483647 w 8"/>
                  <a:gd name="T11" fmla="*/ 2147483647 h 9"/>
                  <a:gd name="T12" fmla="*/ 2147483647 w 8"/>
                  <a:gd name="T13" fmla="*/ 2147483647 h 9"/>
                  <a:gd name="T14" fmla="*/ 2147483647 w 8"/>
                  <a:gd name="T15" fmla="*/ 2147483647 h 9"/>
                  <a:gd name="T16" fmla="*/ 2147483647 w 8"/>
                  <a:gd name="T17" fmla="*/ 2147483647 h 9"/>
                  <a:gd name="T18" fmla="*/ 2147483647 w 8"/>
                  <a:gd name="T19" fmla="*/ 2147483647 h 9"/>
                  <a:gd name="T20" fmla="*/ 0 w 8"/>
                  <a:gd name="T21" fmla="*/ 2147483647 h 9"/>
                  <a:gd name="T22" fmla="*/ 0 w 8"/>
                  <a:gd name="T23" fmla="*/ 0 h 9"/>
                  <a:gd name="T24" fmla="*/ 2147483647 w 8"/>
                  <a:gd name="T25" fmla="*/ 0 h 9"/>
                  <a:gd name="T26" fmla="*/ 2147483647 w 8"/>
                  <a:gd name="T27" fmla="*/ 2147483647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9"/>
                  <a:gd name="T44" fmla="*/ 8 w 8"/>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9">
                    <a:moveTo>
                      <a:pt x="2" y="4"/>
                    </a:moveTo>
                    <a:lnTo>
                      <a:pt x="2" y="4"/>
                    </a:lnTo>
                    <a:lnTo>
                      <a:pt x="6" y="4"/>
                    </a:lnTo>
                    <a:lnTo>
                      <a:pt x="6" y="0"/>
                    </a:lnTo>
                    <a:lnTo>
                      <a:pt x="8" y="0"/>
                    </a:lnTo>
                    <a:lnTo>
                      <a:pt x="8" y="9"/>
                    </a:lnTo>
                    <a:lnTo>
                      <a:pt x="6" y="9"/>
                    </a:lnTo>
                    <a:lnTo>
                      <a:pt x="6" y="5"/>
                    </a:lnTo>
                    <a:lnTo>
                      <a:pt x="2" y="5"/>
                    </a:lnTo>
                    <a:lnTo>
                      <a:pt x="2" y="9"/>
                    </a:lnTo>
                    <a:lnTo>
                      <a:pt x="0" y="9"/>
                    </a:lnTo>
                    <a:lnTo>
                      <a:pt x="0" y="0"/>
                    </a:lnTo>
                    <a:lnTo>
                      <a:pt x="2" y="0"/>
                    </a:lnTo>
                    <a:lnTo>
                      <a:pt x="2" y="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9" name="Freeform 446"/>
              <p:cNvSpPr>
                <a:spLocks/>
              </p:cNvSpPr>
              <p:nvPr/>
            </p:nvSpPr>
            <p:spPr bwMode="auto">
              <a:xfrm>
                <a:off x="8145463" y="1154113"/>
                <a:ext cx="4763" cy="4763"/>
              </a:xfrm>
              <a:custGeom>
                <a:avLst/>
                <a:gdLst>
                  <a:gd name="T0" fmla="*/ 2147483647 w 8"/>
                  <a:gd name="T1" fmla="*/ 2147483647 h 9"/>
                  <a:gd name="T2" fmla="*/ 2147483647 w 8"/>
                  <a:gd name="T3" fmla="*/ 2147483647 h 9"/>
                  <a:gd name="T4" fmla="*/ 2147483647 w 8"/>
                  <a:gd name="T5" fmla="*/ 2147483647 h 9"/>
                  <a:gd name="T6" fmla="*/ 2147483647 w 8"/>
                  <a:gd name="T7" fmla="*/ 2147483647 h 9"/>
                  <a:gd name="T8" fmla="*/ 2147483647 w 8"/>
                  <a:gd name="T9" fmla="*/ 0 h 9"/>
                  <a:gd name="T10" fmla="*/ 2147483647 w 8"/>
                  <a:gd name="T11" fmla="*/ 0 h 9"/>
                  <a:gd name="T12" fmla="*/ 2147483647 w 8"/>
                  <a:gd name="T13" fmla="*/ 2147483647 h 9"/>
                  <a:gd name="T14" fmla="*/ 2147483647 w 8"/>
                  <a:gd name="T15" fmla="*/ 2147483647 h 9"/>
                  <a:gd name="T16" fmla="*/ 2147483647 w 8"/>
                  <a:gd name="T17" fmla="*/ 2147483647 h 9"/>
                  <a:gd name="T18" fmla="*/ 2147483647 w 8"/>
                  <a:gd name="T19" fmla="*/ 2147483647 h 9"/>
                  <a:gd name="T20" fmla="*/ 0 w 8"/>
                  <a:gd name="T21" fmla="*/ 2147483647 h 9"/>
                  <a:gd name="T22" fmla="*/ 0 w 8"/>
                  <a:gd name="T23" fmla="*/ 0 h 9"/>
                  <a:gd name="T24" fmla="*/ 2147483647 w 8"/>
                  <a:gd name="T25" fmla="*/ 0 h 9"/>
                  <a:gd name="T26" fmla="*/ 2147483647 w 8"/>
                  <a:gd name="T27" fmla="*/ 2147483647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9"/>
                  <a:gd name="T44" fmla="*/ 8 w 8"/>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9">
                    <a:moveTo>
                      <a:pt x="2" y="5"/>
                    </a:moveTo>
                    <a:lnTo>
                      <a:pt x="2" y="5"/>
                    </a:lnTo>
                    <a:cubicBezTo>
                      <a:pt x="2" y="7"/>
                      <a:pt x="3" y="7"/>
                      <a:pt x="4" y="7"/>
                    </a:cubicBezTo>
                    <a:cubicBezTo>
                      <a:pt x="6" y="7"/>
                      <a:pt x="6" y="7"/>
                      <a:pt x="6" y="5"/>
                    </a:cubicBezTo>
                    <a:lnTo>
                      <a:pt x="6" y="0"/>
                    </a:lnTo>
                    <a:lnTo>
                      <a:pt x="8" y="0"/>
                    </a:lnTo>
                    <a:lnTo>
                      <a:pt x="8" y="5"/>
                    </a:lnTo>
                    <a:cubicBezTo>
                      <a:pt x="8" y="6"/>
                      <a:pt x="8" y="7"/>
                      <a:pt x="8" y="8"/>
                    </a:cubicBezTo>
                    <a:cubicBezTo>
                      <a:pt x="7" y="8"/>
                      <a:pt x="6" y="9"/>
                      <a:pt x="4" y="9"/>
                    </a:cubicBezTo>
                    <a:cubicBezTo>
                      <a:pt x="3" y="9"/>
                      <a:pt x="2" y="8"/>
                      <a:pt x="1" y="8"/>
                    </a:cubicBezTo>
                    <a:cubicBezTo>
                      <a:pt x="0" y="7"/>
                      <a:pt x="0" y="6"/>
                      <a:pt x="0" y="5"/>
                    </a:cubicBezTo>
                    <a:lnTo>
                      <a:pt x="0" y="0"/>
                    </a:lnTo>
                    <a:lnTo>
                      <a:pt x="2" y="0"/>
                    </a:lnTo>
                    <a:lnTo>
                      <a:pt x="2" y="5"/>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0" name="Freeform 447"/>
              <p:cNvSpPr>
                <a:spLocks noEditPoints="1"/>
              </p:cNvSpPr>
              <p:nvPr/>
            </p:nvSpPr>
            <p:spPr bwMode="auto">
              <a:xfrm>
                <a:off x="8150225" y="1154113"/>
                <a:ext cx="3175" cy="4763"/>
              </a:xfrm>
              <a:custGeom>
                <a:avLst/>
                <a:gdLst>
                  <a:gd name="T0" fmla="*/ 2147483647 w 10"/>
                  <a:gd name="T1" fmla="*/ 0 h 9"/>
                  <a:gd name="T2" fmla="*/ 2147483647 w 10"/>
                  <a:gd name="T3" fmla="*/ 0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0 w 10"/>
                  <a:gd name="T15" fmla="*/ 2147483647 h 9"/>
                  <a:gd name="T16" fmla="*/ 2147483647 w 10"/>
                  <a:gd name="T17" fmla="*/ 0 h 9"/>
                  <a:gd name="T18" fmla="*/ 2147483647 w 10"/>
                  <a:gd name="T19" fmla="*/ 0 h 9"/>
                  <a:gd name="T20" fmla="*/ 2147483647 w 10"/>
                  <a:gd name="T21" fmla="*/ 2147483647 h 9"/>
                  <a:gd name="T22" fmla="*/ 2147483647 w 10"/>
                  <a:gd name="T23" fmla="*/ 2147483647 h 9"/>
                  <a:gd name="T24" fmla="*/ 2147483647 w 10"/>
                  <a:gd name="T25" fmla="*/ 2147483647 h 9"/>
                  <a:gd name="T26" fmla="*/ 2147483647 w 10"/>
                  <a:gd name="T27" fmla="*/ 2147483647 h 9"/>
                  <a:gd name="T28" fmla="*/ 2147483647 w 10"/>
                  <a:gd name="T29" fmla="*/ 2147483647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9"/>
                  <a:gd name="T47" fmla="*/ 10 w 10"/>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9">
                    <a:moveTo>
                      <a:pt x="6" y="0"/>
                    </a:moveTo>
                    <a:lnTo>
                      <a:pt x="6" y="0"/>
                    </a:lnTo>
                    <a:lnTo>
                      <a:pt x="10" y="9"/>
                    </a:lnTo>
                    <a:lnTo>
                      <a:pt x="8" y="9"/>
                    </a:lnTo>
                    <a:lnTo>
                      <a:pt x="7" y="7"/>
                    </a:lnTo>
                    <a:lnTo>
                      <a:pt x="3" y="7"/>
                    </a:lnTo>
                    <a:lnTo>
                      <a:pt x="3" y="9"/>
                    </a:lnTo>
                    <a:lnTo>
                      <a:pt x="0" y="9"/>
                    </a:lnTo>
                    <a:lnTo>
                      <a:pt x="4" y="0"/>
                    </a:lnTo>
                    <a:lnTo>
                      <a:pt x="6" y="0"/>
                    </a:lnTo>
                    <a:close/>
                    <a:moveTo>
                      <a:pt x="4" y="5"/>
                    </a:moveTo>
                    <a:lnTo>
                      <a:pt x="4" y="5"/>
                    </a:lnTo>
                    <a:lnTo>
                      <a:pt x="7" y="5"/>
                    </a:lnTo>
                    <a:lnTo>
                      <a:pt x="5" y="2"/>
                    </a:lnTo>
                    <a:lnTo>
                      <a:pt x="4" y="5"/>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1" name="Freeform 448"/>
              <p:cNvSpPr>
                <a:spLocks/>
              </p:cNvSpPr>
              <p:nvPr/>
            </p:nvSpPr>
            <p:spPr bwMode="auto">
              <a:xfrm>
                <a:off x="8153400" y="1154113"/>
                <a:ext cx="6350" cy="4763"/>
              </a:xfrm>
              <a:custGeom>
                <a:avLst/>
                <a:gdLst>
                  <a:gd name="T0" fmla="*/ 2147483647 w 14"/>
                  <a:gd name="T1" fmla="*/ 0 h 9"/>
                  <a:gd name="T2" fmla="*/ 2147483647 w 14"/>
                  <a:gd name="T3" fmla="*/ 0 h 9"/>
                  <a:gd name="T4" fmla="*/ 2147483647 w 14"/>
                  <a:gd name="T5" fmla="*/ 2147483647 h 9"/>
                  <a:gd name="T6" fmla="*/ 2147483647 w 14"/>
                  <a:gd name="T7" fmla="*/ 0 h 9"/>
                  <a:gd name="T8" fmla="*/ 2147483647 w 14"/>
                  <a:gd name="T9" fmla="*/ 0 h 9"/>
                  <a:gd name="T10" fmla="*/ 2147483647 w 14"/>
                  <a:gd name="T11" fmla="*/ 2147483647 h 9"/>
                  <a:gd name="T12" fmla="*/ 2147483647 w 14"/>
                  <a:gd name="T13" fmla="*/ 0 h 9"/>
                  <a:gd name="T14" fmla="*/ 2147483647 w 14"/>
                  <a:gd name="T15" fmla="*/ 0 h 9"/>
                  <a:gd name="T16" fmla="*/ 2147483647 w 14"/>
                  <a:gd name="T17" fmla="*/ 2147483647 h 9"/>
                  <a:gd name="T18" fmla="*/ 2147483647 w 14"/>
                  <a:gd name="T19" fmla="*/ 2147483647 h 9"/>
                  <a:gd name="T20" fmla="*/ 2147483647 w 14"/>
                  <a:gd name="T21" fmla="*/ 2147483647 h 9"/>
                  <a:gd name="T22" fmla="*/ 2147483647 w 14"/>
                  <a:gd name="T23" fmla="*/ 2147483647 h 9"/>
                  <a:gd name="T24" fmla="*/ 2147483647 w 14"/>
                  <a:gd name="T25" fmla="*/ 2147483647 h 9"/>
                  <a:gd name="T26" fmla="*/ 0 w 14"/>
                  <a:gd name="T27" fmla="*/ 0 h 9"/>
                  <a:gd name="T28" fmla="*/ 2147483647 w 14"/>
                  <a:gd name="T29" fmla="*/ 0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9"/>
                  <a:gd name="T47" fmla="*/ 14 w 14"/>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9">
                    <a:moveTo>
                      <a:pt x="2" y="0"/>
                    </a:moveTo>
                    <a:lnTo>
                      <a:pt x="2" y="0"/>
                    </a:lnTo>
                    <a:lnTo>
                      <a:pt x="4" y="7"/>
                    </a:lnTo>
                    <a:lnTo>
                      <a:pt x="6" y="0"/>
                    </a:lnTo>
                    <a:lnTo>
                      <a:pt x="8" y="0"/>
                    </a:lnTo>
                    <a:lnTo>
                      <a:pt x="10" y="7"/>
                    </a:lnTo>
                    <a:lnTo>
                      <a:pt x="12" y="0"/>
                    </a:lnTo>
                    <a:lnTo>
                      <a:pt x="14" y="0"/>
                    </a:lnTo>
                    <a:lnTo>
                      <a:pt x="11" y="9"/>
                    </a:lnTo>
                    <a:lnTo>
                      <a:pt x="9" y="9"/>
                    </a:lnTo>
                    <a:lnTo>
                      <a:pt x="7" y="2"/>
                    </a:lnTo>
                    <a:lnTo>
                      <a:pt x="5" y="9"/>
                    </a:lnTo>
                    <a:lnTo>
                      <a:pt x="3" y="9"/>
                    </a:lnTo>
                    <a:lnTo>
                      <a:pt x="0" y="0"/>
                    </a:lnTo>
                    <a:lnTo>
                      <a:pt x="2"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2" name="Freeform 449"/>
              <p:cNvSpPr>
                <a:spLocks/>
              </p:cNvSpPr>
              <p:nvPr/>
            </p:nvSpPr>
            <p:spPr bwMode="auto">
              <a:xfrm>
                <a:off x="8159750" y="1154113"/>
                <a:ext cx="4763" cy="4763"/>
              </a:xfrm>
              <a:custGeom>
                <a:avLst/>
                <a:gdLst>
                  <a:gd name="T0" fmla="*/ 2147483647 w 8"/>
                  <a:gd name="T1" fmla="*/ 2147483647 h 9"/>
                  <a:gd name="T2" fmla="*/ 2147483647 w 8"/>
                  <a:gd name="T3" fmla="*/ 2147483647 h 9"/>
                  <a:gd name="T4" fmla="*/ 2147483647 w 8"/>
                  <a:gd name="T5" fmla="*/ 2147483647 h 9"/>
                  <a:gd name="T6" fmla="*/ 2147483647 w 8"/>
                  <a:gd name="T7" fmla="*/ 2147483647 h 9"/>
                  <a:gd name="T8" fmla="*/ 2147483647 w 8"/>
                  <a:gd name="T9" fmla="*/ 2147483647 h 9"/>
                  <a:gd name="T10" fmla="*/ 2147483647 w 8"/>
                  <a:gd name="T11" fmla="*/ 2147483647 h 9"/>
                  <a:gd name="T12" fmla="*/ 2147483647 w 8"/>
                  <a:gd name="T13" fmla="*/ 2147483647 h 9"/>
                  <a:gd name="T14" fmla="*/ 2147483647 w 8"/>
                  <a:gd name="T15" fmla="*/ 2147483647 h 9"/>
                  <a:gd name="T16" fmla="*/ 2147483647 w 8"/>
                  <a:gd name="T17" fmla="*/ 2147483647 h 9"/>
                  <a:gd name="T18" fmla="*/ 2147483647 w 8"/>
                  <a:gd name="T19" fmla="*/ 2147483647 h 9"/>
                  <a:gd name="T20" fmla="*/ 0 w 8"/>
                  <a:gd name="T21" fmla="*/ 2147483647 h 9"/>
                  <a:gd name="T22" fmla="*/ 2147483647 w 8"/>
                  <a:gd name="T23" fmla="*/ 0 h 9"/>
                  <a:gd name="T24" fmla="*/ 2147483647 w 8"/>
                  <a:gd name="T25" fmla="*/ 0 h 9"/>
                  <a:gd name="T26" fmla="*/ 2147483647 w 8"/>
                  <a:gd name="T27" fmla="*/ 2147483647 h 9"/>
                  <a:gd name="T28" fmla="*/ 2147483647 w 8"/>
                  <a:gd name="T29" fmla="*/ 2147483647 h 9"/>
                  <a:gd name="T30" fmla="*/ 2147483647 w 8"/>
                  <a:gd name="T31" fmla="*/ 2147483647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9"/>
                  <a:gd name="T50" fmla="*/ 8 w 8"/>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9">
                    <a:moveTo>
                      <a:pt x="2" y="4"/>
                    </a:moveTo>
                    <a:lnTo>
                      <a:pt x="2" y="4"/>
                    </a:lnTo>
                    <a:lnTo>
                      <a:pt x="8" y="4"/>
                    </a:lnTo>
                    <a:lnTo>
                      <a:pt x="8" y="5"/>
                    </a:lnTo>
                    <a:lnTo>
                      <a:pt x="2" y="5"/>
                    </a:lnTo>
                    <a:cubicBezTo>
                      <a:pt x="2" y="7"/>
                      <a:pt x="3" y="7"/>
                      <a:pt x="5" y="7"/>
                    </a:cubicBezTo>
                    <a:lnTo>
                      <a:pt x="8" y="7"/>
                    </a:lnTo>
                    <a:lnTo>
                      <a:pt x="8" y="9"/>
                    </a:lnTo>
                    <a:lnTo>
                      <a:pt x="5" y="9"/>
                    </a:lnTo>
                    <a:cubicBezTo>
                      <a:pt x="3" y="9"/>
                      <a:pt x="3" y="9"/>
                      <a:pt x="2" y="8"/>
                    </a:cubicBezTo>
                    <a:cubicBezTo>
                      <a:pt x="1" y="7"/>
                      <a:pt x="0" y="6"/>
                      <a:pt x="0" y="5"/>
                    </a:cubicBezTo>
                    <a:cubicBezTo>
                      <a:pt x="0" y="2"/>
                      <a:pt x="2" y="0"/>
                      <a:pt x="5" y="0"/>
                    </a:cubicBezTo>
                    <a:lnTo>
                      <a:pt x="8" y="0"/>
                    </a:lnTo>
                    <a:lnTo>
                      <a:pt x="8" y="2"/>
                    </a:lnTo>
                    <a:lnTo>
                      <a:pt x="5" y="2"/>
                    </a:lnTo>
                    <a:cubicBezTo>
                      <a:pt x="3" y="2"/>
                      <a:pt x="3" y="2"/>
                      <a:pt x="2" y="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3" name="Freeform 450"/>
              <p:cNvSpPr>
                <a:spLocks/>
              </p:cNvSpPr>
              <p:nvPr/>
            </p:nvSpPr>
            <p:spPr bwMode="auto">
              <a:xfrm>
                <a:off x="8164513" y="1154113"/>
                <a:ext cx="1588" cy="4763"/>
              </a:xfrm>
              <a:custGeom>
                <a:avLst/>
                <a:gdLst>
                  <a:gd name="T0" fmla="*/ 0 w 2"/>
                  <a:gd name="T1" fmla="*/ 0 h 9"/>
                  <a:gd name="T2" fmla="*/ 0 w 2"/>
                  <a:gd name="T3" fmla="*/ 0 h 9"/>
                  <a:gd name="T4" fmla="*/ 2147483647 w 2"/>
                  <a:gd name="T5" fmla="*/ 0 h 9"/>
                  <a:gd name="T6" fmla="*/ 2147483647 w 2"/>
                  <a:gd name="T7" fmla="*/ 2147483647 h 9"/>
                  <a:gd name="T8" fmla="*/ 0 w 2"/>
                  <a:gd name="T9" fmla="*/ 2147483647 h 9"/>
                  <a:gd name="T10" fmla="*/ 0 w 2"/>
                  <a:gd name="T11" fmla="*/ 0 h 9"/>
                  <a:gd name="T12" fmla="*/ 0 60000 65536"/>
                  <a:gd name="T13" fmla="*/ 0 60000 65536"/>
                  <a:gd name="T14" fmla="*/ 0 60000 65536"/>
                  <a:gd name="T15" fmla="*/ 0 60000 65536"/>
                  <a:gd name="T16" fmla="*/ 0 60000 65536"/>
                  <a:gd name="T17" fmla="*/ 0 60000 65536"/>
                  <a:gd name="T18" fmla="*/ 0 w 2"/>
                  <a:gd name="T19" fmla="*/ 0 h 9"/>
                  <a:gd name="T20" fmla="*/ 2 w 2"/>
                  <a:gd name="T21" fmla="*/ 9 h 9"/>
                </a:gdLst>
                <a:ahLst/>
                <a:cxnLst>
                  <a:cxn ang="T12">
                    <a:pos x="T0" y="T1"/>
                  </a:cxn>
                  <a:cxn ang="T13">
                    <a:pos x="T2" y="T3"/>
                  </a:cxn>
                  <a:cxn ang="T14">
                    <a:pos x="T4" y="T5"/>
                  </a:cxn>
                  <a:cxn ang="T15">
                    <a:pos x="T6" y="T7"/>
                  </a:cxn>
                  <a:cxn ang="T16">
                    <a:pos x="T8" y="T9"/>
                  </a:cxn>
                  <a:cxn ang="T17">
                    <a:pos x="T10" y="T11"/>
                  </a:cxn>
                </a:cxnLst>
                <a:rect l="T18" t="T19" r="T20" b="T21"/>
                <a:pathLst>
                  <a:path w="2" h="9">
                    <a:moveTo>
                      <a:pt x="0" y="0"/>
                    </a:moveTo>
                    <a:lnTo>
                      <a:pt x="0" y="0"/>
                    </a:lnTo>
                    <a:lnTo>
                      <a:pt x="2" y="0"/>
                    </a:lnTo>
                    <a:lnTo>
                      <a:pt x="2" y="9"/>
                    </a:lnTo>
                    <a:lnTo>
                      <a:pt x="0" y="9"/>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4" name="Freeform 451"/>
              <p:cNvSpPr>
                <a:spLocks/>
              </p:cNvSpPr>
              <p:nvPr/>
            </p:nvSpPr>
            <p:spPr bwMode="auto">
              <a:xfrm>
                <a:off x="8142288" y="1138238"/>
                <a:ext cx="9525" cy="11113"/>
              </a:xfrm>
              <a:custGeom>
                <a:avLst/>
                <a:gdLst>
                  <a:gd name="T0" fmla="*/ 2147483647 w 19"/>
                  <a:gd name="T1" fmla="*/ 2147483647 h 24"/>
                  <a:gd name="T2" fmla="*/ 2147483647 w 19"/>
                  <a:gd name="T3" fmla="*/ 2147483647 h 24"/>
                  <a:gd name="T4" fmla="*/ 2147483647 w 19"/>
                  <a:gd name="T5" fmla="*/ 2147483647 h 24"/>
                  <a:gd name="T6" fmla="*/ 2147483647 w 19"/>
                  <a:gd name="T7" fmla="*/ 2147483647 h 24"/>
                  <a:gd name="T8" fmla="*/ 2147483647 w 19"/>
                  <a:gd name="T9" fmla="*/ 2147483647 h 24"/>
                  <a:gd name="T10" fmla="*/ 2147483647 w 19"/>
                  <a:gd name="T11" fmla="*/ 2147483647 h 24"/>
                  <a:gd name="T12" fmla="*/ 2147483647 w 19"/>
                  <a:gd name="T13" fmla="*/ 0 h 24"/>
                  <a:gd name="T14" fmla="*/ 2147483647 w 19"/>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24"/>
                  <a:gd name="T26" fmla="*/ 19 w 19"/>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24">
                    <a:moveTo>
                      <a:pt x="1" y="9"/>
                    </a:moveTo>
                    <a:lnTo>
                      <a:pt x="1" y="9"/>
                    </a:lnTo>
                    <a:cubicBezTo>
                      <a:pt x="1" y="12"/>
                      <a:pt x="3" y="14"/>
                      <a:pt x="3" y="14"/>
                    </a:cubicBezTo>
                    <a:cubicBezTo>
                      <a:pt x="7" y="18"/>
                      <a:pt x="17" y="22"/>
                      <a:pt x="19" y="23"/>
                    </a:cubicBezTo>
                    <a:cubicBezTo>
                      <a:pt x="19" y="23"/>
                      <a:pt x="19" y="24"/>
                      <a:pt x="19" y="23"/>
                    </a:cubicBezTo>
                    <a:cubicBezTo>
                      <a:pt x="19" y="23"/>
                      <a:pt x="19" y="23"/>
                      <a:pt x="19" y="23"/>
                    </a:cubicBezTo>
                    <a:cubicBezTo>
                      <a:pt x="13" y="10"/>
                      <a:pt x="5" y="0"/>
                      <a:pt x="5" y="0"/>
                    </a:cubicBezTo>
                    <a:cubicBezTo>
                      <a:pt x="5" y="0"/>
                      <a:pt x="0" y="4"/>
                      <a:pt x="1" y="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5" name="Freeform 452"/>
              <p:cNvSpPr>
                <a:spLocks/>
              </p:cNvSpPr>
              <p:nvPr/>
            </p:nvSpPr>
            <p:spPr bwMode="auto">
              <a:xfrm>
                <a:off x="8143875" y="1150938"/>
                <a:ext cx="7938" cy="3175"/>
              </a:xfrm>
              <a:custGeom>
                <a:avLst/>
                <a:gdLst>
                  <a:gd name="T0" fmla="*/ 0 w 17"/>
                  <a:gd name="T1" fmla="*/ 0 h 6"/>
                  <a:gd name="T2" fmla="*/ 0 w 17"/>
                  <a:gd name="T3" fmla="*/ 0 h 6"/>
                  <a:gd name="T4" fmla="*/ 2147483647 w 17"/>
                  <a:gd name="T5" fmla="*/ 2147483647 h 6"/>
                  <a:gd name="T6" fmla="*/ 2147483647 w 17"/>
                  <a:gd name="T7" fmla="*/ 0 h 6"/>
                  <a:gd name="T8" fmla="*/ 2147483647 w 17"/>
                  <a:gd name="T9" fmla="*/ 0 h 6"/>
                  <a:gd name="T10" fmla="*/ 2147483647 w 17"/>
                  <a:gd name="T11" fmla="*/ 0 h 6"/>
                  <a:gd name="T12" fmla="*/ 2147483647 w 17"/>
                  <a:gd name="T13" fmla="*/ 0 h 6"/>
                  <a:gd name="T14" fmla="*/ 0 w 17"/>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6"/>
                  <a:gd name="T26" fmla="*/ 17 w 17"/>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6">
                    <a:moveTo>
                      <a:pt x="0" y="0"/>
                    </a:moveTo>
                    <a:lnTo>
                      <a:pt x="0" y="0"/>
                    </a:lnTo>
                    <a:cubicBezTo>
                      <a:pt x="2" y="3"/>
                      <a:pt x="5" y="6"/>
                      <a:pt x="8" y="5"/>
                    </a:cubicBezTo>
                    <a:cubicBezTo>
                      <a:pt x="10" y="4"/>
                      <a:pt x="15" y="1"/>
                      <a:pt x="16" y="0"/>
                    </a:cubicBezTo>
                    <a:cubicBezTo>
                      <a:pt x="17" y="0"/>
                      <a:pt x="16" y="0"/>
                      <a:pt x="16" y="0"/>
                    </a:cubicBezTo>
                    <a:cubicBezTo>
                      <a:pt x="16" y="0"/>
                      <a:pt x="16" y="0"/>
                      <a:pt x="16" y="0"/>
                    </a:cubicBez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6" name="Freeform 453"/>
              <p:cNvSpPr>
                <a:spLocks/>
              </p:cNvSpPr>
              <p:nvPr/>
            </p:nvSpPr>
            <p:spPr bwMode="auto">
              <a:xfrm>
                <a:off x="8140700" y="1144588"/>
                <a:ext cx="11113" cy="4763"/>
              </a:xfrm>
              <a:custGeom>
                <a:avLst/>
                <a:gdLst>
                  <a:gd name="T0" fmla="*/ 0 w 21"/>
                  <a:gd name="T1" fmla="*/ 2147483647 h 12"/>
                  <a:gd name="T2" fmla="*/ 0 w 21"/>
                  <a:gd name="T3" fmla="*/ 2147483647 h 12"/>
                  <a:gd name="T4" fmla="*/ 0 w 21"/>
                  <a:gd name="T5" fmla="*/ 2147483647 h 12"/>
                  <a:gd name="T6" fmla="*/ 2147483647 w 21"/>
                  <a:gd name="T7" fmla="*/ 2147483647 h 12"/>
                  <a:gd name="T8" fmla="*/ 2147483647 w 21"/>
                  <a:gd name="T9" fmla="*/ 2147483647 h 12"/>
                  <a:gd name="T10" fmla="*/ 2147483647 w 21"/>
                  <a:gd name="T11" fmla="*/ 2147483647 h 12"/>
                  <a:gd name="T12" fmla="*/ 2147483647 w 21"/>
                  <a:gd name="T13" fmla="*/ 2147483647 h 12"/>
                  <a:gd name="T14" fmla="*/ 2147483647 w 21"/>
                  <a:gd name="T15" fmla="*/ 2147483647 h 12"/>
                  <a:gd name="T16" fmla="*/ 2147483647 w 21"/>
                  <a:gd name="T17" fmla="*/ 2147483647 h 12"/>
                  <a:gd name="T18" fmla="*/ 0 w 21"/>
                  <a:gd name="T19" fmla="*/ 0 h 12"/>
                  <a:gd name="T20" fmla="*/ 0 w 21"/>
                  <a:gd name="T21" fmla="*/ 214748364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12"/>
                  <a:gd name="T35" fmla="*/ 21 w 21"/>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12">
                    <a:moveTo>
                      <a:pt x="0" y="2"/>
                    </a:moveTo>
                    <a:lnTo>
                      <a:pt x="0" y="2"/>
                    </a:lnTo>
                    <a:lnTo>
                      <a:pt x="0" y="4"/>
                    </a:lnTo>
                    <a:cubicBezTo>
                      <a:pt x="0" y="6"/>
                      <a:pt x="1" y="7"/>
                      <a:pt x="1" y="7"/>
                    </a:cubicBezTo>
                    <a:cubicBezTo>
                      <a:pt x="2" y="11"/>
                      <a:pt x="6" y="12"/>
                      <a:pt x="6" y="12"/>
                    </a:cubicBezTo>
                    <a:cubicBezTo>
                      <a:pt x="7" y="12"/>
                      <a:pt x="9" y="12"/>
                      <a:pt x="9" y="12"/>
                    </a:cubicBezTo>
                    <a:cubicBezTo>
                      <a:pt x="9" y="12"/>
                      <a:pt x="18" y="12"/>
                      <a:pt x="21" y="12"/>
                    </a:cubicBezTo>
                    <a:cubicBezTo>
                      <a:pt x="21" y="12"/>
                      <a:pt x="21" y="12"/>
                      <a:pt x="21" y="12"/>
                    </a:cubicBezTo>
                    <a:cubicBezTo>
                      <a:pt x="21" y="12"/>
                      <a:pt x="21" y="12"/>
                      <a:pt x="21" y="12"/>
                    </a:cubicBezTo>
                    <a:cubicBezTo>
                      <a:pt x="14" y="7"/>
                      <a:pt x="0" y="0"/>
                      <a:pt x="0" y="0"/>
                    </a:cubicBezTo>
                    <a:cubicBezTo>
                      <a:pt x="0" y="1"/>
                      <a:pt x="0" y="1"/>
                      <a:pt x="0" y="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7" name="Freeform 454"/>
              <p:cNvSpPr>
                <a:spLocks/>
              </p:cNvSpPr>
              <p:nvPr/>
            </p:nvSpPr>
            <p:spPr bwMode="auto">
              <a:xfrm>
                <a:off x="8147050" y="1135063"/>
                <a:ext cx="6350" cy="12700"/>
              </a:xfrm>
              <a:custGeom>
                <a:avLst/>
                <a:gdLst>
                  <a:gd name="T0" fmla="*/ 2147483647 w 13"/>
                  <a:gd name="T1" fmla="*/ 2147483647 h 29"/>
                  <a:gd name="T2" fmla="*/ 2147483647 w 13"/>
                  <a:gd name="T3" fmla="*/ 2147483647 h 29"/>
                  <a:gd name="T4" fmla="*/ 2147483647 w 13"/>
                  <a:gd name="T5" fmla="*/ 2147483647 h 29"/>
                  <a:gd name="T6" fmla="*/ 2147483647 w 13"/>
                  <a:gd name="T7" fmla="*/ 2147483647 h 29"/>
                  <a:gd name="T8" fmla="*/ 2147483647 w 13"/>
                  <a:gd name="T9" fmla="*/ 2147483647 h 29"/>
                  <a:gd name="T10" fmla="*/ 2147483647 w 13"/>
                  <a:gd name="T11" fmla="*/ 2147483647 h 29"/>
                  <a:gd name="T12" fmla="*/ 2147483647 w 13"/>
                  <a:gd name="T13" fmla="*/ 2147483647 h 29"/>
                  <a:gd name="T14" fmla="*/ 2147483647 w 13"/>
                  <a:gd name="T15" fmla="*/ 0 h 29"/>
                  <a:gd name="T16" fmla="*/ 2147483647 w 13"/>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29"/>
                  <a:gd name="T29" fmla="*/ 13 w 13"/>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29">
                    <a:moveTo>
                      <a:pt x="6" y="1"/>
                    </a:moveTo>
                    <a:lnTo>
                      <a:pt x="6" y="1"/>
                    </a:lnTo>
                    <a:cubicBezTo>
                      <a:pt x="2" y="2"/>
                      <a:pt x="1" y="6"/>
                      <a:pt x="1" y="6"/>
                    </a:cubicBezTo>
                    <a:cubicBezTo>
                      <a:pt x="0" y="8"/>
                      <a:pt x="1" y="11"/>
                      <a:pt x="1" y="11"/>
                    </a:cubicBezTo>
                    <a:cubicBezTo>
                      <a:pt x="2" y="17"/>
                      <a:pt x="9" y="27"/>
                      <a:pt x="11" y="29"/>
                    </a:cubicBezTo>
                    <a:cubicBezTo>
                      <a:pt x="11" y="29"/>
                      <a:pt x="11" y="29"/>
                      <a:pt x="11" y="29"/>
                    </a:cubicBezTo>
                    <a:cubicBezTo>
                      <a:pt x="11" y="29"/>
                      <a:pt x="11" y="29"/>
                      <a:pt x="11" y="29"/>
                    </a:cubicBezTo>
                    <a:cubicBezTo>
                      <a:pt x="13" y="6"/>
                      <a:pt x="9" y="0"/>
                      <a:pt x="9" y="0"/>
                    </a:cubicBezTo>
                    <a:cubicBezTo>
                      <a:pt x="8" y="0"/>
                      <a:pt x="6" y="1"/>
                      <a:pt x="6" y="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8" name="Freeform 455"/>
              <p:cNvSpPr>
                <a:spLocks/>
              </p:cNvSpPr>
              <p:nvPr/>
            </p:nvSpPr>
            <p:spPr bwMode="auto">
              <a:xfrm>
                <a:off x="8153400" y="1135063"/>
                <a:ext cx="6350" cy="12700"/>
              </a:xfrm>
              <a:custGeom>
                <a:avLst/>
                <a:gdLst>
                  <a:gd name="T0" fmla="*/ 2147483647 w 13"/>
                  <a:gd name="T1" fmla="*/ 2147483647 h 29"/>
                  <a:gd name="T2" fmla="*/ 2147483647 w 13"/>
                  <a:gd name="T3" fmla="*/ 2147483647 h 29"/>
                  <a:gd name="T4" fmla="*/ 2147483647 w 13"/>
                  <a:gd name="T5" fmla="*/ 2147483647 h 29"/>
                  <a:gd name="T6" fmla="*/ 2147483647 w 13"/>
                  <a:gd name="T7" fmla="*/ 2147483647 h 29"/>
                  <a:gd name="T8" fmla="*/ 2147483647 w 13"/>
                  <a:gd name="T9" fmla="*/ 2147483647 h 29"/>
                  <a:gd name="T10" fmla="*/ 2147483647 w 13"/>
                  <a:gd name="T11" fmla="*/ 2147483647 h 29"/>
                  <a:gd name="T12" fmla="*/ 2147483647 w 13"/>
                  <a:gd name="T13" fmla="*/ 2147483647 h 29"/>
                  <a:gd name="T14" fmla="*/ 2147483647 w 13"/>
                  <a:gd name="T15" fmla="*/ 2147483647 h 29"/>
                  <a:gd name="T16" fmla="*/ 2147483647 w 13"/>
                  <a:gd name="T17" fmla="*/ 0 h 29"/>
                  <a:gd name="T18" fmla="*/ 2147483647 w 13"/>
                  <a:gd name="T19" fmla="*/ 2147483647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29"/>
                  <a:gd name="T32" fmla="*/ 13 w 13"/>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29">
                    <a:moveTo>
                      <a:pt x="2" y="29"/>
                    </a:moveTo>
                    <a:lnTo>
                      <a:pt x="2" y="29"/>
                    </a:lnTo>
                    <a:cubicBezTo>
                      <a:pt x="2" y="29"/>
                      <a:pt x="2" y="29"/>
                      <a:pt x="2" y="29"/>
                    </a:cubicBezTo>
                    <a:cubicBezTo>
                      <a:pt x="2" y="29"/>
                      <a:pt x="2" y="29"/>
                      <a:pt x="2" y="29"/>
                    </a:cubicBezTo>
                    <a:cubicBezTo>
                      <a:pt x="4" y="27"/>
                      <a:pt x="11" y="17"/>
                      <a:pt x="12" y="11"/>
                    </a:cubicBezTo>
                    <a:cubicBezTo>
                      <a:pt x="12" y="11"/>
                      <a:pt x="13" y="8"/>
                      <a:pt x="12" y="6"/>
                    </a:cubicBezTo>
                    <a:cubicBezTo>
                      <a:pt x="12" y="6"/>
                      <a:pt x="11" y="2"/>
                      <a:pt x="7" y="1"/>
                    </a:cubicBezTo>
                    <a:cubicBezTo>
                      <a:pt x="7" y="1"/>
                      <a:pt x="6" y="0"/>
                      <a:pt x="4" y="0"/>
                    </a:cubicBezTo>
                    <a:cubicBezTo>
                      <a:pt x="4" y="0"/>
                      <a:pt x="0" y="6"/>
                      <a:pt x="2" y="2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9" name="Freeform 456"/>
              <p:cNvSpPr>
                <a:spLocks/>
              </p:cNvSpPr>
              <p:nvPr/>
            </p:nvSpPr>
            <p:spPr bwMode="auto">
              <a:xfrm>
                <a:off x="8156575" y="1150938"/>
                <a:ext cx="6350" cy="3175"/>
              </a:xfrm>
              <a:custGeom>
                <a:avLst/>
                <a:gdLst>
                  <a:gd name="T0" fmla="*/ 0 w 16"/>
                  <a:gd name="T1" fmla="*/ 0 h 6"/>
                  <a:gd name="T2" fmla="*/ 0 w 16"/>
                  <a:gd name="T3" fmla="*/ 0 h 6"/>
                  <a:gd name="T4" fmla="*/ 0 w 16"/>
                  <a:gd name="T5" fmla="*/ 0 h 6"/>
                  <a:gd name="T6" fmla="*/ 0 w 16"/>
                  <a:gd name="T7" fmla="*/ 0 h 6"/>
                  <a:gd name="T8" fmla="*/ 2147483647 w 16"/>
                  <a:gd name="T9" fmla="*/ 2147483647 h 6"/>
                  <a:gd name="T10" fmla="*/ 2147483647 w 16"/>
                  <a:gd name="T11" fmla="*/ 0 h 6"/>
                  <a:gd name="T12" fmla="*/ 0 w 16"/>
                  <a:gd name="T13" fmla="*/ 0 h 6"/>
                  <a:gd name="T14" fmla="*/ 0 60000 65536"/>
                  <a:gd name="T15" fmla="*/ 0 60000 65536"/>
                  <a:gd name="T16" fmla="*/ 0 60000 65536"/>
                  <a:gd name="T17" fmla="*/ 0 60000 65536"/>
                  <a:gd name="T18" fmla="*/ 0 60000 65536"/>
                  <a:gd name="T19" fmla="*/ 0 60000 65536"/>
                  <a:gd name="T20" fmla="*/ 0 60000 65536"/>
                  <a:gd name="T21" fmla="*/ 0 w 16"/>
                  <a:gd name="T22" fmla="*/ 0 h 6"/>
                  <a:gd name="T23" fmla="*/ 16 w 1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
                    <a:moveTo>
                      <a:pt x="0" y="0"/>
                    </a:moveTo>
                    <a:lnTo>
                      <a:pt x="0" y="0"/>
                    </a:lnTo>
                    <a:cubicBezTo>
                      <a:pt x="0" y="0"/>
                      <a:pt x="0" y="0"/>
                      <a:pt x="0" y="0"/>
                    </a:cubicBezTo>
                    <a:cubicBezTo>
                      <a:pt x="0" y="0"/>
                      <a:pt x="0" y="0"/>
                      <a:pt x="0" y="0"/>
                    </a:cubicBezTo>
                    <a:cubicBezTo>
                      <a:pt x="1" y="1"/>
                      <a:pt x="6" y="4"/>
                      <a:pt x="8" y="5"/>
                    </a:cubicBezTo>
                    <a:cubicBezTo>
                      <a:pt x="8" y="5"/>
                      <a:pt x="12" y="6"/>
                      <a:pt x="16" y="0"/>
                    </a:cubicBez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0" name="Freeform 457"/>
              <p:cNvSpPr>
                <a:spLocks/>
              </p:cNvSpPr>
              <p:nvPr/>
            </p:nvSpPr>
            <p:spPr bwMode="auto">
              <a:xfrm>
                <a:off x="8154988" y="1144588"/>
                <a:ext cx="11113" cy="4763"/>
              </a:xfrm>
              <a:custGeom>
                <a:avLst/>
                <a:gdLst>
                  <a:gd name="T0" fmla="*/ 0 w 21"/>
                  <a:gd name="T1" fmla="*/ 2147483647 h 12"/>
                  <a:gd name="T2" fmla="*/ 0 w 21"/>
                  <a:gd name="T3" fmla="*/ 2147483647 h 12"/>
                  <a:gd name="T4" fmla="*/ 0 w 21"/>
                  <a:gd name="T5" fmla="*/ 2147483647 h 12"/>
                  <a:gd name="T6" fmla="*/ 0 w 21"/>
                  <a:gd name="T7" fmla="*/ 2147483647 h 12"/>
                  <a:gd name="T8" fmla="*/ 2147483647 w 21"/>
                  <a:gd name="T9" fmla="*/ 2147483647 h 12"/>
                  <a:gd name="T10" fmla="*/ 2147483647 w 21"/>
                  <a:gd name="T11" fmla="*/ 2147483647 h 12"/>
                  <a:gd name="T12" fmla="*/ 2147483647 w 21"/>
                  <a:gd name="T13" fmla="*/ 2147483647 h 12"/>
                  <a:gd name="T14" fmla="*/ 2147483647 w 21"/>
                  <a:gd name="T15" fmla="*/ 2147483647 h 12"/>
                  <a:gd name="T16" fmla="*/ 2147483647 w 21"/>
                  <a:gd name="T17" fmla="*/ 2147483647 h 12"/>
                  <a:gd name="T18" fmla="*/ 2147483647 w 21"/>
                  <a:gd name="T19" fmla="*/ 2147483647 h 12"/>
                  <a:gd name="T20" fmla="*/ 2147483647 w 21"/>
                  <a:gd name="T21" fmla="*/ 0 h 12"/>
                  <a:gd name="T22" fmla="*/ 0 w 21"/>
                  <a:gd name="T23" fmla="*/ 2147483647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12"/>
                  <a:gd name="T38" fmla="*/ 21 w 21"/>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12">
                    <a:moveTo>
                      <a:pt x="0" y="12"/>
                    </a:moveTo>
                    <a:lnTo>
                      <a:pt x="0" y="12"/>
                    </a:lnTo>
                    <a:cubicBezTo>
                      <a:pt x="0" y="12"/>
                      <a:pt x="0" y="12"/>
                      <a:pt x="0" y="12"/>
                    </a:cubicBezTo>
                    <a:cubicBezTo>
                      <a:pt x="0" y="12"/>
                      <a:pt x="0" y="12"/>
                      <a:pt x="1" y="12"/>
                    </a:cubicBezTo>
                    <a:cubicBezTo>
                      <a:pt x="3" y="12"/>
                      <a:pt x="12" y="12"/>
                      <a:pt x="13" y="12"/>
                    </a:cubicBezTo>
                    <a:cubicBezTo>
                      <a:pt x="13" y="12"/>
                      <a:pt x="14" y="12"/>
                      <a:pt x="15" y="12"/>
                    </a:cubicBezTo>
                    <a:cubicBezTo>
                      <a:pt x="15" y="12"/>
                      <a:pt x="19" y="11"/>
                      <a:pt x="21" y="7"/>
                    </a:cubicBezTo>
                    <a:cubicBezTo>
                      <a:pt x="21" y="7"/>
                      <a:pt x="21" y="6"/>
                      <a:pt x="21" y="4"/>
                    </a:cubicBezTo>
                    <a:lnTo>
                      <a:pt x="21" y="2"/>
                    </a:lnTo>
                    <a:cubicBezTo>
                      <a:pt x="21" y="2"/>
                      <a:pt x="21" y="1"/>
                      <a:pt x="21" y="0"/>
                    </a:cubicBezTo>
                    <a:cubicBezTo>
                      <a:pt x="21" y="0"/>
                      <a:pt x="7" y="7"/>
                      <a:pt x="0" y="1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1" name="Freeform 458"/>
              <p:cNvSpPr>
                <a:spLocks/>
              </p:cNvSpPr>
              <p:nvPr/>
            </p:nvSpPr>
            <p:spPr bwMode="auto">
              <a:xfrm>
                <a:off x="8154988" y="1138238"/>
                <a:ext cx="9525" cy="11113"/>
              </a:xfrm>
              <a:custGeom>
                <a:avLst/>
                <a:gdLst>
                  <a:gd name="T0" fmla="*/ 0 w 19"/>
                  <a:gd name="T1" fmla="*/ 2147483647 h 24"/>
                  <a:gd name="T2" fmla="*/ 0 w 19"/>
                  <a:gd name="T3" fmla="*/ 2147483647 h 24"/>
                  <a:gd name="T4" fmla="*/ 0 w 19"/>
                  <a:gd name="T5" fmla="*/ 2147483647 h 24"/>
                  <a:gd name="T6" fmla="*/ 0 w 19"/>
                  <a:gd name="T7" fmla="*/ 2147483647 h 24"/>
                  <a:gd name="T8" fmla="*/ 0 w 19"/>
                  <a:gd name="T9" fmla="*/ 2147483647 h 24"/>
                  <a:gd name="T10" fmla="*/ 2147483647 w 19"/>
                  <a:gd name="T11" fmla="*/ 2147483647 h 24"/>
                  <a:gd name="T12" fmla="*/ 2147483647 w 19"/>
                  <a:gd name="T13" fmla="*/ 2147483647 h 24"/>
                  <a:gd name="T14" fmla="*/ 2147483647 w 19"/>
                  <a:gd name="T15" fmla="*/ 0 h 24"/>
                  <a:gd name="T16" fmla="*/ 0 w 19"/>
                  <a:gd name="T17" fmla="*/ 2147483647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24"/>
                  <a:gd name="T29" fmla="*/ 19 w 19"/>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24">
                    <a:moveTo>
                      <a:pt x="0" y="23"/>
                    </a:moveTo>
                    <a:lnTo>
                      <a:pt x="0" y="23"/>
                    </a:lnTo>
                    <a:cubicBezTo>
                      <a:pt x="0" y="23"/>
                      <a:pt x="0" y="23"/>
                      <a:pt x="0" y="23"/>
                    </a:cubicBezTo>
                    <a:cubicBezTo>
                      <a:pt x="0" y="23"/>
                      <a:pt x="0" y="24"/>
                      <a:pt x="0" y="23"/>
                    </a:cubicBezTo>
                    <a:cubicBezTo>
                      <a:pt x="3" y="22"/>
                      <a:pt x="12" y="18"/>
                      <a:pt x="16" y="14"/>
                    </a:cubicBezTo>
                    <a:cubicBezTo>
                      <a:pt x="16" y="14"/>
                      <a:pt x="18" y="12"/>
                      <a:pt x="19" y="8"/>
                    </a:cubicBezTo>
                    <a:cubicBezTo>
                      <a:pt x="19" y="4"/>
                      <a:pt x="14" y="0"/>
                      <a:pt x="14" y="0"/>
                    </a:cubicBezTo>
                    <a:cubicBezTo>
                      <a:pt x="14" y="0"/>
                      <a:pt x="6" y="10"/>
                      <a:pt x="0" y="2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2" name="Freeform 459"/>
              <p:cNvSpPr>
                <a:spLocks/>
              </p:cNvSpPr>
              <p:nvPr/>
            </p:nvSpPr>
            <p:spPr bwMode="auto">
              <a:xfrm>
                <a:off x="8177213" y="1050925"/>
                <a:ext cx="892175" cy="34925"/>
              </a:xfrm>
              <a:custGeom>
                <a:avLst/>
                <a:gdLst>
                  <a:gd name="T0" fmla="*/ 2147483647 w 1896"/>
                  <a:gd name="T1" fmla="*/ 2147483647 h 71"/>
                  <a:gd name="T2" fmla="*/ 2147483647 w 1896"/>
                  <a:gd name="T3" fmla="*/ 2147483647 h 71"/>
                  <a:gd name="T4" fmla="*/ 2147483647 w 1896"/>
                  <a:gd name="T5" fmla="*/ 2147483647 h 71"/>
                  <a:gd name="T6" fmla="*/ 2147483647 w 1896"/>
                  <a:gd name="T7" fmla="*/ 2147483647 h 71"/>
                  <a:gd name="T8" fmla="*/ 0 w 1896"/>
                  <a:gd name="T9" fmla="*/ 2147483647 h 71"/>
                  <a:gd name="T10" fmla="*/ 2147483647 w 1896"/>
                  <a:gd name="T11" fmla="*/ 0 h 71"/>
                  <a:gd name="T12" fmla="*/ 2147483647 w 1896"/>
                  <a:gd name="T13" fmla="*/ 0 h 71"/>
                  <a:gd name="T14" fmla="*/ 2147483647 w 1896"/>
                  <a:gd name="T15" fmla="*/ 2147483647 h 71"/>
                  <a:gd name="T16" fmla="*/ 2147483647 w 1896"/>
                  <a:gd name="T17" fmla="*/ 2147483647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96"/>
                  <a:gd name="T28" fmla="*/ 0 h 71"/>
                  <a:gd name="T29" fmla="*/ 1896 w 1896"/>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96" h="71">
                    <a:moveTo>
                      <a:pt x="1894" y="71"/>
                    </a:moveTo>
                    <a:lnTo>
                      <a:pt x="1894" y="71"/>
                    </a:lnTo>
                    <a:cubicBezTo>
                      <a:pt x="1889" y="70"/>
                      <a:pt x="1395" y="40"/>
                      <a:pt x="920" y="40"/>
                    </a:cubicBezTo>
                    <a:cubicBezTo>
                      <a:pt x="445" y="40"/>
                      <a:pt x="7" y="70"/>
                      <a:pt x="3" y="71"/>
                    </a:cubicBezTo>
                    <a:lnTo>
                      <a:pt x="0" y="31"/>
                    </a:lnTo>
                    <a:cubicBezTo>
                      <a:pt x="4" y="31"/>
                      <a:pt x="443" y="0"/>
                      <a:pt x="920" y="0"/>
                    </a:cubicBezTo>
                    <a:cubicBezTo>
                      <a:pt x="1396" y="0"/>
                      <a:pt x="1891" y="31"/>
                      <a:pt x="1896" y="31"/>
                    </a:cubicBezTo>
                    <a:lnTo>
                      <a:pt x="1894" y="7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3" name="Freeform 460"/>
              <p:cNvSpPr>
                <a:spLocks/>
              </p:cNvSpPr>
              <p:nvPr/>
            </p:nvSpPr>
            <p:spPr bwMode="auto">
              <a:xfrm>
                <a:off x="8956675" y="987425"/>
                <a:ext cx="12700" cy="14288"/>
              </a:xfrm>
              <a:custGeom>
                <a:avLst/>
                <a:gdLst>
                  <a:gd name="T0" fmla="*/ 2147483647 w 27"/>
                  <a:gd name="T1" fmla="*/ 2147483647 h 28"/>
                  <a:gd name="T2" fmla="*/ 2147483647 w 27"/>
                  <a:gd name="T3" fmla="*/ 2147483647 h 28"/>
                  <a:gd name="T4" fmla="*/ 2147483647 w 27"/>
                  <a:gd name="T5" fmla="*/ 2147483647 h 28"/>
                  <a:gd name="T6" fmla="*/ 2147483647 w 27"/>
                  <a:gd name="T7" fmla="*/ 0 h 28"/>
                  <a:gd name="T8" fmla="*/ 2147483647 w 27"/>
                  <a:gd name="T9" fmla="*/ 0 h 28"/>
                  <a:gd name="T10" fmla="*/ 2147483647 w 27"/>
                  <a:gd name="T11" fmla="*/ 2147483647 h 28"/>
                  <a:gd name="T12" fmla="*/ 2147483647 w 27"/>
                  <a:gd name="T13" fmla="*/ 2147483647 h 28"/>
                  <a:gd name="T14" fmla="*/ 2147483647 w 27"/>
                  <a:gd name="T15" fmla="*/ 2147483647 h 28"/>
                  <a:gd name="T16" fmla="*/ 2147483647 w 27"/>
                  <a:gd name="T17" fmla="*/ 2147483647 h 28"/>
                  <a:gd name="T18" fmla="*/ 2147483647 w 27"/>
                  <a:gd name="T19" fmla="*/ 2147483647 h 28"/>
                  <a:gd name="T20" fmla="*/ 0 w 27"/>
                  <a:gd name="T21" fmla="*/ 2147483647 h 28"/>
                  <a:gd name="T22" fmla="*/ 0 w 27"/>
                  <a:gd name="T23" fmla="*/ 0 h 28"/>
                  <a:gd name="T24" fmla="*/ 2147483647 w 27"/>
                  <a:gd name="T25" fmla="*/ 0 h 28"/>
                  <a:gd name="T26" fmla="*/ 2147483647 w 27"/>
                  <a:gd name="T27" fmla="*/ 2147483647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28"/>
                  <a:gd name="T44" fmla="*/ 27 w 27"/>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28">
                    <a:moveTo>
                      <a:pt x="6" y="11"/>
                    </a:moveTo>
                    <a:lnTo>
                      <a:pt x="6" y="11"/>
                    </a:lnTo>
                    <a:lnTo>
                      <a:pt x="21" y="11"/>
                    </a:lnTo>
                    <a:lnTo>
                      <a:pt x="21" y="0"/>
                    </a:lnTo>
                    <a:lnTo>
                      <a:pt x="27" y="0"/>
                    </a:lnTo>
                    <a:lnTo>
                      <a:pt x="27" y="28"/>
                    </a:lnTo>
                    <a:lnTo>
                      <a:pt x="21" y="28"/>
                    </a:lnTo>
                    <a:lnTo>
                      <a:pt x="21" y="16"/>
                    </a:lnTo>
                    <a:lnTo>
                      <a:pt x="6" y="16"/>
                    </a:lnTo>
                    <a:lnTo>
                      <a:pt x="6" y="28"/>
                    </a:lnTo>
                    <a:lnTo>
                      <a:pt x="0" y="28"/>
                    </a:lnTo>
                    <a:lnTo>
                      <a:pt x="0" y="0"/>
                    </a:lnTo>
                    <a:lnTo>
                      <a:pt x="6" y="0"/>
                    </a:lnTo>
                    <a:lnTo>
                      <a:pt x="6" y="1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4" name="Freeform 461"/>
              <p:cNvSpPr>
                <a:spLocks/>
              </p:cNvSpPr>
              <p:nvPr/>
            </p:nvSpPr>
            <p:spPr bwMode="auto">
              <a:xfrm>
                <a:off x="8972550" y="987425"/>
                <a:ext cx="12700" cy="14288"/>
              </a:xfrm>
              <a:custGeom>
                <a:avLst/>
                <a:gdLst>
                  <a:gd name="T0" fmla="*/ 2147483647 w 26"/>
                  <a:gd name="T1" fmla="*/ 2147483647 h 28"/>
                  <a:gd name="T2" fmla="*/ 2147483647 w 26"/>
                  <a:gd name="T3" fmla="*/ 2147483647 h 28"/>
                  <a:gd name="T4" fmla="*/ 2147483647 w 26"/>
                  <a:gd name="T5" fmla="*/ 2147483647 h 28"/>
                  <a:gd name="T6" fmla="*/ 2147483647 w 26"/>
                  <a:gd name="T7" fmla="*/ 2147483647 h 28"/>
                  <a:gd name="T8" fmla="*/ 2147483647 w 26"/>
                  <a:gd name="T9" fmla="*/ 0 h 28"/>
                  <a:gd name="T10" fmla="*/ 2147483647 w 26"/>
                  <a:gd name="T11" fmla="*/ 0 h 28"/>
                  <a:gd name="T12" fmla="*/ 2147483647 w 26"/>
                  <a:gd name="T13" fmla="*/ 2147483647 h 28"/>
                  <a:gd name="T14" fmla="*/ 2147483647 w 26"/>
                  <a:gd name="T15" fmla="*/ 2147483647 h 28"/>
                  <a:gd name="T16" fmla="*/ 2147483647 w 26"/>
                  <a:gd name="T17" fmla="*/ 2147483647 h 28"/>
                  <a:gd name="T18" fmla="*/ 2147483647 w 26"/>
                  <a:gd name="T19" fmla="*/ 2147483647 h 28"/>
                  <a:gd name="T20" fmla="*/ 0 w 26"/>
                  <a:gd name="T21" fmla="*/ 2147483647 h 28"/>
                  <a:gd name="T22" fmla="*/ 0 w 26"/>
                  <a:gd name="T23" fmla="*/ 0 h 28"/>
                  <a:gd name="T24" fmla="*/ 2147483647 w 26"/>
                  <a:gd name="T25" fmla="*/ 0 h 28"/>
                  <a:gd name="T26" fmla="*/ 2147483647 w 26"/>
                  <a:gd name="T27" fmla="*/ 2147483647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28"/>
                  <a:gd name="T44" fmla="*/ 26 w 26"/>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28">
                    <a:moveTo>
                      <a:pt x="6" y="17"/>
                    </a:moveTo>
                    <a:lnTo>
                      <a:pt x="6" y="17"/>
                    </a:lnTo>
                    <a:cubicBezTo>
                      <a:pt x="6" y="22"/>
                      <a:pt x="8" y="24"/>
                      <a:pt x="13" y="24"/>
                    </a:cubicBezTo>
                    <a:cubicBezTo>
                      <a:pt x="18" y="24"/>
                      <a:pt x="20" y="22"/>
                      <a:pt x="20" y="17"/>
                    </a:cubicBezTo>
                    <a:lnTo>
                      <a:pt x="20" y="0"/>
                    </a:lnTo>
                    <a:lnTo>
                      <a:pt x="26" y="0"/>
                    </a:lnTo>
                    <a:lnTo>
                      <a:pt x="26" y="17"/>
                    </a:lnTo>
                    <a:cubicBezTo>
                      <a:pt x="26" y="21"/>
                      <a:pt x="26" y="23"/>
                      <a:pt x="25" y="25"/>
                    </a:cubicBezTo>
                    <a:cubicBezTo>
                      <a:pt x="22" y="27"/>
                      <a:pt x="18" y="28"/>
                      <a:pt x="13" y="28"/>
                    </a:cubicBezTo>
                    <a:cubicBezTo>
                      <a:pt x="8" y="28"/>
                      <a:pt x="4" y="27"/>
                      <a:pt x="2" y="25"/>
                    </a:cubicBezTo>
                    <a:cubicBezTo>
                      <a:pt x="0" y="23"/>
                      <a:pt x="0" y="21"/>
                      <a:pt x="0" y="17"/>
                    </a:cubicBezTo>
                    <a:lnTo>
                      <a:pt x="0" y="0"/>
                    </a:lnTo>
                    <a:lnTo>
                      <a:pt x="6" y="0"/>
                    </a:lnTo>
                    <a:lnTo>
                      <a:pt x="6" y="1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5" name="Freeform 462"/>
              <p:cNvSpPr>
                <a:spLocks noEditPoints="1"/>
              </p:cNvSpPr>
              <p:nvPr/>
            </p:nvSpPr>
            <p:spPr bwMode="auto">
              <a:xfrm>
                <a:off x="8985250" y="987425"/>
                <a:ext cx="15875" cy="14288"/>
              </a:xfrm>
              <a:custGeom>
                <a:avLst/>
                <a:gdLst>
                  <a:gd name="T0" fmla="*/ 2147483647 w 32"/>
                  <a:gd name="T1" fmla="*/ 2147483647 h 28"/>
                  <a:gd name="T2" fmla="*/ 2147483647 w 32"/>
                  <a:gd name="T3" fmla="*/ 2147483647 h 28"/>
                  <a:gd name="T4" fmla="*/ 2147483647 w 32"/>
                  <a:gd name="T5" fmla="*/ 2147483647 h 28"/>
                  <a:gd name="T6" fmla="*/ 2147483647 w 32"/>
                  <a:gd name="T7" fmla="*/ 2147483647 h 28"/>
                  <a:gd name="T8" fmla="*/ 2147483647 w 32"/>
                  <a:gd name="T9" fmla="*/ 2147483647 h 28"/>
                  <a:gd name="T10" fmla="*/ 2147483647 w 32"/>
                  <a:gd name="T11" fmla="*/ 0 h 28"/>
                  <a:gd name="T12" fmla="*/ 2147483647 w 32"/>
                  <a:gd name="T13" fmla="*/ 0 h 28"/>
                  <a:gd name="T14" fmla="*/ 2147483647 w 32"/>
                  <a:gd name="T15" fmla="*/ 2147483647 h 28"/>
                  <a:gd name="T16" fmla="*/ 2147483647 w 32"/>
                  <a:gd name="T17" fmla="*/ 2147483647 h 28"/>
                  <a:gd name="T18" fmla="*/ 2147483647 w 32"/>
                  <a:gd name="T19" fmla="*/ 2147483647 h 28"/>
                  <a:gd name="T20" fmla="*/ 2147483647 w 32"/>
                  <a:gd name="T21" fmla="*/ 2147483647 h 28"/>
                  <a:gd name="T22" fmla="*/ 2147483647 w 32"/>
                  <a:gd name="T23" fmla="*/ 2147483647 h 28"/>
                  <a:gd name="T24" fmla="*/ 0 w 32"/>
                  <a:gd name="T25" fmla="*/ 2147483647 h 28"/>
                  <a:gd name="T26" fmla="*/ 2147483647 w 32"/>
                  <a:gd name="T27" fmla="*/ 0 h 28"/>
                  <a:gd name="T28" fmla="*/ 2147483647 w 32"/>
                  <a:gd name="T29" fmla="*/ 0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28"/>
                  <a:gd name="T47" fmla="*/ 32 w 32"/>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28">
                    <a:moveTo>
                      <a:pt x="11" y="16"/>
                    </a:moveTo>
                    <a:lnTo>
                      <a:pt x="11" y="16"/>
                    </a:lnTo>
                    <a:lnTo>
                      <a:pt x="20" y="16"/>
                    </a:lnTo>
                    <a:lnTo>
                      <a:pt x="15" y="6"/>
                    </a:lnTo>
                    <a:lnTo>
                      <a:pt x="11" y="16"/>
                    </a:lnTo>
                    <a:close/>
                    <a:moveTo>
                      <a:pt x="19" y="0"/>
                    </a:moveTo>
                    <a:lnTo>
                      <a:pt x="19" y="0"/>
                    </a:lnTo>
                    <a:lnTo>
                      <a:pt x="32" y="28"/>
                    </a:lnTo>
                    <a:lnTo>
                      <a:pt x="25" y="28"/>
                    </a:lnTo>
                    <a:lnTo>
                      <a:pt x="22" y="21"/>
                    </a:lnTo>
                    <a:lnTo>
                      <a:pt x="9" y="21"/>
                    </a:lnTo>
                    <a:lnTo>
                      <a:pt x="6" y="28"/>
                    </a:lnTo>
                    <a:lnTo>
                      <a:pt x="0" y="28"/>
                    </a:lnTo>
                    <a:lnTo>
                      <a:pt x="12" y="0"/>
                    </a:lnTo>
                    <a:lnTo>
                      <a:pt x="19"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6" name="Freeform 463"/>
              <p:cNvSpPr>
                <a:spLocks/>
              </p:cNvSpPr>
              <p:nvPr/>
            </p:nvSpPr>
            <p:spPr bwMode="auto">
              <a:xfrm>
                <a:off x="8997950" y="987425"/>
                <a:ext cx="22225" cy="14288"/>
              </a:xfrm>
              <a:custGeom>
                <a:avLst/>
                <a:gdLst>
                  <a:gd name="T0" fmla="*/ 2147483647 w 47"/>
                  <a:gd name="T1" fmla="*/ 0 h 28"/>
                  <a:gd name="T2" fmla="*/ 2147483647 w 47"/>
                  <a:gd name="T3" fmla="*/ 0 h 28"/>
                  <a:gd name="T4" fmla="*/ 2147483647 w 47"/>
                  <a:gd name="T5" fmla="*/ 2147483647 h 28"/>
                  <a:gd name="T6" fmla="*/ 2147483647 w 47"/>
                  <a:gd name="T7" fmla="*/ 0 h 28"/>
                  <a:gd name="T8" fmla="*/ 2147483647 w 47"/>
                  <a:gd name="T9" fmla="*/ 0 h 28"/>
                  <a:gd name="T10" fmla="*/ 2147483647 w 47"/>
                  <a:gd name="T11" fmla="*/ 2147483647 h 28"/>
                  <a:gd name="T12" fmla="*/ 2147483647 w 47"/>
                  <a:gd name="T13" fmla="*/ 0 h 28"/>
                  <a:gd name="T14" fmla="*/ 2147483647 w 47"/>
                  <a:gd name="T15" fmla="*/ 0 h 28"/>
                  <a:gd name="T16" fmla="*/ 2147483647 w 47"/>
                  <a:gd name="T17" fmla="*/ 2147483647 h 28"/>
                  <a:gd name="T18" fmla="*/ 2147483647 w 47"/>
                  <a:gd name="T19" fmla="*/ 2147483647 h 28"/>
                  <a:gd name="T20" fmla="*/ 2147483647 w 47"/>
                  <a:gd name="T21" fmla="*/ 2147483647 h 28"/>
                  <a:gd name="T22" fmla="*/ 2147483647 w 47"/>
                  <a:gd name="T23" fmla="*/ 2147483647 h 28"/>
                  <a:gd name="T24" fmla="*/ 2147483647 w 47"/>
                  <a:gd name="T25" fmla="*/ 2147483647 h 28"/>
                  <a:gd name="T26" fmla="*/ 0 w 47"/>
                  <a:gd name="T27" fmla="*/ 0 h 28"/>
                  <a:gd name="T28" fmla="*/ 2147483647 w 47"/>
                  <a:gd name="T29" fmla="*/ 0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
                  <a:gd name="T46" fmla="*/ 0 h 28"/>
                  <a:gd name="T47" fmla="*/ 47 w 47"/>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 h="28">
                    <a:moveTo>
                      <a:pt x="7" y="0"/>
                    </a:moveTo>
                    <a:lnTo>
                      <a:pt x="7" y="0"/>
                    </a:lnTo>
                    <a:lnTo>
                      <a:pt x="14" y="22"/>
                    </a:lnTo>
                    <a:lnTo>
                      <a:pt x="20" y="0"/>
                    </a:lnTo>
                    <a:lnTo>
                      <a:pt x="27" y="0"/>
                    </a:lnTo>
                    <a:lnTo>
                      <a:pt x="34" y="22"/>
                    </a:lnTo>
                    <a:lnTo>
                      <a:pt x="40" y="0"/>
                    </a:lnTo>
                    <a:lnTo>
                      <a:pt x="47" y="0"/>
                    </a:lnTo>
                    <a:lnTo>
                      <a:pt x="38" y="28"/>
                    </a:lnTo>
                    <a:lnTo>
                      <a:pt x="30" y="28"/>
                    </a:lnTo>
                    <a:lnTo>
                      <a:pt x="23" y="7"/>
                    </a:lnTo>
                    <a:lnTo>
                      <a:pt x="18" y="28"/>
                    </a:lnTo>
                    <a:lnTo>
                      <a:pt x="10" y="28"/>
                    </a:lnTo>
                    <a:lnTo>
                      <a:pt x="0" y="0"/>
                    </a:lnTo>
                    <a:lnTo>
                      <a:pt x="7"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7" name="Freeform 464"/>
              <p:cNvSpPr>
                <a:spLocks/>
              </p:cNvSpPr>
              <p:nvPr/>
            </p:nvSpPr>
            <p:spPr bwMode="auto">
              <a:xfrm>
                <a:off x="9021763" y="987425"/>
                <a:ext cx="11113" cy="14288"/>
              </a:xfrm>
              <a:custGeom>
                <a:avLst/>
                <a:gdLst>
                  <a:gd name="T0" fmla="*/ 2147483647 w 25"/>
                  <a:gd name="T1" fmla="*/ 2147483647 h 28"/>
                  <a:gd name="T2" fmla="*/ 2147483647 w 25"/>
                  <a:gd name="T3" fmla="*/ 2147483647 h 28"/>
                  <a:gd name="T4" fmla="*/ 2147483647 w 25"/>
                  <a:gd name="T5" fmla="*/ 2147483647 h 28"/>
                  <a:gd name="T6" fmla="*/ 2147483647 w 25"/>
                  <a:gd name="T7" fmla="*/ 2147483647 h 28"/>
                  <a:gd name="T8" fmla="*/ 2147483647 w 25"/>
                  <a:gd name="T9" fmla="*/ 2147483647 h 28"/>
                  <a:gd name="T10" fmla="*/ 2147483647 w 25"/>
                  <a:gd name="T11" fmla="*/ 2147483647 h 28"/>
                  <a:gd name="T12" fmla="*/ 2147483647 w 25"/>
                  <a:gd name="T13" fmla="*/ 2147483647 h 28"/>
                  <a:gd name="T14" fmla="*/ 2147483647 w 25"/>
                  <a:gd name="T15" fmla="*/ 2147483647 h 28"/>
                  <a:gd name="T16" fmla="*/ 2147483647 w 25"/>
                  <a:gd name="T17" fmla="*/ 2147483647 h 28"/>
                  <a:gd name="T18" fmla="*/ 2147483647 w 25"/>
                  <a:gd name="T19" fmla="*/ 2147483647 h 28"/>
                  <a:gd name="T20" fmla="*/ 0 w 25"/>
                  <a:gd name="T21" fmla="*/ 2147483647 h 28"/>
                  <a:gd name="T22" fmla="*/ 2147483647 w 25"/>
                  <a:gd name="T23" fmla="*/ 0 h 28"/>
                  <a:gd name="T24" fmla="*/ 2147483647 w 25"/>
                  <a:gd name="T25" fmla="*/ 0 h 28"/>
                  <a:gd name="T26" fmla="*/ 2147483647 w 25"/>
                  <a:gd name="T27" fmla="*/ 2147483647 h 28"/>
                  <a:gd name="T28" fmla="*/ 2147483647 w 25"/>
                  <a:gd name="T29" fmla="*/ 2147483647 h 28"/>
                  <a:gd name="T30" fmla="*/ 2147483647 w 25"/>
                  <a:gd name="T31" fmla="*/ 2147483647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
                  <a:gd name="T49" fmla="*/ 0 h 28"/>
                  <a:gd name="T50" fmla="*/ 25 w 25"/>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 h="28">
                    <a:moveTo>
                      <a:pt x="8" y="12"/>
                    </a:moveTo>
                    <a:lnTo>
                      <a:pt x="8" y="12"/>
                    </a:lnTo>
                    <a:lnTo>
                      <a:pt x="25" y="12"/>
                    </a:lnTo>
                    <a:lnTo>
                      <a:pt x="25" y="16"/>
                    </a:lnTo>
                    <a:lnTo>
                      <a:pt x="8" y="16"/>
                    </a:lnTo>
                    <a:cubicBezTo>
                      <a:pt x="8" y="21"/>
                      <a:pt x="10" y="23"/>
                      <a:pt x="15" y="23"/>
                    </a:cubicBezTo>
                    <a:lnTo>
                      <a:pt x="25" y="23"/>
                    </a:lnTo>
                    <a:lnTo>
                      <a:pt x="25" y="28"/>
                    </a:lnTo>
                    <a:lnTo>
                      <a:pt x="14" y="28"/>
                    </a:lnTo>
                    <a:cubicBezTo>
                      <a:pt x="11" y="28"/>
                      <a:pt x="8" y="28"/>
                      <a:pt x="5" y="26"/>
                    </a:cubicBezTo>
                    <a:cubicBezTo>
                      <a:pt x="2" y="23"/>
                      <a:pt x="0" y="20"/>
                      <a:pt x="0" y="15"/>
                    </a:cubicBezTo>
                    <a:cubicBezTo>
                      <a:pt x="0" y="5"/>
                      <a:pt x="5" y="0"/>
                      <a:pt x="15" y="0"/>
                    </a:cubicBezTo>
                    <a:lnTo>
                      <a:pt x="25" y="0"/>
                    </a:lnTo>
                    <a:lnTo>
                      <a:pt x="25" y="5"/>
                    </a:lnTo>
                    <a:lnTo>
                      <a:pt x="15" y="5"/>
                    </a:lnTo>
                    <a:cubicBezTo>
                      <a:pt x="10" y="5"/>
                      <a:pt x="8" y="7"/>
                      <a:pt x="8" y="1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8" name="Freeform 465"/>
              <p:cNvSpPr>
                <a:spLocks/>
              </p:cNvSpPr>
              <p:nvPr/>
            </p:nvSpPr>
            <p:spPr bwMode="auto">
              <a:xfrm>
                <a:off x="9036050" y="987425"/>
                <a:ext cx="3175" cy="14288"/>
              </a:xfrm>
              <a:custGeom>
                <a:avLst/>
                <a:gdLst>
                  <a:gd name="T0" fmla="*/ 0 w 6"/>
                  <a:gd name="T1" fmla="*/ 0 h 28"/>
                  <a:gd name="T2" fmla="*/ 0 w 6"/>
                  <a:gd name="T3" fmla="*/ 0 h 28"/>
                  <a:gd name="T4" fmla="*/ 2147483647 w 6"/>
                  <a:gd name="T5" fmla="*/ 0 h 28"/>
                  <a:gd name="T6" fmla="*/ 2147483647 w 6"/>
                  <a:gd name="T7" fmla="*/ 2147483647 h 28"/>
                  <a:gd name="T8" fmla="*/ 0 w 6"/>
                  <a:gd name="T9" fmla="*/ 2147483647 h 28"/>
                  <a:gd name="T10" fmla="*/ 0 w 6"/>
                  <a:gd name="T11" fmla="*/ 0 h 28"/>
                  <a:gd name="T12" fmla="*/ 0 60000 65536"/>
                  <a:gd name="T13" fmla="*/ 0 60000 65536"/>
                  <a:gd name="T14" fmla="*/ 0 60000 65536"/>
                  <a:gd name="T15" fmla="*/ 0 60000 65536"/>
                  <a:gd name="T16" fmla="*/ 0 60000 65536"/>
                  <a:gd name="T17" fmla="*/ 0 60000 65536"/>
                  <a:gd name="T18" fmla="*/ 0 w 6"/>
                  <a:gd name="T19" fmla="*/ 0 h 28"/>
                  <a:gd name="T20" fmla="*/ 6 w 6"/>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6" h="28">
                    <a:moveTo>
                      <a:pt x="0" y="0"/>
                    </a:moveTo>
                    <a:lnTo>
                      <a:pt x="0" y="0"/>
                    </a:lnTo>
                    <a:lnTo>
                      <a:pt x="6" y="0"/>
                    </a:lnTo>
                    <a:lnTo>
                      <a:pt x="6" y="28"/>
                    </a:lnTo>
                    <a:lnTo>
                      <a:pt x="0" y="28"/>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9" name="Freeform 466"/>
              <p:cNvSpPr>
                <a:spLocks/>
              </p:cNvSpPr>
              <p:nvPr/>
            </p:nvSpPr>
            <p:spPr bwMode="auto">
              <a:xfrm>
                <a:off x="8910638" y="981075"/>
                <a:ext cx="15875" cy="19050"/>
              </a:xfrm>
              <a:custGeom>
                <a:avLst/>
                <a:gdLst>
                  <a:gd name="T0" fmla="*/ 0 w 31"/>
                  <a:gd name="T1" fmla="*/ 2147483647 h 40"/>
                  <a:gd name="T2" fmla="*/ 0 w 31"/>
                  <a:gd name="T3" fmla="*/ 2147483647 h 40"/>
                  <a:gd name="T4" fmla="*/ 2147483647 w 31"/>
                  <a:gd name="T5" fmla="*/ 2147483647 h 40"/>
                  <a:gd name="T6" fmla="*/ 2147483647 w 31"/>
                  <a:gd name="T7" fmla="*/ 2147483647 h 40"/>
                  <a:gd name="T8" fmla="*/ 2147483647 w 31"/>
                  <a:gd name="T9" fmla="*/ 2147483647 h 40"/>
                  <a:gd name="T10" fmla="*/ 2147483647 w 31"/>
                  <a:gd name="T11" fmla="*/ 2147483647 h 40"/>
                  <a:gd name="T12" fmla="*/ 2147483647 w 31"/>
                  <a:gd name="T13" fmla="*/ 2147483647 h 40"/>
                  <a:gd name="T14" fmla="*/ 2147483647 w 31"/>
                  <a:gd name="T15" fmla="*/ 0 h 40"/>
                  <a:gd name="T16" fmla="*/ 0 w 31"/>
                  <a:gd name="T17" fmla="*/ 214748364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40"/>
                  <a:gd name="T29" fmla="*/ 31 w 31"/>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40">
                    <a:moveTo>
                      <a:pt x="0" y="15"/>
                    </a:moveTo>
                    <a:lnTo>
                      <a:pt x="0" y="15"/>
                    </a:lnTo>
                    <a:cubicBezTo>
                      <a:pt x="0" y="20"/>
                      <a:pt x="5" y="23"/>
                      <a:pt x="5" y="23"/>
                    </a:cubicBezTo>
                    <a:cubicBezTo>
                      <a:pt x="11" y="30"/>
                      <a:pt x="27" y="38"/>
                      <a:pt x="31" y="40"/>
                    </a:cubicBezTo>
                    <a:cubicBezTo>
                      <a:pt x="31" y="40"/>
                      <a:pt x="31" y="40"/>
                      <a:pt x="31" y="40"/>
                    </a:cubicBezTo>
                    <a:cubicBezTo>
                      <a:pt x="31" y="40"/>
                      <a:pt x="31" y="40"/>
                      <a:pt x="31" y="39"/>
                    </a:cubicBezTo>
                    <a:cubicBezTo>
                      <a:pt x="21" y="17"/>
                      <a:pt x="7" y="0"/>
                      <a:pt x="7" y="0"/>
                    </a:cubicBezTo>
                    <a:cubicBezTo>
                      <a:pt x="7" y="0"/>
                      <a:pt x="0" y="7"/>
                      <a:pt x="0" y="15"/>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0" name="Freeform 467"/>
              <p:cNvSpPr>
                <a:spLocks/>
              </p:cNvSpPr>
              <p:nvPr/>
            </p:nvSpPr>
            <p:spPr bwMode="auto">
              <a:xfrm>
                <a:off x="8912225" y="1001713"/>
                <a:ext cx="12700" cy="4763"/>
              </a:xfrm>
              <a:custGeom>
                <a:avLst/>
                <a:gdLst>
                  <a:gd name="T0" fmla="*/ 0 w 27"/>
                  <a:gd name="T1" fmla="*/ 2147483647 h 10"/>
                  <a:gd name="T2" fmla="*/ 0 w 27"/>
                  <a:gd name="T3" fmla="*/ 2147483647 h 10"/>
                  <a:gd name="T4" fmla="*/ 2147483647 w 27"/>
                  <a:gd name="T5" fmla="*/ 2147483647 h 10"/>
                  <a:gd name="T6" fmla="*/ 2147483647 w 27"/>
                  <a:gd name="T7" fmla="*/ 2147483647 h 10"/>
                  <a:gd name="T8" fmla="*/ 2147483647 w 27"/>
                  <a:gd name="T9" fmla="*/ 2147483647 h 10"/>
                  <a:gd name="T10" fmla="*/ 2147483647 w 27"/>
                  <a:gd name="T11" fmla="*/ 0 h 10"/>
                  <a:gd name="T12" fmla="*/ 2147483647 w 27"/>
                  <a:gd name="T13" fmla="*/ 0 h 10"/>
                  <a:gd name="T14" fmla="*/ 0 w 27"/>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10"/>
                  <a:gd name="T26" fmla="*/ 27 w 27"/>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10">
                    <a:moveTo>
                      <a:pt x="0" y="1"/>
                    </a:moveTo>
                    <a:lnTo>
                      <a:pt x="0" y="1"/>
                    </a:lnTo>
                    <a:cubicBezTo>
                      <a:pt x="3" y="6"/>
                      <a:pt x="8" y="10"/>
                      <a:pt x="13" y="9"/>
                    </a:cubicBezTo>
                    <a:cubicBezTo>
                      <a:pt x="16" y="8"/>
                      <a:pt x="24" y="2"/>
                      <a:pt x="27" y="1"/>
                    </a:cubicBezTo>
                    <a:cubicBezTo>
                      <a:pt x="27" y="0"/>
                      <a:pt x="27" y="0"/>
                      <a:pt x="27" y="0"/>
                    </a:cubicBezTo>
                    <a:cubicBezTo>
                      <a:pt x="27" y="0"/>
                      <a:pt x="26" y="0"/>
                      <a:pt x="26" y="0"/>
                    </a:cubicBezTo>
                    <a:lnTo>
                      <a:pt x="0" y="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1" name="Freeform 468"/>
              <p:cNvSpPr>
                <a:spLocks/>
              </p:cNvSpPr>
              <p:nvPr/>
            </p:nvSpPr>
            <p:spPr bwMode="auto">
              <a:xfrm>
                <a:off x="8907463" y="992188"/>
                <a:ext cx="17463" cy="9525"/>
              </a:xfrm>
              <a:custGeom>
                <a:avLst/>
                <a:gdLst>
                  <a:gd name="T0" fmla="*/ 2147483647 w 36"/>
                  <a:gd name="T1" fmla="*/ 2147483647 h 21"/>
                  <a:gd name="T2" fmla="*/ 2147483647 w 36"/>
                  <a:gd name="T3" fmla="*/ 2147483647 h 21"/>
                  <a:gd name="T4" fmla="*/ 2147483647 w 36"/>
                  <a:gd name="T5" fmla="*/ 2147483647 h 21"/>
                  <a:gd name="T6" fmla="*/ 2147483647 w 36"/>
                  <a:gd name="T7" fmla="*/ 2147483647 h 21"/>
                  <a:gd name="T8" fmla="*/ 2147483647 w 36"/>
                  <a:gd name="T9" fmla="*/ 2147483647 h 21"/>
                  <a:gd name="T10" fmla="*/ 2147483647 w 36"/>
                  <a:gd name="T11" fmla="*/ 2147483647 h 21"/>
                  <a:gd name="T12" fmla="*/ 2147483647 w 36"/>
                  <a:gd name="T13" fmla="*/ 2147483647 h 21"/>
                  <a:gd name="T14" fmla="*/ 2147483647 w 36"/>
                  <a:gd name="T15" fmla="*/ 0 h 21"/>
                  <a:gd name="T16" fmla="*/ 2147483647 w 36"/>
                  <a:gd name="T17" fmla="*/ 214748364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21"/>
                  <a:gd name="T29" fmla="*/ 36 w 36"/>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21">
                    <a:moveTo>
                      <a:pt x="2" y="12"/>
                    </a:moveTo>
                    <a:lnTo>
                      <a:pt x="2" y="12"/>
                    </a:lnTo>
                    <a:cubicBezTo>
                      <a:pt x="5" y="18"/>
                      <a:pt x="11" y="20"/>
                      <a:pt x="11" y="20"/>
                    </a:cubicBezTo>
                    <a:cubicBezTo>
                      <a:pt x="13" y="21"/>
                      <a:pt x="16" y="21"/>
                      <a:pt x="16" y="21"/>
                    </a:cubicBezTo>
                    <a:cubicBezTo>
                      <a:pt x="16" y="21"/>
                      <a:pt x="32" y="21"/>
                      <a:pt x="36" y="21"/>
                    </a:cubicBezTo>
                    <a:cubicBezTo>
                      <a:pt x="36" y="21"/>
                      <a:pt x="36" y="21"/>
                      <a:pt x="36" y="21"/>
                    </a:cubicBezTo>
                    <a:cubicBezTo>
                      <a:pt x="36" y="21"/>
                      <a:pt x="36" y="20"/>
                      <a:pt x="36" y="20"/>
                    </a:cubicBezTo>
                    <a:cubicBezTo>
                      <a:pt x="24" y="12"/>
                      <a:pt x="2" y="0"/>
                      <a:pt x="2" y="0"/>
                    </a:cubicBezTo>
                    <a:cubicBezTo>
                      <a:pt x="0" y="7"/>
                      <a:pt x="2" y="12"/>
                      <a:pt x="2" y="1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2" name="Freeform 469"/>
              <p:cNvSpPr>
                <a:spLocks/>
              </p:cNvSpPr>
              <p:nvPr/>
            </p:nvSpPr>
            <p:spPr bwMode="auto">
              <a:xfrm>
                <a:off x="8918575" y="976313"/>
                <a:ext cx="11113" cy="22225"/>
              </a:xfrm>
              <a:custGeom>
                <a:avLst/>
                <a:gdLst>
                  <a:gd name="T0" fmla="*/ 2147483647 w 22"/>
                  <a:gd name="T1" fmla="*/ 2147483647 h 49"/>
                  <a:gd name="T2" fmla="*/ 2147483647 w 22"/>
                  <a:gd name="T3" fmla="*/ 2147483647 h 49"/>
                  <a:gd name="T4" fmla="*/ 2147483647 w 22"/>
                  <a:gd name="T5" fmla="*/ 2147483647 h 49"/>
                  <a:gd name="T6" fmla="*/ 2147483647 w 22"/>
                  <a:gd name="T7" fmla="*/ 2147483647 h 49"/>
                  <a:gd name="T8" fmla="*/ 2147483647 w 22"/>
                  <a:gd name="T9" fmla="*/ 2147483647 h 49"/>
                  <a:gd name="T10" fmla="*/ 2147483647 w 22"/>
                  <a:gd name="T11" fmla="*/ 2147483647 h 49"/>
                  <a:gd name="T12" fmla="*/ 2147483647 w 22"/>
                  <a:gd name="T13" fmla="*/ 2147483647 h 49"/>
                  <a:gd name="T14" fmla="*/ 2147483647 w 22"/>
                  <a:gd name="T15" fmla="*/ 0 h 49"/>
                  <a:gd name="T16" fmla="*/ 2147483647 w 22"/>
                  <a:gd name="T17" fmla="*/ 2147483647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49"/>
                  <a:gd name="T29" fmla="*/ 22 w 22"/>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49">
                    <a:moveTo>
                      <a:pt x="10" y="1"/>
                    </a:moveTo>
                    <a:lnTo>
                      <a:pt x="10" y="1"/>
                    </a:lnTo>
                    <a:cubicBezTo>
                      <a:pt x="3" y="2"/>
                      <a:pt x="1" y="9"/>
                      <a:pt x="1" y="9"/>
                    </a:cubicBezTo>
                    <a:cubicBezTo>
                      <a:pt x="0" y="13"/>
                      <a:pt x="1" y="17"/>
                      <a:pt x="1" y="17"/>
                    </a:cubicBezTo>
                    <a:cubicBezTo>
                      <a:pt x="3" y="28"/>
                      <a:pt x="15" y="45"/>
                      <a:pt x="17" y="48"/>
                    </a:cubicBezTo>
                    <a:cubicBezTo>
                      <a:pt x="18" y="49"/>
                      <a:pt x="18" y="49"/>
                      <a:pt x="18" y="49"/>
                    </a:cubicBezTo>
                    <a:cubicBezTo>
                      <a:pt x="18" y="48"/>
                      <a:pt x="18" y="48"/>
                      <a:pt x="18" y="48"/>
                    </a:cubicBezTo>
                    <a:cubicBezTo>
                      <a:pt x="22" y="10"/>
                      <a:pt x="14" y="0"/>
                      <a:pt x="14" y="0"/>
                    </a:cubicBezTo>
                    <a:cubicBezTo>
                      <a:pt x="13" y="0"/>
                      <a:pt x="10" y="1"/>
                      <a:pt x="10" y="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3" name="Freeform 470"/>
              <p:cNvSpPr>
                <a:spLocks/>
              </p:cNvSpPr>
              <p:nvPr/>
            </p:nvSpPr>
            <p:spPr bwMode="auto">
              <a:xfrm>
                <a:off x="8928100" y="976313"/>
                <a:ext cx="11113" cy="22225"/>
              </a:xfrm>
              <a:custGeom>
                <a:avLst/>
                <a:gdLst>
                  <a:gd name="T0" fmla="*/ 2147483647 w 22"/>
                  <a:gd name="T1" fmla="*/ 2147483647 h 49"/>
                  <a:gd name="T2" fmla="*/ 2147483647 w 22"/>
                  <a:gd name="T3" fmla="*/ 2147483647 h 49"/>
                  <a:gd name="T4" fmla="*/ 2147483647 w 22"/>
                  <a:gd name="T5" fmla="*/ 2147483647 h 49"/>
                  <a:gd name="T6" fmla="*/ 2147483647 w 22"/>
                  <a:gd name="T7" fmla="*/ 2147483647 h 49"/>
                  <a:gd name="T8" fmla="*/ 2147483647 w 22"/>
                  <a:gd name="T9" fmla="*/ 2147483647 h 49"/>
                  <a:gd name="T10" fmla="*/ 2147483647 w 22"/>
                  <a:gd name="T11" fmla="*/ 2147483647 h 49"/>
                  <a:gd name="T12" fmla="*/ 2147483647 w 22"/>
                  <a:gd name="T13" fmla="*/ 2147483647 h 49"/>
                  <a:gd name="T14" fmla="*/ 2147483647 w 22"/>
                  <a:gd name="T15" fmla="*/ 2147483647 h 49"/>
                  <a:gd name="T16" fmla="*/ 2147483647 w 22"/>
                  <a:gd name="T17" fmla="*/ 0 h 49"/>
                  <a:gd name="T18" fmla="*/ 2147483647 w 22"/>
                  <a:gd name="T19" fmla="*/ 2147483647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49"/>
                  <a:gd name="T32" fmla="*/ 22 w 22"/>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49">
                    <a:moveTo>
                      <a:pt x="4" y="48"/>
                    </a:moveTo>
                    <a:lnTo>
                      <a:pt x="4" y="48"/>
                    </a:lnTo>
                    <a:cubicBezTo>
                      <a:pt x="4" y="48"/>
                      <a:pt x="4" y="49"/>
                      <a:pt x="4" y="49"/>
                    </a:cubicBezTo>
                    <a:cubicBezTo>
                      <a:pt x="4" y="49"/>
                      <a:pt x="4" y="48"/>
                      <a:pt x="4" y="48"/>
                    </a:cubicBezTo>
                    <a:cubicBezTo>
                      <a:pt x="7" y="45"/>
                      <a:pt x="18" y="28"/>
                      <a:pt x="21" y="17"/>
                    </a:cubicBezTo>
                    <a:cubicBezTo>
                      <a:pt x="21" y="17"/>
                      <a:pt x="22" y="12"/>
                      <a:pt x="21" y="9"/>
                    </a:cubicBezTo>
                    <a:cubicBezTo>
                      <a:pt x="21" y="9"/>
                      <a:pt x="19" y="2"/>
                      <a:pt x="12" y="1"/>
                    </a:cubicBezTo>
                    <a:cubicBezTo>
                      <a:pt x="12" y="1"/>
                      <a:pt x="10" y="0"/>
                      <a:pt x="8" y="0"/>
                    </a:cubicBezTo>
                    <a:cubicBezTo>
                      <a:pt x="8" y="0"/>
                      <a:pt x="0" y="10"/>
                      <a:pt x="4" y="48"/>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4" name="Freeform 471"/>
              <p:cNvSpPr>
                <a:spLocks/>
              </p:cNvSpPr>
              <p:nvPr/>
            </p:nvSpPr>
            <p:spPr bwMode="auto">
              <a:xfrm>
                <a:off x="8932863" y="1001713"/>
                <a:ext cx="12700" cy="6350"/>
              </a:xfrm>
              <a:custGeom>
                <a:avLst/>
                <a:gdLst>
                  <a:gd name="T0" fmla="*/ 0 w 27"/>
                  <a:gd name="T1" fmla="*/ 0 h 11"/>
                  <a:gd name="T2" fmla="*/ 0 w 27"/>
                  <a:gd name="T3" fmla="*/ 0 h 11"/>
                  <a:gd name="T4" fmla="*/ 0 w 27"/>
                  <a:gd name="T5" fmla="*/ 2147483647 h 11"/>
                  <a:gd name="T6" fmla="*/ 2147483647 w 27"/>
                  <a:gd name="T7" fmla="*/ 2147483647 h 11"/>
                  <a:gd name="T8" fmla="*/ 2147483647 w 27"/>
                  <a:gd name="T9" fmla="*/ 2147483647 h 11"/>
                  <a:gd name="T10" fmla="*/ 0 w 27"/>
                  <a:gd name="T11" fmla="*/ 0 h 11"/>
                  <a:gd name="T12" fmla="*/ 0 w 27"/>
                  <a:gd name="T13" fmla="*/ 0 h 11"/>
                  <a:gd name="T14" fmla="*/ 0 60000 65536"/>
                  <a:gd name="T15" fmla="*/ 0 60000 65536"/>
                  <a:gd name="T16" fmla="*/ 0 60000 65536"/>
                  <a:gd name="T17" fmla="*/ 0 60000 65536"/>
                  <a:gd name="T18" fmla="*/ 0 60000 65536"/>
                  <a:gd name="T19" fmla="*/ 0 60000 65536"/>
                  <a:gd name="T20" fmla="*/ 0 60000 65536"/>
                  <a:gd name="T21" fmla="*/ 0 w 27"/>
                  <a:gd name="T22" fmla="*/ 0 h 11"/>
                  <a:gd name="T23" fmla="*/ 27 w 27"/>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1">
                    <a:moveTo>
                      <a:pt x="0" y="0"/>
                    </a:moveTo>
                    <a:lnTo>
                      <a:pt x="0" y="0"/>
                    </a:lnTo>
                    <a:cubicBezTo>
                      <a:pt x="0" y="0"/>
                      <a:pt x="0" y="0"/>
                      <a:pt x="0" y="1"/>
                    </a:cubicBezTo>
                    <a:cubicBezTo>
                      <a:pt x="2" y="2"/>
                      <a:pt x="10" y="8"/>
                      <a:pt x="14" y="9"/>
                    </a:cubicBezTo>
                    <a:cubicBezTo>
                      <a:pt x="14" y="9"/>
                      <a:pt x="21" y="11"/>
                      <a:pt x="27" y="1"/>
                    </a:cubicBezTo>
                    <a:lnTo>
                      <a:pt x="0" y="0"/>
                    </a:lnTo>
                    <a:cubicBezTo>
                      <a:pt x="0" y="0"/>
                      <a:pt x="0" y="0"/>
                      <a:pt x="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5" name="Freeform 472"/>
              <p:cNvSpPr>
                <a:spLocks/>
              </p:cNvSpPr>
              <p:nvPr/>
            </p:nvSpPr>
            <p:spPr bwMode="auto">
              <a:xfrm>
                <a:off x="8932863" y="992188"/>
                <a:ext cx="17463" cy="9525"/>
              </a:xfrm>
              <a:custGeom>
                <a:avLst/>
                <a:gdLst>
                  <a:gd name="T0" fmla="*/ 2147483647 w 37"/>
                  <a:gd name="T1" fmla="*/ 2147483647 h 21"/>
                  <a:gd name="T2" fmla="*/ 2147483647 w 37"/>
                  <a:gd name="T3" fmla="*/ 2147483647 h 21"/>
                  <a:gd name="T4" fmla="*/ 2147483647 w 37"/>
                  <a:gd name="T5" fmla="*/ 2147483647 h 21"/>
                  <a:gd name="T6" fmla="*/ 0 w 37"/>
                  <a:gd name="T7" fmla="*/ 2147483647 h 21"/>
                  <a:gd name="T8" fmla="*/ 2147483647 w 37"/>
                  <a:gd name="T9" fmla="*/ 2147483647 h 21"/>
                  <a:gd name="T10" fmla="*/ 2147483647 w 37"/>
                  <a:gd name="T11" fmla="*/ 2147483647 h 21"/>
                  <a:gd name="T12" fmla="*/ 2147483647 w 37"/>
                  <a:gd name="T13" fmla="*/ 2147483647 h 21"/>
                  <a:gd name="T14" fmla="*/ 2147483647 w 37"/>
                  <a:gd name="T15" fmla="*/ 2147483647 h 21"/>
                  <a:gd name="T16" fmla="*/ 2147483647 w 37"/>
                  <a:gd name="T17" fmla="*/ 0 h 21"/>
                  <a:gd name="T18" fmla="*/ 2147483647 w 37"/>
                  <a:gd name="T19" fmla="*/ 2147483647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21"/>
                  <a:gd name="T32" fmla="*/ 37 w 3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21">
                    <a:moveTo>
                      <a:pt x="1" y="20"/>
                    </a:moveTo>
                    <a:lnTo>
                      <a:pt x="1" y="20"/>
                    </a:lnTo>
                    <a:cubicBezTo>
                      <a:pt x="1" y="20"/>
                      <a:pt x="0" y="21"/>
                      <a:pt x="0" y="21"/>
                    </a:cubicBezTo>
                    <a:cubicBezTo>
                      <a:pt x="0" y="21"/>
                      <a:pt x="0" y="21"/>
                      <a:pt x="1" y="21"/>
                    </a:cubicBezTo>
                    <a:cubicBezTo>
                      <a:pt x="5" y="21"/>
                      <a:pt x="21" y="21"/>
                      <a:pt x="21" y="21"/>
                    </a:cubicBezTo>
                    <a:cubicBezTo>
                      <a:pt x="21" y="21"/>
                      <a:pt x="23" y="21"/>
                      <a:pt x="26" y="20"/>
                    </a:cubicBezTo>
                    <a:cubicBezTo>
                      <a:pt x="26" y="20"/>
                      <a:pt x="31" y="18"/>
                      <a:pt x="34" y="12"/>
                    </a:cubicBezTo>
                    <a:cubicBezTo>
                      <a:pt x="34" y="12"/>
                      <a:pt x="37" y="6"/>
                      <a:pt x="35" y="0"/>
                    </a:cubicBezTo>
                    <a:cubicBezTo>
                      <a:pt x="35" y="0"/>
                      <a:pt x="12" y="12"/>
                      <a:pt x="1" y="2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6" name="Freeform 473"/>
              <p:cNvSpPr>
                <a:spLocks/>
              </p:cNvSpPr>
              <p:nvPr/>
            </p:nvSpPr>
            <p:spPr bwMode="auto">
              <a:xfrm>
                <a:off x="8931275" y="981075"/>
                <a:ext cx="15875" cy="19050"/>
              </a:xfrm>
              <a:custGeom>
                <a:avLst/>
                <a:gdLst>
                  <a:gd name="T0" fmla="*/ 0 w 32"/>
                  <a:gd name="T1" fmla="*/ 2147483647 h 40"/>
                  <a:gd name="T2" fmla="*/ 0 w 32"/>
                  <a:gd name="T3" fmla="*/ 2147483647 h 40"/>
                  <a:gd name="T4" fmla="*/ 0 w 32"/>
                  <a:gd name="T5" fmla="*/ 2147483647 h 40"/>
                  <a:gd name="T6" fmla="*/ 2147483647 w 32"/>
                  <a:gd name="T7" fmla="*/ 2147483647 h 40"/>
                  <a:gd name="T8" fmla="*/ 2147483647 w 32"/>
                  <a:gd name="T9" fmla="*/ 2147483647 h 40"/>
                  <a:gd name="T10" fmla="*/ 2147483647 w 32"/>
                  <a:gd name="T11" fmla="*/ 2147483647 h 40"/>
                  <a:gd name="T12" fmla="*/ 2147483647 w 32"/>
                  <a:gd name="T13" fmla="*/ 0 h 40"/>
                  <a:gd name="T14" fmla="*/ 0 w 32"/>
                  <a:gd name="T15" fmla="*/ 2147483647 h 40"/>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0"/>
                  <a:gd name="T26" fmla="*/ 32 w 32"/>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0">
                    <a:moveTo>
                      <a:pt x="0" y="39"/>
                    </a:moveTo>
                    <a:lnTo>
                      <a:pt x="0" y="39"/>
                    </a:lnTo>
                    <a:cubicBezTo>
                      <a:pt x="0" y="39"/>
                      <a:pt x="0" y="40"/>
                      <a:pt x="0" y="40"/>
                    </a:cubicBezTo>
                    <a:cubicBezTo>
                      <a:pt x="0" y="40"/>
                      <a:pt x="1" y="40"/>
                      <a:pt x="1" y="40"/>
                    </a:cubicBezTo>
                    <a:cubicBezTo>
                      <a:pt x="5" y="38"/>
                      <a:pt x="20" y="30"/>
                      <a:pt x="27" y="23"/>
                    </a:cubicBezTo>
                    <a:cubicBezTo>
                      <a:pt x="27" y="23"/>
                      <a:pt x="31" y="20"/>
                      <a:pt x="31" y="15"/>
                    </a:cubicBezTo>
                    <a:cubicBezTo>
                      <a:pt x="32" y="7"/>
                      <a:pt x="24" y="0"/>
                      <a:pt x="24" y="0"/>
                    </a:cubicBezTo>
                    <a:cubicBezTo>
                      <a:pt x="24" y="0"/>
                      <a:pt x="10" y="17"/>
                      <a:pt x="0" y="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7" name="Freeform 474"/>
              <p:cNvSpPr>
                <a:spLocks/>
              </p:cNvSpPr>
              <p:nvPr/>
            </p:nvSpPr>
            <p:spPr bwMode="auto">
              <a:xfrm>
                <a:off x="8742363" y="1149350"/>
                <a:ext cx="65088" cy="6508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8"/>
                      <a:pt x="0" y="69"/>
                    </a:cubicBezTo>
                    <a:cubicBezTo>
                      <a:pt x="0" y="31"/>
                      <a:pt x="31" y="0"/>
                      <a:pt x="69" y="0"/>
                    </a:cubicBezTo>
                    <a:cubicBezTo>
                      <a:pt x="107" y="0"/>
                      <a:pt x="139" y="31"/>
                      <a:pt x="139" y="69"/>
                    </a:cubicBezTo>
                    <a:cubicBezTo>
                      <a:pt x="139"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8" name="Freeform 475"/>
              <p:cNvSpPr>
                <a:spLocks/>
              </p:cNvSpPr>
              <p:nvPr/>
            </p:nvSpPr>
            <p:spPr bwMode="auto">
              <a:xfrm>
                <a:off x="8842375" y="1149350"/>
                <a:ext cx="66675" cy="6508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8"/>
                      <a:pt x="0" y="69"/>
                    </a:cubicBezTo>
                    <a:cubicBezTo>
                      <a:pt x="0" y="31"/>
                      <a:pt x="31" y="0"/>
                      <a:pt x="69" y="0"/>
                    </a:cubicBezTo>
                    <a:cubicBezTo>
                      <a:pt x="107" y="0"/>
                      <a:pt x="139" y="31"/>
                      <a:pt x="139" y="69"/>
                    </a:cubicBezTo>
                    <a:cubicBezTo>
                      <a:pt x="139"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9" name="Freeform 476"/>
              <p:cNvSpPr>
                <a:spLocks/>
              </p:cNvSpPr>
              <p:nvPr/>
            </p:nvSpPr>
            <p:spPr bwMode="auto">
              <a:xfrm>
                <a:off x="8208963" y="1000125"/>
                <a:ext cx="52388" cy="4763"/>
              </a:xfrm>
              <a:custGeom>
                <a:avLst/>
                <a:gdLst>
                  <a:gd name="T0" fmla="*/ 0 w 112"/>
                  <a:gd name="T1" fmla="*/ 0 h 11"/>
                  <a:gd name="T2" fmla="*/ 0 w 112"/>
                  <a:gd name="T3" fmla="*/ 0 h 11"/>
                  <a:gd name="T4" fmla="*/ 2147483647 w 112"/>
                  <a:gd name="T5" fmla="*/ 0 h 11"/>
                  <a:gd name="T6" fmla="*/ 2147483647 w 112"/>
                  <a:gd name="T7" fmla="*/ 2147483647 h 11"/>
                  <a:gd name="T8" fmla="*/ 2147483647 w 112"/>
                  <a:gd name="T9" fmla="*/ 2147483647 h 11"/>
                  <a:gd name="T10" fmla="*/ 2147483647 w 112"/>
                  <a:gd name="T11" fmla="*/ 2147483647 h 11"/>
                  <a:gd name="T12" fmla="*/ 2147483647 w 112"/>
                  <a:gd name="T13" fmla="*/ 2147483647 h 11"/>
                  <a:gd name="T14" fmla="*/ 2147483647 w 112"/>
                  <a:gd name="T15" fmla="*/ 2147483647 h 11"/>
                  <a:gd name="T16" fmla="*/ 2147483647 w 112"/>
                  <a:gd name="T17" fmla="*/ 2147483647 h 11"/>
                  <a:gd name="T18" fmla="*/ 2147483647 w 112"/>
                  <a:gd name="T19" fmla="*/ 2147483647 h 11"/>
                  <a:gd name="T20" fmla="*/ 2147483647 w 112"/>
                  <a:gd name="T21" fmla="*/ 2147483647 h 11"/>
                  <a:gd name="T22" fmla="*/ 2147483647 w 112"/>
                  <a:gd name="T23" fmla="*/ 2147483647 h 11"/>
                  <a:gd name="T24" fmla="*/ 0 w 112"/>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2"/>
                  <a:gd name="T40" fmla="*/ 0 h 11"/>
                  <a:gd name="T41" fmla="*/ 112 w 112"/>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2" h="11">
                    <a:moveTo>
                      <a:pt x="0" y="0"/>
                    </a:moveTo>
                    <a:lnTo>
                      <a:pt x="0" y="0"/>
                    </a:lnTo>
                    <a:cubicBezTo>
                      <a:pt x="0" y="0"/>
                      <a:pt x="46" y="0"/>
                      <a:pt x="57" y="0"/>
                    </a:cubicBezTo>
                    <a:cubicBezTo>
                      <a:pt x="66" y="1"/>
                      <a:pt x="80" y="0"/>
                      <a:pt x="88" y="1"/>
                    </a:cubicBezTo>
                    <a:cubicBezTo>
                      <a:pt x="97" y="2"/>
                      <a:pt x="110" y="4"/>
                      <a:pt x="112" y="11"/>
                    </a:cubicBezTo>
                    <a:cubicBezTo>
                      <a:pt x="104" y="9"/>
                      <a:pt x="98" y="9"/>
                      <a:pt x="87" y="8"/>
                    </a:cubicBezTo>
                    <a:cubicBezTo>
                      <a:pt x="86" y="7"/>
                      <a:pt x="79" y="7"/>
                      <a:pt x="74" y="7"/>
                    </a:cubicBezTo>
                    <a:cubicBezTo>
                      <a:pt x="74" y="7"/>
                      <a:pt x="77" y="6"/>
                      <a:pt x="83" y="6"/>
                    </a:cubicBezTo>
                    <a:cubicBezTo>
                      <a:pt x="87" y="6"/>
                      <a:pt x="94" y="6"/>
                      <a:pt x="97" y="6"/>
                    </a:cubicBezTo>
                    <a:cubicBezTo>
                      <a:pt x="95" y="5"/>
                      <a:pt x="87" y="4"/>
                      <a:pt x="82" y="3"/>
                    </a:cubicBezTo>
                    <a:cubicBezTo>
                      <a:pt x="73" y="2"/>
                      <a:pt x="65" y="2"/>
                      <a:pt x="56" y="2"/>
                    </a:cubicBezTo>
                    <a:cubicBezTo>
                      <a:pt x="46" y="2"/>
                      <a:pt x="1" y="2"/>
                      <a:pt x="1" y="2"/>
                    </a:cubicBez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0" name="Freeform 477"/>
              <p:cNvSpPr>
                <a:spLocks/>
              </p:cNvSpPr>
              <p:nvPr/>
            </p:nvSpPr>
            <p:spPr bwMode="auto">
              <a:xfrm>
                <a:off x="8207375" y="989013"/>
                <a:ext cx="103188" cy="12700"/>
              </a:xfrm>
              <a:custGeom>
                <a:avLst/>
                <a:gdLst>
                  <a:gd name="T0" fmla="*/ 2147483647 w 220"/>
                  <a:gd name="T1" fmla="*/ 2147483647 h 27"/>
                  <a:gd name="T2" fmla="*/ 2147483647 w 220"/>
                  <a:gd name="T3" fmla="*/ 2147483647 h 27"/>
                  <a:gd name="T4" fmla="*/ 2147483647 w 220"/>
                  <a:gd name="T5" fmla="*/ 2147483647 h 27"/>
                  <a:gd name="T6" fmla="*/ 2147483647 w 220"/>
                  <a:gd name="T7" fmla="*/ 2147483647 h 27"/>
                  <a:gd name="T8" fmla="*/ 2147483647 w 220"/>
                  <a:gd name="T9" fmla="*/ 2147483647 h 27"/>
                  <a:gd name="T10" fmla="*/ 2147483647 w 220"/>
                  <a:gd name="T11" fmla="*/ 2147483647 h 27"/>
                  <a:gd name="T12" fmla="*/ 2147483647 w 220"/>
                  <a:gd name="T13" fmla="*/ 2147483647 h 27"/>
                  <a:gd name="T14" fmla="*/ 2147483647 w 220"/>
                  <a:gd name="T15" fmla="*/ 2147483647 h 27"/>
                  <a:gd name="T16" fmla="*/ 2147483647 w 220"/>
                  <a:gd name="T17" fmla="*/ 2147483647 h 27"/>
                  <a:gd name="T18" fmla="*/ 2147483647 w 220"/>
                  <a:gd name="T19" fmla="*/ 2147483647 h 27"/>
                  <a:gd name="T20" fmla="*/ 2147483647 w 220"/>
                  <a:gd name="T21" fmla="*/ 2147483647 h 27"/>
                  <a:gd name="T22" fmla="*/ 2147483647 w 220"/>
                  <a:gd name="T23" fmla="*/ 2147483647 h 27"/>
                  <a:gd name="T24" fmla="*/ 2147483647 w 220"/>
                  <a:gd name="T25" fmla="*/ 2147483647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0"/>
                  <a:gd name="T40" fmla="*/ 0 h 27"/>
                  <a:gd name="T41" fmla="*/ 220 w 220"/>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0" h="27">
                    <a:moveTo>
                      <a:pt x="218" y="14"/>
                    </a:moveTo>
                    <a:lnTo>
                      <a:pt x="218" y="14"/>
                    </a:lnTo>
                    <a:cubicBezTo>
                      <a:pt x="220" y="15"/>
                      <a:pt x="220" y="16"/>
                      <a:pt x="215" y="16"/>
                    </a:cubicBezTo>
                    <a:cubicBezTo>
                      <a:pt x="200" y="15"/>
                      <a:pt x="164" y="9"/>
                      <a:pt x="149" y="7"/>
                    </a:cubicBezTo>
                    <a:cubicBezTo>
                      <a:pt x="126" y="4"/>
                      <a:pt x="123" y="7"/>
                      <a:pt x="115" y="12"/>
                    </a:cubicBezTo>
                    <a:cubicBezTo>
                      <a:pt x="102" y="22"/>
                      <a:pt x="83" y="26"/>
                      <a:pt x="68" y="26"/>
                    </a:cubicBezTo>
                    <a:lnTo>
                      <a:pt x="3" y="27"/>
                    </a:lnTo>
                    <a:cubicBezTo>
                      <a:pt x="0" y="27"/>
                      <a:pt x="0" y="24"/>
                      <a:pt x="3" y="24"/>
                    </a:cubicBezTo>
                    <a:cubicBezTo>
                      <a:pt x="8" y="24"/>
                      <a:pt x="54" y="23"/>
                      <a:pt x="65" y="23"/>
                    </a:cubicBezTo>
                    <a:cubicBezTo>
                      <a:pt x="76" y="23"/>
                      <a:pt x="87" y="21"/>
                      <a:pt x="92" y="19"/>
                    </a:cubicBezTo>
                    <a:cubicBezTo>
                      <a:pt x="96" y="17"/>
                      <a:pt x="103" y="13"/>
                      <a:pt x="111" y="7"/>
                    </a:cubicBezTo>
                    <a:cubicBezTo>
                      <a:pt x="118" y="1"/>
                      <a:pt x="125" y="0"/>
                      <a:pt x="148" y="3"/>
                    </a:cubicBezTo>
                    <a:cubicBezTo>
                      <a:pt x="171" y="7"/>
                      <a:pt x="202" y="12"/>
                      <a:pt x="218" y="1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1" name="Freeform 478"/>
              <p:cNvSpPr>
                <a:spLocks/>
              </p:cNvSpPr>
              <p:nvPr/>
            </p:nvSpPr>
            <p:spPr bwMode="auto">
              <a:xfrm>
                <a:off x="8243888" y="1003300"/>
                <a:ext cx="117475" cy="9525"/>
              </a:xfrm>
              <a:custGeom>
                <a:avLst/>
                <a:gdLst>
                  <a:gd name="T0" fmla="*/ 2147483647 w 249"/>
                  <a:gd name="T1" fmla="*/ 2147483647 h 22"/>
                  <a:gd name="T2" fmla="*/ 2147483647 w 249"/>
                  <a:gd name="T3" fmla="*/ 2147483647 h 22"/>
                  <a:gd name="T4" fmla="*/ 2147483647 w 249"/>
                  <a:gd name="T5" fmla="*/ 2147483647 h 22"/>
                  <a:gd name="T6" fmla="*/ 2147483647 w 249"/>
                  <a:gd name="T7" fmla="*/ 2147483647 h 22"/>
                  <a:gd name="T8" fmla="*/ 0 w 249"/>
                  <a:gd name="T9" fmla="*/ 2147483647 h 22"/>
                  <a:gd name="T10" fmla="*/ 2147483647 w 249"/>
                  <a:gd name="T11" fmla="*/ 2147483647 h 22"/>
                  <a:gd name="T12" fmla="*/ 2147483647 w 249"/>
                  <a:gd name="T13" fmla="*/ 2147483647 h 22"/>
                  <a:gd name="T14" fmla="*/ 2147483647 w 249"/>
                  <a:gd name="T15" fmla="*/ 2147483647 h 22"/>
                  <a:gd name="T16" fmla="*/ 2147483647 w 249"/>
                  <a:gd name="T17" fmla="*/ 2147483647 h 22"/>
                  <a:gd name="T18" fmla="*/ 2147483647 w 249"/>
                  <a:gd name="T19" fmla="*/ 2147483647 h 22"/>
                  <a:gd name="T20" fmla="*/ 2147483647 w 249"/>
                  <a:gd name="T21" fmla="*/ 2147483647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9"/>
                  <a:gd name="T34" fmla="*/ 0 h 22"/>
                  <a:gd name="T35" fmla="*/ 249 w 249"/>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9" h="22">
                    <a:moveTo>
                      <a:pt x="101" y="16"/>
                    </a:moveTo>
                    <a:lnTo>
                      <a:pt x="101" y="16"/>
                    </a:lnTo>
                    <a:cubicBezTo>
                      <a:pt x="74" y="15"/>
                      <a:pt x="51" y="13"/>
                      <a:pt x="38" y="9"/>
                    </a:cubicBezTo>
                    <a:cubicBezTo>
                      <a:pt x="26" y="5"/>
                      <a:pt x="23" y="4"/>
                      <a:pt x="16" y="2"/>
                    </a:cubicBezTo>
                    <a:cubicBezTo>
                      <a:pt x="10" y="0"/>
                      <a:pt x="0" y="1"/>
                      <a:pt x="0" y="1"/>
                    </a:cubicBezTo>
                    <a:cubicBezTo>
                      <a:pt x="0" y="1"/>
                      <a:pt x="7" y="1"/>
                      <a:pt x="15" y="5"/>
                    </a:cubicBezTo>
                    <a:cubicBezTo>
                      <a:pt x="23" y="9"/>
                      <a:pt x="29" y="13"/>
                      <a:pt x="38" y="15"/>
                    </a:cubicBezTo>
                    <a:cubicBezTo>
                      <a:pt x="52" y="19"/>
                      <a:pt x="72" y="22"/>
                      <a:pt x="99" y="21"/>
                    </a:cubicBezTo>
                    <a:cubicBezTo>
                      <a:pt x="136" y="21"/>
                      <a:pt x="223" y="17"/>
                      <a:pt x="245" y="18"/>
                    </a:cubicBezTo>
                    <a:cubicBezTo>
                      <a:pt x="247" y="18"/>
                      <a:pt x="249" y="17"/>
                      <a:pt x="245" y="16"/>
                    </a:cubicBezTo>
                    <a:cubicBezTo>
                      <a:pt x="230" y="14"/>
                      <a:pt x="126" y="17"/>
                      <a:pt x="101" y="1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2" name="Freeform 479"/>
              <p:cNvSpPr>
                <a:spLocks/>
              </p:cNvSpPr>
              <p:nvPr/>
            </p:nvSpPr>
            <p:spPr bwMode="auto">
              <a:xfrm>
                <a:off x="8264525" y="973138"/>
                <a:ext cx="9525" cy="15875"/>
              </a:xfrm>
              <a:custGeom>
                <a:avLst/>
                <a:gdLst>
                  <a:gd name="T0" fmla="*/ 2147483647 w 23"/>
                  <a:gd name="T1" fmla="*/ 2147483647 h 35"/>
                  <a:gd name="T2" fmla="*/ 2147483647 w 23"/>
                  <a:gd name="T3" fmla="*/ 2147483647 h 35"/>
                  <a:gd name="T4" fmla="*/ 2147483647 w 23"/>
                  <a:gd name="T5" fmla="*/ 2147483647 h 35"/>
                  <a:gd name="T6" fmla="*/ 2147483647 w 23"/>
                  <a:gd name="T7" fmla="*/ 2147483647 h 35"/>
                  <a:gd name="T8" fmla="*/ 2147483647 w 23"/>
                  <a:gd name="T9" fmla="*/ 2147483647 h 35"/>
                  <a:gd name="T10" fmla="*/ 2147483647 w 23"/>
                  <a:gd name="T11" fmla="*/ 2147483647 h 35"/>
                  <a:gd name="T12" fmla="*/ 2147483647 w 23"/>
                  <a:gd name="T13" fmla="*/ 2147483647 h 35"/>
                  <a:gd name="T14" fmla="*/ 2147483647 w 23"/>
                  <a:gd name="T15" fmla="*/ 2147483647 h 35"/>
                  <a:gd name="T16" fmla="*/ 0 w 23"/>
                  <a:gd name="T17" fmla="*/ 2147483647 h 35"/>
                  <a:gd name="T18" fmla="*/ 2147483647 w 23"/>
                  <a:gd name="T19" fmla="*/ 2147483647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35"/>
                  <a:gd name="T32" fmla="*/ 23 w 23"/>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35">
                    <a:moveTo>
                      <a:pt x="8" y="34"/>
                    </a:moveTo>
                    <a:lnTo>
                      <a:pt x="8" y="34"/>
                    </a:lnTo>
                    <a:cubicBezTo>
                      <a:pt x="8" y="33"/>
                      <a:pt x="8" y="33"/>
                      <a:pt x="8" y="30"/>
                    </a:cubicBezTo>
                    <a:cubicBezTo>
                      <a:pt x="8" y="27"/>
                      <a:pt x="7" y="20"/>
                      <a:pt x="11" y="12"/>
                    </a:cubicBezTo>
                    <a:cubicBezTo>
                      <a:pt x="15" y="5"/>
                      <a:pt x="20" y="2"/>
                      <a:pt x="22" y="2"/>
                    </a:cubicBezTo>
                    <a:cubicBezTo>
                      <a:pt x="23" y="1"/>
                      <a:pt x="23" y="0"/>
                      <a:pt x="21" y="1"/>
                    </a:cubicBezTo>
                    <a:cubicBezTo>
                      <a:pt x="19" y="2"/>
                      <a:pt x="12" y="5"/>
                      <a:pt x="8" y="12"/>
                    </a:cubicBezTo>
                    <a:cubicBezTo>
                      <a:pt x="3" y="20"/>
                      <a:pt x="3" y="28"/>
                      <a:pt x="2" y="31"/>
                    </a:cubicBezTo>
                    <a:cubicBezTo>
                      <a:pt x="2" y="33"/>
                      <a:pt x="1" y="34"/>
                      <a:pt x="0" y="35"/>
                    </a:cubicBezTo>
                    <a:cubicBezTo>
                      <a:pt x="2" y="34"/>
                      <a:pt x="7" y="33"/>
                      <a:pt x="8" y="3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3" name="Freeform 480"/>
              <p:cNvSpPr>
                <a:spLocks/>
              </p:cNvSpPr>
              <p:nvPr/>
            </p:nvSpPr>
            <p:spPr bwMode="auto">
              <a:xfrm>
                <a:off x="8270875" y="973138"/>
                <a:ext cx="15875" cy="17463"/>
              </a:xfrm>
              <a:custGeom>
                <a:avLst/>
                <a:gdLst>
                  <a:gd name="T0" fmla="*/ 2147483647 w 33"/>
                  <a:gd name="T1" fmla="*/ 2147483647 h 37"/>
                  <a:gd name="T2" fmla="*/ 2147483647 w 33"/>
                  <a:gd name="T3" fmla="*/ 2147483647 h 37"/>
                  <a:gd name="T4" fmla="*/ 2147483647 w 33"/>
                  <a:gd name="T5" fmla="*/ 2147483647 h 37"/>
                  <a:gd name="T6" fmla="*/ 2147483647 w 33"/>
                  <a:gd name="T7" fmla="*/ 2147483647 h 37"/>
                  <a:gd name="T8" fmla="*/ 2147483647 w 33"/>
                  <a:gd name="T9" fmla="*/ 0 h 37"/>
                  <a:gd name="T10" fmla="*/ 2147483647 w 33"/>
                  <a:gd name="T11" fmla="*/ 2147483647 h 37"/>
                  <a:gd name="T12" fmla="*/ 2147483647 w 33"/>
                  <a:gd name="T13" fmla="*/ 2147483647 h 37"/>
                  <a:gd name="T14" fmla="*/ 2147483647 w 33"/>
                  <a:gd name="T15" fmla="*/ 2147483647 h 37"/>
                  <a:gd name="T16" fmla="*/ 2147483647 w 33"/>
                  <a:gd name="T17" fmla="*/ 2147483647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7"/>
                  <a:gd name="T29" fmla="*/ 33 w 33"/>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7">
                    <a:moveTo>
                      <a:pt x="18" y="34"/>
                    </a:moveTo>
                    <a:lnTo>
                      <a:pt x="18" y="34"/>
                    </a:lnTo>
                    <a:cubicBezTo>
                      <a:pt x="13" y="32"/>
                      <a:pt x="9" y="30"/>
                      <a:pt x="6" y="26"/>
                    </a:cubicBezTo>
                    <a:cubicBezTo>
                      <a:pt x="3" y="21"/>
                      <a:pt x="0" y="12"/>
                      <a:pt x="4" y="5"/>
                    </a:cubicBezTo>
                    <a:cubicBezTo>
                      <a:pt x="6" y="2"/>
                      <a:pt x="9" y="0"/>
                      <a:pt x="9" y="0"/>
                    </a:cubicBezTo>
                    <a:cubicBezTo>
                      <a:pt x="9" y="1"/>
                      <a:pt x="8" y="1"/>
                      <a:pt x="6" y="4"/>
                    </a:cubicBezTo>
                    <a:cubicBezTo>
                      <a:pt x="2" y="12"/>
                      <a:pt x="6" y="20"/>
                      <a:pt x="11" y="24"/>
                    </a:cubicBezTo>
                    <a:cubicBezTo>
                      <a:pt x="16" y="29"/>
                      <a:pt x="25" y="34"/>
                      <a:pt x="33" y="37"/>
                    </a:cubicBezTo>
                    <a:cubicBezTo>
                      <a:pt x="28" y="36"/>
                      <a:pt x="18" y="34"/>
                      <a:pt x="18" y="3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4" name="Freeform 481"/>
              <p:cNvSpPr>
                <a:spLocks/>
              </p:cNvSpPr>
              <p:nvPr/>
            </p:nvSpPr>
            <p:spPr bwMode="auto">
              <a:xfrm>
                <a:off x="8269288" y="1012825"/>
                <a:ext cx="15875" cy="11113"/>
              </a:xfrm>
              <a:custGeom>
                <a:avLst/>
                <a:gdLst>
                  <a:gd name="T0" fmla="*/ 2147483647 w 33"/>
                  <a:gd name="T1" fmla="*/ 2147483647 h 25"/>
                  <a:gd name="T2" fmla="*/ 2147483647 w 33"/>
                  <a:gd name="T3" fmla="*/ 2147483647 h 25"/>
                  <a:gd name="T4" fmla="*/ 2147483647 w 33"/>
                  <a:gd name="T5" fmla="*/ 2147483647 h 25"/>
                  <a:gd name="T6" fmla="*/ 2147483647 w 33"/>
                  <a:gd name="T7" fmla="*/ 2147483647 h 25"/>
                  <a:gd name="T8" fmla="*/ 0 w 33"/>
                  <a:gd name="T9" fmla="*/ 0 h 25"/>
                  <a:gd name="T10" fmla="*/ 2147483647 w 33"/>
                  <a:gd name="T11" fmla="*/ 2147483647 h 25"/>
                  <a:gd name="T12" fmla="*/ 0 60000 65536"/>
                  <a:gd name="T13" fmla="*/ 0 60000 65536"/>
                  <a:gd name="T14" fmla="*/ 0 60000 65536"/>
                  <a:gd name="T15" fmla="*/ 0 60000 65536"/>
                  <a:gd name="T16" fmla="*/ 0 60000 65536"/>
                  <a:gd name="T17" fmla="*/ 0 60000 65536"/>
                  <a:gd name="T18" fmla="*/ 0 w 33"/>
                  <a:gd name="T19" fmla="*/ 0 h 25"/>
                  <a:gd name="T20" fmla="*/ 33 w 33"/>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33" h="25">
                    <a:moveTo>
                      <a:pt x="22" y="3"/>
                    </a:moveTo>
                    <a:lnTo>
                      <a:pt x="22" y="3"/>
                    </a:lnTo>
                    <a:cubicBezTo>
                      <a:pt x="20" y="14"/>
                      <a:pt x="27" y="19"/>
                      <a:pt x="31" y="23"/>
                    </a:cubicBezTo>
                    <a:cubicBezTo>
                      <a:pt x="33" y="25"/>
                      <a:pt x="29" y="25"/>
                      <a:pt x="28" y="24"/>
                    </a:cubicBezTo>
                    <a:cubicBezTo>
                      <a:pt x="11" y="20"/>
                      <a:pt x="14" y="5"/>
                      <a:pt x="0" y="0"/>
                    </a:cubicBezTo>
                    <a:cubicBezTo>
                      <a:pt x="12" y="3"/>
                      <a:pt x="22" y="3"/>
                      <a:pt x="22"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5" name="Freeform 482"/>
              <p:cNvSpPr>
                <a:spLocks noEditPoints="1"/>
              </p:cNvSpPr>
              <p:nvPr/>
            </p:nvSpPr>
            <p:spPr bwMode="auto">
              <a:xfrm>
                <a:off x="8283575" y="1000125"/>
                <a:ext cx="79375" cy="7938"/>
              </a:xfrm>
              <a:custGeom>
                <a:avLst/>
                <a:gdLst>
                  <a:gd name="T0" fmla="*/ 2147483647 w 168"/>
                  <a:gd name="T1" fmla="*/ 2147483647 h 19"/>
                  <a:gd name="T2" fmla="*/ 2147483647 w 168"/>
                  <a:gd name="T3" fmla="*/ 2147483647 h 19"/>
                  <a:gd name="T4" fmla="*/ 2147483647 w 168"/>
                  <a:gd name="T5" fmla="*/ 2147483647 h 19"/>
                  <a:gd name="T6" fmla="*/ 2147483647 w 168"/>
                  <a:gd name="T7" fmla="*/ 2147483647 h 19"/>
                  <a:gd name="T8" fmla="*/ 2147483647 w 168"/>
                  <a:gd name="T9" fmla="*/ 2147483647 h 19"/>
                  <a:gd name="T10" fmla="*/ 2147483647 w 168"/>
                  <a:gd name="T11" fmla="*/ 2147483647 h 19"/>
                  <a:gd name="T12" fmla="*/ 2147483647 w 168"/>
                  <a:gd name="T13" fmla="*/ 2147483647 h 19"/>
                  <a:gd name="T14" fmla="*/ 2147483647 w 168"/>
                  <a:gd name="T15" fmla="*/ 2147483647 h 19"/>
                  <a:gd name="T16" fmla="*/ 2147483647 w 168"/>
                  <a:gd name="T17" fmla="*/ 2147483647 h 19"/>
                  <a:gd name="T18" fmla="*/ 2147483647 w 168"/>
                  <a:gd name="T19" fmla="*/ 2147483647 h 19"/>
                  <a:gd name="T20" fmla="*/ 2147483647 w 168"/>
                  <a:gd name="T21" fmla="*/ 2147483647 h 19"/>
                  <a:gd name="T22" fmla="*/ 2147483647 w 168"/>
                  <a:gd name="T23" fmla="*/ 2147483647 h 19"/>
                  <a:gd name="T24" fmla="*/ 2147483647 w 168"/>
                  <a:gd name="T25" fmla="*/ 2147483647 h 19"/>
                  <a:gd name="T26" fmla="*/ 2147483647 w 168"/>
                  <a:gd name="T27" fmla="*/ 2147483647 h 19"/>
                  <a:gd name="T28" fmla="*/ 2147483647 w 168"/>
                  <a:gd name="T29" fmla="*/ 2147483647 h 19"/>
                  <a:gd name="T30" fmla="*/ 2147483647 w 168"/>
                  <a:gd name="T31" fmla="*/ 2147483647 h 19"/>
                  <a:gd name="T32" fmla="*/ 2147483647 w 168"/>
                  <a:gd name="T33" fmla="*/ 2147483647 h 19"/>
                  <a:gd name="T34" fmla="*/ 2147483647 w 168"/>
                  <a:gd name="T35" fmla="*/ 2147483647 h 19"/>
                  <a:gd name="T36" fmla="*/ 2147483647 w 168"/>
                  <a:gd name="T37" fmla="*/ 2147483647 h 19"/>
                  <a:gd name="T38" fmla="*/ 2147483647 w 168"/>
                  <a:gd name="T39" fmla="*/ 2147483647 h 19"/>
                  <a:gd name="T40" fmla="*/ 2147483647 w 168"/>
                  <a:gd name="T41" fmla="*/ 2147483647 h 19"/>
                  <a:gd name="T42" fmla="*/ 2147483647 w 168"/>
                  <a:gd name="T43" fmla="*/ 2147483647 h 19"/>
                  <a:gd name="T44" fmla="*/ 2147483647 w 168"/>
                  <a:gd name="T45" fmla="*/ 2147483647 h 19"/>
                  <a:gd name="T46" fmla="*/ 2147483647 w 168"/>
                  <a:gd name="T47" fmla="*/ 2147483647 h 19"/>
                  <a:gd name="T48" fmla="*/ 2147483647 w 168"/>
                  <a:gd name="T49" fmla="*/ 2147483647 h 19"/>
                  <a:gd name="T50" fmla="*/ 2147483647 w 168"/>
                  <a:gd name="T51" fmla="*/ 2147483647 h 19"/>
                  <a:gd name="T52" fmla="*/ 2147483647 w 168"/>
                  <a:gd name="T53" fmla="*/ 2147483647 h 19"/>
                  <a:gd name="T54" fmla="*/ 2147483647 w 168"/>
                  <a:gd name="T55" fmla="*/ 2147483647 h 19"/>
                  <a:gd name="T56" fmla="*/ 2147483647 w 168"/>
                  <a:gd name="T57" fmla="*/ 2147483647 h 19"/>
                  <a:gd name="T58" fmla="*/ 2147483647 w 168"/>
                  <a:gd name="T59" fmla="*/ 2147483647 h 19"/>
                  <a:gd name="T60" fmla="*/ 2147483647 w 168"/>
                  <a:gd name="T61" fmla="*/ 2147483647 h 19"/>
                  <a:gd name="T62" fmla="*/ 2147483647 w 168"/>
                  <a:gd name="T63" fmla="*/ 2147483647 h 19"/>
                  <a:gd name="T64" fmla="*/ 2147483647 w 168"/>
                  <a:gd name="T65" fmla="*/ 2147483647 h 19"/>
                  <a:gd name="T66" fmla="*/ 2147483647 w 168"/>
                  <a:gd name="T67" fmla="*/ 2147483647 h 19"/>
                  <a:gd name="T68" fmla="*/ 2147483647 w 168"/>
                  <a:gd name="T69" fmla="*/ 2147483647 h 19"/>
                  <a:gd name="T70" fmla="*/ 2147483647 w 168"/>
                  <a:gd name="T71" fmla="*/ 2147483647 h 19"/>
                  <a:gd name="T72" fmla="*/ 2147483647 w 168"/>
                  <a:gd name="T73" fmla="*/ 2147483647 h 19"/>
                  <a:gd name="T74" fmla="*/ 2147483647 w 168"/>
                  <a:gd name="T75" fmla="*/ 2147483647 h 19"/>
                  <a:gd name="T76" fmla="*/ 2147483647 w 168"/>
                  <a:gd name="T77" fmla="*/ 2147483647 h 19"/>
                  <a:gd name="T78" fmla="*/ 2147483647 w 168"/>
                  <a:gd name="T79" fmla="*/ 2147483647 h 19"/>
                  <a:gd name="T80" fmla="*/ 2147483647 w 168"/>
                  <a:gd name="T81" fmla="*/ 2147483647 h 19"/>
                  <a:gd name="T82" fmla="*/ 2147483647 w 168"/>
                  <a:gd name="T83" fmla="*/ 2147483647 h 19"/>
                  <a:gd name="T84" fmla="*/ 2147483647 w 168"/>
                  <a:gd name="T85" fmla="*/ 2147483647 h 19"/>
                  <a:gd name="T86" fmla="*/ 2147483647 w 168"/>
                  <a:gd name="T87" fmla="*/ 2147483647 h 19"/>
                  <a:gd name="T88" fmla="*/ 2147483647 w 168"/>
                  <a:gd name="T89" fmla="*/ 2147483647 h 19"/>
                  <a:gd name="T90" fmla="*/ 2147483647 w 168"/>
                  <a:gd name="T91" fmla="*/ 2147483647 h 19"/>
                  <a:gd name="T92" fmla="*/ 2147483647 w 168"/>
                  <a:gd name="T93" fmla="*/ 2147483647 h 19"/>
                  <a:gd name="T94" fmla="*/ 2147483647 w 168"/>
                  <a:gd name="T95" fmla="*/ 2147483647 h 19"/>
                  <a:gd name="T96" fmla="*/ 2147483647 w 168"/>
                  <a:gd name="T97" fmla="*/ 2147483647 h 19"/>
                  <a:gd name="T98" fmla="*/ 2147483647 w 168"/>
                  <a:gd name="T99" fmla="*/ 2147483647 h 19"/>
                  <a:gd name="T100" fmla="*/ 2147483647 w 168"/>
                  <a:gd name="T101" fmla="*/ 2147483647 h 19"/>
                  <a:gd name="T102" fmla="*/ 2147483647 w 168"/>
                  <a:gd name="T103" fmla="*/ 2147483647 h 19"/>
                  <a:gd name="T104" fmla="*/ 2147483647 w 168"/>
                  <a:gd name="T105" fmla="*/ 2147483647 h 19"/>
                  <a:gd name="T106" fmla="*/ 2147483647 w 168"/>
                  <a:gd name="T107" fmla="*/ 2147483647 h 19"/>
                  <a:gd name="T108" fmla="*/ 2147483647 w 168"/>
                  <a:gd name="T109" fmla="*/ 2147483647 h 19"/>
                  <a:gd name="T110" fmla="*/ 2147483647 w 168"/>
                  <a:gd name="T111" fmla="*/ 2147483647 h 19"/>
                  <a:gd name="T112" fmla="*/ 2147483647 w 168"/>
                  <a:gd name="T113" fmla="*/ 2147483647 h 19"/>
                  <a:gd name="T114" fmla="*/ 2147483647 w 168"/>
                  <a:gd name="T115" fmla="*/ 2147483647 h 19"/>
                  <a:gd name="T116" fmla="*/ 2147483647 w 168"/>
                  <a:gd name="T117" fmla="*/ 2147483647 h 19"/>
                  <a:gd name="T118" fmla="*/ 2147483647 w 168"/>
                  <a:gd name="T119" fmla="*/ 2147483647 h 19"/>
                  <a:gd name="T120" fmla="*/ 2147483647 w 168"/>
                  <a:gd name="T121" fmla="*/ 2147483647 h 19"/>
                  <a:gd name="T122" fmla="*/ 2147483647 w 168"/>
                  <a:gd name="T123" fmla="*/ 2147483647 h 19"/>
                  <a:gd name="T124" fmla="*/ 2147483647 w 168"/>
                  <a:gd name="T125" fmla="*/ 2147483647 h 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8"/>
                  <a:gd name="T190" fmla="*/ 0 h 19"/>
                  <a:gd name="T191" fmla="*/ 168 w 168"/>
                  <a:gd name="T192" fmla="*/ 19 h 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8" h="19">
                    <a:moveTo>
                      <a:pt x="168" y="9"/>
                    </a:moveTo>
                    <a:lnTo>
                      <a:pt x="168" y="9"/>
                    </a:lnTo>
                    <a:lnTo>
                      <a:pt x="165" y="9"/>
                    </a:lnTo>
                    <a:cubicBezTo>
                      <a:pt x="165" y="9"/>
                      <a:pt x="165" y="8"/>
                      <a:pt x="164" y="8"/>
                    </a:cubicBezTo>
                    <a:cubicBezTo>
                      <a:pt x="164" y="8"/>
                      <a:pt x="164" y="8"/>
                      <a:pt x="163" y="8"/>
                    </a:cubicBezTo>
                    <a:cubicBezTo>
                      <a:pt x="162" y="8"/>
                      <a:pt x="162" y="8"/>
                      <a:pt x="161" y="8"/>
                    </a:cubicBezTo>
                    <a:cubicBezTo>
                      <a:pt x="161" y="8"/>
                      <a:pt x="161" y="8"/>
                      <a:pt x="161" y="9"/>
                    </a:cubicBezTo>
                    <a:cubicBezTo>
                      <a:pt x="161" y="9"/>
                      <a:pt x="161" y="9"/>
                      <a:pt x="160" y="9"/>
                    </a:cubicBezTo>
                    <a:cubicBezTo>
                      <a:pt x="160" y="9"/>
                      <a:pt x="160" y="9"/>
                      <a:pt x="160" y="9"/>
                    </a:cubicBezTo>
                    <a:cubicBezTo>
                      <a:pt x="160" y="9"/>
                      <a:pt x="160" y="9"/>
                      <a:pt x="160" y="9"/>
                    </a:cubicBezTo>
                    <a:cubicBezTo>
                      <a:pt x="160" y="9"/>
                      <a:pt x="161" y="10"/>
                      <a:pt x="161" y="10"/>
                    </a:cubicBezTo>
                    <a:cubicBezTo>
                      <a:pt x="162" y="10"/>
                      <a:pt x="162" y="10"/>
                      <a:pt x="163" y="10"/>
                    </a:cubicBezTo>
                    <a:cubicBezTo>
                      <a:pt x="163" y="10"/>
                      <a:pt x="163" y="10"/>
                      <a:pt x="163" y="10"/>
                    </a:cubicBezTo>
                    <a:cubicBezTo>
                      <a:pt x="164" y="10"/>
                      <a:pt x="164" y="10"/>
                      <a:pt x="164" y="11"/>
                    </a:cubicBezTo>
                    <a:cubicBezTo>
                      <a:pt x="165" y="11"/>
                      <a:pt x="166" y="11"/>
                      <a:pt x="166" y="11"/>
                    </a:cubicBezTo>
                    <a:cubicBezTo>
                      <a:pt x="167" y="12"/>
                      <a:pt x="168" y="13"/>
                      <a:pt x="168" y="14"/>
                    </a:cubicBezTo>
                    <a:cubicBezTo>
                      <a:pt x="168" y="14"/>
                      <a:pt x="168" y="14"/>
                      <a:pt x="168" y="14"/>
                    </a:cubicBezTo>
                    <a:cubicBezTo>
                      <a:pt x="168" y="14"/>
                      <a:pt x="168" y="14"/>
                      <a:pt x="167" y="14"/>
                    </a:cubicBezTo>
                    <a:cubicBezTo>
                      <a:pt x="167" y="16"/>
                      <a:pt x="167" y="16"/>
                      <a:pt x="166" y="17"/>
                    </a:cubicBezTo>
                    <a:cubicBezTo>
                      <a:pt x="165" y="18"/>
                      <a:pt x="164" y="18"/>
                      <a:pt x="164" y="18"/>
                    </a:cubicBezTo>
                    <a:cubicBezTo>
                      <a:pt x="163" y="19"/>
                      <a:pt x="163" y="19"/>
                      <a:pt x="162" y="19"/>
                    </a:cubicBezTo>
                    <a:cubicBezTo>
                      <a:pt x="162" y="19"/>
                      <a:pt x="161" y="19"/>
                      <a:pt x="161" y="19"/>
                    </a:cubicBezTo>
                    <a:cubicBezTo>
                      <a:pt x="159" y="19"/>
                      <a:pt x="158" y="19"/>
                      <a:pt x="157" y="18"/>
                    </a:cubicBezTo>
                    <a:cubicBezTo>
                      <a:pt x="156" y="17"/>
                      <a:pt x="155" y="17"/>
                      <a:pt x="155" y="15"/>
                    </a:cubicBezTo>
                    <a:cubicBezTo>
                      <a:pt x="155" y="15"/>
                      <a:pt x="155" y="15"/>
                      <a:pt x="155" y="15"/>
                    </a:cubicBezTo>
                    <a:cubicBezTo>
                      <a:pt x="155" y="15"/>
                      <a:pt x="155" y="14"/>
                      <a:pt x="155" y="14"/>
                    </a:cubicBezTo>
                    <a:lnTo>
                      <a:pt x="159" y="14"/>
                    </a:lnTo>
                    <a:cubicBezTo>
                      <a:pt x="159" y="14"/>
                      <a:pt x="159" y="14"/>
                      <a:pt x="159" y="14"/>
                    </a:cubicBezTo>
                    <a:cubicBezTo>
                      <a:pt x="159" y="15"/>
                      <a:pt x="159" y="15"/>
                      <a:pt x="159" y="15"/>
                    </a:cubicBezTo>
                    <a:cubicBezTo>
                      <a:pt x="159" y="15"/>
                      <a:pt x="159" y="16"/>
                      <a:pt x="160" y="16"/>
                    </a:cubicBezTo>
                    <a:cubicBezTo>
                      <a:pt x="160" y="16"/>
                      <a:pt x="161" y="16"/>
                      <a:pt x="161" y="16"/>
                    </a:cubicBezTo>
                    <a:cubicBezTo>
                      <a:pt x="162" y="16"/>
                      <a:pt x="163" y="16"/>
                      <a:pt x="163" y="16"/>
                    </a:cubicBezTo>
                    <a:cubicBezTo>
                      <a:pt x="163" y="16"/>
                      <a:pt x="164" y="16"/>
                      <a:pt x="164" y="15"/>
                    </a:cubicBezTo>
                    <a:cubicBezTo>
                      <a:pt x="164" y="15"/>
                      <a:pt x="164" y="15"/>
                      <a:pt x="164" y="15"/>
                    </a:cubicBezTo>
                    <a:cubicBezTo>
                      <a:pt x="164" y="15"/>
                      <a:pt x="164" y="15"/>
                      <a:pt x="164" y="15"/>
                    </a:cubicBezTo>
                    <a:cubicBezTo>
                      <a:pt x="164" y="15"/>
                      <a:pt x="164" y="15"/>
                      <a:pt x="164" y="15"/>
                    </a:cubicBezTo>
                    <a:cubicBezTo>
                      <a:pt x="164" y="15"/>
                      <a:pt x="164" y="15"/>
                      <a:pt x="164" y="15"/>
                    </a:cubicBezTo>
                    <a:cubicBezTo>
                      <a:pt x="164" y="14"/>
                      <a:pt x="164" y="14"/>
                      <a:pt x="163" y="14"/>
                    </a:cubicBezTo>
                    <a:cubicBezTo>
                      <a:pt x="163" y="14"/>
                      <a:pt x="162" y="14"/>
                      <a:pt x="162" y="13"/>
                    </a:cubicBezTo>
                    <a:cubicBezTo>
                      <a:pt x="162" y="13"/>
                      <a:pt x="161" y="13"/>
                      <a:pt x="161" y="13"/>
                    </a:cubicBezTo>
                    <a:cubicBezTo>
                      <a:pt x="161" y="13"/>
                      <a:pt x="161" y="13"/>
                      <a:pt x="160" y="13"/>
                    </a:cubicBezTo>
                    <a:cubicBezTo>
                      <a:pt x="160" y="13"/>
                      <a:pt x="159" y="13"/>
                      <a:pt x="158" y="12"/>
                    </a:cubicBezTo>
                    <a:cubicBezTo>
                      <a:pt x="157" y="12"/>
                      <a:pt x="157" y="11"/>
                      <a:pt x="157" y="10"/>
                    </a:cubicBezTo>
                    <a:cubicBezTo>
                      <a:pt x="157" y="10"/>
                      <a:pt x="157" y="10"/>
                      <a:pt x="157" y="10"/>
                    </a:cubicBezTo>
                    <a:cubicBezTo>
                      <a:pt x="157" y="10"/>
                      <a:pt x="157" y="10"/>
                      <a:pt x="157" y="9"/>
                    </a:cubicBezTo>
                    <a:cubicBezTo>
                      <a:pt x="157" y="9"/>
                      <a:pt x="157" y="9"/>
                      <a:pt x="157" y="9"/>
                    </a:cubicBezTo>
                    <a:cubicBezTo>
                      <a:pt x="157" y="9"/>
                      <a:pt x="157" y="9"/>
                      <a:pt x="157" y="8"/>
                    </a:cubicBezTo>
                    <a:cubicBezTo>
                      <a:pt x="158" y="8"/>
                      <a:pt x="158" y="7"/>
                      <a:pt x="159" y="6"/>
                    </a:cubicBezTo>
                    <a:cubicBezTo>
                      <a:pt x="160" y="5"/>
                      <a:pt x="162" y="5"/>
                      <a:pt x="163" y="5"/>
                    </a:cubicBezTo>
                    <a:lnTo>
                      <a:pt x="164" y="5"/>
                    </a:lnTo>
                    <a:cubicBezTo>
                      <a:pt x="164" y="5"/>
                      <a:pt x="164" y="5"/>
                      <a:pt x="164" y="5"/>
                    </a:cubicBezTo>
                    <a:cubicBezTo>
                      <a:pt x="165" y="5"/>
                      <a:pt x="166" y="5"/>
                      <a:pt x="167" y="6"/>
                    </a:cubicBezTo>
                    <a:cubicBezTo>
                      <a:pt x="168" y="6"/>
                      <a:pt x="168" y="7"/>
                      <a:pt x="168" y="9"/>
                    </a:cubicBezTo>
                    <a:cubicBezTo>
                      <a:pt x="168" y="9"/>
                      <a:pt x="168" y="9"/>
                      <a:pt x="168" y="9"/>
                    </a:cubicBezTo>
                    <a:close/>
                    <a:moveTo>
                      <a:pt x="146" y="11"/>
                    </a:moveTo>
                    <a:lnTo>
                      <a:pt x="146" y="11"/>
                    </a:lnTo>
                    <a:lnTo>
                      <a:pt x="151" y="11"/>
                    </a:lnTo>
                    <a:cubicBezTo>
                      <a:pt x="151" y="11"/>
                      <a:pt x="151" y="10"/>
                      <a:pt x="151" y="10"/>
                    </a:cubicBezTo>
                    <a:cubicBezTo>
                      <a:pt x="151" y="9"/>
                      <a:pt x="151" y="9"/>
                      <a:pt x="151" y="8"/>
                    </a:cubicBezTo>
                    <a:cubicBezTo>
                      <a:pt x="150" y="8"/>
                      <a:pt x="150" y="8"/>
                      <a:pt x="149" y="8"/>
                    </a:cubicBezTo>
                    <a:cubicBezTo>
                      <a:pt x="148" y="8"/>
                      <a:pt x="148" y="8"/>
                      <a:pt x="147" y="9"/>
                    </a:cubicBezTo>
                    <a:cubicBezTo>
                      <a:pt x="147" y="9"/>
                      <a:pt x="146" y="10"/>
                      <a:pt x="146" y="11"/>
                    </a:cubicBezTo>
                    <a:close/>
                    <a:moveTo>
                      <a:pt x="150" y="15"/>
                    </a:moveTo>
                    <a:lnTo>
                      <a:pt x="150" y="15"/>
                    </a:lnTo>
                    <a:lnTo>
                      <a:pt x="154" y="15"/>
                    </a:lnTo>
                    <a:cubicBezTo>
                      <a:pt x="153" y="16"/>
                      <a:pt x="153" y="17"/>
                      <a:pt x="152" y="17"/>
                    </a:cubicBezTo>
                    <a:cubicBezTo>
                      <a:pt x="151" y="18"/>
                      <a:pt x="150" y="18"/>
                      <a:pt x="149" y="18"/>
                    </a:cubicBezTo>
                    <a:cubicBezTo>
                      <a:pt x="149" y="19"/>
                      <a:pt x="149" y="19"/>
                      <a:pt x="148" y="19"/>
                    </a:cubicBezTo>
                    <a:cubicBezTo>
                      <a:pt x="148" y="19"/>
                      <a:pt x="148" y="19"/>
                      <a:pt x="147" y="19"/>
                    </a:cubicBezTo>
                    <a:cubicBezTo>
                      <a:pt x="146" y="19"/>
                      <a:pt x="144" y="18"/>
                      <a:pt x="143" y="18"/>
                    </a:cubicBezTo>
                    <a:cubicBezTo>
                      <a:pt x="142" y="17"/>
                      <a:pt x="142" y="16"/>
                      <a:pt x="142" y="14"/>
                    </a:cubicBezTo>
                    <a:cubicBezTo>
                      <a:pt x="142" y="14"/>
                      <a:pt x="142" y="13"/>
                      <a:pt x="142" y="13"/>
                    </a:cubicBezTo>
                    <a:cubicBezTo>
                      <a:pt x="142" y="13"/>
                      <a:pt x="142" y="12"/>
                      <a:pt x="142" y="12"/>
                    </a:cubicBezTo>
                    <a:cubicBezTo>
                      <a:pt x="142" y="11"/>
                      <a:pt x="142" y="11"/>
                      <a:pt x="143" y="10"/>
                    </a:cubicBezTo>
                    <a:cubicBezTo>
                      <a:pt x="143" y="10"/>
                      <a:pt x="143" y="9"/>
                      <a:pt x="143" y="9"/>
                    </a:cubicBezTo>
                    <a:cubicBezTo>
                      <a:pt x="144" y="8"/>
                      <a:pt x="145" y="7"/>
                      <a:pt x="146" y="6"/>
                    </a:cubicBezTo>
                    <a:cubicBezTo>
                      <a:pt x="147" y="5"/>
                      <a:pt x="148" y="5"/>
                      <a:pt x="150" y="5"/>
                    </a:cubicBezTo>
                    <a:cubicBezTo>
                      <a:pt x="150" y="5"/>
                      <a:pt x="150" y="5"/>
                      <a:pt x="150" y="5"/>
                    </a:cubicBezTo>
                    <a:cubicBezTo>
                      <a:pt x="151" y="5"/>
                      <a:pt x="151" y="5"/>
                      <a:pt x="151" y="5"/>
                    </a:cubicBezTo>
                    <a:cubicBezTo>
                      <a:pt x="152" y="5"/>
                      <a:pt x="153" y="6"/>
                      <a:pt x="154" y="6"/>
                    </a:cubicBezTo>
                    <a:cubicBezTo>
                      <a:pt x="154" y="7"/>
                      <a:pt x="155" y="8"/>
                      <a:pt x="155" y="10"/>
                    </a:cubicBezTo>
                    <a:cubicBezTo>
                      <a:pt x="155" y="10"/>
                      <a:pt x="155" y="11"/>
                      <a:pt x="155" y="11"/>
                    </a:cubicBezTo>
                    <a:cubicBezTo>
                      <a:pt x="155" y="11"/>
                      <a:pt x="155" y="12"/>
                      <a:pt x="154" y="12"/>
                    </a:cubicBezTo>
                    <a:lnTo>
                      <a:pt x="154" y="13"/>
                    </a:lnTo>
                    <a:lnTo>
                      <a:pt x="145" y="13"/>
                    </a:lnTo>
                    <a:cubicBezTo>
                      <a:pt x="145" y="13"/>
                      <a:pt x="145" y="13"/>
                      <a:pt x="145" y="13"/>
                    </a:cubicBezTo>
                    <a:cubicBezTo>
                      <a:pt x="145" y="13"/>
                      <a:pt x="145" y="14"/>
                      <a:pt x="145" y="14"/>
                    </a:cubicBezTo>
                    <a:cubicBezTo>
                      <a:pt x="145" y="14"/>
                      <a:pt x="145" y="14"/>
                      <a:pt x="145" y="14"/>
                    </a:cubicBezTo>
                    <a:cubicBezTo>
                      <a:pt x="145" y="15"/>
                      <a:pt x="146" y="15"/>
                      <a:pt x="146" y="15"/>
                    </a:cubicBezTo>
                    <a:cubicBezTo>
                      <a:pt x="146" y="16"/>
                      <a:pt x="147" y="16"/>
                      <a:pt x="148" y="16"/>
                    </a:cubicBezTo>
                    <a:cubicBezTo>
                      <a:pt x="148" y="16"/>
                      <a:pt x="148" y="16"/>
                      <a:pt x="148" y="16"/>
                    </a:cubicBezTo>
                    <a:cubicBezTo>
                      <a:pt x="149" y="16"/>
                      <a:pt x="149" y="16"/>
                      <a:pt x="149" y="16"/>
                    </a:cubicBezTo>
                    <a:cubicBezTo>
                      <a:pt x="150" y="15"/>
                      <a:pt x="150" y="15"/>
                      <a:pt x="150" y="15"/>
                    </a:cubicBezTo>
                    <a:close/>
                    <a:moveTo>
                      <a:pt x="142" y="1"/>
                    </a:moveTo>
                    <a:lnTo>
                      <a:pt x="142" y="1"/>
                    </a:lnTo>
                    <a:lnTo>
                      <a:pt x="142" y="4"/>
                    </a:lnTo>
                    <a:lnTo>
                      <a:pt x="138" y="4"/>
                    </a:lnTo>
                    <a:lnTo>
                      <a:pt x="139" y="1"/>
                    </a:lnTo>
                    <a:lnTo>
                      <a:pt x="142" y="1"/>
                    </a:lnTo>
                    <a:close/>
                    <a:moveTo>
                      <a:pt x="138" y="5"/>
                    </a:moveTo>
                    <a:lnTo>
                      <a:pt x="138" y="5"/>
                    </a:lnTo>
                    <a:lnTo>
                      <a:pt x="135" y="18"/>
                    </a:lnTo>
                    <a:lnTo>
                      <a:pt x="138" y="18"/>
                    </a:lnTo>
                    <a:lnTo>
                      <a:pt x="141" y="5"/>
                    </a:lnTo>
                    <a:lnTo>
                      <a:pt x="138" y="5"/>
                    </a:lnTo>
                    <a:close/>
                    <a:moveTo>
                      <a:pt x="125" y="18"/>
                    </a:moveTo>
                    <a:lnTo>
                      <a:pt x="125" y="18"/>
                    </a:lnTo>
                    <a:lnTo>
                      <a:pt x="128" y="5"/>
                    </a:lnTo>
                    <a:lnTo>
                      <a:pt x="131" y="5"/>
                    </a:lnTo>
                    <a:lnTo>
                      <a:pt x="131" y="8"/>
                    </a:lnTo>
                    <a:cubicBezTo>
                      <a:pt x="132" y="7"/>
                      <a:pt x="132" y="6"/>
                      <a:pt x="133" y="6"/>
                    </a:cubicBezTo>
                    <a:cubicBezTo>
                      <a:pt x="133" y="5"/>
                      <a:pt x="134" y="5"/>
                      <a:pt x="135" y="5"/>
                    </a:cubicBezTo>
                    <a:cubicBezTo>
                      <a:pt x="135" y="5"/>
                      <a:pt x="135" y="5"/>
                      <a:pt x="135" y="5"/>
                    </a:cubicBezTo>
                    <a:cubicBezTo>
                      <a:pt x="136" y="5"/>
                      <a:pt x="136" y="5"/>
                      <a:pt x="136" y="5"/>
                    </a:cubicBezTo>
                    <a:lnTo>
                      <a:pt x="135" y="9"/>
                    </a:lnTo>
                    <a:cubicBezTo>
                      <a:pt x="135" y="9"/>
                      <a:pt x="135" y="9"/>
                      <a:pt x="135" y="9"/>
                    </a:cubicBezTo>
                    <a:cubicBezTo>
                      <a:pt x="135" y="9"/>
                      <a:pt x="135" y="9"/>
                      <a:pt x="134" y="9"/>
                    </a:cubicBezTo>
                    <a:cubicBezTo>
                      <a:pt x="133" y="9"/>
                      <a:pt x="132" y="9"/>
                      <a:pt x="132" y="9"/>
                    </a:cubicBezTo>
                    <a:cubicBezTo>
                      <a:pt x="131" y="10"/>
                      <a:pt x="131" y="10"/>
                      <a:pt x="130" y="11"/>
                    </a:cubicBezTo>
                    <a:cubicBezTo>
                      <a:pt x="130" y="11"/>
                      <a:pt x="130" y="11"/>
                      <a:pt x="130" y="11"/>
                    </a:cubicBezTo>
                    <a:cubicBezTo>
                      <a:pt x="130" y="11"/>
                      <a:pt x="130" y="12"/>
                      <a:pt x="130" y="12"/>
                    </a:cubicBezTo>
                    <a:lnTo>
                      <a:pt x="129" y="18"/>
                    </a:lnTo>
                    <a:lnTo>
                      <a:pt x="125" y="18"/>
                    </a:lnTo>
                    <a:close/>
                    <a:moveTo>
                      <a:pt x="116" y="11"/>
                    </a:moveTo>
                    <a:lnTo>
                      <a:pt x="116" y="11"/>
                    </a:lnTo>
                    <a:lnTo>
                      <a:pt x="121" y="11"/>
                    </a:lnTo>
                    <a:cubicBezTo>
                      <a:pt x="121" y="11"/>
                      <a:pt x="121" y="10"/>
                      <a:pt x="121" y="10"/>
                    </a:cubicBezTo>
                    <a:cubicBezTo>
                      <a:pt x="121" y="9"/>
                      <a:pt x="121" y="9"/>
                      <a:pt x="121" y="8"/>
                    </a:cubicBezTo>
                    <a:cubicBezTo>
                      <a:pt x="120" y="8"/>
                      <a:pt x="120" y="8"/>
                      <a:pt x="119" y="8"/>
                    </a:cubicBezTo>
                    <a:cubicBezTo>
                      <a:pt x="118" y="8"/>
                      <a:pt x="118" y="8"/>
                      <a:pt x="117" y="9"/>
                    </a:cubicBezTo>
                    <a:cubicBezTo>
                      <a:pt x="117" y="9"/>
                      <a:pt x="116" y="10"/>
                      <a:pt x="116" y="11"/>
                    </a:cubicBezTo>
                    <a:close/>
                    <a:moveTo>
                      <a:pt x="120" y="15"/>
                    </a:moveTo>
                    <a:lnTo>
                      <a:pt x="120" y="15"/>
                    </a:lnTo>
                    <a:lnTo>
                      <a:pt x="124" y="15"/>
                    </a:lnTo>
                    <a:cubicBezTo>
                      <a:pt x="123" y="16"/>
                      <a:pt x="123" y="17"/>
                      <a:pt x="122" y="17"/>
                    </a:cubicBezTo>
                    <a:cubicBezTo>
                      <a:pt x="121" y="18"/>
                      <a:pt x="120" y="18"/>
                      <a:pt x="119" y="18"/>
                    </a:cubicBezTo>
                    <a:cubicBezTo>
                      <a:pt x="119" y="19"/>
                      <a:pt x="119" y="19"/>
                      <a:pt x="118" y="19"/>
                    </a:cubicBezTo>
                    <a:cubicBezTo>
                      <a:pt x="118" y="19"/>
                      <a:pt x="118" y="19"/>
                      <a:pt x="117" y="19"/>
                    </a:cubicBezTo>
                    <a:cubicBezTo>
                      <a:pt x="116" y="19"/>
                      <a:pt x="114" y="18"/>
                      <a:pt x="113" y="18"/>
                    </a:cubicBezTo>
                    <a:cubicBezTo>
                      <a:pt x="112" y="17"/>
                      <a:pt x="112" y="16"/>
                      <a:pt x="112" y="14"/>
                    </a:cubicBezTo>
                    <a:cubicBezTo>
                      <a:pt x="112" y="14"/>
                      <a:pt x="112" y="13"/>
                      <a:pt x="112" y="13"/>
                    </a:cubicBezTo>
                    <a:cubicBezTo>
                      <a:pt x="112" y="13"/>
                      <a:pt x="112" y="12"/>
                      <a:pt x="112" y="12"/>
                    </a:cubicBezTo>
                    <a:cubicBezTo>
                      <a:pt x="112" y="11"/>
                      <a:pt x="112" y="11"/>
                      <a:pt x="113" y="10"/>
                    </a:cubicBezTo>
                    <a:cubicBezTo>
                      <a:pt x="113" y="10"/>
                      <a:pt x="113" y="9"/>
                      <a:pt x="113" y="9"/>
                    </a:cubicBezTo>
                    <a:cubicBezTo>
                      <a:pt x="114" y="8"/>
                      <a:pt x="115" y="7"/>
                      <a:pt x="116" y="6"/>
                    </a:cubicBezTo>
                    <a:cubicBezTo>
                      <a:pt x="117" y="5"/>
                      <a:pt x="118" y="5"/>
                      <a:pt x="120" y="5"/>
                    </a:cubicBezTo>
                    <a:cubicBezTo>
                      <a:pt x="120" y="5"/>
                      <a:pt x="120" y="5"/>
                      <a:pt x="120" y="5"/>
                    </a:cubicBezTo>
                    <a:cubicBezTo>
                      <a:pt x="121" y="5"/>
                      <a:pt x="121" y="5"/>
                      <a:pt x="121" y="5"/>
                    </a:cubicBezTo>
                    <a:cubicBezTo>
                      <a:pt x="122" y="5"/>
                      <a:pt x="123" y="6"/>
                      <a:pt x="124" y="6"/>
                    </a:cubicBezTo>
                    <a:cubicBezTo>
                      <a:pt x="124" y="7"/>
                      <a:pt x="125" y="8"/>
                      <a:pt x="125" y="10"/>
                    </a:cubicBezTo>
                    <a:cubicBezTo>
                      <a:pt x="125" y="10"/>
                      <a:pt x="125" y="11"/>
                      <a:pt x="125" y="11"/>
                    </a:cubicBezTo>
                    <a:cubicBezTo>
                      <a:pt x="125" y="11"/>
                      <a:pt x="125" y="12"/>
                      <a:pt x="124" y="12"/>
                    </a:cubicBezTo>
                    <a:lnTo>
                      <a:pt x="124" y="13"/>
                    </a:lnTo>
                    <a:lnTo>
                      <a:pt x="115" y="13"/>
                    </a:lnTo>
                    <a:cubicBezTo>
                      <a:pt x="115" y="13"/>
                      <a:pt x="115" y="13"/>
                      <a:pt x="115" y="13"/>
                    </a:cubicBezTo>
                    <a:cubicBezTo>
                      <a:pt x="115" y="13"/>
                      <a:pt x="115" y="14"/>
                      <a:pt x="115" y="14"/>
                    </a:cubicBezTo>
                    <a:cubicBezTo>
                      <a:pt x="115" y="14"/>
                      <a:pt x="115" y="14"/>
                      <a:pt x="115" y="14"/>
                    </a:cubicBezTo>
                    <a:cubicBezTo>
                      <a:pt x="115" y="14"/>
                      <a:pt x="115" y="14"/>
                      <a:pt x="115" y="14"/>
                    </a:cubicBezTo>
                    <a:cubicBezTo>
                      <a:pt x="115" y="15"/>
                      <a:pt x="116" y="15"/>
                      <a:pt x="116" y="15"/>
                    </a:cubicBezTo>
                    <a:cubicBezTo>
                      <a:pt x="116" y="16"/>
                      <a:pt x="117" y="16"/>
                      <a:pt x="118" y="16"/>
                    </a:cubicBezTo>
                    <a:cubicBezTo>
                      <a:pt x="118" y="16"/>
                      <a:pt x="118" y="16"/>
                      <a:pt x="118" y="16"/>
                    </a:cubicBezTo>
                    <a:cubicBezTo>
                      <a:pt x="119" y="16"/>
                      <a:pt x="119" y="16"/>
                      <a:pt x="119" y="16"/>
                    </a:cubicBezTo>
                    <a:cubicBezTo>
                      <a:pt x="120" y="15"/>
                      <a:pt x="120" y="15"/>
                      <a:pt x="120" y="15"/>
                    </a:cubicBezTo>
                    <a:close/>
                    <a:moveTo>
                      <a:pt x="96" y="13"/>
                    </a:moveTo>
                    <a:lnTo>
                      <a:pt x="96" y="13"/>
                    </a:lnTo>
                    <a:lnTo>
                      <a:pt x="99" y="13"/>
                    </a:lnTo>
                    <a:cubicBezTo>
                      <a:pt x="99" y="13"/>
                      <a:pt x="99" y="13"/>
                      <a:pt x="99" y="13"/>
                    </a:cubicBezTo>
                    <a:cubicBezTo>
                      <a:pt x="99" y="13"/>
                      <a:pt x="99" y="13"/>
                      <a:pt x="99" y="13"/>
                    </a:cubicBezTo>
                    <a:cubicBezTo>
                      <a:pt x="99" y="13"/>
                      <a:pt x="99" y="14"/>
                      <a:pt x="99" y="14"/>
                    </a:cubicBezTo>
                    <a:cubicBezTo>
                      <a:pt x="99" y="14"/>
                      <a:pt x="99" y="14"/>
                      <a:pt x="99" y="14"/>
                    </a:cubicBezTo>
                    <a:cubicBezTo>
                      <a:pt x="99" y="14"/>
                      <a:pt x="99" y="14"/>
                      <a:pt x="99" y="14"/>
                    </a:cubicBezTo>
                    <a:cubicBezTo>
                      <a:pt x="100" y="15"/>
                      <a:pt x="100" y="15"/>
                      <a:pt x="100" y="15"/>
                    </a:cubicBezTo>
                    <a:cubicBezTo>
                      <a:pt x="101" y="16"/>
                      <a:pt x="101" y="16"/>
                      <a:pt x="103" y="16"/>
                    </a:cubicBezTo>
                    <a:cubicBezTo>
                      <a:pt x="103" y="16"/>
                      <a:pt x="103" y="16"/>
                      <a:pt x="103" y="16"/>
                    </a:cubicBezTo>
                    <a:cubicBezTo>
                      <a:pt x="103" y="16"/>
                      <a:pt x="103" y="16"/>
                      <a:pt x="103" y="16"/>
                    </a:cubicBezTo>
                    <a:cubicBezTo>
                      <a:pt x="104" y="16"/>
                      <a:pt x="105" y="16"/>
                      <a:pt x="105" y="15"/>
                    </a:cubicBezTo>
                    <a:cubicBezTo>
                      <a:pt x="106" y="15"/>
                      <a:pt x="107" y="14"/>
                      <a:pt x="107" y="14"/>
                    </a:cubicBezTo>
                    <a:cubicBezTo>
                      <a:pt x="107" y="14"/>
                      <a:pt x="107" y="13"/>
                      <a:pt x="107" y="13"/>
                    </a:cubicBezTo>
                    <a:cubicBezTo>
                      <a:pt x="107" y="13"/>
                      <a:pt x="107" y="13"/>
                      <a:pt x="107" y="13"/>
                    </a:cubicBezTo>
                    <a:cubicBezTo>
                      <a:pt x="107" y="13"/>
                      <a:pt x="106" y="12"/>
                      <a:pt x="106" y="12"/>
                    </a:cubicBezTo>
                    <a:cubicBezTo>
                      <a:pt x="106" y="12"/>
                      <a:pt x="105" y="12"/>
                      <a:pt x="104" y="11"/>
                    </a:cubicBezTo>
                    <a:cubicBezTo>
                      <a:pt x="104" y="11"/>
                      <a:pt x="104" y="11"/>
                      <a:pt x="104" y="11"/>
                    </a:cubicBezTo>
                    <a:cubicBezTo>
                      <a:pt x="104" y="11"/>
                      <a:pt x="104" y="11"/>
                      <a:pt x="104" y="11"/>
                    </a:cubicBezTo>
                    <a:lnTo>
                      <a:pt x="102" y="11"/>
                    </a:lnTo>
                    <a:cubicBezTo>
                      <a:pt x="102" y="11"/>
                      <a:pt x="102" y="11"/>
                      <a:pt x="102" y="11"/>
                    </a:cubicBezTo>
                    <a:cubicBezTo>
                      <a:pt x="102" y="11"/>
                      <a:pt x="102" y="11"/>
                      <a:pt x="102" y="11"/>
                    </a:cubicBezTo>
                    <a:cubicBezTo>
                      <a:pt x="101" y="11"/>
                      <a:pt x="100" y="10"/>
                      <a:pt x="99" y="10"/>
                    </a:cubicBezTo>
                    <a:cubicBezTo>
                      <a:pt x="98" y="9"/>
                      <a:pt x="98" y="8"/>
                      <a:pt x="98" y="7"/>
                    </a:cubicBezTo>
                    <a:cubicBezTo>
                      <a:pt x="98" y="7"/>
                      <a:pt x="98" y="7"/>
                      <a:pt x="98" y="6"/>
                    </a:cubicBezTo>
                    <a:cubicBezTo>
                      <a:pt x="98" y="6"/>
                      <a:pt x="98" y="6"/>
                      <a:pt x="98" y="6"/>
                    </a:cubicBezTo>
                    <a:cubicBezTo>
                      <a:pt x="98" y="5"/>
                      <a:pt x="98" y="5"/>
                      <a:pt x="98" y="5"/>
                    </a:cubicBezTo>
                    <a:cubicBezTo>
                      <a:pt x="98" y="4"/>
                      <a:pt x="98" y="4"/>
                      <a:pt x="99" y="4"/>
                    </a:cubicBezTo>
                    <a:cubicBezTo>
                      <a:pt x="99" y="3"/>
                      <a:pt x="100" y="2"/>
                      <a:pt x="101" y="1"/>
                    </a:cubicBezTo>
                    <a:cubicBezTo>
                      <a:pt x="102" y="1"/>
                      <a:pt x="104" y="0"/>
                      <a:pt x="106" y="0"/>
                    </a:cubicBezTo>
                    <a:cubicBezTo>
                      <a:pt x="108" y="0"/>
                      <a:pt x="109" y="1"/>
                      <a:pt x="110" y="1"/>
                    </a:cubicBezTo>
                    <a:cubicBezTo>
                      <a:pt x="111" y="2"/>
                      <a:pt x="111" y="3"/>
                      <a:pt x="111" y="4"/>
                    </a:cubicBezTo>
                    <a:cubicBezTo>
                      <a:pt x="111" y="4"/>
                      <a:pt x="111" y="4"/>
                      <a:pt x="111" y="4"/>
                    </a:cubicBezTo>
                    <a:cubicBezTo>
                      <a:pt x="111" y="5"/>
                      <a:pt x="111" y="5"/>
                      <a:pt x="111" y="5"/>
                    </a:cubicBezTo>
                    <a:cubicBezTo>
                      <a:pt x="111" y="5"/>
                      <a:pt x="111" y="5"/>
                      <a:pt x="111" y="6"/>
                    </a:cubicBezTo>
                    <a:cubicBezTo>
                      <a:pt x="111" y="6"/>
                      <a:pt x="111" y="6"/>
                      <a:pt x="111" y="6"/>
                    </a:cubicBezTo>
                    <a:lnTo>
                      <a:pt x="108" y="6"/>
                    </a:lnTo>
                    <a:cubicBezTo>
                      <a:pt x="108" y="6"/>
                      <a:pt x="108" y="6"/>
                      <a:pt x="108" y="6"/>
                    </a:cubicBezTo>
                    <a:cubicBezTo>
                      <a:pt x="108" y="6"/>
                      <a:pt x="108" y="5"/>
                      <a:pt x="108" y="5"/>
                    </a:cubicBezTo>
                    <a:cubicBezTo>
                      <a:pt x="108" y="5"/>
                      <a:pt x="108" y="5"/>
                      <a:pt x="108" y="5"/>
                    </a:cubicBezTo>
                    <a:cubicBezTo>
                      <a:pt x="108" y="5"/>
                      <a:pt x="107" y="4"/>
                      <a:pt x="107" y="4"/>
                    </a:cubicBezTo>
                    <a:cubicBezTo>
                      <a:pt x="106" y="4"/>
                      <a:pt x="106" y="3"/>
                      <a:pt x="105" y="3"/>
                    </a:cubicBezTo>
                    <a:cubicBezTo>
                      <a:pt x="105" y="3"/>
                      <a:pt x="104" y="3"/>
                      <a:pt x="104" y="3"/>
                    </a:cubicBezTo>
                    <a:cubicBezTo>
                      <a:pt x="104" y="3"/>
                      <a:pt x="104" y="3"/>
                      <a:pt x="104" y="3"/>
                    </a:cubicBezTo>
                    <a:cubicBezTo>
                      <a:pt x="103" y="4"/>
                      <a:pt x="103" y="4"/>
                      <a:pt x="102" y="4"/>
                    </a:cubicBezTo>
                    <a:cubicBezTo>
                      <a:pt x="102" y="4"/>
                      <a:pt x="101" y="5"/>
                      <a:pt x="101" y="6"/>
                    </a:cubicBezTo>
                    <a:cubicBezTo>
                      <a:pt x="101" y="6"/>
                      <a:pt x="101" y="6"/>
                      <a:pt x="101" y="6"/>
                    </a:cubicBezTo>
                    <a:cubicBezTo>
                      <a:pt x="101" y="6"/>
                      <a:pt x="101" y="7"/>
                      <a:pt x="101" y="7"/>
                    </a:cubicBezTo>
                    <a:cubicBezTo>
                      <a:pt x="102" y="7"/>
                      <a:pt x="102" y="7"/>
                      <a:pt x="102" y="7"/>
                    </a:cubicBezTo>
                    <a:cubicBezTo>
                      <a:pt x="102" y="7"/>
                      <a:pt x="102" y="7"/>
                      <a:pt x="102" y="7"/>
                    </a:cubicBezTo>
                    <a:cubicBezTo>
                      <a:pt x="102" y="7"/>
                      <a:pt x="103" y="7"/>
                      <a:pt x="103" y="7"/>
                    </a:cubicBezTo>
                    <a:lnTo>
                      <a:pt x="107" y="8"/>
                    </a:lnTo>
                    <a:cubicBezTo>
                      <a:pt x="108" y="9"/>
                      <a:pt x="109" y="9"/>
                      <a:pt x="109" y="10"/>
                    </a:cubicBezTo>
                    <a:cubicBezTo>
                      <a:pt x="110" y="10"/>
                      <a:pt x="110" y="11"/>
                      <a:pt x="110" y="12"/>
                    </a:cubicBezTo>
                    <a:cubicBezTo>
                      <a:pt x="110" y="12"/>
                      <a:pt x="110" y="12"/>
                      <a:pt x="110" y="13"/>
                    </a:cubicBezTo>
                    <a:cubicBezTo>
                      <a:pt x="110" y="13"/>
                      <a:pt x="110" y="13"/>
                      <a:pt x="110" y="13"/>
                    </a:cubicBezTo>
                    <a:cubicBezTo>
                      <a:pt x="110" y="15"/>
                      <a:pt x="109" y="16"/>
                      <a:pt x="109" y="16"/>
                    </a:cubicBezTo>
                    <a:cubicBezTo>
                      <a:pt x="108" y="17"/>
                      <a:pt x="107" y="18"/>
                      <a:pt x="106" y="18"/>
                    </a:cubicBezTo>
                    <a:cubicBezTo>
                      <a:pt x="105" y="18"/>
                      <a:pt x="105" y="19"/>
                      <a:pt x="104" y="19"/>
                    </a:cubicBezTo>
                    <a:cubicBezTo>
                      <a:pt x="103" y="19"/>
                      <a:pt x="103" y="19"/>
                      <a:pt x="102" y="19"/>
                    </a:cubicBezTo>
                    <a:cubicBezTo>
                      <a:pt x="100" y="19"/>
                      <a:pt x="98" y="19"/>
                      <a:pt x="97" y="18"/>
                    </a:cubicBezTo>
                    <a:cubicBezTo>
                      <a:pt x="96" y="17"/>
                      <a:pt x="96" y="16"/>
                      <a:pt x="96" y="15"/>
                    </a:cubicBezTo>
                    <a:cubicBezTo>
                      <a:pt x="96" y="15"/>
                      <a:pt x="96" y="15"/>
                      <a:pt x="96" y="15"/>
                    </a:cubicBezTo>
                    <a:cubicBezTo>
                      <a:pt x="96" y="15"/>
                      <a:pt x="96" y="14"/>
                      <a:pt x="96" y="14"/>
                    </a:cubicBezTo>
                    <a:cubicBezTo>
                      <a:pt x="96" y="14"/>
                      <a:pt x="96" y="14"/>
                      <a:pt x="96" y="14"/>
                    </a:cubicBezTo>
                    <a:cubicBezTo>
                      <a:pt x="96" y="13"/>
                      <a:pt x="96" y="13"/>
                      <a:pt x="96" y="13"/>
                    </a:cubicBezTo>
                    <a:close/>
                    <a:moveTo>
                      <a:pt x="81" y="12"/>
                    </a:moveTo>
                    <a:lnTo>
                      <a:pt x="81" y="12"/>
                    </a:lnTo>
                    <a:cubicBezTo>
                      <a:pt x="81" y="12"/>
                      <a:pt x="81" y="12"/>
                      <a:pt x="81" y="12"/>
                    </a:cubicBezTo>
                    <a:cubicBezTo>
                      <a:pt x="81" y="13"/>
                      <a:pt x="81" y="13"/>
                      <a:pt x="81" y="13"/>
                    </a:cubicBezTo>
                    <a:cubicBezTo>
                      <a:pt x="80" y="14"/>
                      <a:pt x="80" y="14"/>
                      <a:pt x="79" y="15"/>
                    </a:cubicBezTo>
                    <a:cubicBezTo>
                      <a:pt x="79" y="16"/>
                      <a:pt x="78" y="16"/>
                      <a:pt x="77" y="16"/>
                    </a:cubicBezTo>
                    <a:cubicBezTo>
                      <a:pt x="76" y="16"/>
                      <a:pt x="75" y="16"/>
                      <a:pt x="75" y="15"/>
                    </a:cubicBezTo>
                    <a:cubicBezTo>
                      <a:pt x="75" y="15"/>
                      <a:pt x="75" y="14"/>
                      <a:pt x="75" y="13"/>
                    </a:cubicBezTo>
                    <a:cubicBezTo>
                      <a:pt x="75" y="13"/>
                      <a:pt x="75" y="13"/>
                      <a:pt x="75" y="13"/>
                    </a:cubicBezTo>
                    <a:cubicBezTo>
                      <a:pt x="75" y="12"/>
                      <a:pt x="75" y="12"/>
                      <a:pt x="75" y="12"/>
                    </a:cubicBezTo>
                    <a:cubicBezTo>
                      <a:pt x="75" y="12"/>
                      <a:pt x="75" y="12"/>
                      <a:pt x="75" y="11"/>
                    </a:cubicBezTo>
                    <a:cubicBezTo>
                      <a:pt x="75" y="11"/>
                      <a:pt x="75" y="11"/>
                      <a:pt x="75" y="11"/>
                    </a:cubicBezTo>
                    <a:cubicBezTo>
                      <a:pt x="75" y="10"/>
                      <a:pt x="76" y="9"/>
                      <a:pt x="76" y="9"/>
                    </a:cubicBezTo>
                    <a:cubicBezTo>
                      <a:pt x="77" y="8"/>
                      <a:pt x="78" y="8"/>
                      <a:pt x="79" y="8"/>
                    </a:cubicBezTo>
                    <a:cubicBezTo>
                      <a:pt x="80" y="8"/>
                      <a:pt x="80" y="8"/>
                      <a:pt x="81" y="9"/>
                    </a:cubicBezTo>
                    <a:cubicBezTo>
                      <a:pt x="81" y="9"/>
                      <a:pt x="81" y="10"/>
                      <a:pt x="81" y="11"/>
                    </a:cubicBezTo>
                    <a:cubicBezTo>
                      <a:pt x="81" y="11"/>
                      <a:pt x="81" y="11"/>
                      <a:pt x="81" y="11"/>
                    </a:cubicBezTo>
                    <a:cubicBezTo>
                      <a:pt x="81" y="11"/>
                      <a:pt x="81" y="11"/>
                      <a:pt x="81" y="11"/>
                    </a:cubicBezTo>
                    <a:cubicBezTo>
                      <a:pt x="81" y="12"/>
                      <a:pt x="81" y="12"/>
                      <a:pt x="81" y="12"/>
                    </a:cubicBezTo>
                    <a:close/>
                    <a:moveTo>
                      <a:pt x="85" y="12"/>
                    </a:moveTo>
                    <a:lnTo>
                      <a:pt x="85" y="12"/>
                    </a:lnTo>
                    <a:cubicBezTo>
                      <a:pt x="85" y="12"/>
                      <a:pt x="85" y="11"/>
                      <a:pt x="85" y="11"/>
                    </a:cubicBezTo>
                    <a:cubicBezTo>
                      <a:pt x="85" y="11"/>
                      <a:pt x="85" y="10"/>
                      <a:pt x="85" y="10"/>
                    </a:cubicBezTo>
                    <a:cubicBezTo>
                      <a:pt x="85" y="8"/>
                      <a:pt x="84" y="7"/>
                      <a:pt x="83" y="6"/>
                    </a:cubicBezTo>
                    <a:cubicBezTo>
                      <a:pt x="82" y="5"/>
                      <a:pt x="81" y="5"/>
                      <a:pt x="79" y="5"/>
                    </a:cubicBezTo>
                    <a:cubicBezTo>
                      <a:pt x="79" y="5"/>
                      <a:pt x="79" y="5"/>
                      <a:pt x="79" y="5"/>
                    </a:cubicBezTo>
                    <a:cubicBezTo>
                      <a:pt x="77" y="5"/>
                      <a:pt x="76" y="6"/>
                      <a:pt x="74" y="7"/>
                    </a:cubicBezTo>
                    <a:cubicBezTo>
                      <a:pt x="73" y="8"/>
                      <a:pt x="72" y="10"/>
                      <a:pt x="71" y="12"/>
                    </a:cubicBezTo>
                    <a:cubicBezTo>
                      <a:pt x="71" y="12"/>
                      <a:pt x="71" y="13"/>
                      <a:pt x="71" y="13"/>
                    </a:cubicBezTo>
                    <a:cubicBezTo>
                      <a:pt x="71" y="13"/>
                      <a:pt x="71" y="14"/>
                      <a:pt x="71" y="14"/>
                    </a:cubicBezTo>
                    <a:cubicBezTo>
                      <a:pt x="71" y="16"/>
                      <a:pt x="71" y="17"/>
                      <a:pt x="73" y="18"/>
                    </a:cubicBezTo>
                    <a:cubicBezTo>
                      <a:pt x="74" y="18"/>
                      <a:pt x="75" y="19"/>
                      <a:pt x="76" y="19"/>
                    </a:cubicBezTo>
                    <a:lnTo>
                      <a:pt x="77" y="19"/>
                    </a:lnTo>
                    <a:cubicBezTo>
                      <a:pt x="77" y="19"/>
                      <a:pt x="77" y="19"/>
                      <a:pt x="77" y="19"/>
                    </a:cubicBezTo>
                    <a:cubicBezTo>
                      <a:pt x="79" y="19"/>
                      <a:pt x="80" y="18"/>
                      <a:pt x="82" y="17"/>
                    </a:cubicBezTo>
                    <a:cubicBezTo>
                      <a:pt x="83" y="16"/>
                      <a:pt x="84" y="14"/>
                      <a:pt x="85" y="12"/>
                    </a:cubicBezTo>
                    <a:close/>
                    <a:moveTo>
                      <a:pt x="60" y="12"/>
                    </a:moveTo>
                    <a:lnTo>
                      <a:pt x="60" y="12"/>
                    </a:lnTo>
                    <a:cubicBezTo>
                      <a:pt x="60" y="12"/>
                      <a:pt x="60" y="12"/>
                      <a:pt x="60" y="13"/>
                    </a:cubicBezTo>
                    <a:cubicBezTo>
                      <a:pt x="60" y="13"/>
                      <a:pt x="60" y="13"/>
                      <a:pt x="60" y="13"/>
                    </a:cubicBezTo>
                    <a:cubicBezTo>
                      <a:pt x="60" y="14"/>
                      <a:pt x="60" y="15"/>
                      <a:pt x="60" y="15"/>
                    </a:cubicBezTo>
                    <a:cubicBezTo>
                      <a:pt x="60" y="16"/>
                      <a:pt x="61" y="16"/>
                      <a:pt x="62" y="16"/>
                    </a:cubicBezTo>
                    <a:cubicBezTo>
                      <a:pt x="63" y="16"/>
                      <a:pt x="64" y="16"/>
                      <a:pt x="64" y="15"/>
                    </a:cubicBezTo>
                    <a:cubicBezTo>
                      <a:pt x="65" y="14"/>
                      <a:pt x="65" y="13"/>
                      <a:pt x="65" y="12"/>
                    </a:cubicBezTo>
                    <a:cubicBezTo>
                      <a:pt x="65" y="12"/>
                      <a:pt x="66" y="12"/>
                      <a:pt x="66" y="12"/>
                    </a:cubicBezTo>
                    <a:cubicBezTo>
                      <a:pt x="66" y="12"/>
                      <a:pt x="66" y="12"/>
                      <a:pt x="66" y="12"/>
                    </a:cubicBezTo>
                    <a:cubicBezTo>
                      <a:pt x="66" y="12"/>
                      <a:pt x="66" y="11"/>
                      <a:pt x="66" y="11"/>
                    </a:cubicBezTo>
                    <a:cubicBezTo>
                      <a:pt x="66" y="11"/>
                      <a:pt x="66" y="11"/>
                      <a:pt x="66" y="11"/>
                    </a:cubicBezTo>
                    <a:cubicBezTo>
                      <a:pt x="66" y="10"/>
                      <a:pt x="66" y="9"/>
                      <a:pt x="65" y="9"/>
                    </a:cubicBezTo>
                    <a:cubicBezTo>
                      <a:pt x="65" y="8"/>
                      <a:pt x="64" y="8"/>
                      <a:pt x="63" y="8"/>
                    </a:cubicBezTo>
                    <a:cubicBezTo>
                      <a:pt x="62" y="8"/>
                      <a:pt x="61" y="8"/>
                      <a:pt x="61" y="9"/>
                    </a:cubicBezTo>
                    <a:cubicBezTo>
                      <a:pt x="60" y="10"/>
                      <a:pt x="60" y="11"/>
                      <a:pt x="60" y="12"/>
                    </a:cubicBezTo>
                    <a:close/>
                    <a:moveTo>
                      <a:pt x="71" y="1"/>
                    </a:moveTo>
                    <a:lnTo>
                      <a:pt x="71" y="1"/>
                    </a:lnTo>
                    <a:lnTo>
                      <a:pt x="67" y="18"/>
                    </a:lnTo>
                    <a:lnTo>
                      <a:pt x="64" y="18"/>
                    </a:lnTo>
                    <a:lnTo>
                      <a:pt x="64" y="17"/>
                    </a:lnTo>
                    <a:cubicBezTo>
                      <a:pt x="64" y="17"/>
                      <a:pt x="63" y="18"/>
                      <a:pt x="63" y="18"/>
                    </a:cubicBezTo>
                    <a:cubicBezTo>
                      <a:pt x="63" y="18"/>
                      <a:pt x="62" y="19"/>
                      <a:pt x="61" y="19"/>
                    </a:cubicBezTo>
                    <a:cubicBezTo>
                      <a:pt x="61" y="19"/>
                      <a:pt x="61" y="19"/>
                      <a:pt x="61" y="19"/>
                    </a:cubicBezTo>
                    <a:cubicBezTo>
                      <a:pt x="61" y="19"/>
                      <a:pt x="60" y="19"/>
                      <a:pt x="60" y="19"/>
                    </a:cubicBezTo>
                    <a:cubicBezTo>
                      <a:pt x="59" y="19"/>
                      <a:pt x="58" y="18"/>
                      <a:pt x="57" y="17"/>
                    </a:cubicBezTo>
                    <a:cubicBezTo>
                      <a:pt x="56" y="16"/>
                      <a:pt x="56" y="15"/>
                      <a:pt x="56" y="14"/>
                    </a:cubicBezTo>
                    <a:cubicBezTo>
                      <a:pt x="56" y="14"/>
                      <a:pt x="56" y="13"/>
                      <a:pt x="56" y="13"/>
                    </a:cubicBezTo>
                    <a:cubicBezTo>
                      <a:pt x="56" y="13"/>
                      <a:pt x="56" y="12"/>
                      <a:pt x="56" y="12"/>
                    </a:cubicBezTo>
                    <a:cubicBezTo>
                      <a:pt x="57" y="10"/>
                      <a:pt x="57" y="8"/>
                      <a:pt x="59" y="7"/>
                    </a:cubicBezTo>
                    <a:cubicBezTo>
                      <a:pt x="60" y="6"/>
                      <a:pt x="61" y="5"/>
                      <a:pt x="62" y="5"/>
                    </a:cubicBezTo>
                    <a:lnTo>
                      <a:pt x="63" y="5"/>
                    </a:lnTo>
                    <a:cubicBezTo>
                      <a:pt x="63" y="5"/>
                      <a:pt x="63" y="5"/>
                      <a:pt x="63" y="5"/>
                    </a:cubicBezTo>
                    <a:cubicBezTo>
                      <a:pt x="64" y="5"/>
                      <a:pt x="65" y="5"/>
                      <a:pt x="65" y="5"/>
                    </a:cubicBezTo>
                    <a:cubicBezTo>
                      <a:pt x="65" y="6"/>
                      <a:pt x="66" y="6"/>
                      <a:pt x="66" y="6"/>
                    </a:cubicBezTo>
                    <a:cubicBezTo>
                      <a:pt x="66" y="7"/>
                      <a:pt x="66" y="7"/>
                      <a:pt x="66" y="7"/>
                    </a:cubicBezTo>
                    <a:cubicBezTo>
                      <a:pt x="66" y="7"/>
                      <a:pt x="66" y="7"/>
                      <a:pt x="66" y="7"/>
                    </a:cubicBezTo>
                    <a:lnTo>
                      <a:pt x="68" y="1"/>
                    </a:lnTo>
                    <a:lnTo>
                      <a:pt x="71" y="1"/>
                    </a:lnTo>
                    <a:close/>
                    <a:moveTo>
                      <a:pt x="50" y="14"/>
                    </a:moveTo>
                    <a:lnTo>
                      <a:pt x="50" y="14"/>
                    </a:lnTo>
                    <a:cubicBezTo>
                      <a:pt x="50" y="14"/>
                      <a:pt x="50" y="15"/>
                      <a:pt x="49" y="15"/>
                    </a:cubicBezTo>
                    <a:cubicBezTo>
                      <a:pt x="48" y="16"/>
                      <a:pt x="48" y="16"/>
                      <a:pt x="47" y="16"/>
                    </a:cubicBezTo>
                    <a:cubicBezTo>
                      <a:pt x="47" y="16"/>
                      <a:pt x="47" y="16"/>
                      <a:pt x="47" y="16"/>
                    </a:cubicBezTo>
                    <a:cubicBezTo>
                      <a:pt x="47" y="16"/>
                      <a:pt x="47" y="16"/>
                      <a:pt x="46" y="16"/>
                    </a:cubicBezTo>
                    <a:cubicBezTo>
                      <a:pt x="46" y="16"/>
                      <a:pt x="46" y="16"/>
                      <a:pt x="46" y="16"/>
                    </a:cubicBezTo>
                    <a:cubicBezTo>
                      <a:pt x="46" y="16"/>
                      <a:pt x="46" y="16"/>
                      <a:pt x="46" y="16"/>
                    </a:cubicBezTo>
                    <a:cubicBezTo>
                      <a:pt x="46" y="16"/>
                      <a:pt x="46" y="16"/>
                      <a:pt x="45" y="16"/>
                    </a:cubicBezTo>
                    <a:cubicBezTo>
                      <a:pt x="45" y="16"/>
                      <a:pt x="45" y="16"/>
                      <a:pt x="45" y="15"/>
                    </a:cubicBezTo>
                    <a:cubicBezTo>
                      <a:pt x="45" y="15"/>
                      <a:pt x="45" y="15"/>
                      <a:pt x="45" y="15"/>
                    </a:cubicBezTo>
                    <a:cubicBezTo>
                      <a:pt x="45" y="15"/>
                      <a:pt x="45" y="15"/>
                      <a:pt x="45" y="15"/>
                    </a:cubicBezTo>
                    <a:cubicBezTo>
                      <a:pt x="45" y="14"/>
                      <a:pt x="46" y="14"/>
                      <a:pt x="46" y="13"/>
                    </a:cubicBezTo>
                    <a:cubicBezTo>
                      <a:pt x="47" y="13"/>
                      <a:pt x="47" y="13"/>
                      <a:pt x="48" y="13"/>
                    </a:cubicBezTo>
                    <a:cubicBezTo>
                      <a:pt x="49" y="13"/>
                      <a:pt x="49" y="13"/>
                      <a:pt x="50" y="12"/>
                    </a:cubicBezTo>
                    <a:cubicBezTo>
                      <a:pt x="50" y="12"/>
                      <a:pt x="50" y="12"/>
                      <a:pt x="50" y="12"/>
                    </a:cubicBezTo>
                    <a:lnTo>
                      <a:pt x="50" y="14"/>
                    </a:lnTo>
                    <a:close/>
                    <a:moveTo>
                      <a:pt x="54" y="9"/>
                    </a:moveTo>
                    <a:lnTo>
                      <a:pt x="54" y="9"/>
                    </a:lnTo>
                    <a:cubicBezTo>
                      <a:pt x="54" y="9"/>
                      <a:pt x="55" y="9"/>
                      <a:pt x="55" y="8"/>
                    </a:cubicBezTo>
                    <a:cubicBezTo>
                      <a:pt x="55" y="8"/>
                      <a:pt x="55" y="8"/>
                      <a:pt x="55" y="8"/>
                    </a:cubicBezTo>
                    <a:cubicBezTo>
                      <a:pt x="55" y="7"/>
                      <a:pt x="54" y="6"/>
                      <a:pt x="54" y="6"/>
                    </a:cubicBezTo>
                    <a:cubicBezTo>
                      <a:pt x="53" y="6"/>
                      <a:pt x="52" y="5"/>
                      <a:pt x="52" y="5"/>
                    </a:cubicBezTo>
                    <a:cubicBezTo>
                      <a:pt x="51" y="5"/>
                      <a:pt x="51" y="5"/>
                      <a:pt x="51" y="5"/>
                    </a:cubicBezTo>
                    <a:cubicBezTo>
                      <a:pt x="51" y="5"/>
                      <a:pt x="50" y="5"/>
                      <a:pt x="50" y="5"/>
                    </a:cubicBezTo>
                    <a:cubicBezTo>
                      <a:pt x="50" y="5"/>
                      <a:pt x="50" y="5"/>
                      <a:pt x="50" y="5"/>
                    </a:cubicBezTo>
                    <a:lnTo>
                      <a:pt x="49" y="5"/>
                    </a:lnTo>
                    <a:cubicBezTo>
                      <a:pt x="48" y="5"/>
                      <a:pt x="47" y="5"/>
                      <a:pt x="46" y="6"/>
                    </a:cubicBezTo>
                    <a:cubicBezTo>
                      <a:pt x="45" y="7"/>
                      <a:pt x="44" y="8"/>
                      <a:pt x="43" y="10"/>
                    </a:cubicBezTo>
                    <a:lnTo>
                      <a:pt x="47" y="10"/>
                    </a:lnTo>
                    <a:cubicBezTo>
                      <a:pt x="47" y="10"/>
                      <a:pt x="47" y="9"/>
                      <a:pt x="47" y="9"/>
                    </a:cubicBezTo>
                    <a:cubicBezTo>
                      <a:pt x="47" y="9"/>
                      <a:pt x="47" y="9"/>
                      <a:pt x="47" y="9"/>
                    </a:cubicBezTo>
                    <a:cubicBezTo>
                      <a:pt x="47" y="9"/>
                      <a:pt x="47" y="8"/>
                      <a:pt x="48" y="8"/>
                    </a:cubicBezTo>
                    <a:cubicBezTo>
                      <a:pt x="48" y="8"/>
                      <a:pt x="48" y="8"/>
                      <a:pt x="49" y="8"/>
                    </a:cubicBezTo>
                    <a:cubicBezTo>
                      <a:pt x="49" y="8"/>
                      <a:pt x="50" y="8"/>
                      <a:pt x="50" y="8"/>
                    </a:cubicBezTo>
                    <a:cubicBezTo>
                      <a:pt x="50" y="8"/>
                      <a:pt x="50" y="8"/>
                      <a:pt x="51" y="8"/>
                    </a:cubicBezTo>
                    <a:cubicBezTo>
                      <a:pt x="51" y="8"/>
                      <a:pt x="51" y="9"/>
                      <a:pt x="51" y="9"/>
                    </a:cubicBezTo>
                    <a:cubicBezTo>
                      <a:pt x="51" y="9"/>
                      <a:pt x="51" y="9"/>
                      <a:pt x="51" y="9"/>
                    </a:cubicBezTo>
                    <a:cubicBezTo>
                      <a:pt x="51" y="9"/>
                      <a:pt x="51" y="9"/>
                      <a:pt x="51" y="9"/>
                    </a:cubicBezTo>
                    <a:cubicBezTo>
                      <a:pt x="51" y="10"/>
                      <a:pt x="51" y="10"/>
                      <a:pt x="51" y="10"/>
                    </a:cubicBezTo>
                    <a:cubicBezTo>
                      <a:pt x="50" y="10"/>
                      <a:pt x="50" y="10"/>
                      <a:pt x="50" y="10"/>
                    </a:cubicBezTo>
                    <a:cubicBezTo>
                      <a:pt x="50" y="10"/>
                      <a:pt x="50" y="10"/>
                      <a:pt x="50" y="10"/>
                    </a:cubicBezTo>
                    <a:cubicBezTo>
                      <a:pt x="50" y="10"/>
                      <a:pt x="50" y="10"/>
                      <a:pt x="50" y="10"/>
                    </a:cubicBezTo>
                    <a:lnTo>
                      <a:pt x="46" y="11"/>
                    </a:lnTo>
                    <a:cubicBezTo>
                      <a:pt x="45" y="11"/>
                      <a:pt x="44" y="11"/>
                      <a:pt x="43" y="12"/>
                    </a:cubicBezTo>
                    <a:cubicBezTo>
                      <a:pt x="43" y="13"/>
                      <a:pt x="42" y="14"/>
                      <a:pt x="42" y="15"/>
                    </a:cubicBezTo>
                    <a:cubicBezTo>
                      <a:pt x="42" y="15"/>
                      <a:pt x="42" y="15"/>
                      <a:pt x="42" y="15"/>
                    </a:cubicBezTo>
                    <a:cubicBezTo>
                      <a:pt x="42" y="16"/>
                      <a:pt x="42" y="16"/>
                      <a:pt x="42" y="16"/>
                    </a:cubicBezTo>
                    <a:cubicBezTo>
                      <a:pt x="42" y="17"/>
                      <a:pt x="42" y="18"/>
                      <a:pt x="43" y="18"/>
                    </a:cubicBezTo>
                    <a:cubicBezTo>
                      <a:pt x="43" y="19"/>
                      <a:pt x="44" y="19"/>
                      <a:pt x="45" y="19"/>
                    </a:cubicBezTo>
                    <a:cubicBezTo>
                      <a:pt x="46" y="19"/>
                      <a:pt x="47" y="19"/>
                      <a:pt x="47" y="18"/>
                    </a:cubicBezTo>
                    <a:cubicBezTo>
                      <a:pt x="48" y="18"/>
                      <a:pt x="48" y="18"/>
                      <a:pt x="49" y="17"/>
                    </a:cubicBezTo>
                    <a:cubicBezTo>
                      <a:pt x="49" y="17"/>
                      <a:pt x="49" y="17"/>
                      <a:pt x="49" y="17"/>
                    </a:cubicBezTo>
                    <a:cubicBezTo>
                      <a:pt x="49" y="17"/>
                      <a:pt x="49" y="17"/>
                      <a:pt x="49" y="17"/>
                    </a:cubicBezTo>
                    <a:cubicBezTo>
                      <a:pt x="49" y="17"/>
                      <a:pt x="49" y="17"/>
                      <a:pt x="49" y="17"/>
                    </a:cubicBezTo>
                    <a:cubicBezTo>
                      <a:pt x="49" y="17"/>
                      <a:pt x="49" y="18"/>
                      <a:pt x="49" y="18"/>
                    </a:cubicBezTo>
                    <a:cubicBezTo>
                      <a:pt x="49" y="18"/>
                      <a:pt x="49" y="18"/>
                      <a:pt x="49" y="18"/>
                    </a:cubicBezTo>
                    <a:cubicBezTo>
                      <a:pt x="49" y="18"/>
                      <a:pt x="49" y="18"/>
                      <a:pt x="49" y="18"/>
                    </a:cubicBezTo>
                    <a:lnTo>
                      <a:pt x="53" y="18"/>
                    </a:lnTo>
                    <a:cubicBezTo>
                      <a:pt x="53" y="18"/>
                      <a:pt x="53" y="18"/>
                      <a:pt x="53" y="18"/>
                    </a:cubicBezTo>
                    <a:cubicBezTo>
                      <a:pt x="53" y="18"/>
                      <a:pt x="53" y="17"/>
                      <a:pt x="53" y="17"/>
                    </a:cubicBezTo>
                    <a:cubicBezTo>
                      <a:pt x="53" y="17"/>
                      <a:pt x="53" y="17"/>
                      <a:pt x="53" y="17"/>
                    </a:cubicBezTo>
                    <a:cubicBezTo>
                      <a:pt x="53" y="16"/>
                      <a:pt x="53" y="16"/>
                      <a:pt x="53" y="16"/>
                    </a:cubicBezTo>
                    <a:lnTo>
                      <a:pt x="54" y="9"/>
                    </a:lnTo>
                    <a:close/>
                    <a:moveTo>
                      <a:pt x="32" y="18"/>
                    </a:moveTo>
                    <a:lnTo>
                      <a:pt x="32" y="18"/>
                    </a:lnTo>
                    <a:lnTo>
                      <a:pt x="35" y="5"/>
                    </a:lnTo>
                    <a:lnTo>
                      <a:pt x="38" y="5"/>
                    </a:lnTo>
                    <a:lnTo>
                      <a:pt x="38" y="8"/>
                    </a:lnTo>
                    <a:cubicBezTo>
                      <a:pt x="38" y="7"/>
                      <a:pt x="39" y="6"/>
                      <a:pt x="40" y="6"/>
                    </a:cubicBezTo>
                    <a:cubicBezTo>
                      <a:pt x="40" y="5"/>
                      <a:pt x="41" y="5"/>
                      <a:pt x="42" y="5"/>
                    </a:cubicBezTo>
                    <a:cubicBezTo>
                      <a:pt x="42" y="5"/>
                      <a:pt x="42" y="5"/>
                      <a:pt x="42" y="5"/>
                    </a:cubicBezTo>
                    <a:cubicBezTo>
                      <a:pt x="42" y="5"/>
                      <a:pt x="43" y="5"/>
                      <a:pt x="43" y="5"/>
                    </a:cubicBezTo>
                    <a:lnTo>
                      <a:pt x="42" y="9"/>
                    </a:lnTo>
                    <a:cubicBezTo>
                      <a:pt x="42" y="9"/>
                      <a:pt x="42" y="9"/>
                      <a:pt x="42" y="9"/>
                    </a:cubicBezTo>
                    <a:cubicBezTo>
                      <a:pt x="42" y="9"/>
                      <a:pt x="41" y="9"/>
                      <a:pt x="41" y="9"/>
                    </a:cubicBezTo>
                    <a:cubicBezTo>
                      <a:pt x="40" y="9"/>
                      <a:pt x="39" y="9"/>
                      <a:pt x="38" y="9"/>
                    </a:cubicBezTo>
                    <a:cubicBezTo>
                      <a:pt x="38" y="10"/>
                      <a:pt x="37" y="10"/>
                      <a:pt x="37" y="11"/>
                    </a:cubicBezTo>
                    <a:cubicBezTo>
                      <a:pt x="37" y="11"/>
                      <a:pt x="37" y="11"/>
                      <a:pt x="37" y="11"/>
                    </a:cubicBezTo>
                    <a:cubicBezTo>
                      <a:pt x="37" y="11"/>
                      <a:pt x="37" y="12"/>
                      <a:pt x="37" y="12"/>
                    </a:cubicBezTo>
                    <a:lnTo>
                      <a:pt x="36" y="18"/>
                    </a:lnTo>
                    <a:lnTo>
                      <a:pt x="32" y="18"/>
                    </a:lnTo>
                    <a:close/>
                    <a:moveTo>
                      <a:pt x="28" y="12"/>
                    </a:moveTo>
                    <a:lnTo>
                      <a:pt x="28" y="12"/>
                    </a:lnTo>
                    <a:cubicBezTo>
                      <a:pt x="28" y="12"/>
                      <a:pt x="28" y="12"/>
                      <a:pt x="28" y="11"/>
                    </a:cubicBezTo>
                    <a:cubicBezTo>
                      <a:pt x="28" y="11"/>
                      <a:pt x="28" y="11"/>
                      <a:pt x="28" y="11"/>
                    </a:cubicBezTo>
                    <a:cubicBezTo>
                      <a:pt x="28" y="11"/>
                      <a:pt x="28" y="11"/>
                      <a:pt x="28" y="11"/>
                    </a:cubicBezTo>
                    <a:cubicBezTo>
                      <a:pt x="28" y="10"/>
                      <a:pt x="28" y="9"/>
                      <a:pt x="27" y="9"/>
                    </a:cubicBezTo>
                    <a:cubicBezTo>
                      <a:pt x="27" y="8"/>
                      <a:pt x="26" y="8"/>
                      <a:pt x="25" y="8"/>
                    </a:cubicBezTo>
                    <a:cubicBezTo>
                      <a:pt x="24" y="8"/>
                      <a:pt x="24" y="8"/>
                      <a:pt x="23" y="9"/>
                    </a:cubicBezTo>
                    <a:cubicBezTo>
                      <a:pt x="22" y="9"/>
                      <a:pt x="22" y="10"/>
                      <a:pt x="22" y="11"/>
                    </a:cubicBezTo>
                    <a:cubicBezTo>
                      <a:pt x="22" y="11"/>
                      <a:pt x="22" y="11"/>
                      <a:pt x="22" y="11"/>
                    </a:cubicBezTo>
                    <a:cubicBezTo>
                      <a:pt x="22" y="12"/>
                      <a:pt x="21" y="12"/>
                      <a:pt x="21" y="12"/>
                    </a:cubicBezTo>
                    <a:cubicBezTo>
                      <a:pt x="21" y="12"/>
                      <a:pt x="21" y="12"/>
                      <a:pt x="21" y="13"/>
                    </a:cubicBezTo>
                    <a:cubicBezTo>
                      <a:pt x="21" y="13"/>
                      <a:pt x="21" y="13"/>
                      <a:pt x="21" y="13"/>
                    </a:cubicBezTo>
                    <a:cubicBezTo>
                      <a:pt x="21" y="14"/>
                      <a:pt x="21" y="15"/>
                      <a:pt x="22" y="15"/>
                    </a:cubicBezTo>
                    <a:cubicBezTo>
                      <a:pt x="22" y="16"/>
                      <a:pt x="23" y="16"/>
                      <a:pt x="24" y="16"/>
                    </a:cubicBezTo>
                    <a:cubicBezTo>
                      <a:pt x="25" y="16"/>
                      <a:pt x="26" y="16"/>
                      <a:pt x="26" y="15"/>
                    </a:cubicBezTo>
                    <a:cubicBezTo>
                      <a:pt x="27" y="14"/>
                      <a:pt x="27" y="14"/>
                      <a:pt x="27" y="13"/>
                    </a:cubicBezTo>
                    <a:cubicBezTo>
                      <a:pt x="27" y="13"/>
                      <a:pt x="28" y="13"/>
                      <a:pt x="28" y="12"/>
                    </a:cubicBezTo>
                    <a:cubicBezTo>
                      <a:pt x="28" y="12"/>
                      <a:pt x="28" y="12"/>
                      <a:pt x="28" y="12"/>
                    </a:cubicBezTo>
                    <a:close/>
                    <a:moveTo>
                      <a:pt x="31" y="12"/>
                    </a:moveTo>
                    <a:lnTo>
                      <a:pt x="31" y="12"/>
                    </a:lnTo>
                    <a:cubicBezTo>
                      <a:pt x="31" y="14"/>
                      <a:pt x="30" y="16"/>
                      <a:pt x="28" y="17"/>
                    </a:cubicBezTo>
                    <a:cubicBezTo>
                      <a:pt x="27" y="18"/>
                      <a:pt x="25" y="19"/>
                      <a:pt x="24" y="19"/>
                    </a:cubicBezTo>
                    <a:cubicBezTo>
                      <a:pt x="23" y="19"/>
                      <a:pt x="23" y="19"/>
                      <a:pt x="23" y="19"/>
                    </a:cubicBezTo>
                    <a:cubicBezTo>
                      <a:pt x="22" y="19"/>
                      <a:pt x="20" y="18"/>
                      <a:pt x="19" y="18"/>
                    </a:cubicBezTo>
                    <a:cubicBezTo>
                      <a:pt x="18" y="17"/>
                      <a:pt x="18" y="16"/>
                      <a:pt x="18" y="14"/>
                    </a:cubicBezTo>
                    <a:cubicBezTo>
                      <a:pt x="18" y="14"/>
                      <a:pt x="18" y="13"/>
                      <a:pt x="18" y="13"/>
                    </a:cubicBezTo>
                    <a:cubicBezTo>
                      <a:pt x="18" y="13"/>
                      <a:pt x="18" y="12"/>
                      <a:pt x="18" y="12"/>
                    </a:cubicBezTo>
                    <a:cubicBezTo>
                      <a:pt x="18" y="10"/>
                      <a:pt x="19" y="8"/>
                      <a:pt x="21" y="7"/>
                    </a:cubicBezTo>
                    <a:cubicBezTo>
                      <a:pt x="22" y="6"/>
                      <a:pt x="24" y="5"/>
                      <a:pt x="26" y="5"/>
                    </a:cubicBezTo>
                    <a:cubicBezTo>
                      <a:pt x="26" y="5"/>
                      <a:pt x="26" y="5"/>
                      <a:pt x="26" y="5"/>
                    </a:cubicBezTo>
                    <a:cubicBezTo>
                      <a:pt x="28" y="5"/>
                      <a:pt x="29" y="5"/>
                      <a:pt x="30" y="6"/>
                    </a:cubicBezTo>
                    <a:cubicBezTo>
                      <a:pt x="31" y="7"/>
                      <a:pt x="31" y="8"/>
                      <a:pt x="31" y="10"/>
                    </a:cubicBezTo>
                    <a:cubicBezTo>
                      <a:pt x="31" y="10"/>
                      <a:pt x="31" y="11"/>
                      <a:pt x="31" y="11"/>
                    </a:cubicBezTo>
                    <a:cubicBezTo>
                      <a:pt x="31" y="11"/>
                      <a:pt x="31" y="12"/>
                      <a:pt x="31" y="12"/>
                    </a:cubicBezTo>
                    <a:close/>
                    <a:moveTo>
                      <a:pt x="6" y="4"/>
                    </a:moveTo>
                    <a:lnTo>
                      <a:pt x="6" y="4"/>
                    </a:lnTo>
                    <a:lnTo>
                      <a:pt x="4" y="15"/>
                    </a:lnTo>
                    <a:lnTo>
                      <a:pt x="8" y="15"/>
                    </a:lnTo>
                    <a:cubicBezTo>
                      <a:pt x="9" y="15"/>
                      <a:pt x="10" y="15"/>
                      <a:pt x="11" y="14"/>
                    </a:cubicBezTo>
                    <a:cubicBezTo>
                      <a:pt x="12" y="12"/>
                      <a:pt x="12" y="11"/>
                      <a:pt x="13" y="10"/>
                    </a:cubicBezTo>
                    <a:cubicBezTo>
                      <a:pt x="13" y="10"/>
                      <a:pt x="13" y="10"/>
                      <a:pt x="13" y="10"/>
                    </a:cubicBezTo>
                    <a:cubicBezTo>
                      <a:pt x="13" y="10"/>
                      <a:pt x="13" y="10"/>
                      <a:pt x="13" y="9"/>
                    </a:cubicBezTo>
                    <a:cubicBezTo>
                      <a:pt x="13" y="9"/>
                      <a:pt x="13" y="9"/>
                      <a:pt x="13" y="8"/>
                    </a:cubicBezTo>
                    <a:cubicBezTo>
                      <a:pt x="13" y="8"/>
                      <a:pt x="13" y="7"/>
                      <a:pt x="13" y="7"/>
                    </a:cubicBezTo>
                    <a:cubicBezTo>
                      <a:pt x="13" y="6"/>
                      <a:pt x="13" y="5"/>
                      <a:pt x="12" y="5"/>
                    </a:cubicBezTo>
                    <a:cubicBezTo>
                      <a:pt x="12" y="4"/>
                      <a:pt x="12" y="4"/>
                      <a:pt x="11" y="4"/>
                    </a:cubicBezTo>
                    <a:cubicBezTo>
                      <a:pt x="11" y="4"/>
                      <a:pt x="11" y="4"/>
                      <a:pt x="11" y="4"/>
                    </a:cubicBezTo>
                    <a:lnTo>
                      <a:pt x="10" y="4"/>
                    </a:lnTo>
                    <a:lnTo>
                      <a:pt x="6" y="4"/>
                    </a:lnTo>
                    <a:close/>
                    <a:moveTo>
                      <a:pt x="0" y="18"/>
                    </a:moveTo>
                    <a:lnTo>
                      <a:pt x="0" y="18"/>
                    </a:lnTo>
                    <a:lnTo>
                      <a:pt x="4" y="1"/>
                    </a:lnTo>
                    <a:lnTo>
                      <a:pt x="11" y="1"/>
                    </a:lnTo>
                    <a:cubicBezTo>
                      <a:pt x="14" y="1"/>
                      <a:pt x="15" y="1"/>
                      <a:pt x="16" y="3"/>
                    </a:cubicBezTo>
                    <a:cubicBezTo>
                      <a:pt x="17" y="4"/>
                      <a:pt x="17" y="5"/>
                      <a:pt x="17" y="7"/>
                    </a:cubicBezTo>
                    <a:cubicBezTo>
                      <a:pt x="17" y="7"/>
                      <a:pt x="17" y="8"/>
                      <a:pt x="17" y="8"/>
                    </a:cubicBezTo>
                    <a:cubicBezTo>
                      <a:pt x="17" y="8"/>
                      <a:pt x="17" y="9"/>
                      <a:pt x="17" y="9"/>
                    </a:cubicBezTo>
                    <a:cubicBezTo>
                      <a:pt x="17" y="10"/>
                      <a:pt x="17" y="10"/>
                      <a:pt x="16" y="11"/>
                    </a:cubicBezTo>
                    <a:cubicBezTo>
                      <a:pt x="16" y="11"/>
                      <a:pt x="16" y="12"/>
                      <a:pt x="16" y="12"/>
                    </a:cubicBezTo>
                    <a:cubicBezTo>
                      <a:pt x="15" y="14"/>
                      <a:pt x="14" y="15"/>
                      <a:pt x="13" y="16"/>
                    </a:cubicBezTo>
                    <a:cubicBezTo>
                      <a:pt x="11" y="18"/>
                      <a:pt x="10" y="18"/>
                      <a:pt x="7" y="18"/>
                    </a:cubicBezTo>
                    <a:lnTo>
                      <a:pt x="0" y="1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225" name="Freeform 269"/>
            <p:cNvSpPr>
              <a:spLocks/>
            </p:cNvSpPr>
            <p:nvPr/>
          </p:nvSpPr>
          <p:spPr bwMode="auto">
            <a:xfrm>
              <a:off x="7475402" y="3262434"/>
              <a:ext cx="1859047" cy="668490"/>
            </a:xfrm>
            <a:custGeom>
              <a:avLst/>
              <a:gdLst>
                <a:gd name="T0" fmla="*/ 99 w 574"/>
                <a:gd name="T1" fmla="*/ 300 h 395"/>
                <a:gd name="T2" fmla="*/ 71 w 574"/>
                <a:gd name="T3" fmla="*/ 277 h 395"/>
                <a:gd name="T4" fmla="*/ 57 w 574"/>
                <a:gd name="T5" fmla="*/ 251 h 395"/>
                <a:gd name="T6" fmla="*/ 54 w 574"/>
                <a:gd name="T7" fmla="*/ 222 h 395"/>
                <a:gd name="T8" fmla="*/ 61 w 574"/>
                <a:gd name="T9" fmla="*/ 208 h 395"/>
                <a:gd name="T10" fmla="*/ 42 w 574"/>
                <a:gd name="T11" fmla="*/ 201 h 395"/>
                <a:gd name="T12" fmla="*/ 19 w 574"/>
                <a:gd name="T13" fmla="*/ 185 h 395"/>
                <a:gd name="T14" fmla="*/ 5 w 574"/>
                <a:gd name="T15" fmla="*/ 163 h 395"/>
                <a:gd name="T16" fmla="*/ 0 w 574"/>
                <a:gd name="T17" fmla="*/ 137 h 395"/>
                <a:gd name="T18" fmla="*/ 12 w 574"/>
                <a:gd name="T19" fmla="*/ 109 h 395"/>
                <a:gd name="T20" fmla="*/ 35 w 574"/>
                <a:gd name="T21" fmla="*/ 88 h 395"/>
                <a:gd name="T22" fmla="*/ 68 w 574"/>
                <a:gd name="T23" fmla="*/ 76 h 395"/>
                <a:gd name="T24" fmla="*/ 97 w 574"/>
                <a:gd name="T25" fmla="*/ 76 h 395"/>
                <a:gd name="T26" fmla="*/ 97 w 574"/>
                <a:gd name="T27" fmla="*/ 69 h 395"/>
                <a:gd name="T28" fmla="*/ 97 w 574"/>
                <a:gd name="T29" fmla="*/ 57 h 395"/>
                <a:gd name="T30" fmla="*/ 106 w 574"/>
                <a:gd name="T31" fmla="*/ 36 h 395"/>
                <a:gd name="T32" fmla="*/ 130 w 574"/>
                <a:gd name="T33" fmla="*/ 19 h 395"/>
                <a:gd name="T34" fmla="*/ 161 w 574"/>
                <a:gd name="T35" fmla="*/ 12 h 395"/>
                <a:gd name="T36" fmla="*/ 187 w 574"/>
                <a:gd name="T37" fmla="*/ 12 h 395"/>
                <a:gd name="T38" fmla="*/ 203 w 574"/>
                <a:gd name="T39" fmla="*/ 15 h 395"/>
                <a:gd name="T40" fmla="*/ 217 w 574"/>
                <a:gd name="T41" fmla="*/ 22 h 395"/>
                <a:gd name="T42" fmla="*/ 231 w 574"/>
                <a:gd name="T43" fmla="*/ 29 h 395"/>
                <a:gd name="T44" fmla="*/ 238 w 574"/>
                <a:gd name="T45" fmla="*/ 24 h 395"/>
                <a:gd name="T46" fmla="*/ 262 w 574"/>
                <a:gd name="T47" fmla="*/ 12 h 395"/>
                <a:gd name="T48" fmla="*/ 290 w 574"/>
                <a:gd name="T49" fmla="*/ 3 h 395"/>
                <a:gd name="T50" fmla="*/ 321 w 574"/>
                <a:gd name="T51" fmla="*/ 0 h 395"/>
                <a:gd name="T52" fmla="*/ 361 w 574"/>
                <a:gd name="T53" fmla="*/ 3 h 395"/>
                <a:gd name="T54" fmla="*/ 394 w 574"/>
                <a:gd name="T55" fmla="*/ 15 h 395"/>
                <a:gd name="T56" fmla="*/ 420 w 574"/>
                <a:gd name="T57" fmla="*/ 33 h 395"/>
                <a:gd name="T58" fmla="*/ 439 w 574"/>
                <a:gd name="T59" fmla="*/ 52 h 395"/>
                <a:gd name="T60" fmla="*/ 461 w 574"/>
                <a:gd name="T61" fmla="*/ 55 h 395"/>
                <a:gd name="T62" fmla="*/ 482 w 574"/>
                <a:gd name="T63" fmla="*/ 62 h 395"/>
                <a:gd name="T64" fmla="*/ 498 w 574"/>
                <a:gd name="T65" fmla="*/ 78 h 395"/>
                <a:gd name="T66" fmla="*/ 505 w 574"/>
                <a:gd name="T67" fmla="*/ 92 h 395"/>
                <a:gd name="T68" fmla="*/ 510 w 574"/>
                <a:gd name="T69" fmla="*/ 104 h 395"/>
                <a:gd name="T70" fmla="*/ 531 w 574"/>
                <a:gd name="T71" fmla="*/ 111 h 395"/>
                <a:gd name="T72" fmla="*/ 553 w 574"/>
                <a:gd name="T73" fmla="*/ 126 h 395"/>
                <a:gd name="T74" fmla="*/ 572 w 574"/>
                <a:gd name="T75" fmla="*/ 152 h 395"/>
                <a:gd name="T76" fmla="*/ 574 w 574"/>
                <a:gd name="T77" fmla="*/ 180 h 395"/>
                <a:gd name="T78" fmla="*/ 560 w 574"/>
                <a:gd name="T79" fmla="*/ 206 h 395"/>
                <a:gd name="T80" fmla="*/ 541 w 574"/>
                <a:gd name="T81" fmla="*/ 220 h 395"/>
                <a:gd name="T82" fmla="*/ 524 w 574"/>
                <a:gd name="T83" fmla="*/ 227 h 395"/>
                <a:gd name="T84" fmla="*/ 534 w 574"/>
                <a:gd name="T85" fmla="*/ 234 h 395"/>
                <a:gd name="T86" fmla="*/ 543 w 574"/>
                <a:gd name="T87" fmla="*/ 246 h 395"/>
                <a:gd name="T88" fmla="*/ 550 w 574"/>
                <a:gd name="T89" fmla="*/ 258 h 395"/>
                <a:gd name="T90" fmla="*/ 546 w 574"/>
                <a:gd name="T91" fmla="*/ 286 h 395"/>
                <a:gd name="T92" fmla="*/ 524 w 574"/>
                <a:gd name="T93" fmla="*/ 315 h 395"/>
                <a:gd name="T94" fmla="*/ 489 w 574"/>
                <a:gd name="T95" fmla="*/ 336 h 395"/>
                <a:gd name="T96" fmla="*/ 451 w 574"/>
                <a:gd name="T97" fmla="*/ 345 h 395"/>
                <a:gd name="T98" fmla="*/ 427 w 574"/>
                <a:gd name="T99" fmla="*/ 348 h 395"/>
                <a:gd name="T100" fmla="*/ 404 w 574"/>
                <a:gd name="T101" fmla="*/ 345 h 395"/>
                <a:gd name="T102" fmla="*/ 385 w 574"/>
                <a:gd name="T103" fmla="*/ 343 h 395"/>
                <a:gd name="T104" fmla="*/ 364 w 574"/>
                <a:gd name="T105" fmla="*/ 364 h 395"/>
                <a:gd name="T106" fmla="*/ 335 w 574"/>
                <a:gd name="T107" fmla="*/ 378 h 395"/>
                <a:gd name="T108" fmla="*/ 302 w 574"/>
                <a:gd name="T109" fmla="*/ 390 h 395"/>
                <a:gd name="T110" fmla="*/ 250 w 574"/>
                <a:gd name="T111" fmla="*/ 395 h 395"/>
                <a:gd name="T112" fmla="*/ 189 w 574"/>
                <a:gd name="T113" fmla="*/ 383 h 395"/>
                <a:gd name="T114" fmla="*/ 142 w 574"/>
                <a:gd name="T115" fmla="*/ 352 h 395"/>
                <a:gd name="T116" fmla="*/ 118 w 574"/>
                <a:gd name="T117" fmla="*/ 312 h 3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74"/>
                <a:gd name="T178" fmla="*/ 0 h 395"/>
                <a:gd name="T179" fmla="*/ 574 w 574"/>
                <a:gd name="T180" fmla="*/ 395 h 39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74" h="395">
                  <a:moveTo>
                    <a:pt x="118" y="312"/>
                  </a:moveTo>
                  <a:lnTo>
                    <a:pt x="118" y="310"/>
                  </a:lnTo>
                  <a:lnTo>
                    <a:pt x="116" y="310"/>
                  </a:lnTo>
                  <a:lnTo>
                    <a:pt x="113" y="307"/>
                  </a:lnTo>
                  <a:lnTo>
                    <a:pt x="109" y="305"/>
                  </a:lnTo>
                  <a:lnTo>
                    <a:pt x="104" y="303"/>
                  </a:lnTo>
                  <a:lnTo>
                    <a:pt x="99" y="300"/>
                  </a:lnTo>
                  <a:lnTo>
                    <a:pt x="97" y="298"/>
                  </a:lnTo>
                  <a:lnTo>
                    <a:pt x="92" y="296"/>
                  </a:lnTo>
                  <a:lnTo>
                    <a:pt x="90" y="293"/>
                  </a:lnTo>
                  <a:lnTo>
                    <a:pt x="85" y="291"/>
                  </a:lnTo>
                  <a:lnTo>
                    <a:pt x="83" y="289"/>
                  </a:lnTo>
                  <a:lnTo>
                    <a:pt x="80" y="286"/>
                  </a:lnTo>
                  <a:lnTo>
                    <a:pt x="78" y="284"/>
                  </a:lnTo>
                  <a:lnTo>
                    <a:pt x="73" y="282"/>
                  </a:lnTo>
                  <a:lnTo>
                    <a:pt x="71" y="277"/>
                  </a:lnTo>
                  <a:lnTo>
                    <a:pt x="68" y="274"/>
                  </a:lnTo>
                  <a:lnTo>
                    <a:pt x="66" y="272"/>
                  </a:lnTo>
                  <a:lnTo>
                    <a:pt x="64" y="270"/>
                  </a:lnTo>
                  <a:lnTo>
                    <a:pt x="64" y="265"/>
                  </a:lnTo>
                  <a:lnTo>
                    <a:pt x="61" y="263"/>
                  </a:lnTo>
                  <a:lnTo>
                    <a:pt x="59" y="260"/>
                  </a:lnTo>
                  <a:lnTo>
                    <a:pt x="59" y="256"/>
                  </a:lnTo>
                  <a:lnTo>
                    <a:pt x="57" y="253"/>
                  </a:lnTo>
                  <a:lnTo>
                    <a:pt x="57" y="251"/>
                  </a:lnTo>
                  <a:lnTo>
                    <a:pt x="54" y="246"/>
                  </a:lnTo>
                  <a:lnTo>
                    <a:pt x="54" y="244"/>
                  </a:lnTo>
                  <a:lnTo>
                    <a:pt x="54" y="241"/>
                  </a:lnTo>
                  <a:lnTo>
                    <a:pt x="54" y="237"/>
                  </a:lnTo>
                  <a:lnTo>
                    <a:pt x="54" y="234"/>
                  </a:lnTo>
                  <a:lnTo>
                    <a:pt x="54" y="230"/>
                  </a:lnTo>
                  <a:lnTo>
                    <a:pt x="54" y="227"/>
                  </a:lnTo>
                  <a:lnTo>
                    <a:pt x="54" y="225"/>
                  </a:lnTo>
                  <a:lnTo>
                    <a:pt x="54" y="222"/>
                  </a:lnTo>
                  <a:lnTo>
                    <a:pt x="57" y="218"/>
                  </a:lnTo>
                  <a:lnTo>
                    <a:pt x="57" y="215"/>
                  </a:lnTo>
                  <a:lnTo>
                    <a:pt x="59" y="213"/>
                  </a:lnTo>
                  <a:lnTo>
                    <a:pt x="59" y="211"/>
                  </a:lnTo>
                  <a:lnTo>
                    <a:pt x="61" y="208"/>
                  </a:lnTo>
                  <a:lnTo>
                    <a:pt x="61" y="206"/>
                  </a:lnTo>
                  <a:lnTo>
                    <a:pt x="57" y="206"/>
                  </a:lnTo>
                  <a:lnTo>
                    <a:pt x="54" y="206"/>
                  </a:lnTo>
                  <a:lnTo>
                    <a:pt x="50" y="204"/>
                  </a:lnTo>
                  <a:lnTo>
                    <a:pt x="47" y="204"/>
                  </a:lnTo>
                  <a:lnTo>
                    <a:pt x="45" y="201"/>
                  </a:lnTo>
                  <a:lnTo>
                    <a:pt x="42" y="201"/>
                  </a:lnTo>
                  <a:lnTo>
                    <a:pt x="38" y="199"/>
                  </a:lnTo>
                  <a:lnTo>
                    <a:pt x="35" y="196"/>
                  </a:lnTo>
                  <a:lnTo>
                    <a:pt x="33" y="196"/>
                  </a:lnTo>
                  <a:lnTo>
                    <a:pt x="31" y="194"/>
                  </a:lnTo>
                  <a:lnTo>
                    <a:pt x="28" y="192"/>
                  </a:lnTo>
                  <a:lnTo>
                    <a:pt x="26" y="189"/>
                  </a:lnTo>
                  <a:lnTo>
                    <a:pt x="24" y="189"/>
                  </a:lnTo>
                  <a:lnTo>
                    <a:pt x="21" y="187"/>
                  </a:lnTo>
                  <a:lnTo>
                    <a:pt x="19" y="185"/>
                  </a:lnTo>
                  <a:lnTo>
                    <a:pt x="16" y="182"/>
                  </a:lnTo>
                  <a:lnTo>
                    <a:pt x="14" y="180"/>
                  </a:lnTo>
                  <a:lnTo>
                    <a:pt x="12" y="178"/>
                  </a:lnTo>
                  <a:lnTo>
                    <a:pt x="12" y="175"/>
                  </a:lnTo>
                  <a:lnTo>
                    <a:pt x="9" y="173"/>
                  </a:lnTo>
                  <a:lnTo>
                    <a:pt x="7" y="170"/>
                  </a:lnTo>
                  <a:lnTo>
                    <a:pt x="7" y="168"/>
                  </a:lnTo>
                  <a:lnTo>
                    <a:pt x="5" y="166"/>
                  </a:lnTo>
                  <a:lnTo>
                    <a:pt x="5" y="163"/>
                  </a:lnTo>
                  <a:lnTo>
                    <a:pt x="2" y="161"/>
                  </a:lnTo>
                  <a:lnTo>
                    <a:pt x="2" y="156"/>
                  </a:lnTo>
                  <a:lnTo>
                    <a:pt x="2" y="154"/>
                  </a:lnTo>
                  <a:lnTo>
                    <a:pt x="0" y="152"/>
                  </a:lnTo>
                  <a:lnTo>
                    <a:pt x="0" y="149"/>
                  </a:lnTo>
                  <a:lnTo>
                    <a:pt x="0" y="147"/>
                  </a:lnTo>
                  <a:lnTo>
                    <a:pt x="0" y="142"/>
                  </a:lnTo>
                  <a:lnTo>
                    <a:pt x="0" y="140"/>
                  </a:lnTo>
                  <a:lnTo>
                    <a:pt x="0" y="137"/>
                  </a:lnTo>
                  <a:lnTo>
                    <a:pt x="0" y="133"/>
                  </a:lnTo>
                  <a:lnTo>
                    <a:pt x="2" y="130"/>
                  </a:lnTo>
                  <a:lnTo>
                    <a:pt x="2" y="128"/>
                  </a:lnTo>
                  <a:lnTo>
                    <a:pt x="2" y="123"/>
                  </a:lnTo>
                  <a:lnTo>
                    <a:pt x="5" y="121"/>
                  </a:lnTo>
                  <a:lnTo>
                    <a:pt x="5" y="116"/>
                  </a:lnTo>
                  <a:lnTo>
                    <a:pt x="7" y="114"/>
                  </a:lnTo>
                  <a:lnTo>
                    <a:pt x="9" y="111"/>
                  </a:lnTo>
                  <a:lnTo>
                    <a:pt x="12" y="109"/>
                  </a:lnTo>
                  <a:lnTo>
                    <a:pt x="14" y="107"/>
                  </a:lnTo>
                  <a:lnTo>
                    <a:pt x="16" y="102"/>
                  </a:lnTo>
                  <a:lnTo>
                    <a:pt x="19" y="100"/>
                  </a:lnTo>
                  <a:lnTo>
                    <a:pt x="21" y="97"/>
                  </a:lnTo>
                  <a:lnTo>
                    <a:pt x="24" y="95"/>
                  </a:lnTo>
                  <a:lnTo>
                    <a:pt x="26" y="92"/>
                  </a:lnTo>
                  <a:lnTo>
                    <a:pt x="28" y="90"/>
                  </a:lnTo>
                  <a:lnTo>
                    <a:pt x="33" y="90"/>
                  </a:lnTo>
                  <a:lnTo>
                    <a:pt x="35" y="88"/>
                  </a:lnTo>
                  <a:lnTo>
                    <a:pt x="38" y="85"/>
                  </a:lnTo>
                  <a:lnTo>
                    <a:pt x="42" y="83"/>
                  </a:lnTo>
                  <a:lnTo>
                    <a:pt x="45" y="83"/>
                  </a:lnTo>
                  <a:lnTo>
                    <a:pt x="50" y="81"/>
                  </a:lnTo>
                  <a:lnTo>
                    <a:pt x="52" y="81"/>
                  </a:lnTo>
                  <a:lnTo>
                    <a:pt x="57" y="78"/>
                  </a:lnTo>
                  <a:lnTo>
                    <a:pt x="61" y="78"/>
                  </a:lnTo>
                  <a:lnTo>
                    <a:pt x="64" y="76"/>
                  </a:lnTo>
                  <a:lnTo>
                    <a:pt x="68" y="76"/>
                  </a:lnTo>
                  <a:lnTo>
                    <a:pt x="73" y="76"/>
                  </a:lnTo>
                  <a:lnTo>
                    <a:pt x="78" y="76"/>
                  </a:lnTo>
                  <a:lnTo>
                    <a:pt x="83" y="76"/>
                  </a:lnTo>
                  <a:lnTo>
                    <a:pt x="85" y="76"/>
                  </a:lnTo>
                  <a:lnTo>
                    <a:pt x="87" y="76"/>
                  </a:lnTo>
                  <a:lnTo>
                    <a:pt x="90" y="76"/>
                  </a:lnTo>
                  <a:lnTo>
                    <a:pt x="92" y="76"/>
                  </a:lnTo>
                  <a:lnTo>
                    <a:pt x="94" y="76"/>
                  </a:lnTo>
                  <a:lnTo>
                    <a:pt x="97" y="76"/>
                  </a:lnTo>
                  <a:lnTo>
                    <a:pt x="99" y="76"/>
                  </a:lnTo>
                  <a:lnTo>
                    <a:pt x="99" y="74"/>
                  </a:lnTo>
                  <a:lnTo>
                    <a:pt x="99" y="71"/>
                  </a:lnTo>
                  <a:lnTo>
                    <a:pt x="97" y="69"/>
                  </a:lnTo>
                  <a:lnTo>
                    <a:pt x="97" y="66"/>
                  </a:lnTo>
                  <a:lnTo>
                    <a:pt x="97" y="64"/>
                  </a:lnTo>
                  <a:lnTo>
                    <a:pt x="97" y="62"/>
                  </a:lnTo>
                  <a:lnTo>
                    <a:pt x="97" y="59"/>
                  </a:lnTo>
                  <a:lnTo>
                    <a:pt x="97" y="57"/>
                  </a:lnTo>
                  <a:lnTo>
                    <a:pt x="97" y="55"/>
                  </a:lnTo>
                  <a:lnTo>
                    <a:pt x="97" y="52"/>
                  </a:lnTo>
                  <a:lnTo>
                    <a:pt x="99" y="50"/>
                  </a:lnTo>
                  <a:lnTo>
                    <a:pt x="99" y="48"/>
                  </a:lnTo>
                  <a:lnTo>
                    <a:pt x="101" y="45"/>
                  </a:lnTo>
                  <a:lnTo>
                    <a:pt x="101" y="43"/>
                  </a:lnTo>
                  <a:lnTo>
                    <a:pt x="104" y="40"/>
                  </a:lnTo>
                  <a:lnTo>
                    <a:pt x="104" y="38"/>
                  </a:lnTo>
                  <a:lnTo>
                    <a:pt x="106" y="36"/>
                  </a:lnTo>
                  <a:lnTo>
                    <a:pt x="109" y="33"/>
                  </a:lnTo>
                  <a:lnTo>
                    <a:pt x="111" y="31"/>
                  </a:lnTo>
                  <a:lnTo>
                    <a:pt x="113" y="31"/>
                  </a:lnTo>
                  <a:lnTo>
                    <a:pt x="116" y="29"/>
                  </a:lnTo>
                  <a:lnTo>
                    <a:pt x="118" y="26"/>
                  </a:lnTo>
                  <a:lnTo>
                    <a:pt x="120" y="24"/>
                  </a:lnTo>
                  <a:lnTo>
                    <a:pt x="123" y="24"/>
                  </a:lnTo>
                  <a:lnTo>
                    <a:pt x="125" y="22"/>
                  </a:lnTo>
                  <a:lnTo>
                    <a:pt x="130" y="19"/>
                  </a:lnTo>
                  <a:lnTo>
                    <a:pt x="132" y="19"/>
                  </a:lnTo>
                  <a:lnTo>
                    <a:pt x="135" y="17"/>
                  </a:lnTo>
                  <a:lnTo>
                    <a:pt x="139" y="17"/>
                  </a:lnTo>
                  <a:lnTo>
                    <a:pt x="142" y="15"/>
                  </a:lnTo>
                  <a:lnTo>
                    <a:pt x="144" y="15"/>
                  </a:lnTo>
                  <a:lnTo>
                    <a:pt x="149" y="15"/>
                  </a:lnTo>
                  <a:lnTo>
                    <a:pt x="153" y="12"/>
                  </a:lnTo>
                  <a:lnTo>
                    <a:pt x="156" y="12"/>
                  </a:lnTo>
                  <a:lnTo>
                    <a:pt x="161" y="12"/>
                  </a:lnTo>
                  <a:lnTo>
                    <a:pt x="163" y="12"/>
                  </a:lnTo>
                  <a:lnTo>
                    <a:pt x="168" y="12"/>
                  </a:lnTo>
                  <a:lnTo>
                    <a:pt x="172" y="12"/>
                  </a:lnTo>
                  <a:lnTo>
                    <a:pt x="175" y="12"/>
                  </a:lnTo>
                  <a:lnTo>
                    <a:pt x="177" y="12"/>
                  </a:lnTo>
                  <a:lnTo>
                    <a:pt x="179" y="12"/>
                  </a:lnTo>
                  <a:lnTo>
                    <a:pt x="182" y="12"/>
                  </a:lnTo>
                  <a:lnTo>
                    <a:pt x="184" y="12"/>
                  </a:lnTo>
                  <a:lnTo>
                    <a:pt x="187" y="12"/>
                  </a:lnTo>
                  <a:lnTo>
                    <a:pt x="189" y="12"/>
                  </a:lnTo>
                  <a:lnTo>
                    <a:pt x="191" y="12"/>
                  </a:lnTo>
                  <a:lnTo>
                    <a:pt x="194" y="12"/>
                  </a:lnTo>
                  <a:lnTo>
                    <a:pt x="196" y="15"/>
                  </a:lnTo>
                  <a:lnTo>
                    <a:pt x="198" y="15"/>
                  </a:lnTo>
                  <a:lnTo>
                    <a:pt x="201" y="15"/>
                  </a:lnTo>
                  <a:lnTo>
                    <a:pt x="203" y="15"/>
                  </a:lnTo>
                  <a:lnTo>
                    <a:pt x="205" y="17"/>
                  </a:lnTo>
                  <a:lnTo>
                    <a:pt x="208" y="17"/>
                  </a:lnTo>
                  <a:lnTo>
                    <a:pt x="210" y="17"/>
                  </a:lnTo>
                  <a:lnTo>
                    <a:pt x="212" y="17"/>
                  </a:lnTo>
                  <a:lnTo>
                    <a:pt x="212" y="19"/>
                  </a:lnTo>
                  <a:lnTo>
                    <a:pt x="215" y="19"/>
                  </a:lnTo>
                  <a:lnTo>
                    <a:pt x="217" y="19"/>
                  </a:lnTo>
                  <a:lnTo>
                    <a:pt x="217" y="22"/>
                  </a:lnTo>
                  <a:lnTo>
                    <a:pt x="220" y="22"/>
                  </a:lnTo>
                  <a:lnTo>
                    <a:pt x="222" y="24"/>
                  </a:lnTo>
                  <a:lnTo>
                    <a:pt x="224" y="24"/>
                  </a:lnTo>
                  <a:lnTo>
                    <a:pt x="227" y="26"/>
                  </a:lnTo>
                  <a:lnTo>
                    <a:pt x="229" y="26"/>
                  </a:lnTo>
                  <a:lnTo>
                    <a:pt x="229" y="29"/>
                  </a:lnTo>
                  <a:lnTo>
                    <a:pt x="231" y="29"/>
                  </a:lnTo>
                  <a:lnTo>
                    <a:pt x="234" y="29"/>
                  </a:lnTo>
                  <a:lnTo>
                    <a:pt x="236" y="29"/>
                  </a:lnTo>
                  <a:lnTo>
                    <a:pt x="236" y="26"/>
                  </a:lnTo>
                  <a:lnTo>
                    <a:pt x="238" y="24"/>
                  </a:lnTo>
                  <a:lnTo>
                    <a:pt x="241" y="24"/>
                  </a:lnTo>
                  <a:lnTo>
                    <a:pt x="243" y="22"/>
                  </a:lnTo>
                  <a:lnTo>
                    <a:pt x="246" y="19"/>
                  </a:lnTo>
                  <a:lnTo>
                    <a:pt x="248" y="17"/>
                  </a:lnTo>
                  <a:lnTo>
                    <a:pt x="250" y="17"/>
                  </a:lnTo>
                  <a:lnTo>
                    <a:pt x="253" y="15"/>
                  </a:lnTo>
                  <a:lnTo>
                    <a:pt x="255" y="15"/>
                  </a:lnTo>
                  <a:lnTo>
                    <a:pt x="260" y="12"/>
                  </a:lnTo>
                  <a:lnTo>
                    <a:pt x="262" y="12"/>
                  </a:lnTo>
                  <a:lnTo>
                    <a:pt x="264" y="10"/>
                  </a:lnTo>
                  <a:lnTo>
                    <a:pt x="267" y="10"/>
                  </a:lnTo>
                  <a:lnTo>
                    <a:pt x="272" y="7"/>
                  </a:lnTo>
                  <a:lnTo>
                    <a:pt x="274" y="7"/>
                  </a:lnTo>
                  <a:lnTo>
                    <a:pt x="276" y="5"/>
                  </a:lnTo>
                  <a:lnTo>
                    <a:pt x="281" y="5"/>
                  </a:lnTo>
                  <a:lnTo>
                    <a:pt x="283" y="5"/>
                  </a:lnTo>
                  <a:lnTo>
                    <a:pt x="286" y="3"/>
                  </a:lnTo>
                  <a:lnTo>
                    <a:pt x="290" y="3"/>
                  </a:lnTo>
                  <a:lnTo>
                    <a:pt x="293" y="3"/>
                  </a:lnTo>
                  <a:lnTo>
                    <a:pt x="298" y="0"/>
                  </a:lnTo>
                  <a:lnTo>
                    <a:pt x="300" y="0"/>
                  </a:lnTo>
                  <a:lnTo>
                    <a:pt x="305" y="0"/>
                  </a:lnTo>
                  <a:lnTo>
                    <a:pt x="307" y="0"/>
                  </a:lnTo>
                  <a:lnTo>
                    <a:pt x="312" y="0"/>
                  </a:lnTo>
                  <a:lnTo>
                    <a:pt x="314" y="0"/>
                  </a:lnTo>
                  <a:lnTo>
                    <a:pt x="319" y="0"/>
                  </a:lnTo>
                  <a:lnTo>
                    <a:pt x="321" y="0"/>
                  </a:lnTo>
                  <a:lnTo>
                    <a:pt x="326" y="0"/>
                  </a:lnTo>
                  <a:lnTo>
                    <a:pt x="331" y="0"/>
                  </a:lnTo>
                  <a:lnTo>
                    <a:pt x="333" y="0"/>
                  </a:lnTo>
                  <a:lnTo>
                    <a:pt x="338" y="0"/>
                  </a:lnTo>
                  <a:lnTo>
                    <a:pt x="342" y="0"/>
                  </a:lnTo>
                  <a:lnTo>
                    <a:pt x="347" y="0"/>
                  </a:lnTo>
                  <a:lnTo>
                    <a:pt x="352" y="3"/>
                  </a:lnTo>
                  <a:lnTo>
                    <a:pt x="357" y="3"/>
                  </a:lnTo>
                  <a:lnTo>
                    <a:pt x="361" y="3"/>
                  </a:lnTo>
                  <a:lnTo>
                    <a:pt x="364" y="5"/>
                  </a:lnTo>
                  <a:lnTo>
                    <a:pt x="368" y="5"/>
                  </a:lnTo>
                  <a:lnTo>
                    <a:pt x="373" y="7"/>
                  </a:lnTo>
                  <a:lnTo>
                    <a:pt x="378" y="7"/>
                  </a:lnTo>
                  <a:lnTo>
                    <a:pt x="380" y="10"/>
                  </a:lnTo>
                  <a:lnTo>
                    <a:pt x="385" y="10"/>
                  </a:lnTo>
                  <a:lnTo>
                    <a:pt x="387" y="12"/>
                  </a:lnTo>
                  <a:lnTo>
                    <a:pt x="392" y="15"/>
                  </a:lnTo>
                  <a:lnTo>
                    <a:pt x="394" y="15"/>
                  </a:lnTo>
                  <a:lnTo>
                    <a:pt x="399" y="17"/>
                  </a:lnTo>
                  <a:lnTo>
                    <a:pt x="401" y="19"/>
                  </a:lnTo>
                  <a:lnTo>
                    <a:pt x="404" y="22"/>
                  </a:lnTo>
                  <a:lnTo>
                    <a:pt x="409" y="22"/>
                  </a:lnTo>
                  <a:lnTo>
                    <a:pt x="411" y="24"/>
                  </a:lnTo>
                  <a:lnTo>
                    <a:pt x="413" y="26"/>
                  </a:lnTo>
                  <a:lnTo>
                    <a:pt x="418" y="29"/>
                  </a:lnTo>
                  <a:lnTo>
                    <a:pt x="420" y="31"/>
                  </a:lnTo>
                  <a:lnTo>
                    <a:pt x="420" y="33"/>
                  </a:lnTo>
                  <a:lnTo>
                    <a:pt x="423" y="36"/>
                  </a:lnTo>
                  <a:lnTo>
                    <a:pt x="425" y="38"/>
                  </a:lnTo>
                  <a:lnTo>
                    <a:pt x="427" y="40"/>
                  </a:lnTo>
                  <a:lnTo>
                    <a:pt x="430" y="43"/>
                  </a:lnTo>
                  <a:lnTo>
                    <a:pt x="432" y="45"/>
                  </a:lnTo>
                  <a:lnTo>
                    <a:pt x="432" y="48"/>
                  </a:lnTo>
                  <a:lnTo>
                    <a:pt x="435" y="50"/>
                  </a:lnTo>
                  <a:lnTo>
                    <a:pt x="437" y="52"/>
                  </a:lnTo>
                  <a:lnTo>
                    <a:pt x="439" y="52"/>
                  </a:lnTo>
                  <a:lnTo>
                    <a:pt x="442" y="52"/>
                  </a:lnTo>
                  <a:lnTo>
                    <a:pt x="444" y="52"/>
                  </a:lnTo>
                  <a:lnTo>
                    <a:pt x="446" y="52"/>
                  </a:lnTo>
                  <a:lnTo>
                    <a:pt x="449" y="52"/>
                  </a:lnTo>
                  <a:lnTo>
                    <a:pt x="451" y="52"/>
                  </a:lnTo>
                  <a:lnTo>
                    <a:pt x="453" y="52"/>
                  </a:lnTo>
                  <a:lnTo>
                    <a:pt x="456" y="52"/>
                  </a:lnTo>
                  <a:lnTo>
                    <a:pt x="458" y="52"/>
                  </a:lnTo>
                  <a:lnTo>
                    <a:pt x="461" y="55"/>
                  </a:lnTo>
                  <a:lnTo>
                    <a:pt x="463" y="55"/>
                  </a:lnTo>
                  <a:lnTo>
                    <a:pt x="465" y="55"/>
                  </a:lnTo>
                  <a:lnTo>
                    <a:pt x="468" y="57"/>
                  </a:lnTo>
                  <a:lnTo>
                    <a:pt x="470" y="57"/>
                  </a:lnTo>
                  <a:lnTo>
                    <a:pt x="472" y="57"/>
                  </a:lnTo>
                  <a:lnTo>
                    <a:pt x="475" y="59"/>
                  </a:lnTo>
                  <a:lnTo>
                    <a:pt x="477" y="59"/>
                  </a:lnTo>
                  <a:lnTo>
                    <a:pt x="479" y="62"/>
                  </a:lnTo>
                  <a:lnTo>
                    <a:pt x="482" y="62"/>
                  </a:lnTo>
                  <a:lnTo>
                    <a:pt x="484" y="64"/>
                  </a:lnTo>
                  <a:lnTo>
                    <a:pt x="486" y="66"/>
                  </a:lnTo>
                  <a:lnTo>
                    <a:pt x="489" y="69"/>
                  </a:lnTo>
                  <a:lnTo>
                    <a:pt x="491" y="71"/>
                  </a:lnTo>
                  <a:lnTo>
                    <a:pt x="494" y="74"/>
                  </a:lnTo>
                  <a:lnTo>
                    <a:pt x="496" y="74"/>
                  </a:lnTo>
                  <a:lnTo>
                    <a:pt x="496" y="76"/>
                  </a:lnTo>
                  <a:lnTo>
                    <a:pt x="498" y="78"/>
                  </a:lnTo>
                  <a:lnTo>
                    <a:pt x="498" y="81"/>
                  </a:lnTo>
                  <a:lnTo>
                    <a:pt x="501" y="83"/>
                  </a:lnTo>
                  <a:lnTo>
                    <a:pt x="503" y="85"/>
                  </a:lnTo>
                  <a:lnTo>
                    <a:pt x="503" y="88"/>
                  </a:lnTo>
                  <a:lnTo>
                    <a:pt x="505" y="90"/>
                  </a:lnTo>
                  <a:lnTo>
                    <a:pt x="505" y="92"/>
                  </a:lnTo>
                  <a:lnTo>
                    <a:pt x="508" y="95"/>
                  </a:lnTo>
                  <a:lnTo>
                    <a:pt x="508" y="97"/>
                  </a:lnTo>
                  <a:lnTo>
                    <a:pt x="508" y="100"/>
                  </a:lnTo>
                  <a:lnTo>
                    <a:pt x="508" y="102"/>
                  </a:lnTo>
                  <a:lnTo>
                    <a:pt x="510" y="104"/>
                  </a:lnTo>
                  <a:lnTo>
                    <a:pt x="512" y="104"/>
                  </a:lnTo>
                  <a:lnTo>
                    <a:pt x="515" y="104"/>
                  </a:lnTo>
                  <a:lnTo>
                    <a:pt x="517" y="107"/>
                  </a:lnTo>
                  <a:lnTo>
                    <a:pt x="520" y="107"/>
                  </a:lnTo>
                  <a:lnTo>
                    <a:pt x="522" y="107"/>
                  </a:lnTo>
                  <a:lnTo>
                    <a:pt x="524" y="109"/>
                  </a:lnTo>
                  <a:lnTo>
                    <a:pt x="527" y="109"/>
                  </a:lnTo>
                  <a:lnTo>
                    <a:pt x="529" y="111"/>
                  </a:lnTo>
                  <a:lnTo>
                    <a:pt x="531" y="111"/>
                  </a:lnTo>
                  <a:lnTo>
                    <a:pt x="534" y="114"/>
                  </a:lnTo>
                  <a:lnTo>
                    <a:pt x="536" y="114"/>
                  </a:lnTo>
                  <a:lnTo>
                    <a:pt x="538" y="116"/>
                  </a:lnTo>
                  <a:lnTo>
                    <a:pt x="541" y="116"/>
                  </a:lnTo>
                  <a:lnTo>
                    <a:pt x="543" y="118"/>
                  </a:lnTo>
                  <a:lnTo>
                    <a:pt x="546" y="121"/>
                  </a:lnTo>
                  <a:lnTo>
                    <a:pt x="548" y="121"/>
                  </a:lnTo>
                  <a:lnTo>
                    <a:pt x="550" y="123"/>
                  </a:lnTo>
                  <a:lnTo>
                    <a:pt x="553" y="126"/>
                  </a:lnTo>
                  <a:lnTo>
                    <a:pt x="557" y="130"/>
                  </a:lnTo>
                  <a:lnTo>
                    <a:pt x="560" y="133"/>
                  </a:lnTo>
                  <a:lnTo>
                    <a:pt x="560" y="135"/>
                  </a:lnTo>
                  <a:lnTo>
                    <a:pt x="562" y="137"/>
                  </a:lnTo>
                  <a:lnTo>
                    <a:pt x="564" y="140"/>
                  </a:lnTo>
                  <a:lnTo>
                    <a:pt x="567" y="142"/>
                  </a:lnTo>
                  <a:lnTo>
                    <a:pt x="569" y="147"/>
                  </a:lnTo>
                  <a:lnTo>
                    <a:pt x="569" y="149"/>
                  </a:lnTo>
                  <a:lnTo>
                    <a:pt x="572" y="152"/>
                  </a:lnTo>
                  <a:lnTo>
                    <a:pt x="572" y="156"/>
                  </a:lnTo>
                  <a:lnTo>
                    <a:pt x="574" y="159"/>
                  </a:lnTo>
                  <a:lnTo>
                    <a:pt x="574" y="161"/>
                  </a:lnTo>
                  <a:lnTo>
                    <a:pt x="574" y="166"/>
                  </a:lnTo>
                  <a:lnTo>
                    <a:pt x="574" y="168"/>
                  </a:lnTo>
                  <a:lnTo>
                    <a:pt x="574" y="170"/>
                  </a:lnTo>
                  <a:lnTo>
                    <a:pt x="574" y="175"/>
                  </a:lnTo>
                  <a:lnTo>
                    <a:pt x="574" y="178"/>
                  </a:lnTo>
                  <a:lnTo>
                    <a:pt x="574" y="180"/>
                  </a:lnTo>
                  <a:lnTo>
                    <a:pt x="572" y="182"/>
                  </a:lnTo>
                  <a:lnTo>
                    <a:pt x="572" y="187"/>
                  </a:lnTo>
                  <a:lnTo>
                    <a:pt x="569" y="189"/>
                  </a:lnTo>
                  <a:lnTo>
                    <a:pt x="569" y="192"/>
                  </a:lnTo>
                  <a:lnTo>
                    <a:pt x="567" y="196"/>
                  </a:lnTo>
                  <a:lnTo>
                    <a:pt x="564" y="199"/>
                  </a:lnTo>
                  <a:lnTo>
                    <a:pt x="562" y="201"/>
                  </a:lnTo>
                  <a:lnTo>
                    <a:pt x="562" y="204"/>
                  </a:lnTo>
                  <a:lnTo>
                    <a:pt x="560" y="206"/>
                  </a:lnTo>
                  <a:lnTo>
                    <a:pt x="555" y="208"/>
                  </a:lnTo>
                  <a:lnTo>
                    <a:pt x="553" y="211"/>
                  </a:lnTo>
                  <a:lnTo>
                    <a:pt x="550" y="213"/>
                  </a:lnTo>
                  <a:lnTo>
                    <a:pt x="548" y="215"/>
                  </a:lnTo>
                  <a:lnTo>
                    <a:pt x="546" y="215"/>
                  </a:lnTo>
                  <a:lnTo>
                    <a:pt x="546" y="218"/>
                  </a:lnTo>
                  <a:lnTo>
                    <a:pt x="543" y="218"/>
                  </a:lnTo>
                  <a:lnTo>
                    <a:pt x="541" y="220"/>
                  </a:lnTo>
                  <a:lnTo>
                    <a:pt x="538" y="220"/>
                  </a:lnTo>
                  <a:lnTo>
                    <a:pt x="536" y="222"/>
                  </a:lnTo>
                  <a:lnTo>
                    <a:pt x="534" y="222"/>
                  </a:lnTo>
                  <a:lnTo>
                    <a:pt x="531" y="225"/>
                  </a:lnTo>
                  <a:lnTo>
                    <a:pt x="529" y="225"/>
                  </a:lnTo>
                  <a:lnTo>
                    <a:pt x="527" y="225"/>
                  </a:lnTo>
                  <a:lnTo>
                    <a:pt x="524" y="227"/>
                  </a:lnTo>
                  <a:lnTo>
                    <a:pt x="527" y="227"/>
                  </a:lnTo>
                  <a:lnTo>
                    <a:pt x="529" y="230"/>
                  </a:lnTo>
                  <a:lnTo>
                    <a:pt x="531" y="232"/>
                  </a:lnTo>
                  <a:lnTo>
                    <a:pt x="534" y="232"/>
                  </a:lnTo>
                  <a:lnTo>
                    <a:pt x="534" y="234"/>
                  </a:lnTo>
                  <a:lnTo>
                    <a:pt x="536" y="234"/>
                  </a:lnTo>
                  <a:lnTo>
                    <a:pt x="536" y="237"/>
                  </a:lnTo>
                  <a:lnTo>
                    <a:pt x="538" y="237"/>
                  </a:lnTo>
                  <a:lnTo>
                    <a:pt x="538" y="239"/>
                  </a:lnTo>
                  <a:lnTo>
                    <a:pt x="541" y="241"/>
                  </a:lnTo>
                  <a:lnTo>
                    <a:pt x="543" y="244"/>
                  </a:lnTo>
                  <a:lnTo>
                    <a:pt x="543" y="246"/>
                  </a:lnTo>
                  <a:lnTo>
                    <a:pt x="546" y="246"/>
                  </a:lnTo>
                  <a:lnTo>
                    <a:pt x="546" y="248"/>
                  </a:lnTo>
                  <a:lnTo>
                    <a:pt x="548" y="251"/>
                  </a:lnTo>
                  <a:lnTo>
                    <a:pt x="548" y="253"/>
                  </a:lnTo>
                  <a:lnTo>
                    <a:pt x="548" y="256"/>
                  </a:lnTo>
                  <a:lnTo>
                    <a:pt x="550" y="256"/>
                  </a:lnTo>
                  <a:lnTo>
                    <a:pt x="550" y="258"/>
                  </a:lnTo>
                  <a:lnTo>
                    <a:pt x="550" y="263"/>
                  </a:lnTo>
                  <a:lnTo>
                    <a:pt x="550" y="265"/>
                  </a:lnTo>
                  <a:lnTo>
                    <a:pt x="550" y="270"/>
                  </a:lnTo>
                  <a:lnTo>
                    <a:pt x="550" y="272"/>
                  </a:lnTo>
                  <a:lnTo>
                    <a:pt x="550" y="274"/>
                  </a:lnTo>
                  <a:lnTo>
                    <a:pt x="550" y="279"/>
                  </a:lnTo>
                  <a:lnTo>
                    <a:pt x="548" y="282"/>
                  </a:lnTo>
                  <a:lnTo>
                    <a:pt x="546" y="286"/>
                  </a:lnTo>
                  <a:lnTo>
                    <a:pt x="546" y="289"/>
                  </a:lnTo>
                  <a:lnTo>
                    <a:pt x="543" y="293"/>
                  </a:lnTo>
                  <a:lnTo>
                    <a:pt x="541" y="296"/>
                  </a:lnTo>
                  <a:lnTo>
                    <a:pt x="538" y="298"/>
                  </a:lnTo>
                  <a:lnTo>
                    <a:pt x="536" y="303"/>
                  </a:lnTo>
                  <a:lnTo>
                    <a:pt x="534" y="305"/>
                  </a:lnTo>
                  <a:lnTo>
                    <a:pt x="531" y="307"/>
                  </a:lnTo>
                  <a:lnTo>
                    <a:pt x="529" y="310"/>
                  </a:lnTo>
                  <a:lnTo>
                    <a:pt x="524" y="315"/>
                  </a:lnTo>
                  <a:lnTo>
                    <a:pt x="522" y="317"/>
                  </a:lnTo>
                  <a:lnTo>
                    <a:pt x="517" y="319"/>
                  </a:lnTo>
                  <a:lnTo>
                    <a:pt x="515" y="322"/>
                  </a:lnTo>
                  <a:lnTo>
                    <a:pt x="510" y="324"/>
                  </a:lnTo>
                  <a:lnTo>
                    <a:pt x="508" y="326"/>
                  </a:lnTo>
                  <a:lnTo>
                    <a:pt x="503" y="329"/>
                  </a:lnTo>
                  <a:lnTo>
                    <a:pt x="498" y="331"/>
                  </a:lnTo>
                  <a:lnTo>
                    <a:pt x="494" y="333"/>
                  </a:lnTo>
                  <a:lnTo>
                    <a:pt x="489" y="336"/>
                  </a:lnTo>
                  <a:lnTo>
                    <a:pt x="484" y="338"/>
                  </a:lnTo>
                  <a:lnTo>
                    <a:pt x="479" y="338"/>
                  </a:lnTo>
                  <a:lnTo>
                    <a:pt x="475" y="341"/>
                  </a:lnTo>
                  <a:lnTo>
                    <a:pt x="470" y="343"/>
                  </a:lnTo>
                  <a:lnTo>
                    <a:pt x="465" y="343"/>
                  </a:lnTo>
                  <a:lnTo>
                    <a:pt x="458" y="343"/>
                  </a:lnTo>
                  <a:lnTo>
                    <a:pt x="456" y="345"/>
                  </a:lnTo>
                  <a:lnTo>
                    <a:pt x="453" y="345"/>
                  </a:lnTo>
                  <a:lnTo>
                    <a:pt x="451" y="345"/>
                  </a:lnTo>
                  <a:lnTo>
                    <a:pt x="449" y="345"/>
                  </a:lnTo>
                  <a:lnTo>
                    <a:pt x="446" y="345"/>
                  </a:lnTo>
                  <a:lnTo>
                    <a:pt x="444" y="345"/>
                  </a:lnTo>
                  <a:lnTo>
                    <a:pt x="442" y="345"/>
                  </a:lnTo>
                  <a:lnTo>
                    <a:pt x="439" y="345"/>
                  </a:lnTo>
                  <a:lnTo>
                    <a:pt x="435" y="348"/>
                  </a:lnTo>
                  <a:lnTo>
                    <a:pt x="432" y="348"/>
                  </a:lnTo>
                  <a:lnTo>
                    <a:pt x="430" y="348"/>
                  </a:lnTo>
                  <a:lnTo>
                    <a:pt x="427" y="348"/>
                  </a:lnTo>
                  <a:lnTo>
                    <a:pt x="425" y="348"/>
                  </a:lnTo>
                  <a:lnTo>
                    <a:pt x="420" y="348"/>
                  </a:lnTo>
                  <a:lnTo>
                    <a:pt x="418" y="348"/>
                  </a:lnTo>
                  <a:lnTo>
                    <a:pt x="416" y="345"/>
                  </a:lnTo>
                  <a:lnTo>
                    <a:pt x="413" y="345"/>
                  </a:lnTo>
                  <a:lnTo>
                    <a:pt x="411" y="345"/>
                  </a:lnTo>
                  <a:lnTo>
                    <a:pt x="409" y="345"/>
                  </a:lnTo>
                  <a:lnTo>
                    <a:pt x="404" y="345"/>
                  </a:lnTo>
                  <a:lnTo>
                    <a:pt x="401" y="345"/>
                  </a:lnTo>
                  <a:lnTo>
                    <a:pt x="399" y="343"/>
                  </a:lnTo>
                  <a:lnTo>
                    <a:pt x="397" y="343"/>
                  </a:lnTo>
                  <a:lnTo>
                    <a:pt x="394" y="343"/>
                  </a:lnTo>
                  <a:lnTo>
                    <a:pt x="392" y="343"/>
                  </a:lnTo>
                  <a:lnTo>
                    <a:pt x="390" y="343"/>
                  </a:lnTo>
                  <a:lnTo>
                    <a:pt x="387" y="341"/>
                  </a:lnTo>
                  <a:lnTo>
                    <a:pt x="385" y="343"/>
                  </a:lnTo>
                  <a:lnTo>
                    <a:pt x="385" y="345"/>
                  </a:lnTo>
                  <a:lnTo>
                    <a:pt x="383" y="348"/>
                  </a:lnTo>
                  <a:lnTo>
                    <a:pt x="380" y="350"/>
                  </a:lnTo>
                  <a:lnTo>
                    <a:pt x="378" y="352"/>
                  </a:lnTo>
                  <a:lnTo>
                    <a:pt x="375" y="355"/>
                  </a:lnTo>
                  <a:lnTo>
                    <a:pt x="373" y="357"/>
                  </a:lnTo>
                  <a:lnTo>
                    <a:pt x="371" y="359"/>
                  </a:lnTo>
                  <a:lnTo>
                    <a:pt x="366" y="362"/>
                  </a:lnTo>
                  <a:lnTo>
                    <a:pt x="364" y="364"/>
                  </a:lnTo>
                  <a:lnTo>
                    <a:pt x="361" y="367"/>
                  </a:lnTo>
                  <a:lnTo>
                    <a:pt x="359" y="367"/>
                  </a:lnTo>
                  <a:lnTo>
                    <a:pt x="354" y="369"/>
                  </a:lnTo>
                  <a:lnTo>
                    <a:pt x="352" y="371"/>
                  </a:lnTo>
                  <a:lnTo>
                    <a:pt x="349" y="374"/>
                  </a:lnTo>
                  <a:lnTo>
                    <a:pt x="345" y="374"/>
                  </a:lnTo>
                  <a:lnTo>
                    <a:pt x="342" y="376"/>
                  </a:lnTo>
                  <a:lnTo>
                    <a:pt x="340" y="378"/>
                  </a:lnTo>
                  <a:lnTo>
                    <a:pt x="335" y="378"/>
                  </a:lnTo>
                  <a:lnTo>
                    <a:pt x="333" y="381"/>
                  </a:lnTo>
                  <a:lnTo>
                    <a:pt x="328" y="383"/>
                  </a:lnTo>
                  <a:lnTo>
                    <a:pt x="326" y="383"/>
                  </a:lnTo>
                  <a:lnTo>
                    <a:pt x="321" y="385"/>
                  </a:lnTo>
                  <a:lnTo>
                    <a:pt x="316" y="385"/>
                  </a:lnTo>
                  <a:lnTo>
                    <a:pt x="314" y="388"/>
                  </a:lnTo>
                  <a:lnTo>
                    <a:pt x="312" y="388"/>
                  </a:lnTo>
                  <a:lnTo>
                    <a:pt x="307" y="388"/>
                  </a:lnTo>
                  <a:lnTo>
                    <a:pt x="302" y="390"/>
                  </a:lnTo>
                  <a:lnTo>
                    <a:pt x="298" y="390"/>
                  </a:lnTo>
                  <a:lnTo>
                    <a:pt x="295" y="393"/>
                  </a:lnTo>
                  <a:lnTo>
                    <a:pt x="290" y="393"/>
                  </a:lnTo>
                  <a:lnTo>
                    <a:pt x="286" y="393"/>
                  </a:lnTo>
                  <a:lnTo>
                    <a:pt x="279" y="395"/>
                  </a:lnTo>
                  <a:lnTo>
                    <a:pt x="272" y="395"/>
                  </a:lnTo>
                  <a:lnTo>
                    <a:pt x="264" y="395"/>
                  </a:lnTo>
                  <a:lnTo>
                    <a:pt x="257" y="395"/>
                  </a:lnTo>
                  <a:lnTo>
                    <a:pt x="250" y="395"/>
                  </a:lnTo>
                  <a:lnTo>
                    <a:pt x="243" y="395"/>
                  </a:lnTo>
                  <a:lnTo>
                    <a:pt x="236" y="395"/>
                  </a:lnTo>
                  <a:lnTo>
                    <a:pt x="229" y="393"/>
                  </a:lnTo>
                  <a:lnTo>
                    <a:pt x="222" y="393"/>
                  </a:lnTo>
                  <a:lnTo>
                    <a:pt x="215" y="390"/>
                  </a:lnTo>
                  <a:lnTo>
                    <a:pt x="208" y="388"/>
                  </a:lnTo>
                  <a:lnTo>
                    <a:pt x="201" y="385"/>
                  </a:lnTo>
                  <a:lnTo>
                    <a:pt x="194" y="385"/>
                  </a:lnTo>
                  <a:lnTo>
                    <a:pt x="189" y="383"/>
                  </a:lnTo>
                  <a:lnTo>
                    <a:pt x="182" y="381"/>
                  </a:lnTo>
                  <a:lnTo>
                    <a:pt x="177" y="376"/>
                  </a:lnTo>
                  <a:lnTo>
                    <a:pt x="170" y="374"/>
                  </a:lnTo>
                  <a:lnTo>
                    <a:pt x="165" y="371"/>
                  </a:lnTo>
                  <a:lnTo>
                    <a:pt x="161" y="369"/>
                  </a:lnTo>
                  <a:lnTo>
                    <a:pt x="156" y="364"/>
                  </a:lnTo>
                  <a:lnTo>
                    <a:pt x="151" y="362"/>
                  </a:lnTo>
                  <a:lnTo>
                    <a:pt x="146" y="357"/>
                  </a:lnTo>
                  <a:lnTo>
                    <a:pt x="142" y="352"/>
                  </a:lnTo>
                  <a:lnTo>
                    <a:pt x="137" y="350"/>
                  </a:lnTo>
                  <a:lnTo>
                    <a:pt x="135" y="345"/>
                  </a:lnTo>
                  <a:lnTo>
                    <a:pt x="130" y="341"/>
                  </a:lnTo>
                  <a:lnTo>
                    <a:pt x="127" y="336"/>
                  </a:lnTo>
                  <a:lnTo>
                    <a:pt x="125" y="331"/>
                  </a:lnTo>
                  <a:lnTo>
                    <a:pt x="123" y="326"/>
                  </a:lnTo>
                  <a:lnTo>
                    <a:pt x="120" y="322"/>
                  </a:lnTo>
                  <a:lnTo>
                    <a:pt x="118" y="317"/>
                  </a:lnTo>
                  <a:lnTo>
                    <a:pt x="118" y="312"/>
                  </a:lnTo>
                  <a:close/>
                </a:path>
              </a:pathLst>
            </a:custGeom>
            <a:solidFill>
              <a:srgbClr val="FFFFFF"/>
            </a:solidFill>
            <a:ln w="12700">
              <a:solidFill>
                <a:srgbClr val="777777"/>
              </a:solidFill>
              <a:round/>
              <a:headEnd/>
              <a:tailEnd/>
            </a:ln>
          </p:spPr>
          <p:txBody>
            <a:bodyPr wrap="square" lIns="68562" tIns="34281" rIns="68562" bIns="34281">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a:ln>
                  <a:solidFill>
                    <a:sysClr val="windowText" lastClr="000000"/>
                  </a:solid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6" name="Freeform 269"/>
            <p:cNvSpPr>
              <a:spLocks/>
            </p:cNvSpPr>
            <p:nvPr/>
          </p:nvSpPr>
          <p:spPr bwMode="auto">
            <a:xfrm>
              <a:off x="2748450" y="3281234"/>
              <a:ext cx="1859049" cy="670579"/>
            </a:xfrm>
            <a:custGeom>
              <a:avLst/>
              <a:gdLst>
                <a:gd name="T0" fmla="*/ 99 w 574"/>
                <a:gd name="T1" fmla="*/ 300 h 395"/>
                <a:gd name="T2" fmla="*/ 71 w 574"/>
                <a:gd name="T3" fmla="*/ 277 h 395"/>
                <a:gd name="T4" fmla="*/ 57 w 574"/>
                <a:gd name="T5" fmla="*/ 251 h 395"/>
                <a:gd name="T6" fmla="*/ 54 w 574"/>
                <a:gd name="T7" fmla="*/ 222 h 395"/>
                <a:gd name="T8" fmla="*/ 61 w 574"/>
                <a:gd name="T9" fmla="*/ 208 h 395"/>
                <a:gd name="T10" fmla="*/ 42 w 574"/>
                <a:gd name="T11" fmla="*/ 201 h 395"/>
                <a:gd name="T12" fmla="*/ 19 w 574"/>
                <a:gd name="T13" fmla="*/ 185 h 395"/>
                <a:gd name="T14" fmla="*/ 5 w 574"/>
                <a:gd name="T15" fmla="*/ 163 h 395"/>
                <a:gd name="T16" fmla="*/ 0 w 574"/>
                <a:gd name="T17" fmla="*/ 137 h 395"/>
                <a:gd name="T18" fmla="*/ 12 w 574"/>
                <a:gd name="T19" fmla="*/ 109 h 395"/>
                <a:gd name="T20" fmla="*/ 35 w 574"/>
                <a:gd name="T21" fmla="*/ 88 h 395"/>
                <a:gd name="T22" fmla="*/ 68 w 574"/>
                <a:gd name="T23" fmla="*/ 76 h 395"/>
                <a:gd name="T24" fmla="*/ 97 w 574"/>
                <a:gd name="T25" fmla="*/ 76 h 395"/>
                <a:gd name="T26" fmla="*/ 97 w 574"/>
                <a:gd name="T27" fmla="*/ 69 h 395"/>
                <a:gd name="T28" fmla="*/ 97 w 574"/>
                <a:gd name="T29" fmla="*/ 57 h 395"/>
                <a:gd name="T30" fmla="*/ 106 w 574"/>
                <a:gd name="T31" fmla="*/ 36 h 395"/>
                <a:gd name="T32" fmla="*/ 130 w 574"/>
                <a:gd name="T33" fmla="*/ 19 h 395"/>
                <a:gd name="T34" fmla="*/ 161 w 574"/>
                <a:gd name="T35" fmla="*/ 12 h 395"/>
                <a:gd name="T36" fmla="*/ 187 w 574"/>
                <a:gd name="T37" fmla="*/ 12 h 395"/>
                <a:gd name="T38" fmla="*/ 203 w 574"/>
                <a:gd name="T39" fmla="*/ 15 h 395"/>
                <a:gd name="T40" fmla="*/ 217 w 574"/>
                <a:gd name="T41" fmla="*/ 22 h 395"/>
                <a:gd name="T42" fmla="*/ 231 w 574"/>
                <a:gd name="T43" fmla="*/ 29 h 395"/>
                <a:gd name="T44" fmla="*/ 238 w 574"/>
                <a:gd name="T45" fmla="*/ 24 h 395"/>
                <a:gd name="T46" fmla="*/ 262 w 574"/>
                <a:gd name="T47" fmla="*/ 12 h 395"/>
                <a:gd name="T48" fmla="*/ 290 w 574"/>
                <a:gd name="T49" fmla="*/ 3 h 395"/>
                <a:gd name="T50" fmla="*/ 321 w 574"/>
                <a:gd name="T51" fmla="*/ 0 h 395"/>
                <a:gd name="T52" fmla="*/ 361 w 574"/>
                <a:gd name="T53" fmla="*/ 3 h 395"/>
                <a:gd name="T54" fmla="*/ 394 w 574"/>
                <a:gd name="T55" fmla="*/ 15 h 395"/>
                <a:gd name="T56" fmla="*/ 420 w 574"/>
                <a:gd name="T57" fmla="*/ 33 h 395"/>
                <a:gd name="T58" fmla="*/ 439 w 574"/>
                <a:gd name="T59" fmla="*/ 52 h 395"/>
                <a:gd name="T60" fmla="*/ 461 w 574"/>
                <a:gd name="T61" fmla="*/ 55 h 395"/>
                <a:gd name="T62" fmla="*/ 482 w 574"/>
                <a:gd name="T63" fmla="*/ 62 h 395"/>
                <a:gd name="T64" fmla="*/ 498 w 574"/>
                <a:gd name="T65" fmla="*/ 78 h 395"/>
                <a:gd name="T66" fmla="*/ 505 w 574"/>
                <a:gd name="T67" fmla="*/ 92 h 395"/>
                <a:gd name="T68" fmla="*/ 510 w 574"/>
                <a:gd name="T69" fmla="*/ 104 h 395"/>
                <a:gd name="T70" fmla="*/ 531 w 574"/>
                <a:gd name="T71" fmla="*/ 111 h 395"/>
                <a:gd name="T72" fmla="*/ 553 w 574"/>
                <a:gd name="T73" fmla="*/ 126 h 395"/>
                <a:gd name="T74" fmla="*/ 572 w 574"/>
                <a:gd name="T75" fmla="*/ 152 h 395"/>
                <a:gd name="T76" fmla="*/ 574 w 574"/>
                <a:gd name="T77" fmla="*/ 180 h 395"/>
                <a:gd name="T78" fmla="*/ 560 w 574"/>
                <a:gd name="T79" fmla="*/ 206 h 395"/>
                <a:gd name="T80" fmla="*/ 541 w 574"/>
                <a:gd name="T81" fmla="*/ 220 h 395"/>
                <a:gd name="T82" fmla="*/ 524 w 574"/>
                <a:gd name="T83" fmla="*/ 227 h 395"/>
                <a:gd name="T84" fmla="*/ 534 w 574"/>
                <a:gd name="T85" fmla="*/ 234 h 395"/>
                <a:gd name="T86" fmla="*/ 543 w 574"/>
                <a:gd name="T87" fmla="*/ 246 h 395"/>
                <a:gd name="T88" fmla="*/ 550 w 574"/>
                <a:gd name="T89" fmla="*/ 258 h 395"/>
                <a:gd name="T90" fmla="*/ 546 w 574"/>
                <a:gd name="T91" fmla="*/ 286 h 395"/>
                <a:gd name="T92" fmla="*/ 524 w 574"/>
                <a:gd name="T93" fmla="*/ 315 h 395"/>
                <a:gd name="T94" fmla="*/ 489 w 574"/>
                <a:gd name="T95" fmla="*/ 336 h 395"/>
                <a:gd name="T96" fmla="*/ 451 w 574"/>
                <a:gd name="T97" fmla="*/ 345 h 395"/>
                <a:gd name="T98" fmla="*/ 427 w 574"/>
                <a:gd name="T99" fmla="*/ 348 h 395"/>
                <a:gd name="T100" fmla="*/ 404 w 574"/>
                <a:gd name="T101" fmla="*/ 345 h 395"/>
                <a:gd name="T102" fmla="*/ 385 w 574"/>
                <a:gd name="T103" fmla="*/ 343 h 395"/>
                <a:gd name="T104" fmla="*/ 364 w 574"/>
                <a:gd name="T105" fmla="*/ 364 h 395"/>
                <a:gd name="T106" fmla="*/ 335 w 574"/>
                <a:gd name="T107" fmla="*/ 378 h 395"/>
                <a:gd name="T108" fmla="*/ 302 w 574"/>
                <a:gd name="T109" fmla="*/ 390 h 395"/>
                <a:gd name="T110" fmla="*/ 250 w 574"/>
                <a:gd name="T111" fmla="*/ 395 h 395"/>
                <a:gd name="T112" fmla="*/ 189 w 574"/>
                <a:gd name="T113" fmla="*/ 383 h 395"/>
                <a:gd name="T114" fmla="*/ 142 w 574"/>
                <a:gd name="T115" fmla="*/ 352 h 395"/>
                <a:gd name="T116" fmla="*/ 118 w 574"/>
                <a:gd name="T117" fmla="*/ 312 h 3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74"/>
                <a:gd name="T178" fmla="*/ 0 h 395"/>
                <a:gd name="T179" fmla="*/ 574 w 574"/>
                <a:gd name="T180" fmla="*/ 395 h 39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74" h="395">
                  <a:moveTo>
                    <a:pt x="118" y="312"/>
                  </a:moveTo>
                  <a:lnTo>
                    <a:pt x="118" y="310"/>
                  </a:lnTo>
                  <a:lnTo>
                    <a:pt x="116" y="310"/>
                  </a:lnTo>
                  <a:lnTo>
                    <a:pt x="113" y="307"/>
                  </a:lnTo>
                  <a:lnTo>
                    <a:pt x="109" y="305"/>
                  </a:lnTo>
                  <a:lnTo>
                    <a:pt x="104" y="303"/>
                  </a:lnTo>
                  <a:lnTo>
                    <a:pt x="99" y="300"/>
                  </a:lnTo>
                  <a:lnTo>
                    <a:pt x="97" y="298"/>
                  </a:lnTo>
                  <a:lnTo>
                    <a:pt x="92" y="296"/>
                  </a:lnTo>
                  <a:lnTo>
                    <a:pt x="90" y="293"/>
                  </a:lnTo>
                  <a:lnTo>
                    <a:pt x="85" y="291"/>
                  </a:lnTo>
                  <a:lnTo>
                    <a:pt x="83" y="289"/>
                  </a:lnTo>
                  <a:lnTo>
                    <a:pt x="80" y="286"/>
                  </a:lnTo>
                  <a:lnTo>
                    <a:pt x="78" y="284"/>
                  </a:lnTo>
                  <a:lnTo>
                    <a:pt x="73" y="282"/>
                  </a:lnTo>
                  <a:lnTo>
                    <a:pt x="71" y="277"/>
                  </a:lnTo>
                  <a:lnTo>
                    <a:pt x="68" y="274"/>
                  </a:lnTo>
                  <a:lnTo>
                    <a:pt x="66" y="272"/>
                  </a:lnTo>
                  <a:lnTo>
                    <a:pt x="64" y="270"/>
                  </a:lnTo>
                  <a:lnTo>
                    <a:pt x="64" y="265"/>
                  </a:lnTo>
                  <a:lnTo>
                    <a:pt x="61" y="263"/>
                  </a:lnTo>
                  <a:lnTo>
                    <a:pt x="59" y="260"/>
                  </a:lnTo>
                  <a:lnTo>
                    <a:pt x="59" y="256"/>
                  </a:lnTo>
                  <a:lnTo>
                    <a:pt x="57" y="253"/>
                  </a:lnTo>
                  <a:lnTo>
                    <a:pt x="57" y="251"/>
                  </a:lnTo>
                  <a:lnTo>
                    <a:pt x="54" y="246"/>
                  </a:lnTo>
                  <a:lnTo>
                    <a:pt x="54" y="244"/>
                  </a:lnTo>
                  <a:lnTo>
                    <a:pt x="54" y="241"/>
                  </a:lnTo>
                  <a:lnTo>
                    <a:pt x="54" y="237"/>
                  </a:lnTo>
                  <a:lnTo>
                    <a:pt x="54" y="234"/>
                  </a:lnTo>
                  <a:lnTo>
                    <a:pt x="54" y="230"/>
                  </a:lnTo>
                  <a:lnTo>
                    <a:pt x="54" y="227"/>
                  </a:lnTo>
                  <a:lnTo>
                    <a:pt x="54" y="225"/>
                  </a:lnTo>
                  <a:lnTo>
                    <a:pt x="54" y="222"/>
                  </a:lnTo>
                  <a:lnTo>
                    <a:pt x="57" y="218"/>
                  </a:lnTo>
                  <a:lnTo>
                    <a:pt x="57" y="215"/>
                  </a:lnTo>
                  <a:lnTo>
                    <a:pt x="59" y="213"/>
                  </a:lnTo>
                  <a:lnTo>
                    <a:pt x="59" y="211"/>
                  </a:lnTo>
                  <a:lnTo>
                    <a:pt x="61" y="208"/>
                  </a:lnTo>
                  <a:lnTo>
                    <a:pt x="61" y="206"/>
                  </a:lnTo>
                  <a:lnTo>
                    <a:pt x="57" y="206"/>
                  </a:lnTo>
                  <a:lnTo>
                    <a:pt x="54" y="206"/>
                  </a:lnTo>
                  <a:lnTo>
                    <a:pt x="50" y="204"/>
                  </a:lnTo>
                  <a:lnTo>
                    <a:pt x="47" y="204"/>
                  </a:lnTo>
                  <a:lnTo>
                    <a:pt x="45" y="201"/>
                  </a:lnTo>
                  <a:lnTo>
                    <a:pt x="42" y="201"/>
                  </a:lnTo>
                  <a:lnTo>
                    <a:pt x="38" y="199"/>
                  </a:lnTo>
                  <a:lnTo>
                    <a:pt x="35" y="196"/>
                  </a:lnTo>
                  <a:lnTo>
                    <a:pt x="33" y="196"/>
                  </a:lnTo>
                  <a:lnTo>
                    <a:pt x="31" y="194"/>
                  </a:lnTo>
                  <a:lnTo>
                    <a:pt x="28" y="192"/>
                  </a:lnTo>
                  <a:lnTo>
                    <a:pt x="26" y="189"/>
                  </a:lnTo>
                  <a:lnTo>
                    <a:pt x="24" y="189"/>
                  </a:lnTo>
                  <a:lnTo>
                    <a:pt x="21" y="187"/>
                  </a:lnTo>
                  <a:lnTo>
                    <a:pt x="19" y="185"/>
                  </a:lnTo>
                  <a:lnTo>
                    <a:pt x="16" y="182"/>
                  </a:lnTo>
                  <a:lnTo>
                    <a:pt x="14" y="180"/>
                  </a:lnTo>
                  <a:lnTo>
                    <a:pt x="12" y="178"/>
                  </a:lnTo>
                  <a:lnTo>
                    <a:pt x="12" y="175"/>
                  </a:lnTo>
                  <a:lnTo>
                    <a:pt x="9" y="173"/>
                  </a:lnTo>
                  <a:lnTo>
                    <a:pt x="7" y="170"/>
                  </a:lnTo>
                  <a:lnTo>
                    <a:pt x="7" y="168"/>
                  </a:lnTo>
                  <a:lnTo>
                    <a:pt x="5" y="166"/>
                  </a:lnTo>
                  <a:lnTo>
                    <a:pt x="5" y="163"/>
                  </a:lnTo>
                  <a:lnTo>
                    <a:pt x="2" y="161"/>
                  </a:lnTo>
                  <a:lnTo>
                    <a:pt x="2" y="156"/>
                  </a:lnTo>
                  <a:lnTo>
                    <a:pt x="2" y="154"/>
                  </a:lnTo>
                  <a:lnTo>
                    <a:pt x="0" y="152"/>
                  </a:lnTo>
                  <a:lnTo>
                    <a:pt x="0" y="149"/>
                  </a:lnTo>
                  <a:lnTo>
                    <a:pt x="0" y="147"/>
                  </a:lnTo>
                  <a:lnTo>
                    <a:pt x="0" y="142"/>
                  </a:lnTo>
                  <a:lnTo>
                    <a:pt x="0" y="140"/>
                  </a:lnTo>
                  <a:lnTo>
                    <a:pt x="0" y="137"/>
                  </a:lnTo>
                  <a:lnTo>
                    <a:pt x="0" y="133"/>
                  </a:lnTo>
                  <a:lnTo>
                    <a:pt x="2" y="130"/>
                  </a:lnTo>
                  <a:lnTo>
                    <a:pt x="2" y="128"/>
                  </a:lnTo>
                  <a:lnTo>
                    <a:pt x="2" y="123"/>
                  </a:lnTo>
                  <a:lnTo>
                    <a:pt x="5" y="121"/>
                  </a:lnTo>
                  <a:lnTo>
                    <a:pt x="5" y="116"/>
                  </a:lnTo>
                  <a:lnTo>
                    <a:pt x="7" y="114"/>
                  </a:lnTo>
                  <a:lnTo>
                    <a:pt x="9" y="111"/>
                  </a:lnTo>
                  <a:lnTo>
                    <a:pt x="12" y="109"/>
                  </a:lnTo>
                  <a:lnTo>
                    <a:pt x="14" y="107"/>
                  </a:lnTo>
                  <a:lnTo>
                    <a:pt x="16" y="102"/>
                  </a:lnTo>
                  <a:lnTo>
                    <a:pt x="19" y="100"/>
                  </a:lnTo>
                  <a:lnTo>
                    <a:pt x="21" y="97"/>
                  </a:lnTo>
                  <a:lnTo>
                    <a:pt x="24" y="95"/>
                  </a:lnTo>
                  <a:lnTo>
                    <a:pt x="26" y="92"/>
                  </a:lnTo>
                  <a:lnTo>
                    <a:pt x="28" y="90"/>
                  </a:lnTo>
                  <a:lnTo>
                    <a:pt x="33" y="90"/>
                  </a:lnTo>
                  <a:lnTo>
                    <a:pt x="35" y="88"/>
                  </a:lnTo>
                  <a:lnTo>
                    <a:pt x="38" y="85"/>
                  </a:lnTo>
                  <a:lnTo>
                    <a:pt x="42" y="83"/>
                  </a:lnTo>
                  <a:lnTo>
                    <a:pt x="45" y="83"/>
                  </a:lnTo>
                  <a:lnTo>
                    <a:pt x="50" y="81"/>
                  </a:lnTo>
                  <a:lnTo>
                    <a:pt x="52" y="81"/>
                  </a:lnTo>
                  <a:lnTo>
                    <a:pt x="57" y="78"/>
                  </a:lnTo>
                  <a:lnTo>
                    <a:pt x="61" y="78"/>
                  </a:lnTo>
                  <a:lnTo>
                    <a:pt x="64" y="76"/>
                  </a:lnTo>
                  <a:lnTo>
                    <a:pt x="68" y="76"/>
                  </a:lnTo>
                  <a:lnTo>
                    <a:pt x="73" y="76"/>
                  </a:lnTo>
                  <a:lnTo>
                    <a:pt x="78" y="76"/>
                  </a:lnTo>
                  <a:lnTo>
                    <a:pt x="83" y="76"/>
                  </a:lnTo>
                  <a:lnTo>
                    <a:pt x="85" y="76"/>
                  </a:lnTo>
                  <a:lnTo>
                    <a:pt x="87" y="76"/>
                  </a:lnTo>
                  <a:lnTo>
                    <a:pt x="90" y="76"/>
                  </a:lnTo>
                  <a:lnTo>
                    <a:pt x="92" y="76"/>
                  </a:lnTo>
                  <a:lnTo>
                    <a:pt x="94" y="76"/>
                  </a:lnTo>
                  <a:lnTo>
                    <a:pt x="97" y="76"/>
                  </a:lnTo>
                  <a:lnTo>
                    <a:pt x="99" y="76"/>
                  </a:lnTo>
                  <a:lnTo>
                    <a:pt x="99" y="74"/>
                  </a:lnTo>
                  <a:lnTo>
                    <a:pt x="99" y="71"/>
                  </a:lnTo>
                  <a:lnTo>
                    <a:pt x="97" y="69"/>
                  </a:lnTo>
                  <a:lnTo>
                    <a:pt x="97" y="66"/>
                  </a:lnTo>
                  <a:lnTo>
                    <a:pt x="97" y="64"/>
                  </a:lnTo>
                  <a:lnTo>
                    <a:pt x="97" y="62"/>
                  </a:lnTo>
                  <a:lnTo>
                    <a:pt x="97" y="59"/>
                  </a:lnTo>
                  <a:lnTo>
                    <a:pt x="97" y="57"/>
                  </a:lnTo>
                  <a:lnTo>
                    <a:pt x="97" y="55"/>
                  </a:lnTo>
                  <a:lnTo>
                    <a:pt x="97" y="52"/>
                  </a:lnTo>
                  <a:lnTo>
                    <a:pt x="99" y="50"/>
                  </a:lnTo>
                  <a:lnTo>
                    <a:pt x="99" y="48"/>
                  </a:lnTo>
                  <a:lnTo>
                    <a:pt x="101" y="45"/>
                  </a:lnTo>
                  <a:lnTo>
                    <a:pt x="101" y="43"/>
                  </a:lnTo>
                  <a:lnTo>
                    <a:pt x="104" y="40"/>
                  </a:lnTo>
                  <a:lnTo>
                    <a:pt x="104" y="38"/>
                  </a:lnTo>
                  <a:lnTo>
                    <a:pt x="106" y="36"/>
                  </a:lnTo>
                  <a:lnTo>
                    <a:pt x="109" y="33"/>
                  </a:lnTo>
                  <a:lnTo>
                    <a:pt x="111" y="31"/>
                  </a:lnTo>
                  <a:lnTo>
                    <a:pt x="113" y="31"/>
                  </a:lnTo>
                  <a:lnTo>
                    <a:pt x="116" y="29"/>
                  </a:lnTo>
                  <a:lnTo>
                    <a:pt x="118" y="26"/>
                  </a:lnTo>
                  <a:lnTo>
                    <a:pt x="120" y="24"/>
                  </a:lnTo>
                  <a:lnTo>
                    <a:pt x="123" y="24"/>
                  </a:lnTo>
                  <a:lnTo>
                    <a:pt x="125" y="22"/>
                  </a:lnTo>
                  <a:lnTo>
                    <a:pt x="130" y="19"/>
                  </a:lnTo>
                  <a:lnTo>
                    <a:pt x="132" y="19"/>
                  </a:lnTo>
                  <a:lnTo>
                    <a:pt x="135" y="17"/>
                  </a:lnTo>
                  <a:lnTo>
                    <a:pt x="139" y="17"/>
                  </a:lnTo>
                  <a:lnTo>
                    <a:pt x="142" y="15"/>
                  </a:lnTo>
                  <a:lnTo>
                    <a:pt x="144" y="15"/>
                  </a:lnTo>
                  <a:lnTo>
                    <a:pt x="149" y="15"/>
                  </a:lnTo>
                  <a:lnTo>
                    <a:pt x="153" y="12"/>
                  </a:lnTo>
                  <a:lnTo>
                    <a:pt x="156" y="12"/>
                  </a:lnTo>
                  <a:lnTo>
                    <a:pt x="161" y="12"/>
                  </a:lnTo>
                  <a:lnTo>
                    <a:pt x="163" y="12"/>
                  </a:lnTo>
                  <a:lnTo>
                    <a:pt x="168" y="12"/>
                  </a:lnTo>
                  <a:lnTo>
                    <a:pt x="172" y="12"/>
                  </a:lnTo>
                  <a:lnTo>
                    <a:pt x="175" y="12"/>
                  </a:lnTo>
                  <a:lnTo>
                    <a:pt x="177" y="12"/>
                  </a:lnTo>
                  <a:lnTo>
                    <a:pt x="179" y="12"/>
                  </a:lnTo>
                  <a:lnTo>
                    <a:pt x="182" y="12"/>
                  </a:lnTo>
                  <a:lnTo>
                    <a:pt x="184" y="12"/>
                  </a:lnTo>
                  <a:lnTo>
                    <a:pt x="187" y="12"/>
                  </a:lnTo>
                  <a:lnTo>
                    <a:pt x="189" y="12"/>
                  </a:lnTo>
                  <a:lnTo>
                    <a:pt x="191" y="12"/>
                  </a:lnTo>
                  <a:lnTo>
                    <a:pt x="194" y="12"/>
                  </a:lnTo>
                  <a:lnTo>
                    <a:pt x="196" y="15"/>
                  </a:lnTo>
                  <a:lnTo>
                    <a:pt x="198" y="15"/>
                  </a:lnTo>
                  <a:lnTo>
                    <a:pt x="201" y="15"/>
                  </a:lnTo>
                  <a:lnTo>
                    <a:pt x="203" y="15"/>
                  </a:lnTo>
                  <a:lnTo>
                    <a:pt x="205" y="17"/>
                  </a:lnTo>
                  <a:lnTo>
                    <a:pt x="208" y="17"/>
                  </a:lnTo>
                  <a:lnTo>
                    <a:pt x="210" y="17"/>
                  </a:lnTo>
                  <a:lnTo>
                    <a:pt x="212" y="17"/>
                  </a:lnTo>
                  <a:lnTo>
                    <a:pt x="212" y="19"/>
                  </a:lnTo>
                  <a:lnTo>
                    <a:pt x="215" y="19"/>
                  </a:lnTo>
                  <a:lnTo>
                    <a:pt x="217" y="19"/>
                  </a:lnTo>
                  <a:lnTo>
                    <a:pt x="217" y="22"/>
                  </a:lnTo>
                  <a:lnTo>
                    <a:pt x="220" y="22"/>
                  </a:lnTo>
                  <a:lnTo>
                    <a:pt x="222" y="24"/>
                  </a:lnTo>
                  <a:lnTo>
                    <a:pt x="224" y="24"/>
                  </a:lnTo>
                  <a:lnTo>
                    <a:pt x="227" y="26"/>
                  </a:lnTo>
                  <a:lnTo>
                    <a:pt x="229" y="26"/>
                  </a:lnTo>
                  <a:lnTo>
                    <a:pt x="229" y="29"/>
                  </a:lnTo>
                  <a:lnTo>
                    <a:pt x="231" y="29"/>
                  </a:lnTo>
                  <a:lnTo>
                    <a:pt x="234" y="29"/>
                  </a:lnTo>
                  <a:lnTo>
                    <a:pt x="236" y="29"/>
                  </a:lnTo>
                  <a:lnTo>
                    <a:pt x="236" y="26"/>
                  </a:lnTo>
                  <a:lnTo>
                    <a:pt x="238" y="24"/>
                  </a:lnTo>
                  <a:lnTo>
                    <a:pt x="241" y="24"/>
                  </a:lnTo>
                  <a:lnTo>
                    <a:pt x="243" y="22"/>
                  </a:lnTo>
                  <a:lnTo>
                    <a:pt x="246" y="19"/>
                  </a:lnTo>
                  <a:lnTo>
                    <a:pt x="248" y="17"/>
                  </a:lnTo>
                  <a:lnTo>
                    <a:pt x="250" y="17"/>
                  </a:lnTo>
                  <a:lnTo>
                    <a:pt x="253" y="15"/>
                  </a:lnTo>
                  <a:lnTo>
                    <a:pt x="255" y="15"/>
                  </a:lnTo>
                  <a:lnTo>
                    <a:pt x="260" y="12"/>
                  </a:lnTo>
                  <a:lnTo>
                    <a:pt x="262" y="12"/>
                  </a:lnTo>
                  <a:lnTo>
                    <a:pt x="264" y="10"/>
                  </a:lnTo>
                  <a:lnTo>
                    <a:pt x="267" y="10"/>
                  </a:lnTo>
                  <a:lnTo>
                    <a:pt x="272" y="7"/>
                  </a:lnTo>
                  <a:lnTo>
                    <a:pt x="274" y="7"/>
                  </a:lnTo>
                  <a:lnTo>
                    <a:pt x="276" y="5"/>
                  </a:lnTo>
                  <a:lnTo>
                    <a:pt x="281" y="5"/>
                  </a:lnTo>
                  <a:lnTo>
                    <a:pt x="283" y="5"/>
                  </a:lnTo>
                  <a:lnTo>
                    <a:pt x="286" y="3"/>
                  </a:lnTo>
                  <a:lnTo>
                    <a:pt x="290" y="3"/>
                  </a:lnTo>
                  <a:lnTo>
                    <a:pt x="293" y="3"/>
                  </a:lnTo>
                  <a:lnTo>
                    <a:pt x="298" y="0"/>
                  </a:lnTo>
                  <a:lnTo>
                    <a:pt x="300" y="0"/>
                  </a:lnTo>
                  <a:lnTo>
                    <a:pt x="305" y="0"/>
                  </a:lnTo>
                  <a:lnTo>
                    <a:pt x="307" y="0"/>
                  </a:lnTo>
                  <a:lnTo>
                    <a:pt x="312" y="0"/>
                  </a:lnTo>
                  <a:lnTo>
                    <a:pt x="314" y="0"/>
                  </a:lnTo>
                  <a:lnTo>
                    <a:pt x="319" y="0"/>
                  </a:lnTo>
                  <a:lnTo>
                    <a:pt x="321" y="0"/>
                  </a:lnTo>
                  <a:lnTo>
                    <a:pt x="326" y="0"/>
                  </a:lnTo>
                  <a:lnTo>
                    <a:pt x="331" y="0"/>
                  </a:lnTo>
                  <a:lnTo>
                    <a:pt x="333" y="0"/>
                  </a:lnTo>
                  <a:lnTo>
                    <a:pt x="338" y="0"/>
                  </a:lnTo>
                  <a:lnTo>
                    <a:pt x="342" y="0"/>
                  </a:lnTo>
                  <a:lnTo>
                    <a:pt x="347" y="0"/>
                  </a:lnTo>
                  <a:lnTo>
                    <a:pt x="352" y="3"/>
                  </a:lnTo>
                  <a:lnTo>
                    <a:pt x="357" y="3"/>
                  </a:lnTo>
                  <a:lnTo>
                    <a:pt x="361" y="3"/>
                  </a:lnTo>
                  <a:lnTo>
                    <a:pt x="364" y="5"/>
                  </a:lnTo>
                  <a:lnTo>
                    <a:pt x="368" y="5"/>
                  </a:lnTo>
                  <a:lnTo>
                    <a:pt x="373" y="7"/>
                  </a:lnTo>
                  <a:lnTo>
                    <a:pt x="378" y="7"/>
                  </a:lnTo>
                  <a:lnTo>
                    <a:pt x="380" y="10"/>
                  </a:lnTo>
                  <a:lnTo>
                    <a:pt x="385" y="10"/>
                  </a:lnTo>
                  <a:lnTo>
                    <a:pt x="387" y="12"/>
                  </a:lnTo>
                  <a:lnTo>
                    <a:pt x="392" y="15"/>
                  </a:lnTo>
                  <a:lnTo>
                    <a:pt x="394" y="15"/>
                  </a:lnTo>
                  <a:lnTo>
                    <a:pt x="399" y="17"/>
                  </a:lnTo>
                  <a:lnTo>
                    <a:pt x="401" y="19"/>
                  </a:lnTo>
                  <a:lnTo>
                    <a:pt x="404" y="22"/>
                  </a:lnTo>
                  <a:lnTo>
                    <a:pt x="409" y="22"/>
                  </a:lnTo>
                  <a:lnTo>
                    <a:pt x="411" y="24"/>
                  </a:lnTo>
                  <a:lnTo>
                    <a:pt x="413" y="26"/>
                  </a:lnTo>
                  <a:lnTo>
                    <a:pt x="418" y="29"/>
                  </a:lnTo>
                  <a:lnTo>
                    <a:pt x="420" y="31"/>
                  </a:lnTo>
                  <a:lnTo>
                    <a:pt x="420" y="33"/>
                  </a:lnTo>
                  <a:lnTo>
                    <a:pt x="423" y="36"/>
                  </a:lnTo>
                  <a:lnTo>
                    <a:pt x="425" y="38"/>
                  </a:lnTo>
                  <a:lnTo>
                    <a:pt x="427" y="40"/>
                  </a:lnTo>
                  <a:lnTo>
                    <a:pt x="430" y="43"/>
                  </a:lnTo>
                  <a:lnTo>
                    <a:pt x="432" y="45"/>
                  </a:lnTo>
                  <a:lnTo>
                    <a:pt x="432" y="48"/>
                  </a:lnTo>
                  <a:lnTo>
                    <a:pt x="435" y="50"/>
                  </a:lnTo>
                  <a:lnTo>
                    <a:pt x="437" y="52"/>
                  </a:lnTo>
                  <a:lnTo>
                    <a:pt x="439" y="52"/>
                  </a:lnTo>
                  <a:lnTo>
                    <a:pt x="442" y="52"/>
                  </a:lnTo>
                  <a:lnTo>
                    <a:pt x="444" y="52"/>
                  </a:lnTo>
                  <a:lnTo>
                    <a:pt x="446" y="52"/>
                  </a:lnTo>
                  <a:lnTo>
                    <a:pt x="449" y="52"/>
                  </a:lnTo>
                  <a:lnTo>
                    <a:pt x="451" y="52"/>
                  </a:lnTo>
                  <a:lnTo>
                    <a:pt x="453" y="52"/>
                  </a:lnTo>
                  <a:lnTo>
                    <a:pt x="456" y="52"/>
                  </a:lnTo>
                  <a:lnTo>
                    <a:pt x="458" y="52"/>
                  </a:lnTo>
                  <a:lnTo>
                    <a:pt x="461" y="55"/>
                  </a:lnTo>
                  <a:lnTo>
                    <a:pt x="463" y="55"/>
                  </a:lnTo>
                  <a:lnTo>
                    <a:pt x="465" y="55"/>
                  </a:lnTo>
                  <a:lnTo>
                    <a:pt x="468" y="57"/>
                  </a:lnTo>
                  <a:lnTo>
                    <a:pt x="470" y="57"/>
                  </a:lnTo>
                  <a:lnTo>
                    <a:pt x="472" y="57"/>
                  </a:lnTo>
                  <a:lnTo>
                    <a:pt x="475" y="59"/>
                  </a:lnTo>
                  <a:lnTo>
                    <a:pt x="477" y="59"/>
                  </a:lnTo>
                  <a:lnTo>
                    <a:pt x="479" y="62"/>
                  </a:lnTo>
                  <a:lnTo>
                    <a:pt x="482" y="62"/>
                  </a:lnTo>
                  <a:lnTo>
                    <a:pt x="484" y="64"/>
                  </a:lnTo>
                  <a:lnTo>
                    <a:pt x="486" y="66"/>
                  </a:lnTo>
                  <a:lnTo>
                    <a:pt x="489" y="69"/>
                  </a:lnTo>
                  <a:lnTo>
                    <a:pt x="491" y="71"/>
                  </a:lnTo>
                  <a:lnTo>
                    <a:pt x="494" y="74"/>
                  </a:lnTo>
                  <a:lnTo>
                    <a:pt x="496" y="74"/>
                  </a:lnTo>
                  <a:lnTo>
                    <a:pt x="496" y="76"/>
                  </a:lnTo>
                  <a:lnTo>
                    <a:pt x="498" y="78"/>
                  </a:lnTo>
                  <a:lnTo>
                    <a:pt x="498" y="81"/>
                  </a:lnTo>
                  <a:lnTo>
                    <a:pt x="501" y="83"/>
                  </a:lnTo>
                  <a:lnTo>
                    <a:pt x="503" y="85"/>
                  </a:lnTo>
                  <a:lnTo>
                    <a:pt x="503" y="88"/>
                  </a:lnTo>
                  <a:lnTo>
                    <a:pt x="505" y="90"/>
                  </a:lnTo>
                  <a:lnTo>
                    <a:pt x="505" y="92"/>
                  </a:lnTo>
                  <a:lnTo>
                    <a:pt x="508" y="95"/>
                  </a:lnTo>
                  <a:lnTo>
                    <a:pt x="508" y="97"/>
                  </a:lnTo>
                  <a:lnTo>
                    <a:pt x="508" y="100"/>
                  </a:lnTo>
                  <a:lnTo>
                    <a:pt x="508" y="102"/>
                  </a:lnTo>
                  <a:lnTo>
                    <a:pt x="510" y="104"/>
                  </a:lnTo>
                  <a:lnTo>
                    <a:pt x="512" y="104"/>
                  </a:lnTo>
                  <a:lnTo>
                    <a:pt x="515" y="104"/>
                  </a:lnTo>
                  <a:lnTo>
                    <a:pt x="517" y="107"/>
                  </a:lnTo>
                  <a:lnTo>
                    <a:pt x="520" y="107"/>
                  </a:lnTo>
                  <a:lnTo>
                    <a:pt x="522" y="107"/>
                  </a:lnTo>
                  <a:lnTo>
                    <a:pt x="524" y="109"/>
                  </a:lnTo>
                  <a:lnTo>
                    <a:pt x="527" y="109"/>
                  </a:lnTo>
                  <a:lnTo>
                    <a:pt x="529" y="111"/>
                  </a:lnTo>
                  <a:lnTo>
                    <a:pt x="531" y="111"/>
                  </a:lnTo>
                  <a:lnTo>
                    <a:pt x="534" y="114"/>
                  </a:lnTo>
                  <a:lnTo>
                    <a:pt x="536" y="114"/>
                  </a:lnTo>
                  <a:lnTo>
                    <a:pt x="538" y="116"/>
                  </a:lnTo>
                  <a:lnTo>
                    <a:pt x="541" y="116"/>
                  </a:lnTo>
                  <a:lnTo>
                    <a:pt x="543" y="118"/>
                  </a:lnTo>
                  <a:lnTo>
                    <a:pt x="546" y="121"/>
                  </a:lnTo>
                  <a:lnTo>
                    <a:pt x="548" y="121"/>
                  </a:lnTo>
                  <a:lnTo>
                    <a:pt x="550" y="123"/>
                  </a:lnTo>
                  <a:lnTo>
                    <a:pt x="553" y="126"/>
                  </a:lnTo>
                  <a:lnTo>
                    <a:pt x="557" y="130"/>
                  </a:lnTo>
                  <a:lnTo>
                    <a:pt x="560" y="133"/>
                  </a:lnTo>
                  <a:lnTo>
                    <a:pt x="560" y="135"/>
                  </a:lnTo>
                  <a:lnTo>
                    <a:pt x="562" y="137"/>
                  </a:lnTo>
                  <a:lnTo>
                    <a:pt x="564" y="140"/>
                  </a:lnTo>
                  <a:lnTo>
                    <a:pt x="567" y="142"/>
                  </a:lnTo>
                  <a:lnTo>
                    <a:pt x="569" y="147"/>
                  </a:lnTo>
                  <a:lnTo>
                    <a:pt x="569" y="149"/>
                  </a:lnTo>
                  <a:lnTo>
                    <a:pt x="572" y="152"/>
                  </a:lnTo>
                  <a:lnTo>
                    <a:pt x="572" y="156"/>
                  </a:lnTo>
                  <a:lnTo>
                    <a:pt x="574" y="159"/>
                  </a:lnTo>
                  <a:lnTo>
                    <a:pt x="574" y="161"/>
                  </a:lnTo>
                  <a:lnTo>
                    <a:pt x="574" y="166"/>
                  </a:lnTo>
                  <a:lnTo>
                    <a:pt x="574" y="168"/>
                  </a:lnTo>
                  <a:lnTo>
                    <a:pt x="574" y="170"/>
                  </a:lnTo>
                  <a:lnTo>
                    <a:pt x="574" y="175"/>
                  </a:lnTo>
                  <a:lnTo>
                    <a:pt x="574" y="178"/>
                  </a:lnTo>
                  <a:lnTo>
                    <a:pt x="574" y="180"/>
                  </a:lnTo>
                  <a:lnTo>
                    <a:pt x="572" y="182"/>
                  </a:lnTo>
                  <a:lnTo>
                    <a:pt x="572" y="187"/>
                  </a:lnTo>
                  <a:lnTo>
                    <a:pt x="569" y="189"/>
                  </a:lnTo>
                  <a:lnTo>
                    <a:pt x="569" y="192"/>
                  </a:lnTo>
                  <a:lnTo>
                    <a:pt x="567" y="196"/>
                  </a:lnTo>
                  <a:lnTo>
                    <a:pt x="564" y="199"/>
                  </a:lnTo>
                  <a:lnTo>
                    <a:pt x="562" y="201"/>
                  </a:lnTo>
                  <a:lnTo>
                    <a:pt x="562" y="204"/>
                  </a:lnTo>
                  <a:lnTo>
                    <a:pt x="560" y="206"/>
                  </a:lnTo>
                  <a:lnTo>
                    <a:pt x="555" y="208"/>
                  </a:lnTo>
                  <a:lnTo>
                    <a:pt x="553" y="211"/>
                  </a:lnTo>
                  <a:lnTo>
                    <a:pt x="550" y="213"/>
                  </a:lnTo>
                  <a:lnTo>
                    <a:pt x="548" y="215"/>
                  </a:lnTo>
                  <a:lnTo>
                    <a:pt x="546" y="215"/>
                  </a:lnTo>
                  <a:lnTo>
                    <a:pt x="546" y="218"/>
                  </a:lnTo>
                  <a:lnTo>
                    <a:pt x="543" y="218"/>
                  </a:lnTo>
                  <a:lnTo>
                    <a:pt x="541" y="220"/>
                  </a:lnTo>
                  <a:lnTo>
                    <a:pt x="538" y="220"/>
                  </a:lnTo>
                  <a:lnTo>
                    <a:pt x="536" y="222"/>
                  </a:lnTo>
                  <a:lnTo>
                    <a:pt x="534" y="222"/>
                  </a:lnTo>
                  <a:lnTo>
                    <a:pt x="531" y="225"/>
                  </a:lnTo>
                  <a:lnTo>
                    <a:pt x="529" y="225"/>
                  </a:lnTo>
                  <a:lnTo>
                    <a:pt x="527" y="225"/>
                  </a:lnTo>
                  <a:lnTo>
                    <a:pt x="524" y="227"/>
                  </a:lnTo>
                  <a:lnTo>
                    <a:pt x="527" y="227"/>
                  </a:lnTo>
                  <a:lnTo>
                    <a:pt x="529" y="230"/>
                  </a:lnTo>
                  <a:lnTo>
                    <a:pt x="531" y="232"/>
                  </a:lnTo>
                  <a:lnTo>
                    <a:pt x="534" y="232"/>
                  </a:lnTo>
                  <a:lnTo>
                    <a:pt x="534" y="234"/>
                  </a:lnTo>
                  <a:lnTo>
                    <a:pt x="536" y="234"/>
                  </a:lnTo>
                  <a:lnTo>
                    <a:pt x="536" y="237"/>
                  </a:lnTo>
                  <a:lnTo>
                    <a:pt x="538" y="237"/>
                  </a:lnTo>
                  <a:lnTo>
                    <a:pt x="538" y="239"/>
                  </a:lnTo>
                  <a:lnTo>
                    <a:pt x="541" y="241"/>
                  </a:lnTo>
                  <a:lnTo>
                    <a:pt x="543" y="244"/>
                  </a:lnTo>
                  <a:lnTo>
                    <a:pt x="543" y="246"/>
                  </a:lnTo>
                  <a:lnTo>
                    <a:pt x="546" y="246"/>
                  </a:lnTo>
                  <a:lnTo>
                    <a:pt x="546" y="248"/>
                  </a:lnTo>
                  <a:lnTo>
                    <a:pt x="548" y="251"/>
                  </a:lnTo>
                  <a:lnTo>
                    <a:pt x="548" y="253"/>
                  </a:lnTo>
                  <a:lnTo>
                    <a:pt x="548" y="256"/>
                  </a:lnTo>
                  <a:lnTo>
                    <a:pt x="550" y="256"/>
                  </a:lnTo>
                  <a:lnTo>
                    <a:pt x="550" y="258"/>
                  </a:lnTo>
                  <a:lnTo>
                    <a:pt x="550" y="263"/>
                  </a:lnTo>
                  <a:lnTo>
                    <a:pt x="550" y="265"/>
                  </a:lnTo>
                  <a:lnTo>
                    <a:pt x="550" y="270"/>
                  </a:lnTo>
                  <a:lnTo>
                    <a:pt x="550" y="272"/>
                  </a:lnTo>
                  <a:lnTo>
                    <a:pt x="550" y="274"/>
                  </a:lnTo>
                  <a:lnTo>
                    <a:pt x="550" y="279"/>
                  </a:lnTo>
                  <a:lnTo>
                    <a:pt x="548" y="282"/>
                  </a:lnTo>
                  <a:lnTo>
                    <a:pt x="546" y="286"/>
                  </a:lnTo>
                  <a:lnTo>
                    <a:pt x="546" y="289"/>
                  </a:lnTo>
                  <a:lnTo>
                    <a:pt x="543" y="293"/>
                  </a:lnTo>
                  <a:lnTo>
                    <a:pt x="541" y="296"/>
                  </a:lnTo>
                  <a:lnTo>
                    <a:pt x="538" y="298"/>
                  </a:lnTo>
                  <a:lnTo>
                    <a:pt x="536" y="303"/>
                  </a:lnTo>
                  <a:lnTo>
                    <a:pt x="534" y="305"/>
                  </a:lnTo>
                  <a:lnTo>
                    <a:pt x="531" y="307"/>
                  </a:lnTo>
                  <a:lnTo>
                    <a:pt x="529" y="310"/>
                  </a:lnTo>
                  <a:lnTo>
                    <a:pt x="524" y="315"/>
                  </a:lnTo>
                  <a:lnTo>
                    <a:pt x="522" y="317"/>
                  </a:lnTo>
                  <a:lnTo>
                    <a:pt x="517" y="319"/>
                  </a:lnTo>
                  <a:lnTo>
                    <a:pt x="515" y="322"/>
                  </a:lnTo>
                  <a:lnTo>
                    <a:pt x="510" y="324"/>
                  </a:lnTo>
                  <a:lnTo>
                    <a:pt x="508" y="326"/>
                  </a:lnTo>
                  <a:lnTo>
                    <a:pt x="503" y="329"/>
                  </a:lnTo>
                  <a:lnTo>
                    <a:pt x="498" y="331"/>
                  </a:lnTo>
                  <a:lnTo>
                    <a:pt x="494" y="333"/>
                  </a:lnTo>
                  <a:lnTo>
                    <a:pt x="489" y="336"/>
                  </a:lnTo>
                  <a:lnTo>
                    <a:pt x="484" y="338"/>
                  </a:lnTo>
                  <a:lnTo>
                    <a:pt x="479" y="338"/>
                  </a:lnTo>
                  <a:lnTo>
                    <a:pt x="475" y="341"/>
                  </a:lnTo>
                  <a:lnTo>
                    <a:pt x="470" y="343"/>
                  </a:lnTo>
                  <a:lnTo>
                    <a:pt x="465" y="343"/>
                  </a:lnTo>
                  <a:lnTo>
                    <a:pt x="458" y="343"/>
                  </a:lnTo>
                  <a:lnTo>
                    <a:pt x="456" y="345"/>
                  </a:lnTo>
                  <a:lnTo>
                    <a:pt x="453" y="345"/>
                  </a:lnTo>
                  <a:lnTo>
                    <a:pt x="451" y="345"/>
                  </a:lnTo>
                  <a:lnTo>
                    <a:pt x="449" y="345"/>
                  </a:lnTo>
                  <a:lnTo>
                    <a:pt x="446" y="345"/>
                  </a:lnTo>
                  <a:lnTo>
                    <a:pt x="444" y="345"/>
                  </a:lnTo>
                  <a:lnTo>
                    <a:pt x="442" y="345"/>
                  </a:lnTo>
                  <a:lnTo>
                    <a:pt x="439" y="345"/>
                  </a:lnTo>
                  <a:lnTo>
                    <a:pt x="435" y="348"/>
                  </a:lnTo>
                  <a:lnTo>
                    <a:pt x="432" y="348"/>
                  </a:lnTo>
                  <a:lnTo>
                    <a:pt x="430" y="348"/>
                  </a:lnTo>
                  <a:lnTo>
                    <a:pt x="427" y="348"/>
                  </a:lnTo>
                  <a:lnTo>
                    <a:pt x="425" y="348"/>
                  </a:lnTo>
                  <a:lnTo>
                    <a:pt x="420" y="348"/>
                  </a:lnTo>
                  <a:lnTo>
                    <a:pt x="418" y="348"/>
                  </a:lnTo>
                  <a:lnTo>
                    <a:pt x="416" y="345"/>
                  </a:lnTo>
                  <a:lnTo>
                    <a:pt x="413" y="345"/>
                  </a:lnTo>
                  <a:lnTo>
                    <a:pt x="411" y="345"/>
                  </a:lnTo>
                  <a:lnTo>
                    <a:pt x="409" y="345"/>
                  </a:lnTo>
                  <a:lnTo>
                    <a:pt x="404" y="345"/>
                  </a:lnTo>
                  <a:lnTo>
                    <a:pt x="401" y="345"/>
                  </a:lnTo>
                  <a:lnTo>
                    <a:pt x="399" y="343"/>
                  </a:lnTo>
                  <a:lnTo>
                    <a:pt x="397" y="343"/>
                  </a:lnTo>
                  <a:lnTo>
                    <a:pt x="394" y="343"/>
                  </a:lnTo>
                  <a:lnTo>
                    <a:pt x="392" y="343"/>
                  </a:lnTo>
                  <a:lnTo>
                    <a:pt x="390" y="343"/>
                  </a:lnTo>
                  <a:lnTo>
                    <a:pt x="387" y="341"/>
                  </a:lnTo>
                  <a:lnTo>
                    <a:pt x="385" y="343"/>
                  </a:lnTo>
                  <a:lnTo>
                    <a:pt x="385" y="345"/>
                  </a:lnTo>
                  <a:lnTo>
                    <a:pt x="383" y="348"/>
                  </a:lnTo>
                  <a:lnTo>
                    <a:pt x="380" y="350"/>
                  </a:lnTo>
                  <a:lnTo>
                    <a:pt x="378" y="352"/>
                  </a:lnTo>
                  <a:lnTo>
                    <a:pt x="375" y="355"/>
                  </a:lnTo>
                  <a:lnTo>
                    <a:pt x="373" y="357"/>
                  </a:lnTo>
                  <a:lnTo>
                    <a:pt x="371" y="359"/>
                  </a:lnTo>
                  <a:lnTo>
                    <a:pt x="366" y="362"/>
                  </a:lnTo>
                  <a:lnTo>
                    <a:pt x="364" y="364"/>
                  </a:lnTo>
                  <a:lnTo>
                    <a:pt x="361" y="367"/>
                  </a:lnTo>
                  <a:lnTo>
                    <a:pt x="359" y="367"/>
                  </a:lnTo>
                  <a:lnTo>
                    <a:pt x="354" y="369"/>
                  </a:lnTo>
                  <a:lnTo>
                    <a:pt x="352" y="371"/>
                  </a:lnTo>
                  <a:lnTo>
                    <a:pt x="349" y="374"/>
                  </a:lnTo>
                  <a:lnTo>
                    <a:pt x="345" y="374"/>
                  </a:lnTo>
                  <a:lnTo>
                    <a:pt x="342" y="376"/>
                  </a:lnTo>
                  <a:lnTo>
                    <a:pt x="340" y="378"/>
                  </a:lnTo>
                  <a:lnTo>
                    <a:pt x="335" y="378"/>
                  </a:lnTo>
                  <a:lnTo>
                    <a:pt x="333" y="381"/>
                  </a:lnTo>
                  <a:lnTo>
                    <a:pt x="328" y="383"/>
                  </a:lnTo>
                  <a:lnTo>
                    <a:pt x="326" y="383"/>
                  </a:lnTo>
                  <a:lnTo>
                    <a:pt x="321" y="385"/>
                  </a:lnTo>
                  <a:lnTo>
                    <a:pt x="316" y="385"/>
                  </a:lnTo>
                  <a:lnTo>
                    <a:pt x="314" y="388"/>
                  </a:lnTo>
                  <a:lnTo>
                    <a:pt x="312" y="388"/>
                  </a:lnTo>
                  <a:lnTo>
                    <a:pt x="307" y="388"/>
                  </a:lnTo>
                  <a:lnTo>
                    <a:pt x="302" y="390"/>
                  </a:lnTo>
                  <a:lnTo>
                    <a:pt x="298" y="390"/>
                  </a:lnTo>
                  <a:lnTo>
                    <a:pt x="295" y="393"/>
                  </a:lnTo>
                  <a:lnTo>
                    <a:pt x="290" y="393"/>
                  </a:lnTo>
                  <a:lnTo>
                    <a:pt x="286" y="393"/>
                  </a:lnTo>
                  <a:lnTo>
                    <a:pt x="279" y="395"/>
                  </a:lnTo>
                  <a:lnTo>
                    <a:pt x="272" y="395"/>
                  </a:lnTo>
                  <a:lnTo>
                    <a:pt x="264" y="395"/>
                  </a:lnTo>
                  <a:lnTo>
                    <a:pt x="257" y="395"/>
                  </a:lnTo>
                  <a:lnTo>
                    <a:pt x="250" y="395"/>
                  </a:lnTo>
                  <a:lnTo>
                    <a:pt x="243" y="395"/>
                  </a:lnTo>
                  <a:lnTo>
                    <a:pt x="236" y="395"/>
                  </a:lnTo>
                  <a:lnTo>
                    <a:pt x="229" y="393"/>
                  </a:lnTo>
                  <a:lnTo>
                    <a:pt x="222" y="393"/>
                  </a:lnTo>
                  <a:lnTo>
                    <a:pt x="215" y="390"/>
                  </a:lnTo>
                  <a:lnTo>
                    <a:pt x="208" y="388"/>
                  </a:lnTo>
                  <a:lnTo>
                    <a:pt x="201" y="385"/>
                  </a:lnTo>
                  <a:lnTo>
                    <a:pt x="194" y="385"/>
                  </a:lnTo>
                  <a:lnTo>
                    <a:pt x="189" y="383"/>
                  </a:lnTo>
                  <a:lnTo>
                    <a:pt x="182" y="381"/>
                  </a:lnTo>
                  <a:lnTo>
                    <a:pt x="177" y="376"/>
                  </a:lnTo>
                  <a:lnTo>
                    <a:pt x="170" y="374"/>
                  </a:lnTo>
                  <a:lnTo>
                    <a:pt x="165" y="371"/>
                  </a:lnTo>
                  <a:lnTo>
                    <a:pt x="161" y="369"/>
                  </a:lnTo>
                  <a:lnTo>
                    <a:pt x="156" y="364"/>
                  </a:lnTo>
                  <a:lnTo>
                    <a:pt x="151" y="362"/>
                  </a:lnTo>
                  <a:lnTo>
                    <a:pt x="146" y="357"/>
                  </a:lnTo>
                  <a:lnTo>
                    <a:pt x="142" y="352"/>
                  </a:lnTo>
                  <a:lnTo>
                    <a:pt x="137" y="350"/>
                  </a:lnTo>
                  <a:lnTo>
                    <a:pt x="135" y="345"/>
                  </a:lnTo>
                  <a:lnTo>
                    <a:pt x="130" y="341"/>
                  </a:lnTo>
                  <a:lnTo>
                    <a:pt x="127" y="336"/>
                  </a:lnTo>
                  <a:lnTo>
                    <a:pt x="125" y="331"/>
                  </a:lnTo>
                  <a:lnTo>
                    <a:pt x="123" y="326"/>
                  </a:lnTo>
                  <a:lnTo>
                    <a:pt x="120" y="322"/>
                  </a:lnTo>
                  <a:lnTo>
                    <a:pt x="118" y="317"/>
                  </a:lnTo>
                  <a:lnTo>
                    <a:pt x="118" y="312"/>
                  </a:lnTo>
                  <a:close/>
                </a:path>
              </a:pathLst>
            </a:custGeom>
            <a:solidFill>
              <a:srgbClr val="FFFFFF"/>
            </a:solidFill>
            <a:ln w="12700">
              <a:solidFill>
                <a:srgbClr val="777777"/>
              </a:solidFill>
              <a:round/>
              <a:headEnd/>
              <a:tailEnd/>
            </a:ln>
          </p:spPr>
          <p:txBody>
            <a:bodyPr wrap="square" lIns="68562" tIns="34281" rIns="68562" bIns="34281">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a:ln>
                  <a:solidFill>
                    <a:sysClr val="windowText" lastClr="000000"/>
                  </a:solid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7" name="TextBox 9"/>
            <p:cNvSpPr txBox="1">
              <a:spLocks noChangeArrowheads="1"/>
            </p:cNvSpPr>
            <p:nvPr/>
          </p:nvSpPr>
          <p:spPr bwMode="auto">
            <a:xfrm>
              <a:off x="5227291" y="3090336"/>
              <a:ext cx="1401088" cy="337105"/>
            </a:xfrm>
            <a:prstGeom prst="rect">
              <a:avLst/>
            </a:prstGeom>
            <a:noFill/>
            <a:ln w="9525">
              <a:noFill/>
              <a:miter lim="800000"/>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600" b="0" i="0" u="none" strike="noStrike" cap="none" normalizeH="0" baseline="0" noProof="0">
                  <a:ln>
                    <a:noFill/>
                  </a:ln>
                  <a:solidFill>
                    <a:srgbClr val="FFFFFF"/>
                  </a:solidFill>
                  <a:uLnTx/>
                  <a:uFillTx/>
                  <a:latin typeface="Huawei Sans" panose="020C0503030203020204" pitchFamily="34" charset="0"/>
                  <a:ea typeface="方正兰亭黑简体" panose="02000000000000000000" pitchFamily="2" charset="-122"/>
                  <a:sym typeface="Huawei Sans" panose="020C0503030203020204" pitchFamily="34" charset="0"/>
                </a:rPr>
                <a:t>  WAN</a:t>
              </a:r>
            </a:p>
          </p:txBody>
        </p:sp>
        <p:grpSp>
          <p:nvGrpSpPr>
            <p:cNvPr id="228" name="组合 81"/>
            <p:cNvGrpSpPr>
              <a:grpSpLocks/>
            </p:cNvGrpSpPr>
            <p:nvPr/>
          </p:nvGrpSpPr>
          <p:grpSpPr bwMode="auto">
            <a:xfrm>
              <a:off x="1967318" y="1362040"/>
              <a:ext cx="6486850" cy="5055113"/>
              <a:chOff x="685746" y="1864653"/>
              <a:chExt cx="3106649" cy="2943360"/>
            </a:xfrm>
          </p:grpSpPr>
          <p:cxnSp>
            <p:nvCxnSpPr>
              <p:cNvPr id="284" name="直接连接符 22"/>
              <p:cNvCxnSpPr>
                <a:cxnSpLocks noChangeShapeType="1"/>
              </p:cNvCxnSpPr>
              <p:nvPr/>
            </p:nvCxnSpPr>
            <p:spPr bwMode="auto">
              <a:xfrm>
                <a:off x="984885" y="2202180"/>
                <a:ext cx="1028700" cy="7620"/>
              </a:xfrm>
              <a:prstGeom prst="line">
                <a:avLst/>
              </a:prstGeom>
              <a:noFill/>
              <a:ln w="22225">
                <a:solidFill>
                  <a:srgbClr val="000000"/>
                </a:solidFill>
                <a:round/>
                <a:headEnd/>
                <a:tailEnd/>
              </a:ln>
            </p:spPr>
          </p:cxnSp>
          <p:cxnSp>
            <p:nvCxnSpPr>
              <p:cNvPr id="285" name="直接连接符 23"/>
              <p:cNvCxnSpPr>
                <a:cxnSpLocks noChangeShapeType="1"/>
              </p:cNvCxnSpPr>
              <p:nvPr/>
            </p:nvCxnSpPr>
            <p:spPr bwMode="auto">
              <a:xfrm>
                <a:off x="1274445" y="2209800"/>
                <a:ext cx="0" cy="144780"/>
              </a:xfrm>
              <a:prstGeom prst="line">
                <a:avLst/>
              </a:prstGeom>
              <a:noFill/>
              <a:ln w="12700">
                <a:solidFill>
                  <a:srgbClr val="000000"/>
                </a:solidFill>
                <a:round/>
                <a:headEnd/>
                <a:tailEnd/>
              </a:ln>
            </p:spPr>
          </p:cxnSp>
          <p:cxnSp>
            <p:nvCxnSpPr>
              <p:cNvPr id="286" name="直接连接符 24"/>
              <p:cNvCxnSpPr>
                <a:cxnSpLocks noChangeShapeType="1"/>
              </p:cNvCxnSpPr>
              <p:nvPr/>
            </p:nvCxnSpPr>
            <p:spPr bwMode="auto">
              <a:xfrm>
                <a:off x="1739265" y="2217420"/>
                <a:ext cx="0" cy="144780"/>
              </a:xfrm>
              <a:prstGeom prst="line">
                <a:avLst/>
              </a:prstGeom>
              <a:noFill/>
              <a:ln w="12700">
                <a:solidFill>
                  <a:srgbClr val="000000"/>
                </a:solidFill>
                <a:round/>
                <a:headEnd/>
                <a:tailEnd/>
              </a:ln>
            </p:spPr>
          </p:cxnSp>
          <p:sp>
            <p:nvSpPr>
              <p:cNvPr id="287" name="圆角矩形 25"/>
              <p:cNvSpPr>
                <a:spLocks noChangeArrowheads="1"/>
              </p:cNvSpPr>
              <p:nvPr/>
            </p:nvSpPr>
            <p:spPr bwMode="auto">
              <a:xfrm>
                <a:off x="685746" y="1928587"/>
                <a:ext cx="1609779" cy="2093889"/>
              </a:xfrm>
              <a:prstGeom prst="roundRect">
                <a:avLst>
                  <a:gd name="adj" fmla="val 16667"/>
                </a:avLst>
              </a:prstGeom>
              <a:noFill/>
              <a:ln w="9525">
                <a:solidFill>
                  <a:srgbClr val="8AB9B9">
                    <a:lumMod val="75000"/>
                  </a:srgbClr>
                </a:solidFill>
                <a:prstDash val="dash"/>
                <a:round/>
                <a:headEnd/>
                <a:tailEnd/>
              </a:ln>
            </p:spPr>
            <p:txBody>
              <a:bodyPr wrap="square">
                <a:noAutofit/>
              </a:bodyPr>
              <a:lstStyle/>
              <a:p>
                <a:pPr marL="0" marR="0" lvl="0" indent="0" defTabSz="912813"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88" name="圆角矩形 26"/>
              <p:cNvSpPr>
                <a:spLocks noChangeArrowheads="1"/>
              </p:cNvSpPr>
              <p:nvPr/>
            </p:nvSpPr>
            <p:spPr bwMode="auto">
              <a:xfrm>
                <a:off x="1221105" y="1866900"/>
                <a:ext cx="640080" cy="175260"/>
              </a:xfrm>
              <a:prstGeom prst="roundRect">
                <a:avLst>
                  <a:gd name="adj" fmla="val 16667"/>
                </a:avLst>
              </a:prstGeom>
              <a:solidFill>
                <a:srgbClr val="FFFFFF"/>
              </a:solidFill>
              <a:ln w="12700">
                <a:solidFill>
                  <a:srgbClr val="000000"/>
                </a:solidFill>
                <a:round/>
                <a:headEnd/>
                <a:tailEnd/>
              </a:ln>
            </p:spPr>
            <p:txBody>
              <a:bodyPr wrap="square">
                <a:noAutofit/>
              </a:bodyPr>
              <a:lstStyle/>
              <a:p>
                <a:pPr marL="0" marR="0" lvl="0" indent="0" defTabSz="912813" eaLnBrk="1" fontAlgn="ctr" latinLnBrk="0" hangingPunct="1">
                  <a:lnSpc>
                    <a:spcPct val="100000"/>
                  </a:lnSpc>
                  <a:spcBef>
                    <a:spcPts val="0"/>
                  </a:spcBef>
                  <a:spcAft>
                    <a:spcPts val="0"/>
                  </a:spcAft>
                  <a:buClr>
                    <a:srgbClr val="CC9900"/>
                  </a:buClr>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89" name="TextBox 27"/>
              <p:cNvSpPr txBox="1">
                <a:spLocks noChangeArrowheads="1"/>
              </p:cNvSpPr>
              <p:nvPr/>
            </p:nvSpPr>
            <p:spPr bwMode="auto">
              <a:xfrm>
                <a:off x="1218393" y="1864653"/>
                <a:ext cx="1045337" cy="196281"/>
              </a:xfrm>
              <a:prstGeom prst="rect">
                <a:avLst/>
              </a:prstGeom>
              <a:noFill/>
              <a:ln w="9525">
                <a:noFill/>
                <a:miter lim="800000"/>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400" b="1"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ЦОД А</a:t>
                </a:r>
              </a:p>
            </p:txBody>
          </p:sp>
          <p:sp>
            <p:nvSpPr>
              <p:cNvPr id="290" name="TextBox 28"/>
              <p:cNvSpPr txBox="1">
                <a:spLocks noChangeArrowheads="1"/>
              </p:cNvSpPr>
              <p:nvPr/>
            </p:nvSpPr>
            <p:spPr bwMode="auto">
              <a:xfrm>
                <a:off x="685810" y="3595632"/>
                <a:ext cx="498347" cy="483851"/>
              </a:xfrm>
              <a:prstGeom prst="rect">
                <a:avLst/>
              </a:prstGeom>
              <a:noFill/>
              <a:ln w="9525">
                <a:noFill/>
                <a:miter lim="800000"/>
                <a:headEnd/>
                <a:tailEnd/>
              </a:ln>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ru-RU" sz="1200" b="1">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Основная СХД</a:t>
                </a:r>
              </a:p>
            </p:txBody>
          </p:sp>
          <p:sp>
            <p:nvSpPr>
              <p:cNvPr id="291" name="TextBox 29"/>
              <p:cNvSpPr txBox="1">
                <a:spLocks noChangeArrowheads="1"/>
              </p:cNvSpPr>
              <p:nvPr/>
            </p:nvSpPr>
            <p:spPr bwMode="auto">
              <a:xfrm>
                <a:off x="1503617" y="3517305"/>
                <a:ext cx="2271949" cy="340488"/>
              </a:xfrm>
              <a:prstGeom prst="rect">
                <a:avLst/>
              </a:prstGeom>
              <a:noFill/>
              <a:ln w="9525">
                <a:noFill/>
                <a:miter lim="800000"/>
                <a:headEnd/>
                <a:tailEnd/>
              </a:ln>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Синхронизация данных в реальном времени</a:t>
                </a:r>
              </a:p>
            </p:txBody>
          </p:sp>
          <p:cxnSp>
            <p:nvCxnSpPr>
              <p:cNvPr id="292" name="直接连接符 30"/>
              <p:cNvCxnSpPr>
                <a:cxnSpLocks noChangeShapeType="1"/>
              </p:cNvCxnSpPr>
              <p:nvPr/>
            </p:nvCxnSpPr>
            <p:spPr bwMode="auto">
              <a:xfrm flipH="1" flipV="1">
                <a:off x="1508409" y="3850855"/>
                <a:ext cx="1188162" cy="476744"/>
              </a:xfrm>
              <a:prstGeom prst="line">
                <a:avLst/>
              </a:prstGeom>
              <a:noFill/>
              <a:ln w="15875">
                <a:solidFill>
                  <a:srgbClr val="8AB9B9">
                    <a:lumMod val="75000"/>
                  </a:srgbClr>
                </a:solidFill>
                <a:round/>
                <a:headEnd/>
                <a:tailEnd/>
              </a:ln>
            </p:spPr>
          </p:cxnSp>
          <p:cxnSp>
            <p:nvCxnSpPr>
              <p:cNvPr id="293" name="直接连接符 31"/>
              <p:cNvCxnSpPr>
                <a:cxnSpLocks noChangeShapeType="1"/>
              </p:cNvCxnSpPr>
              <p:nvPr/>
            </p:nvCxnSpPr>
            <p:spPr bwMode="auto">
              <a:xfrm flipH="1">
                <a:off x="2696571" y="3842828"/>
                <a:ext cx="1095824" cy="484771"/>
              </a:xfrm>
              <a:prstGeom prst="line">
                <a:avLst/>
              </a:prstGeom>
              <a:noFill/>
              <a:ln w="15875">
                <a:solidFill>
                  <a:srgbClr val="8AB9B9">
                    <a:lumMod val="75000"/>
                  </a:srgbClr>
                </a:solidFill>
                <a:round/>
                <a:headEnd/>
                <a:tailEnd/>
              </a:ln>
            </p:spPr>
          </p:cxnSp>
          <p:sp>
            <p:nvSpPr>
              <p:cNvPr id="294" name="TextBox 32"/>
              <p:cNvSpPr txBox="1">
                <a:spLocks noChangeArrowheads="1"/>
              </p:cNvSpPr>
              <p:nvPr/>
            </p:nvSpPr>
            <p:spPr bwMode="auto">
              <a:xfrm>
                <a:off x="2120163" y="4611732"/>
                <a:ext cx="1192956" cy="196281"/>
              </a:xfrm>
              <a:prstGeom prst="rect">
                <a:avLst/>
              </a:prstGeom>
              <a:noFill/>
              <a:ln w="9525">
                <a:noFill/>
                <a:miter lim="800000"/>
                <a:headEnd/>
                <a:tailEnd/>
              </a:ln>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600" b="1"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Кворум-устройство</a:t>
                </a:r>
              </a:p>
            </p:txBody>
          </p:sp>
        </p:grpSp>
        <p:grpSp>
          <p:nvGrpSpPr>
            <p:cNvPr id="229" name="组合 106"/>
            <p:cNvGrpSpPr>
              <a:grpSpLocks/>
            </p:cNvGrpSpPr>
            <p:nvPr/>
          </p:nvGrpSpPr>
          <p:grpSpPr bwMode="auto">
            <a:xfrm>
              <a:off x="6984037" y="1378434"/>
              <a:ext cx="3212881" cy="3858749"/>
              <a:chOff x="817245" y="1866900"/>
              <a:chExt cx="1538703" cy="2246769"/>
            </a:xfrm>
          </p:grpSpPr>
          <p:cxnSp>
            <p:nvCxnSpPr>
              <p:cNvPr id="276" name="直接连接符 14"/>
              <p:cNvCxnSpPr>
                <a:cxnSpLocks noChangeShapeType="1"/>
              </p:cNvCxnSpPr>
              <p:nvPr/>
            </p:nvCxnSpPr>
            <p:spPr bwMode="auto">
              <a:xfrm>
                <a:off x="984885" y="2202180"/>
                <a:ext cx="1028700" cy="7620"/>
              </a:xfrm>
              <a:prstGeom prst="line">
                <a:avLst/>
              </a:prstGeom>
              <a:noFill/>
              <a:ln w="22225">
                <a:solidFill>
                  <a:srgbClr val="000000"/>
                </a:solidFill>
                <a:round/>
                <a:headEnd/>
                <a:tailEnd/>
              </a:ln>
            </p:spPr>
          </p:cxnSp>
          <p:cxnSp>
            <p:nvCxnSpPr>
              <p:cNvPr id="277" name="直接连接符 15"/>
              <p:cNvCxnSpPr>
                <a:cxnSpLocks noChangeShapeType="1"/>
              </p:cNvCxnSpPr>
              <p:nvPr/>
            </p:nvCxnSpPr>
            <p:spPr bwMode="auto">
              <a:xfrm>
                <a:off x="1274445" y="2209800"/>
                <a:ext cx="0" cy="144780"/>
              </a:xfrm>
              <a:prstGeom prst="line">
                <a:avLst/>
              </a:prstGeom>
              <a:noFill/>
              <a:ln w="12700">
                <a:solidFill>
                  <a:srgbClr val="000000"/>
                </a:solidFill>
                <a:round/>
                <a:headEnd/>
                <a:tailEnd/>
              </a:ln>
            </p:spPr>
          </p:cxnSp>
          <p:cxnSp>
            <p:nvCxnSpPr>
              <p:cNvPr id="278" name="直接连接符 16"/>
              <p:cNvCxnSpPr>
                <a:cxnSpLocks noChangeShapeType="1"/>
              </p:cNvCxnSpPr>
              <p:nvPr/>
            </p:nvCxnSpPr>
            <p:spPr bwMode="auto">
              <a:xfrm>
                <a:off x="1739265" y="2217420"/>
                <a:ext cx="0" cy="144780"/>
              </a:xfrm>
              <a:prstGeom prst="line">
                <a:avLst/>
              </a:prstGeom>
              <a:noFill/>
              <a:ln w="12700">
                <a:solidFill>
                  <a:srgbClr val="000000"/>
                </a:solidFill>
                <a:round/>
                <a:headEnd/>
                <a:tailEnd/>
              </a:ln>
            </p:spPr>
          </p:cxnSp>
          <p:sp>
            <p:nvSpPr>
              <p:cNvPr id="279" name="圆角矩形 17"/>
              <p:cNvSpPr>
                <a:spLocks noChangeArrowheads="1"/>
              </p:cNvSpPr>
              <p:nvPr/>
            </p:nvSpPr>
            <p:spPr bwMode="auto">
              <a:xfrm>
                <a:off x="817245" y="1973580"/>
                <a:ext cx="1538703" cy="2015884"/>
              </a:xfrm>
              <a:prstGeom prst="roundRect">
                <a:avLst>
                  <a:gd name="adj" fmla="val 16667"/>
                </a:avLst>
              </a:prstGeom>
              <a:noFill/>
              <a:ln w="9525">
                <a:solidFill>
                  <a:srgbClr val="8AB9B9">
                    <a:lumMod val="75000"/>
                  </a:srgbClr>
                </a:solidFill>
                <a:prstDash val="dash"/>
                <a:round/>
                <a:headEnd/>
                <a:tailEnd/>
              </a:ln>
            </p:spPr>
            <p:txBody>
              <a:bodyPr wrap="square">
                <a:noAutofit/>
              </a:bodyPr>
              <a:lstStyle/>
              <a:p>
                <a:pPr marL="0" marR="0" lvl="0" indent="0" defTabSz="912813"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80" name="圆角矩形 18"/>
              <p:cNvSpPr>
                <a:spLocks noChangeArrowheads="1"/>
              </p:cNvSpPr>
              <p:nvPr/>
            </p:nvSpPr>
            <p:spPr bwMode="auto">
              <a:xfrm>
                <a:off x="1221105" y="1866900"/>
                <a:ext cx="640080" cy="175260"/>
              </a:xfrm>
              <a:prstGeom prst="roundRect">
                <a:avLst>
                  <a:gd name="adj" fmla="val 16667"/>
                </a:avLst>
              </a:prstGeom>
              <a:solidFill>
                <a:srgbClr val="FFFFFF"/>
              </a:solidFill>
              <a:ln w="12700">
                <a:solidFill>
                  <a:srgbClr val="000000"/>
                </a:solidFill>
                <a:round/>
                <a:headEnd/>
                <a:tailEnd/>
              </a:ln>
            </p:spPr>
            <p:txBody>
              <a:bodyPr wrap="square">
                <a:noAutofit/>
              </a:bodyPr>
              <a:lstStyle/>
              <a:p>
                <a:pPr marL="0" marR="0" lvl="0" indent="0" defTabSz="912813" eaLnBrk="1" fontAlgn="ctr" latinLnBrk="0" hangingPunct="1">
                  <a:lnSpc>
                    <a:spcPct val="100000"/>
                  </a:lnSpc>
                  <a:spcBef>
                    <a:spcPts val="0"/>
                  </a:spcBef>
                  <a:spcAft>
                    <a:spcPts val="0"/>
                  </a:spcAft>
                  <a:buClr>
                    <a:srgbClr val="CC9900"/>
                  </a:buClr>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81" name="TextBox 19"/>
              <p:cNvSpPr txBox="1">
                <a:spLocks noChangeArrowheads="1"/>
              </p:cNvSpPr>
              <p:nvPr/>
            </p:nvSpPr>
            <p:spPr bwMode="auto">
              <a:xfrm>
                <a:off x="1217685" y="1871949"/>
                <a:ext cx="1091278" cy="196281"/>
              </a:xfrm>
              <a:prstGeom prst="rect">
                <a:avLst/>
              </a:prstGeom>
              <a:noFill/>
              <a:ln w="9525">
                <a:noFill/>
                <a:miter lim="800000"/>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400" b="1"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ЦОД В</a:t>
                </a:r>
              </a:p>
            </p:txBody>
          </p:sp>
          <p:sp>
            <p:nvSpPr>
              <p:cNvPr id="282" name="TextBox 20"/>
              <p:cNvSpPr txBox="1">
                <a:spLocks noChangeArrowheads="1"/>
              </p:cNvSpPr>
              <p:nvPr/>
            </p:nvSpPr>
            <p:spPr bwMode="auto">
              <a:xfrm>
                <a:off x="1838121" y="3629818"/>
                <a:ext cx="499777" cy="483851"/>
              </a:xfrm>
              <a:prstGeom prst="rect">
                <a:avLst/>
              </a:prstGeom>
              <a:noFill/>
              <a:ln w="9525">
                <a:noFill/>
                <a:miter lim="800000"/>
                <a:headEnd/>
                <a:tailEnd/>
              </a:ln>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ru-RU" sz="1200" b="1">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Основная СХД</a:t>
                </a:r>
              </a:p>
            </p:txBody>
          </p:sp>
          <p:sp>
            <p:nvSpPr>
              <p:cNvPr id="283" name="TextBox 21"/>
              <p:cNvSpPr txBox="1">
                <a:spLocks noChangeArrowheads="1"/>
              </p:cNvSpPr>
              <p:nvPr/>
            </p:nvSpPr>
            <p:spPr bwMode="auto">
              <a:xfrm>
                <a:off x="1259205" y="3048000"/>
                <a:ext cx="495300" cy="196281"/>
              </a:xfrm>
              <a:prstGeom prst="rect">
                <a:avLst/>
              </a:prstGeom>
              <a:noFill/>
              <a:ln w="9525">
                <a:noFill/>
                <a:miter lim="800000"/>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600" b="0" i="0" u="none" strike="noStrike" cap="none" normalizeH="0" baseline="0" noProof="0">
                    <a:ln>
                      <a:noFill/>
                    </a:ln>
                    <a:solidFill>
                      <a:srgbClr val="FFFFFF"/>
                    </a:solidFill>
                    <a:uLnTx/>
                    <a:uFillTx/>
                    <a:latin typeface="Huawei Sans" panose="020C0503030203020204" pitchFamily="34" charset="0"/>
                    <a:ea typeface="方正兰亭黑简体" panose="02000000000000000000" pitchFamily="2" charset="-122"/>
                    <a:sym typeface="Huawei Sans" panose="020C0503030203020204" pitchFamily="34" charset="0"/>
                  </a:rPr>
                  <a:t>  SAN</a:t>
                </a:r>
              </a:p>
            </p:txBody>
          </p:sp>
        </p:grpSp>
        <p:sp>
          <p:nvSpPr>
            <p:cNvPr id="230" name="圆角矩形 229"/>
            <p:cNvSpPr/>
            <p:nvPr/>
          </p:nvSpPr>
          <p:spPr bwMode="auto">
            <a:xfrm>
              <a:off x="2532908" y="2057064"/>
              <a:ext cx="7130841" cy="1011090"/>
            </a:xfrm>
            <a:prstGeom prst="roundRect">
              <a:avLst/>
            </a:prstGeom>
            <a:noFill/>
            <a:ln w="25400">
              <a:solidFill>
                <a:srgbClr val="99CCCC">
                  <a:lumMod val="75000"/>
                </a:srgbClr>
              </a:solidFill>
              <a:prstDash val="sysDash"/>
            </a:ln>
            <a:effectLst/>
            <a:extLst/>
          </p:spPr>
          <p:txBody>
            <a:bodyPr wrap="square">
              <a:noAutofit/>
            </a:bodyPr>
            <a:lstStyle/>
            <a:p>
              <a:pPr marL="0" marR="0" lvl="0" indent="0" defTabSz="914217"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16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1" name="左右箭头 230"/>
            <p:cNvSpPr/>
            <p:nvPr/>
          </p:nvSpPr>
          <p:spPr bwMode="auto">
            <a:xfrm>
              <a:off x="4568581" y="4428114"/>
              <a:ext cx="3071470" cy="365581"/>
            </a:xfrm>
            <a:prstGeom prst="leftRightArrow">
              <a:avLst/>
            </a:prstGeom>
            <a:solidFill>
              <a:srgbClr val="99CCCC">
                <a:lumMod val="20000"/>
                <a:lumOff val="80000"/>
              </a:srgbClr>
            </a:solidFill>
            <a:ln w="9525">
              <a:solidFill>
                <a:srgbClr val="99CCCC">
                  <a:lumMod val="75000"/>
                </a:srgbClr>
              </a:solidFill>
            </a:ln>
            <a:effectLst/>
            <a:extLst/>
          </p:spPr>
          <p:txBody>
            <a:bodyPr wrap="square">
              <a:noAutofit/>
            </a:bodyPr>
            <a:lstStyle/>
            <a:p>
              <a:pPr marL="0" marR="0" lvl="0" indent="0" defTabSz="914217"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16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2" name="Freeform 8"/>
            <p:cNvSpPr>
              <a:spLocks/>
            </p:cNvSpPr>
            <p:nvPr/>
          </p:nvSpPr>
          <p:spPr bwMode="auto">
            <a:xfrm>
              <a:off x="4576859" y="5054822"/>
              <a:ext cx="981075" cy="313355"/>
            </a:xfrm>
            <a:custGeom>
              <a:avLst/>
              <a:gdLst>
                <a:gd name="T0" fmla="*/ 341 w 727"/>
                <a:gd name="T1" fmla="*/ 0 h 482"/>
                <a:gd name="T2" fmla="*/ 374 w 727"/>
                <a:gd name="T3" fmla="*/ 3 h 482"/>
                <a:gd name="T4" fmla="*/ 407 w 727"/>
                <a:gd name="T5" fmla="*/ 11 h 482"/>
                <a:gd name="T6" fmla="*/ 438 w 727"/>
                <a:gd name="T7" fmla="*/ 23 h 482"/>
                <a:gd name="T8" fmla="*/ 465 w 727"/>
                <a:gd name="T9" fmla="*/ 38 h 482"/>
                <a:gd name="T10" fmla="*/ 491 w 727"/>
                <a:gd name="T11" fmla="*/ 58 h 482"/>
                <a:gd name="T12" fmla="*/ 513 w 727"/>
                <a:gd name="T13" fmla="*/ 82 h 482"/>
                <a:gd name="T14" fmla="*/ 531 w 727"/>
                <a:gd name="T15" fmla="*/ 109 h 482"/>
                <a:gd name="T16" fmla="*/ 546 w 727"/>
                <a:gd name="T17" fmla="*/ 139 h 482"/>
                <a:gd name="T18" fmla="*/ 553 w 727"/>
                <a:gd name="T19" fmla="*/ 139 h 482"/>
                <a:gd name="T20" fmla="*/ 571 w 727"/>
                <a:gd name="T21" fmla="*/ 139 h 482"/>
                <a:gd name="T22" fmla="*/ 604 w 727"/>
                <a:gd name="T23" fmla="*/ 146 h 482"/>
                <a:gd name="T24" fmla="*/ 635 w 727"/>
                <a:gd name="T25" fmla="*/ 159 h 482"/>
                <a:gd name="T26" fmla="*/ 663 w 727"/>
                <a:gd name="T27" fmla="*/ 177 h 482"/>
                <a:gd name="T28" fmla="*/ 686 w 727"/>
                <a:gd name="T29" fmla="*/ 201 h 482"/>
                <a:gd name="T30" fmla="*/ 705 w 727"/>
                <a:gd name="T31" fmla="*/ 228 h 482"/>
                <a:gd name="T32" fmla="*/ 719 w 727"/>
                <a:gd name="T33" fmla="*/ 259 h 482"/>
                <a:gd name="T34" fmla="*/ 725 w 727"/>
                <a:gd name="T35" fmla="*/ 292 h 482"/>
                <a:gd name="T36" fmla="*/ 727 w 727"/>
                <a:gd name="T37" fmla="*/ 310 h 482"/>
                <a:gd name="T38" fmla="*/ 723 w 727"/>
                <a:gd name="T39" fmla="*/ 345 h 482"/>
                <a:gd name="T40" fmla="*/ 712 w 727"/>
                <a:gd name="T41" fmla="*/ 378 h 482"/>
                <a:gd name="T42" fmla="*/ 697 w 727"/>
                <a:gd name="T43" fmla="*/ 407 h 482"/>
                <a:gd name="T44" fmla="*/ 675 w 727"/>
                <a:gd name="T45" fmla="*/ 433 h 482"/>
                <a:gd name="T46" fmla="*/ 650 w 727"/>
                <a:gd name="T47" fmla="*/ 453 h 482"/>
                <a:gd name="T48" fmla="*/ 621 w 727"/>
                <a:gd name="T49" fmla="*/ 470 h 482"/>
                <a:gd name="T50" fmla="*/ 588 w 727"/>
                <a:gd name="T51" fmla="*/ 480 h 482"/>
                <a:gd name="T52" fmla="*/ 553 w 727"/>
                <a:gd name="T53" fmla="*/ 482 h 482"/>
                <a:gd name="T54" fmla="*/ 143 w 727"/>
                <a:gd name="T55" fmla="*/ 482 h 482"/>
                <a:gd name="T56" fmla="*/ 114 w 727"/>
                <a:gd name="T57" fmla="*/ 480 h 482"/>
                <a:gd name="T58" fmla="*/ 88 w 727"/>
                <a:gd name="T59" fmla="*/ 471 h 482"/>
                <a:gd name="T60" fmla="*/ 63 w 727"/>
                <a:gd name="T61" fmla="*/ 459 h 482"/>
                <a:gd name="T62" fmla="*/ 43 w 727"/>
                <a:gd name="T63" fmla="*/ 440 h 482"/>
                <a:gd name="T64" fmla="*/ 24 w 727"/>
                <a:gd name="T65" fmla="*/ 420 h 482"/>
                <a:gd name="T66" fmla="*/ 11 w 727"/>
                <a:gd name="T67" fmla="*/ 395 h 482"/>
                <a:gd name="T68" fmla="*/ 2 w 727"/>
                <a:gd name="T69" fmla="*/ 369 h 482"/>
                <a:gd name="T70" fmla="*/ 0 w 727"/>
                <a:gd name="T71" fmla="*/ 340 h 482"/>
                <a:gd name="T72" fmla="*/ 0 w 727"/>
                <a:gd name="T73" fmla="*/ 327 h 482"/>
                <a:gd name="T74" fmla="*/ 4 w 727"/>
                <a:gd name="T75" fmla="*/ 301 h 482"/>
                <a:gd name="T76" fmla="*/ 13 w 727"/>
                <a:gd name="T77" fmla="*/ 278 h 482"/>
                <a:gd name="T78" fmla="*/ 33 w 727"/>
                <a:gd name="T79" fmla="*/ 246 h 482"/>
                <a:gd name="T80" fmla="*/ 72 w 727"/>
                <a:gd name="T81" fmla="*/ 215 h 482"/>
                <a:gd name="T82" fmla="*/ 96 w 727"/>
                <a:gd name="T83" fmla="*/ 204 h 482"/>
                <a:gd name="T84" fmla="*/ 119 w 727"/>
                <a:gd name="T85" fmla="*/ 197 h 482"/>
                <a:gd name="T86" fmla="*/ 123 w 727"/>
                <a:gd name="T87" fmla="*/ 177 h 482"/>
                <a:gd name="T88" fmla="*/ 136 w 727"/>
                <a:gd name="T89" fmla="*/ 139 h 482"/>
                <a:gd name="T90" fmla="*/ 154 w 727"/>
                <a:gd name="T91" fmla="*/ 102 h 482"/>
                <a:gd name="T92" fmla="*/ 178 w 727"/>
                <a:gd name="T93" fmla="*/ 71 h 482"/>
                <a:gd name="T94" fmla="*/ 207 w 727"/>
                <a:gd name="T95" fmla="*/ 45 h 482"/>
                <a:gd name="T96" fmla="*/ 240 w 727"/>
                <a:gd name="T97" fmla="*/ 23 h 482"/>
                <a:gd name="T98" fmla="*/ 279 w 727"/>
                <a:gd name="T99" fmla="*/ 9 h 482"/>
                <a:gd name="T100" fmla="*/ 319 w 727"/>
                <a:gd name="T101" fmla="*/ 1 h 482"/>
                <a:gd name="T102" fmla="*/ 341 w 727"/>
                <a:gd name="T103"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7" h="482">
                  <a:moveTo>
                    <a:pt x="341" y="0"/>
                  </a:moveTo>
                  <a:lnTo>
                    <a:pt x="341" y="0"/>
                  </a:lnTo>
                  <a:lnTo>
                    <a:pt x="357" y="1"/>
                  </a:lnTo>
                  <a:lnTo>
                    <a:pt x="374" y="3"/>
                  </a:lnTo>
                  <a:lnTo>
                    <a:pt x="390" y="5"/>
                  </a:lnTo>
                  <a:lnTo>
                    <a:pt x="407" y="11"/>
                  </a:lnTo>
                  <a:lnTo>
                    <a:pt x="421" y="16"/>
                  </a:lnTo>
                  <a:lnTo>
                    <a:pt x="438" y="23"/>
                  </a:lnTo>
                  <a:lnTo>
                    <a:pt x="450" y="31"/>
                  </a:lnTo>
                  <a:lnTo>
                    <a:pt x="465" y="38"/>
                  </a:lnTo>
                  <a:lnTo>
                    <a:pt x="478" y="49"/>
                  </a:lnTo>
                  <a:lnTo>
                    <a:pt x="491" y="58"/>
                  </a:lnTo>
                  <a:lnTo>
                    <a:pt x="502" y="71"/>
                  </a:lnTo>
                  <a:lnTo>
                    <a:pt x="513" y="82"/>
                  </a:lnTo>
                  <a:lnTo>
                    <a:pt x="522" y="95"/>
                  </a:lnTo>
                  <a:lnTo>
                    <a:pt x="531" y="109"/>
                  </a:lnTo>
                  <a:lnTo>
                    <a:pt x="538" y="124"/>
                  </a:lnTo>
                  <a:lnTo>
                    <a:pt x="546" y="139"/>
                  </a:lnTo>
                  <a:lnTo>
                    <a:pt x="546" y="139"/>
                  </a:lnTo>
                  <a:lnTo>
                    <a:pt x="553" y="139"/>
                  </a:lnTo>
                  <a:lnTo>
                    <a:pt x="553" y="139"/>
                  </a:lnTo>
                  <a:lnTo>
                    <a:pt x="571" y="139"/>
                  </a:lnTo>
                  <a:lnTo>
                    <a:pt x="588" y="142"/>
                  </a:lnTo>
                  <a:lnTo>
                    <a:pt x="604" y="146"/>
                  </a:lnTo>
                  <a:lnTo>
                    <a:pt x="621" y="151"/>
                  </a:lnTo>
                  <a:lnTo>
                    <a:pt x="635" y="159"/>
                  </a:lnTo>
                  <a:lnTo>
                    <a:pt x="650" y="168"/>
                  </a:lnTo>
                  <a:lnTo>
                    <a:pt x="663" y="177"/>
                  </a:lnTo>
                  <a:lnTo>
                    <a:pt x="675" y="188"/>
                  </a:lnTo>
                  <a:lnTo>
                    <a:pt x="686" y="201"/>
                  </a:lnTo>
                  <a:lnTo>
                    <a:pt x="697" y="213"/>
                  </a:lnTo>
                  <a:lnTo>
                    <a:pt x="705" y="228"/>
                  </a:lnTo>
                  <a:lnTo>
                    <a:pt x="712" y="243"/>
                  </a:lnTo>
                  <a:lnTo>
                    <a:pt x="719" y="259"/>
                  </a:lnTo>
                  <a:lnTo>
                    <a:pt x="723" y="276"/>
                  </a:lnTo>
                  <a:lnTo>
                    <a:pt x="725" y="292"/>
                  </a:lnTo>
                  <a:lnTo>
                    <a:pt x="727" y="310"/>
                  </a:lnTo>
                  <a:lnTo>
                    <a:pt x="727" y="310"/>
                  </a:lnTo>
                  <a:lnTo>
                    <a:pt x="725" y="329"/>
                  </a:lnTo>
                  <a:lnTo>
                    <a:pt x="723" y="345"/>
                  </a:lnTo>
                  <a:lnTo>
                    <a:pt x="719" y="362"/>
                  </a:lnTo>
                  <a:lnTo>
                    <a:pt x="712" y="378"/>
                  </a:lnTo>
                  <a:lnTo>
                    <a:pt x="705" y="393"/>
                  </a:lnTo>
                  <a:lnTo>
                    <a:pt x="697" y="407"/>
                  </a:lnTo>
                  <a:lnTo>
                    <a:pt x="686" y="420"/>
                  </a:lnTo>
                  <a:lnTo>
                    <a:pt x="675" y="433"/>
                  </a:lnTo>
                  <a:lnTo>
                    <a:pt x="663" y="444"/>
                  </a:lnTo>
                  <a:lnTo>
                    <a:pt x="650" y="453"/>
                  </a:lnTo>
                  <a:lnTo>
                    <a:pt x="635" y="462"/>
                  </a:lnTo>
                  <a:lnTo>
                    <a:pt x="621" y="470"/>
                  </a:lnTo>
                  <a:lnTo>
                    <a:pt x="604" y="475"/>
                  </a:lnTo>
                  <a:lnTo>
                    <a:pt x="588" y="480"/>
                  </a:lnTo>
                  <a:lnTo>
                    <a:pt x="571" y="482"/>
                  </a:lnTo>
                  <a:lnTo>
                    <a:pt x="553" y="482"/>
                  </a:lnTo>
                  <a:lnTo>
                    <a:pt x="143" y="482"/>
                  </a:lnTo>
                  <a:lnTo>
                    <a:pt x="143" y="482"/>
                  </a:lnTo>
                  <a:lnTo>
                    <a:pt x="129" y="482"/>
                  </a:lnTo>
                  <a:lnTo>
                    <a:pt x="114" y="480"/>
                  </a:lnTo>
                  <a:lnTo>
                    <a:pt x="101" y="477"/>
                  </a:lnTo>
                  <a:lnTo>
                    <a:pt x="88" y="471"/>
                  </a:lnTo>
                  <a:lnTo>
                    <a:pt x="75" y="466"/>
                  </a:lnTo>
                  <a:lnTo>
                    <a:pt x="63" y="459"/>
                  </a:lnTo>
                  <a:lnTo>
                    <a:pt x="52" y="449"/>
                  </a:lnTo>
                  <a:lnTo>
                    <a:pt x="43" y="440"/>
                  </a:lnTo>
                  <a:lnTo>
                    <a:pt x="33" y="431"/>
                  </a:lnTo>
                  <a:lnTo>
                    <a:pt x="24" y="420"/>
                  </a:lnTo>
                  <a:lnTo>
                    <a:pt x="17" y="407"/>
                  </a:lnTo>
                  <a:lnTo>
                    <a:pt x="11" y="395"/>
                  </a:lnTo>
                  <a:lnTo>
                    <a:pt x="6" y="382"/>
                  </a:lnTo>
                  <a:lnTo>
                    <a:pt x="2" y="369"/>
                  </a:lnTo>
                  <a:lnTo>
                    <a:pt x="0" y="354"/>
                  </a:lnTo>
                  <a:lnTo>
                    <a:pt x="0" y="340"/>
                  </a:lnTo>
                  <a:lnTo>
                    <a:pt x="0" y="340"/>
                  </a:lnTo>
                  <a:lnTo>
                    <a:pt x="0" y="327"/>
                  </a:lnTo>
                  <a:lnTo>
                    <a:pt x="2" y="314"/>
                  </a:lnTo>
                  <a:lnTo>
                    <a:pt x="4" y="301"/>
                  </a:lnTo>
                  <a:lnTo>
                    <a:pt x="10" y="288"/>
                  </a:lnTo>
                  <a:lnTo>
                    <a:pt x="13" y="278"/>
                  </a:lnTo>
                  <a:lnTo>
                    <a:pt x="21" y="267"/>
                  </a:lnTo>
                  <a:lnTo>
                    <a:pt x="33" y="246"/>
                  </a:lnTo>
                  <a:lnTo>
                    <a:pt x="52" y="228"/>
                  </a:lnTo>
                  <a:lnTo>
                    <a:pt x="72" y="215"/>
                  </a:lnTo>
                  <a:lnTo>
                    <a:pt x="83" y="208"/>
                  </a:lnTo>
                  <a:lnTo>
                    <a:pt x="96" y="204"/>
                  </a:lnTo>
                  <a:lnTo>
                    <a:pt x="108" y="201"/>
                  </a:lnTo>
                  <a:lnTo>
                    <a:pt x="119" y="197"/>
                  </a:lnTo>
                  <a:lnTo>
                    <a:pt x="119" y="197"/>
                  </a:lnTo>
                  <a:lnTo>
                    <a:pt x="123" y="177"/>
                  </a:lnTo>
                  <a:lnTo>
                    <a:pt x="129" y="157"/>
                  </a:lnTo>
                  <a:lnTo>
                    <a:pt x="136" y="139"/>
                  </a:lnTo>
                  <a:lnTo>
                    <a:pt x="143" y="120"/>
                  </a:lnTo>
                  <a:lnTo>
                    <a:pt x="154" y="102"/>
                  </a:lnTo>
                  <a:lnTo>
                    <a:pt x="165" y="85"/>
                  </a:lnTo>
                  <a:lnTo>
                    <a:pt x="178" y="71"/>
                  </a:lnTo>
                  <a:lnTo>
                    <a:pt x="193" y="58"/>
                  </a:lnTo>
                  <a:lnTo>
                    <a:pt x="207" y="45"/>
                  </a:lnTo>
                  <a:lnTo>
                    <a:pt x="224" y="32"/>
                  </a:lnTo>
                  <a:lnTo>
                    <a:pt x="240" y="23"/>
                  </a:lnTo>
                  <a:lnTo>
                    <a:pt x="258" y="16"/>
                  </a:lnTo>
                  <a:lnTo>
                    <a:pt x="279" y="9"/>
                  </a:lnTo>
                  <a:lnTo>
                    <a:pt x="299" y="3"/>
                  </a:lnTo>
                  <a:lnTo>
                    <a:pt x="319" y="1"/>
                  </a:lnTo>
                  <a:lnTo>
                    <a:pt x="341" y="0"/>
                  </a:lnTo>
                  <a:lnTo>
                    <a:pt x="341" y="0"/>
                  </a:lnTo>
                  <a:close/>
                </a:path>
              </a:pathLst>
            </a:custGeom>
            <a:solidFill>
              <a:srgbClr val="99CCCC">
                <a:lumMod val="20000"/>
                <a:lumOff val="80000"/>
              </a:srgbClr>
            </a:solidFill>
            <a:ln>
              <a:solidFill>
                <a:srgbClr val="99CCCC">
                  <a:lumMod val="75000"/>
                </a:srgbClr>
              </a:solidFill>
            </a:ln>
            <a:effectLst>
              <a:outerShdw blurRad="50800" dist="38100" dir="2700000" algn="tl" rotWithShape="0">
                <a:prstClr val="black">
                  <a:alpha val="40000"/>
                </a:prstClr>
              </a:outerShdw>
            </a:effectLs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a:ln>
                  <a:noFill/>
                </a:ln>
                <a:solidFill>
                  <a:srgbClr val="8AB9B9">
                    <a:lumMod val="75000"/>
                  </a:srgbClr>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3" name="TextBox 34"/>
            <p:cNvSpPr txBox="1">
              <a:spLocks noChangeArrowheads="1"/>
            </p:cNvSpPr>
            <p:nvPr/>
          </p:nvSpPr>
          <p:spPr bwMode="auto">
            <a:xfrm>
              <a:off x="4606757" y="5111225"/>
              <a:ext cx="1233377" cy="307777"/>
            </a:xfrm>
            <a:prstGeom prst="rect">
              <a:avLst/>
            </a:prstGeom>
            <a:noFill/>
            <a:ln w="9525">
              <a:noFill/>
              <a:miter lim="800000"/>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2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IP-сеть</a:t>
              </a:r>
            </a:p>
          </p:txBody>
        </p:sp>
        <p:sp>
          <p:nvSpPr>
            <p:cNvPr id="234" name="TextBox 37"/>
            <p:cNvSpPr txBox="1">
              <a:spLocks noChangeArrowheads="1"/>
            </p:cNvSpPr>
            <p:nvPr/>
          </p:nvSpPr>
          <p:spPr bwMode="auto">
            <a:xfrm>
              <a:off x="5045516" y="2152720"/>
              <a:ext cx="2303136" cy="1169551"/>
            </a:xfrm>
            <a:prstGeom prst="rect">
              <a:avLst/>
            </a:prstGeom>
            <a:noFill/>
            <a:ln w="9525">
              <a:noFill/>
              <a:miter lim="800000"/>
              <a:headEnd/>
              <a:tailEnd/>
            </a:ln>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2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Кластер </a:t>
              </a:r>
              <a:r>
                <a:rPr kumimoji="0" lang="ru-RU" sz="1200" b="0" i="0" u="none" strike="noStrike" cap="none" normalizeH="0" baseline="0" noProof="0" dirty="0" err="1">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Oracle</a:t>
              </a:r>
              <a:r>
                <a:rPr kumimoji="0" lang="ru-RU" sz="12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 RAC</a:t>
              </a:r>
              <a:r>
                <a:rPr kumimoji="0" lang="ru-RU" sz="1200" b="0" i="0" u="none" strike="noStrike" cap="none" normalizeH="0" baseline="0" noProof="0" dirty="0" smtClean="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a:t>
              </a:r>
              <a:br>
                <a:rPr kumimoji="0" lang="ru-RU" sz="1200" b="0" i="0" u="none" strike="noStrike" cap="none" normalizeH="0" baseline="0" noProof="0" dirty="0" smtClean="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br>
              <a:r>
                <a:rPr kumimoji="0" lang="ru-RU" sz="1200" b="0" i="0" u="none" strike="noStrike" cap="none" normalizeH="0" baseline="0" noProof="0" dirty="0" smtClean="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Кластер </a:t>
              </a:r>
              <a:r>
                <a:rPr kumimoji="0" lang="ru-RU" sz="1200" b="0" i="0" u="none" strike="noStrike" cap="none" normalizeH="0" baseline="0" noProof="0" dirty="0" err="1">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VMware</a:t>
              </a:r>
              <a:r>
                <a:rPr kumimoji="0" lang="ru-RU" sz="12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 </a:t>
              </a:r>
              <a:r>
                <a:rPr kumimoji="0" lang="ru-RU" sz="1200" b="0" i="0" u="none" strike="noStrike" cap="none" normalizeH="0" baseline="0" noProof="0" dirty="0" err="1">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vSphere</a:t>
              </a:r>
              <a:r>
                <a:rPr kumimoji="0" lang="ru-RU" sz="12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a:t>
              </a:r>
            </a:p>
            <a:p>
              <a:pPr marL="0" marR="0" lvl="0" indent="0" algn="ctr" defTabSz="914400" eaLnBrk="1" fontAlgn="ctr" latinLnBrk="0" hangingPunct="1">
                <a:lnSpc>
                  <a:spcPct val="100000"/>
                </a:lnSpc>
                <a:spcBef>
                  <a:spcPts val="0"/>
                </a:spcBef>
                <a:spcAft>
                  <a:spcPts val="0"/>
                </a:spcAft>
                <a:buClrTx/>
                <a:buSzTx/>
                <a:buFontTx/>
                <a:buNone/>
                <a:tabLst/>
                <a:defRPr/>
              </a:pPr>
              <a:r>
                <a:rPr lang="ru-RU" sz="12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Кластер </a:t>
              </a:r>
              <a:r>
                <a:rPr lang="ru-RU" sz="1200" dirty="0" err="1">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FusionSphere</a:t>
              </a:r>
              <a:r>
                <a:rPr lang="ru-RU" sz="12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a:t>
              </a:r>
              <a:br>
                <a:rPr lang="ru-RU" sz="12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br>
              <a:r>
                <a:rPr lang="ru-RU" sz="12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Другой</a:t>
              </a:r>
              <a:endParaRPr lang="ru-RU" sz="12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40" name="直接连接符 38"/>
            <p:cNvCxnSpPr>
              <a:cxnSpLocks noChangeShapeType="1"/>
            </p:cNvCxnSpPr>
            <p:nvPr/>
          </p:nvCxnSpPr>
          <p:spPr bwMode="auto">
            <a:xfrm>
              <a:off x="6152214" y="1357239"/>
              <a:ext cx="0" cy="3743542"/>
            </a:xfrm>
            <a:prstGeom prst="line">
              <a:avLst/>
            </a:prstGeom>
            <a:noFill/>
            <a:ln w="9525" algn="ctr">
              <a:solidFill>
                <a:srgbClr val="000000"/>
              </a:solidFill>
              <a:prstDash val="sysDot"/>
              <a:round/>
              <a:headEnd/>
              <a:tailEnd/>
            </a:ln>
          </p:spPr>
        </p:cxnSp>
        <p:cxnSp>
          <p:nvCxnSpPr>
            <p:cNvPr id="249" name="直接连接符 39"/>
            <p:cNvCxnSpPr>
              <a:cxnSpLocks noChangeShapeType="1"/>
            </p:cNvCxnSpPr>
            <p:nvPr/>
          </p:nvCxnSpPr>
          <p:spPr bwMode="auto">
            <a:xfrm flipH="1">
              <a:off x="2523928" y="5136294"/>
              <a:ext cx="3637267" cy="1059139"/>
            </a:xfrm>
            <a:prstGeom prst="line">
              <a:avLst/>
            </a:prstGeom>
            <a:noFill/>
            <a:ln w="9525" algn="ctr">
              <a:solidFill>
                <a:srgbClr val="000000"/>
              </a:solidFill>
              <a:prstDash val="sysDot"/>
              <a:round/>
              <a:headEnd/>
              <a:tailEnd/>
            </a:ln>
          </p:spPr>
        </p:cxnSp>
        <p:cxnSp>
          <p:nvCxnSpPr>
            <p:cNvPr id="250" name="直接连接符 40"/>
            <p:cNvCxnSpPr>
              <a:cxnSpLocks noChangeShapeType="1"/>
            </p:cNvCxnSpPr>
            <p:nvPr/>
          </p:nvCxnSpPr>
          <p:spPr bwMode="auto">
            <a:xfrm>
              <a:off x="6152214" y="5132115"/>
              <a:ext cx="3640262" cy="1059139"/>
            </a:xfrm>
            <a:prstGeom prst="line">
              <a:avLst/>
            </a:prstGeom>
            <a:noFill/>
            <a:ln w="9525" algn="ctr">
              <a:solidFill>
                <a:srgbClr val="000000"/>
              </a:solidFill>
              <a:prstDash val="sysDot"/>
              <a:round/>
              <a:headEnd/>
              <a:tailEnd/>
            </a:ln>
          </p:spPr>
        </p:cxnSp>
        <p:sp>
          <p:nvSpPr>
            <p:cNvPr id="251" name="圆柱形 250"/>
            <p:cNvSpPr/>
            <p:nvPr/>
          </p:nvSpPr>
          <p:spPr bwMode="auto">
            <a:xfrm>
              <a:off x="4254487" y="4561811"/>
              <a:ext cx="269426" cy="190101"/>
            </a:xfrm>
            <a:prstGeom prst="can">
              <a:avLst/>
            </a:prstGeom>
            <a:solidFill>
              <a:srgbClr val="99CCCC">
                <a:lumMod val="75000"/>
              </a:srgbClr>
            </a:solidFill>
            <a:ln>
              <a:noFill/>
            </a:ln>
            <a:effectLst/>
            <a:extLst/>
          </p:spPr>
          <p:txBody>
            <a:bodyPr wrap="square">
              <a:noAutofit/>
            </a:bodyPr>
            <a:lstStyle/>
            <a:p>
              <a:pPr marL="0" marR="0" lvl="0" indent="0" defTabSz="914400"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16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2" name="圆柱形 57"/>
            <p:cNvSpPr>
              <a:spLocks noChangeArrowheads="1"/>
            </p:cNvSpPr>
            <p:nvPr/>
          </p:nvSpPr>
          <p:spPr bwMode="auto">
            <a:xfrm>
              <a:off x="3983843" y="4568077"/>
              <a:ext cx="272420" cy="190102"/>
            </a:xfrm>
            <a:prstGeom prst="can">
              <a:avLst>
                <a:gd name="adj" fmla="val 25000"/>
              </a:avLst>
            </a:prstGeom>
            <a:solidFill>
              <a:srgbClr val="FFC000"/>
            </a:solidFill>
            <a:ln w="9525">
              <a:no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3" name="圆柱形 252"/>
            <p:cNvSpPr/>
            <p:nvPr/>
          </p:nvSpPr>
          <p:spPr bwMode="auto">
            <a:xfrm>
              <a:off x="8882775" y="4553455"/>
              <a:ext cx="272422" cy="188012"/>
            </a:xfrm>
            <a:prstGeom prst="can">
              <a:avLst/>
            </a:prstGeom>
            <a:solidFill>
              <a:srgbClr val="99CCCC">
                <a:lumMod val="75000"/>
              </a:srgbClr>
            </a:solidFill>
            <a:ln>
              <a:noFill/>
            </a:ln>
            <a:effectLst/>
            <a:extLst/>
          </p:spPr>
          <p:txBody>
            <a:bodyPr wrap="square">
              <a:noAutofit/>
            </a:bodyPr>
            <a:lstStyle/>
            <a:p>
              <a:pPr marL="0" marR="0" lvl="0" indent="0" defTabSz="914400"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16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4" name="圆柱形 59"/>
            <p:cNvSpPr>
              <a:spLocks noChangeArrowheads="1"/>
            </p:cNvSpPr>
            <p:nvPr/>
          </p:nvSpPr>
          <p:spPr bwMode="auto">
            <a:xfrm>
              <a:off x="8610355" y="4559721"/>
              <a:ext cx="272420" cy="188012"/>
            </a:xfrm>
            <a:prstGeom prst="can">
              <a:avLst>
                <a:gd name="adj" fmla="val 25000"/>
              </a:avLst>
            </a:prstGeom>
            <a:solidFill>
              <a:srgbClr val="FFC000"/>
            </a:solidFill>
            <a:ln w="9525">
              <a:no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5" name="圆柱形 254"/>
            <p:cNvSpPr/>
            <p:nvPr/>
          </p:nvSpPr>
          <p:spPr bwMode="auto">
            <a:xfrm>
              <a:off x="4616477" y="3849451"/>
              <a:ext cx="3005611" cy="390649"/>
            </a:xfrm>
            <a:prstGeom prst="can">
              <a:avLst/>
            </a:prstGeom>
            <a:solidFill>
              <a:srgbClr val="99CCCC">
                <a:lumMod val="20000"/>
                <a:lumOff val="80000"/>
              </a:srgbClr>
            </a:solidFill>
            <a:ln w="9525" cap="flat" cmpd="sng" algn="ctr">
              <a:solidFill>
                <a:srgbClr val="99CCCC">
                  <a:lumMod val="75000"/>
                </a:srgbClr>
              </a:solidFill>
              <a:prstDash val="solid"/>
              <a:round/>
              <a:headEnd type="none" w="med" len="med"/>
              <a:tailEnd type="none" w="med" len="med"/>
            </a:ln>
            <a:effectLst/>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1" lang="en-US" altLang="zh-CN" sz="16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6" name="圆柱形 61"/>
            <p:cNvSpPr>
              <a:spLocks noChangeArrowheads="1"/>
            </p:cNvSpPr>
            <p:nvPr/>
          </p:nvSpPr>
          <p:spPr bwMode="auto">
            <a:xfrm>
              <a:off x="5879794" y="3987327"/>
              <a:ext cx="269426" cy="190102"/>
            </a:xfrm>
            <a:prstGeom prst="can">
              <a:avLst>
                <a:gd name="adj" fmla="val 25278"/>
              </a:avLst>
            </a:prstGeom>
            <a:solidFill>
              <a:srgbClr val="FFC000"/>
            </a:solidFill>
            <a:ln w="9525">
              <a:no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7" name="圆柱形 256"/>
            <p:cNvSpPr/>
            <p:nvPr/>
          </p:nvSpPr>
          <p:spPr bwMode="auto">
            <a:xfrm>
              <a:off x="6224061" y="3985239"/>
              <a:ext cx="272420" cy="188012"/>
            </a:xfrm>
            <a:prstGeom prst="can">
              <a:avLst/>
            </a:prstGeom>
            <a:solidFill>
              <a:srgbClr val="99CCCC">
                <a:lumMod val="75000"/>
              </a:srgbClr>
            </a:solidFill>
            <a:ln>
              <a:noFill/>
            </a:ln>
            <a:effectLst/>
            <a:extLst/>
          </p:spPr>
          <p:txBody>
            <a:bodyPr wrap="square">
              <a:noAutofit/>
            </a:bodyPr>
            <a:lstStyle/>
            <a:p>
              <a:pPr marL="0" marR="0" lvl="0" indent="0" defTabSz="914400"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16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258" name="直接连接符 257"/>
            <p:cNvCxnSpPr/>
            <p:nvPr/>
          </p:nvCxnSpPr>
          <p:spPr bwMode="auto">
            <a:xfrm flipH="1">
              <a:off x="8433365" y="3066064"/>
              <a:ext cx="2994" cy="200547"/>
            </a:xfrm>
            <a:prstGeom prst="line">
              <a:avLst/>
            </a:prstGeom>
            <a:solidFill>
              <a:srgbClr val="CCFF99"/>
            </a:solidFill>
            <a:ln w="19050" cap="flat" cmpd="sng" algn="ctr">
              <a:solidFill>
                <a:srgbClr val="8AB9B9">
                  <a:lumMod val="75000"/>
                </a:srgbClr>
              </a:solidFill>
              <a:prstDash val="solid"/>
              <a:round/>
              <a:headEnd type="none" w="med" len="med"/>
              <a:tailEnd type="none" w="med" len="med"/>
            </a:ln>
            <a:effectLst/>
          </p:spPr>
        </p:cxnSp>
        <p:cxnSp>
          <p:nvCxnSpPr>
            <p:cNvPr id="259" name="直接连接符 258"/>
            <p:cNvCxnSpPr/>
            <p:nvPr/>
          </p:nvCxnSpPr>
          <p:spPr bwMode="auto">
            <a:xfrm flipH="1">
              <a:off x="4571577" y="3550720"/>
              <a:ext cx="2918795" cy="4179"/>
            </a:xfrm>
            <a:prstGeom prst="line">
              <a:avLst/>
            </a:prstGeom>
            <a:solidFill>
              <a:srgbClr val="CCFF99"/>
            </a:solidFill>
            <a:ln w="19050" cap="flat" cmpd="sng" algn="ctr">
              <a:solidFill>
                <a:srgbClr val="8AB9B9">
                  <a:lumMod val="75000"/>
                </a:srgbClr>
              </a:solidFill>
              <a:prstDash val="solid"/>
              <a:round/>
              <a:headEnd type="none" w="med" len="med"/>
              <a:tailEnd type="none" w="med" len="med"/>
            </a:ln>
            <a:effectLst/>
          </p:spPr>
        </p:cxnSp>
        <p:sp>
          <p:nvSpPr>
            <p:cNvPr id="260" name="TextBox 447"/>
            <p:cNvSpPr txBox="1">
              <a:spLocks noChangeArrowheads="1"/>
            </p:cNvSpPr>
            <p:nvPr/>
          </p:nvSpPr>
          <p:spPr bwMode="auto">
            <a:xfrm>
              <a:off x="7912405" y="3427466"/>
              <a:ext cx="1398028" cy="337105"/>
            </a:xfrm>
            <a:prstGeom prst="rect">
              <a:avLst/>
            </a:prstGeom>
            <a:noFill/>
            <a:ln w="9525">
              <a:noFill/>
              <a:miter lim="800000"/>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6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FC/IP SAN</a:t>
              </a:r>
            </a:p>
          </p:txBody>
        </p:sp>
        <p:cxnSp>
          <p:nvCxnSpPr>
            <p:cNvPr id="261" name="直接连接符 260"/>
            <p:cNvCxnSpPr/>
            <p:nvPr/>
          </p:nvCxnSpPr>
          <p:spPr bwMode="auto">
            <a:xfrm flipH="1">
              <a:off x="3664503" y="3084864"/>
              <a:ext cx="2996" cy="200547"/>
            </a:xfrm>
            <a:prstGeom prst="line">
              <a:avLst/>
            </a:prstGeom>
            <a:solidFill>
              <a:srgbClr val="CCFF99"/>
            </a:solidFill>
            <a:ln w="19050" cap="flat" cmpd="sng" algn="ctr">
              <a:solidFill>
                <a:srgbClr val="8AB9B9">
                  <a:lumMod val="75000"/>
                </a:srgbClr>
              </a:solidFill>
              <a:prstDash val="solid"/>
              <a:round/>
              <a:headEnd type="none" w="med" len="med"/>
              <a:tailEnd type="none" w="med" len="med"/>
            </a:ln>
            <a:effectLst/>
          </p:spPr>
        </p:cxnSp>
        <p:cxnSp>
          <p:nvCxnSpPr>
            <p:cNvPr id="262" name="直接连接符 261"/>
            <p:cNvCxnSpPr/>
            <p:nvPr/>
          </p:nvCxnSpPr>
          <p:spPr bwMode="auto">
            <a:xfrm flipH="1">
              <a:off x="3685460" y="3941367"/>
              <a:ext cx="0" cy="430340"/>
            </a:xfrm>
            <a:prstGeom prst="line">
              <a:avLst/>
            </a:prstGeom>
            <a:solidFill>
              <a:srgbClr val="CCFF99"/>
            </a:solidFill>
            <a:ln w="19050" cap="flat" cmpd="sng" algn="ctr">
              <a:solidFill>
                <a:srgbClr val="8AB9B9">
                  <a:lumMod val="75000"/>
                </a:srgbClr>
              </a:solidFill>
              <a:prstDash val="solid"/>
              <a:round/>
              <a:headEnd type="none" w="med" len="med"/>
              <a:tailEnd type="none" w="med" len="med"/>
            </a:ln>
            <a:effectLst/>
          </p:spPr>
        </p:cxnSp>
        <p:cxnSp>
          <p:nvCxnSpPr>
            <p:cNvPr id="263" name="直接连接符 262"/>
            <p:cNvCxnSpPr/>
            <p:nvPr/>
          </p:nvCxnSpPr>
          <p:spPr bwMode="auto">
            <a:xfrm flipH="1">
              <a:off x="8454320" y="3922567"/>
              <a:ext cx="0" cy="426161"/>
            </a:xfrm>
            <a:prstGeom prst="line">
              <a:avLst/>
            </a:prstGeom>
            <a:solidFill>
              <a:srgbClr val="CCFF99"/>
            </a:solidFill>
            <a:ln w="19050" cap="flat" cmpd="sng" algn="ctr">
              <a:solidFill>
                <a:srgbClr val="8AB9B9">
                  <a:lumMod val="75000"/>
                </a:srgbClr>
              </a:solidFill>
              <a:prstDash val="solid"/>
              <a:round/>
              <a:headEnd type="none" w="med" len="med"/>
              <a:tailEnd type="none" w="med" len="med"/>
            </a:ln>
            <a:effectLst/>
          </p:spPr>
        </p:cxnSp>
        <p:sp>
          <p:nvSpPr>
            <p:cNvPr id="264" name="TextBox 447"/>
            <p:cNvSpPr txBox="1">
              <a:spLocks noChangeArrowheads="1"/>
            </p:cNvSpPr>
            <p:nvPr/>
          </p:nvSpPr>
          <p:spPr bwMode="auto">
            <a:xfrm>
              <a:off x="3092844" y="3458236"/>
              <a:ext cx="1398026" cy="337105"/>
            </a:xfrm>
            <a:prstGeom prst="rect">
              <a:avLst/>
            </a:prstGeom>
            <a:noFill/>
            <a:ln w="9525">
              <a:noFill/>
              <a:miter lim="800000"/>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6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FC/IP SAN</a:t>
              </a:r>
            </a:p>
          </p:txBody>
        </p:sp>
        <p:sp>
          <p:nvSpPr>
            <p:cNvPr id="265" name="Freeform 32"/>
            <p:cNvSpPr>
              <a:spLocks noEditPoints="1"/>
            </p:cNvSpPr>
            <p:nvPr/>
          </p:nvSpPr>
          <p:spPr bwMode="auto">
            <a:xfrm>
              <a:off x="2916597" y="2178556"/>
              <a:ext cx="516168" cy="781324"/>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6" name="圆柱形 57"/>
            <p:cNvSpPr>
              <a:spLocks noChangeArrowheads="1"/>
            </p:cNvSpPr>
            <p:nvPr/>
          </p:nvSpPr>
          <p:spPr bwMode="auto">
            <a:xfrm>
              <a:off x="3353026" y="2747740"/>
              <a:ext cx="272420" cy="190102"/>
            </a:xfrm>
            <a:prstGeom prst="can">
              <a:avLst>
                <a:gd name="adj" fmla="val 25000"/>
              </a:avLst>
            </a:prstGeom>
            <a:solidFill>
              <a:srgbClr val="FFC000"/>
            </a:solidFill>
            <a:ln w="9525">
              <a:no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67" name="Freeform 32"/>
            <p:cNvSpPr>
              <a:spLocks noEditPoints="1"/>
            </p:cNvSpPr>
            <p:nvPr/>
          </p:nvSpPr>
          <p:spPr bwMode="auto">
            <a:xfrm>
              <a:off x="7627721" y="2159769"/>
              <a:ext cx="516168" cy="781324"/>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8" name="圆柱形 57"/>
            <p:cNvSpPr>
              <a:spLocks noChangeArrowheads="1"/>
            </p:cNvSpPr>
            <p:nvPr/>
          </p:nvSpPr>
          <p:spPr bwMode="auto">
            <a:xfrm>
              <a:off x="8064150" y="2728953"/>
              <a:ext cx="272420" cy="190102"/>
            </a:xfrm>
            <a:prstGeom prst="can">
              <a:avLst>
                <a:gd name="adj" fmla="val 25000"/>
              </a:avLst>
            </a:prstGeom>
            <a:solidFill>
              <a:srgbClr val="FFC000"/>
            </a:solidFill>
            <a:ln w="9525">
              <a:no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69" name="Freeform 32"/>
            <p:cNvSpPr>
              <a:spLocks noEditPoints="1"/>
            </p:cNvSpPr>
            <p:nvPr/>
          </p:nvSpPr>
          <p:spPr bwMode="auto">
            <a:xfrm>
              <a:off x="3917442" y="2175186"/>
              <a:ext cx="516168" cy="781324"/>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0" name="圆柱形 269"/>
            <p:cNvSpPr/>
            <p:nvPr/>
          </p:nvSpPr>
          <p:spPr bwMode="auto">
            <a:xfrm>
              <a:off x="4405026" y="2734916"/>
              <a:ext cx="269426" cy="190101"/>
            </a:xfrm>
            <a:prstGeom prst="can">
              <a:avLst/>
            </a:prstGeom>
            <a:solidFill>
              <a:srgbClr val="99CCCC">
                <a:lumMod val="75000"/>
              </a:srgbClr>
            </a:solidFill>
            <a:ln>
              <a:noFill/>
            </a:ln>
            <a:effectLst/>
            <a:extLst/>
          </p:spPr>
          <p:txBody>
            <a:bodyPr wrap="square">
              <a:noAutofit/>
            </a:bodyPr>
            <a:lstStyle/>
            <a:p>
              <a:pPr marL="0" marR="0" lvl="0" indent="0" defTabSz="914400"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16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71" name="Freeform 32"/>
            <p:cNvSpPr>
              <a:spLocks noEditPoints="1"/>
            </p:cNvSpPr>
            <p:nvPr/>
          </p:nvSpPr>
          <p:spPr bwMode="auto">
            <a:xfrm>
              <a:off x="8629285" y="2169492"/>
              <a:ext cx="516168" cy="781324"/>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2" name="圆柱形 271"/>
            <p:cNvSpPr/>
            <p:nvPr/>
          </p:nvSpPr>
          <p:spPr bwMode="auto">
            <a:xfrm>
              <a:off x="9116869" y="2729222"/>
              <a:ext cx="269426" cy="190101"/>
            </a:xfrm>
            <a:prstGeom prst="can">
              <a:avLst/>
            </a:prstGeom>
            <a:solidFill>
              <a:srgbClr val="99CCCC">
                <a:lumMod val="75000"/>
              </a:srgbClr>
            </a:solidFill>
            <a:ln>
              <a:noFill/>
            </a:ln>
            <a:effectLst/>
            <a:extLst/>
          </p:spPr>
          <p:txBody>
            <a:bodyPr wrap="square">
              <a:noAutofit/>
            </a:bodyPr>
            <a:lstStyle/>
            <a:p>
              <a:pPr marL="0" marR="0" lvl="0" indent="0" defTabSz="914400"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16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73" name="Freeform 32"/>
            <p:cNvSpPr>
              <a:spLocks noEditPoints="1"/>
            </p:cNvSpPr>
            <p:nvPr/>
          </p:nvSpPr>
          <p:spPr bwMode="auto">
            <a:xfrm>
              <a:off x="5915826" y="5284044"/>
              <a:ext cx="516168" cy="781324"/>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4" name="Freeform 8"/>
            <p:cNvSpPr>
              <a:spLocks/>
            </p:cNvSpPr>
            <p:nvPr/>
          </p:nvSpPr>
          <p:spPr bwMode="auto">
            <a:xfrm>
              <a:off x="6796494" y="5008143"/>
              <a:ext cx="981075" cy="313355"/>
            </a:xfrm>
            <a:custGeom>
              <a:avLst/>
              <a:gdLst>
                <a:gd name="T0" fmla="*/ 341 w 727"/>
                <a:gd name="T1" fmla="*/ 0 h 482"/>
                <a:gd name="T2" fmla="*/ 374 w 727"/>
                <a:gd name="T3" fmla="*/ 3 h 482"/>
                <a:gd name="T4" fmla="*/ 407 w 727"/>
                <a:gd name="T5" fmla="*/ 11 h 482"/>
                <a:gd name="T6" fmla="*/ 438 w 727"/>
                <a:gd name="T7" fmla="*/ 23 h 482"/>
                <a:gd name="T8" fmla="*/ 465 w 727"/>
                <a:gd name="T9" fmla="*/ 38 h 482"/>
                <a:gd name="T10" fmla="*/ 491 w 727"/>
                <a:gd name="T11" fmla="*/ 58 h 482"/>
                <a:gd name="T12" fmla="*/ 513 w 727"/>
                <a:gd name="T13" fmla="*/ 82 h 482"/>
                <a:gd name="T14" fmla="*/ 531 w 727"/>
                <a:gd name="T15" fmla="*/ 109 h 482"/>
                <a:gd name="T16" fmla="*/ 546 w 727"/>
                <a:gd name="T17" fmla="*/ 139 h 482"/>
                <a:gd name="T18" fmla="*/ 553 w 727"/>
                <a:gd name="T19" fmla="*/ 139 h 482"/>
                <a:gd name="T20" fmla="*/ 571 w 727"/>
                <a:gd name="T21" fmla="*/ 139 h 482"/>
                <a:gd name="T22" fmla="*/ 604 w 727"/>
                <a:gd name="T23" fmla="*/ 146 h 482"/>
                <a:gd name="T24" fmla="*/ 635 w 727"/>
                <a:gd name="T25" fmla="*/ 159 h 482"/>
                <a:gd name="T26" fmla="*/ 663 w 727"/>
                <a:gd name="T27" fmla="*/ 177 h 482"/>
                <a:gd name="T28" fmla="*/ 686 w 727"/>
                <a:gd name="T29" fmla="*/ 201 h 482"/>
                <a:gd name="T30" fmla="*/ 705 w 727"/>
                <a:gd name="T31" fmla="*/ 228 h 482"/>
                <a:gd name="T32" fmla="*/ 719 w 727"/>
                <a:gd name="T33" fmla="*/ 259 h 482"/>
                <a:gd name="T34" fmla="*/ 725 w 727"/>
                <a:gd name="T35" fmla="*/ 292 h 482"/>
                <a:gd name="T36" fmla="*/ 727 w 727"/>
                <a:gd name="T37" fmla="*/ 310 h 482"/>
                <a:gd name="T38" fmla="*/ 723 w 727"/>
                <a:gd name="T39" fmla="*/ 345 h 482"/>
                <a:gd name="T40" fmla="*/ 712 w 727"/>
                <a:gd name="T41" fmla="*/ 378 h 482"/>
                <a:gd name="T42" fmla="*/ 697 w 727"/>
                <a:gd name="T43" fmla="*/ 407 h 482"/>
                <a:gd name="T44" fmla="*/ 675 w 727"/>
                <a:gd name="T45" fmla="*/ 433 h 482"/>
                <a:gd name="T46" fmla="*/ 650 w 727"/>
                <a:gd name="T47" fmla="*/ 453 h 482"/>
                <a:gd name="T48" fmla="*/ 621 w 727"/>
                <a:gd name="T49" fmla="*/ 470 h 482"/>
                <a:gd name="T50" fmla="*/ 588 w 727"/>
                <a:gd name="T51" fmla="*/ 480 h 482"/>
                <a:gd name="T52" fmla="*/ 553 w 727"/>
                <a:gd name="T53" fmla="*/ 482 h 482"/>
                <a:gd name="T54" fmla="*/ 143 w 727"/>
                <a:gd name="T55" fmla="*/ 482 h 482"/>
                <a:gd name="T56" fmla="*/ 114 w 727"/>
                <a:gd name="T57" fmla="*/ 480 h 482"/>
                <a:gd name="T58" fmla="*/ 88 w 727"/>
                <a:gd name="T59" fmla="*/ 471 h 482"/>
                <a:gd name="T60" fmla="*/ 63 w 727"/>
                <a:gd name="T61" fmla="*/ 459 h 482"/>
                <a:gd name="T62" fmla="*/ 43 w 727"/>
                <a:gd name="T63" fmla="*/ 440 h 482"/>
                <a:gd name="T64" fmla="*/ 24 w 727"/>
                <a:gd name="T65" fmla="*/ 420 h 482"/>
                <a:gd name="T66" fmla="*/ 11 w 727"/>
                <a:gd name="T67" fmla="*/ 395 h 482"/>
                <a:gd name="T68" fmla="*/ 2 w 727"/>
                <a:gd name="T69" fmla="*/ 369 h 482"/>
                <a:gd name="T70" fmla="*/ 0 w 727"/>
                <a:gd name="T71" fmla="*/ 340 h 482"/>
                <a:gd name="T72" fmla="*/ 0 w 727"/>
                <a:gd name="T73" fmla="*/ 327 h 482"/>
                <a:gd name="T74" fmla="*/ 4 w 727"/>
                <a:gd name="T75" fmla="*/ 301 h 482"/>
                <a:gd name="T76" fmla="*/ 13 w 727"/>
                <a:gd name="T77" fmla="*/ 278 h 482"/>
                <a:gd name="T78" fmla="*/ 33 w 727"/>
                <a:gd name="T79" fmla="*/ 246 h 482"/>
                <a:gd name="T80" fmla="*/ 72 w 727"/>
                <a:gd name="T81" fmla="*/ 215 h 482"/>
                <a:gd name="T82" fmla="*/ 96 w 727"/>
                <a:gd name="T83" fmla="*/ 204 h 482"/>
                <a:gd name="T84" fmla="*/ 119 w 727"/>
                <a:gd name="T85" fmla="*/ 197 h 482"/>
                <a:gd name="T86" fmla="*/ 123 w 727"/>
                <a:gd name="T87" fmla="*/ 177 h 482"/>
                <a:gd name="T88" fmla="*/ 136 w 727"/>
                <a:gd name="T89" fmla="*/ 139 h 482"/>
                <a:gd name="T90" fmla="*/ 154 w 727"/>
                <a:gd name="T91" fmla="*/ 102 h 482"/>
                <a:gd name="T92" fmla="*/ 178 w 727"/>
                <a:gd name="T93" fmla="*/ 71 h 482"/>
                <a:gd name="T94" fmla="*/ 207 w 727"/>
                <a:gd name="T95" fmla="*/ 45 h 482"/>
                <a:gd name="T96" fmla="*/ 240 w 727"/>
                <a:gd name="T97" fmla="*/ 23 h 482"/>
                <a:gd name="T98" fmla="*/ 279 w 727"/>
                <a:gd name="T99" fmla="*/ 9 h 482"/>
                <a:gd name="T100" fmla="*/ 319 w 727"/>
                <a:gd name="T101" fmla="*/ 1 h 482"/>
                <a:gd name="T102" fmla="*/ 341 w 727"/>
                <a:gd name="T103"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7" h="482">
                  <a:moveTo>
                    <a:pt x="341" y="0"/>
                  </a:moveTo>
                  <a:lnTo>
                    <a:pt x="341" y="0"/>
                  </a:lnTo>
                  <a:lnTo>
                    <a:pt x="357" y="1"/>
                  </a:lnTo>
                  <a:lnTo>
                    <a:pt x="374" y="3"/>
                  </a:lnTo>
                  <a:lnTo>
                    <a:pt x="390" y="5"/>
                  </a:lnTo>
                  <a:lnTo>
                    <a:pt x="407" y="11"/>
                  </a:lnTo>
                  <a:lnTo>
                    <a:pt x="421" y="16"/>
                  </a:lnTo>
                  <a:lnTo>
                    <a:pt x="438" y="23"/>
                  </a:lnTo>
                  <a:lnTo>
                    <a:pt x="450" y="31"/>
                  </a:lnTo>
                  <a:lnTo>
                    <a:pt x="465" y="38"/>
                  </a:lnTo>
                  <a:lnTo>
                    <a:pt x="478" y="49"/>
                  </a:lnTo>
                  <a:lnTo>
                    <a:pt x="491" y="58"/>
                  </a:lnTo>
                  <a:lnTo>
                    <a:pt x="502" y="71"/>
                  </a:lnTo>
                  <a:lnTo>
                    <a:pt x="513" y="82"/>
                  </a:lnTo>
                  <a:lnTo>
                    <a:pt x="522" y="95"/>
                  </a:lnTo>
                  <a:lnTo>
                    <a:pt x="531" y="109"/>
                  </a:lnTo>
                  <a:lnTo>
                    <a:pt x="538" y="124"/>
                  </a:lnTo>
                  <a:lnTo>
                    <a:pt x="546" y="139"/>
                  </a:lnTo>
                  <a:lnTo>
                    <a:pt x="546" y="139"/>
                  </a:lnTo>
                  <a:lnTo>
                    <a:pt x="553" y="139"/>
                  </a:lnTo>
                  <a:lnTo>
                    <a:pt x="553" y="139"/>
                  </a:lnTo>
                  <a:lnTo>
                    <a:pt x="571" y="139"/>
                  </a:lnTo>
                  <a:lnTo>
                    <a:pt x="588" y="142"/>
                  </a:lnTo>
                  <a:lnTo>
                    <a:pt x="604" y="146"/>
                  </a:lnTo>
                  <a:lnTo>
                    <a:pt x="621" y="151"/>
                  </a:lnTo>
                  <a:lnTo>
                    <a:pt x="635" y="159"/>
                  </a:lnTo>
                  <a:lnTo>
                    <a:pt x="650" y="168"/>
                  </a:lnTo>
                  <a:lnTo>
                    <a:pt x="663" y="177"/>
                  </a:lnTo>
                  <a:lnTo>
                    <a:pt x="675" y="188"/>
                  </a:lnTo>
                  <a:lnTo>
                    <a:pt x="686" y="201"/>
                  </a:lnTo>
                  <a:lnTo>
                    <a:pt x="697" y="213"/>
                  </a:lnTo>
                  <a:lnTo>
                    <a:pt x="705" y="228"/>
                  </a:lnTo>
                  <a:lnTo>
                    <a:pt x="712" y="243"/>
                  </a:lnTo>
                  <a:lnTo>
                    <a:pt x="719" y="259"/>
                  </a:lnTo>
                  <a:lnTo>
                    <a:pt x="723" y="276"/>
                  </a:lnTo>
                  <a:lnTo>
                    <a:pt x="725" y="292"/>
                  </a:lnTo>
                  <a:lnTo>
                    <a:pt x="727" y="310"/>
                  </a:lnTo>
                  <a:lnTo>
                    <a:pt x="727" y="310"/>
                  </a:lnTo>
                  <a:lnTo>
                    <a:pt x="725" y="329"/>
                  </a:lnTo>
                  <a:lnTo>
                    <a:pt x="723" y="345"/>
                  </a:lnTo>
                  <a:lnTo>
                    <a:pt x="719" y="362"/>
                  </a:lnTo>
                  <a:lnTo>
                    <a:pt x="712" y="378"/>
                  </a:lnTo>
                  <a:lnTo>
                    <a:pt x="705" y="393"/>
                  </a:lnTo>
                  <a:lnTo>
                    <a:pt x="697" y="407"/>
                  </a:lnTo>
                  <a:lnTo>
                    <a:pt x="686" y="420"/>
                  </a:lnTo>
                  <a:lnTo>
                    <a:pt x="675" y="433"/>
                  </a:lnTo>
                  <a:lnTo>
                    <a:pt x="663" y="444"/>
                  </a:lnTo>
                  <a:lnTo>
                    <a:pt x="650" y="453"/>
                  </a:lnTo>
                  <a:lnTo>
                    <a:pt x="635" y="462"/>
                  </a:lnTo>
                  <a:lnTo>
                    <a:pt x="621" y="470"/>
                  </a:lnTo>
                  <a:lnTo>
                    <a:pt x="604" y="475"/>
                  </a:lnTo>
                  <a:lnTo>
                    <a:pt x="588" y="480"/>
                  </a:lnTo>
                  <a:lnTo>
                    <a:pt x="571" y="482"/>
                  </a:lnTo>
                  <a:lnTo>
                    <a:pt x="553" y="482"/>
                  </a:lnTo>
                  <a:lnTo>
                    <a:pt x="143" y="482"/>
                  </a:lnTo>
                  <a:lnTo>
                    <a:pt x="143" y="482"/>
                  </a:lnTo>
                  <a:lnTo>
                    <a:pt x="129" y="482"/>
                  </a:lnTo>
                  <a:lnTo>
                    <a:pt x="114" y="480"/>
                  </a:lnTo>
                  <a:lnTo>
                    <a:pt x="101" y="477"/>
                  </a:lnTo>
                  <a:lnTo>
                    <a:pt x="88" y="471"/>
                  </a:lnTo>
                  <a:lnTo>
                    <a:pt x="75" y="466"/>
                  </a:lnTo>
                  <a:lnTo>
                    <a:pt x="63" y="459"/>
                  </a:lnTo>
                  <a:lnTo>
                    <a:pt x="52" y="449"/>
                  </a:lnTo>
                  <a:lnTo>
                    <a:pt x="43" y="440"/>
                  </a:lnTo>
                  <a:lnTo>
                    <a:pt x="33" y="431"/>
                  </a:lnTo>
                  <a:lnTo>
                    <a:pt x="24" y="420"/>
                  </a:lnTo>
                  <a:lnTo>
                    <a:pt x="17" y="407"/>
                  </a:lnTo>
                  <a:lnTo>
                    <a:pt x="11" y="395"/>
                  </a:lnTo>
                  <a:lnTo>
                    <a:pt x="6" y="382"/>
                  </a:lnTo>
                  <a:lnTo>
                    <a:pt x="2" y="369"/>
                  </a:lnTo>
                  <a:lnTo>
                    <a:pt x="0" y="354"/>
                  </a:lnTo>
                  <a:lnTo>
                    <a:pt x="0" y="340"/>
                  </a:lnTo>
                  <a:lnTo>
                    <a:pt x="0" y="340"/>
                  </a:lnTo>
                  <a:lnTo>
                    <a:pt x="0" y="327"/>
                  </a:lnTo>
                  <a:lnTo>
                    <a:pt x="2" y="314"/>
                  </a:lnTo>
                  <a:lnTo>
                    <a:pt x="4" y="301"/>
                  </a:lnTo>
                  <a:lnTo>
                    <a:pt x="10" y="288"/>
                  </a:lnTo>
                  <a:lnTo>
                    <a:pt x="13" y="278"/>
                  </a:lnTo>
                  <a:lnTo>
                    <a:pt x="21" y="267"/>
                  </a:lnTo>
                  <a:lnTo>
                    <a:pt x="33" y="246"/>
                  </a:lnTo>
                  <a:lnTo>
                    <a:pt x="52" y="228"/>
                  </a:lnTo>
                  <a:lnTo>
                    <a:pt x="72" y="215"/>
                  </a:lnTo>
                  <a:lnTo>
                    <a:pt x="83" y="208"/>
                  </a:lnTo>
                  <a:lnTo>
                    <a:pt x="96" y="204"/>
                  </a:lnTo>
                  <a:lnTo>
                    <a:pt x="108" y="201"/>
                  </a:lnTo>
                  <a:lnTo>
                    <a:pt x="119" y="197"/>
                  </a:lnTo>
                  <a:lnTo>
                    <a:pt x="119" y="197"/>
                  </a:lnTo>
                  <a:lnTo>
                    <a:pt x="123" y="177"/>
                  </a:lnTo>
                  <a:lnTo>
                    <a:pt x="129" y="157"/>
                  </a:lnTo>
                  <a:lnTo>
                    <a:pt x="136" y="139"/>
                  </a:lnTo>
                  <a:lnTo>
                    <a:pt x="143" y="120"/>
                  </a:lnTo>
                  <a:lnTo>
                    <a:pt x="154" y="102"/>
                  </a:lnTo>
                  <a:lnTo>
                    <a:pt x="165" y="85"/>
                  </a:lnTo>
                  <a:lnTo>
                    <a:pt x="178" y="71"/>
                  </a:lnTo>
                  <a:lnTo>
                    <a:pt x="193" y="58"/>
                  </a:lnTo>
                  <a:lnTo>
                    <a:pt x="207" y="45"/>
                  </a:lnTo>
                  <a:lnTo>
                    <a:pt x="224" y="32"/>
                  </a:lnTo>
                  <a:lnTo>
                    <a:pt x="240" y="23"/>
                  </a:lnTo>
                  <a:lnTo>
                    <a:pt x="258" y="16"/>
                  </a:lnTo>
                  <a:lnTo>
                    <a:pt x="279" y="9"/>
                  </a:lnTo>
                  <a:lnTo>
                    <a:pt x="299" y="3"/>
                  </a:lnTo>
                  <a:lnTo>
                    <a:pt x="319" y="1"/>
                  </a:lnTo>
                  <a:lnTo>
                    <a:pt x="341" y="0"/>
                  </a:lnTo>
                  <a:lnTo>
                    <a:pt x="341" y="0"/>
                  </a:lnTo>
                  <a:close/>
                </a:path>
              </a:pathLst>
            </a:custGeom>
            <a:solidFill>
              <a:srgbClr val="99CCCC">
                <a:lumMod val="20000"/>
                <a:lumOff val="80000"/>
              </a:srgbClr>
            </a:solidFill>
            <a:ln>
              <a:solidFill>
                <a:srgbClr val="99CCCC">
                  <a:lumMod val="75000"/>
                </a:srgbClr>
              </a:solidFill>
            </a:ln>
            <a:effectLst>
              <a:outerShdw blurRad="50800" dist="38100" dir="2700000" algn="tl" rotWithShape="0">
                <a:prstClr val="black">
                  <a:alpha val="40000"/>
                </a:prstClr>
              </a:outerShdw>
            </a:effectLs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a:ln>
                  <a:noFill/>
                </a:ln>
                <a:solidFill>
                  <a:srgbClr val="8AB9B9">
                    <a:lumMod val="75000"/>
                  </a:srgbClr>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75" name="TextBox 34"/>
            <p:cNvSpPr txBox="1">
              <a:spLocks noChangeArrowheads="1"/>
            </p:cNvSpPr>
            <p:nvPr/>
          </p:nvSpPr>
          <p:spPr bwMode="auto">
            <a:xfrm>
              <a:off x="6826392" y="5064546"/>
              <a:ext cx="1233377" cy="307777"/>
            </a:xfrm>
            <a:prstGeom prst="rect">
              <a:avLst/>
            </a:prstGeom>
            <a:noFill/>
            <a:ln w="9525">
              <a:noFill/>
              <a:miter lim="800000"/>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2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IP-сеть</a:t>
              </a:r>
            </a:p>
          </p:txBody>
        </p:sp>
      </p:grpSp>
      <p:sp>
        <p:nvSpPr>
          <p:cNvPr id="398" name="云形标注 397"/>
          <p:cNvSpPr/>
          <p:nvPr/>
        </p:nvSpPr>
        <p:spPr>
          <a:xfrm flipH="1">
            <a:off x="9340061" y="1117417"/>
            <a:ext cx="2039041" cy="1262933"/>
          </a:xfrm>
          <a:prstGeom prst="cloudCallout">
            <a:avLst>
              <a:gd name="adj1" fmla="val -43087"/>
              <a:gd name="adj2" fmla="val 78820"/>
            </a:avLst>
          </a:prstGeom>
          <a:solidFill>
            <a:srgbClr val="FFFFFF"/>
          </a:solidFill>
          <a:ln w="19050" cap="flat" cmpd="sng" algn="ctr">
            <a:solidFill>
              <a:srgbClr val="000000"/>
            </a:solidFill>
            <a:prstDash val="solid"/>
          </a:ln>
          <a:effectLst/>
        </p:spPr>
        <p:txBody>
          <a:bodyPr wrap="square" lIns="36000" rIns="36000" rtlCol="0" anchor="ctr">
            <a:noAutofit/>
          </a:bodyPr>
          <a:lstStyle/>
          <a:p>
            <a:pPr marL="0" marR="0" lvl="0" indent="0" defTabSz="914400" eaLnBrk="1" fontAlgn="ctr" latinLnBrk="0" hangingPunct="1">
              <a:lnSpc>
                <a:spcPct val="100000"/>
              </a:lnSpc>
              <a:spcBef>
                <a:spcPts val="0"/>
              </a:spcBef>
              <a:spcAft>
                <a:spcPts val="0"/>
              </a:spcAft>
              <a:buClrTx/>
              <a:buSzTx/>
              <a:buFontTx/>
              <a:buNone/>
              <a:tabLst/>
              <a:defRPr/>
            </a:pPr>
            <a:r>
              <a:rPr lang="ru-RU" sz="1200" noProof="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Как выполнить арбитраж при возникновении неисправности?</a:t>
            </a:r>
          </a:p>
        </p:txBody>
      </p:sp>
    </p:spTree>
    <p:extLst>
      <p:ext uri="{BB962C8B-B14F-4D97-AF65-F5344CB8AC3E}">
        <p14:creationId xmlns:p14="http://schemas.microsoft.com/office/powerpoint/2010/main" val="163502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dirty="0"/>
              <a:t>Режим </a:t>
            </a:r>
            <a:r>
              <a:rPr lang="ru-RU" dirty="0" smtClean="0"/>
              <a:t>кворума</a:t>
            </a:r>
            <a:endParaRPr lang="ru-RU" dirty="0"/>
          </a:p>
        </p:txBody>
      </p:sp>
      <p:sp>
        <p:nvSpPr>
          <p:cNvPr id="3" name="文本占位符 2"/>
          <p:cNvSpPr>
            <a:spLocks noGrp="1"/>
          </p:cNvSpPr>
          <p:nvPr>
            <p:ph type="body" sz="quarter" idx="10"/>
          </p:nvPr>
        </p:nvSpPr>
        <p:spPr>
          <a:xfrm>
            <a:off x="731838" y="976351"/>
            <a:ext cx="10728326" cy="4875042"/>
          </a:xfrm>
        </p:spPr>
        <p:txBody>
          <a:bodyPr wrap="square">
            <a:noAutofit/>
          </a:bodyPr>
          <a:lstStyle/>
          <a:p>
            <a:r>
              <a:rPr lang="ru-RU" sz="2000" dirty="0"/>
              <a:t>При сбое канала между двумя центрами обработки данных или неисправности одного из центров синхронизация данных в реальном времени невозможна. В этом случае только пара </a:t>
            </a:r>
            <a:r>
              <a:rPr lang="ru-RU" sz="2000" dirty="0" err="1"/>
              <a:t>HyperMetro</a:t>
            </a:r>
            <a:r>
              <a:rPr lang="ru-RU" sz="2000" dirty="0"/>
              <a:t> или объект группы согласованности </a:t>
            </a:r>
            <a:r>
              <a:rPr lang="ru-RU" sz="2000" dirty="0" err="1"/>
              <a:t>HyperMetro</a:t>
            </a:r>
            <a:r>
              <a:rPr lang="ru-RU" sz="2000" dirty="0"/>
              <a:t> может продолжать предоставлять сервисы. Для обеспечения согласованности данных технология </a:t>
            </a:r>
            <a:r>
              <a:rPr lang="ru-RU" sz="2000" dirty="0" err="1"/>
              <a:t>HyperMetro</a:t>
            </a:r>
            <a:r>
              <a:rPr lang="ru-RU" sz="2000" dirty="0"/>
              <a:t> использует механизм арбитража, который определяет приоритет сервисов в центрах обработки данных. </a:t>
            </a:r>
          </a:p>
          <a:p>
            <a:r>
              <a:rPr lang="ru-RU" sz="2000" dirty="0" err="1"/>
              <a:t>HyperMetro</a:t>
            </a:r>
            <a:r>
              <a:rPr lang="ru-RU" sz="2000" dirty="0"/>
              <a:t> предоставляет два режима кворума:</a:t>
            </a:r>
          </a:p>
          <a:p>
            <a:pPr lvl="1"/>
            <a:r>
              <a:rPr lang="ru-RU" sz="1800" b="1" dirty="0">
                <a:sym typeface="Huawei Sans" panose="020C0503030203020204" pitchFamily="34" charset="0"/>
              </a:rPr>
              <a:t>Режим статического приоритета:</a:t>
            </a:r>
            <a:r>
              <a:rPr lang="ru-RU" sz="1800" dirty="0"/>
              <a:t> применяется в сценариях, где кворум-сервер не настроен.</a:t>
            </a:r>
          </a:p>
          <a:p>
            <a:pPr lvl="1"/>
            <a:r>
              <a:rPr lang="ru-RU" sz="1800" b="1" dirty="0">
                <a:sym typeface="Huawei Sans" panose="020C0503030203020204" pitchFamily="34" charset="0"/>
              </a:rPr>
              <a:t>Режим кворум-сервера (рекомендуется):</a:t>
            </a:r>
            <a:r>
              <a:rPr lang="ru-RU" sz="1800" dirty="0"/>
              <a:t> применяется в сценариях, в которых настроен кворум-сервер.</a:t>
            </a:r>
          </a:p>
          <a:p>
            <a:endParaRPr lang="en-US" altLang="zh-CN" dirty="0">
              <a:sym typeface="Huawei Sans" panose="020C0503030203020204" pitchFamily="34" charset="0"/>
            </a:endParaRPr>
          </a:p>
        </p:txBody>
      </p:sp>
    </p:spTree>
    <p:extLst>
      <p:ext uri="{BB962C8B-B14F-4D97-AF65-F5344CB8AC3E}">
        <p14:creationId xmlns:p14="http://schemas.microsoft.com/office/powerpoint/2010/main" val="10735271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a:t>Режим статического приоритета</a:t>
            </a:r>
          </a:p>
        </p:txBody>
      </p:sp>
      <p:graphicFrame>
        <p:nvGraphicFramePr>
          <p:cNvPr id="129" name="表格 128"/>
          <p:cNvGraphicFramePr>
            <a:graphicFrameLocks noGrp="1"/>
          </p:cNvGraphicFramePr>
          <p:nvPr>
            <p:extLst>
              <p:ext uri="{D42A27DB-BD31-4B8C-83A1-F6EECF244321}">
                <p14:modId xmlns:p14="http://schemas.microsoft.com/office/powerpoint/2010/main" val="2998414194"/>
              </p:ext>
            </p:extLst>
          </p:nvPr>
        </p:nvGraphicFramePr>
        <p:xfrm>
          <a:off x="4403812" y="1177986"/>
          <a:ext cx="6856403" cy="5029379"/>
        </p:xfrm>
        <a:graphic>
          <a:graphicData uri="http://schemas.openxmlformats.org/drawingml/2006/table">
            <a:tbl>
              <a:tblPr firstRow="1" bandRow="1"/>
              <a:tblGrid>
                <a:gridCol w="2131742"/>
                <a:gridCol w="4724661"/>
              </a:tblGrid>
              <a:tr h="410015">
                <a:tc>
                  <a:txBody>
                    <a:bodyPr/>
                    <a:lstStyle/>
                    <a:p>
                      <a:pPr algn="ctr" fontAlgn="ctr">
                        <a:lnSpc>
                          <a:spcPct val="100000"/>
                        </a:lnSpc>
                      </a:pPr>
                      <a:r>
                        <a:rPr lang="ru-RU" sz="1400" b="1" dirty="0">
                          <a:latin typeface="Huawei Sans" panose="020C0503030203020204" pitchFamily="34" charset="0"/>
                          <a:ea typeface="方正兰亭黑简体" panose="02000000000000000000" pitchFamily="2" charset="-122"/>
                          <a:sym typeface="Huawei Sans" panose="020C0503030203020204" pitchFamily="34" charset="0"/>
                        </a:rPr>
                        <a:t>Тип неисправности</a:t>
                      </a:r>
                    </a:p>
                  </a:txBody>
                  <a:tcPr marL="90000" marR="90000" marT="46800" marB="468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ctr">
                        <a:lnSpc>
                          <a:spcPct val="100000"/>
                        </a:lnSpc>
                      </a:pPr>
                      <a:r>
                        <a:rPr lang="ru-RU" sz="1400" b="1">
                          <a:latin typeface="Huawei Sans" panose="020C0503030203020204" pitchFamily="34" charset="0"/>
                          <a:ea typeface="方正兰亭黑简体" panose="02000000000000000000" pitchFamily="2" charset="-122"/>
                          <a:sym typeface="Huawei Sans" panose="020C0503030203020204" pitchFamily="34" charset="0"/>
                        </a:rPr>
                        <a:t>Результат</a:t>
                      </a:r>
                    </a:p>
                  </a:txBody>
                  <a:tcPr marL="90000" marR="90000" marT="46800" marB="468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364799">
                <a:tc>
                  <a:txBody>
                    <a:bodyPr/>
                    <a:lstStyle/>
                    <a:p>
                      <a:pPr marL="0" algn="l" defTabSz="914400" rtl="0" eaLnBrk="1" fontAlgn="ctr" latinLnBrk="0" hangingPunct="1">
                        <a:lnSpc>
                          <a:spcPct val="100000"/>
                        </a:lnSpc>
                      </a:pPr>
                      <a:r>
                        <a:rPr lang="ru-RU" sz="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Сбой канала связи между СХД.</a:t>
                      </a: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algn="l" defTabSz="914400" rtl="0" eaLnBrk="1" fontAlgn="ctr" latinLnBrk="0" hangingPunct="1">
                        <a:lnSpc>
                          <a:spcPct val="100000"/>
                        </a:lnSpc>
                      </a:pPr>
                      <a:r>
                        <a:rPr lang="ru-RU" sz="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Пара HyperMetro имеет статус «to-be-synchronized».</a:t>
                      </a:r>
                    </a:p>
                    <a:p>
                      <a:pPr marL="0" algn="l" defTabSz="914400" rtl="0" eaLnBrk="1" fontAlgn="ctr" latinLnBrk="0" hangingPunct="1">
                        <a:lnSpc>
                          <a:spcPct val="100000"/>
                        </a:lnSpc>
                      </a:pPr>
                      <a:r>
                        <a:rPr lang="ru-RU" sz="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LUNы в ЦОДе A продолжают предоставлять сервисы, в то время как LUNы в ЦОДе B перестают предоставлять сервисы.</a:t>
                      </a:r>
                    </a:p>
                  </a:txBody>
                  <a:tcPr marL="90000" marR="90000" marT="46800" marB="46800" anchor="ctr">
                    <a:lnR w="28575" cap="flat" cmpd="sng" algn="ctr">
                      <a:solidFill>
                        <a:schemeClr val="tx1"/>
                      </a:solidFill>
                      <a:prstDash val="solid"/>
                      <a:round/>
                      <a:headEnd type="none" w="med" len="med"/>
                      <a:tailEnd type="none" w="med" len="med"/>
                    </a:lnR>
                  </a:tcPr>
                </a:tc>
              </a:tr>
              <a:tr h="659442">
                <a:tc>
                  <a:txBody>
                    <a:bodyPr/>
                    <a:lstStyle/>
                    <a:p>
                      <a:pPr marL="0" algn="l" defTabSz="914400" rtl="0" eaLnBrk="1" fontAlgn="ctr" latinLnBrk="0" hangingPunct="1">
                        <a:lnSpc>
                          <a:spcPct val="100000"/>
                        </a:lnSpc>
                      </a:pPr>
                      <a:r>
                        <a:rPr lang="ru-RU" sz="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Неисправность ЦОДа B.</a:t>
                      </a: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algn="l" defTabSz="914400" rtl="0" eaLnBrk="1" fontAlgn="ctr" latinLnBrk="0" hangingPunct="1">
                        <a:lnSpc>
                          <a:spcPct val="100000"/>
                        </a:lnSpc>
                      </a:pPr>
                      <a:r>
                        <a:rPr lang="ru-RU" sz="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Пара HyperMetro имеет статус «to-be-synchronized».</a:t>
                      </a:r>
                    </a:p>
                    <a:p>
                      <a:pPr marL="0" algn="l" defTabSz="914400" rtl="0" eaLnBrk="1" fontAlgn="ctr" latinLnBrk="0" hangingPunct="1">
                        <a:lnSpc>
                          <a:spcPct val="100000"/>
                        </a:lnSpc>
                      </a:pPr>
                      <a:r>
                        <a:rPr lang="ru-RU" sz="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LUNы в ЦОДе A продолжают предоставлять сервисы, в то время как LUNы в ЦОДе B перестают предоставлять сервисы.</a:t>
                      </a:r>
                    </a:p>
                  </a:txBody>
                  <a:tcPr marL="90000" marR="90000" marT="46800" marB="46800" anchor="ctr">
                    <a:lnR w="28575" cap="flat" cmpd="sng" algn="ctr">
                      <a:solidFill>
                        <a:schemeClr val="tx1"/>
                      </a:solidFill>
                      <a:prstDash val="solid"/>
                      <a:round/>
                      <a:headEnd type="none" w="med" len="med"/>
                      <a:tailEnd type="none" w="med" len="med"/>
                    </a:lnR>
                  </a:tcPr>
                </a:tc>
              </a:tr>
              <a:tr h="659442">
                <a:tc>
                  <a:txBody>
                    <a:bodyPr/>
                    <a:lstStyle/>
                    <a:p>
                      <a:pPr marL="0" algn="l" defTabSz="914400" rtl="0" eaLnBrk="1" fontAlgn="ctr" latinLnBrk="0" hangingPunct="1">
                        <a:lnSpc>
                          <a:spcPct val="100000"/>
                        </a:lnSpc>
                      </a:pPr>
                      <a:r>
                        <a:rPr lang="ru-RU" sz="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Неисправность ЦОДа А.</a:t>
                      </a: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algn="l" defTabSz="914400" rtl="0" eaLnBrk="1" fontAlgn="ctr" latinLnBrk="0" hangingPunct="1">
                        <a:lnSpc>
                          <a:spcPct val="100000"/>
                        </a:lnSpc>
                      </a:pPr>
                      <a:r>
                        <a:rPr lang="ru-RU" sz="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Пара HyperMetro имеет статус «to-be-synchronized».</a:t>
                      </a:r>
                    </a:p>
                    <a:p>
                      <a:pPr marL="0" algn="l" defTabSz="914400" rtl="0" eaLnBrk="1" fontAlgn="ctr" latinLnBrk="0" hangingPunct="1">
                        <a:lnSpc>
                          <a:spcPct val="100000"/>
                        </a:lnSpc>
                      </a:pPr>
                      <a:r>
                        <a:rPr lang="ru-RU" sz="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К LUNам в ЦОДе A отсутствует доступ, и LUNы в ЦОДе B перестают предоставлять сервисы.</a:t>
                      </a:r>
                    </a:p>
                  </a:txBody>
                  <a:tcPr marL="90000" marR="90000" marT="46800" marB="46800" anchor="ctr">
                    <a:lnR w="28575" cap="flat" cmpd="sng" algn="ctr">
                      <a:solidFill>
                        <a:schemeClr val="tx1"/>
                      </a:solidFill>
                      <a:prstDash val="solid"/>
                      <a:round/>
                      <a:headEnd type="none" w="med" len="med"/>
                      <a:tailEnd type="none" w="med" len="med"/>
                    </a:lnR>
                  </a:tcPr>
                </a:tc>
              </a:tr>
              <a:tr h="659442">
                <a:tc>
                  <a:txBody>
                    <a:bodyPr/>
                    <a:lstStyle/>
                    <a:p>
                      <a:pPr marL="0" algn="l" defTabSz="914400" rtl="0" eaLnBrk="1" fontAlgn="ctr" latinLnBrk="0" hangingPunct="1">
                        <a:lnSpc>
                          <a:spcPct val="100000"/>
                        </a:lnSpc>
                      </a:pPr>
                      <a:r>
                        <a:rPr lang="ru-RU" sz="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Сбой канала репликации HyperMetro и сбой канала связи между хостом и ЦОДом B.</a:t>
                      </a: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algn="l" defTabSz="914400" rtl="0" eaLnBrk="1" fontAlgn="ctr" latinLnBrk="0" hangingPunct="1">
                        <a:lnSpc>
                          <a:spcPct val="100000"/>
                        </a:lnSpc>
                      </a:pPr>
                      <a:r>
                        <a:rPr lang="ru-RU" sz="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Пара HyperMetro имеет статус «to-be-synchronized».</a:t>
                      </a:r>
                    </a:p>
                    <a:p>
                      <a:pPr marL="0" algn="l" defTabSz="914400" rtl="0" eaLnBrk="1" fontAlgn="ctr" latinLnBrk="0" hangingPunct="1">
                        <a:lnSpc>
                          <a:spcPct val="100000"/>
                        </a:lnSpc>
                      </a:pPr>
                      <a:r>
                        <a:rPr lang="ru-RU" sz="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LUNы в ЦОДе A продолжают предоставлять сервисы, в то время как LUNы в ЦОДе B перестают предоставлять сервисы.</a:t>
                      </a:r>
                    </a:p>
                  </a:txBody>
                  <a:tcPr marL="90000" marR="90000" marT="46800" marB="46800" anchor="ctr">
                    <a:lnR w="28575" cap="flat" cmpd="sng" algn="ctr">
                      <a:solidFill>
                        <a:schemeClr val="tx1"/>
                      </a:solidFill>
                      <a:prstDash val="solid"/>
                      <a:round/>
                      <a:headEnd type="none" w="med" len="med"/>
                      <a:tailEnd type="none" w="med" len="med"/>
                    </a:lnR>
                  </a:tcPr>
                </a:tc>
              </a:tr>
              <a:tr h="659442">
                <a:tc>
                  <a:txBody>
                    <a:bodyPr/>
                    <a:lstStyle/>
                    <a:p>
                      <a:pPr marL="0" algn="l" defTabSz="914400" rtl="0" eaLnBrk="1" fontAlgn="ctr" latinLnBrk="0" hangingPunct="1">
                        <a:lnSpc>
                          <a:spcPct val="100000"/>
                        </a:lnSpc>
                      </a:pPr>
                      <a:r>
                        <a:rPr lang="ru-RU" sz="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Неисправность ЦОДа B и сбой канала связи между хостом и ЦОДом B.</a:t>
                      </a: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algn="l" defTabSz="914400" rtl="0" eaLnBrk="1" fontAlgn="ctr" latinLnBrk="0" hangingPunct="1">
                        <a:lnSpc>
                          <a:spcPct val="100000"/>
                        </a:lnSpc>
                      </a:pP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Пара </a:t>
                      </a:r>
                      <a:r>
                        <a:rPr lang="ru-RU" sz="1200" dirty="0" err="1">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HyperMetro</a:t>
                      </a: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 имеет статус «</a:t>
                      </a:r>
                      <a:r>
                        <a:rPr lang="ru-RU" sz="1200" dirty="0" err="1">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to-be-synchronized</a:t>
                      </a: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p>
                    <a:p>
                      <a:pPr marL="0" algn="l" defTabSz="914400" rtl="0" eaLnBrk="1" fontAlgn="ctr" latinLnBrk="0" hangingPunct="1">
                        <a:lnSpc>
                          <a:spcPct val="100000"/>
                        </a:lnSpc>
                      </a:pPr>
                      <a:r>
                        <a:rPr lang="ru-RU" sz="1200" dirty="0" err="1">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LUNы</a:t>
                      </a: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 в </a:t>
                      </a:r>
                      <a:r>
                        <a:rPr lang="ru-RU" sz="1200" dirty="0" err="1">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ЦОДе</a:t>
                      </a: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 A продолжают предоставлять сервисы, в то время как </a:t>
                      </a:r>
                      <a:r>
                        <a:rPr lang="ru-RU" sz="1200" dirty="0" err="1">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LUNы</a:t>
                      </a: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 в </a:t>
                      </a:r>
                      <a:r>
                        <a:rPr lang="ru-RU" sz="1200" dirty="0" err="1">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ЦОДе</a:t>
                      </a: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 B перестают предоставлять сервисы.</a:t>
                      </a:r>
                    </a:p>
                  </a:txBody>
                  <a:tcPr marL="90000" marR="90000" marT="46800" marB="46800" anchor="ctr">
                    <a:lnR w="28575" cap="flat" cmpd="sng" algn="ctr">
                      <a:solidFill>
                        <a:schemeClr val="tx1"/>
                      </a:solidFill>
                      <a:prstDash val="solid"/>
                      <a:round/>
                      <a:headEnd type="none" w="med" len="med"/>
                      <a:tailEnd type="none" w="med" len="med"/>
                    </a:lnR>
                  </a:tcPr>
                </a:tc>
              </a:tr>
              <a:tr h="659442">
                <a:tc>
                  <a:txBody>
                    <a:bodyPr/>
                    <a:lstStyle/>
                    <a:p>
                      <a:pPr marL="0" algn="l" defTabSz="914400" rtl="0" eaLnBrk="1" fontAlgn="ctr" latinLnBrk="0" hangingPunct="1">
                        <a:lnSpc>
                          <a:spcPct val="100000"/>
                        </a:lnSpc>
                      </a:pPr>
                      <a:r>
                        <a:rPr lang="ru-RU" sz="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Одновременный сбой каналов связи между хостом и ЦОДами A и B.</a:t>
                      </a:r>
                    </a:p>
                  </a:txBody>
                  <a:tcPr marL="90000" marR="90000" marT="46800" marB="468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lnSpc>
                          <a:spcPct val="100000"/>
                        </a:lnSpc>
                      </a:pPr>
                      <a:r>
                        <a:rPr lang="ru-RU" sz="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Пара HyperMetro имеет статус «Normal».</a:t>
                      </a:r>
                    </a:p>
                    <a:p>
                      <a:pPr marL="0" algn="l" defTabSz="914400" rtl="0" eaLnBrk="1" fontAlgn="ctr" latinLnBrk="0" hangingPunct="1">
                        <a:lnSpc>
                          <a:spcPct val="100000"/>
                        </a:lnSpc>
                      </a:pPr>
                      <a:r>
                        <a:rPr lang="ru-RU" sz="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Хосту не удается получить доступ к LUNам в ЦОДах A и B.</a:t>
                      </a:r>
                    </a:p>
                  </a:txBody>
                  <a:tcPr marL="90000" marR="90000" marT="46800" marB="468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grpSp>
        <p:nvGrpSpPr>
          <p:cNvPr id="27" name="组合 26"/>
          <p:cNvGrpSpPr/>
          <p:nvPr/>
        </p:nvGrpSpPr>
        <p:grpSpPr>
          <a:xfrm>
            <a:off x="886058" y="2242594"/>
            <a:ext cx="3409855" cy="2878594"/>
            <a:chOff x="1027164" y="2242116"/>
            <a:chExt cx="3409855" cy="2878594"/>
          </a:xfrm>
        </p:grpSpPr>
        <p:cxnSp>
          <p:nvCxnSpPr>
            <p:cNvPr id="28" name="直接连接符 27"/>
            <p:cNvCxnSpPr/>
            <p:nvPr/>
          </p:nvCxnSpPr>
          <p:spPr bwMode="auto">
            <a:xfrm>
              <a:off x="2044148" y="4346234"/>
              <a:ext cx="1202916" cy="0"/>
            </a:xfrm>
            <a:prstGeom prst="line">
              <a:avLst/>
            </a:prstGeom>
            <a:solidFill>
              <a:srgbClr val="CCFF99"/>
            </a:solidFill>
            <a:ln w="9525" cap="flat" cmpd="sng" algn="ctr">
              <a:solidFill>
                <a:srgbClr val="FFFFFF">
                  <a:lumMod val="50000"/>
                </a:srgbClr>
              </a:solidFill>
              <a:prstDash val="solid"/>
              <a:round/>
              <a:headEnd type="none" w="med" len="med"/>
              <a:tailEnd type="none" w="med" len="med"/>
            </a:ln>
            <a:effectLst/>
          </p:spPr>
        </p:cxnSp>
        <p:cxnSp>
          <p:nvCxnSpPr>
            <p:cNvPr id="29" name="直接连接符 28"/>
            <p:cNvCxnSpPr>
              <a:stCxn id="50" idx="1"/>
            </p:cNvCxnSpPr>
            <p:nvPr/>
          </p:nvCxnSpPr>
          <p:spPr bwMode="auto">
            <a:xfrm flipV="1">
              <a:off x="1812767" y="3127572"/>
              <a:ext cx="843091" cy="991185"/>
            </a:xfrm>
            <a:prstGeom prst="line">
              <a:avLst/>
            </a:prstGeom>
            <a:solidFill>
              <a:srgbClr val="CCFF99"/>
            </a:solidFill>
            <a:ln w="9525" cap="flat" cmpd="sng" algn="ctr">
              <a:solidFill>
                <a:srgbClr val="FFFFFF">
                  <a:lumMod val="50000"/>
                </a:srgbClr>
              </a:solidFill>
              <a:prstDash val="solid"/>
              <a:round/>
              <a:headEnd type="none" w="med" len="med"/>
              <a:tailEnd type="none" w="med" len="med"/>
            </a:ln>
            <a:effectLst/>
          </p:spPr>
        </p:cxnSp>
        <p:cxnSp>
          <p:nvCxnSpPr>
            <p:cNvPr id="30" name="直接连接符 29"/>
            <p:cNvCxnSpPr/>
            <p:nvPr/>
          </p:nvCxnSpPr>
          <p:spPr bwMode="auto">
            <a:xfrm flipH="1" flipV="1">
              <a:off x="2669334" y="3115743"/>
              <a:ext cx="814104" cy="1003013"/>
            </a:xfrm>
            <a:prstGeom prst="line">
              <a:avLst/>
            </a:prstGeom>
            <a:solidFill>
              <a:srgbClr val="CCFF99"/>
            </a:solidFill>
            <a:ln w="9525" cap="flat" cmpd="sng" algn="ctr">
              <a:solidFill>
                <a:srgbClr val="FFFFFF">
                  <a:lumMod val="50000"/>
                </a:srgbClr>
              </a:solidFill>
              <a:prstDash val="solid"/>
              <a:round/>
              <a:headEnd type="none" w="med" len="med"/>
              <a:tailEnd type="none" w="med" len="med"/>
            </a:ln>
            <a:effectLst/>
          </p:spPr>
        </p:cxnSp>
        <p:sp>
          <p:nvSpPr>
            <p:cNvPr id="31" name="弧形 30"/>
            <p:cNvSpPr/>
            <p:nvPr/>
          </p:nvSpPr>
          <p:spPr bwMode="auto">
            <a:xfrm>
              <a:off x="1952069" y="3771919"/>
              <a:ext cx="1386015" cy="763902"/>
            </a:xfrm>
            <a:prstGeom prst="arc">
              <a:avLst>
                <a:gd name="adj1" fmla="val 10983980"/>
                <a:gd name="adj2" fmla="val 21573305"/>
              </a:avLst>
            </a:prstGeom>
            <a:noFill/>
            <a:ln w="19050" cap="flat" cmpd="sng" algn="ctr">
              <a:solidFill>
                <a:srgbClr val="8AB9B9">
                  <a:lumMod val="50000"/>
                </a:srgb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Freeform 32"/>
            <p:cNvSpPr>
              <a:spLocks noEditPoints="1"/>
            </p:cNvSpPr>
            <p:nvPr/>
          </p:nvSpPr>
          <p:spPr bwMode="auto">
            <a:xfrm>
              <a:off x="2445220" y="2658894"/>
              <a:ext cx="448227" cy="753067"/>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 name="圆角矩形 25"/>
            <p:cNvSpPr>
              <a:spLocks noChangeArrowheads="1"/>
            </p:cNvSpPr>
            <p:nvPr/>
          </p:nvSpPr>
          <p:spPr bwMode="auto">
            <a:xfrm>
              <a:off x="1027164" y="2242116"/>
              <a:ext cx="3204031" cy="2878594"/>
            </a:xfrm>
            <a:prstGeom prst="roundRect">
              <a:avLst>
                <a:gd name="adj" fmla="val 16667"/>
              </a:avLst>
            </a:prstGeom>
            <a:noFill/>
            <a:ln w="9525">
              <a:solidFill>
                <a:srgbClr val="8AB9B9">
                  <a:lumMod val="75000"/>
                </a:srgbClr>
              </a:solidFill>
              <a:prstDash val="dash"/>
              <a:round/>
              <a:headEnd/>
              <a:tailEnd/>
            </a:ln>
          </p:spPr>
          <p:txBody>
            <a:bodyPr wrap="square">
              <a:noAutofit/>
            </a:bodyPr>
            <a:lstStyle/>
            <a:p>
              <a:pPr marL="0" marR="0" lvl="0" indent="0" defTabSz="912813"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34" name="组合 33"/>
            <p:cNvGrpSpPr/>
            <p:nvPr/>
          </p:nvGrpSpPr>
          <p:grpSpPr>
            <a:xfrm>
              <a:off x="1516370" y="3929601"/>
              <a:ext cx="475386" cy="683779"/>
              <a:chOff x="2125662" y="3868402"/>
              <a:chExt cx="897160" cy="1144774"/>
            </a:xfrm>
          </p:grpSpPr>
          <p:sp>
            <p:nvSpPr>
              <p:cNvPr id="49" name="Freeform 52"/>
              <p:cNvSpPr>
                <a:spLocks noEditPoints="1"/>
              </p:cNvSpPr>
              <p:nvPr/>
            </p:nvSpPr>
            <p:spPr bwMode="auto">
              <a:xfrm>
                <a:off x="2729135" y="4267634"/>
                <a:ext cx="246062" cy="455613"/>
              </a:xfrm>
              <a:custGeom>
                <a:avLst/>
                <a:gdLst/>
                <a:ahLst/>
                <a:cxnLst>
                  <a:cxn ang="0">
                    <a:pos x="24" y="3"/>
                  </a:cxn>
                  <a:cxn ang="0">
                    <a:pos x="40" y="1"/>
                  </a:cxn>
                  <a:cxn ang="0">
                    <a:pos x="15" y="5"/>
                  </a:cxn>
                  <a:cxn ang="0">
                    <a:pos x="13" y="5"/>
                  </a:cxn>
                  <a:cxn ang="0">
                    <a:pos x="4" y="0"/>
                  </a:cxn>
                  <a:cxn ang="0">
                    <a:pos x="52" y="3"/>
                  </a:cxn>
                  <a:cxn ang="0">
                    <a:pos x="49" y="5"/>
                  </a:cxn>
                  <a:cxn ang="0">
                    <a:pos x="123" y="0"/>
                  </a:cxn>
                  <a:cxn ang="0">
                    <a:pos x="49" y="53"/>
                  </a:cxn>
                  <a:cxn ang="0">
                    <a:pos x="47" y="52"/>
                  </a:cxn>
                  <a:cxn ang="0">
                    <a:pos x="37" y="47"/>
                  </a:cxn>
                  <a:cxn ang="0">
                    <a:pos x="17" y="50"/>
                  </a:cxn>
                  <a:cxn ang="0">
                    <a:pos x="15" y="53"/>
                  </a:cxn>
                  <a:cxn ang="0">
                    <a:pos x="24" y="50"/>
                  </a:cxn>
                  <a:cxn ang="0">
                    <a:pos x="155" y="50"/>
                  </a:cxn>
                  <a:cxn ang="0">
                    <a:pos x="121" y="52"/>
                  </a:cxn>
                  <a:cxn ang="0">
                    <a:pos x="4" y="47"/>
                  </a:cxn>
                  <a:cxn ang="0">
                    <a:pos x="154" y="99"/>
                  </a:cxn>
                  <a:cxn ang="0">
                    <a:pos x="120" y="97"/>
                  </a:cxn>
                  <a:cxn ang="0">
                    <a:pos x="17" y="94"/>
                  </a:cxn>
                  <a:cxn ang="0">
                    <a:pos x="26" y="100"/>
                  </a:cxn>
                  <a:cxn ang="0">
                    <a:pos x="25" y="99"/>
                  </a:cxn>
                  <a:cxn ang="0">
                    <a:pos x="4" y="93"/>
                  </a:cxn>
                  <a:cxn ang="0">
                    <a:pos x="41" y="97"/>
                  </a:cxn>
                  <a:cxn ang="0">
                    <a:pos x="37" y="100"/>
                  </a:cxn>
                  <a:cxn ang="0">
                    <a:pos x="46" y="97"/>
                  </a:cxn>
                  <a:cxn ang="0">
                    <a:pos x="17" y="141"/>
                  </a:cxn>
                  <a:cxn ang="0">
                    <a:pos x="49" y="146"/>
                  </a:cxn>
                  <a:cxn ang="0">
                    <a:pos x="47" y="145"/>
                  </a:cxn>
                  <a:cxn ang="0">
                    <a:pos x="26" y="141"/>
                  </a:cxn>
                  <a:cxn ang="0">
                    <a:pos x="154" y="145"/>
                  </a:cxn>
                  <a:cxn ang="0">
                    <a:pos x="120" y="143"/>
                  </a:cxn>
                  <a:cxn ang="0">
                    <a:pos x="40" y="141"/>
                  </a:cxn>
                  <a:cxn ang="0">
                    <a:pos x="4" y="146"/>
                  </a:cxn>
                  <a:cxn ang="0">
                    <a:pos x="1" y="145"/>
                  </a:cxn>
                  <a:cxn ang="0">
                    <a:pos x="15" y="188"/>
                  </a:cxn>
                  <a:cxn ang="0">
                    <a:pos x="7" y="191"/>
                  </a:cxn>
                  <a:cxn ang="0">
                    <a:pos x="4" y="193"/>
                  </a:cxn>
                  <a:cxn ang="0">
                    <a:pos x="123" y="188"/>
                  </a:cxn>
                  <a:cxn ang="0">
                    <a:pos x="26" y="193"/>
                  </a:cxn>
                  <a:cxn ang="0">
                    <a:pos x="25" y="192"/>
                  </a:cxn>
                  <a:cxn ang="0">
                    <a:pos x="49" y="188"/>
                  </a:cxn>
                  <a:cxn ang="0">
                    <a:pos x="41" y="191"/>
                  </a:cxn>
                  <a:cxn ang="0">
                    <a:pos x="37" y="193"/>
                  </a:cxn>
                  <a:cxn ang="0">
                    <a:pos x="153" y="240"/>
                  </a:cxn>
                  <a:cxn ang="0">
                    <a:pos x="38" y="234"/>
                  </a:cxn>
                  <a:cxn ang="0">
                    <a:pos x="41" y="235"/>
                  </a:cxn>
                  <a:cxn ang="0">
                    <a:pos x="49" y="240"/>
                  </a:cxn>
                  <a:cxn ang="0">
                    <a:pos x="1" y="238"/>
                  </a:cxn>
                  <a:cxn ang="0">
                    <a:pos x="4" y="234"/>
                  </a:cxn>
                  <a:cxn ang="0">
                    <a:pos x="30" y="238"/>
                  </a:cxn>
                  <a:cxn ang="0">
                    <a:pos x="13" y="240"/>
                  </a:cxn>
                  <a:cxn ang="0">
                    <a:pos x="123" y="282"/>
                  </a:cxn>
                  <a:cxn ang="0">
                    <a:pos x="155" y="286"/>
                  </a:cxn>
                  <a:cxn ang="0">
                    <a:pos x="12" y="284"/>
                  </a:cxn>
                  <a:cxn ang="0">
                    <a:pos x="15" y="281"/>
                  </a:cxn>
                  <a:cxn ang="0">
                    <a:pos x="52" y="284"/>
                  </a:cxn>
                  <a:cxn ang="0">
                    <a:pos x="1" y="286"/>
                  </a:cxn>
                  <a:cxn ang="0">
                    <a:pos x="38" y="281"/>
                  </a:cxn>
                  <a:cxn ang="0">
                    <a:pos x="41" y="282"/>
                  </a:cxn>
                  <a:cxn ang="0">
                    <a:pos x="27" y="287"/>
                  </a:cxn>
                </a:cxnLst>
                <a:rect l="0" t="0" r="r" b="b"/>
                <a:pathLst>
                  <a:path w="155" h="287">
                    <a:moveTo>
                      <a:pt x="26" y="5"/>
                    </a:moveTo>
                    <a:lnTo>
                      <a:pt x="26" y="5"/>
                    </a:lnTo>
                    <a:lnTo>
                      <a:pt x="28" y="5"/>
                    </a:lnTo>
                    <a:lnTo>
                      <a:pt x="29" y="3"/>
                    </a:lnTo>
                    <a:lnTo>
                      <a:pt x="29" y="3"/>
                    </a:lnTo>
                    <a:lnTo>
                      <a:pt x="28" y="1"/>
                    </a:lnTo>
                    <a:lnTo>
                      <a:pt x="26" y="0"/>
                    </a:lnTo>
                    <a:lnTo>
                      <a:pt x="26" y="0"/>
                    </a:lnTo>
                    <a:lnTo>
                      <a:pt x="25" y="1"/>
                    </a:lnTo>
                    <a:lnTo>
                      <a:pt x="24" y="3"/>
                    </a:lnTo>
                    <a:lnTo>
                      <a:pt x="24" y="3"/>
                    </a:lnTo>
                    <a:lnTo>
                      <a:pt x="25" y="5"/>
                    </a:lnTo>
                    <a:lnTo>
                      <a:pt x="26" y="5"/>
                    </a:lnTo>
                    <a:lnTo>
                      <a:pt x="26" y="5"/>
                    </a:lnTo>
                    <a:close/>
                    <a:moveTo>
                      <a:pt x="37" y="5"/>
                    </a:moveTo>
                    <a:lnTo>
                      <a:pt x="37" y="5"/>
                    </a:lnTo>
                    <a:lnTo>
                      <a:pt x="40" y="5"/>
                    </a:lnTo>
                    <a:lnTo>
                      <a:pt x="41" y="3"/>
                    </a:lnTo>
                    <a:lnTo>
                      <a:pt x="41" y="3"/>
                    </a:lnTo>
                    <a:lnTo>
                      <a:pt x="40" y="1"/>
                    </a:lnTo>
                    <a:lnTo>
                      <a:pt x="37" y="0"/>
                    </a:lnTo>
                    <a:lnTo>
                      <a:pt x="37" y="0"/>
                    </a:lnTo>
                    <a:lnTo>
                      <a:pt x="35" y="1"/>
                    </a:lnTo>
                    <a:lnTo>
                      <a:pt x="35" y="3"/>
                    </a:lnTo>
                    <a:lnTo>
                      <a:pt x="35" y="3"/>
                    </a:lnTo>
                    <a:lnTo>
                      <a:pt x="35" y="5"/>
                    </a:lnTo>
                    <a:lnTo>
                      <a:pt x="37" y="5"/>
                    </a:lnTo>
                    <a:lnTo>
                      <a:pt x="37" y="5"/>
                    </a:lnTo>
                    <a:close/>
                    <a:moveTo>
                      <a:pt x="15" y="5"/>
                    </a:moveTo>
                    <a:lnTo>
                      <a:pt x="15" y="5"/>
                    </a:lnTo>
                    <a:lnTo>
                      <a:pt x="17" y="5"/>
                    </a:lnTo>
                    <a:lnTo>
                      <a:pt x="17" y="3"/>
                    </a:lnTo>
                    <a:lnTo>
                      <a:pt x="17" y="3"/>
                    </a:lnTo>
                    <a:lnTo>
                      <a:pt x="17" y="1"/>
                    </a:lnTo>
                    <a:lnTo>
                      <a:pt x="15" y="0"/>
                    </a:lnTo>
                    <a:lnTo>
                      <a:pt x="15" y="0"/>
                    </a:lnTo>
                    <a:lnTo>
                      <a:pt x="13" y="1"/>
                    </a:lnTo>
                    <a:lnTo>
                      <a:pt x="12" y="3"/>
                    </a:lnTo>
                    <a:lnTo>
                      <a:pt x="12" y="3"/>
                    </a:lnTo>
                    <a:lnTo>
                      <a:pt x="13" y="5"/>
                    </a:lnTo>
                    <a:lnTo>
                      <a:pt x="15" y="5"/>
                    </a:lnTo>
                    <a:lnTo>
                      <a:pt x="15" y="5"/>
                    </a:lnTo>
                    <a:close/>
                    <a:moveTo>
                      <a:pt x="4" y="5"/>
                    </a:moveTo>
                    <a:lnTo>
                      <a:pt x="4" y="5"/>
                    </a:lnTo>
                    <a:lnTo>
                      <a:pt x="6" y="5"/>
                    </a:lnTo>
                    <a:lnTo>
                      <a:pt x="7" y="3"/>
                    </a:lnTo>
                    <a:lnTo>
                      <a:pt x="7" y="3"/>
                    </a:lnTo>
                    <a:lnTo>
                      <a:pt x="6" y="1"/>
                    </a:lnTo>
                    <a:lnTo>
                      <a:pt x="4" y="0"/>
                    </a:lnTo>
                    <a:lnTo>
                      <a:pt x="4" y="0"/>
                    </a:lnTo>
                    <a:lnTo>
                      <a:pt x="1" y="1"/>
                    </a:lnTo>
                    <a:lnTo>
                      <a:pt x="0" y="3"/>
                    </a:lnTo>
                    <a:lnTo>
                      <a:pt x="0" y="3"/>
                    </a:lnTo>
                    <a:lnTo>
                      <a:pt x="1" y="5"/>
                    </a:lnTo>
                    <a:lnTo>
                      <a:pt x="4" y="5"/>
                    </a:lnTo>
                    <a:lnTo>
                      <a:pt x="4" y="5"/>
                    </a:lnTo>
                    <a:close/>
                    <a:moveTo>
                      <a:pt x="49" y="5"/>
                    </a:moveTo>
                    <a:lnTo>
                      <a:pt x="49" y="5"/>
                    </a:lnTo>
                    <a:lnTo>
                      <a:pt x="51" y="5"/>
                    </a:lnTo>
                    <a:lnTo>
                      <a:pt x="52" y="3"/>
                    </a:lnTo>
                    <a:lnTo>
                      <a:pt x="52" y="3"/>
                    </a:lnTo>
                    <a:lnTo>
                      <a:pt x="51" y="1"/>
                    </a:lnTo>
                    <a:lnTo>
                      <a:pt x="49" y="0"/>
                    </a:lnTo>
                    <a:lnTo>
                      <a:pt x="49" y="0"/>
                    </a:lnTo>
                    <a:lnTo>
                      <a:pt x="47" y="1"/>
                    </a:lnTo>
                    <a:lnTo>
                      <a:pt x="46" y="3"/>
                    </a:lnTo>
                    <a:lnTo>
                      <a:pt x="46" y="3"/>
                    </a:lnTo>
                    <a:lnTo>
                      <a:pt x="47" y="5"/>
                    </a:lnTo>
                    <a:lnTo>
                      <a:pt x="49" y="5"/>
                    </a:lnTo>
                    <a:lnTo>
                      <a:pt x="49" y="5"/>
                    </a:lnTo>
                    <a:close/>
                    <a:moveTo>
                      <a:pt x="123" y="5"/>
                    </a:moveTo>
                    <a:lnTo>
                      <a:pt x="153" y="5"/>
                    </a:lnTo>
                    <a:lnTo>
                      <a:pt x="153" y="5"/>
                    </a:lnTo>
                    <a:lnTo>
                      <a:pt x="154" y="4"/>
                    </a:lnTo>
                    <a:lnTo>
                      <a:pt x="155" y="3"/>
                    </a:lnTo>
                    <a:lnTo>
                      <a:pt x="155" y="3"/>
                    </a:lnTo>
                    <a:lnTo>
                      <a:pt x="155" y="3"/>
                    </a:lnTo>
                    <a:lnTo>
                      <a:pt x="154" y="1"/>
                    </a:lnTo>
                    <a:lnTo>
                      <a:pt x="153" y="0"/>
                    </a:lnTo>
                    <a:lnTo>
                      <a:pt x="123" y="0"/>
                    </a:lnTo>
                    <a:lnTo>
                      <a:pt x="123" y="0"/>
                    </a:lnTo>
                    <a:lnTo>
                      <a:pt x="121" y="1"/>
                    </a:lnTo>
                    <a:lnTo>
                      <a:pt x="120" y="3"/>
                    </a:lnTo>
                    <a:lnTo>
                      <a:pt x="120" y="3"/>
                    </a:lnTo>
                    <a:lnTo>
                      <a:pt x="120" y="3"/>
                    </a:lnTo>
                    <a:lnTo>
                      <a:pt x="121" y="4"/>
                    </a:lnTo>
                    <a:lnTo>
                      <a:pt x="123" y="5"/>
                    </a:lnTo>
                    <a:lnTo>
                      <a:pt x="123" y="5"/>
                    </a:lnTo>
                    <a:close/>
                    <a:moveTo>
                      <a:pt x="49" y="53"/>
                    </a:moveTo>
                    <a:lnTo>
                      <a:pt x="49" y="53"/>
                    </a:lnTo>
                    <a:lnTo>
                      <a:pt x="51" y="52"/>
                    </a:lnTo>
                    <a:lnTo>
                      <a:pt x="52" y="50"/>
                    </a:lnTo>
                    <a:lnTo>
                      <a:pt x="52" y="50"/>
                    </a:lnTo>
                    <a:lnTo>
                      <a:pt x="51" y="48"/>
                    </a:lnTo>
                    <a:lnTo>
                      <a:pt x="49" y="47"/>
                    </a:lnTo>
                    <a:lnTo>
                      <a:pt x="49" y="47"/>
                    </a:lnTo>
                    <a:lnTo>
                      <a:pt x="47" y="48"/>
                    </a:lnTo>
                    <a:lnTo>
                      <a:pt x="46" y="50"/>
                    </a:lnTo>
                    <a:lnTo>
                      <a:pt x="46" y="50"/>
                    </a:lnTo>
                    <a:lnTo>
                      <a:pt x="47" y="52"/>
                    </a:lnTo>
                    <a:lnTo>
                      <a:pt x="49" y="53"/>
                    </a:lnTo>
                    <a:lnTo>
                      <a:pt x="49" y="53"/>
                    </a:lnTo>
                    <a:close/>
                    <a:moveTo>
                      <a:pt x="37" y="53"/>
                    </a:moveTo>
                    <a:lnTo>
                      <a:pt x="37" y="53"/>
                    </a:lnTo>
                    <a:lnTo>
                      <a:pt x="40" y="52"/>
                    </a:lnTo>
                    <a:lnTo>
                      <a:pt x="41" y="50"/>
                    </a:lnTo>
                    <a:lnTo>
                      <a:pt x="41" y="50"/>
                    </a:lnTo>
                    <a:lnTo>
                      <a:pt x="40" y="48"/>
                    </a:lnTo>
                    <a:lnTo>
                      <a:pt x="37" y="47"/>
                    </a:lnTo>
                    <a:lnTo>
                      <a:pt x="37" y="47"/>
                    </a:lnTo>
                    <a:lnTo>
                      <a:pt x="35" y="48"/>
                    </a:lnTo>
                    <a:lnTo>
                      <a:pt x="35" y="50"/>
                    </a:lnTo>
                    <a:lnTo>
                      <a:pt x="35" y="50"/>
                    </a:lnTo>
                    <a:lnTo>
                      <a:pt x="35" y="52"/>
                    </a:lnTo>
                    <a:lnTo>
                      <a:pt x="37" y="53"/>
                    </a:lnTo>
                    <a:lnTo>
                      <a:pt x="37" y="53"/>
                    </a:lnTo>
                    <a:close/>
                    <a:moveTo>
                      <a:pt x="15" y="53"/>
                    </a:moveTo>
                    <a:lnTo>
                      <a:pt x="15" y="53"/>
                    </a:lnTo>
                    <a:lnTo>
                      <a:pt x="17" y="52"/>
                    </a:lnTo>
                    <a:lnTo>
                      <a:pt x="17" y="50"/>
                    </a:lnTo>
                    <a:lnTo>
                      <a:pt x="17" y="50"/>
                    </a:lnTo>
                    <a:lnTo>
                      <a:pt x="17" y="48"/>
                    </a:lnTo>
                    <a:lnTo>
                      <a:pt x="15" y="47"/>
                    </a:lnTo>
                    <a:lnTo>
                      <a:pt x="15" y="47"/>
                    </a:lnTo>
                    <a:lnTo>
                      <a:pt x="13" y="48"/>
                    </a:lnTo>
                    <a:lnTo>
                      <a:pt x="12" y="50"/>
                    </a:lnTo>
                    <a:lnTo>
                      <a:pt x="12" y="50"/>
                    </a:lnTo>
                    <a:lnTo>
                      <a:pt x="13" y="52"/>
                    </a:lnTo>
                    <a:lnTo>
                      <a:pt x="15" y="53"/>
                    </a:lnTo>
                    <a:lnTo>
                      <a:pt x="15" y="53"/>
                    </a:lnTo>
                    <a:close/>
                    <a:moveTo>
                      <a:pt x="26" y="53"/>
                    </a:moveTo>
                    <a:lnTo>
                      <a:pt x="26" y="53"/>
                    </a:lnTo>
                    <a:lnTo>
                      <a:pt x="28" y="52"/>
                    </a:lnTo>
                    <a:lnTo>
                      <a:pt x="29" y="50"/>
                    </a:lnTo>
                    <a:lnTo>
                      <a:pt x="29" y="50"/>
                    </a:lnTo>
                    <a:lnTo>
                      <a:pt x="28" y="48"/>
                    </a:lnTo>
                    <a:lnTo>
                      <a:pt x="26" y="47"/>
                    </a:lnTo>
                    <a:lnTo>
                      <a:pt x="26" y="47"/>
                    </a:lnTo>
                    <a:lnTo>
                      <a:pt x="25" y="48"/>
                    </a:lnTo>
                    <a:lnTo>
                      <a:pt x="24" y="50"/>
                    </a:lnTo>
                    <a:lnTo>
                      <a:pt x="24" y="50"/>
                    </a:lnTo>
                    <a:lnTo>
                      <a:pt x="25" y="52"/>
                    </a:lnTo>
                    <a:lnTo>
                      <a:pt x="26" y="53"/>
                    </a:lnTo>
                    <a:lnTo>
                      <a:pt x="26" y="53"/>
                    </a:lnTo>
                    <a:close/>
                    <a:moveTo>
                      <a:pt x="123" y="52"/>
                    </a:moveTo>
                    <a:lnTo>
                      <a:pt x="153" y="52"/>
                    </a:lnTo>
                    <a:lnTo>
                      <a:pt x="153" y="52"/>
                    </a:lnTo>
                    <a:lnTo>
                      <a:pt x="154" y="52"/>
                    </a:lnTo>
                    <a:lnTo>
                      <a:pt x="155" y="50"/>
                    </a:lnTo>
                    <a:lnTo>
                      <a:pt x="155" y="50"/>
                    </a:lnTo>
                    <a:lnTo>
                      <a:pt x="155" y="50"/>
                    </a:lnTo>
                    <a:lnTo>
                      <a:pt x="154" y="48"/>
                    </a:lnTo>
                    <a:lnTo>
                      <a:pt x="153" y="48"/>
                    </a:lnTo>
                    <a:lnTo>
                      <a:pt x="123" y="48"/>
                    </a:lnTo>
                    <a:lnTo>
                      <a:pt x="123" y="48"/>
                    </a:lnTo>
                    <a:lnTo>
                      <a:pt x="121" y="48"/>
                    </a:lnTo>
                    <a:lnTo>
                      <a:pt x="120" y="50"/>
                    </a:lnTo>
                    <a:lnTo>
                      <a:pt x="120" y="50"/>
                    </a:lnTo>
                    <a:lnTo>
                      <a:pt x="120" y="50"/>
                    </a:lnTo>
                    <a:lnTo>
                      <a:pt x="121" y="52"/>
                    </a:lnTo>
                    <a:lnTo>
                      <a:pt x="123" y="52"/>
                    </a:lnTo>
                    <a:lnTo>
                      <a:pt x="123" y="52"/>
                    </a:lnTo>
                    <a:close/>
                    <a:moveTo>
                      <a:pt x="4" y="53"/>
                    </a:moveTo>
                    <a:lnTo>
                      <a:pt x="4" y="53"/>
                    </a:lnTo>
                    <a:lnTo>
                      <a:pt x="6" y="52"/>
                    </a:lnTo>
                    <a:lnTo>
                      <a:pt x="7" y="50"/>
                    </a:lnTo>
                    <a:lnTo>
                      <a:pt x="7" y="50"/>
                    </a:lnTo>
                    <a:lnTo>
                      <a:pt x="6" y="48"/>
                    </a:lnTo>
                    <a:lnTo>
                      <a:pt x="4" y="47"/>
                    </a:lnTo>
                    <a:lnTo>
                      <a:pt x="4" y="47"/>
                    </a:lnTo>
                    <a:lnTo>
                      <a:pt x="1" y="48"/>
                    </a:lnTo>
                    <a:lnTo>
                      <a:pt x="0" y="50"/>
                    </a:lnTo>
                    <a:lnTo>
                      <a:pt x="0" y="50"/>
                    </a:lnTo>
                    <a:lnTo>
                      <a:pt x="1" y="52"/>
                    </a:lnTo>
                    <a:lnTo>
                      <a:pt x="4" y="53"/>
                    </a:lnTo>
                    <a:lnTo>
                      <a:pt x="4" y="53"/>
                    </a:lnTo>
                    <a:close/>
                    <a:moveTo>
                      <a:pt x="123" y="99"/>
                    </a:moveTo>
                    <a:lnTo>
                      <a:pt x="153" y="99"/>
                    </a:lnTo>
                    <a:lnTo>
                      <a:pt x="153" y="99"/>
                    </a:lnTo>
                    <a:lnTo>
                      <a:pt x="154" y="99"/>
                    </a:lnTo>
                    <a:lnTo>
                      <a:pt x="155" y="97"/>
                    </a:lnTo>
                    <a:lnTo>
                      <a:pt x="155" y="97"/>
                    </a:lnTo>
                    <a:lnTo>
                      <a:pt x="155" y="97"/>
                    </a:lnTo>
                    <a:lnTo>
                      <a:pt x="154" y="94"/>
                    </a:lnTo>
                    <a:lnTo>
                      <a:pt x="153" y="94"/>
                    </a:lnTo>
                    <a:lnTo>
                      <a:pt x="123" y="94"/>
                    </a:lnTo>
                    <a:lnTo>
                      <a:pt x="123" y="94"/>
                    </a:lnTo>
                    <a:lnTo>
                      <a:pt x="121" y="94"/>
                    </a:lnTo>
                    <a:lnTo>
                      <a:pt x="120" y="97"/>
                    </a:lnTo>
                    <a:lnTo>
                      <a:pt x="120" y="97"/>
                    </a:lnTo>
                    <a:lnTo>
                      <a:pt x="120" y="97"/>
                    </a:lnTo>
                    <a:lnTo>
                      <a:pt x="121" y="99"/>
                    </a:lnTo>
                    <a:lnTo>
                      <a:pt x="123" y="99"/>
                    </a:lnTo>
                    <a:lnTo>
                      <a:pt x="123" y="99"/>
                    </a:lnTo>
                    <a:close/>
                    <a:moveTo>
                      <a:pt x="15" y="100"/>
                    </a:moveTo>
                    <a:lnTo>
                      <a:pt x="15" y="100"/>
                    </a:lnTo>
                    <a:lnTo>
                      <a:pt x="17" y="99"/>
                    </a:lnTo>
                    <a:lnTo>
                      <a:pt x="17" y="97"/>
                    </a:lnTo>
                    <a:lnTo>
                      <a:pt x="17" y="97"/>
                    </a:lnTo>
                    <a:lnTo>
                      <a:pt x="17" y="94"/>
                    </a:lnTo>
                    <a:lnTo>
                      <a:pt x="15" y="93"/>
                    </a:lnTo>
                    <a:lnTo>
                      <a:pt x="15" y="93"/>
                    </a:lnTo>
                    <a:lnTo>
                      <a:pt x="13" y="94"/>
                    </a:lnTo>
                    <a:lnTo>
                      <a:pt x="12" y="97"/>
                    </a:lnTo>
                    <a:lnTo>
                      <a:pt x="12" y="97"/>
                    </a:lnTo>
                    <a:lnTo>
                      <a:pt x="13" y="99"/>
                    </a:lnTo>
                    <a:lnTo>
                      <a:pt x="15" y="100"/>
                    </a:lnTo>
                    <a:lnTo>
                      <a:pt x="15" y="100"/>
                    </a:lnTo>
                    <a:close/>
                    <a:moveTo>
                      <a:pt x="26" y="100"/>
                    </a:moveTo>
                    <a:lnTo>
                      <a:pt x="26" y="100"/>
                    </a:lnTo>
                    <a:lnTo>
                      <a:pt x="28" y="99"/>
                    </a:lnTo>
                    <a:lnTo>
                      <a:pt x="29" y="97"/>
                    </a:lnTo>
                    <a:lnTo>
                      <a:pt x="29" y="97"/>
                    </a:lnTo>
                    <a:lnTo>
                      <a:pt x="28" y="94"/>
                    </a:lnTo>
                    <a:lnTo>
                      <a:pt x="26" y="93"/>
                    </a:lnTo>
                    <a:lnTo>
                      <a:pt x="26" y="93"/>
                    </a:lnTo>
                    <a:lnTo>
                      <a:pt x="25" y="94"/>
                    </a:lnTo>
                    <a:lnTo>
                      <a:pt x="24" y="97"/>
                    </a:lnTo>
                    <a:lnTo>
                      <a:pt x="24" y="97"/>
                    </a:lnTo>
                    <a:lnTo>
                      <a:pt x="25" y="99"/>
                    </a:lnTo>
                    <a:lnTo>
                      <a:pt x="26" y="100"/>
                    </a:lnTo>
                    <a:lnTo>
                      <a:pt x="26" y="100"/>
                    </a:lnTo>
                    <a:close/>
                    <a:moveTo>
                      <a:pt x="4" y="100"/>
                    </a:moveTo>
                    <a:lnTo>
                      <a:pt x="4" y="100"/>
                    </a:lnTo>
                    <a:lnTo>
                      <a:pt x="6" y="99"/>
                    </a:lnTo>
                    <a:lnTo>
                      <a:pt x="7" y="97"/>
                    </a:lnTo>
                    <a:lnTo>
                      <a:pt x="7" y="97"/>
                    </a:lnTo>
                    <a:lnTo>
                      <a:pt x="6" y="94"/>
                    </a:lnTo>
                    <a:lnTo>
                      <a:pt x="4" y="93"/>
                    </a:lnTo>
                    <a:lnTo>
                      <a:pt x="4" y="93"/>
                    </a:lnTo>
                    <a:lnTo>
                      <a:pt x="1" y="94"/>
                    </a:lnTo>
                    <a:lnTo>
                      <a:pt x="0" y="97"/>
                    </a:lnTo>
                    <a:lnTo>
                      <a:pt x="0" y="97"/>
                    </a:lnTo>
                    <a:lnTo>
                      <a:pt x="1" y="99"/>
                    </a:lnTo>
                    <a:lnTo>
                      <a:pt x="4" y="100"/>
                    </a:lnTo>
                    <a:lnTo>
                      <a:pt x="4" y="100"/>
                    </a:lnTo>
                    <a:close/>
                    <a:moveTo>
                      <a:pt x="37" y="100"/>
                    </a:moveTo>
                    <a:lnTo>
                      <a:pt x="37" y="100"/>
                    </a:lnTo>
                    <a:lnTo>
                      <a:pt x="40" y="99"/>
                    </a:lnTo>
                    <a:lnTo>
                      <a:pt x="41" y="97"/>
                    </a:lnTo>
                    <a:lnTo>
                      <a:pt x="41" y="97"/>
                    </a:lnTo>
                    <a:lnTo>
                      <a:pt x="40" y="94"/>
                    </a:lnTo>
                    <a:lnTo>
                      <a:pt x="37" y="93"/>
                    </a:lnTo>
                    <a:lnTo>
                      <a:pt x="37" y="93"/>
                    </a:lnTo>
                    <a:lnTo>
                      <a:pt x="35" y="94"/>
                    </a:lnTo>
                    <a:lnTo>
                      <a:pt x="35" y="97"/>
                    </a:lnTo>
                    <a:lnTo>
                      <a:pt x="35" y="97"/>
                    </a:lnTo>
                    <a:lnTo>
                      <a:pt x="35" y="99"/>
                    </a:lnTo>
                    <a:lnTo>
                      <a:pt x="37" y="100"/>
                    </a:lnTo>
                    <a:lnTo>
                      <a:pt x="37" y="100"/>
                    </a:lnTo>
                    <a:close/>
                    <a:moveTo>
                      <a:pt x="49" y="100"/>
                    </a:moveTo>
                    <a:lnTo>
                      <a:pt x="49" y="100"/>
                    </a:lnTo>
                    <a:lnTo>
                      <a:pt x="51" y="99"/>
                    </a:lnTo>
                    <a:lnTo>
                      <a:pt x="52" y="97"/>
                    </a:lnTo>
                    <a:lnTo>
                      <a:pt x="52" y="97"/>
                    </a:lnTo>
                    <a:lnTo>
                      <a:pt x="51" y="94"/>
                    </a:lnTo>
                    <a:lnTo>
                      <a:pt x="49" y="93"/>
                    </a:lnTo>
                    <a:lnTo>
                      <a:pt x="49" y="93"/>
                    </a:lnTo>
                    <a:lnTo>
                      <a:pt x="47" y="94"/>
                    </a:lnTo>
                    <a:lnTo>
                      <a:pt x="46" y="97"/>
                    </a:lnTo>
                    <a:lnTo>
                      <a:pt x="46" y="97"/>
                    </a:lnTo>
                    <a:lnTo>
                      <a:pt x="47" y="99"/>
                    </a:lnTo>
                    <a:lnTo>
                      <a:pt x="49" y="100"/>
                    </a:lnTo>
                    <a:lnTo>
                      <a:pt x="49" y="100"/>
                    </a:lnTo>
                    <a:close/>
                    <a:moveTo>
                      <a:pt x="15" y="146"/>
                    </a:moveTo>
                    <a:lnTo>
                      <a:pt x="15" y="146"/>
                    </a:lnTo>
                    <a:lnTo>
                      <a:pt x="17" y="145"/>
                    </a:lnTo>
                    <a:lnTo>
                      <a:pt x="17" y="143"/>
                    </a:lnTo>
                    <a:lnTo>
                      <a:pt x="17" y="143"/>
                    </a:lnTo>
                    <a:lnTo>
                      <a:pt x="17" y="141"/>
                    </a:lnTo>
                    <a:lnTo>
                      <a:pt x="15" y="141"/>
                    </a:lnTo>
                    <a:lnTo>
                      <a:pt x="15" y="141"/>
                    </a:lnTo>
                    <a:lnTo>
                      <a:pt x="13" y="141"/>
                    </a:lnTo>
                    <a:lnTo>
                      <a:pt x="12" y="143"/>
                    </a:lnTo>
                    <a:lnTo>
                      <a:pt x="12" y="143"/>
                    </a:lnTo>
                    <a:lnTo>
                      <a:pt x="13" y="145"/>
                    </a:lnTo>
                    <a:lnTo>
                      <a:pt x="15" y="146"/>
                    </a:lnTo>
                    <a:lnTo>
                      <a:pt x="15" y="146"/>
                    </a:lnTo>
                    <a:close/>
                    <a:moveTo>
                      <a:pt x="49" y="146"/>
                    </a:moveTo>
                    <a:lnTo>
                      <a:pt x="49" y="146"/>
                    </a:lnTo>
                    <a:lnTo>
                      <a:pt x="51" y="145"/>
                    </a:lnTo>
                    <a:lnTo>
                      <a:pt x="52" y="143"/>
                    </a:lnTo>
                    <a:lnTo>
                      <a:pt x="52" y="143"/>
                    </a:lnTo>
                    <a:lnTo>
                      <a:pt x="51" y="141"/>
                    </a:lnTo>
                    <a:lnTo>
                      <a:pt x="49" y="141"/>
                    </a:lnTo>
                    <a:lnTo>
                      <a:pt x="49" y="141"/>
                    </a:lnTo>
                    <a:lnTo>
                      <a:pt x="47" y="141"/>
                    </a:lnTo>
                    <a:lnTo>
                      <a:pt x="46" y="143"/>
                    </a:lnTo>
                    <a:lnTo>
                      <a:pt x="46" y="143"/>
                    </a:lnTo>
                    <a:lnTo>
                      <a:pt x="47" y="145"/>
                    </a:lnTo>
                    <a:lnTo>
                      <a:pt x="49" y="146"/>
                    </a:lnTo>
                    <a:lnTo>
                      <a:pt x="49" y="146"/>
                    </a:lnTo>
                    <a:close/>
                    <a:moveTo>
                      <a:pt x="26" y="146"/>
                    </a:moveTo>
                    <a:lnTo>
                      <a:pt x="26" y="146"/>
                    </a:lnTo>
                    <a:lnTo>
                      <a:pt x="28" y="145"/>
                    </a:lnTo>
                    <a:lnTo>
                      <a:pt x="29" y="143"/>
                    </a:lnTo>
                    <a:lnTo>
                      <a:pt x="29" y="143"/>
                    </a:lnTo>
                    <a:lnTo>
                      <a:pt x="28" y="141"/>
                    </a:lnTo>
                    <a:lnTo>
                      <a:pt x="26" y="141"/>
                    </a:lnTo>
                    <a:lnTo>
                      <a:pt x="26" y="141"/>
                    </a:lnTo>
                    <a:lnTo>
                      <a:pt x="25" y="141"/>
                    </a:lnTo>
                    <a:lnTo>
                      <a:pt x="24" y="143"/>
                    </a:lnTo>
                    <a:lnTo>
                      <a:pt x="24" y="143"/>
                    </a:lnTo>
                    <a:lnTo>
                      <a:pt x="25" y="145"/>
                    </a:lnTo>
                    <a:lnTo>
                      <a:pt x="26" y="146"/>
                    </a:lnTo>
                    <a:lnTo>
                      <a:pt x="26" y="146"/>
                    </a:lnTo>
                    <a:close/>
                    <a:moveTo>
                      <a:pt x="123" y="146"/>
                    </a:moveTo>
                    <a:lnTo>
                      <a:pt x="153" y="146"/>
                    </a:lnTo>
                    <a:lnTo>
                      <a:pt x="153" y="146"/>
                    </a:lnTo>
                    <a:lnTo>
                      <a:pt x="154" y="145"/>
                    </a:lnTo>
                    <a:lnTo>
                      <a:pt x="155" y="143"/>
                    </a:lnTo>
                    <a:lnTo>
                      <a:pt x="155" y="143"/>
                    </a:lnTo>
                    <a:lnTo>
                      <a:pt x="155" y="143"/>
                    </a:lnTo>
                    <a:lnTo>
                      <a:pt x="154" y="142"/>
                    </a:lnTo>
                    <a:lnTo>
                      <a:pt x="153" y="141"/>
                    </a:lnTo>
                    <a:lnTo>
                      <a:pt x="123" y="141"/>
                    </a:lnTo>
                    <a:lnTo>
                      <a:pt x="123" y="141"/>
                    </a:lnTo>
                    <a:lnTo>
                      <a:pt x="121" y="142"/>
                    </a:lnTo>
                    <a:lnTo>
                      <a:pt x="120" y="143"/>
                    </a:lnTo>
                    <a:lnTo>
                      <a:pt x="120" y="143"/>
                    </a:lnTo>
                    <a:lnTo>
                      <a:pt x="120" y="143"/>
                    </a:lnTo>
                    <a:lnTo>
                      <a:pt x="121" y="145"/>
                    </a:lnTo>
                    <a:lnTo>
                      <a:pt x="123" y="146"/>
                    </a:lnTo>
                    <a:lnTo>
                      <a:pt x="123" y="146"/>
                    </a:lnTo>
                    <a:close/>
                    <a:moveTo>
                      <a:pt x="37" y="146"/>
                    </a:moveTo>
                    <a:lnTo>
                      <a:pt x="37" y="146"/>
                    </a:lnTo>
                    <a:lnTo>
                      <a:pt x="40" y="145"/>
                    </a:lnTo>
                    <a:lnTo>
                      <a:pt x="41" y="143"/>
                    </a:lnTo>
                    <a:lnTo>
                      <a:pt x="41" y="143"/>
                    </a:lnTo>
                    <a:lnTo>
                      <a:pt x="40" y="141"/>
                    </a:lnTo>
                    <a:lnTo>
                      <a:pt x="37" y="141"/>
                    </a:lnTo>
                    <a:lnTo>
                      <a:pt x="37" y="141"/>
                    </a:lnTo>
                    <a:lnTo>
                      <a:pt x="35" y="141"/>
                    </a:lnTo>
                    <a:lnTo>
                      <a:pt x="35" y="143"/>
                    </a:lnTo>
                    <a:lnTo>
                      <a:pt x="35" y="143"/>
                    </a:lnTo>
                    <a:lnTo>
                      <a:pt x="35" y="145"/>
                    </a:lnTo>
                    <a:lnTo>
                      <a:pt x="37" y="146"/>
                    </a:lnTo>
                    <a:lnTo>
                      <a:pt x="37" y="146"/>
                    </a:lnTo>
                    <a:close/>
                    <a:moveTo>
                      <a:pt x="4" y="146"/>
                    </a:moveTo>
                    <a:lnTo>
                      <a:pt x="4" y="146"/>
                    </a:lnTo>
                    <a:lnTo>
                      <a:pt x="6" y="145"/>
                    </a:lnTo>
                    <a:lnTo>
                      <a:pt x="7" y="143"/>
                    </a:lnTo>
                    <a:lnTo>
                      <a:pt x="7" y="143"/>
                    </a:lnTo>
                    <a:lnTo>
                      <a:pt x="6" y="141"/>
                    </a:lnTo>
                    <a:lnTo>
                      <a:pt x="4" y="141"/>
                    </a:lnTo>
                    <a:lnTo>
                      <a:pt x="4" y="141"/>
                    </a:lnTo>
                    <a:lnTo>
                      <a:pt x="1" y="141"/>
                    </a:lnTo>
                    <a:lnTo>
                      <a:pt x="0" y="143"/>
                    </a:lnTo>
                    <a:lnTo>
                      <a:pt x="0" y="143"/>
                    </a:lnTo>
                    <a:lnTo>
                      <a:pt x="1" y="145"/>
                    </a:lnTo>
                    <a:lnTo>
                      <a:pt x="4" y="146"/>
                    </a:lnTo>
                    <a:lnTo>
                      <a:pt x="4" y="146"/>
                    </a:lnTo>
                    <a:close/>
                    <a:moveTo>
                      <a:pt x="15" y="193"/>
                    </a:moveTo>
                    <a:lnTo>
                      <a:pt x="15" y="193"/>
                    </a:lnTo>
                    <a:lnTo>
                      <a:pt x="17" y="192"/>
                    </a:lnTo>
                    <a:lnTo>
                      <a:pt x="17" y="191"/>
                    </a:lnTo>
                    <a:lnTo>
                      <a:pt x="17" y="191"/>
                    </a:lnTo>
                    <a:lnTo>
                      <a:pt x="17" y="189"/>
                    </a:lnTo>
                    <a:lnTo>
                      <a:pt x="15" y="188"/>
                    </a:lnTo>
                    <a:lnTo>
                      <a:pt x="15" y="188"/>
                    </a:lnTo>
                    <a:lnTo>
                      <a:pt x="13" y="189"/>
                    </a:lnTo>
                    <a:lnTo>
                      <a:pt x="12" y="191"/>
                    </a:lnTo>
                    <a:lnTo>
                      <a:pt x="12" y="191"/>
                    </a:lnTo>
                    <a:lnTo>
                      <a:pt x="13" y="192"/>
                    </a:lnTo>
                    <a:lnTo>
                      <a:pt x="15" y="193"/>
                    </a:lnTo>
                    <a:lnTo>
                      <a:pt x="15" y="193"/>
                    </a:lnTo>
                    <a:close/>
                    <a:moveTo>
                      <a:pt x="4" y="193"/>
                    </a:moveTo>
                    <a:lnTo>
                      <a:pt x="4" y="193"/>
                    </a:lnTo>
                    <a:lnTo>
                      <a:pt x="6" y="192"/>
                    </a:lnTo>
                    <a:lnTo>
                      <a:pt x="7" y="191"/>
                    </a:lnTo>
                    <a:lnTo>
                      <a:pt x="7" y="191"/>
                    </a:lnTo>
                    <a:lnTo>
                      <a:pt x="6" y="189"/>
                    </a:lnTo>
                    <a:lnTo>
                      <a:pt x="4" y="188"/>
                    </a:lnTo>
                    <a:lnTo>
                      <a:pt x="4" y="188"/>
                    </a:lnTo>
                    <a:lnTo>
                      <a:pt x="1" y="189"/>
                    </a:lnTo>
                    <a:lnTo>
                      <a:pt x="0" y="191"/>
                    </a:lnTo>
                    <a:lnTo>
                      <a:pt x="0" y="191"/>
                    </a:lnTo>
                    <a:lnTo>
                      <a:pt x="1" y="192"/>
                    </a:lnTo>
                    <a:lnTo>
                      <a:pt x="4" y="193"/>
                    </a:lnTo>
                    <a:lnTo>
                      <a:pt x="4" y="193"/>
                    </a:lnTo>
                    <a:close/>
                    <a:moveTo>
                      <a:pt x="123" y="193"/>
                    </a:moveTo>
                    <a:lnTo>
                      <a:pt x="153" y="193"/>
                    </a:lnTo>
                    <a:lnTo>
                      <a:pt x="153" y="193"/>
                    </a:lnTo>
                    <a:lnTo>
                      <a:pt x="154" y="192"/>
                    </a:lnTo>
                    <a:lnTo>
                      <a:pt x="155" y="191"/>
                    </a:lnTo>
                    <a:lnTo>
                      <a:pt x="155" y="191"/>
                    </a:lnTo>
                    <a:lnTo>
                      <a:pt x="155" y="191"/>
                    </a:lnTo>
                    <a:lnTo>
                      <a:pt x="154" y="189"/>
                    </a:lnTo>
                    <a:lnTo>
                      <a:pt x="153" y="188"/>
                    </a:lnTo>
                    <a:lnTo>
                      <a:pt x="123" y="188"/>
                    </a:lnTo>
                    <a:lnTo>
                      <a:pt x="123" y="188"/>
                    </a:lnTo>
                    <a:lnTo>
                      <a:pt x="121" y="189"/>
                    </a:lnTo>
                    <a:lnTo>
                      <a:pt x="120" y="191"/>
                    </a:lnTo>
                    <a:lnTo>
                      <a:pt x="120" y="191"/>
                    </a:lnTo>
                    <a:lnTo>
                      <a:pt x="120" y="191"/>
                    </a:lnTo>
                    <a:lnTo>
                      <a:pt x="121" y="192"/>
                    </a:lnTo>
                    <a:lnTo>
                      <a:pt x="123" y="193"/>
                    </a:lnTo>
                    <a:lnTo>
                      <a:pt x="123" y="193"/>
                    </a:lnTo>
                    <a:close/>
                    <a:moveTo>
                      <a:pt x="26" y="193"/>
                    </a:moveTo>
                    <a:lnTo>
                      <a:pt x="26" y="193"/>
                    </a:lnTo>
                    <a:lnTo>
                      <a:pt x="28" y="192"/>
                    </a:lnTo>
                    <a:lnTo>
                      <a:pt x="29" y="191"/>
                    </a:lnTo>
                    <a:lnTo>
                      <a:pt x="29" y="191"/>
                    </a:lnTo>
                    <a:lnTo>
                      <a:pt x="28" y="189"/>
                    </a:lnTo>
                    <a:lnTo>
                      <a:pt x="26" y="188"/>
                    </a:lnTo>
                    <a:lnTo>
                      <a:pt x="26" y="188"/>
                    </a:lnTo>
                    <a:lnTo>
                      <a:pt x="25" y="189"/>
                    </a:lnTo>
                    <a:lnTo>
                      <a:pt x="24" y="191"/>
                    </a:lnTo>
                    <a:lnTo>
                      <a:pt x="24" y="191"/>
                    </a:lnTo>
                    <a:lnTo>
                      <a:pt x="25" y="192"/>
                    </a:lnTo>
                    <a:lnTo>
                      <a:pt x="26" y="193"/>
                    </a:lnTo>
                    <a:lnTo>
                      <a:pt x="26" y="193"/>
                    </a:lnTo>
                    <a:close/>
                    <a:moveTo>
                      <a:pt x="49" y="193"/>
                    </a:moveTo>
                    <a:lnTo>
                      <a:pt x="49" y="193"/>
                    </a:lnTo>
                    <a:lnTo>
                      <a:pt x="51" y="192"/>
                    </a:lnTo>
                    <a:lnTo>
                      <a:pt x="52" y="191"/>
                    </a:lnTo>
                    <a:lnTo>
                      <a:pt x="52" y="191"/>
                    </a:lnTo>
                    <a:lnTo>
                      <a:pt x="51" y="189"/>
                    </a:lnTo>
                    <a:lnTo>
                      <a:pt x="49" y="188"/>
                    </a:lnTo>
                    <a:lnTo>
                      <a:pt x="49" y="188"/>
                    </a:lnTo>
                    <a:lnTo>
                      <a:pt x="47" y="189"/>
                    </a:lnTo>
                    <a:lnTo>
                      <a:pt x="46" y="191"/>
                    </a:lnTo>
                    <a:lnTo>
                      <a:pt x="46" y="191"/>
                    </a:lnTo>
                    <a:lnTo>
                      <a:pt x="47" y="192"/>
                    </a:lnTo>
                    <a:lnTo>
                      <a:pt x="49" y="193"/>
                    </a:lnTo>
                    <a:lnTo>
                      <a:pt x="49" y="193"/>
                    </a:lnTo>
                    <a:close/>
                    <a:moveTo>
                      <a:pt x="37" y="193"/>
                    </a:moveTo>
                    <a:lnTo>
                      <a:pt x="37" y="193"/>
                    </a:lnTo>
                    <a:lnTo>
                      <a:pt x="40" y="192"/>
                    </a:lnTo>
                    <a:lnTo>
                      <a:pt x="41" y="191"/>
                    </a:lnTo>
                    <a:lnTo>
                      <a:pt x="41" y="191"/>
                    </a:lnTo>
                    <a:lnTo>
                      <a:pt x="40" y="189"/>
                    </a:lnTo>
                    <a:lnTo>
                      <a:pt x="37" y="188"/>
                    </a:lnTo>
                    <a:lnTo>
                      <a:pt x="37" y="188"/>
                    </a:lnTo>
                    <a:lnTo>
                      <a:pt x="35" y="189"/>
                    </a:lnTo>
                    <a:lnTo>
                      <a:pt x="35" y="191"/>
                    </a:lnTo>
                    <a:lnTo>
                      <a:pt x="35" y="191"/>
                    </a:lnTo>
                    <a:lnTo>
                      <a:pt x="35" y="192"/>
                    </a:lnTo>
                    <a:lnTo>
                      <a:pt x="37" y="193"/>
                    </a:lnTo>
                    <a:lnTo>
                      <a:pt x="37" y="193"/>
                    </a:lnTo>
                    <a:close/>
                    <a:moveTo>
                      <a:pt x="153" y="234"/>
                    </a:moveTo>
                    <a:lnTo>
                      <a:pt x="123" y="234"/>
                    </a:lnTo>
                    <a:lnTo>
                      <a:pt x="123" y="234"/>
                    </a:lnTo>
                    <a:lnTo>
                      <a:pt x="121" y="235"/>
                    </a:lnTo>
                    <a:lnTo>
                      <a:pt x="121" y="238"/>
                    </a:lnTo>
                    <a:lnTo>
                      <a:pt x="121" y="238"/>
                    </a:lnTo>
                    <a:lnTo>
                      <a:pt x="121" y="238"/>
                    </a:lnTo>
                    <a:lnTo>
                      <a:pt x="121" y="239"/>
                    </a:lnTo>
                    <a:lnTo>
                      <a:pt x="123" y="240"/>
                    </a:lnTo>
                    <a:lnTo>
                      <a:pt x="153" y="240"/>
                    </a:lnTo>
                    <a:lnTo>
                      <a:pt x="153" y="240"/>
                    </a:lnTo>
                    <a:lnTo>
                      <a:pt x="155" y="239"/>
                    </a:lnTo>
                    <a:lnTo>
                      <a:pt x="155" y="238"/>
                    </a:lnTo>
                    <a:lnTo>
                      <a:pt x="155" y="238"/>
                    </a:lnTo>
                    <a:lnTo>
                      <a:pt x="155" y="238"/>
                    </a:lnTo>
                    <a:lnTo>
                      <a:pt x="155" y="235"/>
                    </a:lnTo>
                    <a:lnTo>
                      <a:pt x="153" y="234"/>
                    </a:lnTo>
                    <a:lnTo>
                      <a:pt x="153" y="234"/>
                    </a:lnTo>
                    <a:close/>
                    <a:moveTo>
                      <a:pt x="38" y="234"/>
                    </a:moveTo>
                    <a:lnTo>
                      <a:pt x="38" y="234"/>
                    </a:lnTo>
                    <a:lnTo>
                      <a:pt x="36" y="235"/>
                    </a:lnTo>
                    <a:lnTo>
                      <a:pt x="35" y="238"/>
                    </a:lnTo>
                    <a:lnTo>
                      <a:pt x="35" y="238"/>
                    </a:lnTo>
                    <a:lnTo>
                      <a:pt x="36" y="240"/>
                    </a:lnTo>
                    <a:lnTo>
                      <a:pt x="38" y="240"/>
                    </a:lnTo>
                    <a:lnTo>
                      <a:pt x="38" y="240"/>
                    </a:lnTo>
                    <a:lnTo>
                      <a:pt x="41" y="240"/>
                    </a:lnTo>
                    <a:lnTo>
                      <a:pt x="41" y="238"/>
                    </a:lnTo>
                    <a:lnTo>
                      <a:pt x="41" y="238"/>
                    </a:lnTo>
                    <a:lnTo>
                      <a:pt x="41" y="235"/>
                    </a:lnTo>
                    <a:lnTo>
                      <a:pt x="38" y="234"/>
                    </a:lnTo>
                    <a:lnTo>
                      <a:pt x="38" y="234"/>
                    </a:lnTo>
                    <a:close/>
                    <a:moveTo>
                      <a:pt x="49" y="234"/>
                    </a:moveTo>
                    <a:lnTo>
                      <a:pt x="49" y="234"/>
                    </a:lnTo>
                    <a:lnTo>
                      <a:pt x="48" y="235"/>
                    </a:lnTo>
                    <a:lnTo>
                      <a:pt x="47" y="238"/>
                    </a:lnTo>
                    <a:lnTo>
                      <a:pt x="47" y="238"/>
                    </a:lnTo>
                    <a:lnTo>
                      <a:pt x="48" y="240"/>
                    </a:lnTo>
                    <a:lnTo>
                      <a:pt x="49" y="240"/>
                    </a:lnTo>
                    <a:lnTo>
                      <a:pt x="49" y="240"/>
                    </a:lnTo>
                    <a:lnTo>
                      <a:pt x="51" y="240"/>
                    </a:lnTo>
                    <a:lnTo>
                      <a:pt x="52" y="238"/>
                    </a:lnTo>
                    <a:lnTo>
                      <a:pt x="52" y="238"/>
                    </a:lnTo>
                    <a:lnTo>
                      <a:pt x="51" y="235"/>
                    </a:lnTo>
                    <a:lnTo>
                      <a:pt x="49" y="234"/>
                    </a:lnTo>
                    <a:lnTo>
                      <a:pt x="49" y="234"/>
                    </a:lnTo>
                    <a:close/>
                    <a:moveTo>
                      <a:pt x="4" y="234"/>
                    </a:moveTo>
                    <a:lnTo>
                      <a:pt x="4" y="234"/>
                    </a:lnTo>
                    <a:lnTo>
                      <a:pt x="1" y="235"/>
                    </a:lnTo>
                    <a:lnTo>
                      <a:pt x="1" y="238"/>
                    </a:lnTo>
                    <a:lnTo>
                      <a:pt x="1" y="238"/>
                    </a:lnTo>
                    <a:lnTo>
                      <a:pt x="1" y="240"/>
                    </a:lnTo>
                    <a:lnTo>
                      <a:pt x="4" y="240"/>
                    </a:lnTo>
                    <a:lnTo>
                      <a:pt x="4" y="240"/>
                    </a:lnTo>
                    <a:lnTo>
                      <a:pt x="6" y="240"/>
                    </a:lnTo>
                    <a:lnTo>
                      <a:pt x="7" y="238"/>
                    </a:lnTo>
                    <a:lnTo>
                      <a:pt x="7" y="238"/>
                    </a:lnTo>
                    <a:lnTo>
                      <a:pt x="6" y="235"/>
                    </a:lnTo>
                    <a:lnTo>
                      <a:pt x="4" y="234"/>
                    </a:lnTo>
                    <a:lnTo>
                      <a:pt x="4" y="234"/>
                    </a:lnTo>
                    <a:close/>
                    <a:moveTo>
                      <a:pt x="27" y="234"/>
                    </a:moveTo>
                    <a:lnTo>
                      <a:pt x="27" y="234"/>
                    </a:lnTo>
                    <a:lnTo>
                      <a:pt x="25" y="235"/>
                    </a:lnTo>
                    <a:lnTo>
                      <a:pt x="24" y="238"/>
                    </a:lnTo>
                    <a:lnTo>
                      <a:pt x="24" y="238"/>
                    </a:lnTo>
                    <a:lnTo>
                      <a:pt x="25" y="240"/>
                    </a:lnTo>
                    <a:lnTo>
                      <a:pt x="27" y="240"/>
                    </a:lnTo>
                    <a:lnTo>
                      <a:pt x="27" y="240"/>
                    </a:lnTo>
                    <a:lnTo>
                      <a:pt x="29" y="240"/>
                    </a:lnTo>
                    <a:lnTo>
                      <a:pt x="30" y="238"/>
                    </a:lnTo>
                    <a:lnTo>
                      <a:pt x="30" y="238"/>
                    </a:lnTo>
                    <a:lnTo>
                      <a:pt x="29" y="235"/>
                    </a:lnTo>
                    <a:lnTo>
                      <a:pt x="27" y="234"/>
                    </a:lnTo>
                    <a:lnTo>
                      <a:pt x="27" y="234"/>
                    </a:lnTo>
                    <a:close/>
                    <a:moveTo>
                      <a:pt x="15" y="234"/>
                    </a:moveTo>
                    <a:lnTo>
                      <a:pt x="15" y="234"/>
                    </a:lnTo>
                    <a:lnTo>
                      <a:pt x="13" y="235"/>
                    </a:lnTo>
                    <a:lnTo>
                      <a:pt x="12" y="238"/>
                    </a:lnTo>
                    <a:lnTo>
                      <a:pt x="12" y="238"/>
                    </a:lnTo>
                    <a:lnTo>
                      <a:pt x="13" y="240"/>
                    </a:lnTo>
                    <a:lnTo>
                      <a:pt x="15" y="240"/>
                    </a:lnTo>
                    <a:lnTo>
                      <a:pt x="15" y="240"/>
                    </a:lnTo>
                    <a:lnTo>
                      <a:pt x="17" y="240"/>
                    </a:lnTo>
                    <a:lnTo>
                      <a:pt x="18" y="238"/>
                    </a:lnTo>
                    <a:lnTo>
                      <a:pt x="18" y="238"/>
                    </a:lnTo>
                    <a:lnTo>
                      <a:pt x="17" y="235"/>
                    </a:lnTo>
                    <a:lnTo>
                      <a:pt x="15" y="234"/>
                    </a:lnTo>
                    <a:lnTo>
                      <a:pt x="15" y="234"/>
                    </a:lnTo>
                    <a:close/>
                    <a:moveTo>
                      <a:pt x="153" y="282"/>
                    </a:moveTo>
                    <a:lnTo>
                      <a:pt x="123" y="282"/>
                    </a:lnTo>
                    <a:lnTo>
                      <a:pt x="123" y="282"/>
                    </a:lnTo>
                    <a:lnTo>
                      <a:pt x="121" y="282"/>
                    </a:lnTo>
                    <a:lnTo>
                      <a:pt x="121" y="284"/>
                    </a:lnTo>
                    <a:lnTo>
                      <a:pt x="121" y="284"/>
                    </a:lnTo>
                    <a:lnTo>
                      <a:pt x="121" y="284"/>
                    </a:lnTo>
                    <a:lnTo>
                      <a:pt x="121" y="286"/>
                    </a:lnTo>
                    <a:lnTo>
                      <a:pt x="123" y="286"/>
                    </a:lnTo>
                    <a:lnTo>
                      <a:pt x="153" y="286"/>
                    </a:lnTo>
                    <a:lnTo>
                      <a:pt x="153" y="286"/>
                    </a:lnTo>
                    <a:lnTo>
                      <a:pt x="155" y="286"/>
                    </a:lnTo>
                    <a:lnTo>
                      <a:pt x="155" y="284"/>
                    </a:lnTo>
                    <a:lnTo>
                      <a:pt x="155" y="284"/>
                    </a:lnTo>
                    <a:lnTo>
                      <a:pt x="155" y="284"/>
                    </a:lnTo>
                    <a:lnTo>
                      <a:pt x="155" y="282"/>
                    </a:lnTo>
                    <a:lnTo>
                      <a:pt x="153" y="282"/>
                    </a:lnTo>
                    <a:lnTo>
                      <a:pt x="153" y="282"/>
                    </a:lnTo>
                    <a:close/>
                    <a:moveTo>
                      <a:pt x="15" y="281"/>
                    </a:moveTo>
                    <a:lnTo>
                      <a:pt x="15" y="281"/>
                    </a:lnTo>
                    <a:lnTo>
                      <a:pt x="13" y="282"/>
                    </a:lnTo>
                    <a:lnTo>
                      <a:pt x="12" y="284"/>
                    </a:lnTo>
                    <a:lnTo>
                      <a:pt x="12" y="284"/>
                    </a:lnTo>
                    <a:lnTo>
                      <a:pt x="13" y="286"/>
                    </a:lnTo>
                    <a:lnTo>
                      <a:pt x="15" y="287"/>
                    </a:lnTo>
                    <a:lnTo>
                      <a:pt x="15" y="287"/>
                    </a:lnTo>
                    <a:lnTo>
                      <a:pt x="17" y="286"/>
                    </a:lnTo>
                    <a:lnTo>
                      <a:pt x="18" y="284"/>
                    </a:lnTo>
                    <a:lnTo>
                      <a:pt x="18" y="284"/>
                    </a:lnTo>
                    <a:lnTo>
                      <a:pt x="17" y="282"/>
                    </a:lnTo>
                    <a:lnTo>
                      <a:pt x="15" y="281"/>
                    </a:lnTo>
                    <a:lnTo>
                      <a:pt x="15" y="281"/>
                    </a:lnTo>
                    <a:close/>
                    <a:moveTo>
                      <a:pt x="49" y="281"/>
                    </a:moveTo>
                    <a:lnTo>
                      <a:pt x="49" y="281"/>
                    </a:lnTo>
                    <a:lnTo>
                      <a:pt x="48" y="282"/>
                    </a:lnTo>
                    <a:lnTo>
                      <a:pt x="47" y="284"/>
                    </a:lnTo>
                    <a:lnTo>
                      <a:pt x="47" y="284"/>
                    </a:lnTo>
                    <a:lnTo>
                      <a:pt x="48" y="286"/>
                    </a:lnTo>
                    <a:lnTo>
                      <a:pt x="49" y="287"/>
                    </a:lnTo>
                    <a:lnTo>
                      <a:pt x="49" y="287"/>
                    </a:lnTo>
                    <a:lnTo>
                      <a:pt x="51" y="286"/>
                    </a:lnTo>
                    <a:lnTo>
                      <a:pt x="52" y="284"/>
                    </a:lnTo>
                    <a:lnTo>
                      <a:pt x="52" y="284"/>
                    </a:lnTo>
                    <a:lnTo>
                      <a:pt x="51" y="282"/>
                    </a:lnTo>
                    <a:lnTo>
                      <a:pt x="49" y="281"/>
                    </a:lnTo>
                    <a:lnTo>
                      <a:pt x="49" y="281"/>
                    </a:lnTo>
                    <a:close/>
                    <a:moveTo>
                      <a:pt x="4" y="281"/>
                    </a:moveTo>
                    <a:lnTo>
                      <a:pt x="4" y="281"/>
                    </a:lnTo>
                    <a:lnTo>
                      <a:pt x="1" y="282"/>
                    </a:lnTo>
                    <a:lnTo>
                      <a:pt x="1" y="284"/>
                    </a:lnTo>
                    <a:lnTo>
                      <a:pt x="1" y="284"/>
                    </a:lnTo>
                    <a:lnTo>
                      <a:pt x="1" y="286"/>
                    </a:lnTo>
                    <a:lnTo>
                      <a:pt x="4" y="287"/>
                    </a:lnTo>
                    <a:lnTo>
                      <a:pt x="4" y="287"/>
                    </a:lnTo>
                    <a:lnTo>
                      <a:pt x="6" y="286"/>
                    </a:lnTo>
                    <a:lnTo>
                      <a:pt x="7" y="284"/>
                    </a:lnTo>
                    <a:lnTo>
                      <a:pt x="7" y="284"/>
                    </a:lnTo>
                    <a:lnTo>
                      <a:pt x="6" y="282"/>
                    </a:lnTo>
                    <a:lnTo>
                      <a:pt x="4" y="281"/>
                    </a:lnTo>
                    <a:lnTo>
                      <a:pt x="4" y="281"/>
                    </a:lnTo>
                    <a:close/>
                    <a:moveTo>
                      <a:pt x="38" y="281"/>
                    </a:moveTo>
                    <a:lnTo>
                      <a:pt x="38" y="281"/>
                    </a:lnTo>
                    <a:lnTo>
                      <a:pt x="36" y="282"/>
                    </a:lnTo>
                    <a:lnTo>
                      <a:pt x="35" y="284"/>
                    </a:lnTo>
                    <a:lnTo>
                      <a:pt x="35" y="284"/>
                    </a:lnTo>
                    <a:lnTo>
                      <a:pt x="36" y="286"/>
                    </a:lnTo>
                    <a:lnTo>
                      <a:pt x="38" y="287"/>
                    </a:lnTo>
                    <a:lnTo>
                      <a:pt x="38" y="287"/>
                    </a:lnTo>
                    <a:lnTo>
                      <a:pt x="41" y="286"/>
                    </a:lnTo>
                    <a:lnTo>
                      <a:pt x="41" y="284"/>
                    </a:lnTo>
                    <a:lnTo>
                      <a:pt x="41" y="284"/>
                    </a:lnTo>
                    <a:lnTo>
                      <a:pt x="41" y="282"/>
                    </a:lnTo>
                    <a:lnTo>
                      <a:pt x="38" y="281"/>
                    </a:lnTo>
                    <a:lnTo>
                      <a:pt x="38" y="281"/>
                    </a:lnTo>
                    <a:close/>
                    <a:moveTo>
                      <a:pt x="27" y="281"/>
                    </a:moveTo>
                    <a:lnTo>
                      <a:pt x="27" y="281"/>
                    </a:lnTo>
                    <a:lnTo>
                      <a:pt x="25" y="282"/>
                    </a:lnTo>
                    <a:lnTo>
                      <a:pt x="24" y="284"/>
                    </a:lnTo>
                    <a:lnTo>
                      <a:pt x="24" y="284"/>
                    </a:lnTo>
                    <a:lnTo>
                      <a:pt x="25" y="286"/>
                    </a:lnTo>
                    <a:lnTo>
                      <a:pt x="27" y="287"/>
                    </a:lnTo>
                    <a:lnTo>
                      <a:pt x="27" y="287"/>
                    </a:lnTo>
                    <a:lnTo>
                      <a:pt x="29" y="286"/>
                    </a:lnTo>
                    <a:lnTo>
                      <a:pt x="30" y="284"/>
                    </a:lnTo>
                    <a:lnTo>
                      <a:pt x="30" y="284"/>
                    </a:lnTo>
                    <a:lnTo>
                      <a:pt x="29" y="282"/>
                    </a:lnTo>
                    <a:lnTo>
                      <a:pt x="27" y="281"/>
                    </a:lnTo>
                    <a:lnTo>
                      <a:pt x="27" y="281"/>
                    </a:lnTo>
                    <a:close/>
                  </a:path>
                </a:pathLst>
              </a:custGeom>
              <a:solidFill>
                <a:srgbClr val="0063B0"/>
              </a:solid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 name="Freeform 53"/>
              <p:cNvSpPr>
                <a:spLocks noEditPoints="1"/>
              </p:cNvSpPr>
              <p:nvPr/>
            </p:nvSpPr>
            <p:spPr bwMode="auto">
              <a:xfrm>
                <a:off x="2684685" y="4185084"/>
                <a:ext cx="338137" cy="820738"/>
              </a:xfrm>
              <a:custGeom>
                <a:avLst/>
                <a:gdLst/>
                <a:ahLst/>
                <a:cxnLst>
                  <a:cxn ang="0">
                    <a:pos x="212" y="2"/>
                  </a:cxn>
                  <a:cxn ang="0">
                    <a:pos x="211" y="1"/>
                  </a:cxn>
                  <a:cxn ang="0">
                    <a:pos x="3" y="0"/>
                  </a:cxn>
                  <a:cxn ang="0">
                    <a:pos x="1" y="1"/>
                  </a:cxn>
                  <a:cxn ang="0">
                    <a:pos x="0" y="3"/>
                  </a:cxn>
                  <a:cxn ang="0">
                    <a:pos x="0" y="514"/>
                  </a:cxn>
                  <a:cxn ang="0">
                    <a:pos x="1" y="516"/>
                  </a:cxn>
                  <a:cxn ang="0">
                    <a:pos x="3" y="517"/>
                  </a:cxn>
                  <a:cxn ang="0">
                    <a:pos x="210" y="517"/>
                  </a:cxn>
                  <a:cxn ang="0">
                    <a:pos x="212" y="516"/>
                  </a:cxn>
                  <a:cxn ang="0">
                    <a:pos x="213" y="514"/>
                  </a:cxn>
                  <a:cxn ang="0">
                    <a:pos x="22" y="495"/>
                  </a:cxn>
                  <a:cxn ang="0">
                    <a:pos x="190" y="488"/>
                  </a:cxn>
                  <a:cxn ang="0">
                    <a:pos x="190" y="495"/>
                  </a:cxn>
                  <a:cxn ang="0">
                    <a:pos x="19" y="475"/>
                  </a:cxn>
                  <a:cxn ang="0">
                    <a:pos x="193" y="472"/>
                  </a:cxn>
                  <a:cxn ang="0">
                    <a:pos x="190" y="462"/>
                  </a:cxn>
                  <a:cxn ang="0">
                    <a:pos x="20" y="455"/>
                  </a:cxn>
                  <a:cxn ang="0">
                    <a:pos x="194" y="458"/>
                  </a:cxn>
                  <a:cxn ang="0">
                    <a:pos x="87" y="402"/>
                  </a:cxn>
                  <a:cxn ang="0">
                    <a:pos x="103" y="387"/>
                  </a:cxn>
                  <a:cxn ang="0">
                    <a:pos x="119" y="392"/>
                  </a:cxn>
                  <a:cxn ang="0">
                    <a:pos x="126" y="409"/>
                  </a:cxn>
                  <a:cxn ang="0">
                    <a:pos x="110" y="425"/>
                  </a:cxn>
                  <a:cxn ang="0">
                    <a:pos x="92" y="420"/>
                  </a:cxn>
                  <a:cxn ang="0">
                    <a:pos x="197" y="338"/>
                  </a:cxn>
                  <a:cxn ang="0">
                    <a:pos x="22" y="345"/>
                  </a:cxn>
                  <a:cxn ang="0">
                    <a:pos x="16" y="315"/>
                  </a:cxn>
                  <a:cxn ang="0">
                    <a:pos x="190" y="309"/>
                  </a:cxn>
                  <a:cxn ang="0">
                    <a:pos x="197" y="338"/>
                  </a:cxn>
                  <a:cxn ang="0">
                    <a:pos x="190" y="297"/>
                  </a:cxn>
                  <a:cxn ang="0">
                    <a:pos x="16" y="292"/>
                  </a:cxn>
                  <a:cxn ang="0">
                    <a:pos x="22" y="262"/>
                  </a:cxn>
                  <a:cxn ang="0">
                    <a:pos x="197" y="268"/>
                  </a:cxn>
                  <a:cxn ang="0">
                    <a:pos x="193" y="250"/>
                  </a:cxn>
                  <a:cxn ang="0">
                    <a:pos x="16" y="247"/>
                  </a:cxn>
                  <a:cxn ang="0">
                    <a:pos x="19" y="215"/>
                  </a:cxn>
                  <a:cxn ang="0">
                    <a:pos x="196" y="218"/>
                  </a:cxn>
                  <a:cxn ang="0">
                    <a:pos x="195" y="202"/>
                  </a:cxn>
                  <a:cxn ang="0">
                    <a:pos x="18" y="202"/>
                  </a:cxn>
                  <a:cxn ang="0">
                    <a:pos x="18" y="170"/>
                  </a:cxn>
                  <a:cxn ang="0">
                    <a:pos x="195" y="170"/>
                  </a:cxn>
                  <a:cxn ang="0">
                    <a:pos x="196" y="153"/>
                  </a:cxn>
                  <a:cxn ang="0">
                    <a:pos x="19" y="156"/>
                  </a:cxn>
                  <a:cxn ang="0">
                    <a:pos x="16" y="125"/>
                  </a:cxn>
                  <a:cxn ang="0">
                    <a:pos x="193" y="122"/>
                  </a:cxn>
                  <a:cxn ang="0">
                    <a:pos x="197" y="104"/>
                  </a:cxn>
                  <a:cxn ang="0">
                    <a:pos x="22" y="109"/>
                  </a:cxn>
                  <a:cxn ang="0">
                    <a:pos x="16" y="81"/>
                  </a:cxn>
                  <a:cxn ang="0">
                    <a:pos x="190" y="74"/>
                  </a:cxn>
                  <a:cxn ang="0">
                    <a:pos x="197" y="57"/>
                  </a:cxn>
                  <a:cxn ang="0">
                    <a:pos x="22" y="63"/>
                  </a:cxn>
                  <a:cxn ang="0">
                    <a:pos x="16" y="34"/>
                  </a:cxn>
                  <a:cxn ang="0">
                    <a:pos x="190" y="28"/>
                  </a:cxn>
                  <a:cxn ang="0">
                    <a:pos x="197" y="57"/>
                  </a:cxn>
                </a:cxnLst>
                <a:rect l="0" t="0" r="r" b="b"/>
                <a:pathLst>
                  <a:path w="213" h="517">
                    <a:moveTo>
                      <a:pt x="213" y="4"/>
                    </a:moveTo>
                    <a:lnTo>
                      <a:pt x="213" y="4"/>
                    </a:lnTo>
                    <a:lnTo>
                      <a:pt x="213" y="3"/>
                    </a:lnTo>
                    <a:lnTo>
                      <a:pt x="213" y="3"/>
                    </a:lnTo>
                    <a:lnTo>
                      <a:pt x="213" y="3"/>
                    </a:lnTo>
                    <a:lnTo>
                      <a:pt x="212" y="2"/>
                    </a:lnTo>
                    <a:lnTo>
                      <a:pt x="212" y="2"/>
                    </a:lnTo>
                    <a:lnTo>
                      <a:pt x="212" y="2"/>
                    </a:lnTo>
                    <a:lnTo>
                      <a:pt x="212" y="1"/>
                    </a:lnTo>
                    <a:lnTo>
                      <a:pt x="211" y="1"/>
                    </a:lnTo>
                    <a:lnTo>
                      <a:pt x="211" y="1"/>
                    </a:lnTo>
                    <a:lnTo>
                      <a:pt x="211" y="1"/>
                    </a:lnTo>
                    <a:lnTo>
                      <a:pt x="210" y="1"/>
                    </a:lnTo>
                    <a:lnTo>
                      <a:pt x="210" y="0"/>
                    </a:lnTo>
                    <a:lnTo>
                      <a:pt x="209" y="0"/>
                    </a:lnTo>
                    <a:lnTo>
                      <a:pt x="209" y="0"/>
                    </a:lnTo>
                    <a:lnTo>
                      <a:pt x="4" y="0"/>
                    </a:lnTo>
                    <a:lnTo>
                      <a:pt x="3" y="0"/>
                    </a:lnTo>
                    <a:lnTo>
                      <a:pt x="3" y="0"/>
                    </a:lnTo>
                    <a:lnTo>
                      <a:pt x="3" y="1"/>
                    </a:lnTo>
                    <a:lnTo>
                      <a:pt x="2" y="1"/>
                    </a:lnTo>
                    <a:lnTo>
                      <a:pt x="2" y="1"/>
                    </a:lnTo>
                    <a:lnTo>
                      <a:pt x="1" y="1"/>
                    </a:lnTo>
                    <a:lnTo>
                      <a:pt x="1" y="1"/>
                    </a:lnTo>
                    <a:lnTo>
                      <a:pt x="1" y="2"/>
                    </a:lnTo>
                    <a:lnTo>
                      <a:pt x="1" y="2"/>
                    </a:lnTo>
                    <a:lnTo>
                      <a:pt x="0" y="2"/>
                    </a:lnTo>
                    <a:lnTo>
                      <a:pt x="0" y="3"/>
                    </a:lnTo>
                    <a:lnTo>
                      <a:pt x="0" y="3"/>
                    </a:lnTo>
                    <a:lnTo>
                      <a:pt x="0" y="3"/>
                    </a:lnTo>
                    <a:lnTo>
                      <a:pt x="0" y="4"/>
                    </a:lnTo>
                    <a:lnTo>
                      <a:pt x="0" y="4"/>
                    </a:lnTo>
                    <a:lnTo>
                      <a:pt x="0" y="5"/>
                    </a:lnTo>
                    <a:lnTo>
                      <a:pt x="0" y="513"/>
                    </a:lnTo>
                    <a:lnTo>
                      <a:pt x="0" y="514"/>
                    </a:lnTo>
                    <a:lnTo>
                      <a:pt x="0" y="514"/>
                    </a:lnTo>
                    <a:lnTo>
                      <a:pt x="0" y="515"/>
                    </a:lnTo>
                    <a:lnTo>
                      <a:pt x="0" y="515"/>
                    </a:lnTo>
                    <a:lnTo>
                      <a:pt x="0" y="515"/>
                    </a:lnTo>
                    <a:lnTo>
                      <a:pt x="0" y="516"/>
                    </a:lnTo>
                    <a:lnTo>
                      <a:pt x="1" y="516"/>
                    </a:lnTo>
                    <a:lnTo>
                      <a:pt x="1" y="516"/>
                    </a:lnTo>
                    <a:lnTo>
                      <a:pt x="1" y="517"/>
                    </a:lnTo>
                    <a:lnTo>
                      <a:pt x="1" y="517"/>
                    </a:lnTo>
                    <a:lnTo>
                      <a:pt x="2" y="517"/>
                    </a:lnTo>
                    <a:lnTo>
                      <a:pt x="2" y="517"/>
                    </a:lnTo>
                    <a:lnTo>
                      <a:pt x="3" y="517"/>
                    </a:lnTo>
                    <a:lnTo>
                      <a:pt x="3" y="517"/>
                    </a:lnTo>
                    <a:lnTo>
                      <a:pt x="3" y="517"/>
                    </a:lnTo>
                    <a:lnTo>
                      <a:pt x="4" y="517"/>
                    </a:lnTo>
                    <a:lnTo>
                      <a:pt x="209" y="517"/>
                    </a:lnTo>
                    <a:lnTo>
                      <a:pt x="209" y="517"/>
                    </a:lnTo>
                    <a:lnTo>
                      <a:pt x="210" y="517"/>
                    </a:lnTo>
                    <a:lnTo>
                      <a:pt x="210" y="517"/>
                    </a:lnTo>
                    <a:lnTo>
                      <a:pt x="211" y="517"/>
                    </a:lnTo>
                    <a:lnTo>
                      <a:pt x="211" y="517"/>
                    </a:lnTo>
                    <a:lnTo>
                      <a:pt x="211" y="517"/>
                    </a:lnTo>
                    <a:lnTo>
                      <a:pt x="212" y="517"/>
                    </a:lnTo>
                    <a:lnTo>
                      <a:pt x="212" y="516"/>
                    </a:lnTo>
                    <a:lnTo>
                      <a:pt x="212" y="516"/>
                    </a:lnTo>
                    <a:lnTo>
                      <a:pt x="212" y="516"/>
                    </a:lnTo>
                    <a:lnTo>
                      <a:pt x="213" y="515"/>
                    </a:lnTo>
                    <a:lnTo>
                      <a:pt x="213" y="515"/>
                    </a:lnTo>
                    <a:lnTo>
                      <a:pt x="213" y="515"/>
                    </a:lnTo>
                    <a:lnTo>
                      <a:pt x="213" y="514"/>
                    </a:lnTo>
                    <a:lnTo>
                      <a:pt x="213" y="514"/>
                    </a:lnTo>
                    <a:lnTo>
                      <a:pt x="213" y="513"/>
                    </a:lnTo>
                    <a:lnTo>
                      <a:pt x="213" y="5"/>
                    </a:lnTo>
                    <a:lnTo>
                      <a:pt x="213" y="4"/>
                    </a:lnTo>
                    <a:close/>
                    <a:moveTo>
                      <a:pt x="190" y="495"/>
                    </a:moveTo>
                    <a:lnTo>
                      <a:pt x="22" y="495"/>
                    </a:lnTo>
                    <a:lnTo>
                      <a:pt x="22" y="495"/>
                    </a:lnTo>
                    <a:lnTo>
                      <a:pt x="20" y="494"/>
                    </a:lnTo>
                    <a:lnTo>
                      <a:pt x="19" y="492"/>
                    </a:lnTo>
                    <a:lnTo>
                      <a:pt x="19" y="492"/>
                    </a:lnTo>
                    <a:lnTo>
                      <a:pt x="20" y="489"/>
                    </a:lnTo>
                    <a:lnTo>
                      <a:pt x="22" y="488"/>
                    </a:lnTo>
                    <a:lnTo>
                      <a:pt x="190" y="488"/>
                    </a:lnTo>
                    <a:lnTo>
                      <a:pt x="190" y="488"/>
                    </a:lnTo>
                    <a:lnTo>
                      <a:pt x="193" y="489"/>
                    </a:lnTo>
                    <a:lnTo>
                      <a:pt x="194" y="492"/>
                    </a:lnTo>
                    <a:lnTo>
                      <a:pt x="194" y="492"/>
                    </a:lnTo>
                    <a:lnTo>
                      <a:pt x="193" y="494"/>
                    </a:lnTo>
                    <a:lnTo>
                      <a:pt x="190" y="495"/>
                    </a:lnTo>
                    <a:lnTo>
                      <a:pt x="190" y="495"/>
                    </a:lnTo>
                    <a:close/>
                    <a:moveTo>
                      <a:pt x="190" y="479"/>
                    </a:moveTo>
                    <a:lnTo>
                      <a:pt x="22" y="479"/>
                    </a:lnTo>
                    <a:lnTo>
                      <a:pt x="22" y="479"/>
                    </a:lnTo>
                    <a:lnTo>
                      <a:pt x="20" y="477"/>
                    </a:lnTo>
                    <a:lnTo>
                      <a:pt x="19" y="475"/>
                    </a:lnTo>
                    <a:lnTo>
                      <a:pt x="19" y="475"/>
                    </a:lnTo>
                    <a:lnTo>
                      <a:pt x="20" y="472"/>
                    </a:lnTo>
                    <a:lnTo>
                      <a:pt x="22" y="471"/>
                    </a:lnTo>
                    <a:lnTo>
                      <a:pt x="190" y="471"/>
                    </a:lnTo>
                    <a:lnTo>
                      <a:pt x="190" y="471"/>
                    </a:lnTo>
                    <a:lnTo>
                      <a:pt x="193" y="472"/>
                    </a:lnTo>
                    <a:lnTo>
                      <a:pt x="194" y="475"/>
                    </a:lnTo>
                    <a:lnTo>
                      <a:pt x="194" y="475"/>
                    </a:lnTo>
                    <a:lnTo>
                      <a:pt x="193" y="477"/>
                    </a:lnTo>
                    <a:lnTo>
                      <a:pt x="190" y="479"/>
                    </a:lnTo>
                    <a:lnTo>
                      <a:pt x="190" y="479"/>
                    </a:lnTo>
                    <a:close/>
                    <a:moveTo>
                      <a:pt x="190" y="462"/>
                    </a:moveTo>
                    <a:lnTo>
                      <a:pt x="22" y="462"/>
                    </a:lnTo>
                    <a:lnTo>
                      <a:pt x="22" y="462"/>
                    </a:lnTo>
                    <a:lnTo>
                      <a:pt x="20" y="461"/>
                    </a:lnTo>
                    <a:lnTo>
                      <a:pt x="19" y="458"/>
                    </a:lnTo>
                    <a:lnTo>
                      <a:pt x="19" y="458"/>
                    </a:lnTo>
                    <a:lnTo>
                      <a:pt x="20" y="455"/>
                    </a:lnTo>
                    <a:lnTo>
                      <a:pt x="22" y="454"/>
                    </a:lnTo>
                    <a:lnTo>
                      <a:pt x="190" y="454"/>
                    </a:lnTo>
                    <a:lnTo>
                      <a:pt x="190" y="454"/>
                    </a:lnTo>
                    <a:lnTo>
                      <a:pt x="193" y="455"/>
                    </a:lnTo>
                    <a:lnTo>
                      <a:pt x="194" y="458"/>
                    </a:lnTo>
                    <a:lnTo>
                      <a:pt x="194" y="458"/>
                    </a:lnTo>
                    <a:lnTo>
                      <a:pt x="193" y="461"/>
                    </a:lnTo>
                    <a:lnTo>
                      <a:pt x="190" y="462"/>
                    </a:lnTo>
                    <a:lnTo>
                      <a:pt x="190" y="462"/>
                    </a:lnTo>
                    <a:close/>
                    <a:moveTo>
                      <a:pt x="87" y="406"/>
                    </a:moveTo>
                    <a:lnTo>
                      <a:pt x="87" y="406"/>
                    </a:lnTo>
                    <a:lnTo>
                      <a:pt x="87" y="402"/>
                    </a:lnTo>
                    <a:lnTo>
                      <a:pt x="88" y="399"/>
                    </a:lnTo>
                    <a:lnTo>
                      <a:pt x="90" y="394"/>
                    </a:lnTo>
                    <a:lnTo>
                      <a:pt x="92" y="392"/>
                    </a:lnTo>
                    <a:lnTo>
                      <a:pt x="95" y="389"/>
                    </a:lnTo>
                    <a:lnTo>
                      <a:pt x="98" y="388"/>
                    </a:lnTo>
                    <a:lnTo>
                      <a:pt x="103" y="387"/>
                    </a:lnTo>
                    <a:lnTo>
                      <a:pt x="106" y="386"/>
                    </a:lnTo>
                    <a:lnTo>
                      <a:pt x="106" y="386"/>
                    </a:lnTo>
                    <a:lnTo>
                      <a:pt x="110" y="387"/>
                    </a:lnTo>
                    <a:lnTo>
                      <a:pt x="114" y="388"/>
                    </a:lnTo>
                    <a:lnTo>
                      <a:pt x="117" y="389"/>
                    </a:lnTo>
                    <a:lnTo>
                      <a:pt x="119" y="392"/>
                    </a:lnTo>
                    <a:lnTo>
                      <a:pt x="123" y="394"/>
                    </a:lnTo>
                    <a:lnTo>
                      <a:pt x="124" y="399"/>
                    </a:lnTo>
                    <a:lnTo>
                      <a:pt x="126" y="402"/>
                    </a:lnTo>
                    <a:lnTo>
                      <a:pt x="126" y="406"/>
                    </a:lnTo>
                    <a:lnTo>
                      <a:pt x="126" y="406"/>
                    </a:lnTo>
                    <a:lnTo>
                      <a:pt x="126" y="409"/>
                    </a:lnTo>
                    <a:lnTo>
                      <a:pt x="124" y="414"/>
                    </a:lnTo>
                    <a:lnTo>
                      <a:pt x="123" y="417"/>
                    </a:lnTo>
                    <a:lnTo>
                      <a:pt x="119" y="420"/>
                    </a:lnTo>
                    <a:lnTo>
                      <a:pt x="117" y="422"/>
                    </a:lnTo>
                    <a:lnTo>
                      <a:pt x="114" y="424"/>
                    </a:lnTo>
                    <a:lnTo>
                      <a:pt x="110" y="425"/>
                    </a:lnTo>
                    <a:lnTo>
                      <a:pt x="106" y="425"/>
                    </a:lnTo>
                    <a:lnTo>
                      <a:pt x="106" y="425"/>
                    </a:lnTo>
                    <a:lnTo>
                      <a:pt x="103" y="425"/>
                    </a:lnTo>
                    <a:lnTo>
                      <a:pt x="98" y="424"/>
                    </a:lnTo>
                    <a:lnTo>
                      <a:pt x="95" y="422"/>
                    </a:lnTo>
                    <a:lnTo>
                      <a:pt x="92" y="420"/>
                    </a:lnTo>
                    <a:lnTo>
                      <a:pt x="90" y="417"/>
                    </a:lnTo>
                    <a:lnTo>
                      <a:pt x="88" y="414"/>
                    </a:lnTo>
                    <a:lnTo>
                      <a:pt x="87" y="409"/>
                    </a:lnTo>
                    <a:lnTo>
                      <a:pt x="87" y="406"/>
                    </a:lnTo>
                    <a:lnTo>
                      <a:pt x="87" y="406"/>
                    </a:lnTo>
                    <a:close/>
                    <a:moveTo>
                      <a:pt x="197" y="338"/>
                    </a:moveTo>
                    <a:lnTo>
                      <a:pt x="197" y="338"/>
                    </a:lnTo>
                    <a:lnTo>
                      <a:pt x="196" y="340"/>
                    </a:lnTo>
                    <a:lnTo>
                      <a:pt x="195" y="343"/>
                    </a:lnTo>
                    <a:lnTo>
                      <a:pt x="193" y="344"/>
                    </a:lnTo>
                    <a:lnTo>
                      <a:pt x="190" y="345"/>
                    </a:lnTo>
                    <a:lnTo>
                      <a:pt x="22" y="345"/>
                    </a:lnTo>
                    <a:lnTo>
                      <a:pt x="22" y="345"/>
                    </a:lnTo>
                    <a:lnTo>
                      <a:pt x="19" y="344"/>
                    </a:lnTo>
                    <a:lnTo>
                      <a:pt x="18" y="343"/>
                    </a:lnTo>
                    <a:lnTo>
                      <a:pt x="16" y="340"/>
                    </a:lnTo>
                    <a:lnTo>
                      <a:pt x="16" y="338"/>
                    </a:lnTo>
                    <a:lnTo>
                      <a:pt x="16" y="315"/>
                    </a:lnTo>
                    <a:lnTo>
                      <a:pt x="16" y="315"/>
                    </a:lnTo>
                    <a:lnTo>
                      <a:pt x="16" y="313"/>
                    </a:lnTo>
                    <a:lnTo>
                      <a:pt x="18" y="311"/>
                    </a:lnTo>
                    <a:lnTo>
                      <a:pt x="19" y="310"/>
                    </a:lnTo>
                    <a:lnTo>
                      <a:pt x="22" y="309"/>
                    </a:lnTo>
                    <a:lnTo>
                      <a:pt x="190" y="309"/>
                    </a:lnTo>
                    <a:lnTo>
                      <a:pt x="190" y="309"/>
                    </a:lnTo>
                    <a:lnTo>
                      <a:pt x="193" y="310"/>
                    </a:lnTo>
                    <a:lnTo>
                      <a:pt x="195" y="311"/>
                    </a:lnTo>
                    <a:lnTo>
                      <a:pt x="196" y="313"/>
                    </a:lnTo>
                    <a:lnTo>
                      <a:pt x="197" y="315"/>
                    </a:lnTo>
                    <a:lnTo>
                      <a:pt x="197" y="338"/>
                    </a:lnTo>
                    <a:close/>
                    <a:moveTo>
                      <a:pt x="197" y="292"/>
                    </a:moveTo>
                    <a:lnTo>
                      <a:pt x="197" y="292"/>
                    </a:lnTo>
                    <a:lnTo>
                      <a:pt x="196" y="294"/>
                    </a:lnTo>
                    <a:lnTo>
                      <a:pt x="195" y="296"/>
                    </a:lnTo>
                    <a:lnTo>
                      <a:pt x="193" y="297"/>
                    </a:lnTo>
                    <a:lnTo>
                      <a:pt x="190" y="297"/>
                    </a:lnTo>
                    <a:lnTo>
                      <a:pt x="22" y="297"/>
                    </a:lnTo>
                    <a:lnTo>
                      <a:pt x="22" y="297"/>
                    </a:lnTo>
                    <a:lnTo>
                      <a:pt x="19" y="297"/>
                    </a:lnTo>
                    <a:lnTo>
                      <a:pt x="18" y="296"/>
                    </a:lnTo>
                    <a:lnTo>
                      <a:pt x="16" y="294"/>
                    </a:lnTo>
                    <a:lnTo>
                      <a:pt x="16" y="292"/>
                    </a:lnTo>
                    <a:lnTo>
                      <a:pt x="16" y="268"/>
                    </a:lnTo>
                    <a:lnTo>
                      <a:pt x="16" y="268"/>
                    </a:lnTo>
                    <a:lnTo>
                      <a:pt x="16" y="266"/>
                    </a:lnTo>
                    <a:lnTo>
                      <a:pt x="18" y="264"/>
                    </a:lnTo>
                    <a:lnTo>
                      <a:pt x="19" y="263"/>
                    </a:lnTo>
                    <a:lnTo>
                      <a:pt x="22" y="262"/>
                    </a:lnTo>
                    <a:lnTo>
                      <a:pt x="190" y="262"/>
                    </a:lnTo>
                    <a:lnTo>
                      <a:pt x="190" y="262"/>
                    </a:lnTo>
                    <a:lnTo>
                      <a:pt x="193" y="263"/>
                    </a:lnTo>
                    <a:lnTo>
                      <a:pt x="195" y="264"/>
                    </a:lnTo>
                    <a:lnTo>
                      <a:pt x="196" y="266"/>
                    </a:lnTo>
                    <a:lnTo>
                      <a:pt x="197" y="268"/>
                    </a:lnTo>
                    <a:lnTo>
                      <a:pt x="197" y="292"/>
                    </a:lnTo>
                    <a:close/>
                    <a:moveTo>
                      <a:pt x="197" y="244"/>
                    </a:moveTo>
                    <a:lnTo>
                      <a:pt x="197" y="244"/>
                    </a:lnTo>
                    <a:lnTo>
                      <a:pt x="196" y="247"/>
                    </a:lnTo>
                    <a:lnTo>
                      <a:pt x="195" y="248"/>
                    </a:lnTo>
                    <a:lnTo>
                      <a:pt x="193" y="250"/>
                    </a:lnTo>
                    <a:lnTo>
                      <a:pt x="190" y="250"/>
                    </a:lnTo>
                    <a:lnTo>
                      <a:pt x="22" y="250"/>
                    </a:lnTo>
                    <a:lnTo>
                      <a:pt x="22" y="250"/>
                    </a:lnTo>
                    <a:lnTo>
                      <a:pt x="19" y="250"/>
                    </a:lnTo>
                    <a:lnTo>
                      <a:pt x="18" y="248"/>
                    </a:lnTo>
                    <a:lnTo>
                      <a:pt x="16" y="247"/>
                    </a:lnTo>
                    <a:lnTo>
                      <a:pt x="16" y="244"/>
                    </a:lnTo>
                    <a:lnTo>
                      <a:pt x="16" y="222"/>
                    </a:lnTo>
                    <a:lnTo>
                      <a:pt x="16" y="222"/>
                    </a:lnTo>
                    <a:lnTo>
                      <a:pt x="16" y="218"/>
                    </a:lnTo>
                    <a:lnTo>
                      <a:pt x="18" y="217"/>
                    </a:lnTo>
                    <a:lnTo>
                      <a:pt x="19" y="215"/>
                    </a:lnTo>
                    <a:lnTo>
                      <a:pt x="22" y="215"/>
                    </a:lnTo>
                    <a:lnTo>
                      <a:pt x="190" y="215"/>
                    </a:lnTo>
                    <a:lnTo>
                      <a:pt x="190" y="215"/>
                    </a:lnTo>
                    <a:lnTo>
                      <a:pt x="193" y="215"/>
                    </a:lnTo>
                    <a:lnTo>
                      <a:pt x="195" y="217"/>
                    </a:lnTo>
                    <a:lnTo>
                      <a:pt x="196" y="218"/>
                    </a:lnTo>
                    <a:lnTo>
                      <a:pt x="197" y="222"/>
                    </a:lnTo>
                    <a:lnTo>
                      <a:pt x="197" y="244"/>
                    </a:lnTo>
                    <a:close/>
                    <a:moveTo>
                      <a:pt x="197" y="197"/>
                    </a:moveTo>
                    <a:lnTo>
                      <a:pt x="197" y="197"/>
                    </a:lnTo>
                    <a:lnTo>
                      <a:pt x="196" y="199"/>
                    </a:lnTo>
                    <a:lnTo>
                      <a:pt x="195" y="202"/>
                    </a:lnTo>
                    <a:lnTo>
                      <a:pt x="193" y="203"/>
                    </a:lnTo>
                    <a:lnTo>
                      <a:pt x="190" y="204"/>
                    </a:lnTo>
                    <a:lnTo>
                      <a:pt x="22" y="204"/>
                    </a:lnTo>
                    <a:lnTo>
                      <a:pt x="22" y="204"/>
                    </a:lnTo>
                    <a:lnTo>
                      <a:pt x="19" y="203"/>
                    </a:lnTo>
                    <a:lnTo>
                      <a:pt x="18" y="202"/>
                    </a:lnTo>
                    <a:lnTo>
                      <a:pt x="16" y="199"/>
                    </a:lnTo>
                    <a:lnTo>
                      <a:pt x="16" y="197"/>
                    </a:lnTo>
                    <a:lnTo>
                      <a:pt x="16" y="174"/>
                    </a:lnTo>
                    <a:lnTo>
                      <a:pt x="16" y="174"/>
                    </a:lnTo>
                    <a:lnTo>
                      <a:pt x="16" y="172"/>
                    </a:lnTo>
                    <a:lnTo>
                      <a:pt x="18" y="170"/>
                    </a:lnTo>
                    <a:lnTo>
                      <a:pt x="19" y="169"/>
                    </a:lnTo>
                    <a:lnTo>
                      <a:pt x="22" y="169"/>
                    </a:lnTo>
                    <a:lnTo>
                      <a:pt x="190" y="169"/>
                    </a:lnTo>
                    <a:lnTo>
                      <a:pt x="190" y="169"/>
                    </a:lnTo>
                    <a:lnTo>
                      <a:pt x="193" y="169"/>
                    </a:lnTo>
                    <a:lnTo>
                      <a:pt x="195" y="170"/>
                    </a:lnTo>
                    <a:lnTo>
                      <a:pt x="196" y="172"/>
                    </a:lnTo>
                    <a:lnTo>
                      <a:pt x="197" y="174"/>
                    </a:lnTo>
                    <a:lnTo>
                      <a:pt x="197" y="197"/>
                    </a:lnTo>
                    <a:close/>
                    <a:moveTo>
                      <a:pt x="197" y="151"/>
                    </a:moveTo>
                    <a:lnTo>
                      <a:pt x="197" y="151"/>
                    </a:lnTo>
                    <a:lnTo>
                      <a:pt x="196" y="153"/>
                    </a:lnTo>
                    <a:lnTo>
                      <a:pt x="195" y="155"/>
                    </a:lnTo>
                    <a:lnTo>
                      <a:pt x="193" y="156"/>
                    </a:lnTo>
                    <a:lnTo>
                      <a:pt x="190" y="157"/>
                    </a:lnTo>
                    <a:lnTo>
                      <a:pt x="22" y="157"/>
                    </a:lnTo>
                    <a:lnTo>
                      <a:pt x="22" y="157"/>
                    </a:lnTo>
                    <a:lnTo>
                      <a:pt x="19" y="156"/>
                    </a:lnTo>
                    <a:lnTo>
                      <a:pt x="18" y="155"/>
                    </a:lnTo>
                    <a:lnTo>
                      <a:pt x="16" y="153"/>
                    </a:lnTo>
                    <a:lnTo>
                      <a:pt x="16" y="151"/>
                    </a:lnTo>
                    <a:lnTo>
                      <a:pt x="16" y="127"/>
                    </a:lnTo>
                    <a:lnTo>
                      <a:pt x="16" y="127"/>
                    </a:lnTo>
                    <a:lnTo>
                      <a:pt x="16" y="125"/>
                    </a:lnTo>
                    <a:lnTo>
                      <a:pt x="18" y="123"/>
                    </a:lnTo>
                    <a:lnTo>
                      <a:pt x="19" y="122"/>
                    </a:lnTo>
                    <a:lnTo>
                      <a:pt x="22" y="122"/>
                    </a:lnTo>
                    <a:lnTo>
                      <a:pt x="190" y="122"/>
                    </a:lnTo>
                    <a:lnTo>
                      <a:pt x="190" y="122"/>
                    </a:lnTo>
                    <a:lnTo>
                      <a:pt x="193" y="122"/>
                    </a:lnTo>
                    <a:lnTo>
                      <a:pt x="195" y="123"/>
                    </a:lnTo>
                    <a:lnTo>
                      <a:pt x="196" y="125"/>
                    </a:lnTo>
                    <a:lnTo>
                      <a:pt x="197" y="127"/>
                    </a:lnTo>
                    <a:lnTo>
                      <a:pt x="197" y="151"/>
                    </a:lnTo>
                    <a:close/>
                    <a:moveTo>
                      <a:pt x="197" y="104"/>
                    </a:moveTo>
                    <a:lnTo>
                      <a:pt x="197" y="104"/>
                    </a:lnTo>
                    <a:lnTo>
                      <a:pt x="196" y="106"/>
                    </a:lnTo>
                    <a:lnTo>
                      <a:pt x="195" y="108"/>
                    </a:lnTo>
                    <a:lnTo>
                      <a:pt x="193" y="109"/>
                    </a:lnTo>
                    <a:lnTo>
                      <a:pt x="190" y="109"/>
                    </a:lnTo>
                    <a:lnTo>
                      <a:pt x="22" y="109"/>
                    </a:lnTo>
                    <a:lnTo>
                      <a:pt x="22" y="109"/>
                    </a:lnTo>
                    <a:lnTo>
                      <a:pt x="19" y="109"/>
                    </a:lnTo>
                    <a:lnTo>
                      <a:pt x="18" y="108"/>
                    </a:lnTo>
                    <a:lnTo>
                      <a:pt x="16" y="106"/>
                    </a:lnTo>
                    <a:lnTo>
                      <a:pt x="16" y="104"/>
                    </a:lnTo>
                    <a:lnTo>
                      <a:pt x="16" y="81"/>
                    </a:lnTo>
                    <a:lnTo>
                      <a:pt x="16" y="81"/>
                    </a:lnTo>
                    <a:lnTo>
                      <a:pt x="16" y="79"/>
                    </a:lnTo>
                    <a:lnTo>
                      <a:pt x="18" y="76"/>
                    </a:lnTo>
                    <a:lnTo>
                      <a:pt x="19" y="75"/>
                    </a:lnTo>
                    <a:lnTo>
                      <a:pt x="22" y="74"/>
                    </a:lnTo>
                    <a:lnTo>
                      <a:pt x="190" y="74"/>
                    </a:lnTo>
                    <a:lnTo>
                      <a:pt x="190" y="74"/>
                    </a:lnTo>
                    <a:lnTo>
                      <a:pt x="193" y="75"/>
                    </a:lnTo>
                    <a:lnTo>
                      <a:pt x="195" y="76"/>
                    </a:lnTo>
                    <a:lnTo>
                      <a:pt x="196" y="79"/>
                    </a:lnTo>
                    <a:lnTo>
                      <a:pt x="197" y="81"/>
                    </a:lnTo>
                    <a:lnTo>
                      <a:pt x="197" y="104"/>
                    </a:lnTo>
                    <a:close/>
                    <a:moveTo>
                      <a:pt x="197" y="57"/>
                    </a:moveTo>
                    <a:lnTo>
                      <a:pt x="197" y="57"/>
                    </a:lnTo>
                    <a:lnTo>
                      <a:pt x="196" y="59"/>
                    </a:lnTo>
                    <a:lnTo>
                      <a:pt x="195" y="62"/>
                    </a:lnTo>
                    <a:lnTo>
                      <a:pt x="193" y="63"/>
                    </a:lnTo>
                    <a:lnTo>
                      <a:pt x="190" y="63"/>
                    </a:lnTo>
                    <a:lnTo>
                      <a:pt x="22" y="63"/>
                    </a:lnTo>
                    <a:lnTo>
                      <a:pt x="22" y="63"/>
                    </a:lnTo>
                    <a:lnTo>
                      <a:pt x="19" y="63"/>
                    </a:lnTo>
                    <a:lnTo>
                      <a:pt x="18" y="62"/>
                    </a:lnTo>
                    <a:lnTo>
                      <a:pt x="16" y="59"/>
                    </a:lnTo>
                    <a:lnTo>
                      <a:pt x="16" y="57"/>
                    </a:lnTo>
                    <a:lnTo>
                      <a:pt x="16" y="34"/>
                    </a:lnTo>
                    <a:lnTo>
                      <a:pt x="16" y="34"/>
                    </a:lnTo>
                    <a:lnTo>
                      <a:pt x="16" y="32"/>
                    </a:lnTo>
                    <a:lnTo>
                      <a:pt x="18" y="30"/>
                    </a:lnTo>
                    <a:lnTo>
                      <a:pt x="19" y="29"/>
                    </a:lnTo>
                    <a:lnTo>
                      <a:pt x="22" y="28"/>
                    </a:lnTo>
                    <a:lnTo>
                      <a:pt x="190" y="28"/>
                    </a:lnTo>
                    <a:lnTo>
                      <a:pt x="190" y="28"/>
                    </a:lnTo>
                    <a:lnTo>
                      <a:pt x="193" y="29"/>
                    </a:lnTo>
                    <a:lnTo>
                      <a:pt x="195" y="30"/>
                    </a:lnTo>
                    <a:lnTo>
                      <a:pt x="196" y="32"/>
                    </a:lnTo>
                    <a:lnTo>
                      <a:pt x="197" y="34"/>
                    </a:lnTo>
                    <a:lnTo>
                      <a:pt x="197" y="57"/>
                    </a:lnTo>
                    <a:close/>
                  </a:path>
                </a:pathLst>
              </a:custGeom>
              <a:solidFill>
                <a:srgbClr val="65AADD"/>
              </a:solid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51" name="组合 50"/>
              <p:cNvGrpSpPr/>
              <p:nvPr/>
            </p:nvGrpSpPr>
            <p:grpSpPr>
              <a:xfrm>
                <a:off x="2125662" y="3868402"/>
                <a:ext cx="562904" cy="1144774"/>
                <a:chOff x="1227090" y="5184590"/>
                <a:chExt cx="520700" cy="987426"/>
              </a:xfrm>
            </p:grpSpPr>
            <p:sp>
              <p:nvSpPr>
                <p:cNvPr id="52" name="Freeform 61"/>
                <p:cNvSpPr>
                  <a:spLocks noEditPoints="1"/>
                </p:cNvSpPr>
                <p:nvPr/>
              </p:nvSpPr>
              <p:spPr bwMode="auto">
                <a:xfrm>
                  <a:off x="1260428" y="5462403"/>
                  <a:ext cx="458788" cy="709613"/>
                </a:xfrm>
                <a:custGeom>
                  <a:avLst/>
                  <a:gdLst/>
                  <a:ahLst/>
                  <a:cxnLst>
                    <a:cxn ang="0">
                      <a:pos x="6" y="0"/>
                    </a:cxn>
                    <a:cxn ang="0">
                      <a:pos x="4" y="0"/>
                    </a:cxn>
                    <a:cxn ang="0">
                      <a:pos x="1" y="4"/>
                    </a:cxn>
                    <a:cxn ang="0">
                      <a:pos x="0" y="441"/>
                    </a:cxn>
                    <a:cxn ang="0">
                      <a:pos x="1" y="443"/>
                    </a:cxn>
                    <a:cxn ang="0">
                      <a:pos x="4" y="446"/>
                    </a:cxn>
                    <a:cxn ang="0">
                      <a:pos x="282" y="447"/>
                    </a:cxn>
                    <a:cxn ang="0">
                      <a:pos x="285" y="446"/>
                    </a:cxn>
                    <a:cxn ang="0">
                      <a:pos x="289" y="443"/>
                    </a:cxn>
                    <a:cxn ang="0">
                      <a:pos x="289" y="6"/>
                    </a:cxn>
                    <a:cxn ang="0">
                      <a:pos x="289" y="4"/>
                    </a:cxn>
                    <a:cxn ang="0">
                      <a:pos x="285" y="0"/>
                    </a:cxn>
                    <a:cxn ang="0">
                      <a:pos x="282" y="0"/>
                    </a:cxn>
                    <a:cxn ang="0">
                      <a:pos x="57" y="397"/>
                    </a:cxn>
                    <a:cxn ang="0">
                      <a:pos x="103" y="351"/>
                    </a:cxn>
                    <a:cxn ang="0">
                      <a:pos x="103" y="336"/>
                    </a:cxn>
                    <a:cxn ang="0">
                      <a:pos x="57" y="290"/>
                    </a:cxn>
                    <a:cxn ang="0">
                      <a:pos x="103" y="336"/>
                    </a:cxn>
                    <a:cxn ang="0">
                      <a:pos x="57" y="272"/>
                    </a:cxn>
                    <a:cxn ang="0">
                      <a:pos x="103" y="226"/>
                    </a:cxn>
                    <a:cxn ang="0">
                      <a:pos x="103" y="208"/>
                    </a:cxn>
                    <a:cxn ang="0">
                      <a:pos x="57" y="162"/>
                    </a:cxn>
                    <a:cxn ang="0">
                      <a:pos x="103" y="208"/>
                    </a:cxn>
                    <a:cxn ang="0">
                      <a:pos x="57" y="144"/>
                    </a:cxn>
                    <a:cxn ang="0">
                      <a:pos x="103" y="98"/>
                    </a:cxn>
                    <a:cxn ang="0">
                      <a:pos x="103" y="81"/>
                    </a:cxn>
                    <a:cxn ang="0">
                      <a:pos x="57" y="35"/>
                    </a:cxn>
                    <a:cxn ang="0">
                      <a:pos x="103" y="81"/>
                    </a:cxn>
                    <a:cxn ang="0">
                      <a:pos x="121" y="397"/>
                    </a:cxn>
                    <a:cxn ang="0">
                      <a:pos x="167" y="351"/>
                    </a:cxn>
                    <a:cxn ang="0">
                      <a:pos x="167" y="336"/>
                    </a:cxn>
                    <a:cxn ang="0">
                      <a:pos x="121" y="290"/>
                    </a:cxn>
                    <a:cxn ang="0">
                      <a:pos x="167" y="336"/>
                    </a:cxn>
                    <a:cxn ang="0">
                      <a:pos x="121" y="272"/>
                    </a:cxn>
                    <a:cxn ang="0">
                      <a:pos x="167" y="226"/>
                    </a:cxn>
                    <a:cxn ang="0">
                      <a:pos x="167" y="208"/>
                    </a:cxn>
                    <a:cxn ang="0">
                      <a:pos x="121" y="162"/>
                    </a:cxn>
                    <a:cxn ang="0">
                      <a:pos x="167" y="208"/>
                    </a:cxn>
                    <a:cxn ang="0">
                      <a:pos x="121" y="144"/>
                    </a:cxn>
                    <a:cxn ang="0">
                      <a:pos x="167" y="98"/>
                    </a:cxn>
                    <a:cxn ang="0">
                      <a:pos x="167" y="81"/>
                    </a:cxn>
                    <a:cxn ang="0">
                      <a:pos x="121" y="35"/>
                    </a:cxn>
                    <a:cxn ang="0">
                      <a:pos x="167" y="81"/>
                    </a:cxn>
                    <a:cxn ang="0">
                      <a:pos x="185" y="397"/>
                    </a:cxn>
                    <a:cxn ang="0">
                      <a:pos x="231" y="351"/>
                    </a:cxn>
                    <a:cxn ang="0">
                      <a:pos x="231" y="336"/>
                    </a:cxn>
                    <a:cxn ang="0">
                      <a:pos x="185" y="290"/>
                    </a:cxn>
                    <a:cxn ang="0">
                      <a:pos x="231" y="336"/>
                    </a:cxn>
                    <a:cxn ang="0">
                      <a:pos x="185" y="272"/>
                    </a:cxn>
                    <a:cxn ang="0">
                      <a:pos x="231" y="226"/>
                    </a:cxn>
                    <a:cxn ang="0">
                      <a:pos x="231" y="208"/>
                    </a:cxn>
                    <a:cxn ang="0">
                      <a:pos x="185" y="162"/>
                    </a:cxn>
                    <a:cxn ang="0">
                      <a:pos x="231" y="208"/>
                    </a:cxn>
                    <a:cxn ang="0">
                      <a:pos x="185" y="144"/>
                    </a:cxn>
                    <a:cxn ang="0">
                      <a:pos x="231" y="98"/>
                    </a:cxn>
                    <a:cxn ang="0">
                      <a:pos x="231" y="81"/>
                    </a:cxn>
                    <a:cxn ang="0">
                      <a:pos x="185" y="35"/>
                    </a:cxn>
                    <a:cxn ang="0">
                      <a:pos x="231" y="81"/>
                    </a:cxn>
                  </a:cxnLst>
                  <a:rect l="0" t="0" r="r" b="b"/>
                  <a:pathLst>
                    <a:path w="289" h="447">
                      <a:moveTo>
                        <a:pt x="282" y="0"/>
                      </a:moveTo>
                      <a:lnTo>
                        <a:pt x="6" y="0"/>
                      </a:lnTo>
                      <a:lnTo>
                        <a:pt x="6" y="0"/>
                      </a:lnTo>
                      <a:lnTo>
                        <a:pt x="4" y="0"/>
                      </a:lnTo>
                      <a:lnTo>
                        <a:pt x="2" y="1"/>
                      </a:lnTo>
                      <a:lnTo>
                        <a:pt x="1" y="4"/>
                      </a:lnTo>
                      <a:lnTo>
                        <a:pt x="0" y="6"/>
                      </a:lnTo>
                      <a:lnTo>
                        <a:pt x="0" y="441"/>
                      </a:lnTo>
                      <a:lnTo>
                        <a:pt x="0" y="441"/>
                      </a:lnTo>
                      <a:lnTo>
                        <a:pt x="1" y="443"/>
                      </a:lnTo>
                      <a:lnTo>
                        <a:pt x="2" y="445"/>
                      </a:lnTo>
                      <a:lnTo>
                        <a:pt x="4" y="446"/>
                      </a:lnTo>
                      <a:lnTo>
                        <a:pt x="6" y="447"/>
                      </a:lnTo>
                      <a:lnTo>
                        <a:pt x="282" y="447"/>
                      </a:lnTo>
                      <a:lnTo>
                        <a:pt x="282" y="447"/>
                      </a:lnTo>
                      <a:lnTo>
                        <a:pt x="285" y="446"/>
                      </a:lnTo>
                      <a:lnTo>
                        <a:pt x="287" y="445"/>
                      </a:lnTo>
                      <a:lnTo>
                        <a:pt x="289" y="443"/>
                      </a:lnTo>
                      <a:lnTo>
                        <a:pt x="289" y="441"/>
                      </a:lnTo>
                      <a:lnTo>
                        <a:pt x="289" y="6"/>
                      </a:lnTo>
                      <a:lnTo>
                        <a:pt x="289" y="6"/>
                      </a:lnTo>
                      <a:lnTo>
                        <a:pt x="289" y="4"/>
                      </a:lnTo>
                      <a:lnTo>
                        <a:pt x="287" y="1"/>
                      </a:lnTo>
                      <a:lnTo>
                        <a:pt x="285" y="0"/>
                      </a:lnTo>
                      <a:lnTo>
                        <a:pt x="282" y="0"/>
                      </a:lnTo>
                      <a:lnTo>
                        <a:pt x="282" y="0"/>
                      </a:lnTo>
                      <a:close/>
                      <a:moveTo>
                        <a:pt x="103" y="397"/>
                      </a:moveTo>
                      <a:lnTo>
                        <a:pt x="57" y="397"/>
                      </a:lnTo>
                      <a:lnTo>
                        <a:pt x="57" y="351"/>
                      </a:lnTo>
                      <a:lnTo>
                        <a:pt x="103" y="351"/>
                      </a:lnTo>
                      <a:lnTo>
                        <a:pt x="103" y="397"/>
                      </a:lnTo>
                      <a:close/>
                      <a:moveTo>
                        <a:pt x="103" y="336"/>
                      </a:moveTo>
                      <a:lnTo>
                        <a:pt x="57" y="336"/>
                      </a:lnTo>
                      <a:lnTo>
                        <a:pt x="57" y="290"/>
                      </a:lnTo>
                      <a:lnTo>
                        <a:pt x="103" y="290"/>
                      </a:lnTo>
                      <a:lnTo>
                        <a:pt x="103" y="336"/>
                      </a:lnTo>
                      <a:close/>
                      <a:moveTo>
                        <a:pt x="103" y="272"/>
                      </a:moveTo>
                      <a:lnTo>
                        <a:pt x="57" y="272"/>
                      </a:lnTo>
                      <a:lnTo>
                        <a:pt x="57" y="226"/>
                      </a:lnTo>
                      <a:lnTo>
                        <a:pt x="103" y="226"/>
                      </a:lnTo>
                      <a:lnTo>
                        <a:pt x="103" y="272"/>
                      </a:lnTo>
                      <a:close/>
                      <a:moveTo>
                        <a:pt x="103" y="208"/>
                      </a:moveTo>
                      <a:lnTo>
                        <a:pt x="57" y="208"/>
                      </a:lnTo>
                      <a:lnTo>
                        <a:pt x="57" y="162"/>
                      </a:lnTo>
                      <a:lnTo>
                        <a:pt x="103" y="162"/>
                      </a:lnTo>
                      <a:lnTo>
                        <a:pt x="103" y="208"/>
                      </a:lnTo>
                      <a:close/>
                      <a:moveTo>
                        <a:pt x="103" y="144"/>
                      </a:moveTo>
                      <a:lnTo>
                        <a:pt x="57" y="144"/>
                      </a:lnTo>
                      <a:lnTo>
                        <a:pt x="57" y="98"/>
                      </a:lnTo>
                      <a:lnTo>
                        <a:pt x="103" y="98"/>
                      </a:lnTo>
                      <a:lnTo>
                        <a:pt x="103" y="144"/>
                      </a:lnTo>
                      <a:close/>
                      <a:moveTo>
                        <a:pt x="103" y="81"/>
                      </a:moveTo>
                      <a:lnTo>
                        <a:pt x="57" y="81"/>
                      </a:lnTo>
                      <a:lnTo>
                        <a:pt x="57" y="35"/>
                      </a:lnTo>
                      <a:lnTo>
                        <a:pt x="103" y="35"/>
                      </a:lnTo>
                      <a:lnTo>
                        <a:pt x="103" y="81"/>
                      </a:lnTo>
                      <a:close/>
                      <a:moveTo>
                        <a:pt x="167" y="397"/>
                      </a:moveTo>
                      <a:lnTo>
                        <a:pt x="121" y="397"/>
                      </a:lnTo>
                      <a:lnTo>
                        <a:pt x="121" y="351"/>
                      </a:lnTo>
                      <a:lnTo>
                        <a:pt x="167" y="351"/>
                      </a:lnTo>
                      <a:lnTo>
                        <a:pt x="167" y="397"/>
                      </a:lnTo>
                      <a:close/>
                      <a:moveTo>
                        <a:pt x="167" y="336"/>
                      </a:moveTo>
                      <a:lnTo>
                        <a:pt x="121" y="336"/>
                      </a:lnTo>
                      <a:lnTo>
                        <a:pt x="121" y="290"/>
                      </a:lnTo>
                      <a:lnTo>
                        <a:pt x="167" y="290"/>
                      </a:lnTo>
                      <a:lnTo>
                        <a:pt x="167" y="336"/>
                      </a:lnTo>
                      <a:close/>
                      <a:moveTo>
                        <a:pt x="167" y="272"/>
                      </a:moveTo>
                      <a:lnTo>
                        <a:pt x="121" y="272"/>
                      </a:lnTo>
                      <a:lnTo>
                        <a:pt x="121" y="226"/>
                      </a:lnTo>
                      <a:lnTo>
                        <a:pt x="167" y="226"/>
                      </a:lnTo>
                      <a:lnTo>
                        <a:pt x="167" y="272"/>
                      </a:lnTo>
                      <a:close/>
                      <a:moveTo>
                        <a:pt x="167" y="208"/>
                      </a:moveTo>
                      <a:lnTo>
                        <a:pt x="121" y="208"/>
                      </a:lnTo>
                      <a:lnTo>
                        <a:pt x="121" y="162"/>
                      </a:lnTo>
                      <a:lnTo>
                        <a:pt x="167" y="162"/>
                      </a:lnTo>
                      <a:lnTo>
                        <a:pt x="167" y="208"/>
                      </a:lnTo>
                      <a:close/>
                      <a:moveTo>
                        <a:pt x="167" y="144"/>
                      </a:moveTo>
                      <a:lnTo>
                        <a:pt x="121" y="144"/>
                      </a:lnTo>
                      <a:lnTo>
                        <a:pt x="121" y="98"/>
                      </a:lnTo>
                      <a:lnTo>
                        <a:pt x="167" y="98"/>
                      </a:lnTo>
                      <a:lnTo>
                        <a:pt x="167" y="144"/>
                      </a:lnTo>
                      <a:close/>
                      <a:moveTo>
                        <a:pt x="167" y="81"/>
                      </a:moveTo>
                      <a:lnTo>
                        <a:pt x="121" y="81"/>
                      </a:lnTo>
                      <a:lnTo>
                        <a:pt x="121" y="35"/>
                      </a:lnTo>
                      <a:lnTo>
                        <a:pt x="167" y="35"/>
                      </a:lnTo>
                      <a:lnTo>
                        <a:pt x="167" y="81"/>
                      </a:lnTo>
                      <a:close/>
                      <a:moveTo>
                        <a:pt x="231" y="397"/>
                      </a:moveTo>
                      <a:lnTo>
                        <a:pt x="185" y="397"/>
                      </a:lnTo>
                      <a:lnTo>
                        <a:pt x="185" y="351"/>
                      </a:lnTo>
                      <a:lnTo>
                        <a:pt x="231" y="351"/>
                      </a:lnTo>
                      <a:lnTo>
                        <a:pt x="231" y="397"/>
                      </a:lnTo>
                      <a:close/>
                      <a:moveTo>
                        <a:pt x="231" y="336"/>
                      </a:moveTo>
                      <a:lnTo>
                        <a:pt x="185" y="336"/>
                      </a:lnTo>
                      <a:lnTo>
                        <a:pt x="185" y="290"/>
                      </a:lnTo>
                      <a:lnTo>
                        <a:pt x="231" y="290"/>
                      </a:lnTo>
                      <a:lnTo>
                        <a:pt x="231" y="336"/>
                      </a:lnTo>
                      <a:close/>
                      <a:moveTo>
                        <a:pt x="231" y="272"/>
                      </a:moveTo>
                      <a:lnTo>
                        <a:pt x="185" y="272"/>
                      </a:lnTo>
                      <a:lnTo>
                        <a:pt x="185" y="226"/>
                      </a:lnTo>
                      <a:lnTo>
                        <a:pt x="231" y="226"/>
                      </a:lnTo>
                      <a:lnTo>
                        <a:pt x="231" y="272"/>
                      </a:lnTo>
                      <a:close/>
                      <a:moveTo>
                        <a:pt x="231" y="208"/>
                      </a:moveTo>
                      <a:lnTo>
                        <a:pt x="185" y="208"/>
                      </a:lnTo>
                      <a:lnTo>
                        <a:pt x="185" y="162"/>
                      </a:lnTo>
                      <a:lnTo>
                        <a:pt x="231" y="162"/>
                      </a:lnTo>
                      <a:lnTo>
                        <a:pt x="231" y="208"/>
                      </a:lnTo>
                      <a:close/>
                      <a:moveTo>
                        <a:pt x="231" y="144"/>
                      </a:moveTo>
                      <a:lnTo>
                        <a:pt x="185" y="144"/>
                      </a:lnTo>
                      <a:lnTo>
                        <a:pt x="185" y="98"/>
                      </a:lnTo>
                      <a:lnTo>
                        <a:pt x="231" y="98"/>
                      </a:lnTo>
                      <a:lnTo>
                        <a:pt x="231" y="144"/>
                      </a:lnTo>
                      <a:close/>
                      <a:moveTo>
                        <a:pt x="231" y="81"/>
                      </a:moveTo>
                      <a:lnTo>
                        <a:pt x="185" y="81"/>
                      </a:lnTo>
                      <a:lnTo>
                        <a:pt x="185" y="35"/>
                      </a:lnTo>
                      <a:lnTo>
                        <a:pt x="231" y="35"/>
                      </a:lnTo>
                      <a:lnTo>
                        <a:pt x="231" y="81"/>
                      </a:lnTo>
                      <a:close/>
                    </a:path>
                  </a:pathLst>
                </a:custGeom>
                <a:solidFill>
                  <a:srgbClr val="65AADD"/>
                </a:solid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 name="Freeform 62"/>
                <p:cNvSpPr>
                  <a:spLocks/>
                </p:cNvSpPr>
                <p:nvPr/>
              </p:nvSpPr>
              <p:spPr bwMode="auto">
                <a:xfrm>
                  <a:off x="1227090" y="5184590"/>
                  <a:ext cx="520700" cy="263525"/>
                </a:xfrm>
                <a:custGeom>
                  <a:avLst/>
                  <a:gdLst/>
                  <a:ahLst/>
                  <a:cxnLst>
                    <a:cxn ang="0">
                      <a:pos x="137" y="11"/>
                    </a:cxn>
                    <a:cxn ang="0">
                      <a:pos x="137" y="11"/>
                    </a:cxn>
                    <a:cxn ang="0">
                      <a:pos x="142" y="6"/>
                    </a:cxn>
                    <a:cxn ang="0">
                      <a:pos x="150" y="3"/>
                    </a:cxn>
                    <a:cxn ang="0">
                      <a:pos x="156" y="0"/>
                    </a:cxn>
                    <a:cxn ang="0">
                      <a:pos x="164" y="0"/>
                    </a:cxn>
                    <a:cxn ang="0">
                      <a:pos x="172" y="0"/>
                    </a:cxn>
                    <a:cxn ang="0">
                      <a:pos x="179" y="3"/>
                    </a:cxn>
                    <a:cxn ang="0">
                      <a:pos x="186" y="6"/>
                    </a:cxn>
                    <a:cxn ang="0">
                      <a:pos x="192" y="11"/>
                    </a:cxn>
                    <a:cxn ang="0">
                      <a:pos x="319" y="138"/>
                    </a:cxn>
                    <a:cxn ang="0">
                      <a:pos x="319" y="138"/>
                    </a:cxn>
                    <a:cxn ang="0">
                      <a:pos x="324" y="143"/>
                    </a:cxn>
                    <a:cxn ang="0">
                      <a:pos x="326" y="148"/>
                    </a:cxn>
                    <a:cxn ang="0">
                      <a:pos x="328" y="153"/>
                    </a:cxn>
                    <a:cxn ang="0">
                      <a:pos x="328" y="157"/>
                    </a:cxn>
                    <a:cxn ang="0">
                      <a:pos x="325" y="161"/>
                    </a:cxn>
                    <a:cxn ang="0">
                      <a:pos x="321" y="164"/>
                    </a:cxn>
                    <a:cxn ang="0">
                      <a:pos x="315" y="165"/>
                    </a:cxn>
                    <a:cxn ang="0">
                      <a:pos x="307" y="166"/>
                    </a:cxn>
                    <a:cxn ang="0">
                      <a:pos x="21" y="166"/>
                    </a:cxn>
                    <a:cxn ang="0">
                      <a:pos x="21" y="166"/>
                    </a:cxn>
                    <a:cxn ang="0">
                      <a:pos x="13" y="165"/>
                    </a:cxn>
                    <a:cxn ang="0">
                      <a:pos x="8" y="164"/>
                    </a:cxn>
                    <a:cxn ang="0">
                      <a:pos x="4" y="161"/>
                    </a:cxn>
                    <a:cxn ang="0">
                      <a:pos x="2" y="157"/>
                    </a:cxn>
                    <a:cxn ang="0">
                      <a:pos x="0" y="153"/>
                    </a:cxn>
                    <a:cxn ang="0">
                      <a:pos x="2" y="148"/>
                    </a:cxn>
                    <a:cxn ang="0">
                      <a:pos x="4" y="143"/>
                    </a:cxn>
                    <a:cxn ang="0">
                      <a:pos x="9" y="138"/>
                    </a:cxn>
                    <a:cxn ang="0">
                      <a:pos x="137" y="11"/>
                    </a:cxn>
                  </a:cxnLst>
                  <a:rect l="0" t="0" r="r" b="b"/>
                  <a:pathLst>
                    <a:path w="328" h="166">
                      <a:moveTo>
                        <a:pt x="137" y="11"/>
                      </a:moveTo>
                      <a:lnTo>
                        <a:pt x="137" y="11"/>
                      </a:lnTo>
                      <a:lnTo>
                        <a:pt x="142" y="6"/>
                      </a:lnTo>
                      <a:lnTo>
                        <a:pt x="150" y="3"/>
                      </a:lnTo>
                      <a:lnTo>
                        <a:pt x="156" y="0"/>
                      </a:lnTo>
                      <a:lnTo>
                        <a:pt x="164" y="0"/>
                      </a:lnTo>
                      <a:lnTo>
                        <a:pt x="172" y="0"/>
                      </a:lnTo>
                      <a:lnTo>
                        <a:pt x="179" y="3"/>
                      </a:lnTo>
                      <a:lnTo>
                        <a:pt x="186" y="6"/>
                      </a:lnTo>
                      <a:lnTo>
                        <a:pt x="192" y="11"/>
                      </a:lnTo>
                      <a:lnTo>
                        <a:pt x="319" y="138"/>
                      </a:lnTo>
                      <a:lnTo>
                        <a:pt x="319" y="138"/>
                      </a:lnTo>
                      <a:lnTo>
                        <a:pt x="324" y="143"/>
                      </a:lnTo>
                      <a:lnTo>
                        <a:pt x="326" y="148"/>
                      </a:lnTo>
                      <a:lnTo>
                        <a:pt x="328" y="153"/>
                      </a:lnTo>
                      <a:lnTo>
                        <a:pt x="328" y="157"/>
                      </a:lnTo>
                      <a:lnTo>
                        <a:pt x="325" y="161"/>
                      </a:lnTo>
                      <a:lnTo>
                        <a:pt x="321" y="164"/>
                      </a:lnTo>
                      <a:lnTo>
                        <a:pt x="315" y="165"/>
                      </a:lnTo>
                      <a:lnTo>
                        <a:pt x="307" y="166"/>
                      </a:lnTo>
                      <a:lnTo>
                        <a:pt x="21" y="166"/>
                      </a:lnTo>
                      <a:lnTo>
                        <a:pt x="21" y="166"/>
                      </a:lnTo>
                      <a:lnTo>
                        <a:pt x="13" y="165"/>
                      </a:lnTo>
                      <a:lnTo>
                        <a:pt x="8" y="164"/>
                      </a:lnTo>
                      <a:lnTo>
                        <a:pt x="4" y="161"/>
                      </a:lnTo>
                      <a:lnTo>
                        <a:pt x="2" y="157"/>
                      </a:lnTo>
                      <a:lnTo>
                        <a:pt x="0" y="153"/>
                      </a:lnTo>
                      <a:lnTo>
                        <a:pt x="2" y="148"/>
                      </a:lnTo>
                      <a:lnTo>
                        <a:pt x="4" y="143"/>
                      </a:lnTo>
                      <a:lnTo>
                        <a:pt x="9" y="138"/>
                      </a:lnTo>
                      <a:lnTo>
                        <a:pt x="137" y="11"/>
                      </a:lnTo>
                      <a:close/>
                    </a:path>
                  </a:pathLst>
                </a:custGeom>
                <a:solidFill>
                  <a:srgbClr val="65AADD"/>
                </a:solid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nvGrpSpPr>
            <p:cNvPr id="35" name="组合 34"/>
            <p:cNvGrpSpPr/>
            <p:nvPr/>
          </p:nvGrpSpPr>
          <p:grpSpPr>
            <a:xfrm>
              <a:off x="3302619" y="3929601"/>
              <a:ext cx="475386" cy="683779"/>
              <a:chOff x="2125662" y="3868402"/>
              <a:chExt cx="897160" cy="1144774"/>
            </a:xfrm>
          </p:grpSpPr>
          <p:sp>
            <p:nvSpPr>
              <p:cNvPr id="40" name="Freeform 52"/>
              <p:cNvSpPr>
                <a:spLocks noEditPoints="1"/>
              </p:cNvSpPr>
              <p:nvPr/>
            </p:nvSpPr>
            <p:spPr bwMode="auto">
              <a:xfrm>
                <a:off x="2729135" y="4267634"/>
                <a:ext cx="246062" cy="455613"/>
              </a:xfrm>
              <a:custGeom>
                <a:avLst/>
                <a:gdLst/>
                <a:ahLst/>
                <a:cxnLst>
                  <a:cxn ang="0">
                    <a:pos x="24" y="3"/>
                  </a:cxn>
                  <a:cxn ang="0">
                    <a:pos x="40" y="1"/>
                  </a:cxn>
                  <a:cxn ang="0">
                    <a:pos x="15" y="5"/>
                  </a:cxn>
                  <a:cxn ang="0">
                    <a:pos x="13" y="5"/>
                  </a:cxn>
                  <a:cxn ang="0">
                    <a:pos x="4" y="0"/>
                  </a:cxn>
                  <a:cxn ang="0">
                    <a:pos x="52" y="3"/>
                  </a:cxn>
                  <a:cxn ang="0">
                    <a:pos x="49" y="5"/>
                  </a:cxn>
                  <a:cxn ang="0">
                    <a:pos x="123" y="0"/>
                  </a:cxn>
                  <a:cxn ang="0">
                    <a:pos x="49" y="53"/>
                  </a:cxn>
                  <a:cxn ang="0">
                    <a:pos x="47" y="52"/>
                  </a:cxn>
                  <a:cxn ang="0">
                    <a:pos x="37" y="47"/>
                  </a:cxn>
                  <a:cxn ang="0">
                    <a:pos x="17" y="50"/>
                  </a:cxn>
                  <a:cxn ang="0">
                    <a:pos x="15" y="53"/>
                  </a:cxn>
                  <a:cxn ang="0">
                    <a:pos x="24" y="50"/>
                  </a:cxn>
                  <a:cxn ang="0">
                    <a:pos x="155" y="50"/>
                  </a:cxn>
                  <a:cxn ang="0">
                    <a:pos x="121" y="52"/>
                  </a:cxn>
                  <a:cxn ang="0">
                    <a:pos x="4" y="47"/>
                  </a:cxn>
                  <a:cxn ang="0">
                    <a:pos x="154" y="99"/>
                  </a:cxn>
                  <a:cxn ang="0">
                    <a:pos x="120" y="97"/>
                  </a:cxn>
                  <a:cxn ang="0">
                    <a:pos x="17" y="94"/>
                  </a:cxn>
                  <a:cxn ang="0">
                    <a:pos x="26" y="100"/>
                  </a:cxn>
                  <a:cxn ang="0">
                    <a:pos x="25" y="99"/>
                  </a:cxn>
                  <a:cxn ang="0">
                    <a:pos x="4" y="93"/>
                  </a:cxn>
                  <a:cxn ang="0">
                    <a:pos x="41" y="97"/>
                  </a:cxn>
                  <a:cxn ang="0">
                    <a:pos x="37" y="100"/>
                  </a:cxn>
                  <a:cxn ang="0">
                    <a:pos x="46" y="97"/>
                  </a:cxn>
                  <a:cxn ang="0">
                    <a:pos x="17" y="141"/>
                  </a:cxn>
                  <a:cxn ang="0">
                    <a:pos x="49" y="146"/>
                  </a:cxn>
                  <a:cxn ang="0">
                    <a:pos x="47" y="145"/>
                  </a:cxn>
                  <a:cxn ang="0">
                    <a:pos x="26" y="141"/>
                  </a:cxn>
                  <a:cxn ang="0">
                    <a:pos x="154" y="145"/>
                  </a:cxn>
                  <a:cxn ang="0">
                    <a:pos x="120" y="143"/>
                  </a:cxn>
                  <a:cxn ang="0">
                    <a:pos x="40" y="141"/>
                  </a:cxn>
                  <a:cxn ang="0">
                    <a:pos x="4" y="146"/>
                  </a:cxn>
                  <a:cxn ang="0">
                    <a:pos x="1" y="145"/>
                  </a:cxn>
                  <a:cxn ang="0">
                    <a:pos x="15" y="188"/>
                  </a:cxn>
                  <a:cxn ang="0">
                    <a:pos x="7" y="191"/>
                  </a:cxn>
                  <a:cxn ang="0">
                    <a:pos x="4" y="193"/>
                  </a:cxn>
                  <a:cxn ang="0">
                    <a:pos x="123" y="188"/>
                  </a:cxn>
                  <a:cxn ang="0">
                    <a:pos x="26" y="193"/>
                  </a:cxn>
                  <a:cxn ang="0">
                    <a:pos x="25" y="192"/>
                  </a:cxn>
                  <a:cxn ang="0">
                    <a:pos x="49" y="188"/>
                  </a:cxn>
                  <a:cxn ang="0">
                    <a:pos x="41" y="191"/>
                  </a:cxn>
                  <a:cxn ang="0">
                    <a:pos x="37" y="193"/>
                  </a:cxn>
                  <a:cxn ang="0">
                    <a:pos x="153" y="240"/>
                  </a:cxn>
                  <a:cxn ang="0">
                    <a:pos x="38" y="234"/>
                  </a:cxn>
                  <a:cxn ang="0">
                    <a:pos x="41" y="235"/>
                  </a:cxn>
                  <a:cxn ang="0">
                    <a:pos x="49" y="240"/>
                  </a:cxn>
                  <a:cxn ang="0">
                    <a:pos x="1" y="238"/>
                  </a:cxn>
                  <a:cxn ang="0">
                    <a:pos x="4" y="234"/>
                  </a:cxn>
                  <a:cxn ang="0">
                    <a:pos x="30" y="238"/>
                  </a:cxn>
                  <a:cxn ang="0">
                    <a:pos x="13" y="240"/>
                  </a:cxn>
                  <a:cxn ang="0">
                    <a:pos x="123" y="282"/>
                  </a:cxn>
                  <a:cxn ang="0">
                    <a:pos x="155" y="286"/>
                  </a:cxn>
                  <a:cxn ang="0">
                    <a:pos x="12" y="284"/>
                  </a:cxn>
                  <a:cxn ang="0">
                    <a:pos x="15" y="281"/>
                  </a:cxn>
                  <a:cxn ang="0">
                    <a:pos x="52" y="284"/>
                  </a:cxn>
                  <a:cxn ang="0">
                    <a:pos x="1" y="286"/>
                  </a:cxn>
                  <a:cxn ang="0">
                    <a:pos x="38" y="281"/>
                  </a:cxn>
                  <a:cxn ang="0">
                    <a:pos x="41" y="282"/>
                  </a:cxn>
                  <a:cxn ang="0">
                    <a:pos x="27" y="287"/>
                  </a:cxn>
                </a:cxnLst>
                <a:rect l="0" t="0" r="r" b="b"/>
                <a:pathLst>
                  <a:path w="155" h="287">
                    <a:moveTo>
                      <a:pt x="26" y="5"/>
                    </a:moveTo>
                    <a:lnTo>
                      <a:pt x="26" y="5"/>
                    </a:lnTo>
                    <a:lnTo>
                      <a:pt x="28" y="5"/>
                    </a:lnTo>
                    <a:lnTo>
                      <a:pt x="29" y="3"/>
                    </a:lnTo>
                    <a:lnTo>
                      <a:pt x="29" y="3"/>
                    </a:lnTo>
                    <a:lnTo>
                      <a:pt x="28" y="1"/>
                    </a:lnTo>
                    <a:lnTo>
                      <a:pt x="26" y="0"/>
                    </a:lnTo>
                    <a:lnTo>
                      <a:pt x="26" y="0"/>
                    </a:lnTo>
                    <a:lnTo>
                      <a:pt x="25" y="1"/>
                    </a:lnTo>
                    <a:lnTo>
                      <a:pt x="24" y="3"/>
                    </a:lnTo>
                    <a:lnTo>
                      <a:pt x="24" y="3"/>
                    </a:lnTo>
                    <a:lnTo>
                      <a:pt x="25" y="5"/>
                    </a:lnTo>
                    <a:lnTo>
                      <a:pt x="26" y="5"/>
                    </a:lnTo>
                    <a:lnTo>
                      <a:pt x="26" y="5"/>
                    </a:lnTo>
                    <a:close/>
                    <a:moveTo>
                      <a:pt x="37" y="5"/>
                    </a:moveTo>
                    <a:lnTo>
                      <a:pt x="37" y="5"/>
                    </a:lnTo>
                    <a:lnTo>
                      <a:pt x="40" y="5"/>
                    </a:lnTo>
                    <a:lnTo>
                      <a:pt x="41" y="3"/>
                    </a:lnTo>
                    <a:lnTo>
                      <a:pt x="41" y="3"/>
                    </a:lnTo>
                    <a:lnTo>
                      <a:pt x="40" y="1"/>
                    </a:lnTo>
                    <a:lnTo>
                      <a:pt x="37" y="0"/>
                    </a:lnTo>
                    <a:lnTo>
                      <a:pt x="37" y="0"/>
                    </a:lnTo>
                    <a:lnTo>
                      <a:pt x="35" y="1"/>
                    </a:lnTo>
                    <a:lnTo>
                      <a:pt x="35" y="3"/>
                    </a:lnTo>
                    <a:lnTo>
                      <a:pt x="35" y="3"/>
                    </a:lnTo>
                    <a:lnTo>
                      <a:pt x="35" y="5"/>
                    </a:lnTo>
                    <a:lnTo>
                      <a:pt x="37" y="5"/>
                    </a:lnTo>
                    <a:lnTo>
                      <a:pt x="37" y="5"/>
                    </a:lnTo>
                    <a:close/>
                    <a:moveTo>
                      <a:pt x="15" y="5"/>
                    </a:moveTo>
                    <a:lnTo>
                      <a:pt x="15" y="5"/>
                    </a:lnTo>
                    <a:lnTo>
                      <a:pt x="17" y="5"/>
                    </a:lnTo>
                    <a:lnTo>
                      <a:pt x="17" y="3"/>
                    </a:lnTo>
                    <a:lnTo>
                      <a:pt x="17" y="3"/>
                    </a:lnTo>
                    <a:lnTo>
                      <a:pt x="17" y="1"/>
                    </a:lnTo>
                    <a:lnTo>
                      <a:pt x="15" y="0"/>
                    </a:lnTo>
                    <a:lnTo>
                      <a:pt x="15" y="0"/>
                    </a:lnTo>
                    <a:lnTo>
                      <a:pt x="13" y="1"/>
                    </a:lnTo>
                    <a:lnTo>
                      <a:pt x="12" y="3"/>
                    </a:lnTo>
                    <a:lnTo>
                      <a:pt x="12" y="3"/>
                    </a:lnTo>
                    <a:lnTo>
                      <a:pt x="13" y="5"/>
                    </a:lnTo>
                    <a:lnTo>
                      <a:pt x="15" y="5"/>
                    </a:lnTo>
                    <a:lnTo>
                      <a:pt x="15" y="5"/>
                    </a:lnTo>
                    <a:close/>
                    <a:moveTo>
                      <a:pt x="4" y="5"/>
                    </a:moveTo>
                    <a:lnTo>
                      <a:pt x="4" y="5"/>
                    </a:lnTo>
                    <a:lnTo>
                      <a:pt x="6" y="5"/>
                    </a:lnTo>
                    <a:lnTo>
                      <a:pt x="7" y="3"/>
                    </a:lnTo>
                    <a:lnTo>
                      <a:pt x="7" y="3"/>
                    </a:lnTo>
                    <a:lnTo>
                      <a:pt x="6" y="1"/>
                    </a:lnTo>
                    <a:lnTo>
                      <a:pt x="4" y="0"/>
                    </a:lnTo>
                    <a:lnTo>
                      <a:pt x="4" y="0"/>
                    </a:lnTo>
                    <a:lnTo>
                      <a:pt x="1" y="1"/>
                    </a:lnTo>
                    <a:lnTo>
                      <a:pt x="0" y="3"/>
                    </a:lnTo>
                    <a:lnTo>
                      <a:pt x="0" y="3"/>
                    </a:lnTo>
                    <a:lnTo>
                      <a:pt x="1" y="5"/>
                    </a:lnTo>
                    <a:lnTo>
                      <a:pt x="4" y="5"/>
                    </a:lnTo>
                    <a:lnTo>
                      <a:pt x="4" y="5"/>
                    </a:lnTo>
                    <a:close/>
                    <a:moveTo>
                      <a:pt x="49" y="5"/>
                    </a:moveTo>
                    <a:lnTo>
                      <a:pt x="49" y="5"/>
                    </a:lnTo>
                    <a:lnTo>
                      <a:pt x="51" y="5"/>
                    </a:lnTo>
                    <a:lnTo>
                      <a:pt x="52" y="3"/>
                    </a:lnTo>
                    <a:lnTo>
                      <a:pt x="52" y="3"/>
                    </a:lnTo>
                    <a:lnTo>
                      <a:pt x="51" y="1"/>
                    </a:lnTo>
                    <a:lnTo>
                      <a:pt x="49" y="0"/>
                    </a:lnTo>
                    <a:lnTo>
                      <a:pt x="49" y="0"/>
                    </a:lnTo>
                    <a:lnTo>
                      <a:pt x="47" y="1"/>
                    </a:lnTo>
                    <a:lnTo>
                      <a:pt x="46" y="3"/>
                    </a:lnTo>
                    <a:lnTo>
                      <a:pt x="46" y="3"/>
                    </a:lnTo>
                    <a:lnTo>
                      <a:pt x="47" y="5"/>
                    </a:lnTo>
                    <a:lnTo>
                      <a:pt x="49" y="5"/>
                    </a:lnTo>
                    <a:lnTo>
                      <a:pt x="49" y="5"/>
                    </a:lnTo>
                    <a:close/>
                    <a:moveTo>
                      <a:pt x="123" y="5"/>
                    </a:moveTo>
                    <a:lnTo>
                      <a:pt x="153" y="5"/>
                    </a:lnTo>
                    <a:lnTo>
                      <a:pt x="153" y="5"/>
                    </a:lnTo>
                    <a:lnTo>
                      <a:pt x="154" y="4"/>
                    </a:lnTo>
                    <a:lnTo>
                      <a:pt x="155" y="3"/>
                    </a:lnTo>
                    <a:lnTo>
                      <a:pt x="155" y="3"/>
                    </a:lnTo>
                    <a:lnTo>
                      <a:pt x="155" y="3"/>
                    </a:lnTo>
                    <a:lnTo>
                      <a:pt x="154" y="1"/>
                    </a:lnTo>
                    <a:lnTo>
                      <a:pt x="153" y="0"/>
                    </a:lnTo>
                    <a:lnTo>
                      <a:pt x="123" y="0"/>
                    </a:lnTo>
                    <a:lnTo>
                      <a:pt x="123" y="0"/>
                    </a:lnTo>
                    <a:lnTo>
                      <a:pt x="121" y="1"/>
                    </a:lnTo>
                    <a:lnTo>
                      <a:pt x="120" y="3"/>
                    </a:lnTo>
                    <a:lnTo>
                      <a:pt x="120" y="3"/>
                    </a:lnTo>
                    <a:lnTo>
                      <a:pt x="120" y="3"/>
                    </a:lnTo>
                    <a:lnTo>
                      <a:pt x="121" y="4"/>
                    </a:lnTo>
                    <a:lnTo>
                      <a:pt x="123" y="5"/>
                    </a:lnTo>
                    <a:lnTo>
                      <a:pt x="123" y="5"/>
                    </a:lnTo>
                    <a:close/>
                    <a:moveTo>
                      <a:pt x="49" y="53"/>
                    </a:moveTo>
                    <a:lnTo>
                      <a:pt x="49" y="53"/>
                    </a:lnTo>
                    <a:lnTo>
                      <a:pt x="51" y="52"/>
                    </a:lnTo>
                    <a:lnTo>
                      <a:pt x="52" y="50"/>
                    </a:lnTo>
                    <a:lnTo>
                      <a:pt x="52" y="50"/>
                    </a:lnTo>
                    <a:lnTo>
                      <a:pt x="51" y="48"/>
                    </a:lnTo>
                    <a:lnTo>
                      <a:pt x="49" y="47"/>
                    </a:lnTo>
                    <a:lnTo>
                      <a:pt x="49" y="47"/>
                    </a:lnTo>
                    <a:lnTo>
                      <a:pt x="47" y="48"/>
                    </a:lnTo>
                    <a:lnTo>
                      <a:pt x="46" y="50"/>
                    </a:lnTo>
                    <a:lnTo>
                      <a:pt x="46" y="50"/>
                    </a:lnTo>
                    <a:lnTo>
                      <a:pt x="47" y="52"/>
                    </a:lnTo>
                    <a:lnTo>
                      <a:pt x="49" y="53"/>
                    </a:lnTo>
                    <a:lnTo>
                      <a:pt x="49" y="53"/>
                    </a:lnTo>
                    <a:close/>
                    <a:moveTo>
                      <a:pt x="37" y="53"/>
                    </a:moveTo>
                    <a:lnTo>
                      <a:pt x="37" y="53"/>
                    </a:lnTo>
                    <a:lnTo>
                      <a:pt x="40" y="52"/>
                    </a:lnTo>
                    <a:lnTo>
                      <a:pt x="41" y="50"/>
                    </a:lnTo>
                    <a:lnTo>
                      <a:pt x="41" y="50"/>
                    </a:lnTo>
                    <a:lnTo>
                      <a:pt x="40" y="48"/>
                    </a:lnTo>
                    <a:lnTo>
                      <a:pt x="37" y="47"/>
                    </a:lnTo>
                    <a:lnTo>
                      <a:pt x="37" y="47"/>
                    </a:lnTo>
                    <a:lnTo>
                      <a:pt x="35" y="48"/>
                    </a:lnTo>
                    <a:lnTo>
                      <a:pt x="35" y="50"/>
                    </a:lnTo>
                    <a:lnTo>
                      <a:pt x="35" y="50"/>
                    </a:lnTo>
                    <a:lnTo>
                      <a:pt x="35" y="52"/>
                    </a:lnTo>
                    <a:lnTo>
                      <a:pt x="37" y="53"/>
                    </a:lnTo>
                    <a:lnTo>
                      <a:pt x="37" y="53"/>
                    </a:lnTo>
                    <a:close/>
                    <a:moveTo>
                      <a:pt x="15" y="53"/>
                    </a:moveTo>
                    <a:lnTo>
                      <a:pt x="15" y="53"/>
                    </a:lnTo>
                    <a:lnTo>
                      <a:pt x="17" y="52"/>
                    </a:lnTo>
                    <a:lnTo>
                      <a:pt x="17" y="50"/>
                    </a:lnTo>
                    <a:lnTo>
                      <a:pt x="17" y="50"/>
                    </a:lnTo>
                    <a:lnTo>
                      <a:pt x="17" y="48"/>
                    </a:lnTo>
                    <a:lnTo>
                      <a:pt x="15" y="47"/>
                    </a:lnTo>
                    <a:lnTo>
                      <a:pt x="15" y="47"/>
                    </a:lnTo>
                    <a:lnTo>
                      <a:pt x="13" y="48"/>
                    </a:lnTo>
                    <a:lnTo>
                      <a:pt x="12" y="50"/>
                    </a:lnTo>
                    <a:lnTo>
                      <a:pt x="12" y="50"/>
                    </a:lnTo>
                    <a:lnTo>
                      <a:pt x="13" y="52"/>
                    </a:lnTo>
                    <a:lnTo>
                      <a:pt x="15" y="53"/>
                    </a:lnTo>
                    <a:lnTo>
                      <a:pt x="15" y="53"/>
                    </a:lnTo>
                    <a:close/>
                    <a:moveTo>
                      <a:pt x="26" y="53"/>
                    </a:moveTo>
                    <a:lnTo>
                      <a:pt x="26" y="53"/>
                    </a:lnTo>
                    <a:lnTo>
                      <a:pt x="28" y="52"/>
                    </a:lnTo>
                    <a:lnTo>
                      <a:pt x="29" y="50"/>
                    </a:lnTo>
                    <a:lnTo>
                      <a:pt x="29" y="50"/>
                    </a:lnTo>
                    <a:lnTo>
                      <a:pt x="28" y="48"/>
                    </a:lnTo>
                    <a:lnTo>
                      <a:pt x="26" y="47"/>
                    </a:lnTo>
                    <a:lnTo>
                      <a:pt x="26" y="47"/>
                    </a:lnTo>
                    <a:lnTo>
                      <a:pt x="25" y="48"/>
                    </a:lnTo>
                    <a:lnTo>
                      <a:pt x="24" y="50"/>
                    </a:lnTo>
                    <a:lnTo>
                      <a:pt x="24" y="50"/>
                    </a:lnTo>
                    <a:lnTo>
                      <a:pt x="25" y="52"/>
                    </a:lnTo>
                    <a:lnTo>
                      <a:pt x="26" y="53"/>
                    </a:lnTo>
                    <a:lnTo>
                      <a:pt x="26" y="53"/>
                    </a:lnTo>
                    <a:close/>
                    <a:moveTo>
                      <a:pt x="123" y="52"/>
                    </a:moveTo>
                    <a:lnTo>
                      <a:pt x="153" y="52"/>
                    </a:lnTo>
                    <a:lnTo>
                      <a:pt x="153" y="52"/>
                    </a:lnTo>
                    <a:lnTo>
                      <a:pt x="154" y="52"/>
                    </a:lnTo>
                    <a:lnTo>
                      <a:pt x="155" y="50"/>
                    </a:lnTo>
                    <a:lnTo>
                      <a:pt x="155" y="50"/>
                    </a:lnTo>
                    <a:lnTo>
                      <a:pt x="155" y="50"/>
                    </a:lnTo>
                    <a:lnTo>
                      <a:pt x="154" y="48"/>
                    </a:lnTo>
                    <a:lnTo>
                      <a:pt x="153" y="48"/>
                    </a:lnTo>
                    <a:lnTo>
                      <a:pt x="123" y="48"/>
                    </a:lnTo>
                    <a:lnTo>
                      <a:pt x="123" y="48"/>
                    </a:lnTo>
                    <a:lnTo>
                      <a:pt x="121" y="48"/>
                    </a:lnTo>
                    <a:lnTo>
                      <a:pt x="120" y="50"/>
                    </a:lnTo>
                    <a:lnTo>
                      <a:pt x="120" y="50"/>
                    </a:lnTo>
                    <a:lnTo>
                      <a:pt x="120" y="50"/>
                    </a:lnTo>
                    <a:lnTo>
                      <a:pt x="121" y="52"/>
                    </a:lnTo>
                    <a:lnTo>
                      <a:pt x="123" y="52"/>
                    </a:lnTo>
                    <a:lnTo>
                      <a:pt x="123" y="52"/>
                    </a:lnTo>
                    <a:close/>
                    <a:moveTo>
                      <a:pt x="4" y="53"/>
                    </a:moveTo>
                    <a:lnTo>
                      <a:pt x="4" y="53"/>
                    </a:lnTo>
                    <a:lnTo>
                      <a:pt x="6" y="52"/>
                    </a:lnTo>
                    <a:lnTo>
                      <a:pt x="7" y="50"/>
                    </a:lnTo>
                    <a:lnTo>
                      <a:pt x="7" y="50"/>
                    </a:lnTo>
                    <a:lnTo>
                      <a:pt x="6" y="48"/>
                    </a:lnTo>
                    <a:lnTo>
                      <a:pt x="4" y="47"/>
                    </a:lnTo>
                    <a:lnTo>
                      <a:pt x="4" y="47"/>
                    </a:lnTo>
                    <a:lnTo>
                      <a:pt x="1" y="48"/>
                    </a:lnTo>
                    <a:lnTo>
                      <a:pt x="0" y="50"/>
                    </a:lnTo>
                    <a:lnTo>
                      <a:pt x="0" y="50"/>
                    </a:lnTo>
                    <a:lnTo>
                      <a:pt x="1" y="52"/>
                    </a:lnTo>
                    <a:lnTo>
                      <a:pt x="4" y="53"/>
                    </a:lnTo>
                    <a:lnTo>
                      <a:pt x="4" y="53"/>
                    </a:lnTo>
                    <a:close/>
                    <a:moveTo>
                      <a:pt x="123" y="99"/>
                    </a:moveTo>
                    <a:lnTo>
                      <a:pt x="153" y="99"/>
                    </a:lnTo>
                    <a:lnTo>
                      <a:pt x="153" y="99"/>
                    </a:lnTo>
                    <a:lnTo>
                      <a:pt x="154" y="99"/>
                    </a:lnTo>
                    <a:lnTo>
                      <a:pt x="155" y="97"/>
                    </a:lnTo>
                    <a:lnTo>
                      <a:pt x="155" y="97"/>
                    </a:lnTo>
                    <a:lnTo>
                      <a:pt x="155" y="97"/>
                    </a:lnTo>
                    <a:lnTo>
                      <a:pt x="154" y="94"/>
                    </a:lnTo>
                    <a:lnTo>
                      <a:pt x="153" y="94"/>
                    </a:lnTo>
                    <a:lnTo>
                      <a:pt x="123" y="94"/>
                    </a:lnTo>
                    <a:lnTo>
                      <a:pt x="123" y="94"/>
                    </a:lnTo>
                    <a:lnTo>
                      <a:pt x="121" y="94"/>
                    </a:lnTo>
                    <a:lnTo>
                      <a:pt x="120" y="97"/>
                    </a:lnTo>
                    <a:lnTo>
                      <a:pt x="120" y="97"/>
                    </a:lnTo>
                    <a:lnTo>
                      <a:pt x="120" y="97"/>
                    </a:lnTo>
                    <a:lnTo>
                      <a:pt x="121" y="99"/>
                    </a:lnTo>
                    <a:lnTo>
                      <a:pt x="123" y="99"/>
                    </a:lnTo>
                    <a:lnTo>
                      <a:pt x="123" y="99"/>
                    </a:lnTo>
                    <a:close/>
                    <a:moveTo>
                      <a:pt x="15" y="100"/>
                    </a:moveTo>
                    <a:lnTo>
                      <a:pt x="15" y="100"/>
                    </a:lnTo>
                    <a:lnTo>
                      <a:pt x="17" y="99"/>
                    </a:lnTo>
                    <a:lnTo>
                      <a:pt x="17" y="97"/>
                    </a:lnTo>
                    <a:lnTo>
                      <a:pt x="17" y="97"/>
                    </a:lnTo>
                    <a:lnTo>
                      <a:pt x="17" y="94"/>
                    </a:lnTo>
                    <a:lnTo>
                      <a:pt x="15" y="93"/>
                    </a:lnTo>
                    <a:lnTo>
                      <a:pt x="15" y="93"/>
                    </a:lnTo>
                    <a:lnTo>
                      <a:pt x="13" y="94"/>
                    </a:lnTo>
                    <a:lnTo>
                      <a:pt x="12" y="97"/>
                    </a:lnTo>
                    <a:lnTo>
                      <a:pt x="12" y="97"/>
                    </a:lnTo>
                    <a:lnTo>
                      <a:pt x="13" y="99"/>
                    </a:lnTo>
                    <a:lnTo>
                      <a:pt x="15" y="100"/>
                    </a:lnTo>
                    <a:lnTo>
                      <a:pt x="15" y="100"/>
                    </a:lnTo>
                    <a:close/>
                    <a:moveTo>
                      <a:pt x="26" y="100"/>
                    </a:moveTo>
                    <a:lnTo>
                      <a:pt x="26" y="100"/>
                    </a:lnTo>
                    <a:lnTo>
                      <a:pt x="28" y="99"/>
                    </a:lnTo>
                    <a:lnTo>
                      <a:pt x="29" y="97"/>
                    </a:lnTo>
                    <a:lnTo>
                      <a:pt x="29" y="97"/>
                    </a:lnTo>
                    <a:lnTo>
                      <a:pt x="28" y="94"/>
                    </a:lnTo>
                    <a:lnTo>
                      <a:pt x="26" y="93"/>
                    </a:lnTo>
                    <a:lnTo>
                      <a:pt x="26" y="93"/>
                    </a:lnTo>
                    <a:lnTo>
                      <a:pt x="25" y="94"/>
                    </a:lnTo>
                    <a:lnTo>
                      <a:pt x="24" y="97"/>
                    </a:lnTo>
                    <a:lnTo>
                      <a:pt x="24" y="97"/>
                    </a:lnTo>
                    <a:lnTo>
                      <a:pt x="25" y="99"/>
                    </a:lnTo>
                    <a:lnTo>
                      <a:pt x="26" y="100"/>
                    </a:lnTo>
                    <a:lnTo>
                      <a:pt x="26" y="100"/>
                    </a:lnTo>
                    <a:close/>
                    <a:moveTo>
                      <a:pt x="4" y="100"/>
                    </a:moveTo>
                    <a:lnTo>
                      <a:pt x="4" y="100"/>
                    </a:lnTo>
                    <a:lnTo>
                      <a:pt x="6" y="99"/>
                    </a:lnTo>
                    <a:lnTo>
                      <a:pt x="7" y="97"/>
                    </a:lnTo>
                    <a:lnTo>
                      <a:pt x="7" y="97"/>
                    </a:lnTo>
                    <a:lnTo>
                      <a:pt x="6" y="94"/>
                    </a:lnTo>
                    <a:lnTo>
                      <a:pt x="4" y="93"/>
                    </a:lnTo>
                    <a:lnTo>
                      <a:pt x="4" y="93"/>
                    </a:lnTo>
                    <a:lnTo>
                      <a:pt x="1" y="94"/>
                    </a:lnTo>
                    <a:lnTo>
                      <a:pt x="0" y="97"/>
                    </a:lnTo>
                    <a:lnTo>
                      <a:pt x="0" y="97"/>
                    </a:lnTo>
                    <a:lnTo>
                      <a:pt x="1" y="99"/>
                    </a:lnTo>
                    <a:lnTo>
                      <a:pt x="4" y="100"/>
                    </a:lnTo>
                    <a:lnTo>
                      <a:pt x="4" y="100"/>
                    </a:lnTo>
                    <a:close/>
                    <a:moveTo>
                      <a:pt x="37" y="100"/>
                    </a:moveTo>
                    <a:lnTo>
                      <a:pt x="37" y="100"/>
                    </a:lnTo>
                    <a:lnTo>
                      <a:pt x="40" y="99"/>
                    </a:lnTo>
                    <a:lnTo>
                      <a:pt x="41" y="97"/>
                    </a:lnTo>
                    <a:lnTo>
                      <a:pt x="41" y="97"/>
                    </a:lnTo>
                    <a:lnTo>
                      <a:pt x="40" y="94"/>
                    </a:lnTo>
                    <a:lnTo>
                      <a:pt x="37" y="93"/>
                    </a:lnTo>
                    <a:lnTo>
                      <a:pt x="37" y="93"/>
                    </a:lnTo>
                    <a:lnTo>
                      <a:pt x="35" y="94"/>
                    </a:lnTo>
                    <a:lnTo>
                      <a:pt x="35" y="97"/>
                    </a:lnTo>
                    <a:lnTo>
                      <a:pt x="35" y="97"/>
                    </a:lnTo>
                    <a:lnTo>
                      <a:pt x="35" y="99"/>
                    </a:lnTo>
                    <a:lnTo>
                      <a:pt x="37" y="100"/>
                    </a:lnTo>
                    <a:lnTo>
                      <a:pt x="37" y="100"/>
                    </a:lnTo>
                    <a:close/>
                    <a:moveTo>
                      <a:pt x="49" y="100"/>
                    </a:moveTo>
                    <a:lnTo>
                      <a:pt x="49" y="100"/>
                    </a:lnTo>
                    <a:lnTo>
                      <a:pt x="51" y="99"/>
                    </a:lnTo>
                    <a:lnTo>
                      <a:pt x="52" y="97"/>
                    </a:lnTo>
                    <a:lnTo>
                      <a:pt x="52" y="97"/>
                    </a:lnTo>
                    <a:lnTo>
                      <a:pt x="51" y="94"/>
                    </a:lnTo>
                    <a:lnTo>
                      <a:pt x="49" y="93"/>
                    </a:lnTo>
                    <a:lnTo>
                      <a:pt x="49" y="93"/>
                    </a:lnTo>
                    <a:lnTo>
                      <a:pt x="47" y="94"/>
                    </a:lnTo>
                    <a:lnTo>
                      <a:pt x="46" y="97"/>
                    </a:lnTo>
                    <a:lnTo>
                      <a:pt x="46" y="97"/>
                    </a:lnTo>
                    <a:lnTo>
                      <a:pt x="47" y="99"/>
                    </a:lnTo>
                    <a:lnTo>
                      <a:pt x="49" y="100"/>
                    </a:lnTo>
                    <a:lnTo>
                      <a:pt x="49" y="100"/>
                    </a:lnTo>
                    <a:close/>
                    <a:moveTo>
                      <a:pt x="15" y="146"/>
                    </a:moveTo>
                    <a:lnTo>
                      <a:pt x="15" y="146"/>
                    </a:lnTo>
                    <a:lnTo>
                      <a:pt x="17" y="145"/>
                    </a:lnTo>
                    <a:lnTo>
                      <a:pt x="17" y="143"/>
                    </a:lnTo>
                    <a:lnTo>
                      <a:pt x="17" y="143"/>
                    </a:lnTo>
                    <a:lnTo>
                      <a:pt x="17" y="141"/>
                    </a:lnTo>
                    <a:lnTo>
                      <a:pt x="15" y="141"/>
                    </a:lnTo>
                    <a:lnTo>
                      <a:pt x="15" y="141"/>
                    </a:lnTo>
                    <a:lnTo>
                      <a:pt x="13" y="141"/>
                    </a:lnTo>
                    <a:lnTo>
                      <a:pt x="12" y="143"/>
                    </a:lnTo>
                    <a:lnTo>
                      <a:pt x="12" y="143"/>
                    </a:lnTo>
                    <a:lnTo>
                      <a:pt x="13" y="145"/>
                    </a:lnTo>
                    <a:lnTo>
                      <a:pt x="15" y="146"/>
                    </a:lnTo>
                    <a:lnTo>
                      <a:pt x="15" y="146"/>
                    </a:lnTo>
                    <a:close/>
                    <a:moveTo>
                      <a:pt x="49" y="146"/>
                    </a:moveTo>
                    <a:lnTo>
                      <a:pt x="49" y="146"/>
                    </a:lnTo>
                    <a:lnTo>
                      <a:pt x="51" y="145"/>
                    </a:lnTo>
                    <a:lnTo>
                      <a:pt x="52" y="143"/>
                    </a:lnTo>
                    <a:lnTo>
                      <a:pt x="52" y="143"/>
                    </a:lnTo>
                    <a:lnTo>
                      <a:pt x="51" y="141"/>
                    </a:lnTo>
                    <a:lnTo>
                      <a:pt x="49" y="141"/>
                    </a:lnTo>
                    <a:lnTo>
                      <a:pt x="49" y="141"/>
                    </a:lnTo>
                    <a:lnTo>
                      <a:pt x="47" y="141"/>
                    </a:lnTo>
                    <a:lnTo>
                      <a:pt x="46" y="143"/>
                    </a:lnTo>
                    <a:lnTo>
                      <a:pt x="46" y="143"/>
                    </a:lnTo>
                    <a:lnTo>
                      <a:pt x="47" y="145"/>
                    </a:lnTo>
                    <a:lnTo>
                      <a:pt x="49" y="146"/>
                    </a:lnTo>
                    <a:lnTo>
                      <a:pt x="49" y="146"/>
                    </a:lnTo>
                    <a:close/>
                    <a:moveTo>
                      <a:pt x="26" y="146"/>
                    </a:moveTo>
                    <a:lnTo>
                      <a:pt x="26" y="146"/>
                    </a:lnTo>
                    <a:lnTo>
                      <a:pt x="28" y="145"/>
                    </a:lnTo>
                    <a:lnTo>
                      <a:pt x="29" y="143"/>
                    </a:lnTo>
                    <a:lnTo>
                      <a:pt x="29" y="143"/>
                    </a:lnTo>
                    <a:lnTo>
                      <a:pt x="28" y="141"/>
                    </a:lnTo>
                    <a:lnTo>
                      <a:pt x="26" y="141"/>
                    </a:lnTo>
                    <a:lnTo>
                      <a:pt x="26" y="141"/>
                    </a:lnTo>
                    <a:lnTo>
                      <a:pt x="25" y="141"/>
                    </a:lnTo>
                    <a:lnTo>
                      <a:pt x="24" y="143"/>
                    </a:lnTo>
                    <a:lnTo>
                      <a:pt x="24" y="143"/>
                    </a:lnTo>
                    <a:lnTo>
                      <a:pt x="25" y="145"/>
                    </a:lnTo>
                    <a:lnTo>
                      <a:pt x="26" y="146"/>
                    </a:lnTo>
                    <a:lnTo>
                      <a:pt x="26" y="146"/>
                    </a:lnTo>
                    <a:close/>
                    <a:moveTo>
                      <a:pt x="123" y="146"/>
                    </a:moveTo>
                    <a:lnTo>
                      <a:pt x="153" y="146"/>
                    </a:lnTo>
                    <a:lnTo>
                      <a:pt x="153" y="146"/>
                    </a:lnTo>
                    <a:lnTo>
                      <a:pt x="154" y="145"/>
                    </a:lnTo>
                    <a:lnTo>
                      <a:pt x="155" y="143"/>
                    </a:lnTo>
                    <a:lnTo>
                      <a:pt x="155" y="143"/>
                    </a:lnTo>
                    <a:lnTo>
                      <a:pt x="155" y="143"/>
                    </a:lnTo>
                    <a:lnTo>
                      <a:pt x="154" y="142"/>
                    </a:lnTo>
                    <a:lnTo>
                      <a:pt x="153" y="141"/>
                    </a:lnTo>
                    <a:lnTo>
                      <a:pt x="123" y="141"/>
                    </a:lnTo>
                    <a:lnTo>
                      <a:pt x="123" y="141"/>
                    </a:lnTo>
                    <a:lnTo>
                      <a:pt x="121" y="142"/>
                    </a:lnTo>
                    <a:lnTo>
                      <a:pt x="120" y="143"/>
                    </a:lnTo>
                    <a:lnTo>
                      <a:pt x="120" y="143"/>
                    </a:lnTo>
                    <a:lnTo>
                      <a:pt x="120" y="143"/>
                    </a:lnTo>
                    <a:lnTo>
                      <a:pt x="121" y="145"/>
                    </a:lnTo>
                    <a:lnTo>
                      <a:pt x="123" y="146"/>
                    </a:lnTo>
                    <a:lnTo>
                      <a:pt x="123" y="146"/>
                    </a:lnTo>
                    <a:close/>
                    <a:moveTo>
                      <a:pt x="37" y="146"/>
                    </a:moveTo>
                    <a:lnTo>
                      <a:pt x="37" y="146"/>
                    </a:lnTo>
                    <a:lnTo>
                      <a:pt x="40" y="145"/>
                    </a:lnTo>
                    <a:lnTo>
                      <a:pt x="41" y="143"/>
                    </a:lnTo>
                    <a:lnTo>
                      <a:pt x="41" y="143"/>
                    </a:lnTo>
                    <a:lnTo>
                      <a:pt x="40" y="141"/>
                    </a:lnTo>
                    <a:lnTo>
                      <a:pt x="37" y="141"/>
                    </a:lnTo>
                    <a:lnTo>
                      <a:pt x="37" y="141"/>
                    </a:lnTo>
                    <a:lnTo>
                      <a:pt x="35" y="141"/>
                    </a:lnTo>
                    <a:lnTo>
                      <a:pt x="35" y="143"/>
                    </a:lnTo>
                    <a:lnTo>
                      <a:pt x="35" y="143"/>
                    </a:lnTo>
                    <a:lnTo>
                      <a:pt x="35" y="145"/>
                    </a:lnTo>
                    <a:lnTo>
                      <a:pt x="37" y="146"/>
                    </a:lnTo>
                    <a:lnTo>
                      <a:pt x="37" y="146"/>
                    </a:lnTo>
                    <a:close/>
                    <a:moveTo>
                      <a:pt x="4" y="146"/>
                    </a:moveTo>
                    <a:lnTo>
                      <a:pt x="4" y="146"/>
                    </a:lnTo>
                    <a:lnTo>
                      <a:pt x="6" y="145"/>
                    </a:lnTo>
                    <a:lnTo>
                      <a:pt x="7" y="143"/>
                    </a:lnTo>
                    <a:lnTo>
                      <a:pt x="7" y="143"/>
                    </a:lnTo>
                    <a:lnTo>
                      <a:pt x="6" y="141"/>
                    </a:lnTo>
                    <a:lnTo>
                      <a:pt x="4" y="141"/>
                    </a:lnTo>
                    <a:lnTo>
                      <a:pt x="4" y="141"/>
                    </a:lnTo>
                    <a:lnTo>
                      <a:pt x="1" y="141"/>
                    </a:lnTo>
                    <a:lnTo>
                      <a:pt x="0" y="143"/>
                    </a:lnTo>
                    <a:lnTo>
                      <a:pt x="0" y="143"/>
                    </a:lnTo>
                    <a:lnTo>
                      <a:pt x="1" y="145"/>
                    </a:lnTo>
                    <a:lnTo>
                      <a:pt x="4" y="146"/>
                    </a:lnTo>
                    <a:lnTo>
                      <a:pt x="4" y="146"/>
                    </a:lnTo>
                    <a:close/>
                    <a:moveTo>
                      <a:pt x="15" y="193"/>
                    </a:moveTo>
                    <a:lnTo>
                      <a:pt x="15" y="193"/>
                    </a:lnTo>
                    <a:lnTo>
                      <a:pt x="17" y="192"/>
                    </a:lnTo>
                    <a:lnTo>
                      <a:pt x="17" y="191"/>
                    </a:lnTo>
                    <a:lnTo>
                      <a:pt x="17" y="191"/>
                    </a:lnTo>
                    <a:lnTo>
                      <a:pt x="17" y="189"/>
                    </a:lnTo>
                    <a:lnTo>
                      <a:pt x="15" y="188"/>
                    </a:lnTo>
                    <a:lnTo>
                      <a:pt x="15" y="188"/>
                    </a:lnTo>
                    <a:lnTo>
                      <a:pt x="13" y="189"/>
                    </a:lnTo>
                    <a:lnTo>
                      <a:pt x="12" y="191"/>
                    </a:lnTo>
                    <a:lnTo>
                      <a:pt x="12" y="191"/>
                    </a:lnTo>
                    <a:lnTo>
                      <a:pt x="13" y="192"/>
                    </a:lnTo>
                    <a:lnTo>
                      <a:pt x="15" y="193"/>
                    </a:lnTo>
                    <a:lnTo>
                      <a:pt x="15" y="193"/>
                    </a:lnTo>
                    <a:close/>
                    <a:moveTo>
                      <a:pt x="4" y="193"/>
                    </a:moveTo>
                    <a:lnTo>
                      <a:pt x="4" y="193"/>
                    </a:lnTo>
                    <a:lnTo>
                      <a:pt x="6" y="192"/>
                    </a:lnTo>
                    <a:lnTo>
                      <a:pt x="7" y="191"/>
                    </a:lnTo>
                    <a:lnTo>
                      <a:pt x="7" y="191"/>
                    </a:lnTo>
                    <a:lnTo>
                      <a:pt x="6" y="189"/>
                    </a:lnTo>
                    <a:lnTo>
                      <a:pt x="4" y="188"/>
                    </a:lnTo>
                    <a:lnTo>
                      <a:pt x="4" y="188"/>
                    </a:lnTo>
                    <a:lnTo>
                      <a:pt x="1" y="189"/>
                    </a:lnTo>
                    <a:lnTo>
                      <a:pt x="0" y="191"/>
                    </a:lnTo>
                    <a:lnTo>
                      <a:pt x="0" y="191"/>
                    </a:lnTo>
                    <a:lnTo>
                      <a:pt x="1" y="192"/>
                    </a:lnTo>
                    <a:lnTo>
                      <a:pt x="4" y="193"/>
                    </a:lnTo>
                    <a:lnTo>
                      <a:pt x="4" y="193"/>
                    </a:lnTo>
                    <a:close/>
                    <a:moveTo>
                      <a:pt x="123" y="193"/>
                    </a:moveTo>
                    <a:lnTo>
                      <a:pt x="153" y="193"/>
                    </a:lnTo>
                    <a:lnTo>
                      <a:pt x="153" y="193"/>
                    </a:lnTo>
                    <a:lnTo>
                      <a:pt x="154" y="192"/>
                    </a:lnTo>
                    <a:lnTo>
                      <a:pt x="155" y="191"/>
                    </a:lnTo>
                    <a:lnTo>
                      <a:pt x="155" y="191"/>
                    </a:lnTo>
                    <a:lnTo>
                      <a:pt x="155" y="191"/>
                    </a:lnTo>
                    <a:lnTo>
                      <a:pt x="154" y="189"/>
                    </a:lnTo>
                    <a:lnTo>
                      <a:pt x="153" y="188"/>
                    </a:lnTo>
                    <a:lnTo>
                      <a:pt x="123" y="188"/>
                    </a:lnTo>
                    <a:lnTo>
                      <a:pt x="123" y="188"/>
                    </a:lnTo>
                    <a:lnTo>
                      <a:pt x="121" y="189"/>
                    </a:lnTo>
                    <a:lnTo>
                      <a:pt x="120" y="191"/>
                    </a:lnTo>
                    <a:lnTo>
                      <a:pt x="120" y="191"/>
                    </a:lnTo>
                    <a:lnTo>
                      <a:pt x="120" y="191"/>
                    </a:lnTo>
                    <a:lnTo>
                      <a:pt x="121" y="192"/>
                    </a:lnTo>
                    <a:lnTo>
                      <a:pt x="123" y="193"/>
                    </a:lnTo>
                    <a:lnTo>
                      <a:pt x="123" y="193"/>
                    </a:lnTo>
                    <a:close/>
                    <a:moveTo>
                      <a:pt x="26" y="193"/>
                    </a:moveTo>
                    <a:lnTo>
                      <a:pt x="26" y="193"/>
                    </a:lnTo>
                    <a:lnTo>
                      <a:pt x="28" y="192"/>
                    </a:lnTo>
                    <a:lnTo>
                      <a:pt x="29" y="191"/>
                    </a:lnTo>
                    <a:lnTo>
                      <a:pt x="29" y="191"/>
                    </a:lnTo>
                    <a:lnTo>
                      <a:pt x="28" y="189"/>
                    </a:lnTo>
                    <a:lnTo>
                      <a:pt x="26" y="188"/>
                    </a:lnTo>
                    <a:lnTo>
                      <a:pt x="26" y="188"/>
                    </a:lnTo>
                    <a:lnTo>
                      <a:pt x="25" y="189"/>
                    </a:lnTo>
                    <a:lnTo>
                      <a:pt x="24" y="191"/>
                    </a:lnTo>
                    <a:lnTo>
                      <a:pt x="24" y="191"/>
                    </a:lnTo>
                    <a:lnTo>
                      <a:pt x="25" y="192"/>
                    </a:lnTo>
                    <a:lnTo>
                      <a:pt x="26" y="193"/>
                    </a:lnTo>
                    <a:lnTo>
                      <a:pt x="26" y="193"/>
                    </a:lnTo>
                    <a:close/>
                    <a:moveTo>
                      <a:pt x="49" y="193"/>
                    </a:moveTo>
                    <a:lnTo>
                      <a:pt x="49" y="193"/>
                    </a:lnTo>
                    <a:lnTo>
                      <a:pt x="51" y="192"/>
                    </a:lnTo>
                    <a:lnTo>
                      <a:pt x="52" y="191"/>
                    </a:lnTo>
                    <a:lnTo>
                      <a:pt x="52" y="191"/>
                    </a:lnTo>
                    <a:lnTo>
                      <a:pt x="51" y="189"/>
                    </a:lnTo>
                    <a:lnTo>
                      <a:pt x="49" y="188"/>
                    </a:lnTo>
                    <a:lnTo>
                      <a:pt x="49" y="188"/>
                    </a:lnTo>
                    <a:lnTo>
                      <a:pt x="47" y="189"/>
                    </a:lnTo>
                    <a:lnTo>
                      <a:pt x="46" y="191"/>
                    </a:lnTo>
                    <a:lnTo>
                      <a:pt x="46" y="191"/>
                    </a:lnTo>
                    <a:lnTo>
                      <a:pt x="47" y="192"/>
                    </a:lnTo>
                    <a:lnTo>
                      <a:pt x="49" y="193"/>
                    </a:lnTo>
                    <a:lnTo>
                      <a:pt x="49" y="193"/>
                    </a:lnTo>
                    <a:close/>
                    <a:moveTo>
                      <a:pt x="37" y="193"/>
                    </a:moveTo>
                    <a:lnTo>
                      <a:pt x="37" y="193"/>
                    </a:lnTo>
                    <a:lnTo>
                      <a:pt x="40" y="192"/>
                    </a:lnTo>
                    <a:lnTo>
                      <a:pt x="41" y="191"/>
                    </a:lnTo>
                    <a:lnTo>
                      <a:pt x="41" y="191"/>
                    </a:lnTo>
                    <a:lnTo>
                      <a:pt x="40" y="189"/>
                    </a:lnTo>
                    <a:lnTo>
                      <a:pt x="37" y="188"/>
                    </a:lnTo>
                    <a:lnTo>
                      <a:pt x="37" y="188"/>
                    </a:lnTo>
                    <a:lnTo>
                      <a:pt x="35" y="189"/>
                    </a:lnTo>
                    <a:lnTo>
                      <a:pt x="35" y="191"/>
                    </a:lnTo>
                    <a:lnTo>
                      <a:pt x="35" y="191"/>
                    </a:lnTo>
                    <a:lnTo>
                      <a:pt x="35" y="192"/>
                    </a:lnTo>
                    <a:lnTo>
                      <a:pt x="37" y="193"/>
                    </a:lnTo>
                    <a:lnTo>
                      <a:pt x="37" y="193"/>
                    </a:lnTo>
                    <a:close/>
                    <a:moveTo>
                      <a:pt x="153" y="234"/>
                    </a:moveTo>
                    <a:lnTo>
                      <a:pt x="123" y="234"/>
                    </a:lnTo>
                    <a:lnTo>
                      <a:pt x="123" y="234"/>
                    </a:lnTo>
                    <a:lnTo>
                      <a:pt x="121" y="235"/>
                    </a:lnTo>
                    <a:lnTo>
                      <a:pt x="121" y="238"/>
                    </a:lnTo>
                    <a:lnTo>
                      <a:pt x="121" y="238"/>
                    </a:lnTo>
                    <a:lnTo>
                      <a:pt x="121" y="238"/>
                    </a:lnTo>
                    <a:lnTo>
                      <a:pt x="121" y="239"/>
                    </a:lnTo>
                    <a:lnTo>
                      <a:pt x="123" y="240"/>
                    </a:lnTo>
                    <a:lnTo>
                      <a:pt x="153" y="240"/>
                    </a:lnTo>
                    <a:lnTo>
                      <a:pt x="153" y="240"/>
                    </a:lnTo>
                    <a:lnTo>
                      <a:pt x="155" y="239"/>
                    </a:lnTo>
                    <a:lnTo>
                      <a:pt x="155" y="238"/>
                    </a:lnTo>
                    <a:lnTo>
                      <a:pt x="155" y="238"/>
                    </a:lnTo>
                    <a:lnTo>
                      <a:pt x="155" y="238"/>
                    </a:lnTo>
                    <a:lnTo>
                      <a:pt x="155" y="235"/>
                    </a:lnTo>
                    <a:lnTo>
                      <a:pt x="153" y="234"/>
                    </a:lnTo>
                    <a:lnTo>
                      <a:pt x="153" y="234"/>
                    </a:lnTo>
                    <a:close/>
                    <a:moveTo>
                      <a:pt x="38" y="234"/>
                    </a:moveTo>
                    <a:lnTo>
                      <a:pt x="38" y="234"/>
                    </a:lnTo>
                    <a:lnTo>
                      <a:pt x="36" y="235"/>
                    </a:lnTo>
                    <a:lnTo>
                      <a:pt x="35" y="238"/>
                    </a:lnTo>
                    <a:lnTo>
                      <a:pt x="35" y="238"/>
                    </a:lnTo>
                    <a:lnTo>
                      <a:pt x="36" y="240"/>
                    </a:lnTo>
                    <a:lnTo>
                      <a:pt x="38" y="240"/>
                    </a:lnTo>
                    <a:lnTo>
                      <a:pt x="38" y="240"/>
                    </a:lnTo>
                    <a:lnTo>
                      <a:pt x="41" y="240"/>
                    </a:lnTo>
                    <a:lnTo>
                      <a:pt x="41" y="238"/>
                    </a:lnTo>
                    <a:lnTo>
                      <a:pt x="41" y="238"/>
                    </a:lnTo>
                    <a:lnTo>
                      <a:pt x="41" y="235"/>
                    </a:lnTo>
                    <a:lnTo>
                      <a:pt x="38" y="234"/>
                    </a:lnTo>
                    <a:lnTo>
                      <a:pt x="38" y="234"/>
                    </a:lnTo>
                    <a:close/>
                    <a:moveTo>
                      <a:pt x="49" y="234"/>
                    </a:moveTo>
                    <a:lnTo>
                      <a:pt x="49" y="234"/>
                    </a:lnTo>
                    <a:lnTo>
                      <a:pt x="48" y="235"/>
                    </a:lnTo>
                    <a:lnTo>
                      <a:pt x="47" y="238"/>
                    </a:lnTo>
                    <a:lnTo>
                      <a:pt x="47" y="238"/>
                    </a:lnTo>
                    <a:lnTo>
                      <a:pt x="48" y="240"/>
                    </a:lnTo>
                    <a:lnTo>
                      <a:pt x="49" y="240"/>
                    </a:lnTo>
                    <a:lnTo>
                      <a:pt x="49" y="240"/>
                    </a:lnTo>
                    <a:lnTo>
                      <a:pt x="51" y="240"/>
                    </a:lnTo>
                    <a:lnTo>
                      <a:pt x="52" y="238"/>
                    </a:lnTo>
                    <a:lnTo>
                      <a:pt x="52" y="238"/>
                    </a:lnTo>
                    <a:lnTo>
                      <a:pt x="51" y="235"/>
                    </a:lnTo>
                    <a:lnTo>
                      <a:pt x="49" y="234"/>
                    </a:lnTo>
                    <a:lnTo>
                      <a:pt x="49" y="234"/>
                    </a:lnTo>
                    <a:close/>
                    <a:moveTo>
                      <a:pt x="4" y="234"/>
                    </a:moveTo>
                    <a:lnTo>
                      <a:pt x="4" y="234"/>
                    </a:lnTo>
                    <a:lnTo>
                      <a:pt x="1" y="235"/>
                    </a:lnTo>
                    <a:lnTo>
                      <a:pt x="1" y="238"/>
                    </a:lnTo>
                    <a:lnTo>
                      <a:pt x="1" y="238"/>
                    </a:lnTo>
                    <a:lnTo>
                      <a:pt x="1" y="240"/>
                    </a:lnTo>
                    <a:lnTo>
                      <a:pt x="4" y="240"/>
                    </a:lnTo>
                    <a:lnTo>
                      <a:pt x="4" y="240"/>
                    </a:lnTo>
                    <a:lnTo>
                      <a:pt x="6" y="240"/>
                    </a:lnTo>
                    <a:lnTo>
                      <a:pt x="7" y="238"/>
                    </a:lnTo>
                    <a:lnTo>
                      <a:pt x="7" y="238"/>
                    </a:lnTo>
                    <a:lnTo>
                      <a:pt x="6" y="235"/>
                    </a:lnTo>
                    <a:lnTo>
                      <a:pt x="4" y="234"/>
                    </a:lnTo>
                    <a:lnTo>
                      <a:pt x="4" y="234"/>
                    </a:lnTo>
                    <a:close/>
                    <a:moveTo>
                      <a:pt x="27" y="234"/>
                    </a:moveTo>
                    <a:lnTo>
                      <a:pt x="27" y="234"/>
                    </a:lnTo>
                    <a:lnTo>
                      <a:pt x="25" y="235"/>
                    </a:lnTo>
                    <a:lnTo>
                      <a:pt x="24" y="238"/>
                    </a:lnTo>
                    <a:lnTo>
                      <a:pt x="24" y="238"/>
                    </a:lnTo>
                    <a:lnTo>
                      <a:pt x="25" y="240"/>
                    </a:lnTo>
                    <a:lnTo>
                      <a:pt x="27" y="240"/>
                    </a:lnTo>
                    <a:lnTo>
                      <a:pt x="27" y="240"/>
                    </a:lnTo>
                    <a:lnTo>
                      <a:pt x="29" y="240"/>
                    </a:lnTo>
                    <a:lnTo>
                      <a:pt x="30" y="238"/>
                    </a:lnTo>
                    <a:lnTo>
                      <a:pt x="30" y="238"/>
                    </a:lnTo>
                    <a:lnTo>
                      <a:pt x="29" y="235"/>
                    </a:lnTo>
                    <a:lnTo>
                      <a:pt x="27" y="234"/>
                    </a:lnTo>
                    <a:lnTo>
                      <a:pt x="27" y="234"/>
                    </a:lnTo>
                    <a:close/>
                    <a:moveTo>
                      <a:pt x="15" y="234"/>
                    </a:moveTo>
                    <a:lnTo>
                      <a:pt x="15" y="234"/>
                    </a:lnTo>
                    <a:lnTo>
                      <a:pt x="13" y="235"/>
                    </a:lnTo>
                    <a:lnTo>
                      <a:pt x="12" y="238"/>
                    </a:lnTo>
                    <a:lnTo>
                      <a:pt x="12" y="238"/>
                    </a:lnTo>
                    <a:lnTo>
                      <a:pt x="13" y="240"/>
                    </a:lnTo>
                    <a:lnTo>
                      <a:pt x="15" y="240"/>
                    </a:lnTo>
                    <a:lnTo>
                      <a:pt x="15" y="240"/>
                    </a:lnTo>
                    <a:lnTo>
                      <a:pt x="17" y="240"/>
                    </a:lnTo>
                    <a:lnTo>
                      <a:pt x="18" y="238"/>
                    </a:lnTo>
                    <a:lnTo>
                      <a:pt x="18" y="238"/>
                    </a:lnTo>
                    <a:lnTo>
                      <a:pt x="17" y="235"/>
                    </a:lnTo>
                    <a:lnTo>
                      <a:pt x="15" y="234"/>
                    </a:lnTo>
                    <a:lnTo>
                      <a:pt x="15" y="234"/>
                    </a:lnTo>
                    <a:close/>
                    <a:moveTo>
                      <a:pt x="153" y="282"/>
                    </a:moveTo>
                    <a:lnTo>
                      <a:pt x="123" y="282"/>
                    </a:lnTo>
                    <a:lnTo>
                      <a:pt x="123" y="282"/>
                    </a:lnTo>
                    <a:lnTo>
                      <a:pt x="121" y="282"/>
                    </a:lnTo>
                    <a:lnTo>
                      <a:pt x="121" y="284"/>
                    </a:lnTo>
                    <a:lnTo>
                      <a:pt x="121" y="284"/>
                    </a:lnTo>
                    <a:lnTo>
                      <a:pt x="121" y="284"/>
                    </a:lnTo>
                    <a:lnTo>
                      <a:pt x="121" y="286"/>
                    </a:lnTo>
                    <a:lnTo>
                      <a:pt x="123" y="286"/>
                    </a:lnTo>
                    <a:lnTo>
                      <a:pt x="153" y="286"/>
                    </a:lnTo>
                    <a:lnTo>
                      <a:pt x="153" y="286"/>
                    </a:lnTo>
                    <a:lnTo>
                      <a:pt x="155" y="286"/>
                    </a:lnTo>
                    <a:lnTo>
                      <a:pt x="155" y="284"/>
                    </a:lnTo>
                    <a:lnTo>
                      <a:pt x="155" y="284"/>
                    </a:lnTo>
                    <a:lnTo>
                      <a:pt x="155" y="284"/>
                    </a:lnTo>
                    <a:lnTo>
                      <a:pt x="155" y="282"/>
                    </a:lnTo>
                    <a:lnTo>
                      <a:pt x="153" y="282"/>
                    </a:lnTo>
                    <a:lnTo>
                      <a:pt x="153" y="282"/>
                    </a:lnTo>
                    <a:close/>
                    <a:moveTo>
                      <a:pt x="15" y="281"/>
                    </a:moveTo>
                    <a:lnTo>
                      <a:pt x="15" y="281"/>
                    </a:lnTo>
                    <a:lnTo>
                      <a:pt x="13" y="282"/>
                    </a:lnTo>
                    <a:lnTo>
                      <a:pt x="12" y="284"/>
                    </a:lnTo>
                    <a:lnTo>
                      <a:pt x="12" y="284"/>
                    </a:lnTo>
                    <a:lnTo>
                      <a:pt x="13" y="286"/>
                    </a:lnTo>
                    <a:lnTo>
                      <a:pt x="15" y="287"/>
                    </a:lnTo>
                    <a:lnTo>
                      <a:pt x="15" y="287"/>
                    </a:lnTo>
                    <a:lnTo>
                      <a:pt x="17" y="286"/>
                    </a:lnTo>
                    <a:lnTo>
                      <a:pt x="18" y="284"/>
                    </a:lnTo>
                    <a:lnTo>
                      <a:pt x="18" y="284"/>
                    </a:lnTo>
                    <a:lnTo>
                      <a:pt x="17" y="282"/>
                    </a:lnTo>
                    <a:lnTo>
                      <a:pt x="15" y="281"/>
                    </a:lnTo>
                    <a:lnTo>
                      <a:pt x="15" y="281"/>
                    </a:lnTo>
                    <a:close/>
                    <a:moveTo>
                      <a:pt x="49" y="281"/>
                    </a:moveTo>
                    <a:lnTo>
                      <a:pt x="49" y="281"/>
                    </a:lnTo>
                    <a:lnTo>
                      <a:pt x="48" y="282"/>
                    </a:lnTo>
                    <a:lnTo>
                      <a:pt x="47" y="284"/>
                    </a:lnTo>
                    <a:lnTo>
                      <a:pt x="47" y="284"/>
                    </a:lnTo>
                    <a:lnTo>
                      <a:pt x="48" y="286"/>
                    </a:lnTo>
                    <a:lnTo>
                      <a:pt x="49" y="287"/>
                    </a:lnTo>
                    <a:lnTo>
                      <a:pt x="49" y="287"/>
                    </a:lnTo>
                    <a:lnTo>
                      <a:pt x="51" y="286"/>
                    </a:lnTo>
                    <a:lnTo>
                      <a:pt x="52" y="284"/>
                    </a:lnTo>
                    <a:lnTo>
                      <a:pt x="52" y="284"/>
                    </a:lnTo>
                    <a:lnTo>
                      <a:pt x="51" y="282"/>
                    </a:lnTo>
                    <a:lnTo>
                      <a:pt x="49" y="281"/>
                    </a:lnTo>
                    <a:lnTo>
                      <a:pt x="49" y="281"/>
                    </a:lnTo>
                    <a:close/>
                    <a:moveTo>
                      <a:pt x="4" y="281"/>
                    </a:moveTo>
                    <a:lnTo>
                      <a:pt x="4" y="281"/>
                    </a:lnTo>
                    <a:lnTo>
                      <a:pt x="1" y="282"/>
                    </a:lnTo>
                    <a:lnTo>
                      <a:pt x="1" y="284"/>
                    </a:lnTo>
                    <a:lnTo>
                      <a:pt x="1" y="284"/>
                    </a:lnTo>
                    <a:lnTo>
                      <a:pt x="1" y="286"/>
                    </a:lnTo>
                    <a:lnTo>
                      <a:pt x="4" y="287"/>
                    </a:lnTo>
                    <a:lnTo>
                      <a:pt x="4" y="287"/>
                    </a:lnTo>
                    <a:lnTo>
                      <a:pt x="6" y="286"/>
                    </a:lnTo>
                    <a:lnTo>
                      <a:pt x="7" y="284"/>
                    </a:lnTo>
                    <a:lnTo>
                      <a:pt x="7" y="284"/>
                    </a:lnTo>
                    <a:lnTo>
                      <a:pt x="6" y="282"/>
                    </a:lnTo>
                    <a:lnTo>
                      <a:pt x="4" y="281"/>
                    </a:lnTo>
                    <a:lnTo>
                      <a:pt x="4" y="281"/>
                    </a:lnTo>
                    <a:close/>
                    <a:moveTo>
                      <a:pt x="38" y="281"/>
                    </a:moveTo>
                    <a:lnTo>
                      <a:pt x="38" y="281"/>
                    </a:lnTo>
                    <a:lnTo>
                      <a:pt x="36" y="282"/>
                    </a:lnTo>
                    <a:lnTo>
                      <a:pt x="35" y="284"/>
                    </a:lnTo>
                    <a:lnTo>
                      <a:pt x="35" y="284"/>
                    </a:lnTo>
                    <a:lnTo>
                      <a:pt x="36" y="286"/>
                    </a:lnTo>
                    <a:lnTo>
                      <a:pt x="38" y="287"/>
                    </a:lnTo>
                    <a:lnTo>
                      <a:pt x="38" y="287"/>
                    </a:lnTo>
                    <a:lnTo>
                      <a:pt x="41" y="286"/>
                    </a:lnTo>
                    <a:lnTo>
                      <a:pt x="41" y="284"/>
                    </a:lnTo>
                    <a:lnTo>
                      <a:pt x="41" y="284"/>
                    </a:lnTo>
                    <a:lnTo>
                      <a:pt x="41" y="282"/>
                    </a:lnTo>
                    <a:lnTo>
                      <a:pt x="38" y="281"/>
                    </a:lnTo>
                    <a:lnTo>
                      <a:pt x="38" y="281"/>
                    </a:lnTo>
                    <a:close/>
                    <a:moveTo>
                      <a:pt x="27" y="281"/>
                    </a:moveTo>
                    <a:lnTo>
                      <a:pt x="27" y="281"/>
                    </a:lnTo>
                    <a:lnTo>
                      <a:pt x="25" y="282"/>
                    </a:lnTo>
                    <a:lnTo>
                      <a:pt x="24" y="284"/>
                    </a:lnTo>
                    <a:lnTo>
                      <a:pt x="24" y="284"/>
                    </a:lnTo>
                    <a:lnTo>
                      <a:pt x="25" y="286"/>
                    </a:lnTo>
                    <a:lnTo>
                      <a:pt x="27" y="287"/>
                    </a:lnTo>
                    <a:lnTo>
                      <a:pt x="27" y="287"/>
                    </a:lnTo>
                    <a:lnTo>
                      <a:pt x="29" y="286"/>
                    </a:lnTo>
                    <a:lnTo>
                      <a:pt x="30" y="284"/>
                    </a:lnTo>
                    <a:lnTo>
                      <a:pt x="30" y="284"/>
                    </a:lnTo>
                    <a:lnTo>
                      <a:pt x="29" y="282"/>
                    </a:lnTo>
                    <a:lnTo>
                      <a:pt x="27" y="281"/>
                    </a:lnTo>
                    <a:lnTo>
                      <a:pt x="27" y="281"/>
                    </a:lnTo>
                    <a:close/>
                  </a:path>
                </a:pathLst>
              </a:custGeom>
              <a:solidFill>
                <a:srgbClr val="0063B0"/>
              </a:solid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Freeform 53"/>
              <p:cNvSpPr>
                <a:spLocks noEditPoints="1"/>
              </p:cNvSpPr>
              <p:nvPr/>
            </p:nvSpPr>
            <p:spPr bwMode="auto">
              <a:xfrm>
                <a:off x="2684685" y="4185084"/>
                <a:ext cx="338137" cy="820738"/>
              </a:xfrm>
              <a:custGeom>
                <a:avLst/>
                <a:gdLst/>
                <a:ahLst/>
                <a:cxnLst>
                  <a:cxn ang="0">
                    <a:pos x="212" y="2"/>
                  </a:cxn>
                  <a:cxn ang="0">
                    <a:pos x="211" y="1"/>
                  </a:cxn>
                  <a:cxn ang="0">
                    <a:pos x="3" y="0"/>
                  </a:cxn>
                  <a:cxn ang="0">
                    <a:pos x="1" y="1"/>
                  </a:cxn>
                  <a:cxn ang="0">
                    <a:pos x="0" y="3"/>
                  </a:cxn>
                  <a:cxn ang="0">
                    <a:pos x="0" y="514"/>
                  </a:cxn>
                  <a:cxn ang="0">
                    <a:pos x="1" y="516"/>
                  </a:cxn>
                  <a:cxn ang="0">
                    <a:pos x="3" y="517"/>
                  </a:cxn>
                  <a:cxn ang="0">
                    <a:pos x="210" y="517"/>
                  </a:cxn>
                  <a:cxn ang="0">
                    <a:pos x="212" y="516"/>
                  </a:cxn>
                  <a:cxn ang="0">
                    <a:pos x="213" y="514"/>
                  </a:cxn>
                  <a:cxn ang="0">
                    <a:pos x="22" y="495"/>
                  </a:cxn>
                  <a:cxn ang="0">
                    <a:pos x="190" y="488"/>
                  </a:cxn>
                  <a:cxn ang="0">
                    <a:pos x="190" y="495"/>
                  </a:cxn>
                  <a:cxn ang="0">
                    <a:pos x="19" y="475"/>
                  </a:cxn>
                  <a:cxn ang="0">
                    <a:pos x="193" y="472"/>
                  </a:cxn>
                  <a:cxn ang="0">
                    <a:pos x="190" y="462"/>
                  </a:cxn>
                  <a:cxn ang="0">
                    <a:pos x="20" y="455"/>
                  </a:cxn>
                  <a:cxn ang="0">
                    <a:pos x="194" y="458"/>
                  </a:cxn>
                  <a:cxn ang="0">
                    <a:pos x="87" y="402"/>
                  </a:cxn>
                  <a:cxn ang="0">
                    <a:pos x="103" y="387"/>
                  </a:cxn>
                  <a:cxn ang="0">
                    <a:pos x="119" y="392"/>
                  </a:cxn>
                  <a:cxn ang="0">
                    <a:pos x="126" y="409"/>
                  </a:cxn>
                  <a:cxn ang="0">
                    <a:pos x="110" y="425"/>
                  </a:cxn>
                  <a:cxn ang="0">
                    <a:pos x="92" y="420"/>
                  </a:cxn>
                  <a:cxn ang="0">
                    <a:pos x="197" y="338"/>
                  </a:cxn>
                  <a:cxn ang="0">
                    <a:pos x="22" y="345"/>
                  </a:cxn>
                  <a:cxn ang="0">
                    <a:pos x="16" y="315"/>
                  </a:cxn>
                  <a:cxn ang="0">
                    <a:pos x="190" y="309"/>
                  </a:cxn>
                  <a:cxn ang="0">
                    <a:pos x="197" y="338"/>
                  </a:cxn>
                  <a:cxn ang="0">
                    <a:pos x="190" y="297"/>
                  </a:cxn>
                  <a:cxn ang="0">
                    <a:pos x="16" y="292"/>
                  </a:cxn>
                  <a:cxn ang="0">
                    <a:pos x="22" y="262"/>
                  </a:cxn>
                  <a:cxn ang="0">
                    <a:pos x="197" y="268"/>
                  </a:cxn>
                  <a:cxn ang="0">
                    <a:pos x="193" y="250"/>
                  </a:cxn>
                  <a:cxn ang="0">
                    <a:pos x="16" y="247"/>
                  </a:cxn>
                  <a:cxn ang="0">
                    <a:pos x="19" y="215"/>
                  </a:cxn>
                  <a:cxn ang="0">
                    <a:pos x="196" y="218"/>
                  </a:cxn>
                  <a:cxn ang="0">
                    <a:pos x="195" y="202"/>
                  </a:cxn>
                  <a:cxn ang="0">
                    <a:pos x="18" y="202"/>
                  </a:cxn>
                  <a:cxn ang="0">
                    <a:pos x="18" y="170"/>
                  </a:cxn>
                  <a:cxn ang="0">
                    <a:pos x="195" y="170"/>
                  </a:cxn>
                  <a:cxn ang="0">
                    <a:pos x="196" y="153"/>
                  </a:cxn>
                  <a:cxn ang="0">
                    <a:pos x="19" y="156"/>
                  </a:cxn>
                  <a:cxn ang="0">
                    <a:pos x="16" y="125"/>
                  </a:cxn>
                  <a:cxn ang="0">
                    <a:pos x="193" y="122"/>
                  </a:cxn>
                  <a:cxn ang="0">
                    <a:pos x="197" y="104"/>
                  </a:cxn>
                  <a:cxn ang="0">
                    <a:pos x="22" y="109"/>
                  </a:cxn>
                  <a:cxn ang="0">
                    <a:pos x="16" y="81"/>
                  </a:cxn>
                  <a:cxn ang="0">
                    <a:pos x="190" y="74"/>
                  </a:cxn>
                  <a:cxn ang="0">
                    <a:pos x="197" y="57"/>
                  </a:cxn>
                  <a:cxn ang="0">
                    <a:pos x="22" y="63"/>
                  </a:cxn>
                  <a:cxn ang="0">
                    <a:pos x="16" y="34"/>
                  </a:cxn>
                  <a:cxn ang="0">
                    <a:pos x="190" y="28"/>
                  </a:cxn>
                  <a:cxn ang="0">
                    <a:pos x="197" y="57"/>
                  </a:cxn>
                </a:cxnLst>
                <a:rect l="0" t="0" r="r" b="b"/>
                <a:pathLst>
                  <a:path w="213" h="517">
                    <a:moveTo>
                      <a:pt x="213" y="4"/>
                    </a:moveTo>
                    <a:lnTo>
                      <a:pt x="213" y="4"/>
                    </a:lnTo>
                    <a:lnTo>
                      <a:pt x="213" y="3"/>
                    </a:lnTo>
                    <a:lnTo>
                      <a:pt x="213" y="3"/>
                    </a:lnTo>
                    <a:lnTo>
                      <a:pt x="213" y="3"/>
                    </a:lnTo>
                    <a:lnTo>
                      <a:pt x="212" y="2"/>
                    </a:lnTo>
                    <a:lnTo>
                      <a:pt x="212" y="2"/>
                    </a:lnTo>
                    <a:lnTo>
                      <a:pt x="212" y="2"/>
                    </a:lnTo>
                    <a:lnTo>
                      <a:pt x="212" y="1"/>
                    </a:lnTo>
                    <a:lnTo>
                      <a:pt x="211" y="1"/>
                    </a:lnTo>
                    <a:lnTo>
                      <a:pt x="211" y="1"/>
                    </a:lnTo>
                    <a:lnTo>
                      <a:pt x="211" y="1"/>
                    </a:lnTo>
                    <a:lnTo>
                      <a:pt x="210" y="1"/>
                    </a:lnTo>
                    <a:lnTo>
                      <a:pt x="210" y="0"/>
                    </a:lnTo>
                    <a:lnTo>
                      <a:pt x="209" y="0"/>
                    </a:lnTo>
                    <a:lnTo>
                      <a:pt x="209" y="0"/>
                    </a:lnTo>
                    <a:lnTo>
                      <a:pt x="4" y="0"/>
                    </a:lnTo>
                    <a:lnTo>
                      <a:pt x="3" y="0"/>
                    </a:lnTo>
                    <a:lnTo>
                      <a:pt x="3" y="0"/>
                    </a:lnTo>
                    <a:lnTo>
                      <a:pt x="3" y="1"/>
                    </a:lnTo>
                    <a:lnTo>
                      <a:pt x="2" y="1"/>
                    </a:lnTo>
                    <a:lnTo>
                      <a:pt x="2" y="1"/>
                    </a:lnTo>
                    <a:lnTo>
                      <a:pt x="1" y="1"/>
                    </a:lnTo>
                    <a:lnTo>
                      <a:pt x="1" y="1"/>
                    </a:lnTo>
                    <a:lnTo>
                      <a:pt x="1" y="2"/>
                    </a:lnTo>
                    <a:lnTo>
                      <a:pt x="1" y="2"/>
                    </a:lnTo>
                    <a:lnTo>
                      <a:pt x="0" y="2"/>
                    </a:lnTo>
                    <a:lnTo>
                      <a:pt x="0" y="3"/>
                    </a:lnTo>
                    <a:lnTo>
                      <a:pt x="0" y="3"/>
                    </a:lnTo>
                    <a:lnTo>
                      <a:pt x="0" y="3"/>
                    </a:lnTo>
                    <a:lnTo>
                      <a:pt x="0" y="4"/>
                    </a:lnTo>
                    <a:lnTo>
                      <a:pt x="0" y="4"/>
                    </a:lnTo>
                    <a:lnTo>
                      <a:pt x="0" y="5"/>
                    </a:lnTo>
                    <a:lnTo>
                      <a:pt x="0" y="513"/>
                    </a:lnTo>
                    <a:lnTo>
                      <a:pt x="0" y="514"/>
                    </a:lnTo>
                    <a:lnTo>
                      <a:pt x="0" y="514"/>
                    </a:lnTo>
                    <a:lnTo>
                      <a:pt x="0" y="515"/>
                    </a:lnTo>
                    <a:lnTo>
                      <a:pt x="0" y="515"/>
                    </a:lnTo>
                    <a:lnTo>
                      <a:pt x="0" y="515"/>
                    </a:lnTo>
                    <a:lnTo>
                      <a:pt x="0" y="516"/>
                    </a:lnTo>
                    <a:lnTo>
                      <a:pt x="1" y="516"/>
                    </a:lnTo>
                    <a:lnTo>
                      <a:pt x="1" y="516"/>
                    </a:lnTo>
                    <a:lnTo>
                      <a:pt x="1" y="517"/>
                    </a:lnTo>
                    <a:lnTo>
                      <a:pt x="1" y="517"/>
                    </a:lnTo>
                    <a:lnTo>
                      <a:pt x="2" y="517"/>
                    </a:lnTo>
                    <a:lnTo>
                      <a:pt x="2" y="517"/>
                    </a:lnTo>
                    <a:lnTo>
                      <a:pt x="3" y="517"/>
                    </a:lnTo>
                    <a:lnTo>
                      <a:pt x="3" y="517"/>
                    </a:lnTo>
                    <a:lnTo>
                      <a:pt x="3" y="517"/>
                    </a:lnTo>
                    <a:lnTo>
                      <a:pt x="4" y="517"/>
                    </a:lnTo>
                    <a:lnTo>
                      <a:pt x="209" y="517"/>
                    </a:lnTo>
                    <a:lnTo>
                      <a:pt x="209" y="517"/>
                    </a:lnTo>
                    <a:lnTo>
                      <a:pt x="210" y="517"/>
                    </a:lnTo>
                    <a:lnTo>
                      <a:pt x="210" y="517"/>
                    </a:lnTo>
                    <a:lnTo>
                      <a:pt x="211" y="517"/>
                    </a:lnTo>
                    <a:lnTo>
                      <a:pt x="211" y="517"/>
                    </a:lnTo>
                    <a:lnTo>
                      <a:pt x="211" y="517"/>
                    </a:lnTo>
                    <a:lnTo>
                      <a:pt x="212" y="517"/>
                    </a:lnTo>
                    <a:lnTo>
                      <a:pt x="212" y="516"/>
                    </a:lnTo>
                    <a:lnTo>
                      <a:pt x="212" y="516"/>
                    </a:lnTo>
                    <a:lnTo>
                      <a:pt x="212" y="516"/>
                    </a:lnTo>
                    <a:lnTo>
                      <a:pt x="213" y="515"/>
                    </a:lnTo>
                    <a:lnTo>
                      <a:pt x="213" y="515"/>
                    </a:lnTo>
                    <a:lnTo>
                      <a:pt x="213" y="515"/>
                    </a:lnTo>
                    <a:lnTo>
                      <a:pt x="213" y="514"/>
                    </a:lnTo>
                    <a:lnTo>
                      <a:pt x="213" y="514"/>
                    </a:lnTo>
                    <a:lnTo>
                      <a:pt x="213" y="513"/>
                    </a:lnTo>
                    <a:lnTo>
                      <a:pt x="213" y="5"/>
                    </a:lnTo>
                    <a:lnTo>
                      <a:pt x="213" y="4"/>
                    </a:lnTo>
                    <a:close/>
                    <a:moveTo>
                      <a:pt x="190" y="495"/>
                    </a:moveTo>
                    <a:lnTo>
                      <a:pt x="22" y="495"/>
                    </a:lnTo>
                    <a:lnTo>
                      <a:pt x="22" y="495"/>
                    </a:lnTo>
                    <a:lnTo>
                      <a:pt x="20" y="494"/>
                    </a:lnTo>
                    <a:lnTo>
                      <a:pt x="19" y="492"/>
                    </a:lnTo>
                    <a:lnTo>
                      <a:pt x="19" y="492"/>
                    </a:lnTo>
                    <a:lnTo>
                      <a:pt x="20" y="489"/>
                    </a:lnTo>
                    <a:lnTo>
                      <a:pt x="22" y="488"/>
                    </a:lnTo>
                    <a:lnTo>
                      <a:pt x="190" y="488"/>
                    </a:lnTo>
                    <a:lnTo>
                      <a:pt x="190" y="488"/>
                    </a:lnTo>
                    <a:lnTo>
                      <a:pt x="193" y="489"/>
                    </a:lnTo>
                    <a:lnTo>
                      <a:pt x="194" y="492"/>
                    </a:lnTo>
                    <a:lnTo>
                      <a:pt x="194" y="492"/>
                    </a:lnTo>
                    <a:lnTo>
                      <a:pt x="193" y="494"/>
                    </a:lnTo>
                    <a:lnTo>
                      <a:pt x="190" y="495"/>
                    </a:lnTo>
                    <a:lnTo>
                      <a:pt x="190" y="495"/>
                    </a:lnTo>
                    <a:close/>
                    <a:moveTo>
                      <a:pt x="190" y="479"/>
                    </a:moveTo>
                    <a:lnTo>
                      <a:pt x="22" y="479"/>
                    </a:lnTo>
                    <a:lnTo>
                      <a:pt x="22" y="479"/>
                    </a:lnTo>
                    <a:lnTo>
                      <a:pt x="20" y="477"/>
                    </a:lnTo>
                    <a:lnTo>
                      <a:pt x="19" y="475"/>
                    </a:lnTo>
                    <a:lnTo>
                      <a:pt x="19" y="475"/>
                    </a:lnTo>
                    <a:lnTo>
                      <a:pt x="20" y="472"/>
                    </a:lnTo>
                    <a:lnTo>
                      <a:pt x="22" y="471"/>
                    </a:lnTo>
                    <a:lnTo>
                      <a:pt x="190" y="471"/>
                    </a:lnTo>
                    <a:lnTo>
                      <a:pt x="190" y="471"/>
                    </a:lnTo>
                    <a:lnTo>
                      <a:pt x="193" y="472"/>
                    </a:lnTo>
                    <a:lnTo>
                      <a:pt x="194" y="475"/>
                    </a:lnTo>
                    <a:lnTo>
                      <a:pt x="194" y="475"/>
                    </a:lnTo>
                    <a:lnTo>
                      <a:pt x="193" y="477"/>
                    </a:lnTo>
                    <a:lnTo>
                      <a:pt x="190" y="479"/>
                    </a:lnTo>
                    <a:lnTo>
                      <a:pt x="190" y="479"/>
                    </a:lnTo>
                    <a:close/>
                    <a:moveTo>
                      <a:pt x="190" y="462"/>
                    </a:moveTo>
                    <a:lnTo>
                      <a:pt x="22" y="462"/>
                    </a:lnTo>
                    <a:lnTo>
                      <a:pt x="22" y="462"/>
                    </a:lnTo>
                    <a:lnTo>
                      <a:pt x="20" y="461"/>
                    </a:lnTo>
                    <a:lnTo>
                      <a:pt x="19" y="458"/>
                    </a:lnTo>
                    <a:lnTo>
                      <a:pt x="19" y="458"/>
                    </a:lnTo>
                    <a:lnTo>
                      <a:pt x="20" y="455"/>
                    </a:lnTo>
                    <a:lnTo>
                      <a:pt x="22" y="454"/>
                    </a:lnTo>
                    <a:lnTo>
                      <a:pt x="190" y="454"/>
                    </a:lnTo>
                    <a:lnTo>
                      <a:pt x="190" y="454"/>
                    </a:lnTo>
                    <a:lnTo>
                      <a:pt x="193" y="455"/>
                    </a:lnTo>
                    <a:lnTo>
                      <a:pt x="194" y="458"/>
                    </a:lnTo>
                    <a:lnTo>
                      <a:pt x="194" y="458"/>
                    </a:lnTo>
                    <a:lnTo>
                      <a:pt x="193" y="461"/>
                    </a:lnTo>
                    <a:lnTo>
                      <a:pt x="190" y="462"/>
                    </a:lnTo>
                    <a:lnTo>
                      <a:pt x="190" y="462"/>
                    </a:lnTo>
                    <a:close/>
                    <a:moveTo>
                      <a:pt x="87" y="406"/>
                    </a:moveTo>
                    <a:lnTo>
                      <a:pt x="87" y="406"/>
                    </a:lnTo>
                    <a:lnTo>
                      <a:pt x="87" y="402"/>
                    </a:lnTo>
                    <a:lnTo>
                      <a:pt x="88" y="399"/>
                    </a:lnTo>
                    <a:lnTo>
                      <a:pt x="90" y="394"/>
                    </a:lnTo>
                    <a:lnTo>
                      <a:pt x="92" y="392"/>
                    </a:lnTo>
                    <a:lnTo>
                      <a:pt x="95" y="389"/>
                    </a:lnTo>
                    <a:lnTo>
                      <a:pt x="98" y="388"/>
                    </a:lnTo>
                    <a:lnTo>
                      <a:pt x="103" y="387"/>
                    </a:lnTo>
                    <a:lnTo>
                      <a:pt x="106" y="386"/>
                    </a:lnTo>
                    <a:lnTo>
                      <a:pt x="106" y="386"/>
                    </a:lnTo>
                    <a:lnTo>
                      <a:pt x="110" y="387"/>
                    </a:lnTo>
                    <a:lnTo>
                      <a:pt x="114" y="388"/>
                    </a:lnTo>
                    <a:lnTo>
                      <a:pt x="117" y="389"/>
                    </a:lnTo>
                    <a:lnTo>
                      <a:pt x="119" y="392"/>
                    </a:lnTo>
                    <a:lnTo>
                      <a:pt x="123" y="394"/>
                    </a:lnTo>
                    <a:lnTo>
                      <a:pt x="124" y="399"/>
                    </a:lnTo>
                    <a:lnTo>
                      <a:pt x="126" y="402"/>
                    </a:lnTo>
                    <a:lnTo>
                      <a:pt x="126" y="406"/>
                    </a:lnTo>
                    <a:lnTo>
                      <a:pt x="126" y="406"/>
                    </a:lnTo>
                    <a:lnTo>
                      <a:pt x="126" y="409"/>
                    </a:lnTo>
                    <a:lnTo>
                      <a:pt x="124" y="414"/>
                    </a:lnTo>
                    <a:lnTo>
                      <a:pt x="123" y="417"/>
                    </a:lnTo>
                    <a:lnTo>
                      <a:pt x="119" y="420"/>
                    </a:lnTo>
                    <a:lnTo>
                      <a:pt x="117" y="422"/>
                    </a:lnTo>
                    <a:lnTo>
                      <a:pt x="114" y="424"/>
                    </a:lnTo>
                    <a:lnTo>
                      <a:pt x="110" y="425"/>
                    </a:lnTo>
                    <a:lnTo>
                      <a:pt x="106" y="425"/>
                    </a:lnTo>
                    <a:lnTo>
                      <a:pt x="106" y="425"/>
                    </a:lnTo>
                    <a:lnTo>
                      <a:pt x="103" y="425"/>
                    </a:lnTo>
                    <a:lnTo>
                      <a:pt x="98" y="424"/>
                    </a:lnTo>
                    <a:lnTo>
                      <a:pt x="95" y="422"/>
                    </a:lnTo>
                    <a:lnTo>
                      <a:pt x="92" y="420"/>
                    </a:lnTo>
                    <a:lnTo>
                      <a:pt x="90" y="417"/>
                    </a:lnTo>
                    <a:lnTo>
                      <a:pt x="88" y="414"/>
                    </a:lnTo>
                    <a:lnTo>
                      <a:pt x="87" y="409"/>
                    </a:lnTo>
                    <a:lnTo>
                      <a:pt x="87" y="406"/>
                    </a:lnTo>
                    <a:lnTo>
                      <a:pt x="87" y="406"/>
                    </a:lnTo>
                    <a:close/>
                    <a:moveTo>
                      <a:pt x="197" y="338"/>
                    </a:moveTo>
                    <a:lnTo>
                      <a:pt x="197" y="338"/>
                    </a:lnTo>
                    <a:lnTo>
                      <a:pt x="196" y="340"/>
                    </a:lnTo>
                    <a:lnTo>
                      <a:pt x="195" y="343"/>
                    </a:lnTo>
                    <a:lnTo>
                      <a:pt x="193" y="344"/>
                    </a:lnTo>
                    <a:lnTo>
                      <a:pt x="190" y="345"/>
                    </a:lnTo>
                    <a:lnTo>
                      <a:pt x="22" y="345"/>
                    </a:lnTo>
                    <a:lnTo>
                      <a:pt x="22" y="345"/>
                    </a:lnTo>
                    <a:lnTo>
                      <a:pt x="19" y="344"/>
                    </a:lnTo>
                    <a:lnTo>
                      <a:pt x="18" y="343"/>
                    </a:lnTo>
                    <a:lnTo>
                      <a:pt x="16" y="340"/>
                    </a:lnTo>
                    <a:lnTo>
                      <a:pt x="16" y="338"/>
                    </a:lnTo>
                    <a:lnTo>
                      <a:pt x="16" y="315"/>
                    </a:lnTo>
                    <a:lnTo>
                      <a:pt x="16" y="315"/>
                    </a:lnTo>
                    <a:lnTo>
                      <a:pt x="16" y="313"/>
                    </a:lnTo>
                    <a:lnTo>
                      <a:pt x="18" y="311"/>
                    </a:lnTo>
                    <a:lnTo>
                      <a:pt x="19" y="310"/>
                    </a:lnTo>
                    <a:lnTo>
                      <a:pt x="22" y="309"/>
                    </a:lnTo>
                    <a:lnTo>
                      <a:pt x="190" y="309"/>
                    </a:lnTo>
                    <a:lnTo>
                      <a:pt x="190" y="309"/>
                    </a:lnTo>
                    <a:lnTo>
                      <a:pt x="193" y="310"/>
                    </a:lnTo>
                    <a:lnTo>
                      <a:pt x="195" y="311"/>
                    </a:lnTo>
                    <a:lnTo>
                      <a:pt x="196" y="313"/>
                    </a:lnTo>
                    <a:lnTo>
                      <a:pt x="197" y="315"/>
                    </a:lnTo>
                    <a:lnTo>
                      <a:pt x="197" y="338"/>
                    </a:lnTo>
                    <a:close/>
                    <a:moveTo>
                      <a:pt x="197" y="292"/>
                    </a:moveTo>
                    <a:lnTo>
                      <a:pt x="197" y="292"/>
                    </a:lnTo>
                    <a:lnTo>
                      <a:pt x="196" y="294"/>
                    </a:lnTo>
                    <a:lnTo>
                      <a:pt x="195" y="296"/>
                    </a:lnTo>
                    <a:lnTo>
                      <a:pt x="193" y="297"/>
                    </a:lnTo>
                    <a:lnTo>
                      <a:pt x="190" y="297"/>
                    </a:lnTo>
                    <a:lnTo>
                      <a:pt x="22" y="297"/>
                    </a:lnTo>
                    <a:lnTo>
                      <a:pt x="22" y="297"/>
                    </a:lnTo>
                    <a:lnTo>
                      <a:pt x="19" y="297"/>
                    </a:lnTo>
                    <a:lnTo>
                      <a:pt x="18" y="296"/>
                    </a:lnTo>
                    <a:lnTo>
                      <a:pt x="16" y="294"/>
                    </a:lnTo>
                    <a:lnTo>
                      <a:pt x="16" y="292"/>
                    </a:lnTo>
                    <a:lnTo>
                      <a:pt x="16" y="268"/>
                    </a:lnTo>
                    <a:lnTo>
                      <a:pt x="16" y="268"/>
                    </a:lnTo>
                    <a:lnTo>
                      <a:pt x="16" y="266"/>
                    </a:lnTo>
                    <a:lnTo>
                      <a:pt x="18" y="264"/>
                    </a:lnTo>
                    <a:lnTo>
                      <a:pt x="19" y="263"/>
                    </a:lnTo>
                    <a:lnTo>
                      <a:pt x="22" y="262"/>
                    </a:lnTo>
                    <a:lnTo>
                      <a:pt x="190" y="262"/>
                    </a:lnTo>
                    <a:lnTo>
                      <a:pt x="190" y="262"/>
                    </a:lnTo>
                    <a:lnTo>
                      <a:pt x="193" y="263"/>
                    </a:lnTo>
                    <a:lnTo>
                      <a:pt x="195" y="264"/>
                    </a:lnTo>
                    <a:lnTo>
                      <a:pt x="196" y="266"/>
                    </a:lnTo>
                    <a:lnTo>
                      <a:pt x="197" y="268"/>
                    </a:lnTo>
                    <a:lnTo>
                      <a:pt x="197" y="292"/>
                    </a:lnTo>
                    <a:close/>
                    <a:moveTo>
                      <a:pt x="197" y="244"/>
                    </a:moveTo>
                    <a:lnTo>
                      <a:pt x="197" y="244"/>
                    </a:lnTo>
                    <a:lnTo>
                      <a:pt x="196" y="247"/>
                    </a:lnTo>
                    <a:lnTo>
                      <a:pt x="195" y="248"/>
                    </a:lnTo>
                    <a:lnTo>
                      <a:pt x="193" y="250"/>
                    </a:lnTo>
                    <a:lnTo>
                      <a:pt x="190" y="250"/>
                    </a:lnTo>
                    <a:lnTo>
                      <a:pt x="22" y="250"/>
                    </a:lnTo>
                    <a:lnTo>
                      <a:pt x="22" y="250"/>
                    </a:lnTo>
                    <a:lnTo>
                      <a:pt x="19" y="250"/>
                    </a:lnTo>
                    <a:lnTo>
                      <a:pt x="18" y="248"/>
                    </a:lnTo>
                    <a:lnTo>
                      <a:pt x="16" y="247"/>
                    </a:lnTo>
                    <a:lnTo>
                      <a:pt x="16" y="244"/>
                    </a:lnTo>
                    <a:lnTo>
                      <a:pt x="16" y="222"/>
                    </a:lnTo>
                    <a:lnTo>
                      <a:pt x="16" y="222"/>
                    </a:lnTo>
                    <a:lnTo>
                      <a:pt x="16" y="218"/>
                    </a:lnTo>
                    <a:lnTo>
                      <a:pt x="18" y="217"/>
                    </a:lnTo>
                    <a:lnTo>
                      <a:pt x="19" y="215"/>
                    </a:lnTo>
                    <a:lnTo>
                      <a:pt x="22" y="215"/>
                    </a:lnTo>
                    <a:lnTo>
                      <a:pt x="190" y="215"/>
                    </a:lnTo>
                    <a:lnTo>
                      <a:pt x="190" y="215"/>
                    </a:lnTo>
                    <a:lnTo>
                      <a:pt x="193" y="215"/>
                    </a:lnTo>
                    <a:lnTo>
                      <a:pt x="195" y="217"/>
                    </a:lnTo>
                    <a:lnTo>
                      <a:pt x="196" y="218"/>
                    </a:lnTo>
                    <a:lnTo>
                      <a:pt x="197" y="222"/>
                    </a:lnTo>
                    <a:lnTo>
                      <a:pt x="197" y="244"/>
                    </a:lnTo>
                    <a:close/>
                    <a:moveTo>
                      <a:pt x="197" y="197"/>
                    </a:moveTo>
                    <a:lnTo>
                      <a:pt x="197" y="197"/>
                    </a:lnTo>
                    <a:lnTo>
                      <a:pt x="196" y="199"/>
                    </a:lnTo>
                    <a:lnTo>
                      <a:pt x="195" y="202"/>
                    </a:lnTo>
                    <a:lnTo>
                      <a:pt x="193" y="203"/>
                    </a:lnTo>
                    <a:lnTo>
                      <a:pt x="190" y="204"/>
                    </a:lnTo>
                    <a:lnTo>
                      <a:pt x="22" y="204"/>
                    </a:lnTo>
                    <a:lnTo>
                      <a:pt x="22" y="204"/>
                    </a:lnTo>
                    <a:lnTo>
                      <a:pt x="19" y="203"/>
                    </a:lnTo>
                    <a:lnTo>
                      <a:pt x="18" y="202"/>
                    </a:lnTo>
                    <a:lnTo>
                      <a:pt x="16" y="199"/>
                    </a:lnTo>
                    <a:lnTo>
                      <a:pt x="16" y="197"/>
                    </a:lnTo>
                    <a:lnTo>
                      <a:pt x="16" y="174"/>
                    </a:lnTo>
                    <a:lnTo>
                      <a:pt x="16" y="174"/>
                    </a:lnTo>
                    <a:lnTo>
                      <a:pt x="16" y="172"/>
                    </a:lnTo>
                    <a:lnTo>
                      <a:pt x="18" y="170"/>
                    </a:lnTo>
                    <a:lnTo>
                      <a:pt x="19" y="169"/>
                    </a:lnTo>
                    <a:lnTo>
                      <a:pt x="22" y="169"/>
                    </a:lnTo>
                    <a:lnTo>
                      <a:pt x="190" y="169"/>
                    </a:lnTo>
                    <a:lnTo>
                      <a:pt x="190" y="169"/>
                    </a:lnTo>
                    <a:lnTo>
                      <a:pt x="193" y="169"/>
                    </a:lnTo>
                    <a:lnTo>
                      <a:pt x="195" y="170"/>
                    </a:lnTo>
                    <a:lnTo>
                      <a:pt x="196" y="172"/>
                    </a:lnTo>
                    <a:lnTo>
                      <a:pt x="197" y="174"/>
                    </a:lnTo>
                    <a:lnTo>
                      <a:pt x="197" y="197"/>
                    </a:lnTo>
                    <a:close/>
                    <a:moveTo>
                      <a:pt x="197" y="151"/>
                    </a:moveTo>
                    <a:lnTo>
                      <a:pt x="197" y="151"/>
                    </a:lnTo>
                    <a:lnTo>
                      <a:pt x="196" y="153"/>
                    </a:lnTo>
                    <a:lnTo>
                      <a:pt x="195" y="155"/>
                    </a:lnTo>
                    <a:lnTo>
                      <a:pt x="193" y="156"/>
                    </a:lnTo>
                    <a:lnTo>
                      <a:pt x="190" y="157"/>
                    </a:lnTo>
                    <a:lnTo>
                      <a:pt x="22" y="157"/>
                    </a:lnTo>
                    <a:lnTo>
                      <a:pt x="22" y="157"/>
                    </a:lnTo>
                    <a:lnTo>
                      <a:pt x="19" y="156"/>
                    </a:lnTo>
                    <a:lnTo>
                      <a:pt x="18" y="155"/>
                    </a:lnTo>
                    <a:lnTo>
                      <a:pt x="16" y="153"/>
                    </a:lnTo>
                    <a:lnTo>
                      <a:pt x="16" y="151"/>
                    </a:lnTo>
                    <a:lnTo>
                      <a:pt x="16" y="127"/>
                    </a:lnTo>
                    <a:lnTo>
                      <a:pt x="16" y="127"/>
                    </a:lnTo>
                    <a:lnTo>
                      <a:pt x="16" y="125"/>
                    </a:lnTo>
                    <a:lnTo>
                      <a:pt x="18" y="123"/>
                    </a:lnTo>
                    <a:lnTo>
                      <a:pt x="19" y="122"/>
                    </a:lnTo>
                    <a:lnTo>
                      <a:pt x="22" y="122"/>
                    </a:lnTo>
                    <a:lnTo>
                      <a:pt x="190" y="122"/>
                    </a:lnTo>
                    <a:lnTo>
                      <a:pt x="190" y="122"/>
                    </a:lnTo>
                    <a:lnTo>
                      <a:pt x="193" y="122"/>
                    </a:lnTo>
                    <a:lnTo>
                      <a:pt x="195" y="123"/>
                    </a:lnTo>
                    <a:lnTo>
                      <a:pt x="196" y="125"/>
                    </a:lnTo>
                    <a:lnTo>
                      <a:pt x="197" y="127"/>
                    </a:lnTo>
                    <a:lnTo>
                      <a:pt x="197" y="151"/>
                    </a:lnTo>
                    <a:close/>
                    <a:moveTo>
                      <a:pt x="197" y="104"/>
                    </a:moveTo>
                    <a:lnTo>
                      <a:pt x="197" y="104"/>
                    </a:lnTo>
                    <a:lnTo>
                      <a:pt x="196" y="106"/>
                    </a:lnTo>
                    <a:lnTo>
                      <a:pt x="195" y="108"/>
                    </a:lnTo>
                    <a:lnTo>
                      <a:pt x="193" y="109"/>
                    </a:lnTo>
                    <a:lnTo>
                      <a:pt x="190" y="109"/>
                    </a:lnTo>
                    <a:lnTo>
                      <a:pt x="22" y="109"/>
                    </a:lnTo>
                    <a:lnTo>
                      <a:pt x="22" y="109"/>
                    </a:lnTo>
                    <a:lnTo>
                      <a:pt x="19" y="109"/>
                    </a:lnTo>
                    <a:lnTo>
                      <a:pt x="18" y="108"/>
                    </a:lnTo>
                    <a:lnTo>
                      <a:pt x="16" y="106"/>
                    </a:lnTo>
                    <a:lnTo>
                      <a:pt x="16" y="104"/>
                    </a:lnTo>
                    <a:lnTo>
                      <a:pt x="16" y="81"/>
                    </a:lnTo>
                    <a:lnTo>
                      <a:pt x="16" y="81"/>
                    </a:lnTo>
                    <a:lnTo>
                      <a:pt x="16" y="79"/>
                    </a:lnTo>
                    <a:lnTo>
                      <a:pt x="18" y="76"/>
                    </a:lnTo>
                    <a:lnTo>
                      <a:pt x="19" y="75"/>
                    </a:lnTo>
                    <a:lnTo>
                      <a:pt x="22" y="74"/>
                    </a:lnTo>
                    <a:lnTo>
                      <a:pt x="190" y="74"/>
                    </a:lnTo>
                    <a:lnTo>
                      <a:pt x="190" y="74"/>
                    </a:lnTo>
                    <a:lnTo>
                      <a:pt x="193" y="75"/>
                    </a:lnTo>
                    <a:lnTo>
                      <a:pt x="195" y="76"/>
                    </a:lnTo>
                    <a:lnTo>
                      <a:pt x="196" y="79"/>
                    </a:lnTo>
                    <a:lnTo>
                      <a:pt x="197" y="81"/>
                    </a:lnTo>
                    <a:lnTo>
                      <a:pt x="197" y="104"/>
                    </a:lnTo>
                    <a:close/>
                    <a:moveTo>
                      <a:pt x="197" y="57"/>
                    </a:moveTo>
                    <a:lnTo>
                      <a:pt x="197" y="57"/>
                    </a:lnTo>
                    <a:lnTo>
                      <a:pt x="196" y="59"/>
                    </a:lnTo>
                    <a:lnTo>
                      <a:pt x="195" y="62"/>
                    </a:lnTo>
                    <a:lnTo>
                      <a:pt x="193" y="63"/>
                    </a:lnTo>
                    <a:lnTo>
                      <a:pt x="190" y="63"/>
                    </a:lnTo>
                    <a:lnTo>
                      <a:pt x="22" y="63"/>
                    </a:lnTo>
                    <a:lnTo>
                      <a:pt x="22" y="63"/>
                    </a:lnTo>
                    <a:lnTo>
                      <a:pt x="19" y="63"/>
                    </a:lnTo>
                    <a:lnTo>
                      <a:pt x="18" y="62"/>
                    </a:lnTo>
                    <a:lnTo>
                      <a:pt x="16" y="59"/>
                    </a:lnTo>
                    <a:lnTo>
                      <a:pt x="16" y="57"/>
                    </a:lnTo>
                    <a:lnTo>
                      <a:pt x="16" y="34"/>
                    </a:lnTo>
                    <a:lnTo>
                      <a:pt x="16" y="34"/>
                    </a:lnTo>
                    <a:lnTo>
                      <a:pt x="16" y="32"/>
                    </a:lnTo>
                    <a:lnTo>
                      <a:pt x="18" y="30"/>
                    </a:lnTo>
                    <a:lnTo>
                      <a:pt x="19" y="29"/>
                    </a:lnTo>
                    <a:lnTo>
                      <a:pt x="22" y="28"/>
                    </a:lnTo>
                    <a:lnTo>
                      <a:pt x="190" y="28"/>
                    </a:lnTo>
                    <a:lnTo>
                      <a:pt x="190" y="28"/>
                    </a:lnTo>
                    <a:lnTo>
                      <a:pt x="193" y="29"/>
                    </a:lnTo>
                    <a:lnTo>
                      <a:pt x="195" y="30"/>
                    </a:lnTo>
                    <a:lnTo>
                      <a:pt x="196" y="32"/>
                    </a:lnTo>
                    <a:lnTo>
                      <a:pt x="197" y="34"/>
                    </a:lnTo>
                    <a:lnTo>
                      <a:pt x="197" y="57"/>
                    </a:lnTo>
                    <a:close/>
                  </a:path>
                </a:pathLst>
              </a:custGeom>
              <a:solidFill>
                <a:srgbClr val="65AADD"/>
              </a:solid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44" name="组合 43"/>
              <p:cNvGrpSpPr/>
              <p:nvPr/>
            </p:nvGrpSpPr>
            <p:grpSpPr>
              <a:xfrm>
                <a:off x="2125662" y="3868402"/>
                <a:ext cx="562904" cy="1144774"/>
                <a:chOff x="1227090" y="5184590"/>
                <a:chExt cx="520700" cy="987426"/>
              </a:xfrm>
            </p:grpSpPr>
            <p:sp>
              <p:nvSpPr>
                <p:cNvPr id="46" name="Freeform 61"/>
                <p:cNvSpPr>
                  <a:spLocks noEditPoints="1"/>
                </p:cNvSpPr>
                <p:nvPr/>
              </p:nvSpPr>
              <p:spPr bwMode="auto">
                <a:xfrm>
                  <a:off x="1260428" y="5462403"/>
                  <a:ext cx="458788" cy="709613"/>
                </a:xfrm>
                <a:custGeom>
                  <a:avLst/>
                  <a:gdLst/>
                  <a:ahLst/>
                  <a:cxnLst>
                    <a:cxn ang="0">
                      <a:pos x="6" y="0"/>
                    </a:cxn>
                    <a:cxn ang="0">
                      <a:pos x="4" y="0"/>
                    </a:cxn>
                    <a:cxn ang="0">
                      <a:pos x="1" y="4"/>
                    </a:cxn>
                    <a:cxn ang="0">
                      <a:pos x="0" y="441"/>
                    </a:cxn>
                    <a:cxn ang="0">
                      <a:pos x="1" y="443"/>
                    </a:cxn>
                    <a:cxn ang="0">
                      <a:pos x="4" y="446"/>
                    </a:cxn>
                    <a:cxn ang="0">
                      <a:pos x="282" y="447"/>
                    </a:cxn>
                    <a:cxn ang="0">
                      <a:pos x="285" y="446"/>
                    </a:cxn>
                    <a:cxn ang="0">
                      <a:pos x="289" y="443"/>
                    </a:cxn>
                    <a:cxn ang="0">
                      <a:pos x="289" y="6"/>
                    </a:cxn>
                    <a:cxn ang="0">
                      <a:pos x="289" y="4"/>
                    </a:cxn>
                    <a:cxn ang="0">
                      <a:pos x="285" y="0"/>
                    </a:cxn>
                    <a:cxn ang="0">
                      <a:pos x="282" y="0"/>
                    </a:cxn>
                    <a:cxn ang="0">
                      <a:pos x="57" y="397"/>
                    </a:cxn>
                    <a:cxn ang="0">
                      <a:pos x="103" y="351"/>
                    </a:cxn>
                    <a:cxn ang="0">
                      <a:pos x="103" y="336"/>
                    </a:cxn>
                    <a:cxn ang="0">
                      <a:pos x="57" y="290"/>
                    </a:cxn>
                    <a:cxn ang="0">
                      <a:pos x="103" y="336"/>
                    </a:cxn>
                    <a:cxn ang="0">
                      <a:pos x="57" y="272"/>
                    </a:cxn>
                    <a:cxn ang="0">
                      <a:pos x="103" y="226"/>
                    </a:cxn>
                    <a:cxn ang="0">
                      <a:pos x="103" y="208"/>
                    </a:cxn>
                    <a:cxn ang="0">
                      <a:pos x="57" y="162"/>
                    </a:cxn>
                    <a:cxn ang="0">
                      <a:pos x="103" y="208"/>
                    </a:cxn>
                    <a:cxn ang="0">
                      <a:pos x="57" y="144"/>
                    </a:cxn>
                    <a:cxn ang="0">
                      <a:pos x="103" y="98"/>
                    </a:cxn>
                    <a:cxn ang="0">
                      <a:pos x="103" y="81"/>
                    </a:cxn>
                    <a:cxn ang="0">
                      <a:pos x="57" y="35"/>
                    </a:cxn>
                    <a:cxn ang="0">
                      <a:pos x="103" y="81"/>
                    </a:cxn>
                    <a:cxn ang="0">
                      <a:pos x="121" y="397"/>
                    </a:cxn>
                    <a:cxn ang="0">
                      <a:pos x="167" y="351"/>
                    </a:cxn>
                    <a:cxn ang="0">
                      <a:pos x="167" y="336"/>
                    </a:cxn>
                    <a:cxn ang="0">
                      <a:pos x="121" y="290"/>
                    </a:cxn>
                    <a:cxn ang="0">
                      <a:pos x="167" y="336"/>
                    </a:cxn>
                    <a:cxn ang="0">
                      <a:pos x="121" y="272"/>
                    </a:cxn>
                    <a:cxn ang="0">
                      <a:pos x="167" y="226"/>
                    </a:cxn>
                    <a:cxn ang="0">
                      <a:pos x="167" y="208"/>
                    </a:cxn>
                    <a:cxn ang="0">
                      <a:pos x="121" y="162"/>
                    </a:cxn>
                    <a:cxn ang="0">
                      <a:pos x="167" y="208"/>
                    </a:cxn>
                    <a:cxn ang="0">
                      <a:pos x="121" y="144"/>
                    </a:cxn>
                    <a:cxn ang="0">
                      <a:pos x="167" y="98"/>
                    </a:cxn>
                    <a:cxn ang="0">
                      <a:pos x="167" y="81"/>
                    </a:cxn>
                    <a:cxn ang="0">
                      <a:pos x="121" y="35"/>
                    </a:cxn>
                    <a:cxn ang="0">
                      <a:pos x="167" y="81"/>
                    </a:cxn>
                    <a:cxn ang="0">
                      <a:pos x="185" y="397"/>
                    </a:cxn>
                    <a:cxn ang="0">
                      <a:pos x="231" y="351"/>
                    </a:cxn>
                    <a:cxn ang="0">
                      <a:pos x="231" y="336"/>
                    </a:cxn>
                    <a:cxn ang="0">
                      <a:pos x="185" y="290"/>
                    </a:cxn>
                    <a:cxn ang="0">
                      <a:pos x="231" y="336"/>
                    </a:cxn>
                    <a:cxn ang="0">
                      <a:pos x="185" y="272"/>
                    </a:cxn>
                    <a:cxn ang="0">
                      <a:pos x="231" y="226"/>
                    </a:cxn>
                    <a:cxn ang="0">
                      <a:pos x="231" y="208"/>
                    </a:cxn>
                    <a:cxn ang="0">
                      <a:pos x="185" y="162"/>
                    </a:cxn>
                    <a:cxn ang="0">
                      <a:pos x="231" y="208"/>
                    </a:cxn>
                    <a:cxn ang="0">
                      <a:pos x="185" y="144"/>
                    </a:cxn>
                    <a:cxn ang="0">
                      <a:pos x="231" y="98"/>
                    </a:cxn>
                    <a:cxn ang="0">
                      <a:pos x="231" y="81"/>
                    </a:cxn>
                    <a:cxn ang="0">
                      <a:pos x="185" y="35"/>
                    </a:cxn>
                    <a:cxn ang="0">
                      <a:pos x="231" y="81"/>
                    </a:cxn>
                  </a:cxnLst>
                  <a:rect l="0" t="0" r="r" b="b"/>
                  <a:pathLst>
                    <a:path w="289" h="447">
                      <a:moveTo>
                        <a:pt x="282" y="0"/>
                      </a:moveTo>
                      <a:lnTo>
                        <a:pt x="6" y="0"/>
                      </a:lnTo>
                      <a:lnTo>
                        <a:pt x="6" y="0"/>
                      </a:lnTo>
                      <a:lnTo>
                        <a:pt x="4" y="0"/>
                      </a:lnTo>
                      <a:lnTo>
                        <a:pt x="2" y="1"/>
                      </a:lnTo>
                      <a:lnTo>
                        <a:pt x="1" y="4"/>
                      </a:lnTo>
                      <a:lnTo>
                        <a:pt x="0" y="6"/>
                      </a:lnTo>
                      <a:lnTo>
                        <a:pt x="0" y="441"/>
                      </a:lnTo>
                      <a:lnTo>
                        <a:pt x="0" y="441"/>
                      </a:lnTo>
                      <a:lnTo>
                        <a:pt x="1" y="443"/>
                      </a:lnTo>
                      <a:lnTo>
                        <a:pt x="2" y="445"/>
                      </a:lnTo>
                      <a:lnTo>
                        <a:pt x="4" y="446"/>
                      </a:lnTo>
                      <a:lnTo>
                        <a:pt x="6" y="447"/>
                      </a:lnTo>
                      <a:lnTo>
                        <a:pt x="282" y="447"/>
                      </a:lnTo>
                      <a:lnTo>
                        <a:pt x="282" y="447"/>
                      </a:lnTo>
                      <a:lnTo>
                        <a:pt x="285" y="446"/>
                      </a:lnTo>
                      <a:lnTo>
                        <a:pt x="287" y="445"/>
                      </a:lnTo>
                      <a:lnTo>
                        <a:pt x="289" y="443"/>
                      </a:lnTo>
                      <a:lnTo>
                        <a:pt x="289" y="441"/>
                      </a:lnTo>
                      <a:lnTo>
                        <a:pt x="289" y="6"/>
                      </a:lnTo>
                      <a:lnTo>
                        <a:pt x="289" y="6"/>
                      </a:lnTo>
                      <a:lnTo>
                        <a:pt x="289" y="4"/>
                      </a:lnTo>
                      <a:lnTo>
                        <a:pt x="287" y="1"/>
                      </a:lnTo>
                      <a:lnTo>
                        <a:pt x="285" y="0"/>
                      </a:lnTo>
                      <a:lnTo>
                        <a:pt x="282" y="0"/>
                      </a:lnTo>
                      <a:lnTo>
                        <a:pt x="282" y="0"/>
                      </a:lnTo>
                      <a:close/>
                      <a:moveTo>
                        <a:pt x="103" y="397"/>
                      </a:moveTo>
                      <a:lnTo>
                        <a:pt x="57" y="397"/>
                      </a:lnTo>
                      <a:lnTo>
                        <a:pt x="57" y="351"/>
                      </a:lnTo>
                      <a:lnTo>
                        <a:pt x="103" y="351"/>
                      </a:lnTo>
                      <a:lnTo>
                        <a:pt x="103" y="397"/>
                      </a:lnTo>
                      <a:close/>
                      <a:moveTo>
                        <a:pt x="103" y="336"/>
                      </a:moveTo>
                      <a:lnTo>
                        <a:pt x="57" y="336"/>
                      </a:lnTo>
                      <a:lnTo>
                        <a:pt x="57" y="290"/>
                      </a:lnTo>
                      <a:lnTo>
                        <a:pt x="103" y="290"/>
                      </a:lnTo>
                      <a:lnTo>
                        <a:pt x="103" y="336"/>
                      </a:lnTo>
                      <a:close/>
                      <a:moveTo>
                        <a:pt x="103" y="272"/>
                      </a:moveTo>
                      <a:lnTo>
                        <a:pt x="57" y="272"/>
                      </a:lnTo>
                      <a:lnTo>
                        <a:pt x="57" y="226"/>
                      </a:lnTo>
                      <a:lnTo>
                        <a:pt x="103" y="226"/>
                      </a:lnTo>
                      <a:lnTo>
                        <a:pt x="103" y="272"/>
                      </a:lnTo>
                      <a:close/>
                      <a:moveTo>
                        <a:pt x="103" y="208"/>
                      </a:moveTo>
                      <a:lnTo>
                        <a:pt x="57" y="208"/>
                      </a:lnTo>
                      <a:lnTo>
                        <a:pt x="57" y="162"/>
                      </a:lnTo>
                      <a:lnTo>
                        <a:pt x="103" y="162"/>
                      </a:lnTo>
                      <a:lnTo>
                        <a:pt x="103" y="208"/>
                      </a:lnTo>
                      <a:close/>
                      <a:moveTo>
                        <a:pt x="103" y="144"/>
                      </a:moveTo>
                      <a:lnTo>
                        <a:pt x="57" y="144"/>
                      </a:lnTo>
                      <a:lnTo>
                        <a:pt x="57" y="98"/>
                      </a:lnTo>
                      <a:lnTo>
                        <a:pt x="103" y="98"/>
                      </a:lnTo>
                      <a:lnTo>
                        <a:pt x="103" y="144"/>
                      </a:lnTo>
                      <a:close/>
                      <a:moveTo>
                        <a:pt x="103" y="81"/>
                      </a:moveTo>
                      <a:lnTo>
                        <a:pt x="57" y="81"/>
                      </a:lnTo>
                      <a:lnTo>
                        <a:pt x="57" y="35"/>
                      </a:lnTo>
                      <a:lnTo>
                        <a:pt x="103" y="35"/>
                      </a:lnTo>
                      <a:lnTo>
                        <a:pt x="103" y="81"/>
                      </a:lnTo>
                      <a:close/>
                      <a:moveTo>
                        <a:pt x="167" y="397"/>
                      </a:moveTo>
                      <a:lnTo>
                        <a:pt x="121" y="397"/>
                      </a:lnTo>
                      <a:lnTo>
                        <a:pt x="121" y="351"/>
                      </a:lnTo>
                      <a:lnTo>
                        <a:pt x="167" y="351"/>
                      </a:lnTo>
                      <a:lnTo>
                        <a:pt x="167" y="397"/>
                      </a:lnTo>
                      <a:close/>
                      <a:moveTo>
                        <a:pt x="167" y="336"/>
                      </a:moveTo>
                      <a:lnTo>
                        <a:pt x="121" y="336"/>
                      </a:lnTo>
                      <a:lnTo>
                        <a:pt x="121" y="290"/>
                      </a:lnTo>
                      <a:lnTo>
                        <a:pt x="167" y="290"/>
                      </a:lnTo>
                      <a:lnTo>
                        <a:pt x="167" y="336"/>
                      </a:lnTo>
                      <a:close/>
                      <a:moveTo>
                        <a:pt x="167" y="272"/>
                      </a:moveTo>
                      <a:lnTo>
                        <a:pt x="121" y="272"/>
                      </a:lnTo>
                      <a:lnTo>
                        <a:pt x="121" y="226"/>
                      </a:lnTo>
                      <a:lnTo>
                        <a:pt x="167" y="226"/>
                      </a:lnTo>
                      <a:lnTo>
                        <a:pt x="167" y="272"/>
                      </a:lnTo>
                      <a:close/>
                      <a:moveTo>
                        <a:pt x="167" y="208"/>
                      </a:moveTo>
                      <a:lnTo>
                        <a:pt x="121" y="208"/>
                      </a:lnTo>
                      <a:lnTo>
                        <a:pt x="121" y="162"/>
                      </a:lnTo>
                      <a:lnTo>
                        <a:pt x="167" y="162"/>
                      </a:lnTo>
                      <a:lnTo>
                        <a:pt x="167" y="208"/>
                      </a:lnTo>
                      <a:close/>
                      <a:moveTo>
                        <a:pt x="167" y="144"/>
                      </a:moveTo>
                      <a:lnTo>
                        <a:pt x="121" y="144"/>
                      </a:lnTo>
                      <a:lnTo>
                        <a:pt x="121" y="98"/>
                      </a:lnTo>
                      <a:lnTo>
                        <a:pt x="167" y="98"/>
                      </a:lnTo>
                      <a:lnTo>
                        <a:pt x="167" y="144"/>
                      </a:lnTo>
                      <a:close/>
                      <a:moveTo>
                        <a:pt x="167" y="81"/>
                      </a:moveTo>
                      <a:lnTo>
                        <a:pt x="121" y="81"/>
                      </a:lnTo>
                      <a:lnTo>
                        <a:pt x="121" y="35"/>
                      </a:lnTo>
                      <a:lnTo>
                        <a:pt x="167" y="35"/>
                      </a:lnTo>
                      <a:lnTo>
                        <a:pt x="167" y="81"/>
                      </a:lnTo>
                      <a:close/>
                      <a:moveTo>
                        <a:pt x="231" y="397"/>
                      </a:moveTo>
                      <a:lnTo>
                        <a:pt x="185" y="397"/>
                      </a:lnTo>
                      <a:lnTo>
                        <a:pt x="185" y="351"/>
                      </a:lnTo>
                      <a:lnTo>
                        <a:pt x="231" y="351"/>
                      </a:lnTo>
                      <a:lnTo>
                        <a:pt x="231" y="397"/>
                      </a:lnTo>
                      <a:close/>
                      <a:moveTo>
                        <a:pt x="231" y="336"/>
                      </a:moveTo>
                      <a:lnTo>
                        <a:pt x="185" y="336"/>
                      </a:lnTo>
                      <a:lnTo>
                        <a:pt x="185" y="290"/>
                      </a:lnTo>
                      <a:lnTo>
                        <a:pt x="231" y="290"/>
                      </a:lnTo>
                      <a:lnTo>
                        <a:pt x="231" y="336"/>
                      </a:lnTo>
                      <a:close/>
                      <a:moveTo>
                        <a:pt x="231" y="272"/>
                      </a:moveTo>
                      <a:lnTo>
                        <a:pt x="185" y="272"/>
                      </a:lnTo>
                      <a:lnTo>
                        <a:pt x="185" y="226"/>
                      </a:lnTo>
                      <a:lnTo>
                        <a:pt x="231" y="226"/>
                      </a:lnTo>
                      <a:lnTo>
                        <a:pt x="231" y="272"/>
                      </a:lnTo>
                      <a:close/>
                      <a:moveTo>
                        <a:pt x="231" y="208"/>
                      </a:moveTo>
                      <a:lnTo>
                        <a:pt x="185" y="208"/>
                      </a:lnTo>
                      <a:lnTo>
                        <a:pt x="185" y="162"/>
                      </a:lnTo>
                      <a:lnTo>
                        <a:pt x="231" y="162"/>
                      </a:lnTo>
                      <a:lnTo>
                        <a:pt x="231" y="208"/>
                      </a:lnTo>
                      <a:close/>
                      <a:moveTo>
                        <a:pt x="231" y="144"/>
                      </a:moveTo>
                      <a:lnTo>
                        <a:pt x="185" y="144"/>
                      </a:lnTo>
                      <a:lnTo>
                        <a:pt x="185" y="98"/>
                      </a:lnTo>
                      <a:lnTo>
                        <a:pt x="231" y="98"/>
                      </a:lnTo>
                      <a:lnTo>
                        <a:pt x="231" y="144"/>
                      </a:lnTo>
                      <a:close/>
                      <a:moveTo>
                        <a:pt x="231" y="81"/>
                      </a:moveTo>
                      <a:lnTo>
                        <a:pt x="185" y="81"/>
                      </a:lnTo>
                      <a:lnTo>
                        <a:pt x="185" y="35"/>
                      </a:lnTo>
                      <a:lnTo>
                        <a:pt x="231" y="35"/>
                      </a:lnTo>
                      <a:lnTo>
                        <a:pt x="231" y="81"/>
                      </a:lnTo>
                      <a:close/>
                    </a:path>
                  </a:pathLst>
                </a:custGeom>
                <a:solidFill>
                  <a:srgbClr val="65AADD"/>
                </a:solid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 name="Freeform 62"/>
                <p:cNvSpPr>
                  <a:spLocks/>
                </p:cNvSpPr>
                <p:nvPr/>
              </p:nvSpPr>
              <p:spPr bwMode="auto">
                <a:xfrm>
                  <a:off x="1227090" y="5184590"/>
                  <a:ext cx="520700" cy="263525"/>
                </a:xfrm>
                <a:custGeom>
                  <a:avLst/>
                  <a:gdLst/>
                  <a:ahLst/>
                  <a:cxnLst>
                    <a:cxn ang="0">
                      <a:pos x="137" y="11"/>
                    </a:cxn>
                    <a:cxn ang="0">
                      <a:pos x="137" y="11"/>
                    </a:cxn>
                    <a:cxn ang="0">
                      <a:pos x="142" y="6"/>
                    </a:cxn>
                    <a:cxn ang="0">
                      <a:pos x="150" y="3"/>
                    </a:cxn>
                    <a:cxn ang="0">
                      <a:pos x="156" y="0"/>
                    </a:cxn>
                    <a:cxn ang="0">
                      <a:pos x="164" y="0"/>
                    </a:cxn>
                    <a:cxn ang="0">
                      <a:pos x="172" y="0"/>
                    </a:cxn>
                    <a:cxn ang="0">
                      <a:pos x="179" y="3"/>
                    </a:cxn>
                    <a:cxn ang="0">
                      <a:pos x="186" y="6"/>
                    </a:cxn>
                    <a:cxn ang="0">
                      <a:pos x="192" y="11"/>
                    </a:cxn>
                    <a:cxn ang="0">
                      <a:pos x="319" y="138"/>
                    </a:cxn>
                    <a:cxn ang="0">
                      <a:pos x="319" y="138"/>
                    </a:cxn>
                    <a:cxn ang="0">
                      <a:pos x="324" y="143"/>
                    </a:cxn>
                    <a:cxn ang="0">
                      <a:pos x="326" y="148"/>
                    </a:cxn>
                    <a:cxn ang="0">
                      <a:pos x="328" y="153"/>
                    </a:cxn>
                    <a:cxn ang="0">
                      <a:pos x="328" y="157"/>
                    </a:cxn>
                    <a:cxn ang="0">
                      <a:pos x="325" y="161"/>
                    </a:cxn>
                    <a:cxn ang="0">
                      <a:pos x="321" y="164"/>
                    </a:cxn>
                    <a:cxn ang="0">
                      <a:pos x="315" y="165"/>
                    </a:cxn>
                    <a:cxn ang="0">
                      <a:pos x="307" y="166"/>
                    </a:cxn>
                    <a:cxn ang="0">
                      <a:pos x="21" y="166"/>
                    </a:cxn>
                    <a:cxn ang="0">
                      <a:pos x="21" y="166"/>
                    </a:cxn>
                    <a:cxn ang="0">
                      <a:pos x="13" y="165"/>
                    </a:cxn>
                    <a:cxn ang="0">
                      <a:pos x="8" y="164"/>
                    </a:cxn>
                    <a:cxn ang="0">
                      <a:pos x="4" y="161"/>
                    </a:cxn>
                    <a:cxn ang="0">
                      <a:pos x="2" y="157"/>
                    </a:cxn>
                    <a:cxn ang="0">
                      <a:pos x="0" y="153"/>
                    </a:cxn>
                    <a:cxn ang="0">
                      <a:pos x="2" y="148"/>
                    </a:cxn>
                    <a:cxn ang="0">
                      <a:pos x="4" y="143"/>
                    </a:cxn>
                    <a:cxn ang="0">
                      <a:pos x="9" y="138"/>
                    </a:cxn>
                    <a:cxn ang="0">
                      <a:pos x="137" y="11"/>
                    </a:cxn>
                  </a:cxnLst>
                  <a:rect l="0" t="0" r="r" b="b"/>
                  <a:pathLst>
                    <a:path w="328" h="166">
                      <a:moveTo>
                        <a:pt x="137" y="11"/>
                      </a:moveTo>
                      <a:lnTo>
                        <a:pt x="137" y="11"/>
                      </a:lnTo>
                      <a:lnTo>
                        <a:pt x="142" y="6"/>
                      </a:lnTo>
                      <a:lnTo>
                        <a:pt x="150" y="3"/>
                      </a:lnTo>
                      <a:lnTo>
                        <a:pt x="156" y="0"/>
                      </a:lnTo>
                      <a:lnTo>
                        <a:pt x="164" y="0"/>
                      </a:lnTo>
                      <a:lnTo>
                        <a:pt x="172" y="0"/>
                      </a:lnTo>
                      <a:lnTo>
                        <a:pt x="179" y="3"/>
                      </a:lnTo>
                      <a:lnTo>
                        <a:pt x="186" y="6"/>
                      </a:lnTo>
                      <a:lnTo>
                        <a:pt x="192" y="11"/>
                      </a:lnTo>
                      <a:lnTo>
                        <a:pt x="319" y="138"/>
                      </a:lnTo>
                      <a:lnTo>
                        <a:pt x="319" y="138"/>
                      </a:lnTo>
                      <a:lnTo>
                        <a:pt x="324" y="143"/>
                      </a:lnTo>
                      <a:lnTo>
                        <a:pt x="326" y="148"/>
                      </a:lnTo>
                      <a:lnTo>
                        <a:pt x="328" y="153"/>
                      </a:lnTo>
                      <a:lnTo>
                        <a:pt x="328" y="157"/>
                      </a:lnTo>
                      <a:lnTo>
                        <a:pt x="325" y="161"/>
                      </a:lnTo>
                      <a:lnTo>
                        <a:pt x="321" y="164"/>
                      </a:lnTo>
                      <a:lnTo>
                        <a:pt x="315" y="165"/>
                      </a:lnTo>
                      <a:lnTo>
                        <a:pt x="307" y="166"/>
                      </a:lnTo>
                      <a:lnTo>
                        <a:pt x="21" y="166"/>
                      </a:lnTo>
                      <a:lnTo>
                        <a:pt x="21" y="166"/>
                      </a:lnTo>
                      <a:lnTo>
                        <a:pt x="13" y="165"/>
                      </a:lnTo>
                      <a:lnTo>
                        <a:pt x="8" y="164"/>
                      </a:lnTo>
                      <a:lnTo>
                        <a:pt x="4" y="161"/>
                      </a:lnTo>
                      <a:lnTo>
                        <a:pt x="2" y="157"/>
                      </a:lnTo>
                      <a:lnTo>
                        <a:pt x="0" y="153"/>
                      </a:lnTo>
                      <a:lnTo>
                        <a:pt x="2" y="148"/>
                      </a:lnTo>
                      <a:lnTo>
                        <a:pt x="4" y="143"/>
                      </a:lnTo>
                      <a:lnTo>
                        <a:pt x="9" y="138"/>
                      </a:lnTo>
                      <a:lnTo>
                        <a:pt x="137" y="11"/>
                      </a:lnTo>
                      <a:close/>
                    </a:path>
                  </a:pathLst>
                </a:custGeom>
                <a:solidFill>
                  <a:srgbClr val="65AADD"/>
                </a:solid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sp>
          <p:nvSpPr>
            <p:cNvPr id="36" name="文本框 35"/>
            <p:cNvSpPr txBox="1"/>
            <p:nvPr/>
          </p:nvSpPr>
          <p:spPr bwMode="auto">
            <a:xfrm>
              <a:off x="1076852" y="4662687"/>
              <a:ext cx="1471464" cy="30410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ЦОД А</a:t>
              </a:r>
            </a:p>
          </p:txBody>
        </p:sp>
        <p:sp>
          <p:nvSpPr>
            <p:cNvPr id="37" name="文本框 36"/>
            <p:cNvSpPr txBox="1"/>
            <p:nvPr/>
          </p:nvSpPr>
          <p:spPr bwMode="auto">
            <a:xfrm>
              <a:off x="2938136" y="4638201"/>
              <a:ext cx="1498883" cy="30410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ЦОД В</a:t>
              </a:r>
            </a:p>
          </p:txBody>
        </p:sp>
        <p:sp>
          <p:nvSpPr>
            <p:cNvPr id="38" name="文本框 37"/>
            <p:cNvSpPr txBox="1"/>
            <p:nvPr/>
          </p:nvSpPr>
          <p:spPr bwMode="auto">
            <a:xfrm>
              <a:off x="2412180" y="2348414"/>
              <a:ext cx="620569" cy="30410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Хост</a:t>
              </a:r>
            </a:p>
          </p:txBody>
        </p:sp>
        <p:sp>
          <p:nvSpPr>
            <p:cNvPr id="39" name="文本框 38"/>
            <p:cNvSpPr txBox="1"/>
            <p:nvPr/>
          </p:nvSpPr>
          <p:spPr bwMode="auto">
            <a:xfrm>
              <a:off x="2075684" y="3722623"/>
              <a:ext cx="1275876" cy="336454"/>
            </a:xfrm>
            <a:prstGeom prst="roundRect">
              <a:avLst/>
            </a:prstGeom>
            <a:solidFill>
              <a:srgbClr val="99CCCC">
                <a:lumMod val="40000"/>
                <a:lumOff val="60000"/>
              </a:srgbClr>
            </a:solid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HyperMetro</a:t>
              </a:r>
            </a:p>
          </p:txBody>
        </p:sp>
      </p:grpSp>
    </p:spTree>
    <p:extLst>
      <p:ext uri="{BB962C8B-B14F-4D97-AF65-F5344CB8AC3E}">
        <p14:creationId xmlns:p14="http://schemas.microsoft.com/office/powerpoint/2010/main" val="1772728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a:t>Режим кворум-сервера</a:t>
            </a:r>
          </a:p>
        </p:txBody>
      </p:sp>
      <p:graphicFrame>
        <p:nvGraphicFramePr>
          <p:cNvPr id="27" name="表格 26"/>
          <p:cNvGraphicFramePr>
            <a:graphicFrameLocks noGrp="1"/>
          </p:cNvGraphicFramePr>
          <p:nvPr>
            <p:extLst>
              <p:ext uri="{D42A27DB-BD31-4B8C-83A1-F6EECF244321}">
                <p14:modId xmlns:p14="http://schemas.microsoft.com/office/powerpoint/2010/main" val="2743438008"/>
              </p:ext>
            </p:extLst>
          </p:nvPr>
        </p:nvGraphicFramePr>
        <p:xfrm>
          <a:off x="4403812" y="1351643"/>
          <a:ext cx="6856403" cy="4287564"/>
        </p:xfrm>
        <a:graphic>
          <a:graphicData uri="http://schemas.openxmlformats.org/drawingml/2006/table">
            <a:tbl>
              <a:tblPr firstRow="1" bandRow="1"/>
              <a:tblGrid>
                <a:gridCol w="2599096"/>
                <a:gridCol w="4257307"/>
              </a:tblGrid>
              <a:tr h="410015">
                <a:tc>
                  <a:txBody>
                    <a:bodyPr/>
                    <a:lstStyle/>
                    <a:p>
                      <a:pPr algn="ctr" fontAlgn="ctr">
                        <a:lnSpc>
                          <a:spcPct val="100000"/>
                        </a:lnSpc>
                      </a:pPr>
                      <a:r>
                        <a:rPr lang="ru-RU" sz="1400" b="1">
                          <a:latin typeface="Huawei Sans" panose="020C0503030203020204" pitchFamily="34" charset="0"/>
                          <a:ea typeface="方正兰亭黑简体" panose="02000000000000000000" pitchFamily="2" charset="-122"/>
                          <a:sym typeface="Huawei Sans" panose="020C0503030203020204" pitchFamily="34" charset="0"/>
                        </a:rPr>
                        <a:t>Тип неисправности</a:t>
                      </a:r>
                    </a:p>
                  </a:txBody>
                  <a:tcPr marL="90000" marR="90000" marT="46800" marB="468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ctr">
                        <a:lnSpc>
                          <a:spcPct val="100000"/>
                        </a:lnSpc>
                      </a:pPr>
                      <a:r>
                        <a:rPr lang="ru-RU" sz="1400" b="1">
                          <a:latin typeface="Huawei Sans" panose="020C0503030203020204" pitchFamily="34" charset="0"/>
                          <a:ea typeface="方正兰亭黑简体" panose="02000000000000000000" pitchFamily="2" charset="-122"/>
                          <a:sym typeface="Huawei Sans" panose="020C0503030203020204" pitchFamily="34" charset="0"/>
                        </a:rPr>
                        <a:t>Результат</a:t>
                      </a:r>
                    </a:p>
                  </a:txBody>
                  <a:tcPr marL="90000" marR="90000" marT="46800" marB="468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364799">
                <a:tc>
                  <a:txBody>
                    <a:bodyPr/>
                    <a:lstStyle/>
                    <a:p>
                      <a:pPr marL="0" algn="l" defTabSz="914400" rtl="0" eaLnBrk="1" fontAlgn="ctr" latinLnBrk="0" hangingPunct="1">
                        <a:lnSpc>
                          <a:spcPct val="100000"/>
                        </a:lnSpc>
                      </a:pPr>
                      <a:r>
                        <a:rPr lang="ru-RU" sz="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Неисправность кворум-сервера.</a:t>
                      </a: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algn="l" defTabSz="914400" rtl="0" eaLnBrk="1" fontAlgn="ctr" latinLnBrk="0" hangingPunct="1">
                        <a:lnSpc>
                          <a:spcPct val="100000"/>
                        </a:lnSpc>
                      </a:pPr>
                      <a:r>
                        <a:rPr lang="ru-RU" sz="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Пара HyperMetro имеет статус «Normal».</a:t>
                      </a:r>
                    </a:p>
                    <a:p>
                      <a:pPr marL="0" algn="l" defTabSz="914400" rtl="0" eaLnBrk="1" fontAlgn="ctr" latinLnBrk="0" hangingPunct="1">
                        <a:lnSpc>
                          <a:spcPct val="100000"/>
                        </a:lnSpc>
                      </a:pPr>
                      <a:r>
                        <a:rPr lang="ru-RU" sz="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LUNы в ЦОДе A и ЦОДе B продолжают предоставлять сервисы.</a:t>
                      </a:r>
                    </a:p>
                  </a:txBody>
                  <a:tcPr marL="90000" marR="90000" marT="46800" marB="46800" anchor="ctr">
                    <a:lnR w="28575" cap="flat" cmpd="sng" algn="ctr">
                      <a:solidFill>
                        <a:schemeClr val="tx1"/>
                      </a:solidFill>
                      <a:prstDash val="solid"/>
                      <a:round/>
                      <a:headEnd type="none" w="med" len="med"/>
                      <a:tailEnd type="none" w="med" len="med"/>
                    </a:lnR>
                  </a:tcPr>
                </a:tc>
              </a:tr>
              <a:tr h="659442">
                <a:tc>
                  <a:txBody>
                    <a:bodyPr/>
                    <a:lstStyle/>
                    <a:p>
                      <a:pPr marL="0" algn="l" defTabSz="914400" rtl="0" eaLnBrk="1" fontAlgn="ctr" latinLnBrk="0" hangingPunct="1">
                        <a:lnSpc>
                          <a:spcPct val="100000"/>
                        </a:lnSpc>
                      </a:pPr>
                      <a:r>
                        <a:rPr lang="ru-RU" sz="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Сбой канала связи между СХД и кворум-сервером (например, СХД в ЦОДе A).</a:t>
                      </a: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algn="l" defTabSz="914400" rtl="0" eaLnBrk="1" fontAlgn="ctr" latinLnBrk="0" hangingPunct="1">
                        <a:lnSpc>
                          <a:spcPct val="100000"/>
                        </a:lnSpc>
                      </a:pPr>
                      <a:r>
                        <a:rPr lang="ru-RU" sz="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Пара HyperMetro имеет статус «Normal».</a:t>
                      </a:r>
                    </a:p>
                    <a:p>
                      <a:pPr marL="0" algn="l" defTabSz="914400" rtl="0" eaLnBrk="1" fontAlgn="ctr" latinLnBrk="0" hangingPunct="1">
                        <a:lnSpc>
                          <a:spcPct val="100000"/>
                        </a:lnSpc>
                      </a:pPr>
                      <a:r>
                        <a:rPr lang="ru-RU" sz="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LUNы в ЦОДе A и ЦОДе B продолжают предоставлять сервисы.</a:t>
                      </a:r>
                    </a:p>
                  </a:txBody>
                  <a:tcPr marL="90000" marR="90000" marT="46800" marB="46800" anchor="ctr">
                    <a:lnR w="28575" cap="flat" cmpd="sng" algn="ctr">
                      <a:solidFill>
                        <a:schemeClr val="tx1"/>
                      </a:solidFill>
                      <a:prstDash val="solid"/>
                      <a:round/>
                      <a:headEnd type="none" w="med" len="med"/>
                      <a:tailEnd type="none" w="med" len="med"/>
                    </a:lnR>
                  </a:tcPr>
                </a:tc>
              </a:tr>
              <a:tr h="659442">
                <a:tc>
                  <a:txBody>
                    <a:bodyPr/>
                    <a:lstStyle/>
                    <a:p>
                      <a:pPr marL="0" algn="l" defTabSz="914400" rtl="0" eaLnBrk="1" fontAlgn="ctr" latinLnBrk="0" hangingPunct="1">
                        <a:lnSpc>
                          <a:spcPct val="100000"/>
                        </a:lnSpc>
                      </a:pPr>
                      <a:r>
                        <a:rPr lang="ru-RU" sz="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Неисправность СХД (например, СХД в ЦОДе A).</a:t>
                      </a: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algn="l" defTabSz="914400" rtl="0" eaLnBrk="1" fontAlgn="ctr" latinLnBrk="0" hangingPunct="1">
                        <a:lnSpc>
                          <a:spcPct val="100000"/>
                        </a:lnSpc>
                      </a:pPr>
                      <a:r>
                        <a:rPr lang="ru-RU" sz="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Пара HyperMetro имеет статус «to-be-synchronized».</a:t>
                      </a:r>
                    </a:p>
                    <a:p>
                      <a:pPr marL="0" algn="l" defTabSz="914400" rtl="0" eaLnBrk="1" fontAlgn="ctr" latinLnBrk="0" hangingPunct="1">
                        <a:lnSpc>
                          <a:spcPct val="100000"/>
                        </a:lnSpc>
                      </a:pPr>
                      <a:r>
                        <a:rPr lang="ru-RU" sz="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LUNы в ЦОДе A не работают, в то время как LUNы в ЦОДе B продолжают предоставлять сервисы.</a:t>
                      </a:r>
                    </a:p>
                  </a:txBody>
                  <a:tcPr marL="90000" marR="90000" marT="46800" marB="46800" anchor="ctr">
                    <a:lnR w="28575" cap="flat" cmpd="sng" algn="ctr">
                      <a:solidFill>
                        <a:schemeClr val="tx1"/>
                      </a:solidFill>
                      <a:prstDash val="solid"/>
                      <a:round/>
                      <a:headEnd type="none" w="med" len="med"/>
                      <a:tailEnd type="none" w="med" len="med"/>
                    </a:lnR>
                  </a:tcPr>
                </a:tc>
              </a:tr>
              <a:tr h="659442">
                <a:tc>
                  <a:txBody>
                    <a:bodyPr/>
                    <a:lstStyle/>
                    <a:p>
                      <a:pPr marL="0" algn="l" defTabSz="914400" rtl="0" eaLnBrk="1" fontAlgn="ctr" latinLnBrk="0" hangingPunct="1">
                        <a:lnSpc>
                          <a:spcPct val="100000"/>
                        </a:lnSpc>
                      </a:pPr>
                      <a:r>
                        <a:rPr lang="ru-RU" sz="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Сбой канала связи между СХД.</a:t>
                      </a: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algn="l" defTabSz="914400" rtl="0" eaLnBrk="1" fontAlgn="ctr" latinLnBrk="0" hangingPunct="1">
                        <a:lnSpc>
                          <a:spcPct val="100000"/>
                        </a:lnSpc>
                      </a:pPr>
                      <a:r>
                        <a:rPr lang="ru-RU" sz="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Пара HyperMetro имеет статус «to-be-synchronized».</a:t>
                      </a:r>
                    </a:p>
                    <a:p>
                      <a:pPr marL="0" algn="l" defTabSz="914400" rtl="0" eaLnBrk="1" fontAlgn="ctr" latinLnBrk="0" hangingPunct="1">
                        <a:lnSpc>
                          <a:spcPct val="100000"/>
                        </a:lnSpc>
                      </a:pPr>
                      <a:r>
                        <a:rPr lang="ru-RU" sz="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LUNы в ЦОДе A продолжают предоставлять сервисы, в то время как LUNы в ЦОДе B перестают предоставлять сервисы.</a:t>
                      </a:r>
                    </a:p>
                  </a:txBody>
                  <a:tcPr marL="90000" marR="90000" marT="46800" marB="46800" anchor="ctr">
                    <a:lnR w="28575" cap="flat" cmpd="sng" algn="ctr">
                      <a:solidFill>
                        <a:schemeClr val="tx1"/>
                      </a:solidFill>
                      <a:prstDash val="solid"/>
                      <a:round/>
                      <a:headEnd type="none" w="med" len="med"/>
                      <a:tailEnd type="none" w="med" len="med"/>
                    </a:lnR>
                  </a:tcPr>
                </a:tc>
              </a:tr>
              <a:tr h="1091305">
                <a:tc>
                  <a:txBody>
                    <a:bodyPr/>
                    <a:lstStyle/>
                    <a:p>
                      <a:pPr marL="0" algn="l" defTabSz="914400" rtl="0" eaLnBrk="1" fontAlgn="ctr" latinLnBrk="0" hangingPunct="1">
                        <a:lnSpc>
                          <a:spcPct val="100000"/>
                        </a:lnSpc>
                      </a:pPr>
                      <a:r>
                        <a:rPr lang="ru-RU" sz="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Одновременная неисправность СХД и кворум-сервера (например, например, СХД в ЦОДе A).</a:t>
                      </a:r>
                    </a:p>
                  </a:txBody>
                  <a:tcPr marL="90000" marR="90000" marT="46800" marB="468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lnSpc>
                          <a:spcPct val="100000"/>
                        </a:lnSpc>
                      </a:pPr>
                      <a:r>
                        <a:rPr lang="ru-RU" sz="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Пара HyperMetro имеет статус «to-be-synchronized».</a:t>
                      </a:r>
                    </a:p>
                    <a:p>
                      <a:pPr marL="0" algn="l" defTabSz="914400" rtl="0" eaLnBrk="1" fontAlgn="ctr" latinLnBrk="0" hangingPunct="1">
                        <a:lnSpc>
                          <a:spcPct val="100000"/>
                        </a:lnSpc>
                      </a:pPr>
                      <a:r>
                        <a:rPr lang="ru-RU" sz="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ЦОД A неисправен, и LUNы в ЦОДе B прекращают предоставлять сервисы.</a:t>
                      </a:r>
                    </a:p>
                  </a:txBody>
                  <a:tcPr marL="90000" marR="90000" marT="46800" marB="468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grpSp>
        <p:nvGrpSpPr>
          <p:cNvPr id="3" name="组合 2"/>
          <p:cNvGrpSpPr/>
          <p:nvPr/>
        </p:nvGrpSpPr>
        <p:grpSpPr>
          <a:xfrm>
            <a:off x="990240" y="1351643"/>
            <a:ext cx="3162964" cy="4322990"/>
            <a:chOff x="990240" y="1554843"/>
            <a:chExt cx="3162964" cy="4322990"/>
          </a:xfrm>
        </p:grpSpPr>
        <p:cxnSp>
          <p:nvCxnSpPr>
            <p:cNvPr id="32" name="直接连接符 31"/>
            <p:cNvCxnSpPr/>
            <p:nvPr/>
          </p:nvCxnSpPr>
          <p:spPr bwMode="auto">
            <a:xfrm>
              <a:off x="1906940" y="3658961"/>
              <a:ext cx="1202916" cy="0"/>
            </a:xfrm>
            <a:prstGeom prst="line">
              <a:avLst/>
            </a:prstGeom>
            <a:solidFill>
              <a:srgbClr val="CCFF99"/>
            </a:solidFill>
            <a:ln w="9525" cap="flat" cmpd="sng" algn="ctr">
              <a:solidFill>
                <a:srgbClr val="FFFFFF">
                  <a:lumMod val="50000"/>
                </a:srgbClr>
              </a:solidFill>
              <a:prstDash val="solid"/>
              <a:round/>
              <a:headEnd type="none" w="med" len="med"/>
              <a:tailEnd type="none" w="med" len="med"/>
            </a:ln>
            <a:effectLst/>
          </p:spPr>
        </p:cxnSp>
        <p:cxnSp>
          <p:nvCxnSpPr>
            <p:cNvPr id="33" name="直接连接符 32"/>
            <p:cNvCxnSpPr>
              <a:stCxn id="40" idx="1"/>
            </p:cNvCxnSpPr>
            <p:nvPr/>
          </p:nvCxnSpPr>
          <p:spPr bwMode="auto">
            <a:xfrm flipV="1">
              <a:off x="1675559" y="2440299"/>
              <a:ext cx="843091" cy="991185"/>
            </a:xfrm>
            <a:prstGeom prst="line">
              <a:avLst/>
            </a:prstGeom>
            <a:solidFill>
              <a:srgbClr val="CCFF99"/>
            </a:solidFill>
            <a:ln w="9525" cap="flat" cmpd="sng" algn="ctr">
              <a:solidFill>
                <a:srgbClr val="FFFFFF">
                  <a:lumMod val="50000"/>
                </a:srgbClr>
              </a:solidFill>
              <a:prstDash val="solid"/>
              <a:round/>
              <a:headEnd type="none" w="med" len="med"/>
              <a:tailEnd type="none" w="med" len="med"/>
            </a:ln>
            <a:effectLst/>
          </p:spPr>
        </p:cxnSp>
        <p:cxnSp>
          <p:nvCxnSpPr>
            <p:cNvPr id="34" name="直接连接符 33"/>
            <p:cNvCxnSpPr/>
            <p:nvPr/>
          </p:nvCxnSpPr>
          <p:spPr bwMode="auto">
            <a:xfrm flipH="1" flipV="1">
              <a:off x="2532126" y="2428470"/>
              <a:ext cx="814104" cy="1003013"/>
            </a:xfrm>
            <a:prstGeom prst="line">
              <a:avLst/>
            </a:prstGeom>
            <a:solidFill>
              <a:srgbClr val="CCFF99"/>
            </a:solidFill>
            <a:ln w="9525" cap="flat" cmpd="sng" algn="ctr">
              <a:solidFill>
                <a:srgbClr val="FFFFFF">
                  <a:lumMod val="50000"/>
                </a:srgbClr>
              </a:solidFill>
              <a:prstDash val="solid"/>
              <a:round/>
              <a:headEnd type="none" w="med" len="med"/>
              <a:tailEnd type="none" w="med" len="med"/>
            </a:ln>
            <a:effectLst/>
          </p:spPr>
        </p:cxnSp>
        <p:sp>
          <p:nvSpPr>
            <p:cNvPr id="35" name="弧形 34"/>
            <p:cNvSpPr/>
            <p:nvPr/>
          </p:nvSpPr>
          <p:spPr bwMode="auto">
            <a:xfrm>
              <a:off x="1814861" y="3084646"/>
              <a:ext cx="1386015" cy="763902"/>
            </a:xfrm>
            <a:prstGeom prst="arc">
              <a:avLst>
                <a:gd name="adj1" fmla="val 10983980"/>
                <a:gd name="adj2" fmla="val 21573305"/>
              </a:avLst>
            </a:prstGeom>
            <a:noFill/>
            <a:ln w="19050" cap="flat" cmpd="sng" algn="ctr">
              <a:solidFill>
                <a:srgbClr val="8AB9B9">
                  <a:lumMod val="50000"/>
                </a:srgb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 name="Freeform 32"/>
            <p:cNvSpPr>
              <a:spLocks noEditPoints="1"/>
            </p:cNvSpPr>
            <p:nvPr/>
          </p:nvSpPr>
          <p:spPr bwMode="auto">
            <a:xfrm>
              <a:off x="2308012" y="1971621"/>
              <a:ext cx="448227" cy="753067"/>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 name="圆角矩形 25"/>
            <p:cNvSpPr>
              <a:spLocks noChangeArrowheads="1"/>
            </p:cNvSpPr>
            <p:nvPr/>
          </p:nvSpPr>
          <p:spPr bwMode="auto">
            <a:xfrm>
              <a:off x="990240" y="1554843"/>
              <a:ext cx="3132348" cy="4322990"/>
            </a:xfrm>
            <a:prstGeom prst="roundRect">
              <a:avLst>
                <a:gd name="adj" fmla="val 16667"/>
              </a:avLst>
            </a:prstGeom>
            <a:noFill/>
            <a:ln w="9525">
              <a:solidFill>
                <a:srgbClr val="8AB9B9">
                  <a:lumMod val="75000"/>
                </a:srgbClr>
              </a:solidFill>
              <a:prstDash val="dash"/>
              <a:round/>
              <a:headEnd/>
              <a:tailEnd/>
            </a:ln>
          </p:spPr>
          <p:txBody>
            <a:bodyPr wrap="square">
              <a:noAutofit/>
            </a:bodyPr>
            <a:lstStyle/>
            <a:p>
              <a:pPr marL="0" marR="0" lvl="0" indent="0" defTabSz="912813"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38" name="组合 37"/>
            <p:cNvGrpSpPr/>
            <p:nvPr/>
          </p:nvGrpSpPr>
          <p:grpSpPr>
            <a:xfrm>
              <a:off x="1379162" y="3242328"/>
              <a:ext cx="475386" cy="683779"/>
              <a:chOff x="2125662" y="3868402"/>
              <a:chExt cx="897160" cy="1144774"/>
            </a:xfrm>
          </p:grpSpPr>
          <p:sp>
            <p:nvSpPr>
              <p:cNvPr id="39" name="Freeform 52"/>
              <p:cNvSpPr>
                <a:spLocks noEditPoints="1"/>
              </p:cNvSpPr>
              <p:nvPr/>
            </p:nvSpPr>
            <p:spPr bwMode="auto">
              <a:xfrm>
                <a:off x="2729135" y="4267634"/>
                <a:ext cx="246062" cy="455613"/>
              </a:xfrm>
              <a:custGeom>
                <a:avLst/>
                <a:gdLst/>
                <a:ahLst/>
                <a:cxnLst>
                  <a:cxn ang="0">
                    <a:pos x="24" y="3"/>
                  </a:cxn>
                  <a:cxn ang="0">
                    <a:pos x="40" y="1"/>
                  </a:cxn>
                  <a:cxn ang="0">
                    <a:pos x="15" y="5"/>
                  </a:cxn>
                  <a:cxn ang="0">
                    <a:pos x="13" y="5"/>
                  </a:cxn>
                  <a:cxn ang="0">
                    <a:pos x="4" y="0"/>
                  </a:cxn>
                  <a:cxn ang="0">
                    <a:pos x="52" y="3"/>
                  </a:cxn>
                  <a:cxn ang="0">
                    <a:pos x="49" y="5"/>
                  </a:cxn>
                  <a:cxn ang="0">
                    <a:pos x="123" y="0"/>
                  </a:cxn>
                  <a:cxn ang="0">
                    <a:pos x="49" y="53"/>
                  </a:cxn>
                  <a:cxn ang="0">
                    <a:pos x="47" y="52"/>
                  </a:cxn>
                  <a:cxn ang="0">
                    <a:pos x="37" y="47"/>
                  </a:cxn>
                  <a:cxn ang="0">
                    <a:pos x="17" y="50"/>
                  </a:cxn>
                  <a:cxn ang="0">
                    <a:pos x="15" y="53"/>
                  </a:cxn>
                  <a:cxn ang="0">
                    <a:pos x="24" y="50"/>
                  </a:cxn>
                  <a:cxn ang="0">
                    <a:pos x="155" y="50"/>
                  </a:cxn>
                  <a:cxn ang="0">
                    <a:pos x="121" y="52"/>
                  </a:cxn>
                  <a:cxn ang="0">
                    <a:pos x="4" y="47"/>
                  </a:cxn>
                  <a:cxn ang="0">
                    <a:pos x="154" y="99"/>
                  </a:cxn>
                  <a:cxn ang="0">
                    <a:pos x="120" y="97"/>
                  </a:cxn>
                  <a:cxn ang="0">
                    <a:pos x="17" y="94"/>
                  </a:cxn>
                  <a:cxn ang="0">
                    <a:pos x="26" y="100"/>
                  </a:cxn>
                  <a:cxn ang="0">
                    <a:pos x="25" y="99"/>
                  </a:cxn>
                  <a:cxn ang="0">
                    <a:pos x="4" y="93"/>
                  </a:cxn>
                  <a:cxn ang="0">
                    <a:pos x="41" y="97"/>
                  </a:cxn>
                  <a:cxn ang="0">
                    <a:pos x="37" y="100"/>
                  </a:cxn>
                  <a:cxn ang="0">
                    <a:pos x="46" y="97"/>
                  </a:cxn>
                  <a:cxn ang="0">
                    <a:pos x="17" y="141"/>
                  </a:cxn>
                  <a:cxn ang="0">
                    <a:pos x="49" y="146"/>
                  </a:cxn>
                  <a:cxn ang="0">
                    <a:pos x="47" y="145"/>
                  </a:cxn>
                  <a:cxn ang="0">
                    <a:pos x="26" y="141"/>
                  </a:cxn>
                  <a:cxn ang="0">
                    <a:pos x="154" y="145"/>
                  </a:cxn>
                  <a:cxn ang="0">
                    <a:pos x="120" y="143"/>
                  </a:cxn>
                  <a:cxn ang="0">
                    <a:pos x="40" y="141"/>
                  </a:cxn>
                  <a:cxn ang="0">
                    <a:pos x="4" y="146"/>
                  </a:cxn>
                  <a:cxn ang="0">
                    <a:pos x="1" y="145"/>
                  </a:cxn>
                  <a:cxn ang="0">
                    <a:pos x="15" y="188"/>
                  </a:cxn>
                  <a:cxn ang="0">
                    <a:pos x="7" y="191"/>
                  </a:cxn>
                  <a:cxn ang="0">
                    <a:pos x="4" y="193"/>
                  </a:cxn>
                  <a:cxn ang="0">
                    <a:pos x="123" y="188"/>
                  </a:cxn>
                  <a:cxn ang="0">
                    <a:pos x="26" y="193"/>
                  </a:cxn>
                  <a:cxn ang="0">
                    <a:pos x="25" y="192"/>
                  </a:cxn>
                  <a:cxn ang="0">
                    <a:pos x="49" y="188"/>
                  </a:cxn>
                  <a:cxn ang="0">
                    <a:pos x="41" y="191"/>
                  </a:cxn>
                  <a:cxn ang="0">
                    <a:pos x="37" y="193"/>
                  </a:cxn>
                  <a:cxn ang="0">
                    <a:pos x="153" y="240"/>
                  </a:cxn>
                  <a:cxn ang="0">
                    <a:pos x="38" y="234"/>
                  </a:cxn>
                  <a:cxn ang="0">
                    <a:pos x="41" y="235"/>
                  </a:cxn>
                  <a:cxn ang="0">
                    <a:pos x="49" y="240"/>
                  </a:cxn>
                  <a:cxn ang="0">
                    <a:pos x="1" y="238"/>
                  </a:cxn>
                  <a:cxn ang="0">
                    <a:pos x="4" y="234"/>
                  </a:cxn>
                  <a:cxn ang="0">
                    <a:pos x="30" y="238"/>
                  </a:cxn>
                  <a:cxn ang="0">
                    <a:pos x="13" y="240"/>
                  </a:cxn>
                  <a:cxn ang="0">
                    <a:pos x="123" y="282"/>
                  </a:cxn>
                  <a:cxn ang="0">
                    <a:pos x="155" y="286"/>
                  </a:cxn>
                  <a:cxn ang="0">
                    <a:pos x="12" y="284"/>
                  </a:cxn>
                  <a:cxn ang="0">
                    <a:pos x="15" y="281"/>
                  </a:cxn>
                  <a:cxn ang="0">
                    <a:pos x="52" y="284"/>
                  </a:cxn>
                  <a:cxn ang="0">
                    <a:pos x="1" y="286"/>
                  </a:cxn>
                  <a:cxn ang="0">
                    <a:pos x="38" y="281"/>
                  </a:cxn>
                  <a:cxn ang="0">
                    <a:pos x="41" y="282"/>
                  </a:cxn>
                  <a:cxn ang="0">
                    <a:pos x="27" y="287"/>
                  </a:cxn>
                </a:cxnLst>
                <a:rect l="0" t="0" r="r" b="b"/>
                <a:pathLst>
                  <a:path w="155" h="287">
                    <a:moveTo>
                      <a:pt x="26" y="5"/>
                    </a:moveTo>
                    <a:lnTo>
                      <a:pt x="26" y="5"/>
                    </a:lnTo>
                    <a:lnTo>
                      <a:pt x="28" y="5"/>
                    </a:lnTo>
                    <a:lnTo>
                      <a:pt x="29" y="3"/>
                    </a:lnTo>
                    <a:lnTo>
                      <a:pt x="29" y="3"/>
                    </a:lnTo>
                    <a:lnTo>
                      <a:pt x="28" y="1"/>
                    </a:lnTo>
                    <a:lnTo>
                      <a:pt x="26" y="0"/>
                    </a:lnTo>
                    <a:lnTo>
                      <a:pt x="26" y="0"/>
                    </a:lnTo>
                    <a:lnTo>
                      <a:pt x="25" y="1"/>
                    </a:lnTo>
                    <a:lnTo>
                      <a:pt x="24" y="3"/>
                    </a:lnTo>
                    <a:lnTo>
                      <a:pt x="24" y="3"/>
                    </a:lnTo>
                    <a:lnTo>
                      <a:pt x="25" y="5"/>
                    </a:lnTo>
                    <a:lnTo>
                      <a:pt x="26" y="5"/>
                    </a:lnTo>
                    <a:lnTo>
                      <a:pt x="26" y="5"/>
                    </a:lnTo>
                    <a:close/>
                    <a:moveTo>
                      <a:pt x="37" y="5"/>
                    </a:moveTo>
                    <a:lnTo>
                      <a:pt x="37" y="5"/>
                    </a:lnTo>
                    <a:lnTo>
                      <a:pt x="40" y="5"/>
                    </a:lnTo>
                    <a:lnTo>
                      <a:pt x="41" y="3"/>
                    </a:lnTo>
                    <a:lnTo>
                      <a:pt x="41" y="3"/>
                    </a:lnTo>
                    <a:lnTo>
                      <a:pt x="40" y="1"/>
                    </a:lnTo>
                    <a:lnTo>
                      <a:pt x="37" y="0"/>
                    </a:lnTo>
                    <a:lnTo>
                      <a:pt x="37" y="0"/>
                    </a:lnTo>
                    <a:lnTo>
                      <a:pt x="35" y="1"/>
                    </a:lnTo>
                    <a:lnTo>
                      <a:pt x="35" y="3"/>
                    </a:lnTo>
                    <a:lnTo>
                      <a:pt x="35" y="3"/>
                    </a:lnTo>
                    <a:lnTo>
                      <a:pt x="35" y="5"/>
                    </a:lnTo>
                    <a:lnTo>
                      <a:pt x="37" y="5"/>
                    </a:lnTo>
                    <a:lnTo>
                      <a:pt x="37" y="5"/>
                    </a:lnTo>
                    <a:close/>
                    <a:moveTo>
                      <a:pt x="15" y="5"/>
                    </a:moveTo>
                    <a:lnTo>
                      <a:pt x="15" y="5"/>
                    </a:lnTo>
                    <a:lnTo>
                      <a:pt x="17" y="5"/>
                    </a:lnTo>
                    <a:lnTo>
                      <a:pt x="17" y="3"/>
                    </a:lnTo>
                    <a:lnTo>
                      <a:pt x="17" y="3"/>
                    </a:lnTo>
                    <a:lnTo>
                      <a:pt x="17" y="1"/>
                    </a:lnTo>
                    <a:lnTo>
                      <a:pt x="15" y="0"/>
                    </a:lnTo>
                    <a:lnTo>
                      <a:pt x="15" y="0"/>
                    </a:lnTo>
                    <a:lnTo>
                      <a:pt x="13" y="1"/>
                    </a:lnTo>
                    <a:lnTo>
                      <a:pt x="12" y="3"/>
                    </a:lnTo>
                    <a:lnTo>
                      <a:pt x="12" y="3"/>
                    </a:lnTo>
                    <a:lnTo>
                      <a:pt x="13" y="5"/>
                    </a:lnTo>
                    <a:lnTo>
                      <a:pt x="15" y="5"/>
                    </a:lnTo>
                    <a:lnTo>
                      <a:pt x="15" y="5"/>
                    </a:lnTo>
                    <a:close/>
                    <a:moveTo>
                      <a:pt x="4" y="5"/>
                    </a:moveTo>
                    <a:lnTo>
                      <a:pt x="4" y="5"/>
                    </a:lnTo>
                    <a:lnTo>
                      <a:pt x="6" y="5"/>
                    </a:lnTo>
                    <a:lnTo>
                      <a:pt x="7" y="3"/>
                    </a:lnTo>
                    <a:lnTo>
                      <a:pt x="7" y="3"/>
                    </a:lnTo>
                    <a:lnTo>
                      <a:pt x="6" y="1"/>
                    </a:lnTo>
                    <a:lnTo>
                      <a:pt x="4" y="0"/>
                    </a:lnTo>
                    <a:lnTo>
                      <a:pt x="4" y="0"/>
                    </a:lnTo>
                    <a:lnTo>
                      <a:pt x="1" y="1"/>
                    </a:lnTo>
                    <a:lnTo>
                      <a:pt x="0" y="3"/>
                    </a:lnTo>
                    <a:lnTo>
                      <a:pt x="0" y="3"/>
                    </a:lnTo>
                    <a:lnTo>
                      <a:pt x="1" y="5"/>
                    </a:lnTo>
                    <a:lnTo>
                      <a:pt x="4" y="5"/>
                    </a:lnTo>
                    <a:lnTo>
                      <a:pt x="4" y="5"/>
                    </a:lnTo>
                    <a:close/>
                    <a:moveTo>
                      <a:pt x="49" y="5"/>
                    </a:moveTo>
                    <a:lnTo>
                      <a:pt x="49" y="5"/>
                    </a:lnTo>
                    <a:lnTo>
                      <a:pt x="51" y="5"/>
                    </a:lnTo>
                    <a:lnTo>
                      <a:pt x="52" y="3"/>
                    </a:lnTo>
                    <a:lnTo>
                      <a:pt x="52" y="3"/>
                    </a:lnTo>
                    <a:lnTo>
                      <a:pt x="51" y="1"/>
                    </a:lnTo>
                    <a:lnTo>
                      <a:pt x="49" y="0"/>
                    </a:lnTo>
                    <a:lnTo>
                      <a:pt x="49" y="0"/>
                    </a:lnTo>
                    <a:lnTo>
                      <a:pt x="47" y="1"/>
                    </a:lnTo>
                    <a:lnTo>
                      <a:pt x="46" y="3"/>
                    </a:lnTo>
                    <a:lnTo>
                      <a:pt x="46" y="3"/>
                    </a:lnTo>
                    <a:lnTo>
                      <a:pt x="47" y="5"/>
                    </a:lnTo>
                    <a:lnTo>
                      <a:pt x="49" y="5"/>
                    </a:lnTo>
                    <a:lnTo>
                      <a:pt x="49" y="5"/>
                    </a:lnTo>
                    <a:close/>
                    <a:moveTo>
                      <a:pt x="123" y="5"/>
                    </a:moveTo>
                    <a:lnTo>
                      <a:pt x="153" y="5"/>
                    </a:lnTo>
                    <a:lnTo>
                      <a:pt x="153" y="5"/>
                    </a:lnTo>
                    <a:lnTo>
                      <a:pt x="154" y="4"/>
                    </a:lnTo>
                    <a:lnTo>
                      <a:pt x="155" y="3"/>
                    </a:lnTo>
                    <a:lnTo>
                      <a:pt x="155" y="3"/>
                    </a:lnTo>
                    <a:lnTo>
                      <a:pt x="155" y="3"/>
                    </a:lnTo>
                    <a:lnTo>
                      <a:pt x="154" y="1"/>
                    </a:lnTo>
                    <a:lnTo>
                      <a:pt x="153" y="0"/>
                    </a:lnTo>
                    <a:lnTo>
                      <a:pt x="123" y="0"/>
                    </a:lnTo>
                    <a:lnTo>
                      <a:pt x="123" y="0"/>
                    </a:lnTo>
                    <a:lnTo>
                      <a:pt x="121" y="1"/>
                    </a:lnTo>
                    <a:lnTo>
                      <a:pt x="120" y="3"/>
                    </a:lnTo>
                    <a:lnTo>
                      <a:pt x="120" y="3"/>
                    </a:lnTo>
                    <a:lnTo>
                      <a:pt x="120" y="3"/>
                    </a:lnTo>
                    <a:lnTo>
                      <a:pt x="121" y="4"/>
                    </a:lnTo>
                    <a:lnTo>
                      <a:pt x="123" y="5"/>
                    </a:lnTo>
                    <a:lnTo>
                      <a:pt x="123" y="5"/>
                    </a:lnTo>
                    <a:close/>
                    <a:moveTo>
                      <a:pt x="49" y="53"/>
                    </a:moveTo>
                    <a:lnTo>
                      <a:pt x="49" y="53"/>
                    </a:lnTo>
                    <a:lnTo>
                      <a:pt x="51" y="52"/>
                    </a:lnTo>
                    <a:lnTo>
                      <a:pt x="52" y="50"/>
                    </a:lnTo>
                    <a:lnTo>
                      <a:pt x="52" y="50"/>
                    </a:lnTo>
                    <a:lnTo>
                      <a:pt x="51" y="48"/>
                    </a:lnTo>
                    <a:lnTo>
                      <a:pt x="49" y="47"/>
                    </a:lnTo>
                    <a:lnTo>
                      <a:pt x="49" y="47"/>
                    </a:lnTo>
                    <a:lnTo>
                      <a:pt x="47" y="48"/>
                    </a:lnTo>
                    <a:lnTo>
                      <a:pt x="46" y="50"/>
                    </a:lnTo>
                    <a:lnTo>
                      <a:pt x="46" y="50"/>
                    </a:lnTo>
                    <a:lnTo>
                      <a:pt x="47" y="52"/>
                    </a:lnTo>
                    <a:lnTo>
                      <a:pt x="49" y="53"/>
                    </a:lnTo>
                    <a:lnTo>
                      <a:pt x="49" y="53"/>
                    </a:lnTo>
                    <a:close/>
                    <a:moveTo>
                      <a:pt x="37" y="53"/>
                    </a:moveTo>
                    <a:lnTo>
                      <a:pt x="37" y="53"/>
                    </a:lnTo>
                    <a:lnTo>
                      <a:pt x="40" y="52"/>
                    </a:lnTo>
                    <a:lnTo>
                      <a:pt x="41" y="50"/>
                    </a:lnTo>
                    <a:lnTo>
                      <a:pt x="41" y="50"/>
                    </a:lnTo>
                    <a:lnTo>
                      <a:pt x="40" y="48"/>
                    </a:lnTo>
                    <a:lnTo>
                      <a:pt x="37" y="47"/>
                    </a:lnTo>
                    <a:lnTo>
                      <a:pt x="37" y="47"/>
                    </a:lnTo>
                    <a:lnTo>
                      <a:pt x="35" y="48"/>
                    </a:lnTo>
                    <a:lnTo>
                      <a:pt x="35" y="50"/>
                    </a:lnTo>
                    <a:lnTo>
                      <a:pt x="35" y="50"/>
                    </a:lnTo>
                    <a:lnTo>
                      <a:pt x="35" y="52"/>
                    </a:lnTo>
                    <a:lnTo>
                      <a:pt x="37" y="53"/>
                    </a:lnTo>
                    <a:lnTo>
                      <a:pt x="37" y="53"/>
                    </a:lnTo>
                    <a:close/>
                    <a:moveTo>
                      <a:pt x="15" y="53"/>
                    </a:moveTo>
                    <a:lnTo>
                      <a:pt x="15" y="53"/>
                    </a:lnTo>
                    <a:lnTo>
                      <a:pt x="17" y="52"/>
                    </a:lnTo>
                    <a:lnTo>
                      <a:pt x="17" y="50"/>
                    </a:lnTo>
                    <a:lnTo>
                      <a:pt x="17" y="50"/>
                    </a:lnTo>
                    <a:lnTo>
                      <a:pt x="17" y="48"/>
                    </a:lnTo>
                    <a:lnTo>
                      <a:pt x="15" y="47"/>
                    </a:lnTo>
                    <a:lnTo>
                      <a:pt x="15" y="47"/>
                    </a:lnTo>
                    <a:lnTo>
                      <a:pt x="13" y="48"/>
                    </a:lnTo>
                    <a:lnTo>
                      <a:pt x="12" y="50"/>
                    </a:lnTo>
                    <a:lnTo>
                      <a:pt x="12" y="50"/>
                    </a:lnTo>
                    <a:lnTo>
                      <a:pt x="13" y="52"/>
                    </a:lnTo>
                    <a:lnTo>
                      <a:pt x="15" y="53"/>
                    </a:lnTo>
                    <a:lnTo>
                      <a:pt x="15" y="53"/>
                    </a:lnTo>
                    <a:close/>
                    <a:moveTo>
                      <a:pt x="26" y="53"/>
                    </a:moveTo>
                    <a:lnTo>
                      <a:pt x="26" y="53"/>
                    </a:lnTo>
                    <a:lnTo>
                      <a:pt x="28" y="52"/>
                    </a:lnTo>
                    <a:lnTo>
                      <a:pt x="29" y="50"/>
                    </a:lnTo>
                    <a:lnTo>
                      <a:pt x="29" y="50"/>
                    </a:lnTo>
                    <a:lnTo>
                      <a:pt x="28" y="48"/>
                    </a:lnTo>
                    <a:lnTo>
                      <a:pt x="26" y="47"/>
                    </a:lnTo>
                    <a:lnTo>
                      <a:pt x="26" y="47"/>
                    </a:lnTo>
                    <a:lnTo>
                      <a:pt x="25" y="48"/>
                    </a:lnTo>
                    <a:lnTo>
                      <a:pt x="24" y="50"/>
                    </a:lnTo>
                    <a:lnTo>
                      <a:pt x="24" y="50"/>
                    </a:lnTo>
                    <a:lnTo>
                      <a:pt x="25" y="52"/>
                    </a:lnTo>
                    <a:lnTo>
                      <a:pt x="26" y="53"/>
                    </a:lnTo>
                    <a:lnTo>
                      <a:pt x="26" y="53"/>
                    </a:lnTo>
                    <a:close/>
                    <a:moveTo>
                      <a:pt x="123" y="52"/>
                    </a:moveTo>
                    <a:lnTo>
                      <a:pt x="153" y="52"/>
                    </a:lnTo>
                    <a:lnTo>
                      <a:pt x="153" y="52"/>
                    </a:lnTo>
                    <a:lnTo>
                      <a:pt x="154" y="52"/>
                    </a:lnTo>
                    <a:lnTo>
                      <a:pt x="155" y="50"/>
                    </a:lnTo>
                    <a:lnTo>
                      <a:pt x="155" y="50"/>
                    </a:lnTo>
                    <a:lnTo>
                      <a:pt x="155" y="50"/>
                    </a:lnTo>
                    <a:lnTo>
                      <a:pt x="154" y="48"/>
                    </a:lnTo>
                    <a:lnTo>
                      <a:pt x="153" y="48"/>
                    </a:lnTo>
                    <a:lnTo>
                      <a:pt x="123" y="48"/>
                    </a:lnTo>
                    <a:lnTo>
                      <a:pt x="123" y="48"/>
                    </a:lnTo>
                    <a:lnTo>
                      <a:pt x="121" y="48"/>
                    </a:lnTo>
                    <a:lnTo>
                      <a:pt x="120" y="50"/>
                    </a:lnTo>
                    <a:lnTo>
                      <a:pt x="120" y="50"/>
                    </a:lnTo>
                    <a:lnTo>
                      <a:pt x="120" y="50"/>
                    </a:lnTo>
                    <a:lnTo>
                      <a:pt x="121" y="52"/>
                    </a:lnTo>
                    <a:lnTo>
                      <a:pt x="123" y="52"/>
                    </a:lnTo>
                    <a:lnTo>
                      <a:pt x="123" y="52"/>
                    </a:lnTo>
                    <a:close/>
                    <a:moveTo>
                      <a:pt x="4" y="53"/>
                    </a:moveTo>
                    <a:lnTo>
                      <a:pt x="4" y="53"/>
                    </a:lnTo>
                    <a:lnTo>
                      <a:pt x="6" y="52"/>
                    </a:lnTo>
                    <a:lnTo>
                      <a:pt x="7" y="50"/>
                    </a:lnTo>
                    <a:lnTo>
                      <a:pt x="7" y="50"/>
                    </a:lnTo>
                    <a:lnTo>
                      <a:pt x="6" y="48"/>
                    </a:lnTo>
                    <a:lnTo>
                      <a:pt x="4" y="47"/>
                    </a:lnTo>
                    <a:lnTo>
                      <a:pt x="4" y="47"/>
                    </a:lnTo>
                    <a:lnTo>
                      <a:pt x="1" y="48"/>
                    </a:lnTo>
                    <a:lnTo>
                      <a:pt x="0" y="50"/>
                    </a:lnTo>
                    <a:lnTo>
                      <a:pt x="0" y="50"/>
                    </a:lnTo>
                    <a:lnTo>
                      <a:pt x="1" y="52"/>
                    </a:lnTo>
                    <a:lnTo>
                      <a:pt x="4" y="53"/>
                    </a:lnTo>
                    <a:lnTo>
                      <a:pt x="4" y="53"/>
                    </a:lnTo>
                    <a:close/>
                    <a:moveTo>
                      <a:pt x="123" y="99"/>
                    </a:moveTo>
                    <a:lnTo>
                      <a:pt x="153" y="99"/>
                    </a:lnTo>
                    <a:lnTo>
                      <a:pt x="153" y="99"/>
                    </a:lnTo>
                    <a:lnTo>
                      <a:pt x="154" y="99"/>
                    </a:lnTo>
                    <a:lnTo>
                      <a:pt x="155" y="97"/>
                    </a:lnTo>
                    <a:lnTo>
                      <a:pt x="155" y="97"/>
                    </a:lnTo>
                    <a:lnTo>
                      <a:pt x="155" y="97"/>
                    </a:lnTo>
                    <a:lnTo>
                      <a:pt x="154" y="94"/>
                    </a:lnTo>
                    <a:lnTo>
                      <a:pt x="153" y="94"/>
                    </a:lnTo>
                    <a:lnTo>
                      <a:pt x="123" y="94"/>
                    </a:lnTo>
                    <a:lnTo>
                      <a:pt x="123" y="94"/>
                    </a:lnTo>
                    <a:lnTo>
                      <a:pt x="121" y="94"/>
                    </a:lnTo>
                    <a:lnTo>
                      <a:pt x="120" y="97"/>
                    </a:lnTo>
                    <a:lnTo>
                      <a:pt x="120" y="97"/>
                    </a:lnTo>
                    <a:lnTo>
                      <a:pt x="120" y="97"/>
                    </a:lnTo>
                    <a:lnTo>
                      <a:pt x="121" y="99"/>
                    </a:lnTo>
                    <a:lnTo>
                      <a:pt x="123" y="99"/>
                    </a:lnTo>
                    <a:lnTo>
                      <a:pt x="123" y="99"/>
                    </a:lnTo>
                    <a:close/>
                    <a:moveTo>
                      <a:pt x="15" y="100"/>
                    </a:moveTo>
                    <a:lnTo>
                      <a:pt x="15" y="100"/>
                    </a:lnTo>
                    <a:lnTo>
                      <a:pt x="17" y="99"/>
                    </a:lnTo>
                    <a:lnTo>
                      <a:pt x="17" y="97"/>
                    </a:lnTo>
                    <a:lnTo>
                      <a:pt x="17" y="97"/>
                    </a:lnTo>
                    <a:lnTo>
                      <a:pt x="17" y="94"/>
                    </a:lnTo>
                    <a:lnTo>
                      <a:pt x="15" y="93"/>
                    </a:lnTo>
                    <a:lnTo>
                      <a:pt x="15" y="93"/>
                    </a:lnTo>
                    <a:lnTo>
                      <a:pt x="13" y="94"/>
                    </a:lnTo>
                    <a:lnTo>
                      <a:pt x="12" y="97"/>
                    </a:lnTo>
                    <a:lnTo>
                      <a:pt x="12" y="97"/>
                    </a:lnTo>
                    <a:lnTo>
                      <a:pt x="13" y="99"/>
                    </a:lnTo>
                    <a:lnTo>
                      <a:pt x="15" y="100"/>
                    </a:lnTo>
                    <a:lnTo>
                      <a:pt x="15" y="100"/>
                    </a:lnTo>
                    <a:close/>
                    <a:moveTo>
                      <a:pt x="26" y="100"/>
                    </a:moveTo>
                    <a:lnTo>
                      <a:pt x="26" y="100"/>
                    </a:lnTo>
                    <a:lnTo>
                      <a:pt x="28" y="99"/>
                    </a:lnTo>
                    <a:lnTo>
                      <a:pt x="29" y="97"/>
                    </a:lnTo>
                    <a:lnTo>
                      <a:pt x="29" y="97"/>
                    </a:lnTo>
                    <a:lnTo>
                      <a:pt x="28" y="94"/>
                    </a:lnTo>
                    <a:lnTo>
                      <a:pt x="26" y="93"/>
                    </a:lnTo>
                    <a:lnTo>
                      <a:pt x="26" y="93"/>
                    </a:lnTo>
                    <a:lnTo>
                      <a:pt x="25" y="94"/>
                    </a:lnTo>
                    <a:lnTo>
                      <a:pt x="24" y="97"/>
                    </a:lnTo>
                    <a:lnTo>
                      <a:pt x="24" y="97"/>
                    </a:lnTo>
                    <a:lnTo>
                      <a:pt x="25" y="99"/>
                    </a:lnTo>
                    <a:lnTo>
                      <a:pt x="26" y="100"/>
                    </a:lnTo>
                    <a:lnTo>
                      <a:pt x="26" y="100"/>
                    </a:lnTo>
                    <a:close/>
                    <a:moveTo>
                      <a:pt x="4" y="100"/>
                    </a:moveTo>
                    <a:lnTo>
                      <a:pt x="4" y="100"/>
                    </a:lnTo>
                    <a:lnTo>
                      <a:pt x="6" y="99"/>
                    </a:lnTo>
                    <a:lnTo>
                      <a:pt x="7" y="97"/>
                    </a:lnTo>
                    <a:lnTo>
                      <a:pt x="7" y="97"/>
                    </a:lnTo>
                    <a:lnTo>
                      <a:pt x="6" y="94"/>
                    </a:lnTo>
                    <a:lnTo>
                      <a:pt x="4" y="93"/>
                    </a:lnTo>
                    <a:lnTo>
                      <a:pt x="4" y="93"/>
                    </a:lnTo>
                    <a:lnTo>
                      <a:pt x="1" y="94"/>
                    </a:lnTo>
                    <a:lnTo>
                      <a:pt x="0" y="97"/>
                    </a:lnTo>
                    <a:lnTo>
                      <a:pt x="0" y="97"/>
                    </a:lnTo>
                    <a:lnTo>
                      <a:pt x="1" y="99"/>
                    </a:lnTo>
                    <a:lnTo>
                      <a:pt x="4" y="100"/>
                    </a:lnTo>
                    <a:lnTo>
                      <a:pt x="4" y="100"/>
                    </a:lnTo>
                    <a:close/>
                    <a:moveTo>
                      <a:pt x="37" y="100"/>
                    </a:moveTo>
                    <a:lnTo>
                      <a:pt x="37" y="100"/>
                    </a:lnTo>
                    <a:lnTo>
                      <a:pt x="40" y="99"/>
                    </a:lnTo>
                    <a:lnTo>
                      <a:pt x="41" y="97"/>
                    </a:lnTo>
                    <a:lnTo>
                      <a:pt x="41" y="97"/>
                    </a:lnTo>
                    <a:lnTo>
                      <a:pt x="40" y="94"/>
                    </a:lnTo>
                    <a:lnTo>
                      <a:pt x="37" y="93"/>
                    </a:lnTo>
                    <a:lnTo>
                      <a:pt x="37" y="93"/>
                    </a:lnTo>
                    <a:lnTo>
                      <a:pt x="35" y="94"/>
                    </a:lnTo>
                    <a:lnTo>
                      <a:pt x="35" y="97"/>
                    </a:lnTo>
                    <a:lnTo>
                      <a:pt x="35" y="97"/>
                    </a:lnTo>
                    <a:lnTo>
                      <a:pt x="35" y="99"/>
                    </a:lnTo>
                    <a:lnTo>
                      <a:pt x="37" y="100"/>
                    </a:lnTo>
                    <a:lnTo>
                      <a:pt x="37" y="100"/>
                    </a:lnTo>
                    <a:close/>
                    <a:moveTo>
                      <a:pt x="49" y="100"/>
                    </a:moveTo>
                    <a:lnTo>
                      <a:pt x="49" y="100"/>
                    </a:lnTo>
                    <a:lnTo>
                      <a:pt x="51" y="99"/>
                    </a:lnTo>
                    <a:lnTo>
                      <a:pt x="52" y="97"/>
                    </a:lnTo>
                    <a:lnTo>
                      <a:pt x="52" y="97"/>
                    </a:lnTo>
                    <a:lnTo>
                      <a:pt x="51" y="94"/>
                    </a:lnTo>
                    <a:lnTo>
                      <a:pt x="49" y="93"/>
                    </a:lnTo>
                    <a:lnTo>
                      <a:pt x="49" y="93"/>
                    </a:lnTo>
                    <a:lnTo>
                      <a:pt x="47" y="94"/>
                    </a:lnTo>
                    <a:lnTo>
                      <a:pt x="46" y="97"/>
                    </a:lnTo>
                    <a:lnTo>
                      <a:pt x="46" y="97"/>
                    </a:lnTo>
                    <a:lnTo>
                      <a:pt x="47" y="99"/>
                    </a:lnTo>
                    <a:lnTo>
                      <a:pt x="49" y="100"/>
                    </a:lnTo>
                    <a:lnTo>
                      <a:pt x="49" y="100"/>
                    </a:lnTo>
                    <a:close/>
                    <a:moveTo>
                      <a:pt x="15" y="146"/>
                    </a:moveTo>
                    <a:lnTo>
                      <a:pt x="15" y="146"/>
                    </a:lnTo>
                    <a:lnTo>
                      <a:pt x="17" y="145"/>
                    </a:lnTo>
                    <a:lnTo>
                      <a:pt x="17" y="143"/>
                    </a:lnTo>
                    <a:lnTo>
                      <a:pt x="17" y="143"/>
                    </a:lnTo>
                    <a:lnTo>
                      <a:pt x="17" y="141"/>
                    </a:lnTo>
                    <a:lnTo>
                      <a:pt x="15" y="141"/>
                    </a:lnTo>
                    <a:lnTo>
                      <a:pt x="15" y="141"/>
                    </a:lnTo>
                    <a:lnTo>
                      <a:pt x="13" y="141"/>
                    </a:lnTo>
                    <a:lnTo>
                      <a:pt x="12" y="143"/>
                    </a:lnTo>
                    <a:lnTo>
                      <a:pt x="12" y="143"/>
                    </a:lnTo>
                    <a:lnTo>
                      <a:pt x="13" y="145"/>
                    </a:lnTo>
                    <a:lnTo>
                      <a:pt x="15" y="146"/>
                    </a:lnTo>
                    <a:lnTo>
                      <a:pt x="15" y="146"/>
                    </a:lnTo>
                    <a:close/>
                    <a:moveTo>
                      <a:pt x="49" y="146"/>
                    </a:moveTo>
                    <a:lnTo>
                      <a:pt x="49" y="146"/>
                    </a:lnTo>
                    <a:lnTo>
                      <a:pt x="51" y="145"/>
                    </a:lnTo>
                    <a:lnTo>
                      <a:pt x="52" y="143"/>
                    </a:lnTo>
                    <a:lnTo>
                      <a:pt x="52" y="143"/>
                    </a:lnTo>
                    <a:lnTo>
                      <a:pt x="51" y="141"/>
                    </a:lnTo>
                    <a:lnTo>
                      <a:pt x="49" y="141"/>
                    </a:lnTo>
                    <a:lnTo>
                      <a:pt x="49" y="141"/>
                    </a:lnTo>
                    <a:lnTo>
                      <a:pt x="47" y="141"/>
                    </a:lnTo>
                    <a:lnTo>
                      <a:pt x="46" y="143"/>
                    </a:lnTo>
                    <a:lnTo>
                      <a:pt x="46" y="143"/>
                    </a:lnTo>
                    <a:lnTo>
                      <a:pt x="47" y="145"/>
                    </a:lnTo>
                    <a:lnTo>
                      <a:pt x="49" y="146"/>
                    </a:lnTo>
                    <a:lnTo>
                      <a:pt x="49" y="146"/>
                    </a:lnTo>
                    <a:close/>
                    <a:moveTo>
                      <a:pt x="26" y="146"/>
                    </a:moveTo>
                    <a:lnTo>
                      <a:pt x="26" y="146"/>
                    </a:lnTo>
                    <a:lnTo>
                      <a:pt x="28" y="145"/>
                    </a:lnTo>
                    <a:lnTo>
                      <a:pt x="29" y="143"/>
                    </a:lnTo>
                    <a:lnTo>
                      <a:pt x="29" y="143"/>
                    </a:lnTo>
                    <a:lnTo>
                      <a:pt x="28" y="141"/>
                    </a:lnTo>
                    <a:lnTo>
                      <a:pt x="26" y="141"/>
                    </a:lnTo>
                    <a:lnTo>
                      <a:pt x="26" y="141"/>
                    </a:lnTo>
                    <a:lnTo>
                      <a:pt x="25" y="141"/>
                    </a:lnTo>
                    <a:lnTo>
                      <a:pt x="24" y="143"/>
                    </a:lnTo>
                    <a:lnTo>
                      <a:pt x="24" y="143"/>
                    </a:lnTo>
                    <a:lnTo>
                      <a:pt x="25" y="145"/>
                    </a:lnTo>
                    <a:lnTo>
                      <a:pt x="26" y="146"/>
                    </a:lnTo>
                    <a:lnTo>
                      <a:pt x="26" y="146"/>
                    </a:lnTo>
                    <a:close/>
                    <a:moveTo>
                      <a:pt x="123" y="146"/>
                    </a:moveTo>
                    <a:lnTo>
                      <a:pt x="153" y="146"/>
                    </a:lnTo>
                    <a:lnTo>
                      <a:pt x="153" y="146"/>
                    </a:lnTo>
                    <a:lnTo>
                      <a:pt x="154" y="145"/>
                    </a:lnTo>
                    <a:lnTo>
                      <a:pt x="155" y="143"/>
                    </a:lnTo>
                    <a:lnTo>
                      <a:pt x="155" y="143"/>
                    </a:lnTo>
                    <a:lnTo>
                      <a:pt x="155" y="143"/>
                    </a:lnTo>
                    <a:lnTo>
                      <a:pt x="154" y="142"/>
                    </a:lnTo>
                    <a:lnTo>
                      <a:pt x="153" y="141"/>
                    </a:lnTo>
                    <a:lnTo>
                      <a:pt x="123" y="141"/>
                    </a:lnTo>
                    <a:lnTo>
                      <a:pt x="123" y="141"/>
                    </a:lnTo>
                    <a:lnTo>
                      <a:pt x="121" y="142"/>
                    </a:lnTo>
                    <a:lnTo>
                      <a:pt x="120" y="143"/>
                    </a:lnTo>
                    <a:lnTo>
                      <a:pt x="120" y="143"/>
                    </a:lnTo>
                    <a:lnTo>
                      <a:pt x="120" y="143"/>
                    </a:lnTo>
                    <a:lnTo>
                      <a:pt x="121" y="145"/>
                    </a:lnTo>
                    <a:lnTo>
                      <a:pt x="123" y="146"/>
                    </a:lnTo>
                    <a:lnTo>
                      <a:pt x="123" y="146"/>
                    </a:lnTo>
                    <a:close/>
                    <a:moveTo>
                      <a:pt x="37" y="146"/>
                    </a:moveTo>
                    <a:lnTo>
                      <a:pt x="37" y="146"/>
                    </a:lnTo>
                    <a:lnTo>
                      <a:pt x="40" y="145"/>
                    </a:lnTo>
                    <a:lnTo>
                      <a:pt x="41" y="143"/>
                    </a:lnTo>
                    <a:lnTo>
                      <a:pt x="41" y="143"/>
                    </a:lnTo>
                    <a:lnTo>
                      <a:pt x="40" y="141"/>
                    </a:lnTo>
                    <a:lnTo>
                      <a:pt x="37" y="141"/>
                    </a:lnTo>
                    <a:lnTo>
                      <a:pt x="37" y="141"/>
                    </a:lnTo>
                    <a:lnTo>
                      <a:pt x="35" y="141"/>
                    </a:lnTo>
                    <a:lnTo>
                      <a:pt x="35" y="143"/>
                    </a:lnTo>
                    <a:lnTo>
                      <a:pt x="35" y="143"/>
                    </a:lnTo>
                    <a:lnTo>
                      <a:pt x="35" y="145"/>
                    </a:lnTo>
                    <a:lnTo>
                      <a:pt x="37" y="146"/>
                    </a:lnTo>
                    <a:lnTo>
                      <a:pt x="37" y="146"/>
                    </a:lnTo>
                    <a:close/>
                    <a:moveTo>
                      <a:pt x="4" y="146"/>
                    </a:moveTo>
                    <a:lnTo>
                      <a:pt x="4" y="146"/>
                    </a:lnTo>
                    <a:lnTo>
                      <a:pt x="6" y="145"/>
                    </a:lnTo>
                    <a:lnTo>
                      <a:pt x="7" y="143"/>
                    </a:lnTo>
                    <a:lnTo>
                      <a:pt x="7" y="143"/>
                    </a:lnTo>
                    <a:lnTo>
                      <a:pt x="6" y="141"/>
                    </a:lnTo>
                    <a:lnTo>
                      <a:pt x="4" y="141"/>
                    </a:lnTo>
                    <a:lnTo>
                      <a:pt x="4" y="141"/>
                    </a:lnTo>
                    <a:lnTo>
                      <a:pt x="1" y="141"/>
                    </a:lnTo>
                    <a:lnTo>
                      <a:pt x="0" y="143"/>
                    </a:lnTo>
                    <a:lnTo>
                      <a:pt x="0" y="143"/>
                    </a:lnTo>
                    <a:lnTo>
                      <a:pt x="1" y="145"/>
                    </a:lnTo>
                    <a:lnTo>
                      <a:pt x="4" y="146"/>
                    </a:lnTo>
                    <a:lnTo>
                      <a:pt x="4" y="146"/>
                    </a:lnTo>
                    <a:close/>
                    <a:moveTo>
                      <a:pt x="15" y="193"/>
                    </a:moveTo>
                    <a:lnTo>
                      <a:pt x="15" y="193"/>
                    </a:lnTo>
                    <a:lnTo>
                      <a:pt x="17" y="192"/>
                    </a:lnTo>
                    <a:lnTo>
                      <a:pt x="17" y="191"/>
                    </a:lnTo>
                    <a:lnTo>
                      <a:pt x="17" y="191"/>
                    </a:lnTo>
                    <a:lnTo>
                      <a:pt x="17" y="189"/>
                    </a:lnTo>
                    <a:lnTo>
                      <a:pt x="15" y="188"/>
                    </a:lnTo>
                    <a:lnTo>
                      <a:pt x="15" y="188"/>
                    </a:lnTo>
                    <a:lnTo>
                      <a:pt x="13" y="189"/>
                    </a:lnTo>
                    <a:lnTo>
                      <a:pt x="12" y="191"/>
                    </a:lnTo>
                    <a:lnTo>
                      <a:pt x="12" y="191"/>
                    </a:lnTo>
                    <a:lnTo>
                      <a:pt x="13" y="192"/>
                    </a:lnTo>
                    <a:lnTo>
                      <a:pt x="15" y="193"/>
                    </a:lnTo>
                    <a:lnTo>
                      <a:pt x="15" y="193"/>
                    </a:lnTo>
                    <a:close/>
                    <a:moveTo>
                      <a:pt x="4" y="193"/>
                    </a:moveTo>
                    <a:lnTo>
                      <a:pt x="4" y="193"/>
                    </a:lnTo>
                    <a:lnTo>
                      <a:pt x="6" y="192"/>
                    </a:lnTo>
                    <a:lnTo>
                      <a:pt x="7" y="191"/>
                    </a:lnTo>
                    <a:lnTo>
                      <a:pt x="7" y="191"/>
                    </a:lnTo>
                    <a:lnTo>
                      <a:pt x="6" y="189"/>
                    </a:lnTo>
                    <a:lnTo>
                      <a:pt x="4" y="188"/>
                    </a:lnTo>
                    <a:lnTo>
                      <a:pt x="4" y="188"/>
                    </a:lnTo>
                    <a:lnTo>
                      <a:pt x="1" y="189"/>
                    </a:lnTo>
                    <a:lnTo>
                      <a:pt x="0" y="191"/>
                    </a:lnTo>
                    <a:lnTo>
                      <a:pt x="0" y="191"/>
                    </a:lnTo>
                    <a:lnTo>
                      <a:pt x="1" y="192"/>
                    </a:lnTo>
                    <a:lnTo>
                      <a:pt x="4" y="193"/>
                    </a:lnTo>
                    <a:lnTo>
                      <a:pt x="4" y="193"/>
                    </a:lnTo>
                    <a:close/>
                    <a:moveTo>
                      <a:pt x="123" y="193"/>
                    </a:moveTo>
                    <a:lnTo>
                      <a:pt x="153" y="193"/>
                    </a:lnTo>
                    <a:lnTo>
                      <a:pt x="153" y="193"/>
                    </a:lnTo>
                    <a:lnTo>
                      <a:pt x="154" y="192"/>
                    </a:lnTo>
                    <a:lnTo>
                      <a:pt x="155" y="191"/>
                    </a:lnTo>
                    <a:lnTo>
                      <a:pt x="155" y="191"/>
                    </a:lnTo>
                    <a:lnTo>
                      <a:pt x="155" y="191"/>
                    </a:lnTo>
                    <a:lnTo>
                      <a:pt x="154" y="189"/>
                    </a:lnTo>
                    <a:lnTo>
                      <a:pt x="153" y="188"/>
                    </a:lnTo>
                    <a:lnTo>
                      <a:pt x="123" y="188"/>
                    </a:lnTo>
                    <a:lnTo>
                      <a:pt x="123" y="188"/>
                    </a:lnTo>
                    <a:lnTo>
                      <a:pt x="121" y="189"/>
                    </a:lnTo>
                    <a:lnTo>
                      <a:pt x="120" y="191"/>
                    </a:lnTo>
                    <a:lnTo>
                      <a:pt x="120" y="191"/>
                    </a:lnTo>
                    <a:lnTo>
                      <a:pt x="120" y="191"/>
                    </a:lnTo>
                    <a:lnTo>
                      <a:pt x="121" y="192"/>
                    </a:lnTo>
                    <a:lnTo>
                      <a:pt x="123" y="193"/>
                    </a:lnTo>
                    <a:lnTo>
                      <a:pt x="123" y="193"/>
                    </a:lnTo>
                    <a:close/>
                    <a:moveTo>
                      <a:pt x="26" y="193"/>
                    </a:moveTo>
                    <a:lnTo>
                      <a:pt x="26" y="193"/>
                    </a:lnTo>
                    <a:lnTo>
                      <a:pt x="28" y="192"/>
                    </a:lnTo>
                    <a:lnTo>
                      <a:pt x="29" y="191"/>
                    </a:lnTo>
                    <a:lnTo>
                      <a:pt x="29" y="191"/>
                    </a:lnTo>
                    <a:lnTo>
                      <a:pt x="28" y="189"/>
                    </a:lnTo>
                    <a:lnTo>
                      <a:pt x="26" y="188"/>
                    </a:lnTo>
                    <a:lnTo>
                      <a:pt x="26" y="188"/>
                    </a:lnTo>
                    <a:lnTo>
                      <a:pt x="25" y="189"/>
                    </a:lnTo>
                    <a:lnTo>
                      <a:pt x="24" y="191"/>
                    </a:lnTo>
                    <a:lnTo>
                      <a:pt x="24" y="191"/>
                    </a:lnTo>
                    <a:lnTo>
                      <a:pt x="25" y="192"/>
                    </a:lnTo>
                    <a:lnTo>
                      <a:pt x="26" y="193"/>
                    </a:lnTo>
                    <a:lnTo>
                      <a:pt x="26" y="193"/>
                    </a:lnTo>
                    <a:close/>
                    <a:moveTo>
                      <a:pt x="49" y="193"/>
                    </a:moveTo>
                    <a:lnTo>
                      <a:pt x="49" y="193"/>
                    </a:lnTo>
                    <a:lnTo>
                      <a:pt x="51" y="192"/>
                    </a:lnTo>
                    <a:lnTo>
                      <a:pt x="52" y="191"/>
                    </a:lnTo>
                    <a:lnTo>
                      <a:pt x="52" y="191"/>
                    </a:lnTo>
                    <a:lnTo>
                      <a:pt x="51" y="189"/>
                    </a:lnTo>
                    <a:lnTo>
                      <a:pt x="49" y="188"/>
                    </a:lnTo>
                    <a:lnTo>
                      <a:pt x="49" y="188"/>
                    </a:lnTo>
                    <a:lnTo>
                      <a:pt x="47" y="189"/>
                    </a:lnTo>
                    <a:lnTo>
                      <a:pt x="46" y="191"/>
                    </a:lnTo>
                    <a:lnTo>
                      <a:pt x="46" y="191"/>
                    </a:lnTo>
                    <a:lnTo>
                      <a:pt x="47" y="192"/>
                    </a:lnTo>
                    <a:lnTo>
                      <a:pt x="49" y="193"/>
                    </a:lnTo>
                    <a:lnTo>
                      <a:pt x="49" y="193"/>
                    </a:lnTo>
                    <a:close/>
                    <a:moveTo>
                      <a:pt x="37" y="193"/>
                    </a:moveTo>
                    <a:lnTo>
                      <a:pt x="37" y="193"/>
                    </a:lnTo>
                    <a:lnTo>
                      <a:pt x="40" y="192"/>
                    </a:lnTo>
                    <a:lnTo>
                      <a:pt x="41" y="191"/>
                    </a:lnTo>
                    <a:lnTo>
                      <a:pt x="41" y="191"/>
                    </a:lnTo>
                    <a:lnTo>
                      <a:pt x="40" y="189"/>
                    </a:lnTo>
                    <a:lnTo>
                      <a:pt x="37" y="188"/>
                    </a:lnTo>
                    <a:lnTo>
                      <a:pt x="37" y="188"/>
                    </a:lnTo>
                    <a:lnTo>
                      <a:pt x="35" y="189"/>
                    </a:lnTo>
                    <a:lnTo>
                      <a:pt x="35" y="191"/>
                    </a:lnTo>
                    <a:lnTo>
                      <a:pt x="35" y="191"/>
                    </a:lnTo>
                    <a:lnTo>
                      <a:pt x="35" y="192"/>
                    </a:lnTo>
                    <a:lnTo>
                      <a:pt x="37" y="193"/>
                    </a:lnTo>
                    <a:lnTo>
                      <a:pt x="37" y="193"/>
                    </a:lnTo>
                    <a:close/>
                    <a:moveTo>
                      <a:pt x="153" y="234"/>
                    </a:moveTo>
                    <a:lnTo>
                      <a:pt x="123" y="234"/>
                    </a:lnTo>
                    <a:lnTo>
                      <a:pt x="123" y="234"/>
                    </a:lnTo>
                    <a:lnTo>
                      <a:pt x="121" y="235"/>
                    </a:lnTo>
                    <a:lnTo>
                      <a:pt x="121" y="238"/>
                    </a:lnTo>
                    <a:lnTo>
                      <a:pt x="121" y="238"/>
                    </a:lnTo>
                    <a:lnTo>
                      <a:pt x="121" y="238"/>
                    </a:lnTo>
                    <a:lnTo>
                      <a:pt x="121" y="239"/>
                    </a:lnTo>
                    <a:lnTo>
                      <a:pt x="123" y="240"/>
                    </a:lnTo>
                    <a:lnTo>
                      <a:pt x="153" y="240"/>
                    </a:lnTo>
                    <a:lnTo>
                      <a:pt x="153" y="240"/>
                    </a:lnTo>
                    <a:lnTo>
                      <a:pt x="155" y="239"/>
                    </a:lnTo>
                    <a:lnTo>
                      <a:pt x="155" y="238"/>
                    </a:lnTo>
                    <a:lnTo>
                      <a:pt x="155" y="238"/>
                    </a:lnTo>
                    <a:lnTo>
                      <a:pt x="155" y="238"/>
                    </a:lnTo>
                    <a:lnTo>
                      <a:pt x="155" y="235"/>
                    </a:lnTo>
                    <a:lnTo>
                      <a:pt x="153" y="234"/>
                    </a:lnTo>
                    <a:lnTo>
                      <a:pt x="153" y="234"/>
                    </a:lnTo>
                    <a:close/>
                    <a:moveTo>
                      <a:pt x="38" y="234"/>
                    </a:moveTo>
                    <a:lnTo>
                      <a:pt x="38" y="234"/>
                    </a:lnTo>
                    <a:lnTo>
                      <a:pt x="36" y="235"/>
                    </a:lnTo>
                    <a:lnTo>
                      <a:pt x="35" y="238"/>
                    </a:lnTo>
                    <a:lnTo>
                      <a:pt x="35" y="238"/>
                    </a:lnTo>
                    <a:lnTo>
                      <a:pt x="36" y="240"/>
                    </a:lnTo>
                    <a:lnTo>
                      <a:pt x="38" y="240"/>
                    </a:lnTo>
                    <a:lnTo>
                      <a:pt x="38" y="240"/>
                    </a:lnTo>
                    <a:lnTo>
                      <a:pt x="41" y="240"/>
                    </a:lnTo>
                    <a:lnTo>
                      <a:pt x="41" y="238"/>
                    </a:lnTo>
                    <a:lnTo>
                      <a:pt x="41" y="238"/>
                    </a:lnTo>
                    <a:lnTo>
                      <a:pt x="41" y="235"/>
                    </a:lnTo>
                    <a:lnTo>
                      <a:pt x="38" y="234"/>
                    </a:lnTo>
                    <a:lnTo>
                      <a:pt x="38" y="234"/>
                    </a:lnTo>
                    <a:close/>
                    <a:moveTo>
                      <a:pt x="49" y="234"/>
                    </a:moveTo>
                    <a:lnTo>
                      <a:pt x="49" y="234"/>
                    </a:lnTo>
                    <a:lnTo>
                      <a:pt x="48" y="235"/>
                    </a:lnTo>
                    <a:lnTo>
                      <a:pt x="47" y="238"/>
                    </a:lnTo>
                    <a:lnTo>
                      <a:pt x="47" y="238"/>
                    </a:lnTo>
                    <a:lnTo>
                      <a:pt x="48" y="240"/>
                    </a:lnTo>
                    <a:lnTo>
                      <a:pt x="49" y="240"/>
                    </a:lnTo>
                    <a:lnTo>
                      <a:pt x="49" y="240"/>
                    </a:lnTo>
                    <a:lnTo>
                      <a:pt x="51" y="240"/>
                    </a:lnTo>
                    <a:lnTo>
                      <a:pt x="52" y="238"/>
                    </a:lnTo>
                    <a:lnTo>
                      <a:pt x="52" y="238"/>
                    </a:lnTo>
                    <a:lnTo>
                      <a:pt x="51" y="235"/>
                    </a:lnTo>
                    <a:lnTo>
                      <a:pt x="49" y="234"/>
                    </a:lnTo>
                    <a:lnTo>
                      <a:pt x="49" y="234"/>
                    </a:lnTo>
                    <a:close/>
                    <a:moveTo>
                      <a:pt x="4" y="234"/>
                    </a:moveTo>
                    <a:lnTo>
                      <a:pt x="4" y="234"/>
                    </a:lnTo>
                    <a:lnTo>
                      <a:pt x="1" y="235"/>
                    </a:lnTo>
                    <a:lnTo>
                      <a:pt x="1" y="238"/>
                    </a:lnTo>
                    <a:lnTo>
                      <a:pt x="1" y="238"/>
                    </a:lnTo>
                    <a:lnTo>
                      <a:pt x="1" y="240"/>
                    </a:lnTo>
                    <a:lnTo>
                      <a:pt x="4" y="240"/>
                    </a:lnTo>
                    <a:lnTo>
                      <a:pt x="4" y="240"/>
                    </a:lnTo>
                    <a:lnTo>
                      <a:pt x="6" y="240"/>
                    </a:lnTo>
                    <a:lnTo>
                      <a:pt x="7" y="238"/>
                    </a:lnTo>
                    <a:lnTo>
                      <a:pt x="7" y="238"/>
                    </a:lnTo>
                    <a:lnTo>
                      <a:pt x="6" y="235"/>
                    </a:lnTo>
                    <a:lnTo>
                      <a:pt x="4" y="234"/>
                    </a:lnTo>
                    <a:lnTo>
                      <a:pt x="4" y="234"/>
                    </a:lnTo>
                    <a:close/>
                    <a:moveTo>
                      <a:pt x="27" y="234"/>
                    </a:moveTo>
                    <a:lnTo>
                      <a:pt x="27" y="234"/>
                    </a:lnTo>
                    <a:lnTo>
                      <a:pt x="25" y="235"/>
                    </a:lnTo>
                    <a:lnTo>
                      <a:pt x="24" y="238"/>
                    </a:lnTo>
                    <a:lnTo>
                      <a:pt x="24" y="238"/>
                    </a:lnTo>
                    <a:lnTo>
                      <a:pt x="25" y="240"/>
                    </a:lnTo>
                    <a:lnTo>
                      <a:pt x="27" y="240"/>
                    </a:lnTo>
                    <a:lnTo>
                      <a:pt x="27" y="240"/>
                    </a:lnTo>
                    <a:lnTo>
                      <a:pt x="29" y="240"/>
                    </a:lnTo>
                    <a:lnTo>
                      <a:pt x="30" y="238"/>
                    </a:lnTo>
                    <a:lnTo>
                      <a:pt x="30" y="238"/>
                    </a:lnTo>
                    <a:lnTo>
                      <a:pt x="29" y="235"/>
                    </a:lnTo>
                    <a:lnTo>
                      <a:pt x="27" y="234"/>
                    </a:lnTo>
                    <a:lnTo>
                      <a:pt x="27" y="234"/>
                    </a:lnTo>
                    <a:close/>
                    <a:moveTo>
                      <a:pt x="15" y="234"/>
                    </a:moveTo>
                    <a:lnTo>
                      <a:pt x="15" y="234"/>
                    </a:lnTo>
                    <a:lnTo>
                      <a:pt x="13" y="235"/>
                    </a:lnTo>
                    <a:lnTo>
                      <a:pt x="12" y="238"/>
                    </a:lnTo>
                    <a:lnTo>
                      <a:pt x="12" y="238"/>
                    </a:lnTo>
                    <a:lnTo>
                      <a:pt x="13" y="240"/>
                    </a:lnTo>
                    <a:lnTo>
                      <a:pt x="15" y="240"/>
                    </a:lnTo>
                    <a:lnTo>
                      <a:pt x="15" y="240"/>
                    </a:lnTo>
                    <a:lnTo>
                      <a:pt x="17" y="240"/>
                    </a:lnTo>
                    <a:lnTo>
                      <a:pt x="18" y="238"/>
                    </a:lnTo>
                    <a:lnTo>
                      <a:pt x="18" y="238"/>
                    </a:lnTo>
                    <a:lnTo>
                      <a:pt x="17" y="235"/>
                    </a:lnTo>
                    <a:lnTo>
                      <a:pt x="15" y="234"/>
                    </a:lnTo>
                    <a:lnTo>
                      <a:pt x="15" y="234"/>
                    </a:lnTo>
                    <a:close/>
                    <a:moveTo>
                      <a:pt x="153" y="282"/>
                    </a:moveTo>
                    <a:lnTo>
                      <a:pt x="123" y="282"/>
                    </a:lnTo>
                    <a:lnTo>
                      <a:pt x="123" y="282"/>
                    </a:lnTo>
                    <a:lnTo>
                      <a:pt x="121" y="282"/>
                    </a:lnTo>
                    <a:lnTo>
                      <a:pt x="121" y="284"/>
                    </a:lnTo>
                    <a:lnTo>
                      <a:pt x="121" y="284"/>
                    </a:lnTo>
                    <a:lnTo>
                      <a:pt x="121" y="284"/>
                    </a:lnTo>
                    <a:lnTo>
                      <a:pt x="121" y="286"/>
                    </a:lnTo>
                    <a:lnTo>
                      <a:pt x="123" y="286"/>
                    </a:lnTo>
                    <a:lnTo>
                      <a:pt x="153" y="286"/>
                    </a:lnTo>
                    <a:lnTo>
                      <a:pt x="153" y="286"/>
                    </a:lnTo>
                    <a:lnTo>
                      <a:pt x="155" y="286"/>
                    </a:lnTo>
                    <a:lnTo>
                      <a:pt x="155" y="284"/>
                    </a:lnTo>
                    <a:lnTo>
                      <a:pt x="155" y="284"/>
                    </a:lnTo>
                    <a:lnTo>
                      <a:pt x="155" y="284"/>
                    </a:lnTo>
                    <a:lnTo>
                      <a:pt x="155" y="282"/>
                    </a:lnTo>
                    <a:lnTo>
                      <a:pt x="153" y="282"/>
                    </a:lnTo>
                    <a:lnTo>
                      <a:pt x="153" y="282"/>
                    </a:lnTo>
                    <a:close/>
                    <a:moveTo>
                      <a:pt x="15" y="281"/>
                    </a:moveTo>
                    <a:lnTo>
                      <a:pt x="15" y="281"/>
                    </a:lnTo>
                    <a:lnTo>
                      <a:pt x="13" y="282"/>
                    </a:lnTo>
                    <a:lnTo>
                      <a:pt x="12" y="284"/>
                    </a:lnTo>
                    <a:lnTo>
                      <a:pt x="12" y="284"/>
                    </a:lnTo>
                    <a:lnTo>
                      <a:pt x="13" y="286"/>
                    </a:lnTo>
                    <a:lnTo>
                      <a:pt x="15" y="287"/>
                    </a:lnTo>
                    <a:lnTo>
                      <a:pt x="15" y="287"/>
                    </a:lnTo>
                    <a:lnTo>
                      <a:pt x="17" y="286"/>
                    </a:lnTo>
                    <a:lnTo>
                      <a:pt x="18" y="284"/>
                    </a:lnTo>
                    <a:lnTo>
                      <a:pt x="18" y="284"/>
                    </a:lnTo>
                    <a:lnTo>
                      <a:pt x="17" y="282"/>
                    </a:lnTo>
                    <a:lnTo>
                      <a:pt x="15" y="281"/>
                    </a:lnTo>
                    <a:lnTo>
                      <a:pt x="15" y="281"/>
                    </a:lnTo>
                    <a:close/>
                    <a:moveTo>
                      <a:pt x="49" y="281"/>
                    </a:moveTo>
                    <a:lnTo>
                      <a:pt x="49" y="281"/>
                    </a:lnTo>
                    <a:lnTo>
                      <a:pt x="48" y="282"/>
                    </a:lnTo>
                    <a:lnTo>
                      <a:pt x="47" y="284"/>
                    </a:lnTo>
                    <a:lnTo>
                      <a:pt x="47" y="284"/>
                    </a:lnTo>
                    <a:lnTo>
                      <a:pt x="48" y="286"/>
                    </a:lnTo>
                    <a:lnTo>
                      <a:pt x="49" y="287"/>
                    </a:lnTo>
                    <a:lnTo>
                      <a:pt x="49" y="287"/>
                    </a:lnTo>
                    <a:lnTo>
                      <a:pt x="51" y="286"/>
                    </a:lnTo>
                    <a:lnTo>
                      <a:pt x="52" y="284"/>
                    </a:lnTo>
                    <a:lnTo>
                      <a:pt x="52" y="284"/>
                    </a:lnTo>
                    <a:lnTo>
                      <a:pt x="51" y="282"/>
                    </a:lnTo>
                    <a:lnTo>
                      <a:pt x="49" y="281"/>
                    </a:lnTo>
                    <a:lnTo>
                      <a:pt x="49" y="281"/>
                    </a:lnTo>
                    <a:close/>
                    <a:moveTo>
                      <a:pt x="4" y="281"/>
                    </a:moveTo>
                    <a:lnTo>
                      <a:pt x="4" y="281"/>
                    </a:lnTo>
                    <a:lnTo>
                      <a:pt x="1" y="282"/>
                    </a:lnTo>
                    <a:lnTo>
                      <a:pt x="1" y="284"/>
                    </a:lnTo>
                    <a:lnTo>
                      <a:pt x="1" y="284"/>
                    </a:lnTo>
                    <a:lnTo>
                      <a:pt x="1" y="286"/>
                    </a:lnTo>
                    <a:lnTo>
                      <a:pt x="4" y="287"/>
                    </a:lnTo>
                    <a:lnTo>
                      <a:pt x="4" y="287"/>
                    </a:lnTo>
                    <a:lnTo>
                      <a:pt x="6" y="286"/>
                    </a:lnTo>
                    <a:lnTo>
                      <a:pt x="7" y="284"/>
                    </a:lnTo>
                    <a:lnTo>
                      <a:pt x="7" y="284"/>
                    </a:lnTo>
                    <a:lnTo>
                      <a:pt x="6" y="282"/>
                    </a:lnTo>
                    <a:lnTo>
                      <a:pt x="4" y="281"/>
                    </a:lnTo>
                    <a:lnTo>
                      <a:pt x="4" y="281"/>
                    </a:lnTo>
                    <a:close/>
                    <a:moveTo>
                      <a:pt x="38" y="281"/>
                    </a:moveTo>
                    <a:lnTo>
                      <a:pt x="38" y="281"/>
                    </a:lnTo>
                    <a:lnTo>
                      <a:pt x="36" y="282"/>
                    </a:lnTo>
                    <a:lnTo>
                      <a:pt x="35" y="284"/>
                    </a:lnTo>
                    <a:lnTo>
                      <a:pt x="35" y="284"/>
                    </a:lnTo>
                    <a:lnTo>
                      <a:pt x="36" y="286"/>
                    </a:lnTo>
                    <a:lnTo>
                      <a:pt x="38" y="287"/>
                    </a:lnTo>
                    <a:lnTo>
                      <a:pt x="38" y="287"/>
                    </a:lnTo>
                    <a:lnTo>
                      <a:pt x="41" y="286"/>
                    </a:lnTo>
                    <a:lnTo>
                      <a:pt x="41" y="284"/>
                    </a:lnTo>
                    <a:lnTo>
                      <a:pt x="41" y="284"/>
                    </a:lnTo>
                    <a:lnTo>
                      <a:pt x="41" y="282"/>
                    </a:lnTo>
                    <a:lnTo>
                      <a:pt x="38" y="281"/>
                    </a:lnTo>
                    <a:lnTo>
                      <a:pt x="38" y="281"/>
                    </a:lnTo>
                    <a:close/>
                    <a:moveTo>
                      <a:pt x="27" y="281"/>
                    </a:moveTo>
                    <a:lnTo>
                      <a:pt x="27" y="281"/>
                    </a:lnTo>
                    <a:lnTo>
                      <a:pt x="25" y="282"/>
                    </a:lnTo>
                    <a:lnTo>
                      <a:pt x="24" y="284"/>
                    </a:lnTo>
                    <a:lnTo>
                      <a:pt x="24" y="284"/>
                    </a:lnTo>
                    <a:lnTo>
                      <a:pt x="25" y="286"/>
                    </a:lnTo>
                    <a:lnTo>
                      <a:pt x="27" y="287"/>
                    </a:lnTo>
                    <a:lnTo>
                      <a:pt x="27" y="287"/>
                    </a:lnTo>
                    <a:lnTo>
                      <a:pt x="29" y="286"/>
                    </a:lnTo>
                    <a:lnTo>
                      <a:pt x="30" y="284"/>
                    </a:lnTo>
                    <a:lnTo>
                      <a:pt x="30" y="284"/>
                    </a:lnTo>
                    <a:lnTo>
                      <a:pt x="29" y="282"/>
                    </a:lnTo>
                    <a:lnTo>
                      <a:pt x="27" y="281"/>
                    </a:lnTo>
                    <a:lnTo>
                      <a:pt x="27" y="281"/>
                    </a:lnTo>
                    <a:close/>
                  </a:path>
                </a:pathLst>
              </a:custGeom>
              <a:solidFill>
                <a:srgbClr val="0063B0"/>
              </a:solid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Freeform 53"/>
              <p:cNvSpPr>
                <a:spLocks noEditPoints="1"/>
              </p:cNvSpPr>
              <p:nvPr/>
            </p:nvSpPr>
            <p:spPr bwMode="auto">
              <a:xfrm>
                <a:off x="2684685" y="4185084"/>
                <a:ext cx="338137" cy="820738"/>
              </a:xfrm>
              <a:custGeom>
                <a:avLst/>
                <a:gdLst/>
                <a:ahLst/>
                <a:cxnLst>
                  <a:cxn ang="0">
                    <a:pos x="212" y="2"/>
                  </a:cxn>
                  <a:cxn ang="0">
                    <a:pos x="211" y="1"/>
                  </a:cxn>
                  <a:cxn ang="0">
                    <a:pos x="3" y="0"/>
                  </a:cxn>
                  <a:cxn ang="0">
                    <a:pos x="1" y="1"/>
                  </a:cxn>
                  <a:cxn ang="0">
                    <a:pos x="0" y="3"/>
                  </a:cxn>
                  <a:cxn ang="0">
                    <a:pos x="0" y="514"/>
                  </a:cxn>
                  <a:cxn ang="0">
                    <a:pos x="1" y="516"/>
                  </a:cxn>
                  <a:cxn ang="0">
                    <a:pos x="3" y="517"/>
                  </a:cxn>
                  <a:cxn ang="0">
                    <a:pos x="210" y="517"/>
                  </a:cxn>
                  <a:cxn ang="0">
                    <a:pos x="212" y="516"/>
                  </a:cxn>
                  <a:cxn ang="0">
                    <a:pos x="213" y="514"/>
                  </a:cxn>
                  <a:cxn ang="0">
                    <a:pos x="22" y="495"/>
                  </a:cxn>
                  <a:cxn ang="0">
                    <a:pos x="190" y="488"/>
                  </a:cxn>
                  <a:cxn ang="0">
                    <a:pos x="190" y="495"/>
                  </a:cxn>
                  <a:cxn ang="0">
                    <a:pos x="19" y="475"/>
                  </a:cxn>
                  <a:cxn ang="0">
                    <a:pos x="193" y="472"/>
                  </a:cxn>
                  <a:cxn ang="0">
                    <a:pos x="190" y="462"/>
                  </a:cxn>
                  <a:cxn ang="0">
                    <a:pos x="20" y="455"/>
                  </a:cxn>
                  <a:cxn ang="0">
                    <a:pos x="194" y="458"/>
                  </a:cxn>
                  <a:cxn ang="0">
                    <a:pos x="87" y="402"/>
                  </a:cxn>
                  <a:cxn ang="0">
                    <a:pos x="103" y="387"/>
                  </a:cxn>
                  <a:cxn ang="0">
                    <a:pos x="119" y="392"/>
                  </a:cxn>
                  <a:cxn ang="0">
                    <a:pos x="126" y="409"/>
                  </a:cxn>
                  <a:cxn ang="0">
                    <a:pos x="110" y="425"/>
                  </a:cxn>
                  <a:cxn ang="0">
                    <a:pos x="92" y="420"/>
                  </a:cxn>
                  <a:cxn ang="0">
                    <a:pos x="197" y="338"/>
                  </a:cxn>
                  <a:cxn ang="0">
                    <a:pos x="22" y="345"/>
                  </a:cxn>
                  <a:cxn ang="0">
                    <a:pos x="16" y="315"/>
                  </a:cxn>
                  <a:cxn ang="0">
                    <a:pos x="190" y="309"/>
                  </a:cxn>
                  <a:cxn ang="0">
                    <a:pos x="197" y="338"/>
                  </a:cxn>
                  <a:cxn ang="0">
                    <a:pos x="190" y="297"/>
                  </a:cxn>
                  <a:cxn ang="0">
                    <a:pos x="16" y="292"/>
                  </a:cxn>
                  <a:cxn ang="0">
                    <a:pos x="22" y="262"/>
                  </a:cxn>
                  <a:cxn ang="0">
                    <a:pos x="197" y="268"/>
                  </a:cxn>
                  <a:cxn ang="0">
                    <a:pos x="193" y="250"/>
                  </a:cxn>
                  <a:cxn ang="0">
                    <a:pos x="16" y="247"/>
                  </a:cxn>
                  <a:cxn ang="0">
                    <a:pos x="19" y="215"/>
                  </a:cxn>
                  <a:cxn ang="0">
                    <a:pos x="196" y="218"/>
                  </a:cxn>
                  <a:cxn ang="0">
                    <a:pos x="195" y="202"/>
                  </a:cxn>
                  <a:cxn ang="0">
                    <a:pos x="18" y="202"/>
                  </a:cxn>
                  <a:cxn ang="0">
                    <a:pos x="18" y="170"/>
                  </a:cxn>
                  <a:cxn ang="0">
                    <a:pos x="195" y="170"/>
                  </a:cxn>
                  <a:cxn ang="0">
                    <a:pos x="196" y="153"/>
                  </a:cxn>
                  <a:cxn ang="0">
                    <a:pos x="19" y="156"/>
                  </a:cxn>
                  <a:cxn ang="0">
                    <a:pos x="16" y="125"/>
                  </a:cxn>
                  <a:cxn ang="0">
                    <a:pos x="193" y="122"/>
                  </a:cxn>
                  <a:cxn ang="0">
                    <a:pos x="197" y="104"/>
                  </a:cxn>
                  <a:cxn ang="0">
                    <a:pos x="22" y="109"/>
                  </a:cxn>
                  <a:cxn ang="0">
                    <a:pos x="16" y="81"/>
                  </a:cxn>
                  <a:cxn ang="0">
                    <a:pos x="190" y="74"/>
                  </a:cxn>
                  <a:cxn ang="0">
                    <a:pos x="197" y="57"/>
                  </a:cxn>
                  <a:cxn ang="0">
                    <a:pos x="22" y="63"/>
                  </a:cxn>
                  <a:cxn ang="0">
                    <a:pos x="16" y="34"/>
                  </a:cxn>
                  <a:cxn ang="0">
                    <a:pos x="190" y="28"/>
                  </a:cxn>
                  <a:cxn ang="0">
                    <a:pos x="197" y="57"/>
                  </a:cxn>
                </a:cxnLst>
                <a:rect l="0" t="0" r="r" b="b"/>
                <a:pathLst>
                  <a:path w="213" h="517">
                    <a:moveTo>
                      <a:pt x="213" y="4"/>
                    </a:moveTo>
                    <a:lnTo>
                      <a:pt x="213" y="4"/>
                    </a:lnTo>
                    <a:lnTo>
                      <a:pt x="213" y="3"/>
                    </a:lnTo>
                    <a:lnTo>
                      <a:pt x="213" y="3"/>
                    </a:lnTo>
                    <a:lnTo>
                      <a:pt x="213" y="3"/>
                    </a:lnTo>
                    <a:lnTo>
                      <a:pt x="212" y="2"/>
                    </a:lnTo>
                    <a:lnTo>
                      <a:pt x="212" y="2"/>
                    </a:lnTo>
                    <a:lnTo>
                      <a:pt x="212" y="2"/>
                    </a:lnTo>
                    <a:lnTo>
                      <a:pt x="212" y="1"/>
                    </a:lnTo>
                    <a:lnTo>
                      <a:pt x="211" y="1"/>
                    </a:lnTo>
                    <a:lnTo>
                      <a:pt x="211" y="1"/>
                    </a:lnTo>
                    <a:lnTo>
                      <a:pt x="211" y="1"/>
                    </a:lnTo>
                    <a:lnTo>
                      <a:pt x="210" y="1"/>
                    </a:lnTo>
                    <a:lnTo>
                      <a:pt x="210" y="0"/>
                    </a:lnTo>
                    <a:lnTo>
                      <a:pt x="209" y="0"/>
                    </a:lnTo>
                    <a:lnTo>
                      <a:pt x="209" y="0"/>
                    </a:lnTo>
                    <a:lnTo>
                      <a:pt x="4" y="0"/>
                    </a:lnTo>
                    <a:lnTo>
                      <a:pt x="3" y="0"/>
                    </a:lnTo>
                    <a:lnTo>
                      <a:pt x="3" y="0"/>
                    </a:lnTo>
                    <a:lnTo>
                      <a:pt x="3" y="1"/>
                    </a:lnTo>
                    <a:lnTo>
                      <a:pt x="2" y="1"/>
                    </a:lnTo>
                    <a:lnTo>
                      <a:pt x="2" y="1"/>
                    </a:lnTo>
                    <a:lnTo>
                      <a:pt x="1" y="1"/>
                    </a:lnTo>
                    <a:lnTo>
                      <a:pt x="1" y="1"/>
                    </a:lnTo>
                    <a:lnTo>
                      <a:pt x="1" y="2"/>
                    </a:lnTo>
                    <a:lnTo>
                      <a:pt x="1" y="2"/>
                    </a:lnTo>
                    <a:lnTo>
                      <a:pt x="0" y="2"/>
                    </a:lnTo>
                    <a:lnTo>
                      <a:pt x="0" y="3"/>
                    </a:lnTo>
                    <a:lnTo>
                      <a:pt x="0" y="3"/>
                    </a:lnTo>
                    <a:lnTo>
                      <a:pt x="0" y="3"/>
                    </a:lnTo>
                    <a:lnTo>
                      <a:pt x="0" y="4"/>
                    </a:lnTo>
                    <a:lnTo>
                      <a:pt x="0" y="4"/>
                    </a:lnTo>
                    <a:lnTo>
                      <a:pt x="0" y="5"/>
                    </a:lnTo>
                    <a:lnTo>
                      <a:pt x="0" y="513"/>
                    </a:lnTo>
                    <a:lnTo>
                      <a:pt x="0" y="514"/>
                    </a:lnTo>
                    <a:lnTo>
                      <a:pt x="0" y="514"/>
                    </a:lnTo>
                    <a:lnTo>
                      <a:pt x="0" y="515"/>
                    </a:lnTo>
                    <a:lnTo>
                      <a:pt x="0" y="515"/>
                    </a:lnTo>
                    <a:lnTo>
                      <a:pt x="0" y="515"/>
                    </a:lnTo>
                    <a:lnTo>
                      <a:pt x="0" y="516"/>
                    </a:lnTo>
                    <a:lnTo>
                      <a:pt x="1" y="516"/>
                    </a:lnTo>
                    <a:lnTo>
                      <a:pt x="1" y="516"/>
                    </a:lnTo>
                    <a:lnTo>
                      <a:pt x="1" y="517"/>
                    </a:lnTo>
                    <a:lnTo>
                      <a:pt x="1" y="517"/>
                    </a:lnTo>
                    <a:lnTo>
                      <a:pt x="2" y="517"/>
                    </a:lnTo>
                    <a:lnTo>
                      <a:pt x="2" y="517"/>
                    </a:lnTo>
                    <a:lnTo>
                      <a:pt x="3" y="517"/>
                    </a:lnTo>
                    <a:lnTo>
                      <a:pt x="3" y="517"/>
                    </a:lnTo>
                    <a:lnTo>
                      <a:pt x="3" y="517"/>
                    </a:lnTo>
                    <a:lnTo>
                      <a:pt x="4" y="517"/>
                    </a:lnTo>
                    <a:lnTo>
                      <a:pt x="209" y="517"/>
                    </a:lnTo>
                    <a:lnTo>
                      <a:pt x="209" y="517"/>
                    </a:lnTo>
                    <a:lnTo>
                      <a:pt x="210" y="517"/>
                    </a:lnTo>
                    <a:lnTo>
                      <a:pt x="210" y="517"/>
                    </a:lnTo>
                    <a:lnTo>
                      <a:pt x="211" y="517"/>
                    </a:lnTo>
                    <a:lnTo>
                      <a:pt x="211" y="517"/>
                    </a:lnTo>
                    <a:lnTo>
                      <a:pt x="211" y="517"/>
                    </a:lnTo>
                    <a:lnTo>
                      <a:pt x="212" y="517"/>
                    </a:lnTo>
                    <a:lnTo>
                      <a:pt x="212" y="516"/>
                    </a:lnTo>
                    <a:lnTo>
                      <a:pt x="212" y="516"/>
                    </a:lnTo>
                    <a:lnTo>
                      <a:pt x="212" y="516"/>
                    </a:lnTo>
                    <a:lnTo>
                      <a:pt x="213" y="515"/>
                    </a:lnTo>
                    <a:lnTo>
                      <a:pt x="213" y="515"/>
                    </a:lnTo>
                    <a:lnTo>
                      <a:pt x="213" y="515"/>
                    </a:lnTo>
                    <a:lnTo>
                      <a:pt x="213" y="514"/>
                    </a:lnTo>
                    <a:lnTo>
                      <a:pt x="213" y="514"/>
                    </a:lnTo>
                    <a:lnTo>
                      <a:pt x="213" y="513"/>
                    </a:lnTo>
                    <a:lnTo>
                      <a:pt x="213" y="5"/>
                    </a:lnTo>
                    <a:lnTo>
                      <a:pt x="213" y="4"/>
                    </a:lnTo>
                    <a:close/>
                    <a:moveTo>
                      <a:pt x="190" y="495"/>
                    </a:moveTo>
                    <a:lnTo>
                      <a:pt x="22" y="495"/>
                    </a:lnTo>
                    <a:lnTo>
                      <a:pt x="22" y="495"/>
                    </a:lnTo>
                    <a:lnTo>
                      <a:pt x="20" y="494"/>
                    </a:lnTo>
                    <a:lnTo>
                      <a:pt x="19" y="492"/>
                    </a:lnTo>
                    <a:lnTo>
                      <a:pt x="19" y="492"/>
                    </a:lnTo>
                    <a:lnTo>
                      <a:pt x="20" y="489"/>
                    </a:lnTo>
                    <a:lnTo>
                      <a:pt x="22" y="488"/>
                    </a:lnTo>
                    <a:lnTo>
                      <a:pt x="190" y="488"/>
                    </a:lnTo>
                    <a:lnTo>
                      <a:pt x="190" y="488"/>
                    </a:lnTo>
                    <a:lnTo>
                      <a:pt x="193" y="489"/>
                    </a:lnTo>
                    <a:lnTo>
                      <a:pt x="194" y="492"/>
                    </a:lnTo>
                    <a:lnTo>
                      <a:pt x="194" y="492"/>
                    </a:lnTo>
                    <a:lnTo>
                      <a:pt x="193" y="494"/>
                    </a:lnTo>
                    <a:lnTo>
                      <a:pt x="190" y="495"/>
                    </a:lnTo>
                    <a:lnTo>
                      <a:pt x="190" y="495"/>
                    </a:lnTo>
                    <a:close/>
                    <a:moveTo>
                      <a:pt x="190" y="479"/>
                    </a:moveTo>
                    <a:lnTo>
                      <a:pt x="22" y="479"/>
                    </a:lnTo>
                    <a:lnTo>
                      <a:pt x="22" y="479"/>
                    </a:lnTo>
                    <a:lnTo>
                      <a:pt x="20" y="477"/>
                    </a:lnTo>
                    <a:lnTo>
                      <a:pt x="19" y="475"/>
                    </a:lnTo>
                    <a:lnTo>
                      <a:pt x="19" y="475"/>
                    </a:lnTo>
                    <a:lnTo>
                      <a:pt x="20" y="472"/>
                    </a:lnTo>
                    <a:lnTo>
                      <a:pt x="22" y="471"/>
                    </a:lnTo>
                    <a:lnTo>
                      <a:pt x="190" y="471"/>
                    </a:lnTo>
                    <a:lnTo>
                      <a:pt x="190" y="471"/>
                    </a:lnTo>
                    <a:lnTo>
                      <a:pt x="193" y="472"/>
                    </a:lnTo>
                    <a:lnTo>
                      <a:pt x="194" y="475"/>
                    </a:lnTo>
                    <a:lnTo>
                      <a:pt x="194" y="475"/>
                    </a:lnTo>
                    <a:lnTo>
                      <a:pt x="193" y="477"/>
                    </a:lnTo>
                    <a:lnTo>
                      <a:pt x="190" y="479"/>
                    </a:lnTo>
                    <a:lnTo>
                      <a:pt x="190" y="479"/>
                    </a:lnTo>
                    <a:close/>
                    <a:moveTo>
                      <a:pt x="190" y="462"/>
                    </a:moveTo>
                    <a:lnTo>
                      <a:pt x="22" y="462"/>
                    </a:lnTo>
                    <a:lnTo>
                      <a:pt x="22" y="462"/>
                    </a:lnTo>
                    <a:lnTo>
                      <a:pt x="20" y="461"/>
                    </a:lnTo>
                    <a:lnTo>
                      <a:pt x="19" y="458"/>
                    </a:lnTo>
                    <a:lnTo>
                      <a:pt x="19" y="458"/>
                    </a:lnTo>
                    <a:lnTo>
                      <a:pt x="20" y="455"/>
                    </a:lnTo>
                    <a:lnTo>
                      <a:pt x="22" y="454"/>
                    </a:lnTo>
                    <a:lnTo>
                      <a:pt x="190" y="454"/>
                    </a:lnTo>
                    <a:lnTo>
                      <a:pt x="190" y="454"/>
                    </a:lnTo>
                    <a:lnTo>
                      <a:pt x="193" y="455"/>
                    </a:lnTo>
                    <a:lnTo>
                      <a:pt x="194" y="458"/>
                    </a:lnTo>
                    <a:lnTo>
                      <a:pt x="194" y="458"/>
                    </a:lnTo>
                    <a:lnTo>
                      <a:pt x="193" y="461"/>
                    </a:lnTo>
                    <a:lnTo>
                      <a:pt x="190" y="462"/>
                    </a:lnTo>
                    <a:lnTo>
                      <a:pt x="190" y="462"/>
                    </a:lnTo>
                    <a:close/>
                    <a:moveTo>
                      <a:pt x="87" y="406"/>
                    </a:moveTo>
                    <a:lnTo>
                      <a:pt x="87" y="406"/>
                    </a:lnTo>
                    <a:lnTo>
                      <a:pt x="87" y="402"/>
                    </a:lnTo>
                    <a:lnTo>
                      <a:pt x="88" y="399"/>
                    </a:lnTo>
                    <a:lnTo>
                      <a:pt x="90" y="394"/>
                    </a:lnTo>
                    <a:lnTo>
                      <a:pt x="92" y="392"/>
                    </a:lnTo>
                    <a:lnTo>
                      <a:pt x="95" y="389"/>
                    </a:lnTo>
                    <a:lnTo>
                      <a:pt x="98" y="388"/>
                    </a:lnTo>
                    <a:lnTo>
                      <a:pt x="103" y="387"/>
                    </a:lnTo>
                    <a:lnTo>
                      <a:pt x="106" y="386"/>
                    </a:lnTo>
                    <a:lnTo>
                      <a:pt x="106" y="386"/>
                    </a:lnTo>
                    <a:lnTo>
                      <a:pt x="110" y="387"/>
                    </a:lnTo>
                    <a:lnTo>
                      <a:pt x="114" y="388"/>
                    </a:lnTo>
                    <a:lnTo>
                      <a:pt x="117" y="389"/>
                    </a:lnTo>
                    <a:lnTo>
                      <a:pt x="119" y="392"/>
                    </a:lnTo>
                    <a:lnTo>
                      <a:pt x="123" y="394"/>
                    </a:lnTo>
                    <a:lnTo>
                      <a:pt x="124" y="399"/>
                    </a:lnTo>
                    <a:lnTo>
                      <a:pt x="126" y="402"/>
                    </a:lnTo>
                    <a:lnTo>
                      <a:pt x="126" y="406"/>
                    </a:lnTo>
                    <a:lnTo>
                      <a:pt x="126" y="406"/>
                    </a:lnTo>
                    <a:lnTo>
                      <a:pt x="126" y="409"/>
                    </a:lnTo>
                    <a:lnTo>
                      <a:pt x="124" y="414"/>
                    </a:lnTo>
                    <a:lnTo>
                      <a:pt x="123" y="417"/>
                    </a:lnTo>
                    <a:lnTo>
                      <a:pt x="119" y="420"/>
                    </a:lnTo>
                    <a:lnTo>
                      <a:pt x="117" y="422"/>
                    </a:lnTo>
                    <a:lnTo>
                      <a:pt x="114" y="424"/>
                    </a:lnTo>
                    <a:lnTo>
                      <a:pt x="110" y="425"/>
                    </a:lnTo>
                    <a:lnTo>
                      <a:pt x="106" y="425"/>
                    </a:lnTo>
                    <a:lnTo>
                      <a:pt x="106" y="425"/>
                    </a:lnTo>
                    <a:lnTo>
                      <a:pt x="103" y="425"/>
                    </a:lnTo>
                    <a:lnTo>
                      <a:pt x="98" y="424"/>
                    </a:lnTo>
                    <a:lnTo>
                      <a:pt x="95" y="422"/>
                    </a:lnTo>
                    <a:lnTo>
                      <a:pt x="92" y="420"/>
                    </a:lnTo>
                    <a:lnTo>
                      <a:pt x="90" y="417"/>
                    </a:lnTo>
                    <a:lnTo>
                      <a:pt x="88" y="414"/>
                    </a:lnTo>
                    <a:lnTo>
                      <a:pt x="87" y="409"/>
                    </a:lnTo>
                    <a:lnTo>
                      <a:pt x="87" y="406"/>
                    </a:lnTo>
                    <a:lnTo>
                      <a:pt x="87" y="406"/>
                    </a:lnTo>
                    <a:close/>
                    <a:moveTo>
                      <a:pt x="197" y="338"/>
                    </a:moveTo>
                    <a:lnTo>
                      <a:pt x="197" y="338"/>
                    </a:lnTo>
                    <a:lnTo>
                      <a:pt x="196" y="340"/>
                    </a:lnTo>
                    <a:lnTo>
                      <a:pt x="195" y="343"/>
                    </a:lnTo>
                    <a:lnTo>
                      <a:pt x="193" y="344"/>
                    </a:lnTo>
                    <a:lnTo>
                      <a:pt x="190" y="345"/>
                    </a:lnTo>
                    <a:lnTo>
                      <a:pt x="22" y="345"/>
                    </a:lnTo>
                    <a:lnTo>
                      <a:pt x="22" y="345"/>
                    </a:lnTo>
                    <a:lnTo>
                      <a:pt x="19" y="344"/>
                    </a:lnTo>
                    <a:lnTo>
                      <a:pt x="18" y="343"/>
                    </a:lnTo>
                    <a:lnTo>
                      <a:pt x="16" y="340"/>
                    </a:lnTo>
                    <a:lnTo>
                      <a:pt x="16" y="338"/>
                    </a:lnTo>
                    <a:lnTo>
                      <a:pt x="16" y="315"/>
                    </a:lnTo>
                    <a:lnTo>
                      <a:pt x="16" y="315"/>
                    </a:lnTo>
                    <a:lnTo>
                      <a:pt x="16" y="313"/>
                    </a:lnTo>
                    <a:lnTo>
                      <a:pt x="18" y="311"/>
                    </a:lnTo>
                    <a:lnTo>
                      <a:pt x="19" y="310"/>
                    </a:lnTo>
                    <a:lnTo>
                      <a:pt x="22" y="309"/>
                    </a:lnTo>
                    <a:lnTo>
                      <a:pt x="190" y="309"/>
                    </a:lnTo>
                    <a:lnTo>
                      <a:pt x="190" y="309"/>
                    </a:lnTo>
                    <a:lnTo>
                      <a:pt x="193" y="310"/>
                    </a:lnTo>
                    <a:lnTo>
                      <a:pt x="195" y="311"/>
                    </a:lnTo>
                    <a:lnTo>
                      <a:pt x="196" y="313"/>
                    </a:lnTo>
                    <a:lnTo>
                      <a:pt x="197" y="315"/>
                    </a:lnTo>
                    <a:lnTo>
                      <a:pt x="197" y="338"/>
                    </a:lnTo>
                    <a:close/>
                    <a:moveTo>
                      <a:pt x="197" y="292"/>
                    </a:moveTo>
                    <a:lnTo>
                      <a:pt x="197" y="292"/>
                    </a:lnTo>
                    <a:lnTo>
                      <a:pt x="196" y="294"/>
                    </a:lnTo>
                    <a:lnTo>
                      <a:pt x="195" y="296"/>
                    </a:lnTo>
                    <a:lnTo>
                      <a:pt x="193" y="297"/>
                    </a:lnTo>
                    <a:lnTo>
                      <a:pt x="190" y="297"/>
                    </a:lnTo>
                    <a:lnTo>
                      <a:pt x="22" y="297"/>
                    </a:lnTo>
                    <a:lnTo>
                      <a:pt x="22" y="297"/>
                    </a:lnTo>
                    <a:lnTo>
                      <a:pt x="19" y="297"/>
                    </a:lnTo>
                    <a:lnTo>
                      <a:pt x="18" y="296"/>
                    </a:lnTo>
                    <a:lnTo>
                      <a:pt x="16" y="294"/>
                    </a:lnTo>
                    <a:lnTo>
                      <a:pt x="16" y="292"/>
                    </a:lnTo>
                    <a:lnTo>
                      <a:pt x="16" y="268"/>
                    </a:lnTo>
                    <a:lnTo>
                      <a:pt x="16" y="268"/>
                    </a:lnTo>
                    <a:lnTo>
                      <a:pt x="16" y="266"/>
                    </a:lnTo>
                    <a:lnTo>
                      <a:pt x="18" y="264"/>
                    </a:lnTo>
                    <a:lnTo>
                      <a:pt x="19" y="263"/>
                    </a:lnTo>
                    <a:lnTo>
                      <a:pt x="22" y="262"/>
                    </a:lnTo>
                    <a:lnTo>
                      <a:pt x="190" y="262"/>
                    </a:lnTo>
                    <a:lnTo>
                      <a:pt x="190" y="262"/>
                    </a:lnTo>
                    <a:lnTo>
                      <a:pt x="193" y="263"/>
                    </a:lnTo>
                    <a:lnTo>
                      <a:pt x="195" y="264"/>
                    </a:lnTo>
                    <a:lnTo>
                      <a:pt x="196" y="266"/>
                    </a:lnTo>
                    <a:lnTo>
                      <a:pt x="197" y="268"/>
                    </a:lnTo>
                    <a:lnTo>
                      <a:pt x="197" y="292"/>
                    </a:lnTo>
                    <a:close/>
                    <a:moveTo>
                      <a:pt x="197" y="244"/>
                    </a:moveTo>
                    <a:lnTo>
                      <a:pt x="197" y="244"/>
                    </a:lnTo>
                    <a:lnTo>
                      <a:pt x="196" y="247"/>
                    </a:lnTo>
                    <a:lnTo>
                      <a:pt x="195" y="248"/>
                    </a:lnTo>
                    <a:lnTo>
                      <a:pt x="193" y="250"/>
                    </a:lnTo>
                    <a:lnTo>
                      <a:pt x="190" y="250"/>
                    </a:lnTo>
                    <a:lnTo>
                      <a:pt x="22" y="250"/>
                    </a:lnTo>
                    <a:lnTo>
                      <a:pt x="22" y="250"/>
                    </a:lnTo>
                    <a:lnTo>
                      <a:pt x="19" y="250"/>
                    </a:lnTo>
                    <a:lnTo>
                      <a:pt x="18" y="248"/>
                    </a:lnTo>
                    <a:lnTo>
                      <a:pt x="16" y="247"/>
                    </a:lnTo>
                    <a:lnTo>
                      <a:pt x="16" y="244"/>
                    </a:lnTo>
                    <a:lnTo>
                      <a:pt x="16" y="222"/>
                    </a:lnTo>
                    <a:lnTo>
                      <a:pt x="16" y="222"/>
                    </a:lnTo>
                    <a:lnTo>
                      <a:pt x="16" y="218"/>
                    </a:lnTo>
                    <a:lnTo>
                      <a:pt x="18" y="217"/>
                    </a:lnTo>
                    <a:lnTo>
                      <a:pt x="19" y="215"/>
                    </a:lnTo>
                    <a:lnTo>
                      <a:pt x="22" y="215"/>
                    </a:lnTo>
                    <a:lnTo>
                      <a:pt x="190" y="215"/>
                    </a:lnTo>
                    <a:lnTo>
                      <a:pt x="190" y="215"/>
                    </a:lnTo>
                    <a:lnTo>
                      <a:pt x="193" y="215"/>
                    </a:lnTo>
                    <a:lnTo>
                      <a:pt x="195" y="217"/>
                    </a:lnTo>
                    <a:lnTo>
                      <a:pt x="196" y="218"/>
                    </a:lnTo>
                    <a:lnTo>
                      <a:pt x="197" y="222"/>
                    </a:lnTo>
                    <a:lnTo>
                      <a:pt x="197" y="244"/>
                    </a:lnTo>
                    <a:close/>
                    <a:moveTo>
                      <a:pt x="197" y="197"/>
                    </a:moveTo>
                    <a:lnTo>
                      <a:pt x="197" y="197"/>
                    </a:lnTo>
                    <a:lnTo>
                      <a:pt x="196" y="199"/>
                    </a:lnTo>
                    <a:lnTo>
                      <a:pt x="195" y="202"/>
                    </a:lnTo>
                    <a:lnTo>
                      <a:pt x="193" y="203"/>
                    </a:lnTo>
                    <a:lnTo>
                      <a:pt x="190" y="204"/>
                    </a:lnTo>
                    <a:lnTo>
                      <a:pt x="22" y="204"/>
                    </a:lnTo>
                    <a:lnTo>
                      <a:pt x="22" y="204"/>
                    </a:lnTo>
                    <a:lnTo>
                      <a:pt x="19" y="203"/>
                    </a:lnTo>
                    <a:lnTo>
                      <a:pt x="18" y="202"/>
                    </a:lnTo>
                    <a:lnTo>
                      <a:pt x="16" y="199"/>
                    </a:lnTo>
                    <a:lnTo>
                      <a:pt x="16" y="197"/>
                    </a:lnTo>
                    <a:lnTo>
                      <a:pt x="16" y="174"/>
                    </a:lnTo>
                    <a:lnTo>
                      <a:pt x="16" y="174"/>
                    </a:lnTo>
                    <a:lnTo>
                      <a:pt x="16" y="172"/>
                    </a:lnTo>
                    <a:lnTo>
                      <a:pt x="18" y="170"/>
                    </a:lnTo>
                    <a:lnTo>
                      <a:pt x="19" y="169"/>
                    </a:lnTo>
                    <a:lnTo>
                      <a:pt x="22" y="169"/>
                    </a:lnTo>
                    <a:lnTo>
                      <a:pt x="190" y="169"/>
                    </a:lnTo>
                    <a:lnTo>
                      <a:pt x="190" y="169"/>
                    </a:lnTo>
                    <a:lnTo>
                      <a:pt x="193" y="169"/>
                    </a:lnTo>
                    <a:lnTo>
                      <a:pt x="195" y="170"/>
                    </a:lnTo>
                    <a:lnTo>
                      <a:pt x="196" y="172"/>
                    </a:lnTo>
                    <a:lnTo>
                      <a:pt x="197" y="174"/>
                    </a:lnTo>
                    <a:lnTo>
                      <a:pt x="197" y="197"/>
                    </a:lnTo>
                    <a:close/>
                    <a:moveTo>
                      <a:pt x="197" y="151"/>
                    </a:moveTo>
                    <a:lnTo>
                      <a:pt x="197" y="151"/>
                    </a:lnTo>
                    <a:lnTo>
                      <a:pt x="196" y="153"/>
                    </a:lnTo>
                    <a:lnTo>
                      <a:pt x="195" y="155"/>
                    </a:lnTo>
                    <a:lnTo>
                      <a:pt x="193" y="156"/>
                    </a:lnTo>
                    <a:lnTo>
                      <a:pt x="190" y="157"/>
                    </a:lnTo>
                    <a:lnTo>
                      <a:pt x="22" y="157"/>
                    </a:lnTo>
                    <a:lnTo>
                      <a:pt x="22" y="157"/>
                    </a:lnTo>
                    <a:lnTo>
                      <a:pt x="19" y="156"/>
                    </a:lnTo>
                    <a:lnTo>
                      <a:pt x="18" y="155"/>
                    </a:lnTo>
                    <a:lnTo>
                      <a:pt x="16" y="153"/>
                    </a:lnTo>
                    <a:lnTo>
                      <a:pt x="16" y="151"/>
                    </a:lnTo>
                    <a:lnTo>
                      <a:pt x="16" y="127"/>
                    </a:lnTo>
                    <a:lnTo>
                      <a:pt x="16" y="127"/>
                    </a:lnTo>
                    <a:lnTo>
                      <a:pt x="16" y="125"/>
                    </a:lnTo>
                    <a:lnTo>
                      <a:pt x="18" y="123"/>
                    </a:lnTo>
                    <a:lnTo>
                      <a:pt x="19" y="122"/>
                    </a:lnTo>
                    <a:lnTo>
                      <a:pt x="22" y="122"/>
                    </a:lnTo>
                    <a:lnTo>
                      <a:pt x="190" y="122"/>
                    </a:lnTo>
                    <a:lnTo>
                      <a:pt x="190" y="122"/>
                    </a:lnTo>
                    <a:lnTo>
                      <a:pt x="193" y="122"/>
                    </a:lnTo>
                    <a:lnTo>
                      <a:pt x="195" y="123"/>
                    </a:lnTo>
                    <a:lnTo>
                      <a:pt x="196" y="125"/>
                    </a:lnTo>
                    <a:lnTo>
                      <a:pt x="197" y="127"/>
                    </a:lnTo>
                    <a:lnTo>
                      <a:pt x="197" y="151"/>
                    </a:lnTo>
                    <a:close/>
                    <a:moveTo>
                      <a:pt x="197" y="104"/>
                    </a:moveTo>
                    <a:lnTo>
                      <a:pt x="197" y="104"/>
                    </a:lnTo>
                    <a:lnTo>
                      <a:pt x="196" y="106"/>
                    </a:lnTo>
                    <a:lnTo>
                      <a:pt x="195" y="108"/>
                    </a:lnTo>
                    <a:lnTo>
                      <a:pt x="193" y="109"/>
                    </a:lnTo>
                    <a:lnTo>
                      <a:pt x="190" y="109"/>
                    </a:lnTo>
                    <a:lnTo>
                      <a:pt x="22" y="109"/>
                    </a:lnTo>
                    <a:lnTo>
                      <a:pt x="22" y="109"/>
                    </a:lnTo>
                    <a:lnTo>
                      <a:pt x="19" y="109"/>
                    </a:lnTo>
                    <a:lnTo>
                      <a:pt x="18" y="108"/>
                    </a:lnTo>
                    <a:lnTo>
                      <a:pt x="16" y="106"/>
                    </a:lnTo>
                    <a:lnTo>
                      <a:pt x="16" y="104"/>
                    </a:lnTo>
                    <a:lnTo>
                      <a:pt x="16" y="81"/>
                    </a:lnTo>
                    <a:lnTo>
                      <a:pt x="16" y="81"/>
                    </a:lnTo>
                    <a:lnTo>
                      <a:pt x="16" y="79"/>
                    </a:lnTo>
                    <a:lnTo>
                      <a:pt x="18" y="76"/>
                    </a:lnTo>
                    <a:lnTo>
                      <a:pt x="19" y="75"/>
                    </a:lnTo>
                    <a:lnTo>
                      <a:pt x="22" y="74"/>
                    </a:lnTo>
                    <a:lnTo>
                      <a:pt x="190" y="74"/>
                    </a:lnTo>
                    <a:lnTo>
                      <a:pt x="190" y="74"/>
                    </a:lnTo>
                    <a:lnTo>
                      <a:pt x="193" y="75"/>
                    </a:lnTo>
                    <a:lnTo>
                      <a:pt x="195" y="76"/>
                    </a:lnTo>
                    <a:lnTo>
                      <a:pt x="196" y="79"/>
                    </a:lnTo>
                    <a:lnTo>
                      <a:pt x="197" y="81"/>
                    </a:lnTo>
                    <a:lnTo>
                      <a:pt x="197" y="104"/>
                    </a:lnTo>
                    <a:close/>
                    <a:moveTo>
                      <a:pt x="197" y="57"/>
                    </a:moveTo>
                    <a:lnTo>
                      <a:pt x="197" y="57"/>
                    </a:lnTo>
                    <a:lnTo>
                      <a:pt x="196" y="59"/>
                    </a:lnTo>
                    <a:lnTo>
                      <a:pt x="195" y="62"/>
                    </a:lnTo>
                    <a:lnTo>
                      <a:pt x="193" y="63"/>
                    </a:lnTo>
                    <a:lnTo>
                      <a:pt x="190" y="63"/>
                    </a:lnTo>
                    <a:lnTo>
                      <a:pt x="22" y="63"/>
                    </a:lnTo>
                    <a:lnTo>
                      <a:pt x="22" y="63"/>
                    </a:lnTo>
                    <a:lnTo>
                      <a:pt x="19" y="63"/>
                    </a:lnTo>
                    <a:lnTo>
                      <a:pt x="18" y="62"/>
                    </a:lnTo>
                    <a:lnTo>
                      <a:pt x="16" y="59"/>
                    </a:lnTo>
                    <a:lnTo>
                      <a:pt x="16" y="57"/>
                    </a:lnTo>
                    <a:lnTo>
                      <a:pt x="16" y="34"/>
                    </a:lnTo>
                    <a:lnTo>
                      <a:pt x="16" y="34"/>
                    </a:lnTo>
                    <a:lnTo>
                      <a:pt x="16" y="32"/>
                    </a:lnTo>
                    <a:lnTo>
                      <a:pt x="18" y="30"/>
                    </a:lnTo>
                    <a:lnTo>
                      <a:pt x="19" y="29"/>
                    </a:lnTo>
                    <a:lnTo>
                      <a:pt x="22" y="28"/>
                    </a:lnTo>
                    <a:lnTo>
                      <a:pt x="190" y="28"/>
                    </a:lnTo>
                    <a:lnTo>
                      <a:pt x="190" y="28"/>
                    </a:lnTo>
                    <a:lnTo>
                      <a:pt x="193" y="29"/>
                    </a:lnTo>
                    <a:lnTo>
                      <a:pt x="195" y="30"/>
                    </a:lnTo>
                    <a:lnTo>
                      <a:pt x="196" y="32"/>
                    </a:lnTo>
                    <a:lnTo>
                      <a:pt x="197" y="34"/>
                    </a:lnTo>
                    <a:lnTo>
                      <a:pt x="197" y="57"/>
                    </a:lnTo>
                    <a:close/>
                  </a:path>
                </a:pathLst>
              </a:custGeom>
              <a:solidFill>
                <a:srgbClr val="65AADD"/>
              </a:solid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41" name="组合 40"/>
              <p:cNvGrpSpPr/>
              <p:nvPr/>
            </p:nvGrpSpPr>
            <p:grpSpPr>
              <a:xfrm>
                <a:off x="2125662" y="3868402"/>
                <a:ext cx="562904" cy="1144774"/>
                <a:chOff x="1227090" y="5184590"/>
                <a:chExt cx="520700" cy="987426"/>
              </a:xfrm>
            </p:grpSpPr>
            <p:sp>
              <p:nvSpPr>
                <p:cNvPr id="42" name="Freeform 61"/>
                <p:cNvSpPr>
                  <a:spLocks noEditPoints="1"/>
                </p:cNvSpPr>
                <p:nvPr/>
              </p:nvSpPr>
              <p:spPr bwMode="auto">
                <a:xfrm>
                  <a:off x="1260428" y="5462403"/>
                  <a:ext cx="458788" cy="709613"/>
                </a:xfrm>
                <a:custGeom>
                  <a:avLst/>
                  <a:gdLst/>
                  <a:ahLst/>
                  <a:cxnLst>
                    <a:cxn ang="0">
                      <a:pos x="6" y="0"/>
                    </a:cxn>
                    <a:cxn ang="0">
                      <a:pos x="4" y="0"/>
                    </a:cxn>
                    <a:cxn ang="0">
                      <a:pos x="1" y="4"/>
                    </a:cxn>
                    <a:cxn ang="0">
                      <a:pos x="0" y="441"/>
                    </a:cxn>
                    <a:cxn ang="0">
                      <a:pos x="1" y="443"/>
                    </a:cxn>
                    <a:cxn ang="0">
                      <a:pos x="4" y="446"/>
                    </a:cxn>
                    <a:cxn ang="0">
                      <a:pos x="282" y="447"/>
                    </a:cxn>
                    <a:cxn ang="0">
                      <a:pos x="285" y="446"/>
                    </a:cxn>
                    <a:cxn ang="0">
                      <a:pos x="289" y="443"/>
                    </a:cxn>
                    <a:cxn ang="0">
                      <a:pos x="289" y="6"/>
                    </a:cxn>
                    <a:cxn ang="0">
                      <a:pos x="289" y="4"/>
                    </a:cxn>
                    <a:cxn ang="0">
                      <a:pos x="285" y="0"/>
                    </a:cxn>
                    <a:cxn ang="0">
                      <a:pos x="282" y="0"/>
                    </a:cxn>
                    <a:cxn ang="0">
                      <a:pos x="57" y="397"/>
                    </a:cxn>
                    <a:cxn ang="0">
                      <a:pos x="103" y="351"/>
                    </a:cxn>
                    <a:cxn ang="0">
                      <a:pos x="103" y="336"/>
                    </a:cxn>
                    <a:cxn ang="0">
                      <a:pos x="57" y="290"/>
                    </a:cxn>
                    <a:cxn ang="0">
                      <a:pos x="103" y="336"/>
                    </a:cxn>
                    <a:cxn ang="0">
                      <a:pos x="57" y="272"/>
                    </a:cxn>
                    <a:cxn ang="0">
                      <a:pos x="103" y="226"/>
                    </a:cxn>
                    <a:cxn ang="0">
                      <a:pos x="103" y="208"/>
                    </a:cxn>
                    <a:cxn ang="0">
                      <a:pos x="57" y="162"/>
                    </a:cxn>
                    <a:cxn ang="0">
                      <a:pos x="103" y="208"/>
                    </a:cxn>
                    <a:cxn ang="0">
                      <a:pos x="57" y="144"/>
                    </a:cxn>
                    <a:cxn ang="0">
                      <a:pos x="103" y="98"/>
                    </a:cxn>
                    <a:cxn ang="0">
                      <a:pos x="103" y="81"/>
                    </a:cxn>
                    <a:cxn ang="0">
                      <a:pos x="57" y="35"/>
                    </a:cxn>
                    <a:cxn ang="0">
                      <a:pos x="103" y="81"/>
                    </a:cxn>
                    <a:cxn ang="0">
                      <a:pos x="121" y="397"/>
                    </a:cxn>
                    <a:cxn ang="0">
                      <a:pos x="167" y="351"/>
                    </a:cxn>
                    <a:cxn ang="0">
                      <a:pos x="167" y="336"/>
                    </a:cxn>
                    <a:cxn ang="0">
                      <a:pos x="121" y="290"/>
                    </a:cxn>
                    <a:cxn ang="0">
                      <a:pos x="167" y="336"/>
                    </a:cxn>
                    <a:cxn ang="0">
                      <a:pos x="121" y="272"/>
                    </a:cxn>
                    <a:cxn ang="0">
                      <a:pos x="167" y="226"/>
                    </a:cxn>
                    <a:cxn ang="0">
                      <a:pos x="167" y="208"/>
                    </a:cxn>
                    <a:cxn ang="0">
                      <a:pos x="121" y="162"/>
                    </a:cxn>
                    <a:cxn ang="0">
                      <a:pos x="167" y="208"/>
                    </a:cxn>
                    <a:cxn ang="0">
                      <a:pos x="121" y="144"/>
                    </a:cxn>
                    <a:cxn ang="0">
                      <a:pos x="167" y="98"/>
                    </a:cxn>
                    <a:cxn ang="0">
                      <a:pos x="167" y="81"/>
                    </a:cxn>
                    <a:cxn ang="0">
                      <a:pos x="121" y="35"/>
                    </a:cxn>
                    <a:cxn ang="0">
                      <a:pos x="167" y="81"/>
                    </a:cxn>
                    <a:cxn ang="0">
                      <a:pos x="185" y="397"/>
                    </a:cxn>
                    <a:cxn ang="0">
                      <a:pos x="231" y="351"/>
                    </a:cxn>
                    <a:cxn ang="0">
                      <a:pos x="231" y="336"/>
                    </a:cxn>
                    <a:cxn ang="0">
                      <a:pos x="185" y="290"/>
                    </a:cxn>
                    <a:cxn ang="0">
                      <a:pos x="231" y="336"/>
                    </a:cxn>
                    <a:cxn ang="0">
                      <a:pos x="185" y="272"/>
                    </a:cxn>
                    <a:cxn ang="0">
                      <a:pos x="231" y="226"/>
                    </a:cxn>
                    <a:cxn ang="0">
                      <a:pos x="231" y="208"/>
                    </a:cxn>
                    <a:cxn ang="0">
                      <a:pos x="185" y="162"/>
                    </a:cxn>
                    <a:cxn ang="0">
                      <a:pos x="231" y="208"/>
                    </a:cxn>
                    <a:cxn ang="0">
                      <a:pos x="185" y="144"/>
                    </a:cxn>
                    <a:cxn ang="0">
                      <a:pos x="231" y="98"/>
                    </a:cxn>
                    <a:cxn ang="0">
                      <a:pos x="231" y="81"/>
                    </a:cxn>
                    <a:cxn ang="0">
                      <a:pos x="185" y="35"/>
                    </a:cxn>
                    <a:cxn ang="0">
                      <a:pos x="231" y="81"/>
                    </a:cxn>
                  </a:cxnLst>
                  <a:rect l="0" t="0" r="r" b="b"/>
                  <a:pathLst>
                    <a:path w="289" h="447">
                      <a:moveTo>
                        <a:pt x="282" y="0"/>
                      </a:moveTo>
                      <a:lnTo>
                        <a:pt x="6" y="0"/>
                      </a:lnTo>
                      <a:lnTo>
                        <a:pt x="6" y="0"/>
                      </a:lnTo>
                      <a:lnTo>
                        <a:pt x="4" y="0"/>
                      </a:lnTo>
                      <a:lnTo>
                        <a:pt x="2" y="1"/>
                      </a:lnTo>
                      <a:lnTo>
                        <a:pt x="1" y="4"/>
                      </a:lnTo>
                      <a:lnTo>
                        <a:pt x="0" y="6"/>
                      </a:lnTo>
                      <a:lnTo>
                        <a:pt x="0" y="441"/>
                      </a:lnTo>
                      <a:lnTo>
                        <a:pt x="0" y="441"/>
                      </a:lnTo>
                      <a:lnTo>
                        <a:pt x="1" y="443"/>
                      </a:lnTo>
                      <a:lnTo>
                        <a:pt x="2" y="445"/>
                      </a:lnTo>
                      <a:lnTo>
                        <a:pt x="4" y="446"/>
                      </a:lnTo>
                      <a:lnTo>
                        <a:pt x="6" y="447"/>
                      </a:lnTo>
                      <a:lnTo>
                        <a:pt x="282" y="447"/>
                      </a:lnTo>
                      <a:lnTo>
                        <a:pt x="282" y="447"/>
                      </a:lnTo>
                      <a:lnTo>
                        <a:pt x="285" y="446"/>
                      </a:lnTo>
                      <a:lnTo>
                        <a:pt x="287" y="445"/>
                      </a:lnTo>
                      <a:lnTo>
                        <a:pt x="289" y="443"/>
                      </a:lnTo>
                      <a:lnTo>
                        <a:pt x="289" y="441"/>
                      </a:lnTo>
                      <a:lnTo>
                        <a:pt x="289" y="6"/>
                      </a:lnTo>
                      <a:lnTo>
                        <a:pt x="289" y="6"/>
                      </a:lnTo>
                      <a:lnTo>
                        <a:pt x="289" y="4"/>
                      </a:lnTo>
                      <a:lnTo>
                        <a:pt x="287" y="1"/>
                      </a:lnTo>
                      <a:lnTo>
                        <a:pt x="285" y="0"/>
                      </a:lnTo>
                      <a:lnTo>
                        <a:pt x="282" y="0"/>
                      </a:lnTo>
                      <a:lnTo>
                        <a:pt x="282" y="0"/>
                      </a:lnTo>
                      <a:close/>
                      <a:moveTo>
                        <a:pt x="103" y="397"/>
                      </a:moveTo>
                      <a:lnTo>
                        <a:pt x="57" y="397"/>
                      </a:lnTo>
                      <a:lnTo>
                        <a:pt x="57" y="351"/>
                      </a:lnTo>
                      <a:lnTo>
                        <a:pt x="103" y="351"/>
                      </a:lnTo>
                      <a:lnTo>
                        <a:pt x="103" y="397"/>
                      </a:lnTo>
                      <a:close/>
                      <a:moveTo>
                        <a:pt x="103" y="336"/>
                      </a:moveTo>
                      <a:lnTo>
                        <a:pt x="57" y="336"/>
                      </a:lnTo>
                      <a:lnTo>
                        <a:pt x="57" y="290"/>
                      </a:lnTo>
                      <a:lnTo>
                        <a:pt x="103" y="290"/>
                      </a:lnTo>
                      <a:lnTo>
                        <a:pt x="103" y="336"/>
                      </a:lnTo>
                      <a:close/>
                      <a:moveTo>
                        <a:pt x="103" y="272"/>
                      </a:moveTo>
                      <a:lnTo>
                        <a:pt x="57" y="272"/>
                      </a:lnTo>
                      <a:lnTo>
                        <a:pt x="57" y="226"/>
                      </a:lnTo>
                      <a:lnTo>
                        <a:pt x="103" y="226"/>
                      </a:lnTo>
                      <a:lnTo>
                        <a:pt x="103" y="272"/>
                      </a:lnTo>
                      <a:close/>
                      <a:moveTo>
                        <a:pt x="103" y="208"/>
                      </a:moveTo>
                      <a:lnTo>
                        <a:pt x="57" y="208"/>
                      </a:lnTo>
                      <a:lnTo>
                        <a:pt x="57" y="162"/>
                      </a:lnTo>
                      <a:lnTo>
                        <a:pt x="103" y="162"/>
                      </a:lnTo>
                      <a:lnTo>
                        <a:pt x="103" y="208"/>
                      </a:lnTo>
                      <a:close/>
                      <a:moveTo>
                        <a:pt x="103" y="144"/>
                      </a:moveTo>
                      <a:lnTo>
                        <a:pt x="57" y="144"/>
                      </a:lnTo>
                      <a:lnTo>
                        <a:pt x="57" y="98"/>
                      </a:lnTo>
                      <a:lnTo>
                        <a:pt x="103" y="98"/>
                      </a:lnTo>
                      <a:lnTo>
                        <a:pt x="103" y="144"/>
                      </a:lnTo>
                      <a:close/>
                      <a:moveTo>
                        <a:pt x="103" y="81"/>
                      </a:moveTo>
                      <a:lnTo>
                        <a:pt x="57" y="81"/>
                      </a:lnTo>
                      <a:lnTo>
                        <a:pt x="57" y="35"/>
                      </a:lnTo>
                      <a:lnTo>
                        <a:pt x="103" y="35"/>
                      </a:lnTo>
                      <a:lnTo>
                        <a:pt x="103" y="81"/>
                      </a:lnTo>
                      <a:close/>
                      <a:moveTo>
                        <a:pt x="167" y="397"/>
                      </a:moveTo>
                      <a:lnTo>
                        <a:pt x="121" y="397"/>
                      </a:lnTo>
                      <a:lnTo>
                        <a:pt x="121" y="351"/>
                      </a:lnTo>
                      <a:lnTo>
                        <a:pt x="167" y="351"/>
                      </a:lnTo>
                      <a:lnTo>
                        <a:pt x="167" y="397"/>
                      </a:lnTo>
                      <a:close/>
                      <a:moveTo>
                        <a:pt x="167" y="336"/>
                      </a:moveTo>
                      <a:lnTo>
                        <a:pt x="121" y="336"/>
                      </a:lnTo>
                      <a:lnTo>
                        <a:pt x="121" y="290"/>
                      </a:lnTo>
                      <a:lnTo>
                        <a:pt x="167" y="290"/>
                      </a:lnTo>
                      <a:lnTo>
                        <a:pt x="167" y="336"/>
                      </a:lnTo>
                      <a:close/>
                      <a:moveTo>
                        <a:pt x="167" y="272"/>
                      </a:moveTo>
                      <a:lnTo>
                        <a:pt x="121" y="272"/>
                      </a:lnTo>
                      <a:lnTo>
                        <a:pt x="121" y="226"/>
                      </a:lnTo>
                      <a:lnTo>
                        <a:pt x="167" y="226"/>
                      </a:lnTo>
                      <a:lnTo>
                        <a:pt x="167" y="272"/>
                      </a:lnTo>
                      <a:close/>
                      <a:moveTo>
                        <a:pt x="167" y="208"/>
                      </a:moveTo>
                      <a:lnTo>
                        <a:pt x="121" y="208"/>
                      </a:lnTo>
                      <a:lnTo>
                        <a:pt x="121" y="162"/>
                      </a:lnTo>
                      <a:lnTo>
                        <a:pt x="167" y="162"/>
                      </a:lnTo>
                      <a:lnTo>
                        <a:pt x="167" y="208"/>
                      </a:lnTo>
                      <a:close/>
                      <a:moveTo>
                        <a:pt x="167" y="144"/>
                      </a:moveTo>
                      <a:lnTo>
                        <a:pt x="121" y="144"/>
                      </a:lnTo>
                      <a:lnTo>
                        <a:pt x="121" y="98"/>
                      </a:lnTo>
                      <a:lnTo>
                        <a:pt x="167" y="98"/>
                      </a:lnTo>
                      <a:lnTo>
                        <a:pt x="167" y="144"/>
                      </a:lnTo>
                      <a:close/>
                      <a:moveTo>
                        <a:pt x="167" y="81"/>
                      </a:moveTo>
                      <a:lnTo>
                        <a:pt x="121" y="81"/>
                      </a:lnTo>
                      <a:lnTo>
                        <a:pt x="121" y="35"/>
                      </a:lnTo>
                      <a:lnTo>
                        <a:pt x="167" y="35"/>
                      </a:lnTo>
                      <a:lnTo>
                        <a:pt x="167" y="81"/>
                      </a:lnTo>
                      <a:close/>
                      <a:moveTo>
                        <a:pt x="231" y="397"/>
                      </a:moveTo>
                      <a:lnTo>
                        <a:pt x="185" y="397"/>
                      </a:lnTo>
                      <a:lnTo>
                        <a:pt x="185" y="351"/>
                      </a:lnTo>
                      <a:lnTo>
                        <a:pt x="231" y="351"/>
                      </a:lnTo>
                      <a:lnTo>
                        <a:pt x="231" y="397"/>
                      </a:lnTo>
                      <a:close/>
                      <a:moveTo>
                        <a:pt x="231" y="336"/>
                      </a:moveTo>
                      <a:lnTo>
                        <a:pt x="185" y="336"/>
                      </a:lnTo>
                      <a:lnTo>
                        <a:pt x="185" y="290"/>
                      </a:lnTo>
                      <a:lnTo>
                        <a:pt x="231" y="290"/>
                      </a:lnTo>
                      <a:lnTo>
                        <a:pt x="231" y="336"/>
                      </a:lnTo>
                      <a:close/>
                      <a:moveTo>
                        <a:pt x="231" y="272"/>
                      </a:moveTo>
                      <a:lnTo>
                        <a:pt x="185" y="272"/>
                      </a:lnTo>
                      <a:lnTo>
                        <a:pt x="185" y="226"/>
                      </a:lnTo>
                      <a:lnTo>
                        <a:pt x="231" y="226"/>
                      </a:lnTo>
                      <a:lnTo>
                        <a:pt x="231" y="272"/>
                      </a:lnTo>
                      <a:close/>
                      <a:moveTo>
                        <a:pt x="231" y="208"/>
                      </a:moveTo>
                      <a:lnTo>
                        <a:pt x="185" y="208"/>
                      </a:lnTo>
                      <a:lnTo>
                        <a:pt x="185" y="162"/>
                      </a:lnTo>
                      <a:lnTo>
                        <a:pt x="231" y="162"/>
                      </a:lnTo>
                      <a:lnTo>
                        <a:pt x="231" y="208"/>
                      </a:lnTo>
                      <a:close/>
                      <a:moveTo>
                        <a:pt x="231" y="144"/>
                      </a:moveTo>
                      <a:lnTo>
                        <a:pt x="185" y="144"/>
                      </a:lnTo>
                      <a:lnTo>
                        <a:pt x="185" y="98"/>
                      </a:lnTo>
                      <a:lnTo>
                        <a:pt x="231" y="98"/>
                      </a:lnTo>
                      <a:lnTo>
                        <a:pt x="231" y="144"/>
                      </a:lnTo>
                      <a:close/>
                      <a:moveTo>
                        <a:pt x="231" y="81"/>
                      </a:moveTo>
                      <a:lnTo>
                        <a:pt x="185" y="81"/>
                      </a:lnTo>
                      <a:lnTo>
                        <a:pt x="185" y="35"/>
                      </a:lnTo>
                      <a:lnTo>
                        <a:pt x="231" y="35"/>
                      </a:lnTo>
                      <a:lnTo>
                        <a:pt x="231" y="81"/>
                      </a:lnTo>
                      <a:close/>
                    </a:path>
                  </a:pathLst>
                </a:custGeom>
                <a:solidFill>
                  <a:srgbClr val="65AADD"/>
                </a:solid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Freeform 62"/>
                <p:cNvSpPr>
                  <a:spLocks/>
                </p:cNvSpPr>
                <p:nvPr/>
              </p:nvSpPr>
              <p:spPr bwMode="auto">
                <a:xfrm>
                  <a:off x="1227090" y="5184590"/>
                  <a:ext cx="520700" cy="263525"/>
                </a:xfrm>
                <a:custGeom>
                  <a:avLst/>
                  <a:gdLst/>
                  <a:ahLst/>
                  <a:cxnLst>
                    <a:cxn ang="0">
                      <a:pos x="137" y="11"/>
                    </a:cxn>
                    <a:cxn ang="0">
                      <a:pos x="137" y="11"/>
                    </a:cxn>
                    <a:cxn ang="0">
                      <a:pos x="142" y="6"/>
                    </a:cxn>
                    <a:cxn ang="0">
                      <a:pos x="150" y="3"/>
                    </a:cxn>
                    <a:cxn ang="0">
                      <a:pos x="156" y="0"/>
                    </a:cxn>
                    <a:cxn ang="0">
                      <a:pos x="164" y="0"/>
                    </a:cxn>
                    <a:cxn ang="0">
                      <a:pos x="172" y="0"/>
                    </a:cxn>
                    <a:cxn ang="0">
                      <a:pos x="179" y="3"/>
                    </a:cxn>
                    <a:cxn ang="0">
                      <a:pos x="186" y="6"/>
                    </a:cxn>
                    <a:cxn ang="0">
                      <a:pos x="192" y="11"/>
                    </a:cxn>
                    <a:cxn ang="0">
                      <a:pos x="319" y="138"/>
                    </a:cxn>
                    <a:cxn ang="0">
                      <a:pos x="319" y="138"/>
                    </a:cxn>
                    <a:cxn ang="0">
                      <a:pos x="324" y="143"/>
                    </a:cxn>
                    <a:cxn ang="0">
                      <a:pos x="326" y="148"/>
                    </a:cxn>
                    <a:cxn ang="0">
                      <a:pos x="328" y="153"/>
                    </a:cxn>
                    <a:cxn ang="0">
                      <a:pos x="328" y="157"/>
                    </a:cxn>
                    <a:cxn ang="0">
                      <a:pos x="325" y="161"/>
                    </a:cxn>
                    <a:cxn ang="0">
                      <a:pos x="321" y="164"/>
                    </a:cxn>
                    <a:cxn ang="0">
                      <a:pos x="315" y="165"/>
                    </a:cxn>
                    <a:cxn ang="0">
                      <a:pos x="307" y="166"/>
                    </a:cxn>
                    <a:cxn ang="0">
                      <a:pos x="21" y="166"/>
                    </a:cxn>
                    <a:cxn ang="0">
                      <a:pos x="21" y="166"/>
                    </a:cxn>
                    <a:cxn ang="0">
                      <a:pos x="13" y="165"/>
                    </a:cxn>
                    <a:cxn ang="0">
                      <a:pos x="8" y="164"/>
                    </a:cxn>
                    <a:cxn ang="0">
                      <a:pos x="4" y="161"/>
                    </a:cxn>
                    <a:cxn ang="0">
                      <a:pos x="2" y="157"/>
                    </a:cxn>
                    <a:cxn ang="0">
                      <a:pos x="0" y="153"/>
                    </a:cxn>
                    <a:cxn ang="0">
                      <a:pos x="2" y="148"/>
                    </a:cxn>
                    <a:cxn ang="0">
                      <a:pos x="4" y="143"/>
                    </a:cxn>
                    <a:cxn ang="0">
                      <a:pos x="9" y="138"/>
                    </a:cxn>
                    <a:cxn ang="0">
                      <a:pos x="137" y="11"/>
                    </a:cxn>
                  </a:cxnLst>
                  <a:rect l="0" t="0" r="r" b="b"/>
                  <a:pathLst>
                    <a:path w="328" h="166">
                      <a:moveTo>
                        <a:pt x="137" y="11"/>
                      </a:moveTo>
                      <a:lnTo>
                        <a:pt x="137" y="11"/>
                      </a:lnTo>
                      <a:lnTo>
                        <a:pt x="142" y="6"/>
                      </a:lnTo>
                      <a:lnTo>
                        <a:pt x="150" y="3"/>
                      </a:lnTo>
                      <a:lnTo>
                        <a:pt x="156" y="0"/>
                      </a:lnTo>
                      <a:lnTo>
                        <a:pt x="164" y="0"/>
                      </a:lnTo>
                      <a:lnTo>
                        <a:pt x="172" y="0"/>
                      </a:lnTo>
                      <a:lnTo>
                        <a:pt x="179" y="3"/>
                      </a:lnTo>
                      <a:lnTo>
                        <a:pt x="186" y="6"/>
                      </a:lnTo>
                      <a:lnTo>
                        <a:pt x="192" y="11"/>
                      </a:lnTo>
                      <a:lnTo>
                        <a:pt x="319" y="138"/>
                      </a:lnTo>
                      <a:lnTo>
                        <a:pt x="319" y="138"/>
                      </a:lnTo>
                      <a:lnTo>
                        <a:pt x="324" y="143"/>
                      </a:lnTo>
                      <a:lnTo>
                        <a:pt x="326" y="148"/>
                      </a:lnTo>
                      <a:lnTo>
                        <a:pt x="328" y="153"/>
                      </a:lnTo>
                      <a:lnTo>
                        <a:pt x="328" y="157"/>
                      </a:lnTo>
                      <a:lnTo>
                        <a:pt x="325" y="161"/>
                      </a:lnTo>
                      <a:lnTo>
                        <a:pt x="321" y="164"/>
                      </a:lnTo>
                      <a:lnTo>
                        <a:pt x="315" y="165"/>
                      </a:lnTo>
                      <a:lnTo>
                        <a:pt x="307" y="166"/>
                      </a:lnTo>
                      <a:lnTo>
                        <a:pt x="21" y="166"/>
                      </a:lnTo>
                      <a:lnTo>
                        <a:pt x="21" y="166"/>
                      </a:lnTo>
                      <a:lnTo>
                        <a:pt x="13" y="165"/>
                      </a:lnTo>
                      <a:lnTo>
                        <a:pt x="8" y="164"/>
                      </a:lnTo>
                      <a:lnTo>
                        <a:pt x="4" y="161"/>
                      </a:lnTo>
                      <a:lnTo>
                        <a:pt x="2" y="157"/>
                      </a:lnTo>
                      <a:lnTo>
                        <a:pt x="0" y="153"/>
                      </a:lnTo>
                      <a:lnTo>
                        <a:pt x="2" y="148"/>
                      </a:lnTo>
                      <a:lnTo>
                        <a:pt x="4" y="143"/>
                      </a:lnTo>
                      <a:lnTo>
                        <a:pt x="9" y="138"/>
                      </a:lnTo>
                      <a:lnTo>
                        <a:pt x="137" y="11"/>
                      </a:lnTo>
                      <a:close/>
                    </a:path>
                  </a:pathLst>
                </a:custGeom>
                <a:solidFill>
                  <a:srgbClr val="65AADD"/>
                </a:solid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nvGrpSpPr>
            <p:cNvPr id="44" name="组合 43"/>
            <p:cNvGrpSpPr/>
            <p:nvPr/>
          </p:nvGrpSpPr>
          <p:grpSpPr>
            <a:xfrm>
              <a:off x="3165411" y="3242328"/>
              <a:ext cx="475386" cy="683779"/>
              <a:chOff x="2125662" y="3868402"/>
              <a:chExt cx="897160" cy="1144774"/>
            </a:xfrm>
          </p:grpSpPr>
          <p:sp>
            <p:nvSpPr>
              <p:cNvPr id="45" name="Freeform 52"/>
              <p:cNvSpPr>
                <a:spLocks noEditPoints="1"/>
              </p:cNvSpPr>
              <p:nvPr/>
            </p:nvSpPr>
            <p:spPr bwMode="auto">
              <a:xfrm>
                <a:off x="2729135" y="4267634"/>
                <a:ext cx="246062" cy="455613"/>
              </a:xfrm>
              <a:custGeom>
                <a:avLst/>
                <a:gdLst/>
                <a:ahLst/>
                <a:cxnLst>
                  <a:cxn ang="0">
                    <a:pos x="24" y="3"/>
                  </a:cxn>
                  <a:cxn ang="0">
                    <a:pos x="40" y="1"/>
                  </a:cxn>
                  <a:cxn ang="0">
                    <a:pos x="15" y="5"/>
                  </a:cxn>
                  <a:cxn ang="0">
                    <a:pos x="13" y="5"/>
                  </a:cxn>
                  <a:cxn ang="0">
                    <a:pos x="4" y="0"/>
                  </a:cxn>
                  <a:cxn ang="0">
                    <a:pos x="52" y="3"/>
                  </a:cxn>
                  <a:cxn ang="0">
                    <a:pos x="49" y="5"/>
                  </a:cxn>
                  <a:cxn ang="0">
                    <a:pos x="123" y="0"/>
                  </a:cxn>
                  <a:cxn ang="0">
                    <a:pos x="49" y="53"/>
                  </a:cxn>
                  <a:cxn ang="0">
                    <a:pos x="47" y="52"/>
                  </a:cxn>
                  <a:cxn ang="0">
                    <a:pos x="37" y="47"/>
                  </a:cxn>
                  <a:cxn ang="0">
                    <a:pos x="17" y="50"/>
                  </a:cxn>
                  <a:cxn ang="0">
                    <a:pos x="15" y="53"/>
                  </a:cxn>
                  <a:cxn ang="0">
                    <a:pos x="24" y="50"/>
                  </a:cxn>
                  <a:cxn ang="0">
                    <a:pos x="155" y="50"/>
                  </a:cxn>
                  <a:cxn ang="0">
                    <a:pos x="121" y="52"/>
                  </a:cxn>
                  <a:cxn ang="0">
                    <a:pos x="4" y="47"/>
                  </a:cxn>
                  <a:cxn ang="0">
                    <a:pos x="154" y="99"/>
                  </a:cxn>
                  <a:cxn ang="0">
                    <a:pos x="120" y="97"/>
                  </a:cxn>
                  <a:cxn ang="0">
                    <a:pos x="17" y="94"/>
                  </a:cxn>
                  <a:cxn ang="0">
                    <a:pos x="26" y="100"/>
                  </a:cxn>
                  <a:cxn ang="0">
                    <a:pos x="25" y="99"/>
                  </a:cxn>
                  <a:cxn ang="0">
                    <a:pos x="4" y="93"/>
                  </a:cxn>
                  <a:cxn ang="0">
                    <a:pos x="41" y="97"/>
                  </a:cxn>
                  <a:cxn ang="0">
                    <a:pos x="37" y="100"/>
                  </a:cxn>
                  <a:cxn ang="0">
                    <a:pos x="46" y="97"/>
                  </a:cxn>
                  <a:cxn ang="0">
                    <a:pos x="17" y="141"/>
                  </a:cxn>
                  <a:cxn ang="0">
                    <a:pos x="49" y="146"/>
                  </a:cxn>
                  <a:cxn ang="0">
                    <a:pos x="47" y="145"/>
                  </a:cxn>
                  <a:cxn ang="0">
                    <a:pos x="26" y="141"/>
                  </a:cxn>
                  <a:cxn ang="0">
                    <a:pos x="154" y="145"/>
                  </a:cxn>
                  <a:cxn ang="0">
                    <a:pos x="120" y="143"/>
                  </a:cxn>
                  <a:cxn ang="0">
                    <a:pos x="40" y="141"/>
                  </a:cxn>
                  <a:cxn ang="0">
                    <a:pos x="4" y="146"/>
                  </a:cxn>
                  <a:cxn ang="0">
                    <a:pos x="1" y="145"/>
                  </a:cxn>
                  <a:cxn ang="0">
                    <a:pos x="15" y="188"/>
                  </a:cxn>
                  <a:cxn ang="0">
                    <a:pos x="7" y="191"/>
                  </a:cxn>
                  <a:cxn ang="0">
                    <a:pos x="4" y="193"/>
                  </a:cxn>
                  <a:cxn ang="0">
                    <a:pos x="123" y="188"/>
                  </a:cxn>
                  <a:cxn ang="0">
                    <a:pos x="26" y="193"/>
                  </a:cxn>
                  <a:cxn ang="0">
                    <a:pos x="25" y="192"/>
                  </a:cxn>
                  <a:cxn ang="0">
                    <a:pos x="49" y="188"/>
                  </a:cxn>
                  <a:cxn ang="0">
                    <a:pos x="41" y="191"/>
                  </a:cxn>
                  <a:cxn ang="0">
                    <a:pos x="37" y="193"/>
                  </a:cxn>
                  <a:cxn ang="0">
                    <a:pos x="153" y="240"/>
                  </a:cxn>
                  <a:cxn ang="0">
                    <a:pos x="38" y="234"/>
                  </a:cxn>
                  <a:cxn ang="0">
                    <a:pos x="41" y="235"/>
                  </a:cxn>
                  <a:cxn ang="0">
                    <a:pos x="49" y="240"/>
                  </a:cxn>
                  <a:cxn ang="0">
                    <a:pos x="1" y="238"/>
                  </a:cxn>
                  <a:cxn ang="0">
                    <a:pos x="4" y="234"/>
                  </a:cxn>
                  <a:cxn ang="0">
                    <a:pos x="30" y="238"/>
                  </a:cxn>
                  <a:cxn ang="0">
                    <a:pos x="13" y="240"/>
                  </a:cxn>
                  <a:cxn ang="0">
                    <a:pos x="123" y="282"/>
                  </a:cxn>
                  <a:cxn ang="0">
                    <a:pos x="155" y="286"/>
                  </a:cxn>
                  <a:cxn ang="0">
                    <a:pos x="12" y="284"/>
                  </a:cxn>
                  <a:cxn ang="0">
                    <a:pos x="15" y="281"/>
                  </a:cxn>
                  <a:cxn ang="0">
                    <a:pos x="52" y="284"/>
                  </a:cxn>
                  <a:cxn ang="0">
                    <a:pos x="1" y="286"/>
                  </a:cxn>
                  <a:cxn ang="0">
                    <a:pos x="38" y="281"/>
                  </a:cxn>
                  <a:cxn ang="0">
                    <a:pos x="41" y="282"/>
                  </a:cxn>
                  <a:cxn ang="0">
                    <a:pos x="27" y="287"/>
                  </a:cxn>
                </a:cxnLst>
                <a:rect l="0" t="0" r="r" b="b"/>
                <a:pathLst>
                  <a:path w="155" h="287">
                    <a:moveTo>
                      <a:pt x="26" y="5"/>
                    </a:moveTo>
                    <a:lnTo>
                      <a:pt x="26" y="5"/>
                    </a:lnTo>
                    <a:lnTo>
                      <a:pt x="28" y="5"/>
                    </a:lnTo>
                    <a:lnTo>
                      <a:pt x="29" y="3"/>
                    </a:lnTo>
                    <a:lnTo>
                      <a:pt x="29" y="3"/>
                    </a:lnTo>
                    <a:lnTo>
                      <a:pt x="28" y="1"/>
                    </a:lnTo>
                    <a:lnTo>
                      <a:pt x="26" y="0"/>
                    </a:lnTo>
                    <a:lnTo>
                      <a:pt x="26" y="0"/>
                    </a:lnTo>
                    <a:lnTo>
                      <a:pt x="25" y="1"/>
                    </a:lnTo>
                    <a:lnTo>
                      <a:pt x="24" y="3"/>
                    </a:lnTo>
                    <a:lnTo>
                      <a:pt x="24" y="3"/>
                    </a:lnTo>
                    <a:lnTo>
                      <a:pt x="25" y="5"/>
                    </a:lnTo>
                    <a:lnTo>
                      <a:pt x="26" y="5"/>
                    </a:lnTo>
                    <a:lnTo>
                      <a:pt x="26" y="5"/>
                    </a:lnTo>
                    <a:close/>
                    <a:moveTo>
                      <a:pt x="37" y="5"/>
                    </a:moveTo>
                    <a:lnTo>
                      <a:pt x="37" y="5"/>
                    </a:lnTo>
                    <a:lnTo>
                      <a:pt x="40" y="5"/>
                    </a:lnTo>
                    <a:lnTo>
                      <a:pt x="41" y="3"/>
                    </a:lnTo>
                    <a:lnTo>
                      <a:pt x="41" y="3"/>
                    </a:lnTo>
                    <a:lnTo>
                      <a:pt x="40" y="1"/>
                    </a:lnTo>
                    <a:lnTo>
                      <a:pt x="37" y="0"/>
                    </a:lnTo>
                    <a:lnTo>
                      <a:pt x="37" y="0"/>
                    </a:lnTo>
                    <a:lnTo>
                      <a:pt x="35" y="1"/>
                    </a:lnTo>
                    <a:lnTo>
                      <a:pt x="35" y="3"/>
                    </a:lnTo>
                    <a:lnTo>
                      <a:pt x="35" y="3"/>
                    </a:lnTo>
                    <a:lnTo>
                      <a:pt x="35" y="5"/>
                    </a:lnTo>
                    <a:lnTo>
                      <a:pt x="37" y="5"/>
                    </a:lnTo>
                    <a:lnTo>
                      <a:pt x="37" y="5"/>
                    </a:lnTo>
                    <a:close/>
                    <a:moveTo>
                      <a:pt x="15" y="5"/>
                    </a:moveTo>
                    <a:lnTo>
                      <a:pt x="15" y="5"/>
                    </a:lnTo>
                    <a:lnTo>
                      <a:pt x="17" y="5"/>
                    </a:lnTo>
                    <a:lnTo>
                      <a:pt x="17" y="3"/>
                    </a:lnTo>
                    <a:lnTo>
                      <a:pt x="17" y="3"/>
                    </a:lnTo>
                    <a:lnTo>
                      <a:pt x="17" y="1"/>
                    </a:lnTo>
                    <a:lnTo>
                      <a:pt x="15" y="0"/>
                    </a:lnTo>
                    <a:lnTo>
                      <a:pt x="15" y="0"/>
                    </a:lnTo>
                    <a:lnTo>
                      <a:pt x="13" y="1"/>
                    </a:lnTo>
                    <a:lnTo>
                      <a:pt x="12" y="3"/>
                    </a:lnTo>
                    <a:lnTo>
                      <a:pt x="12" y="3"/>
                    </a:lnTo>
                    <a:lnTo>
                      <a:pt x="13" y="5"/>
                    </a:lnTo>
                    <a:lnTo>
                      <a:pt x="15" y="5"/>
                    </a:lnTo>
                    <a:lnTo>
                      <a:pt x="15" y="5"/>
                    </a:lnTo>
                    <a:close/>
                    <a:moveTo>
                      <a:pt x="4" y="5"/>
                    </a:moveTo>
                    <a:lnTo>
                      <a:pt x="4" y="5"/>
                    </a:lnTo>
                    <a:lnTo>
                      <a:pt x="6" y="5"/>
                    </a:lnTo>
                    <a:lnTo>
                      <a:pt x="7" y="3"/>
                    </a:lnTo>
                    <a:lnTo>
                      <a:pt x="7" y="3"/>
                    </a:lnTo>
                    <a:lnTo>
                      <a:pt x="6" y="1"/>
                    </a:lnTo>
                    <a:lnTo>
                      <a:pt x="4" y="0"/>
                    </a:lnTo>
                    <a:lnTo>
                      <a:pt x="4" y="0"/>
                    </a:lnTo>
                    <a:lnTo>
                      <a:pt x="1" y="1"/>
                    </a:lnTo>
                    <a:lnTo>
                      <a:pt x="0" y="3"/>
                    </a:lnTo>
                    <a:lnTo>
                      <a:pt x="0" y="3"/>
                    </a:lnTo>
                    <a:lnTo>
                      <a:pt x="1" y="5"/>
                    </a:lnTo>
                    <a:lnTo>
                      <a:pt x="4" y="5"/>
                    </a:lnTo>
                    <a:lnTo>
                      <a:pt x="4" y="5"/>
                    </a:lnTo>
                    <a:close/>
                    <a:moveTo>
                      <a:pt x="49" y="5"/>
                    </a:moveTo>
                    <a:lnTo>
                      <a:pt x="49" y="5"/>
                    </a:lnTo>
                    <a:lnTo>
                      <a:pt x="51" y="5"/>
                    </a:lnTo>
                    <a:lnTo>
                      <a:pt x="52" y="3"/>
                    </a:lnTo>
                    <a:lnTo>
                      <a:pt x="52" y="3"/>
                    </a:lnTo>
                    <a:lnTo>
                      <a:pt x="51" y="1"/>
                    </a:lnTo>
                    <a:lnTo>
                      <a:pt x="49" y="0"/>
                    </a:lnTo>
                    <a:lnTo>
                      <a:pt x="49" y="0"/>
                    </a:lnTo>
                    <a:lnTo>
                      <a:pt x="47" y="1"/>
                    </a:lnTo>
                    <a:lnTo>
                      <a:pt x="46" y="3"/>
                    </a:lnTo>
                    <a:lnTo>
                      <a:pt x="46" y="3"/>
                    </a:lnTo>
                    <a:lnTo>
                      <a:pt x="47" y="5"/>
                    </a:lnTo>
                    <a:lnTo>
                      <a:pt x="49" y="5"/>
                    </a:lnTo>
                    <a:lnTo>
                      <a:pt x="49" y="5"/>
                    </a:lnTo>
                    <a:close/>
                    <a:moveTo>
                      <a:pt x="123" y="5"/>
                    </a:moveTo>
                    <a:lnTo>
                      <a:pt x="153" y="5"/>
                    </a:lnTo>
                    <a:lnTo>
                      <a:pt x="153" y="5"/>
                    </a:lnTo>
                    <a:lnTo>
                      <a:pt x="154" y="4"/>
                    </a:lnTo>
                    <a:lnTo>
                      <a:pt x="155" y="3"/>
                    </a:lnTo>
                    <a:lnTo>
                      <a:pt x="155" y="3"/>
                    </a:lnTo>
                    <a:lnTo>
                      <a:pt x="155" y="3"/>
                    </a:lnTo>
                    <a:lnTo>
                      <a:pt x="154" y="1"/>
                    </a:lnTo>
                    <a:lnTo>
                      <a:pt x="153" y="0"/>
                    </a:lnTo>
                    <a:lnTo>
                      <a:pt x="123" y="0"/>
                    </a:lnTo>
                    <a:lnTo>
                      <a:pt x="123" y="0"/>
                    </a:lnTo>
                    <a:lnTo>
                      <a:pt x="121" y="1"/>
                    </a:lnTo>
                    <a:lnTo>
                      <a:pt x="120" y="3"/>
                    </a:lnTo>
                    <a:lnTo>
                      <a:pt x="120" y="3"/>
                    </a:lnTo>
                    <a:lnTo>
                      <a:pt x="120" y="3"/>
                    </a:lnTo>
                    <a:lnTo>
                      <a:pt x="121" y="4"/>
                    </a:lnTo>
                    <a:lnTo>
                      <a:pt x="123" y="5"/>
                    </a:lnTo>
                    <a:lnTo>
                      <a:pt x="123" y="5"/>
                    </a:lnTo>
                    <a:close/>
                    <a:moveTo>
                      <a:pt x="49" y="53"/>
                    </a:moveTo>
                    <a:lnTo>
                      <a:pt x="49" y="53"/>
                    </a:lnTo>
                    <a:lnTo>
                      <a:pt x="51" y="52"/>
                    </a:lnTo>
                    <a:lnTo>
                      <a:pt x="52" y="50"/>
                    </a:lnTo>
                    <a:lnTo>
                      <a:pt x="52" y="50"/>
                    </a:lnTo>
                    <a:lnTo>
                      <a:pt x="51" y="48"/>
                    </a:lnTo>
                    <a:lnTo>
                      <a:pt x="49" y="47"/>
                    </a:lnTo>
                    <a:lnTo>
                      <a:pt x="49" y="47"/>
                    </a:lnTo>
                    <a:lnTo>
                      <a:pt x="47" y="48"/>
                    </a:lnTo>
                    <a:lnTo>
                      <a:pt x="46" y="50"/>
                    </a:lnTo>
                    <a:lnTo>
                      <a:pt x="46" y="50"/>
                    </a:lnTo>
                    <a:lnTo>
                      <a:pt x="47" y="52"/>
                    </a:lnTo>
                    <a:lnTo>
                      <a:pt x="49" y="53"/>
                    </a:lnTo>
                    <a:lnTo>
                      <a:pt x="49" y="53"/>
                    </a:lnTo>
                    <a:close/>
                    <a:moveTo>
                      <a:pt x="37" y="53"/>
                    </a:moveTo>
                    <a:lnTo>
                      <a:pt x="37" y="53"/>
                    </a:lnTo>
                    <a:lnTo>
                      <a:pt x="40" y="52"/>
                    </a:lnTo>
                    <a:lnTo>
                      <a:pt x="41" y="50"/>
                    </a:lnTo>
                    <a:lnTo>
                      <a:pt x="41" y="50"/>
                    </a:lnTo>
                    <a:lnTo>
                      <a:pt x="40" y="48"/>
                    </a:lnTo>
                    <a:lnTo>
                      <a:pt x="37" y="47"/>
                    </a:lnTo>
                    <a:lnTo>
                      <a:pt x="37" y="47"/>
                    </a:lnTo>
                    <a:lnTo>
                      <a:pt x="35" y="48"/>
                    </a:lnTo>
                    <a:lnTo>
                      <a:pt x="35" y="50"/>
                    </a:lnTo>
                    <a:lnTo>
                      <a:pt x="35" y="50"/>
                    </a:lnTo>
                    <a:lnTo>
                      <a:pt x="35" y="52"/>
                    </a:lnTo>
                    <a:lnTo>
                      <a:pt x="37" y="53"/>
                    </a:lnTo>
                    <a:lnTo>
                      <a:pt x="37" y="53"/>
                    </a:lnTo>
                    <a:close/>
                    <a:moveTo>
                      <a:pt x="15" y="53"/>
                    </a:moveTo>
                    <a:lnTo>
                      <a:pt x="15" y="53"/>
                    </a:lnTo>
                    <a:lnTo>
                      <a:pt x="17" y="52"/>
                    </a:lnTo>
                    <a:lnTo>
                      <a:pt x="17" y="50"/>
                    </a:lnTo>
                    <a:lnTo>
                      <a:pt x="17" y="50"/>
                    </a:lnTo>
                    <a:lnTo>
                      <a:pt x="17" y="48"/>
                    </a:lnTo>
                    <a:lnTo>
                      <a:pt x="15" y="47"/>
                    </a:lnTo>
                    <a:lnTo>
                      <a:pt x="15" y="47"/>
                    </a:lnTo>
                    <a:lnTo>
                      <a:pt x="13" y="48"/>
                    </a:lnTo>
                    <a:lnTo>
                      <a:pt x="12" y="50"/>
                    </a:lnTo>
                    <a:lnTo>
                      <a:pt x="12" y="50"/>
                    </a:lnTo>
                    <a:lnTo>
                      <a:pt x="13" y="52"/>
                    </a:lnTo>
                    <a:lnTo>
                      <a:pt x="15" y="53"/>
                    </a:lnTo>
                    <a:lnTo>
                      <a:pt x="15" y="53"/>
                    </a:lnTo>
                    <a:close/>
                    <a:moveTo>
                      <a:pt x="26" y="53"/>
                    </a:moveTo>
                    <a:lnTo>
                      <a:pt x="26" y="53"/>
                    </a:lnTo>
                    <a:lnTo>
                      <a:pt x="28" y="52"/>
                    </a:lnTo>
                    <a:lnTo>
                      <a:pt x="29" y="50"/>
                    </a:lnTo>
                    <a:lnTo>
                      <a:pt x="29" y="50"/>
                    </a:lnTo>
                    <a:lnTo>
                      <a:pt x="28" y="48"/>
                    </a:lnTo>
                    <a:lnTo>
                      <a:pt x="26" y="47"/>
                    </a:lnTo>
                    <a:lnTo>
                      <a:pt x="26" y="47"/>
                    </a:lnTo>
                    <a:lnTo>
                      <a:pt x="25" y="48"/>
                    </a:lnTo>
                    <a:lnTo>
                      <a:pt x="24" y="50"/>
                    </a:lnTo>
                    <a:lnTo>
                      <a:pt x="24" y="50"/>
                    </a:lnTo>
                    <a:lnTo>
                      <a:pt x="25" y="52"/>
                    </a:lnTo>
                    <a:lnTo>
                      <a:pt x="26" y="53"/>
                    </a:lnTo>
                    <a:lnTo>
                      <a:pt x="26" y="53"/>
                    </a:lnTo>
                    <a:close/>
                    <a:moveTo>
                      <a:pt x="123" y="52"/>
                    </a:moveTo>
                    <a:lnTo>
                      <a:pt x="153" y="52"/>
                    </a:lnTo>
                    <a:lnTo>
                      <a:pt x="153" y="52"/>
                    </a:lnTo>
                    <a:lnTo>
                      <a:pt x="154" y="52"/>
                    </a:lnTo>
                    <a:lnTo>
                      <a:pt x="155" y="50"/>
                    </a:lnTo>
                    <a:lnTo>
                      <a:pt x="155" y="50"/>
                    </a:lnTo>
                    <a:lnTo>
                      <a:pt x="155" y="50"/>
                    </a:lnTo>
                    <a:lnTo>
                      <a:pt x="154" y="48"/>
                    </a:lnTo>
                    <a:lnTo>
                      <a:pt x="153" y="48"/>
                    </a:lnTo>
                    <a:lnTo>
                      <a:pt x="123" y="48"/>
                    </a:lnTo>
                    <a:lnTo>
                      <a:pt x="123" y="48"/>
                    </a:lnTo>
                    <a:lnTo>
                      <a:pt x="121" y="48"/>
                    </a:lnTo>
                    <a:lnTo>
                      <a:pt x="120" y="50"/>
                    </a:lnTo>
                    <a:lnTo>
                      <a:pt x="120" y="50"/>
                    </a:lnTo>
                    <a:lnTo>
                      <a:pt x="120" y="50"/>
                    </a:lnTo>
                    <a:lnTo>
                      <a:pt x="121" y="52"/>
                    </a:lnTo>
                    <a:lnTo>
                      <a:pt x="123" y="52"/>
                    </a:lnTo>
                    <a:lnTo>
                      <a:pt x="123" y="52"/>
                    </a:lnTo>
                    <a:close/>
                    <a:moveTo>
                      <a:pt x="4" y="53"/>
                    </a:moveTo>
                    <a:lnTo>
                      <a:pt x="4" y="53"/>
                    </a:lnTo>
                    <a:lnTo>
                      <a:pt x="6" y="52"/>
                    </a:lnTo>
                    <a:lnTo>
                      <a:pt x="7" y="50"/>
                    </a:lnTo>
                    <a:lnTo>
                      <a:pt x="7" y="50"/>
                    </a:lnTo>
                    <a:lnTo>
                      <a:pt x="6" y="48"/>
                    </a:lnTo>
                    <a:lnTo>
                      <a:pt x="4" y="47"/>
                    </a:lnTo>
                    <a:lnTo>
                      <a:pt x="4" y="47"/>
                    </a:lnTo>
                    <a:lnTo>
                      <a:pt x="1" y="48"/>
                    </a:lnTo>
                    <a:lnTo>
                      <a:pt x="0" y="50"/>
                    </a:lnTo>
                    <a:lnTo>
                      <a:pt x="0" y="50"/>
                    </a:lnTo>
                    <a:lnTo>
                      <a:pt x="1" y="52"/>
                    </a:lnTo>
                    <a:lnTo>
                      <a:pt x="4" y="53"/>
                    </a:lnTo>
                    <a:lnTo>
                      <a:pt x="4" y="53"/>
                    </a:lnTo>
                    <a:close/>
                    <a:moveTo>
                      <a:pt x="123" y="99"/>
                    </a:moveTo>
                    <a:lnTo>
                      <a:pt x="153" y="99"/>
                    </a:lnTo>
                    <a:lnTo>
                      <a:pt x="153" y="99"/>
                    </a:lnTo>
                    <a:lnTo>
                      <a:pt x="154" y="99"/>
                    </a:lnTo>
                    <a:lnTo>
                      <a:pt x="155" y="97"/>
                    </a:lnTo>
                    <a:lnTo>
                      <a:pt x="155" y="97"/>
                    </a:lnTo>
                    <a:lnTo>
                      <a:pt x="155" y="97"/>
                    </a:lnTo>
                    <a:lnTo>
                      <a:pt x="154" y="94"/>
                    </a:lnTo>
                    <a:lnTo>
                      <a:pt x="153" y="94"/>
                    </a:lnTo>
                    <a:lnTo>
                      <a:pt x="123" y="94"/>
                    </a:lnTo>
                    <a:lnTo>
                      <a:pt x="123" y="94"/>
                    </a:lnTo>
                    <a:lnTo>
                      <a:pt x="121" y="94"/>
                    </a:lnTo>
                    <a:lnTo>
                      <a:pt x="120" y="97"/>
                    </a:lnTo>
                    <a:lnTo>
                      <a:pt x="120" y="97"/>
                    </a:lnTo>
                    <a:lnTo>
                      <a:pt x="120" y="97"/>
                    </a:lnTo>
                    <a:lnTo>
                      <a:pt x="121" y="99"/>
                    </a:lnTo>
                    <a:lnTo>
                      <a:pt x="123" y="99"/>
                    </a:lnTo>
                    <a:lnTo>
                      <a:pt x="123" y="99"/>
                    </a:lnTo>
                    <a:close/>
                    <a:moveTo>
                      <a:pt x="15" y="100"/>
                    </a:moveTo>
                    <a:lnTo>
                      <a:pt x="15" y="100"/>
                    </a:lnTo>
                    <a:lnTo>
                      <a:pt x="17" y="99"/>
                    </a:lnTo>
                    <a:lnTo>
                      <a:pt x="17" y="97"/>
                    </a:lnTo>
                    <a:lnTo>
                      <a:pt x="17" y="97"/>
                    </a:lnTo>
                    <a:lnTo>
                      <a:pt x="17" y="94"/>
                    </a:lnTo>
                    <a:lnTo>
                      <a:pt x="15" y="93"/>
                    </a:lnTo>
                    <a:lnTo>
                      <a:pt x="15" y="93"/>
                    </a:lnTo>
                    <a:lnTo>
                      <a:pt x="13" y="94"/>
                    </a:lnTo>
                    <a:lnTo>
                      <a:pt x="12" y="97"/>
                    </a:lnTo>
                    <a:lnTo>
                      <a:pt x="12" y="97"/>
                    </a:lnTo>
                    <a:lnTo>
                      <a:pt x="13" y="99"/>
                    </a:lnTo>
                    <a:lnTo>
                      <a:pt x="15" y="100"/>
                    </a:lnTo>
                    <a:lnTo>
                      <a:pt x="15" y="100"/>
                    </a:lnTo>
                    <a:close/>
                    <a:moveTo>
                      <a:pt x="26" y="100"/>
                    </a:moveTo>
                    <a:lnTo>
                      <a:pt x="26" y="100"/>
                    </a:lnTo>
                    <a:lnTo>
                      <a:pt x="28" y="99"/>
                    </a:lnTo>
                    <a:lnTo>
                      <a:pt x="29" y="97"/>
                    </a:lnTo>
                    <a:lnTo>
                      <a:pt x="29" y="97"/>
                    </a:lnTo>
                    <a:lnTo>
                      <a:pt x="28" y="94"/>
                    </a:lnTo>
                    <a:lnTo>
                      <a:pt x="26" y="93"/>
                    </a:lnTo>
                    <a:lnTo>
                      <a:pt x="26" y="93"/>
                    </a:lnTo>
                    <a:lnTo>
                      <a:pt x="25" y="94"/>
                    </a:lnTo>
                    <a:lnTo>
                      <a:pt x="24" y="97"/>
                    </a:lnTo>
                    <a:lnTo>
                      <a:pt x="24" y="97"/>
                    </a:lnTo>
                    <a:lnTo>
                      <a:pt x="25" y="99"/>
                    </a:lnTo>
                    <a:lnTo>
                      <a:pt x="26" y="100"/>
                    </a:lnTo>
                    <a:lnTo>
                      <a:pt x="26" y="100"/>
                    </a:lnTo>
                    <a:close/>
                    <a:moveTo>
                      <a:pt x="4" y="100"/>
                    </a:moveTo>
                    <a:lnTo>
                      <a:pt x="4" y="100"/>
                    </a:lnTo>
                    <a:lnTo>
                      <a:pt x="6" y="99"/>
                    </a:lnTo>
                    <a:lnTo>
                      <a:pt x="7" y="97"/>
                    </a:lnTo>
                    <a:lnTo>
                      <a:pt x="7" y="97"/>
                    </a:lnTo>
                    <a:lnTo>
                      <a:pt x="6" y="94"/>
                    </a:lnTo>
                    <a:lnTo>
                      <a:pt x="4" y="93"/>
                    </a:lnTo>
                    <a:lnTo>
                      <a:pt x="4" y="93"/>
                    </a:lnTo>
                    <a:lnTo>
                      <a:pt x="1" y="94"/>
                    </a:lnTo>
                    <a:lnTo>
                      <a:pt x="0" y="97"/>
                    </a:lnTo>
                    <a:lnTo>
                      <a:pt x="0" y="97"/>
                    </a:lnTo>
                    <a:lnTo>
                      <a:pt x="1" y="99"/>
                    </a:lnTo>
                    <a:lnTo>
                      <a:pt x="4" y="100"/>
                    </a:lnTo>
                    <a:lnTo>
                      <a:pt x="4" y="100"/>
                    </a:lnTo>
                    <a:close/>
                    <a:moveTo>
                      <a:pt x="37" y="100"/>
                    </a:moveTo>
                    <a:lnTo>
                      <a:pt x="37" y="100"/>
                    </a:lnTo>
                    <a:lnTo>
                      <a:pt x="40" y="99"/>
                    </a:lnTo>
                    <a:lnTo>
                      <a:pt x="41" y="97"/>
                    </a:lnTo>
                    <a:lnTo>
                      <a:pt x="41" y="97"/>
                    </a:lnTo>
                    <a:lnTo>
                      <a:pt x="40" y="94"/>
                    </a:lnTo>
                    <a:lnTo>
                      <a:pt x="37" y="93"/>
                    </a:lnTo>
                    <a:lnTo>
                      <a:pt x="37" y="93"/>
                    </a:lnTo>
                    <a:lnTo>
                      <a:pt x="35" y="94"/>
                    </a:lnTo>
                    <a:lnTo>
                      <a:pt x="35" y="97"/>
                    </a:lnTo>
                    <a:lnTo>
                      <a:pt x="35" y="97"/>
                    </a:lnTo>
                    <a:lnTo>
                      <a:pt x="35" y="99"/>
                    </a:lnTo>
                    <a:lnTo>
                      <a:pt x="37" y="100"/>
                    </a:lnTo>
                    <a:lnTo>
                      <a:pt x="37" y="100"/>
                    </a:lnTo>
                    <a:close/>
                    <a:moveTo>
                      <a:pt x="49" y="100"/>
                    </a:moveTo>
                    <a:lnTo>
                      <a:pt x="49" y="100"/>
                    </a:lnTo>
                    <a:lnTo>
                      <a:pt x="51" y="99"/>
                    </a:lnTo>
                    <a:lnTo>
                      <a:pt x="52" y="97"/>
                    </a:lnTo>
                    <a:lnTo>
                      <a:pt x="52" y="97"/>
                    </a:lnTo>
                    <a:lnTo>
                      <a:pt x="51" y="94"/>
                    </a:lnTo>
                    <a:lnTo>
                      <a:pt x="49" y="93"/>
                    </a:lnTo>
                    <a:lnTo>
                      <a:pt x="49" y="93"/>
                    </a:lnTo>
                    <a:lnTo>
                      <a:pt x="47" y="94"/>
                    </a:lnTo>
                    <a:lnTo>
                      <a:pt x="46" y="97"/>
                    </a:lnTo>
                    <a:lnTo>
                      <a:pt x="46" y="97"/>
                    </a:lnTo>
                    <a:lnTo>
                      <a:pt x="47" y="99"/>
                    </a:lnTo>
                    <a:lnTo>
                      <a:pt x="49" y="100"/>
                    </a:lnTo>
                    <a:lnTo>
                      <a:pt x="49" y="100"/>
                    </a:lnTo>
                    <a:close/>
                    <a:moveTo>
                      <a:pt x="15" y="146"/>
                    </a:moveTo>
                    <a:lnTo>
                      <a:pt x="15" y="146"/>
                    </a:lnTo>
                    <a:lnTo>
                      <a:pt x="17" y="145"/>
                    </a:lnTo>
                    <a:lnTo>
                      <a:pt x="17" y="143"/>
                    </a:lnTo>
                    <a:lnTo>
                      <a:pt x="17" y="143"/>
                    </a:lnTo>
                    <a:lnTo>
                      <a:pt x="17" y="141"/>
                    </a:lnTo>
                    <a:lnTo>
                      <a:pt x="15" y="141"/>
                    </a:lnTo>
                    <a:lnTo>
                      <a:pt x="15" y="141"/>
                    </a:lnTo>
                    <a:lnTo>
                      <a:pt x="13" y="141"/>
                    </a:lnTo>
                    <a:lnTo>
                      <a:pt x="12" y="143"/>
                    </a:lnTo>
                    <a:lnTo>
                      <a:pt x="12" y="143"/>
                    </a:lnTo>
                    <a:lnTo>
                      <a:pt x="13" y="145"/>
                    </a:lnTo>
                    <a:lnTo>
                      <a:pt x="15" y="146"/>
                    </a:lnTo>
                    <a:lnTo>
                      <a:pt x="15" y="146"/>
                    </a:lnTo>
                    <a:close/>
                    <a:moveTo>
                      <a:pt x="49" y="146"/>
                    </a:moveTo>
                    <a:lnTo>
                      <a:pt x="49" y="146"/>
                    </a:lnTo>
                    <a:lnTo>
                      <a:pt x="51" y="145"/>
                    </a:lnTo>
                    <a:lnTo>
                      <a:pt x="52" y="143"/>
                    </a:lnTo>
                    <a:lnTo>
                      <a:pt x="52" y="143"/>
                    </a:lnTo>
                    <a:lnTo>
                      <a:pt x="51" y="141"/>
                    </a:lnTo>
                    <a:lnTo>
                      <a:pt x="49" y="141"/>
                    </a:lnTo>
                    <a:lnTo>
                      <a:pt x="49" y="141"/>
                    </a:lnTo>
                    <a:lnTo>
                      <a:pt x="47" y="141"/>
                    </a:lnTo>
                    <a:lnTo>
                      <a:pt x="46" y="143"/>
                    </a:lnTo>
                    <a:lnTo>
                      <a:pt x="46" y="143"/>
                    </a:lnTo>
                    <a:lnTo>
                      <a:pt x="47" y="145"/>
                    </a:lnTo>
                    <a:lnTo>
                      <a:pt x="49" y="146"/>
                    </a:lnTo>
                    <a:lnTo>
                      <a:pt x="49" y="146"/>
                    </a:lnTo>
                    <a:close/>
                    <a:moveTo>
                      <a:pt x="26" y="146"/>
                    </a:moveTo>
                    <a:lnTo>
                      <a:pt x="26" y="146"/>
                    </a:lnTo>
                    <a:lnTo>
                      <a:pt x="28" y="145"/>
                    </a:lnTo>
                    <a:lnTo>
                      <a:pt x="29" y="143"/>
                    </a:lnTo>
                    <a:lnTo>
                      <a:pt x="29" y="143"/>
                    </a:lnTo>
                    <a:lnTo>
                      <a:pt x="28" y="141"/>
                    </a:lnTo>
                    <a:lnTo>
                      <a:pt x="26" y="141"/>
                    </a:lnTo>
                    <a:lnTo>
                      <a:pt x="26" y="141"/>
                    </a:lnTo>
                    <a:lnTo>
                      <a:pt x="25" y="141"/>
                    </a:lnTo>
                    <a:lnTo>
                      <a:pt x="24" y="143"/>
                    </a:lnTo>
                    <a:lnTo>
                      <a:pt x="24" y="143"/>
                    </a:lnTo>
                    <a:lnTo>
                      <a:pt x="25" y="145"/>
                    </a:lnTo>
                    <a:lnTo>
                      <a:pt x="26" y="146"/>
                    </a:lnTo>
                    <a:lnTo>
                      <a:pt x="26" y="146"/>
                    </a:lnTo>
                    <a:close/>
                    <a:moveTo>
                      <a:pt x="123" y="146"/>
                    </a:moveTo>
                    <a:lnTo>
                      <a:pt x="153" y="146"/>
                    </a:lnTo>
                    <a:lnTo>
                      <a:pt x="153" y="146"/>
                    </a:lnTo>
                    <a:lnTo>
                      <a:pt x="154" y="145"/>
                    </a:lnTo>
                    <a:lnTo>
                      <a:pt x="155" y="143"/>
                    </a:lnTo>
                    <a:lnTo>
                      <a:pt x="155" y="143"/>
                    </a:lnTo>
                    <a:lnTo>
                      <a:pt x="155" y="143"/>
                    </a:lnTo>
                    <a:lnTo>
                      <a:pt x="154" y="142"/>
                    </a:lnTo>
                    <a:lnTo>
                      <a:pt x="153" y="141"/>
                    </a:lnTo>
                    <a:lnTo>
                      <a:pt x="123" y="141"/>
                    </a:lnTo>
                    <a:lnTo>
                      <a:pt x="123" y="141"/>
                    </a:lnTo>
                    <a:lnTo>
                      <a:pt x="121" y="142"/>
                    </a:lnTo>
                    <a:lnTo>
                      <a:pt x="120" y="143"/>
                    </a:lnTo>
                    <a:lnTo>
                      <a:pt x="120" y="143"/>
                    </a:lnTo>
                    <a:lnTo>
                      <a:pt x="120" y="143"/>
                    </a:lnTo>
                    <a:lnTo>
                      <a:pt x="121" y="145"/>
                    </a:lnTo>
                    <a:lnTo>
                      <a:pt x="123" y="146"/>
                    </a:lnTo>
                    <a:lnTo>
                      <a:pt x="123" y="146"/>
                    </a:lnTo>
                    <a:close/>
                    <a:moveTo>
                      <a:pt x="37" y="146"/>
                    </a:moveTo>
                    <a:lnTo>
                      <a:pt x="37" y="146"/>
                    </a:lnTo>
                    <a:lnTo>
                      <a:pt x="40" y="145"/>
                    </a:lnTo>
                    <a:lnTo>
                      <a:pt x="41" y="143"/>
                    </a:lnTo>
                    <a:lnTo>
                      <a:pt x="41" y="143"/>
                    </a:lnTo>
                    <a:lnTo>
                      <a:pt x="40" y="141"/>
                    </a:lnTo>
                    <a:lnTo>
                      <a:pt x="37" y="141"/>
                    </a:lnTo>
                    <a:lnTo>
                      <a:pt x="37" y="141"/>
                    </a:lnTo>
                    <a:lnTo>
                      <a:pt x="35" y="141"/>
                    </a:lnTo>
                    <a:lnTo>
                      <a:pt x="35" y="143"/>
                    </a:lnTo>
                    <a:lnTo>
                      <a:pt x="35" y="143"/>
                    </a:lnTo>
                    <a:lnTo>
                      <a:pt x="35" y="145"/>
                    </a:lnTo>
                    <a:lnTo>
                      <a:pt x="37" y="146"/>
                    </a:lnTo>
                    <a:lnTo>
                      <a:pt x="37" y="146"/>
                    </a:lnTo>
                    <a:close/>
                    <a:moveTo>
                      <a:pt x="4" y="146"/>
                    </a:moveTo>
                    <a:lnTo>
                      <a:pt x="4" y="146"/>
                    </a:lnTo>
                    <a:lnTo>
                      <a:pt x="6" y="145"/>
                    </a:lnTo>
                    <a:lnTo>
                      <a:pt x="7" y="143"/>
                    </a:lnTo>
                    <a:lnTo>
                      <a:pt x="7" y="143"/>
                    </a:lnTo>
                    <a:lnTo>
                      <a:pt x="6" y="141"/>
                    </a:lnTo>
                    <a:lnTo>
                      <a:pt x="4" y="141"/>
                    </a:lnTo>
                    <a:lnTo>
                      <a:pt x="4" y="141"/>
                    </a:lnTo>
                    <a:lnTo>
                      <a:pt x="1" y="141"/>
                    </a:lnTo>
                    <a:lnTo>
                      <a:pt x="0" y="143"/>
                    </a:lnTo>
                    <a:lnTo>
                      <a:pt x="0" y="143"/>
                    </a:lnTo>
                    <a:lnTo>
                      <a:pt x="1" y="145"/>
                    </a:lnTo>
                    <a:lnTo>
                      <a:pt x="4" y="146"/>
                    </a:lnTo>
                    <a:lnTo>
                      <a:pt x="4" y="146"/>
                    </a:lnTo>
                    <a:close/>
                    <a:moveTo>
                      <a:pt x="15" y="193"/>
                    </a:moveTo>
                    <a:lnTo>
                      <a:pt x="15" y="193"/>
                    </a:lnTo>
                    <a:lnTo>
                      <a:pt x="17" y="192"/>
                    </a:lnTo>
                    <a:lnTo>
                      <a:pt x="17" y="191"/>
                    </a:lnTo>
                    <a:lnTo>
                      <a:pt x="17" y="191"/>
                    </a:lnTo>
                    <a:lnTo>
                      <a:pt x="17" y="189"/>
                    </a:lnTo>
                    <a:lnTo>
                      <a:pt x="15" y="188"/>
                    </a:lnTo>
                    <a:lnTo>
                      <a:pt x="15" y="188"/>
                    </a:lnTo>
                    <a:lnTo>
                      <a:pt x="13" y="189"/>
                    </a:lnTo>
                    <a:lnTo>
                      <a:pt x="12" y="191"/>
                    </a:lnTo>
                    <a:lnTo>
                      <a:pt x="12" y="191"/>
                    </a:lnTo>
                    <a:lnTo>
                      <a:pt x="13" y="192"/>
                    </a:lnTo>
                    <a:lnTo>
                      <a:pt x="15" y="193"/>
                    </a:lnTo>
                    <a:lnTo>
                      <a:pt x="15" y="193"/>
                    </a:lnTo>
                    <a:close/>
                    <a:moveTo>
                      <a:pt x="4" y="193"/>
                    </a:moveTo>
                    <a:lnTo>
                      <a:pt x="4" y="193"/>
                    </a:lnTo>
                    <a:lnTo>
                      <a:pt x="6" y="192"/>
                    </a:lnTo>
                    <a:lnTo>
                      <a:pt x="7" y="191"/>
                    </a:lnTo>
                    <a:lnTo>
                      <a:pt x="7" y="191"/>
                    </a:lnTo>
                    <a:lnTo>
                      <a:pt x="6" y="189"/>
                    </a:lnTo>
                    <a:lnTo>
                      <a:pt x="4" y="188"/>
                    </a:lnTo>
                    <a:lnTo>
                      <a:pt x="4" y="188"/>
                    </a:lnTo>
                    <a:lnTo>
                      <a:pt x="1" y="189"/>
                    </a:lnTo>
                    <a:lnTo>
                      <a:pt x="0" y="191"/>
                    </a:lnTo>
                    <a:lnTo>
                      <a:pt x="0" y="191"/>
                    </a:lnTo>
                    <a:lnTo>
                      <a:pt x="1" y="192"/>
                    </a:lnTo>
                    <a:lnTo>
                      <a:pt x="4" y="193"/>
                    </a:lnTo>
                    <a:lnTo>
                      <a:pt x="4" y="193"/>
                    </a:lnTo>
                    <a:close/>
                    <a:moveTo>
                      <a:pt x="123" y="193"/>
                    </a:moveTo>
                    <a:lnTo>
                      <a:pt x="153" y="193"/>
                    </a:lnTo>
                    <a:lnTo>
                      <a:pt x="153" y="193"/>
                    </a:lnTo>
                    <a:lnTo>
                      <a:pt x="154" y="192"/>
                    </a:lnTo>
                    <a:lnTo>
                      <a:pt x="155" y="191"/>
                    </a:lnTo>
                    <a:lnTo>
                      <a:pt x="155" y="191"/>
                    </a:lnTo>
                    <a:lnTo>
                      <a:pt x="155" y="191"/>
                    </a:lnTo>
                    <a:lnTo>
                      <a:pt x="154" y="189"/>
                    </a:lnTo>
                    <a:lnTo>
                      <a:pt x="153" y="188"/>
                    </a:lnTo>
                    <a:lnTo>
                      <a:pt x="123" y="188"/>
                    </a:lnTo>
                    <a:lnTo>
                      <a:pt x="123" y="188"/>
                    </a:lnTo>
                    <a:lnTo>
                      <a:pt x="121" y="189"/>
                    </a:lnTo>
                    <a:lnTo>
                      <a:pt x="120" y="191"/>
                    </a:lnTo>
                    <a:lnTo>
                      <a:pt x="120" y="191"/>
                    </a:lnTo>
                    <a:lnTo>
                      <a:pt x="120" y="191"/>
                    </a:lnTo>
                    <a:lnTo>
                      <a:pt x="121" y="192"/>
                    </a:lnTo>
                    <a:lnTo>
                      <a:pt x="123" y="193"/>
                    </a:lnTo>
                    <a:lnTo>
                      <a:pt x="123" y="193"/>
                    </a:lnTo>
                    <a:close/>
                    <a:moveTo>
                      <a:pt x="26" y="193"/>
                    </a:moveTo>
                    <a:lnTo>
                      <a:pt x="26" y="193"/>
                    </a:lnTo>
                    <a:lnTo>
                      <a:pt x="28" y="192"/>
                    </a:lnTo>
                    <a:lnTo>
                      <a:pt x="29" y="191"/>
                    </a:lnTo>
                    <a:lnTo>
                      <a:pt x="29" y="191"/>
                    </a:lnTo>
                    <a:lnTo>
                      <a:pt x="28" y="189"/>
                    </a:lnTo>
                    <a:lnTo>
                      <a:pt x="26" y="188"/>
                    </a:lnTo>
                    <a:lnTo>
                      <a:pt x="26" y="188"/>
                    </a:lnTo>
                    <a:lnTo>
                      <a:pt x="25" y="189"/>
                    </a:lnTo>
                    <a:lnTo>
                      <a:pt x="24" y="191"/>
                    </a:lnTo>
                    <a:lnTo>
                      <a:pt x="24" y="191"/>
                    </a:lnTo>
                    <a:lnTo>
                      <a:pt x="25" y="192"/>
                    </a:lnTo>
                    <a:lnTo>
                      <a:pt x="26" y="193"/>
                    </a:lnTo>
                    <a:lnTo>
                      <a:pt x="26" y="193"/>
                    </a:lnTo>
                    <a:close/>
                    <a:moveTo>
                      <a:pt x="49" y="193"/>
                    </a:moveTo>
                    <a:lnTo>
                      <a:pt x="49" y="193"/>
                    </a:lnTo>
                    <a:lnTo>
                      <a:pt x="51" y="192"/>
                    </a:lnTo>
                    <a:lnTo>
                      <a:pt x="52" y="191"/>
                    </a:lnTo>
                    <a:lnTo>
                      <a:pt x="52" y="191"/>
                    </a:lnTo>
                    <a:lnTo>
                      <a:pt x="51" y="189"/>
                    </a:lnTo>
                    <a:lnTo>
                      <a:pt x="49" y="188"/>
                    </a:lnTo>
                    <a:lnTo>
                      <a:pt x="49" y="188"/>
                    </a:lnTo>
                    <a:lnTo>
                      <a:pt x="47" y="189"/>
                    </a:lnTo>
                    <a:lnTo>
                      <a:pt x="46" y="191"/>
                    </a:lnTo>
                    <a:lnTo>
                      <a:pt x="46" y="191"/>
                    </a:lnTo>
                    <a:lnTo>
                      <a:pt x="47" y="192"/>
                    </a:lnTo>
                    <a:lnTo>
                      <a:pt x="49" y="193"/>
                    </a:lnTo>
                    <a:lnTo>
                      <a:pt x="49" y="193"/>
                    </a:lnTo>
                    <a:close/>
                    <a:moveTo>
                      <a:pt x="37" y="193"/>
                    </a:moveTo>
                    <a:lnTo>
                      <a:pt x="37" y="193"/>
                    </a:lnTo>
                    <a:lnTo>
                      <a:pt x="40" y="192"/>
                    </a:lnTo>
                    <a:lnTo>
                      <a:pt x="41" y="191"/>
                    </a:lnTo>
                    <a:lnTo>
                      <a:pt x="41" y="191"/>
                    </a:lnTo>
                    <a:lnTo>
                      <a:pt x="40" y="189"/>
                    </a:lnTo>
                    <a:lnTo>
                      <a:pt x="37" y="188"/>
                    </a:lnTo>
                    <a:lnTo>
                      <a:pt x="37" y="188"/>
                    </a:lnTo>
                    <a:lnTo>
                      <a:pt x="35" y="189"/>
                    </a:lnTo>
                    <a:lnTo>
                      <a:pt x="35" y="191"/>
                    </a:lnTo>
                    <a:lnTo>
                      <a:pt x="35" y="191"/>
                    </a:lnTo>
                    <a:lnTo>
                      <a:pt x="35" y="192"/>
                    </a:lnTo>
                    <a:lnTo>
                      <a:pt x="37" y="193"/>
                    </a:lnTo>
                    <a:lnTo>
                      <a:pt x="37" y="193"/>
                    </a:lnTo>
                    <a:close/>
                    <a:moveTo>
                      <a:pt x="153" y="234"/>
                    </a:moveTo>
                    <a:lnTo>
                      <a:pt x="123" y="234"/>
                    </a:lnTo>
                    <a:lnTo>
                      <a:pt x="123" y="234"/>
                    </a:lnTo>
                    <a:lnTo>
                      <a:pt x="121" y="235"/>
                    </a:lnTo>
                    <a:lnTo>
                      <a:pt x="121" y="238"/>
                    </a:lnTo>
                    <a:lnTo>
                      <a:pt x="121" y="238"/>
                    </a:lnTo>
                    <a:lnTo>
                      <a:pt x="121" y="238"/>
                    </a:lnTo>
                    <a:lnTo>
                      <a:pt x="121" y="239"/>
                    </a:lnTo>
                    <a:lnTo>
                      <a:pt x="123" y="240"/>
                    </a:lnTo>
                    <a:lnTo>
                      <a:pt x="153" y="240"/>
                    </a:lnTo>
                    <a:lnTo>
                      <a:pt x="153" y="240"/>
                    </a:lnTo>
                    <a:lnTo>
                      <a:pt x="155" y="239"/>
                    </a:lnTo>
                    <a:lnTo>
                      <a:pt x="155" y="238"/>
                    </a:lnTo>
                    <a:lnTo>
                      <a:pt x="155" y="238"/>
                    </a:lnTo>
                    <a:lnTo>
                      <a:pt x="155" y="238"/>
                    </a:lnTo>
                    <a:lnTo>
                      <a:pt x="155" y="235"/>
                    </a:lnTo>
                    <a:lnTo>
                      <a:pt x="153" y="234"/>
                    </a:lnTo>
                    <a:lnTo>
                      <a:pt x="153" y="234"/>
                    </a:lnTo>
                    <a:close/>
                    <a:moveTo>
                      <a:pt x="38" y="234"/>
                    </a:moveTo>
                    <a:lnTo>
                      <a:pt x="38" y="234"/>
                    </a:lnTo>
                    <a:lnTo>
                      <a:pt x="36" y="235"/>
                    </a:lnTo>
                    <a:lnTo>
                      <a:pt x="35" y="238"/>
                    </a:lnTo>
                    <a:lnTo>
                      <a:pt x="35" y="238"/>
                    </a:lnTo>
                    <a:lnTo>
                      <a:pt x="36" y="240"/>
                    </a:lnTo>
                    <a:lnTo>
                      <a:pt x="38" y="240"/>
                    </a:lnTo>
                    <a:lnTo>
                      <a:pt x="38" y="240"/>
                    </a:lnTo>
                    <a:lnTo>
                      <a:pt x="41" y="240"/>
                    </a:lnTo>
                    <a:lnTo>
                      <a:pt x="41" y="238"/>
                    </a:lnTo>
                    <a:lnTo>
                      <a:pt x="41" y="238"/>
                    </a:lnTo>
                    <a:lnTo>
                      <a:pt x="41" y="235"/>
                    </a:lnTo>
                    <a:lnTo>
                      <a:pt x="38" y="234"/>
                    </a:lnTo>
                    <a:lnTo>
                      <a:pt x="38" y="234"/>
                    </a:lnTo>
                    <a:close/>
                    <a:moveTo>
                      <a:pt x="49" y="234"/>
                    </a:moveTo>
                    <a:lnTo>
                      <a:pt x="49" y="234"/>
                    </a:lnTo>
                    <a:lnTo>
                      <a:pt x="48" y="235"/>
                    </a:lnTo>
                    <a:lnTo>
                      <a:pt x="47" y="238"/>
                    </a:lnTo>
                    <a:lnTo>
                      <a:pt x="47" y="238"/>
                    </a:lnTo>
                    <a:lnTo>
                      <a:pt x="48" y="240"/>
                    </a:lnTo>
                    <a:lnTo>
                      <a:pt x="49" y="240"/>
                    </a:lnTo>
                    <a:lnTo>
                      <a:pt x="49" y="240"/>
                    </a:lnTo>
                    <a:lnTo>
                      <a:pt x="51" y="240"/>
                    </a:lnTo>
                    <a:lnTo>
                      <a:pt x="52" y="238"/>
                    </a:lnTo>
                    <a:lnTo>
                      <a:pt x="52" y="238"/>
                    </a:lnTo>
                    <a:lnTo>
                      <a:pt x="51" y="235"/>
                    </a:lnTo>
                    <a:lnTo>
                      <a:pt x="49" y="234"/>
                    </a:lnTo>
                    <a:lnTo>
                      <a:pt x="49" y="234"/>
                    </a:lnTo>
                    <a:close/>
                    <a:moveTo>
                      <a:pt x="4" y="234"/>
                    </a:moveTo>
                    <a:lnTo>
                      <a:pt x="4" y="234"/>
                    </a:lnTo>
                    <a:lnTo>
                      <a:pt x="1" y="235"/>
                    </a:lnTo>
                    <a:lnTo>
                      <a:pt x="1" y="238"/>
                    </a:lnTo>
                    <a:lnTo>
                      <a:pt x="1" y="238"/>
                    </a:lnTo>
                    <a:lnTo>
                      <a:pt x="1" y="240"/>
                    </a:lnTo>
                    <a:lnTo>
                      <a:pt x="4" y="240"/>
                    </a:lnTo>
                    <a:lnTo>
                      <a:pt x="4" y="240"/>
                    </a:lnTo>
                    <a:lnTo>
                      <a:pt x="6" y="240"/>
                    </a:lnTo>
                    <a:lnTo>
                      <a:pt x="7" y="238"/>
                    </a:lnTo>
                    <a:lnTo>
                      <a:pt x="7" y="238"/>
                    </a:lnTo>
                    <a:lnTo>
                      <a:pt x="6" y="235"/>
                    </a:lnTo>
                    <a:lnTo>
                      <a:pt x="4" y="234"/>
                    </a:lnTo>
                    <a:lnTo>
                      <a:pt x="4" y="234"/>
                    </a:lnTo>
                    <a:close/>
                    <a:moveTo>
                      <a:pt x="27" y="234"/>
                    </a:moveTo>
                    <a:lnTo>
                      <a:pt x="27" y="234"/>
                    </a:lnTo>
                    <a:lnTo>
                      <a:pt x="25" y="235"/>
                    </a:lnTo>
                    <a:lnTo>
                      <a:pt x="24" y="238"/>
                    </a:lnTo>
                    <a:lnTo>
                      <a:pt x="24" y="238"/>
                    </a:lnTo>
                    <a:lnTo>
                      <a:pt x="25" y="240"/>
                    </a:lnTo>
                    <a:lnTo>
                      <a:pt x="27" y="240"/>
                    </a:lnTo>
                    <a:lnTo>
                      <a:pt x="27" y="240"/>
                    </a:lnTo>
                    <a:lnTo>
                      <a:pt x="29" y="240"/>
                    </a:lnTo>
                    <a:lnTo>
                      <a:pt x="30" y="238"/>
                    </a:lnTo>
                    <a:lnTo>
                      <a:pt x="30" y="238"/>
                    </a:lnTo>
                    <a:lnTo>
                      <a:pt x="29" y="235"/>
                    </a:lnTo>
                    <a:lnTo>
                      <a:pt x="27" y="234"/>
                    </a:lnTo>
                    <a:lnTo>
                      <a:pt x="27" y="234"/>
                    </a:lnTo>
                    <a:close/>
                    <a:moveTo>
                      <a:pt x="15" y="234"/>
                    </a:moveTo>
                    <a:lnTo>
                      <a:pt x="15" y="234"/>
                    </a:lnTo>
                    <a:lnTo>
                      <a:pt x="13" y="235"/>
                    </a:lnTo>
                    <a:lnTo>
                      <a:pt x="12" y="238"/>
                    </a:lnTo>
                    <a:lnTo>
                      <a:pt x="12" y="238"/>
                    </a:lnTo>
                    <a:lnTo>
                      <a:pt x="13" y="240"/>
                    </a:lnTo>
                    <a:lnTo>
                      <a:pt x="15" y="240"/>
                    </a:lnTo>
                    <a:lnTo>
                      <a:pt x="15" y="240"/>
                    </a:lnTo>
                    <a:lnTo>
                      <a:pt x="17" y="240"/>
                    </a:lnTo>
                    <a:lnTo>
                      <a:pt x="18" y="238"/>
                    </a:lnTo>
                    <a:lnTo>
                      <a:pt x="18" y="238"/>
                    </a:lnTo>
                    <a:lnTo>
                      <a:pt x="17" y="235"/>
                    </a:lnTo>
                    <a:lnTo>
                      <a:pt x="15" y="234"/>
                    </a:lnTo>
                    <a:lnTo>
                      <a:pt x="15" y="234"/>
                    </a:lnTo>
                    <a:close/>
                    <a:moveTo>
                      <a:pt x="153" y="282"/>
                    </a:moveTo>
                    <a:lnTo>
                      <a:pt x="123" y="282"/>
                    </a:lnTo>
                    <a:lnTo>
                      <a:pt x="123" y="282"/>
                    </a:lnTo>
                    <a:lnTo>
                      <a:pt x="121" y="282"/>
                    </a:lnTo>
                    <a:lnTo>
                      <a:pt x="121" y="284"/>
                    </a:lnTo>
                    <a:lnTo>
                      <a:pt x="121" y="284"/>
                    </a:lnTo>
                    <a:lnTo>
                      <a:pt x="121" y="284"/>
                    </a:lnTo>
                    <a:lnTo>
                      <a:pt x="121" y="286"/>
                    </a:lnTo>
                    <a:lnTo>
                      <a:pt x="123" y="286"/>
                    </a:lnTo>
                    <a:lnTo>
                      <a:pt x="153" y="286"/>
                    </a:lnTo>
                    <a:lnTo>
                      <a:pt x="153" y="286"/>
                    </a:lnTo>
                    <a:lnTo>
                      <a:pt x="155" y="286"/>
                    </a:lnTo>
                    <a:lnTo>
                      <a:pt x="155" y="284"/>
                    </a:lnTo>
                    <a:lnTo>
                      <a:pt x="155" y="284"/>
                    </a:lnTo>
                    <a:lnTo>
                      <a:pt x="155" y="284"/>
                    </a:lnTo>
                    <a:lnTo>
                      <a:pt x="155" y="282"/>
                    </a:lnTo>
                    <a:lnTo>
                      <a:pt x="153" y="282"/>
                    </a:lnTo>
                    <a:lnTo>
                      <a:pt x="153" y="282"/>
                    </a:lnTo>
                    <a:close/>
                    <a:moveTo>
                      <a:pt x="15" y="281"/>
                    </a:moveTo>
                    <a:lnTo>
                      <a:pt x="15" y="281"/>
                    </a:lnTo>
                    <a:lnTo>
                      <a:pt x="13" y="282"/>
                    </a:lnTo>
                    <a:lnTo>
                      <a:pt x="12" y="284"/>
                    </a:lnTo>
                    <a:lnTo>
                      <a:pt x="12" y="284"/>
                    </a:lnTo>
                    <a:lnTo>
                      <a:pt x="13" y="286"/>
                    </a:lnTo>
                    <a:lnTo>
                      <a:pt x="15" y="287"/>
                    </a:lnTo>
                    <a:lnTo>
                      <a:pt x="15" y="287"/>
                    </a:lnTo>
                    <a:lnTo>
                      <a:pt x="17" y="286"/>
                    </a:lnTo>
                    <a:lnTo>
                      <a:pt x="18" y="284"/>
                    </a:lnTo>
                    <a:lnTo>
                      <a:pt x="18" y="284"/>
                    </a:lnTo>
                    <a:lnTo>
                      <a:pt x="17" y="282"/>
                    </a:lnTo>
                    <a:lnTo>
                      <a:pt x="15" y="281"/>
                    </a:lnTo>
                    <a:lnTo>
                      <a:pt x="15" y="281"/>
                    </a:lnTo>
                    <a:close/>
                    <a:moveTo>
                      <a:pt x="49" y="281"/>
                    </a:moveTo>
                    <a:lnTo>
                      <a:pt x="49" y="281"/>
                    </a:lnTo>
                    <a:lnTo>
                      <a:pt x="48" y="282"/>
                    </a:lnTo>
                    <a:lnTo>
                      <a:pt x="47" y="284"/>
                    </a:lnTo>
                    <a:lnTo>
                      <a:pt x="47" y="284"/>
                    </a:lnTo>
                    <a:lnTo>
                      <a:pt x="48" y="286"/>
                    </a:lnTo>
                    <a:lnTo>
                      <a:pt x="49" y="287"/>
                    </a:lnTo>
                    <a:lnTo>
                      <a:pt x="49" y="287"/>
                    </a:lnTo>
                    <a:lnTo>
                      <a:pt x="51" y="286"/>
                    </a:lnTo>
                    <a:lnTo>
                      <a:pt x="52" y="284"/>
                    </a:lnTo>
                    <a:lnTo>
                      <a:pt x="52" y="284"/>
                    </a:lnTo>
                    <a:lnTo>
                      <a:pt x="51" y="282"/>
                    </a:lnTo>
                    <a:lnTo>
                      <a:pt x="49" y="281"/>
                    </a:lnTo>
                    <a:lnTo>
                      <a:pt x="49" y="281"/>
                    </a:lnTo>
                    <a:close/>
                    <a:moveTo>
                      <a:pt x="4" y="281"/>
                    </a:moveTo>
                    <a:lnTo>
                      <a:pt x="4" y="281"/>
                    </a:lnTo>
                    <a:lnTo>
                      <a:pt x="1" y="282"/>
                    </a:lnTo>
                    <a:lnTo>
                      <a:pt x="1" y="284"/>
                    </a:lnTo>
                    <a:lnTo>
                      <a:pt x="1" y="284"/>
                    </a:lnTo>
                    <a:lnTo>
                      <a:pt x="1" y="286"/>
                    </a:lnTo>
                    <a:lnTo>
                      <a:pt x="4" y="287"/>
                    </a:lnTo>
                    <a:lnTo>
                      <a:pt x="4" y="287"/>
                    </a:lnTo>
                    <a:lnTo>
                      <a:pt x="6" y="286"/>
                    </a:lnTo>
                    <a:lnTo>
                      <a:pt x="7" y="284"/>
                    </a:lnTo>
                    <a:lnTo>
                      <a:pt x="7" y="284"/>
                    </a:lnTo>
                    <a:lnTo>
                      <a:pt x="6" y="282"/>
                    </a:lnTo>
                    <a:lnTo>
                      <a:pt x="4" y="281"/>
                    </a:lnTo>
                    <a:lnTo>
                      <a:pt x="4" y="281"/>
                    </a:lnTo>
                    <a:close/>
                    <a:moveTo>
                      <a:pt x="38" y="281"/>
                    </a:moveTo>
                    <a:lnTo>
                      <a:pt x="38" y="281"/>
                    </a:lnTo>
                    <a:lnTo>
                      <a:pt x="36" y="282"/>
                    </a:lnTo>
                    <a:lnTo>
                      <a:pt x="35" y="284"/>
                    </a:lnTo>
                    <a:lnTo>
                      <a:pt x="35" y="284"/>
                    </a:lnTo>
                    <a:lnTo>
                      <a:pt x="36" y="286"/>
                    </a:lnTo>
                    <a:lnTo>
                      <a:pt x="38" y="287"/>
                    </a:lnTo>
                    <a:lnTo>
                      <a:pt x="38" y="287"/>
                    </a:lnTo>
                    <a:lnTo>
                      <a:pt x="41" y="286"/>
                    </a:lnTo>
                    <a:lnTo>
                      <a:pt x="41" y="284"/>
                    </a:lnTo>
                    <a:lnTo>
                      <a:pt x="41" y="284"/>
                    </a:lnTo>
                    <a:lnTo>
                      <a:pt x="41" y="282"/>
                    </a:lnTo>
                    <a:lnTo>
                      <a:pt x="38" y="281"/>
                    </a:lnTo>
                    <a:lnTo>
                      <a:pt x="38" y="281"/>
                    </a:lnTo>
                    <a:close/>
                    <a:moveTo>
                      <a:pt x="27" y="281"/>
                    </a:moveTo>
                    <a:lnTo>
                      <a:pt x="27" y="281"/>
                    </a:lnTo>
                    <a:lnTo>
                      <a:pt x="25" y="282"/>
                    </a:lnTo>
                    <a:lnTo>
                      <a:pt x="24" y="284"/>
                    </a:lnTo>
                    <a:lnTo>
                      <a:pt x="24" y="284"/>
                    </a:lnTo>
                    <a:lnTo>
                      <a:pt x="25" y="286"/>
                    </a:lnTo>
                    <a:lnTo>
                      <a:pt x="27" y="287"/>
                    </a:lnTo>
                    <a:lnTo>
                      <a:pt x="27" y="287"/>
                    </a:lnTo>
                    <a:lnTo>
                      <a:pt x="29" y="286"/>
                    </a:lnTo>
                    <a:lnTo>
                      <a:pt x="30" y="284"/>
                    </a:lnTo>
                    <a:lnTo>
                      <a:pt x="30" y="284"/>
                    </a:lnTo>
                    <a:lnTo>
                      <a:pt x="29" y="282"/>
                    </a:lnTo>
                    <a:lnTo>
                      <a:pt x="27" y="281"/>
                    </a:lnTo>
                    <a:lnTo>
                      <a:pt x="27" y="281"/>
                    </a:lnTo>
                    <a:close/>
                  </a:path>
                </a:pathLst>
              </a:custGeom>
              <a:solidFill>
                <a:srgbClr val="0063B0"/>
              </a:solid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 name="Freeform 53"/>
              <p:cNvSpPr>
                <a:spLocks noEditPoints="1"/>
              </p:cNvSpPr>
              <p:nvPr/>
            </p:nvSpPr>
            <p:spPr bwMode="auto">
              <a:xfrm>
                <a:off x="2684685" y="4185084"/>
                <a:ext cx="338137" cy="820738"/>
              </a:xfrm>
              <a:custGeom>
                <a:avLst/>
                <a:gdLst/>
                <a:ahLst/>
                <a:cxnLst>
                  <a:cxn ang="0">
                    <a:pos x="212" y="2"/>
                  </a:cxn>
                  <a:cxn ang="0">
                    <a:pos x="211" y="1"/>
                  </a:cxn>
                  <a:cxn ang="0">
                    <a:pos x="3" y="0"/>
                  </a:cxn>
                  <a:cxn ang="0">
                    <a:pos x="1" y="1"/>
                  </a:cxn>
                  <a:cxn ang="0">
                    <a:pos x="0" y="3"/>
                  </a:cxn>
                  <a:cxn ang="0">
                    <a:pos x="0" y="514"/>
                  </a:cxn>
                  <a:cxn ang="0">
                    <a:pos x="1" y="516"/>
                  </a:cxn>
                  <a:cxn ang="0">
                    <a:pos x="3" y="517"/>
                  </a:cxn>
                  <a:cxn ang="0">
                    <a:pos x="210" y="517"/>
                  </a:cxn>
                  <a:cxn ang="0">
                    <a:pos x="212" y="516"/>
                  </a:cxn>
                  <a:cxn ang="0">
                    <a:pos x="213" y="514"/>
                  </a:cxn>
                  <a:cxn ang="0">
                    <a:pos x="22" y="495"/>
                  </a:cxn>
                  <a:cxn ang="0">
                    <a:pos x="190" y="488"/>
                  </a:cxn>
                  <a:cxn ang="0">
                    <a:pos x="190" y="495"/>
                  </a:cxn>
                  <a:cxn ang="0">
                    <a:pos x="19" y="475"/>
                  </a:cxn>
                  <a:cxn ang="0">
                    <a:pos x="193" y="472"/>
                  </a:cxn>
                  <a:cxn ang="0">
                    <a:pos x="190" y="462"/>
                  </a:cxn>
                  <a:cxn ang="0">
                    <a:pos x="20" y="455"/>
                  </a:cxn>
                  <a:cxn ang="0">
                    <a:pos x="194" y="458"/>
                  </a:cxn>
                  <a:cxn ang="0">
                    <a:pos x="87" y="402"/>
                  </a:cxn>
                  <a:cxn ang="0">
                    <a:pos x="103" y="387"/>
                  </a:cxn>
                  <a:cxn ang="0">
                    <a:pos x="119" y="392"/>
                  </a:cxn>
                  <a:cxn ang="0">
                    <a:pos x="126" y="409"/>
                  </a:cxn>
                  <a:cxn ang="0">
                    <a:pos x="110" y="425"/>
                  </a:cxn>
                  <a:cxn ang="0">
                    <a:pos x="92" y="420"/>
                  </a:cxn>
                  <a:cxn ang="0">
                    <a:pos x="197" y="338"/>
                  </a:cxn>
                  <a:cxn ang="0">
                    <a:pos x="22" y="345"/>
                  </a:cxn>
                  <a:cxn ang="0">
                    <a:pos x="16" y="315"/>
                  </a:cxn>
                  <a:cxn ang="0">
                    <a:pos x="190" y="309"/>
                  </a:cxn>
                  <a:cxn ang="0">
                    <a:pos x="197" y="338"/>
                  </a:cxn>
                  <a:cxn ang="0">
                    <a:pos x="190" y="297"/>
                  </a:cxn>
                  <a:cxn ang="0">
                    <a:pos x="16" y="292"/>
                  </a:cxn>
                  <a:cxn ang="0">
                    <a:pos x="22" y="262"/>
                  </a:cxn>
                  <a:cxn ang="0">
                    <a:pos x="197" y="268"/>
                  </a:cxn>
                  <a:cxn ang="0">
                    <a:pos x="193" y="250"/>
                  </a:cxn>
                  <a:cxn ang="0">
                    <a:pos x="16" y="247"/>
                  </a:cxn>
                  <a:cxn ang="0">
                    <a:pos x="19" y="215"/>
                  </a:cxn>
                  <a:cxn ang="0">
                    <a:pos x="196" y="218"/>
                  </a:cxn>
                  <a:cxn ang="0">
                    <a:pos x="195" y="202"/>
                  </a:cxn>
                  <a:cxn ang="0">
                    <a:pos x="18" y="202"/>
                  </a:cxn>
                  <a:cxn ang="0">
                    <a:pos x="18" y="170"/>
                  </a:cxn>
                  <a:cxn ang="0">
                    <a:pos x="195" y="170"/>
                  </a:cxn>
                  <a:cxn ang="0">
                    <a:pos x="196" y="153"/>
                  </a:cxn>
                  <a:cxn ang="0">
                    <a:pos x="19" y="156"/>
                  </a:cxn>
                  <a:cxn ang="0">
                    <a:pos x="16" y="125"/>
                  </a:cxn>
                  <a:cxn ang="0">
                    <a:pos x="193" y="122"/>
                  </a:cxn>
                  <a:cxn ang="0">
                    <a:pos x="197" y="104"/>
                  </a:cxn>
                  <a:cxn ang="0">
                    <a:pos x="22" y="109"/>
                  </a:cxn>
                  <a:cxn ang="0">
                    <a:pos x="16" y="81"/>
                  </a:cxn>
                  <a:cxn ang="0">
                    <a:pos x="190" y="74"/>
                  </a:cxn>
                  <a:cxn ang="0">
                    <a:pos x="197" y="57"/>
                  </a:cxn>
                  <a:cxn ang="0">
                    <a:pos x="22" y="63"/>
                  </a:cxn>
                  <a:cxn ang="0">
                    <a:pos x="16" y="34"/>
                  </a:cxn>
                  <a:cxn ang="0">
                    <a:pos x="190" y="28"/>
                  </a:cxn>
                  <a:cxn ang="0">
                    <a:pos x="197" y="57"/>
                  </a:cxn>
                </a:cxnLst>
                <a:rect l="0" t="0" r="r" b="b"/>
                <a:pathLst>
                  <a:path w="213" h="517">
                    <a:moveTo>
                      <a:pt x="213" y="4"/>
                    </a:moveTo>
                    <a:lnTo>
                      <a:pt x="213" y="4"/>
                    </a:lnTo>
                    <a:lnTo>
                      <a:pt x="213" y="3"/>
                    </a:lnTo>
                    <a:lnTo>
                      <a:pt x="213" y="3"/>
                    </a:lnTo>
                    <a:lnTo>
                      <a:pt x="213" y="3"/>
                    </a:lnTo>
                    <a:lnTo>
                      <a:pt x="212" y="2"/>
                    </a:lnTo>
                    <a:lnTo>
                      <a:pt x="212" y="2"/>
                    </a:lnTo>
                    <a:lnTo>
                      <a:pt x="212" y="2"/>
                    </a:lnTo>
                    <a:lnTo>
                      <a:pt x="212" y="1"/>
                    </a:lnTo>
                    <a:lnTo>
                      <a:pt x="211" y="1"/>
                    </a:lnTo>
                    <a:lnTo>
                      <a:pt x="211" y="1"/>
                    </a:lnTo>
                    <a:lnTo>
                      <a:pt x="211" y="1"/>
                    </a:lnTo>
                    <a:lnTo>
                      <a:pt x="210" y="1"/>
                    </a:lnTo>
                    <a:lnTo>
                      <a:pt x="210" y="0"/>
                    </a:lnTo>
                    <a:lnTo>
                      <a:pt x="209" y="0"/>
                    </a:lnTo>
                    <a:lnTo>
                      <a:pt x="209" y="0"/>
                    </a:lnTo>
                    <a:lnTo>
                      <a:pt x="4" y="0"/>
                    </a:lnTo>
                    <a:lnTo>
                      <a:pt x="3" y="0"/>
                    </a:lnTo>
                    <a:lnTo>
                      <a:pt x="3" y="0"/>
                    </a:lnTo>
                    <a:lnTo>
                      <a:pt x="3" y="1"/>
                    </a:lnTo>
                    <a:lnTo>
                      <a:pt x="2" y="1"/>
                    </a:lnTo>
                    <a:lnTo>
                      <a:pt x="2" y="1"/>
                    </a:lnTo>
                    <a:lnTo>
                      <a:pt x="1" y="1"/>
                    </a:lnTo>
                    <a:lnTo>
                      <a:pt x="1" y="1"/>
                    </a:lnTo>
                    <a:lnTo>
                      <a:pt x="1" y="2"/>
                    </a:lnTo>
                    <a:lnTo>
                      <a:pt x="1" y="2"/>
                    </a:lnTo>
                    <a:lnTo>
                      <a:pt x="0" y="2"/>
                    </a:lnTo>
                    <a:lnTo>
                      <a:pt x="0" y="3"/>
                    </a:lnTo>
                    <a:lnTo>
                      <a:pt x="0" y="3"/>
                    </a:lnTo>
                    <a:lnTo>
                      <a:pt x="0" y="3"/>
                    </a:lnTo>
                    <a:lnTo>
                      <a:pt x="0" y="4"/>
                    </a:lnTo>
                    <a:lnTo>
                      <a:pt x="0" y="4"/>
                    </a:lnTo>
                    <a:lnTo>
                      <a:pt x="0" y="5"/>
                    </a:lnTo>
                    <a:lnTo>
                      <a:pt x="0" y="513"/>
                    </a:lnTo>
                    <a:lnTo>
                      <a:pt x="0" y="514"/>
                    </a:lnTo>
                    <a:lnTo>
                      <a:pt x="0" y="514"/>
                    </a:lnTo>
                    <a:lnTo>
                      <a:pt x="0" y="515"/>
                    </a:lnTo>
                    <a:lnTo>
                      <a:pt x="0" y="515"/>
                    </a:lnTo>
                    <a:lnTo>
                      <a:pt x="0" y="515"/>
                    </a:lnTo>
                    <a:lnTo>
                      <a:pt x="0" y="516"/>
                    </a:lnTo>
                    <a:lnTo>
                      <a:pt x="1" y="516"/>
                    </a:lnTo>
                    <a:lnTo>
                      <a:pt x="1" y="516"/>
                    </a:lnTo>
                    <a:lnTo>
                      <a:pt x="1" y="517"/>
                    </a:lnTo>
                    <a:lnTo>
                      <a:pt x="1" y="517"/>
                    </a:lnTo>
                    <a:lnTo>
                      <a:pt x="2" y="517"/>
                    </a:lnTo>
                    <a:lnTo>
                      <a:pt x="2" y="517"/>
                    </a:lnTo>
                    <a:lnTo>
                      <a:pt x="3" y="517"/>
                    </a:lnTo>
                    <a:lnTo>
                      <a:pt x="3" y="517"/>
                    </a:lnTo>
                    <a:lnTo>
                      <a:pt x="3" y="517"/>
                    </a:lnTo>
                    <a:lnTo>
                      <a:pt x="4" y="517"/>
                    </a:lnTo>
                    <a:lnTo>
                      <a:pt x="209" y="517"/>
                    </a:lnTo>
                    <a:lnTo>
                      <a:pt x="209" y="517"/>
                    </a:lnTo>
                    <a:lnTo>
                      <a:pt x="210" y="517"/>
                    </a:lnTo>
                    <a:lnTo>
                      <a:pt x="210" y="517"/>
                    </a:lnTo>
                    <a:lnTo>
                      <a:pt x="211" y="517"/>
                    </a:lnTo>
                    <a:lnTo>
                      <a:pt x="211" y="517"/>
                    </a:lnTo>
                    <a:lnTo>
                      <a:pt x="211" y="517"/>
                    </a:lnTo>
                    <a:lnTo>
                      <a:pt x="212" y="517"/>
                    </a:lnTo>
                    <a:lnTo>
                      <a:pt x="212" y="516"/>
                    </a:lnTo>
                    <a:lnTo>
                      <a:pt x="212" y="516"/>
                    </a:lnTo>
                    <a:lnTo>
                      <a:pt x="212" y="516"/>
                    </a:lnTo>
                    <a:lnTo>
                      <a:pt x="213" y="515"/>
                    </a:lnTo>
                    <a:lnTo>
                      <a:pt x="213" y="515"/>
                    </a:lnTo>
                    <a:lnTo>
                      <a:pt x="213" y="515"/>
                    </a:lnTo>
                    <a:lnTo>
                      <a:pt x="213" y="514"/>
                    </a:lnTo>
                    <a:lnTo>
                      <a:pt x="213" y="514"/>
                    </a:lnTo>
                    <a:lnTo>
                      <a:pt x="213" y="513"/>
                    </a:lnTo>
                    <a:lnTo>
                      <a:pt x="213" y="5"/>
                    </a:lnTo>
                    <a:lnTo>
                      <a:pt x="213" y="4"/>
                    </a:lnTo>
                    <a:close/>
                    <a:moveTo>
                      <a:pt x="190" y="495"/>
                    </a:moveTo>
                    <a:lnTo>
                      <a:pt x="22" y="495"/>
                    </a:lnTo>
                    <a:lnTo>
                      <a:pt x="22" y="495"/>
                    </a:lnTo>
                    <a:lnTo>
                      <a:pt x="20" y="494"/>
                    </a:lnTo>
                    <a:lnTo>
                      <a:pt x="19" y="492"/>
                    </a:lnTo>
                    <a:lnTo>
                      <a:pt x="19" y="492"/>
                    </a:lnTo>
                    <a:lnTo>
                      <a:pt x="20" y="489"/>
                    </a:lnTo>
                    <a:lnTo>
                      <a:pt x="22" y="488"/>
                    </a:lnTo>
                    <a:lnTo>
                      <a:pt x="190" y="488"/>
                    </a:lnTo>
                    <a:lnTo>
                      <a:pt x="190" y="488"/>
                    </a:lnTo>
                    <a:lnTo>
                      <a:pt x="193" y="489"/>
                    </a:lnTo>
                    <a:lnTo>
                      <a:pt x="194" y="492"/>
                    </a:lnTo>
                    <a:lnTo>
                      <a:pt x="194" y="492"/>
                    </a:lnTo>
                    <a:lnTo>
                      <a:pt x="193" y="494"/>
                    </a:lnTo>
                    <a:lnTo>
                      <a:pt x="190" y="495"/>
                    </a:lnTo>
                    <a:lnTo>
                      <a:pt x="190" y="495"/>
                    </a:lnTo>
                    <a:close/>
                    <a:moveTo>
                      <a:pt x="190" y="479"/>
                    </a:moveTo>
                    <a:lnTo>
                      <a:pt x="22" y="479"/>
                    </a:lnTo>
                    <a:lnTo>
                      <a:pt x="22" y="479"/>
                    </a:lnTo>
                    <a:lnTo>
                      <a:pt x="20" y="477"/>
                    </a:lnTo>
                    <a:lnTo>
                      <a:pt x="19" y="475"/>
                    </a:lnTo>
                    <a:lnTo>
                      <a:pt x="19" y="475"/>
                    </a:lnTo>
                    <a:lnTo>
                      <a:pt x="20" y="472"/>
                    </a:lnTo>
                    <a:lnTo>
                      <a:pt x="22" y="471"/>
                    </a:lnTo>
                    <a:lnTo>
                      <a:pt x="190" y="471"/>
                    </a:lnTo>
                    <a:lnTo>
                      <a:pt x="190" y="471"/>
                    </a:lnTo>
                    <a:lnTo>
                      <a:pt x="193" y="472"/>
                    </a:lnTo>
                    <a:lnTo>
                      <a:pt x="194" y="475"/>
                    </a:lnTo>
                    <a:lnTo>
                      <a:pt x="194" y="475"/>
                    </a:lnTo>
                    <a:lnTo>
                      <a:pt x="193" y="477"/>
                    </a:lnTo>
                    <a:lnTo>
                      <a:pt x="190" y="479"/>
                    </a:lnTo>
                    <a:lnTo>
                      <a:pt x="190" y="479"/>
                    </a:lnTo>
                    <a:close/>
                    <a:moveTo>
                      <a:pt x="190" y="462"/>
                    </a:moveTo>
                    <a:lnTo>
                      <a:pt x="22" y="462"/>
                    </a:lnTo>
                    <a:lnTo>
                      <a:pt x="22" y="462"/>
                    </a:lnTo>
                    <a:lnTo>
                      <a:pt x="20" y="461"/>
                    </a:lnTo>
                    <a:lnTo>
                      <a:pt x="19" y="458"/>
                    </a:lnTo>
                    <a:lnTo>
                      <a:pt x="19" y="458"/>
                    </a:lnTo>
                    <a:lnTo>
                      <a:pt x="20" y="455"/>
                    </a:lnTo>
                    <a:lnTo>
                      <a:pt x="22" y="454"/>
                    </a:lnTo>
                    <a:lnTo>
                      <a:pt x="190" y="454"/>
                    </a:lnTo>
                    <a:lnTo>
                      <a:pt x="190" y="454"/>
                    </a:lnTo>
                    <a:lnTo>
                      <a:pt x="193" y="455"/>
                    </a:lnTo>
                    <a:lnTo>
                      <a:pt x="194" y="458"/>
                    </a:lnTo>
                    <a:lnTo>
                      <a:pt x="194" y="458"/>
                    </a:lnTo>
                    <a:lnTo>
                      <a:pt x="193" y="461"/>
                    </a:lnTo>
                    <a:lnTo>
                      <a:pt x="190" y="462"/>
                    </a:lnTo>
                    <a:lnTo>
                      <a:pt x="190" y="462"/>
                    </a:lnTo>
                    <a:close/>
                    <a:moveTo>
                      <a:pt x="87" y="406"/>
                    </a:moveTo>
                    <a:lnTo>
                      <a:pt x="87" y="406"/>
                    </a:lnTo>
                    <a:lnTo>
                      <a:pt x="87" y="402"/>
                    </a:lnTo>
                    <a:lnTo>
                      <a:pt x="88" y="399"/>
                    </a:lnTo>
                    <a:lnTo>
                      <a:pt x="90" y="394"/>
                    </a:lnTo>
                    <a:lnTo>
                      <a:pt x="92" y="392"/>
                    </a:lnTo>
                    <a:lnTo>
                      <a:pt x="95" y="389"/>
                    </a:lnTo>
                    <a:lnTo>
                      <a:pt x="98" y="388"/>
                    </a:lnTo>
                    <a:lnTo>
                      <a:pt x="103" y="387"/>
                    </a:lnTo>
                    <a:lnTo>
                      <a:pt x="106" y="386"/>
                    </a:lnTo>
                    <a:lnTo>
                      <a:pt x="106" y="386"/>
                    </a:lnTo>
                    <a:lnTo>
                      <a:pt x="110" y="387"/>
                    </a:lnTo>
                    <a:lnTo>
                      <a:pt x="114" y="388"/>
                    </a:lnTo>
                    <a:lnTo>
                      <a:pt x="117" y="389"/>
                    </a:lnTo>
                    <a:lnTo>
                      <a:pt x="119" y="392"/>
                    </a:lnTo>
                    <a:lnTo>
                      <a:pt x="123" y="394"/>
                    </a:lnTo>
                    <a:lnTo>
                      <a:pt x="124" y="399"/>
                    </a:lnTo>
                    <a:lnTo>
                      <a:pt x="126" y="402"/>
                    </a:lnTo>
                    <a:lnTo>
                      <a:pt x="126" y="406"/>
                    </a:lnTo>
                    <a:lnTo>
                      <a:pt x="126" y="406"/>
                    </a:lnTo>
                    <a:lnTo>
                      <a:pt x="126" y="409"/>
                    </a:lnTo>
                    <a:lnTo>
                      <a:pt x="124" y="414"/>
                    </a:lnTo>
                    <a:lnTo>
                      <a:pt x="123" y="417"/>
                    </a:lnTo>
                    <a:lnTo>
                      <a:pt x="119" y="420"/>
                    </a:lnTo>
                    <a:lnTo>
                      <a:pt x="117" y="422"/>
                    </a:lnTo>
                    <a:lnTo>
                      <a:pt x="114" y="424"/>
                    </a:lnTo>
                    <a:lnTo>
                      <a:pt x="110" y="425"/>
                    </a:lnTo>
                    <a:lnTo>
                      <a:pt x="106" y="425"/>
                    </a:lnTo>
                    <a:lnTo>
                      <a:pt x="106" y="425"/>
                    </a:lnTo>
                    <a:lnTo>
                      <a:pt x="103" y="425"/>
                    </a:lnTo>
                    <a:lnTo>
                      <a:pt x="98" y="424"/>
                    </a:lnTo>
                    <a:lnTo>
                      <a:pt x="95" y="422"/>
                    </a:lnTo>
                    <a:lnTo>
                      <a:pt x="92" y="420"/>
                    </a:lnTo>
                    <a:lnTo>
                      <a:pt x="90" y="417"/>
                    </a:lnTo>
                    <a:lnTo>
                      <a:pt x="88" y="414"/>
                    </a:lnTo>
                    <a:lnTo>
                      <a:pt x="87" y="409"/>
                    </a:lnTo>
                    <a:lnTo>
                      <a:pt x="87" y="406"/>
                    </a:lnTo>
                    <a:lnTo>
                      <a:pt x="87" y="406"/>
                    </a:lnTo>
                    <a:close/>
                    <a:moveTo>
                      <a:pt x="197" y="338"/>
                    </a:moveTo>
                    <a:lnTo>
                      <a:pt x="197" y="338"/>
                    </a:lnTo>
                    <a:lnTo>
                      <a:pt x="196" y="340"/>
                    </a:lnTo>
                    <a:lnTo>
                      <a:pt x="195" y="343"/>
                    </a:lnTo>
                    <a:lnTo>
                      <a:pt x="193" y="344"/>
                    </a:lnTo>
                    <a:lnTo>
                      <a:pt x="190" y="345"/>
                    </a:lnTo>
                    <a:lnTo>
                      <a:pt x="22" y="345"/>
                    </a:lnTo>
                    <a:lnTo>
                      <a:pt x="22" y="345"/>
                    </a:lnTo>
                    <a:lnTo>
                      <a:pt x="19" y="344"/>
                    </a:lnTo>
                    <a:lnTo>
                      <a:pt x="18" y="343"/>
                    </a:lnTo>
                    <a:lnTo>
                      <a:pt x="16" y="340"/>
                    </a:lnTo>
                    <a:lnTo>
                      <a:pt x="16" y="338"/>
                    </a:lnTo>
                    <a:lnTo>
                      <a:pt x="16" y="315"/>
                    </a:lnTo>
                    <a:lnTo>
                      <a:pt x="16" y="315"/>
                    </a:lnTo>
                    <a:lnTo>
                      <a:pt x="16" y="313"/>
                    </a:lnTo>
                    <a:lnTo>
                      <a:pt x="18" y="311"/>
                    </a:lnTo>
                    <a:lnTo>
                      <a:pt x="19" y="310"/>
                    </a:lnTo>
                    <a:lnTo>
                      <a:pt x="22" y="309"/>
                    </a:lnTo>
                    <a:lnTo>
                      <a:pt x="190" y="309"/>
                    </a:lnTo>
                    <a:lnTo>
                      <a:pt x="190" y="309"/>
                    </a:lnTo>
                    <a:lnTo>
                      <a:pt x="193" y="310"/>
                    </a:lnTo>
                    <a:lnTo>
                      <a:pt x="195" y="311"/>
                    </a:lnTo>
                    <a:lnTo>
                      <a:pt x="196" y="313"/>
                    </a:lnTo>
                    <a:lnTo>
                      <a:pt x="197" y="315"/>
                    </a:lnTo>
                    <a:lnTo>
                      <a:pt x="197" y="338"/>
                    </a:lnTo>
                    <a:close/>
                    <a:moveTo>
                      <a:pt x="197" y="292"/>
                    </a:moveTo>
                    <a:lnTo>
                      <a:pt x="197" y="292"/>
                    </a:lnTo>
                    <a:lnTo>
                      <a:pt x="196" y="294"/>
                    </a:lnTo>
                    <a:lnTo>
                      <a:pt x="195" y="296"/>
                    </a:lnTo>
                    <a:lnTo>
                      <a:pt x="193" y="297"/>
                    </a:lnTo>
                    <a:lnTo>
                      <a:pt x="190" y="297"/>
                    </a:lnTo>
                    <a:lnTo>
                      <a:pt x="22" y="297"/>
                    </a:lnTo>
                    <a:lnTo>
                      <a:pt x="22" y="297"/>
                    </a:lnTo>
                    <a:lnTo>
                      <a:pt x="19" y="297"/>
                    </a:lnTo>
                    <a:lnTo>
                      <a:pt x="18" y="296"/>
                    </a:lnTo>
                    <a:lnTo>
                      <a:pt x="16" y="294"/>
                    </a:lnTo>
                    <a:lnTo>
                      <a:pt x="16" y="292"/>
                    </a:lnTo>
                    <a:lnTo>
                      <a:pt x="16" y="268"/>
                    </a:lnTo>
                    <a:lnTo>
                      <a:pt x="16" y="268"/>
                    </a:lnTo>
                    <a:lnTo>
                      <a:pt x="16" y="266"/>
                    </a:lnTo>
                    <a:lnTo>
                      <a:pt x="18" y="264"/>
                    </a:lnTo>
                    <a:lnTo>
                      <a:pt x="19" y="263"/>
                    </a:lnTo>
                    <a:lnTo>
                      <a:pt x="22" y="262"/>
                    </a:lnTo>
                    <a:lnTo>
                      <a:pt x="190" y="262"/>
                    </a:lnTo>
                    <a:lnTo>
                      <a:pt x="190" y="262"/>
                    </a:lnTo>
                    <a:lnTo>
                      <a:pt x="193" y="263"/>
                    </a:lnTo>
                    <a:lnTo>
                      <a:pt x="195" y="264"/>
                    </a:lnTo>
                    <a:lnTo>
                      <a:pt x="196" y="266"/>
                    </a:lnTo>
                    <a:lnTo>
                      <a:pt x="197" y="268"/>
                    </a:lnTo>
                    <a:lnTo>
                      <a:pt x="197" y="292"/>
                    </a:lnTo>
                    <a:close/>
                    <a:moveTo>
                      <a:pt x="197" y="244"/>
                    </a:moveTo>
                    <a:lnTo>
                      <a:pt x="197" y="244"/>
                    </a:lnTo>
                    <a:lnTo>
                      <a:pt x="196" y="247"/>
                    </a:lnTo>
                    <a:lnTo>
                      <a:pt x="195" y="248"/>
                    </a:lnTo>
                    <a:lnTo>
                      <a:pt x="193" y="250"/>
                    </a:lnTo>
                    <a:lnTo>
                      <a:pt x="190" y="250"/>
                    </a:lnTo>
                    <a:lnTo>
                      <a:pt x="22" y="250"/>
                    </a:lnTo>
                    <a:lnTo>
                      <a:pt x="22" y="250"/>
                    </a:lnTo>
                    <a:lnTo>
                      <a:pt x="19" y="250"/>
                    </a:lnTo>
                    <a:lnTo>
                      <a:pt x="18" y="248"/>
                    </a:lnTo>
                    <a:lnTo>
                      <a:pt x="16" y="247"/>
                    </a:lnTo>
                    <a:lnTo>
                      <a:pt x="16" y="244"/>
                    </a:lnTo>
                    <a:lnTo>
                      <a:pt x="16" y="222"/>
                    </a:lnTo>
                    <a:lnTo>
                      <a:pt x="16" y="222"/>
                    </a:lnTo>
                    <a:lnTo>
                      <a:pt x="16" y="218"/>
                    </a:lnTo>
                    <a:lnTo>
                      <a:pt x="18" y="217"/>
                    </a:lnTo>
                    <a:lnTo>
                      <a:pt x="19" y="215"/>
                    </a:lnTo>
                    <a:lnTo>
                      <a:pt x="22" y="215"/>
                    </a:lnTo>
                    <a:lnTo>
                      <a:pt x="190" y="215"/>
                    </a:lnTo>
                    <a:lnTo>
                      <a:pt x="190" y="215"/>
                    </a:lnTo>
                    <a:lnTo>
                      <a:pt x="193" y="215"/>
                    </a:lnTo>
                    <a:lnTo>
                      <a:pt x="195" y="217"/>
                    </a:lnTo>
                    <a:lnTo>
                      <a:pt x="196" y="218"/>
                    </a:lnTo>
                    <a:lnTo>
                      <a:pt x="197" y="222"/>
                    </a:lnTo>
                    <a:lnTo>
                      <a:pt x="197" y="244"/>
                    </a:lnTo>
                    <a:close/>
                    <a:moveTo>
                      <a:pt x="197" y="197"/>
                    </a:moveTo>
                    <a:lnTo>
                      <a:pt x="197" y="197"/>
                    </a:lnTo>
                    <a:lnTo>
                      <a:pt x="196" y="199"/>
                    </a:lnTo>
                    <a:lnTo>
                      <a:pt x="195" y="202"/>
                    </a:lnTo>
                    <a:lnTo>
                      <a:pt x="193" y="203"/>
                    </a:lnTo>
                    <a:lnTo>
                      <a:pt x="190" y="204"/>
                    </a:lnTo>
                    <a:lnTo>
                      <a:pt x="22" y="204"/>
                    </a:lnTo>
                    <a:lnTo>
                      <a:pt x="22" y="204"/>
                    </a:lnTo>
                    <a:lnTo>
                      <a:pt x="19" y="203"/>
                    </a:lnTo>
                    <a:lnTo>
                      <a:pt x="18" y="202"/>
                    </a:lnTo>
                    <a:lnTo>
                      <a:pt x="16" y="199"/>
                    </a:lnTo>
                    <a:lnTo>
                      <a:pt x="16" y="197"/>
                    </a:lnTo>
                    <a:lnTo>
                      <a:pt x="16" y="174"/>
                    </a:lnTo>
                    <a:lnTo>
                      <a:pt x="16" y="174"/>
                    </a:lnTo>
                    <a:lnTo>
                      <a:pt x="16" y="172"/>
                    </a:lnTo>
                    <a:lnTo>
                      <a:pt x="18" y="170"/>
                    </a:lnTo>
                    <a:lnTo>
                      <a:pt x="19" y="169"/>
                    </a:lnTo>
                    <a:lnTo>
                      <a:pt x="22" y="169"/>
                    </a:lnTo>
                    <a:lnTo>
                      <a:pt x="190" y="169"/>
                    </a:lnTo>
                    <a:lnTo>
                      <a:pt x="190" y="169"/>
                    </a:lnTo>
                    <a:lnTo>
                      <a:pt x="193" y="169"/>
                    </a:lnTo>
                    <a:lnTo>
                      <a:pt x="195" y="170"/>
                    </a:lnTo>
                    <a:lnTo>
                      <a:pt x="196" y="172"/>
                    </a:lnTo>
                    <a:lnTo>
                      <a:pt x="197" y="174"/>
                    </a:lnTo>
                    <a:lnTo>
                      <a:pt x="197" y="197"/>
                    </a:lnTo>
                    <a:close/>
                    <a:moveTo>
                      <a:pt x="197" y="151"/>
                    </a:moveTo>
                    <a:lnTo>
                      <a:pt x="197" y="151"/>
                    </a:lnTo>
                    <a:lnTo>
                      <a:pt x="196" y="153"/>
                    </a:lnTo>
                    <a:lnTo>
                      <a:pt x="195" y="155"/>
                    </a:lnTo>
                    <a:lnTo>
                      <a:pt x="193" y="156"/>
                    </a:lnTo>
                    <a:lnTo>
                      <a:pt x="190" y="157"/>
                    </a:lnTo>
                    <a:lnTo>
                      <a:pt x="22" y="157"/>
                    </a:lnTo>
                    <a:lnTo>
                      <a:pt x="22" y="157"/>
                    </a:lnTo>
                    <a:lnTo>
                      <a:pt x="19" y="156"/>
                    </a:lnTo>
                    <a:lnTo>
                      <a:pt x="18" y="155"/>
                    </a:lnTo>
                    <a:lnTo>
                      <a:pt x="16" y="153"/>
                    </a:lnTo>
                    <a:lnTo>
                      <a:pt x="16" y="151"/>
                    </a:lnTo>
                    <a:lnTo>
                      <a:pt x="16" y="127"/>
                    </a:lnTo>
                    <a:lnTo>
                      <a:pt x="16" y="127"/>
                    </a:lnTo>
                    <a:lnTo>
                      <a:pt x="16" y="125"/>
                    </a:lnTo>
                    <a:lnTo>
                      <a:pt x="18" y="123"/>
                    </a:lnTo>
                    <a:lnTo>
                      <a:pt x="19" y="122"/>
                    </a:lnTo>
                    <a:lnTo>
                      <a:pt x="22" y="122"/>
                    </a:lnTo>
                    <a:lnTo>
                      <a:pt x="190" y="122"/>
                    </a:lnTo>
                    <a:lnTo>
                      <a:pt x="190" y="122"/>
                    </a:lnTo>
                    <a:lnTo>
                      <a:pt x="193" y="122"/>
                    </a:lnTo>
                    <a:lnTo>
                      <a:pt x="195" y="123"/>
                    </a:lnTo>
                    <a:lnTo>
                      <a:pt x="196" y="125"/>
                    </a:lnTo>
                    <a:lnTo>
                      <a:pt x="197" y="127"/>
                    </a:lnTo>
                    <a:lnTo>
                      <a:pt x="197" y="151"/>
                    </a:lnTo>
                    <a:close/>
                    <a:moveTo>
                      <a:pt x="197" y="104"/>
                    </a:moveTo>
                    <a:lnTo>
                      <a:pt x="197" y="104"/>
                    </a:lnTo>
                    <a:lnTo>
                      <a:pt x="196" y="106"/>
                    </a:lnTo>
                    <a:lnTo>
                      <a:pt x="195" y="108"/>
                    </a:lnTo>
                    <a:lnTo>
                      <a:pt x="193" y="109"/>
                    </a:lnTo>
                    <a:lnTo>
                      <a:pt x="190" y="109"/>
                    </a:lnTo>
                    <a:lnTo>
                      <a:pt x="22" y="109"/>
                    </a:lnTo>
                    <a:lnTo>
                      <a:pt x="22" y="109"/>
                    </a:lnTo>
                    <a:lnTo>
                      <a:pt x="19" y="109"/>
                    </a:lnTo>
                    <a:lnTo>
                      <a:pt x="18" y="108"/>
                    </a:lnTo>
                    <a:lnTo>
                      <a:pt x="16" y="106"/>
                    </a:lnTo>
                    <a:lnTo>
                      <a:pt x="16" y="104"/>
                    </a:lnTo>
                    <a:lnTo>
                      <a:pt x="16" y="81"/>
                    </a:lnTo>
                    <a:lnTo>
                      <a:pt x="16" y="81"/>
                    </a:lnTo>
                    <a:lnTo>
                      <a:pt x="16" y="79"/>
                    </a:lnTo>
                    <a:lnTo>
                      <a:pt x="18" y="76"/>
                    </a:lnTo>
                    <a:lnTo>
                      <a:pt x="19" y="75"/>
                    </a:lnTo>
                    <a:lnTo>
                      <a:pt x="22" y="74"/>
                    </a:lnTo>
                    <a:lnTo>
                      <a:pt x="190" y="74"/>
                    </a:lnTo>
                    <a:lnTo>
                      <a:pt x="190" y="74"/>
                    </a:lnTo>
                    <a:lnTo>
                      <a:pt x="193" y="75"/>
                    </a:lnTo>
                    <a:lnTo>
                      <a:pt x="195" y="76"/>
                    </a:lnTo>
                    <a:lnTo>
                      <a:pt x="196" y="79"/>
                    </a:lnTo>
                    <a:lnTo>
                      <a:pt x="197" y="81"/>
                    </a:lnTo>
                    <a:lnTo>
                      <a:pt x="197" y="104"/>
                    </a:lnTo>
                    <a:close/>
                    <a:moveTo>
                      <a:pt x="197" y="57"/>
                    </a:moveTo>
                    <a:lnTo>
                      <a:pt x="197" y="57"/>
                    </a:lnTo>
                    <a:lnTo>
                      <a:pt x="196" y="59"/>
                    </a:lnTo>
                    <a:lnTo>
                      <a:pt x="195" y="62"/>
                    </a:lnTo>
                    <a:lnTo>
                      <a:pt x="193" y="63"/>
                    </a:lnTo>
                    <a:lnTo>
                      <a:pt x="190" y="63"/>
                    </a:lnTo>
                    <a:lnTo>
                      <a:pt x="22" y="63"/>
                    </a:lnTo>
                    <a:lnTo>
                      <a:pt x="22" y="63"/>
                    </a:lnTo>
                    <a:lnTo>
                      <a:pt x="19" y="63"/>
                    </a:lnTo>
                    <a:lnTo>
                      <a:pt x="18" y="62"/>
                    </a:lnTo>
                    <a:lnTo>
                      <a:pt x="16" y="59"/>
                    </a:lnTo>
                    <a:lnTo>
                      <a:pt x="16" y="57"/>
                    </a:lnTo>
                    <a:lnTo>
                      <a:pt x="16" y="34"/>
                    </a:lnTo>
                    <a:lnTo>
                      <a:pt x="16" y="34"/>
                    </a:lnTo>
                    <a:lnTo>
                      <a:pt x="16" y="32"/>
                    </a:lnTo>
                    <a:lnTo>
                      <a:pt x="18" y="30"/>
                    </a:lnTo>
                    <a:lnTo>
                      <a:pt x="19" y="29"/>
                    </a:lnTo>
                    <a:lnTo>
                      <a:pt x="22" y="28"/>
                    </a:lnTo>
                    <a:lnTo>
                      <a:pt x="190" y="28"/>
                    </a:lnTo>
                    <a:lnTo>
                      <a:pt x="190" y="28"/>
                    </a:lnTo>
                    <a:lnTo>
                      <a:pt x="193" y="29"/>
                    </a:lnTo>
                    <a:lnTo>
                      <a:pt x="195" y="30"/>
                    </a:lnTo>
                    <a:lnTo>
                      <a:pt x="196" y="32"/>
                    </a:lnTo>
                    <a:lnTo>
                      <a:pt x="197" y="34"/>
                    </a:lnTo>
                    <a:lnTo>
                      <a:pt x="197" y="57"/>
                    </a:lnTo>
                    <a:close/>
                  </a:path>
                </a:pathLst>
              </a:custGeom>
              <a:solidFill>
                <a:srgbClr val="65AADD"/>
              </a:solid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47" name="组合 46"/>
              <p:cNvGrpSpPr/>
              <p:nvPr/>
            </p:nvGrpSpPr>
            <p:grpSpPr>
              <a:xfrm>
                <a:off x="2125662" y="3868402"/>
                <a:ext cx="562904" cy="1144774"/>
                <a:chOff x="1227090" y="5184590"/>
                <a:chExt cx="520700" cy="987426"/>
              </a:xfrm>
            </p:grpSpPr>
            <p:sp>
              <p:nvSpPr>
                <p:cNvPr id="48" name="Freeform 61"/>
                <p:cNvSpPr>
                  <a:spLocks noEditPoints="1"/>
                </p:cNvSpPr>
                <p:nvPr/>
              </p:nvSpPr>
              <p:spPr bwMode="auto">
                <a:xfrm>
                  <a:off x="1260428" y="5462403"/>
                  <a:ext cx="458788" cy="709613"/>
                </a:xfrm>
                <a:custGeom>
                  <a:avLst/>
                  <a:gdLst/>
                  <a:ahLst/>
                  <a:cxnLst>
                    <a:cxn ang="0">
                      <a:pos x="6" y="0"/>
                    </a:cxn>
                    <a:cxn ang="0">
                      <a:pos x="4" y="0"/>
                    </a:cxn>
                    <a:cxn ang="0">
                      <a:pos x="1" y="4"/>
                    </a:cxn>
                    <a:cxn ang="0">
                      <a:pos x="0" y="441"/>
                    </a:cxn>
                    <a:cxn ang="0">
                      <a:pos x="1" y="443"/>
                    </a:cxn>
                    <a:cxn ang="0">
                      <a:pos x="4" y="446"/>
                    </a:cxn>
                    <a:cxn ang="0">
                      <a:pos x="282" y="447"/>
                    </a:cxn>
                    <a:cxn ang="0">
                      <a:pos x="285" y="446"/>
                    </a:cxn>
                    <a:cxn ang="0">
                      <a:pos x="289" y="443"/>
                    </a:cxn>
                    <a:cxn ang="0">
                      <a:pos x="289" y="6"/>
                    </a:cxn>
                    <a:cxn ang="0">
                      <a:pos x="289" y="4"/>
                    </a:cxn>
                    <a:cxn ang="0">
                      <a:pos x="285" y="0"/>
                    </a:cxn>
                    <a:cxn ang="0">
                      <a:pos x="282" y="0"/>
                    </a:cxn>
                    <a:cxn ang="0">
                      <a:pos x="57" y="397"/>
                    </a:cxn>
                    <a:cxn ang="0">
                      <a:pos x="103" y="351"/>
                    </a:cxn>
                    <a:cxn ang="0">
                      <a:pos x="103" y="336"/>
                    </a:cxn>
                    <a:cxn ang="0">
                      <a:pos x="57" y="290"/>
                    </a:cxn>
                    <a:cxn ang="0">
                      <a:pos x="103" y="336"/>
                    </a:cxn>
                    <a:cxn ang="0">
                      <a:pos x="57" y="272"/>
                    </a:cxn>
                    <a:cxn ang="0">
                      <a:pos x="103" y="226"/>
                    </a:cxn>
                    <a:cxn ang="0">
                      <a:pos x="103" y="208"/>
                    </a:cxn>
                    <a:cxn ang="0">
                      <a:pos x="57" y="162"/>
                    </a:cxn>
                    <a:cxn ang="0">
                      <a:pos x="103" y="208"/>
                    </a:cxn>
                    <a:cxn ang="0">
                      <a:pos x="57" y="144"/>
                    </a:cxn>
                    <a:cxn ang="0">
                      <a:pos x="103" y="98"/>
                    </a:cxn>
                    <a:cxn ang="0">
                      <a:pos x="103" y="81"/>
                    </a:cxn>
                    <a:cxn ang="0">
                      <a:pos x="57" y="35"/>
                    </a:cxn>
                    <a:cxn ang="0">
                      <a:pos x="103" y="81"/>
                    </a:cxn>
                    <a:cxn ang="0">
                      <a:pos x="121" y="397"/>
                    </a:cxn>
                    <a:cxn ang="0">
                      <a:pos x="167" y="351"/>
                    </a:cxn>
                    <a:cxn ang="0">
                      <a:pos x="167" y="336"/>
                    </a:cxn>
                    <a:cxn ang="0">
                      <a:pos x="121" y="290"/>
                    </a:cxn>
                    <a:cxn ang="0">
                      <a:pos x="167" y="336"/>
                    </a:cxn>
                    <a:cxn ang="0">
                      <a:pos x="121" y="272"/>
                    </a:cxn>
                    <a:cxn ang="0">
                      <a:pos x="167" y="226"/>
                    </a:cxn>
                    <a:cxn ang="0">
                      <a:pos x="167" y="208"/>
                    </a:cxn>
                    <a:cxn ang="0">
                      <a:pos x="121" y="162"/>
                    </a:cxn>
                    <a:cxn ang="0">
                      <a:pos x="167" y="208"/>
                    </a:cxn>
                    <a:cxn ang="0">
                      <a:pos x="121" y="144"/>
                    </a:cxn>
                    <a:cxn ang="0">
                      <a:pos x="167" y="98"/>
                    </a:cxn>
                    <a:cxn ang="0">
                      <a:pos x="167" y="81"/>
                    </a:cxn>
                    <a:cxn ang="0">
                      <a:pos x="121" y="35"/>
                    </a:cxn>
                    <a:cxn ang="0">
                      <a:pos x="167" y="81"/>
                    </a:cxn>
                    <a:cxn ang="0">
                      <a:pos x="185" y="397"/>
                    </a:cxn>
                    <a:cxn ang="0">
                      <a:pos x="231" y="351"/>
                    </a:cxn>
                    <a:cxn ang="0">
                      <a:pos x="231" y="336"/>
                    </a:cxn>
                    <a:cxn ang="0">
                      <a:pos x="185" y="290"/>
                    </a:cxn>
                    <a:cxn ang="0">
                      <a:pos x="231" y="336"/>
                    </a:cxn>
                    <a:cxn ang="0">
                      <a:pos x="185" y="272"/>
                    </a:cxn>
                    <a:cxn ang="0">
                      <a:pos x="231" y="226"/>
                    </a:cxn>
                    <a:cxn ang="0">
                      <a:pos x="231" y="208"/>
                    </a:cxn>
                    <a:cxn ang="0">
                      <a:pos x="185" y="162"/>
                    </a:cxn>
                    <a:cxn ang="0">
                      <a:pos x="231" y="208"/>
                    </a:cxn>
                    <a:cxn ang="0">
                      <a:pos x="185" y="144"/>
                    </a:cxn>
                    <a:cxn ang="0">
                      <a:pos x="231" y="98"/>
                    </a:cxn>
                    <a:cxn ang="0">
                      <a:pos x="231" y="81"/>
                    </a:cxn>
                    <a:cxn ang="0">
                      <a:pos x="185" y="35"/>
                    </a:cxn>
                    <a:cxn ang="0">
                      <a:pos x="231" y="81"/>
                    </a:cxn>
                  </a:cxnLst>
                  <a:rect l="0" t="0" r="r" b="b"/>
                  <a:pathLst>
                    <a:path w="289" h="447">
                      <a:moveTo>
                        <a:pt x="282" y="0"/>
                      </a:moveTo>
                      <a:lnTo>
                        <a:pt x="6" y="0"/>
                      </a:lnTo>
                      <a:lnTo>
                        <a:pt x="6" y="0"/>
                      </a:lnTo>
                      <a:lnTo>
                        <a:pt x="4" y="0"/>
                      </a:lnTo>
                      <a:lnTo>
                        <a:pt x="2" y="1"/>
                      </a:lnTo>
                      <a:lnTo>
                        <a:pt x="1" y="4"/>
                      </a:lnTo>
                      <a:lnTo>
                        <a:pt x="0" y="6"/>
                      </a:lnTo>
                      <a:lnTo>
                        <a:pt x="0" y="441"/>
                      </a:lnTo>
                      <a:lnTo>
                        <a:pt x="0" y="441"/>
                      </a:lnTo>
                      <a:lnTo>
                        <a:pt x="1" y="443"/>
                      </a:lnTo>
                      <a:lnTo>
                        <a:pt x="2" y="445"/>
                      </a:lnTo>
                      <a:lnTo>
                        <a:pt x="4" y="446"/>
                      </a:lnTo>
                      <a:lnTo>
                        <a:pt x="6" y="447"/>
                      </a:lnTo>
                      <a:lnTo>
                        <a:pt x="282" y="447"/>
                      </a:lnTo>
                      <a:lnTo>
                        <a:pt x="282" y="447"/>
                      </a:lnTo>
                      <a:lnTo>
                        <a:pt x="285" y="446"/>
                      </a:lnTo>
                      <a:lnTo>
                        <a:pt x="287" y="445"/>
                      </a:lnTo>
                      <a:lnTo>
                        <a:pt x="289" y="443"/>
                      </a:lnTo>
                      <a:lnTo>
                        <a:pt x="289" y="441"/>
                      </a:lnTo>
                      <a:lnTo>
                        <a:pt x="289" y="6"/>
                      </a:lnTo>
                      <a:lnTo>
                        <a:pt x="289" y="6"/>
                      </a:lnTo>
                      <a:lnTo>
                        <a:pt x="289" y="4"/>
                      </a:lnTo>
                      <a:lnTo>
                        <a:pt x="287" y="1"/>
                      </a:lnTo>
                      <a:lnTo>
                        <a:pt x="285" y="0"/>
                      </a:lnTo>
                      <a:lnTo>
                        <a:pt x="282" y="0"/>
                      </a:lnTo>
                      <a:lnTo>
                        <a:pt x="282" y="0"/>
                      </a:lnTo>
                      <a:close/>
                      <a:moveTo>
                        <a:pt x="103" y="397"/>
                      </a:moveTo>
                      <a:lnTo>
                        <a:pt x="57" y="397"/>
                      </a:lnTo>
                      <a:lnTo>
                        <a:pt x="57" y="351"/>
                      </a:lnTo>
                      <a:lnTo>
                        <a:pt x="103" y="351"/>
                      </a:lnTo>
                      <a:lnTo>
                        <a:pt x="103" y="397"/>
                      </a:lnTo>
                      <a:close/>
                      <a:moveTo>
                        <a:pt x="103" y="336"/>
                      </a:moveTo>
                      <a:lnTo>
                        <a:pt x="57" y="336"/>
                      </a:lnTo>
                      <a:lnTo>
                        <a:pt x="57" y="290"/>
                      </a:lnTo>
                      <a:lnTo>
                        <a:pt x="103" y="290"/>
                      </a:lnTo>
                      <a:lnTo>
                        <a:pt x="103" y="336"/>
                      </a:lnTo>
                      <a:close/>
                      <a:moveTo>
                        <a:pt x="103" y="272"/>
                      </a:moveTo>
                      <a:lnTo>
                        <a:pt x="57" y="272"/>
                      </a:lnTo>
                      <a:lnTo>
                        <a:pt x="57" y="226"/>
                      </a:lnTo>
                      <a:lnTo>
                        <a:pt x="103" y="226"/>
                      </a:lnTo>
                      <a:lnTo>
                        <a:pt x="103" y="272"/>
                      </a:lnTo>
                      <a:close/>
                      <a:moveTo>
                        <a:pt x="103" y="208"/>
                      </a:moveTo>
                      <a:lnTo>
                        <a:pt x="57" y="208"/>
                      </a:lnTo>
                      <a:lnTo>
                        <a:pt x="57" y="162"/>
                      </a:lnTo>
                      <a:lnTo>
                        <a:pt x="103" y="162"/>
                      </a:lnTo>
                      <a:lnTo>
                        <a:pt x="103" y="208"/>
                      </a:lnTo>
                      <a:close/>
                      <a:moveTo>
                        <a:pt x="103" y="144"/>
                      </a:moveTo>
                      <a:lnTo>
                        <a:pt x="57" y="144"/>
                      </a:lnTo>
                      <a:lnTo>
                        <a:pt x="57" y="98"/>
                      </a:lnTo>
                      <a:lnTo>
                        <a:pt x="103" y="98"/>
                      </a:lnTo>
                      <a:lnTo>
                        <a:pt x="103" y="144"/>
                      </a:lnTo>
                      <a:close/>
                      <a:moveTo>
                        <a:pt x="103" y="81"/>
                      </a:moveTo>
                      <a:lnTo>
                        <a:pt x="57" y="81"/>
                      </a:lnTo>
                      <a:lnTo>
                        <a:pt x="57" y="35"/>
                      </a:lnTo>
                      <a:lnTo>
                        <a:pt x="103" y="35"/>
                      </a:lnTo>
                      <a:lnTo>
                        <a:pt x="103" y="81"/>
                      </a:lnTo>
                      <a:close/>
                      <a:moveTo>
                        <a:pt x="167" y="397"/>
                      </a:moveTo>
                      <a:lnTo>
                        <a:pt x="121" y="397"/>
                      </a:lnTo>
                      <a:lnTo>
                        <a:pt x="121" y="351"/>
                      </a:lnTo>
                      <a:lnTo>
                        <a:pt x="167" y="351"/>
                      </a:lnTo>
                      <a:lnTo>
                        <a:pt x="167" y="397"/>
                      </a:lnTo>
                      <a:close/>
                      <a:moveTo>
                        <a:pt x="167" y="336"/>
                      </a:moveTo>
                      <a:lnTo>
                        <a:pt x="121" y="336"/>
                      </a:lnTo>
                      <a:lnTo>
                        <a:pt x="121" y="290"/>
                      </a:lnTo>
                      <a:lnTo>
                        <a:pt x="167" y="290"/>
                      </a:lnTo>
                      <a:lnTo>
                        <a:pt x="167" y="336"/>
                      </a:lnTo>
                      <a:close/>
                      <a:moveTo>
                        <a:pt x="167" y="272"/>
                      </a:moveTo>
                      <a:lnTo>
                        <a:pt x="121" y="272"/>
                      </a:lnTo>
                      <a:lnTo>
                        <a:pt x="121" y="226"/>
                      </a:lnTo>
                      <a:lnTo>
                        <a:pt x="167" y="226"/>
                      </a:lnTo>
                      <a:lnTo>
                        <a:pt x="167" y="272"/>
                      </a:lnTo>
                      <a:close/>
                      <a:moveTo>
                        <a:pt x="167" y="208"/>
                      </a:moveTo>
                      <a:lnTo>
                        <a:pt x="121" y="208"/>
                      </a:lnTo>
                      <a:lnTo>
                        <a:pt x="121" y="162"/>
                      </a:lnTo>
                      <a:lnTo>
                        <a:pt x="167" y="162"/>
                      </a:lnTo>
                      <a:lnTo>
                        <a:pt x="167" y="208"/>
                      </a:lnTo>
                      <a:close/>
                      <a:moveTo>
                        <a:pt x="167" y="144"/>
                      </a:moveTo>
                      <a:lnTo>
                        <a:pt x="121" y="144"/>
                      </a:lnTo>
                      <a:lnTo>
                        <a:pt x="121" y="98"/>
                      </a:lnTo>
                      <a:lnTo>
                        <a:pt x="167" y="98"/>
                      </a:lnTo>
                      <a:lnTo>
                        <a:pt x="167" y="144"/>
                      </a:lnTo>
                      <a:close/>
                      <a:moveTo>
                        <a:pt x="167" y="81"/>
                      </a:moveTo>
                      <a:lnTo>
                        <a:pt x="121" y="81"/>
                      </a:lnTo>
                      <a:lnTo>
                        <a:pt x="121" y="35"/>
                      </a:lnTo>
                      <a:lnTo>
                        <a:pt x="167" y="35"/>
                      </a:lnTo>
                      <a:lnTo>
                        <a:pt x="167" y="81"/>
                      </a:lnTo>
                      <a:close/>
                      <a:moveTo>
                        <a:pt x="231" y="397"/>
                      </a:moveTo>
                      <a:lnTo>
                        <a:pt x="185" y="397"/>
                      </a:lnTo>
                      <a:lnTo>
                        <a:pt x="185" y="351"/>
                      </a:lnTo>
                      <a:lnTo>
                        <a:pt x="231" y="351"/>
                      </a:lnTo>
                      <a:lnTo>
                        <a:pt x="231" y="397"/>
                      </a:lnTo>
                      <a:close/>
                      <a:moveTo>
                        <a:pt x="231" y="336"/>
                      </a:moveTo>
                      <a:lnTo>
                        <a:pt x="185" y="336"/>
                      </a:lnTo>
                      <a:lnTo>
                        <a:pt x="185" y="290"/>
                      </a:lnTo>
                      <a:lnTo>
                        <a:pt x="231" y="290"/>
                      </a:lnTo>
                      <a:lnTo>
                        <a:pt x="231" y="336"/>
                      </a:lnTo>
                      <a:close/>
                      <a:moveTo>
                        <a:pt x="231" y="272"/>
                      </a:moveTo>
                      <a:lnTo>
                        <a:pt x="185" y="272"/>
                      </a:lnTo>
                      <a:lnTo>
                        <a:pt x="185" y="226"/>
                      </a:lnTo>
                      <a:lnTo>
                        <a:pt x="231" y="226"/>
                      </a:lnTo>
                      <a:lnTo>
                        <a:pt x="231" y="272"/>
                      </a:lnTo>
                      <a:close/>
                      <a:moveTo>
                        <a:pt x="231" y="208"/>
                      </a:moveTo>
                      <a:lnTo>
                        <a:pt x="185" y="208"/>
                      </a:lnTo>
                      <a:lnTo>
                        <a:pt x="185" y="162"/>
                      </a:lnTo>
                      <a:lnTo>
                        <a:pt x="231" y="162"/>
                      </a:lnTo>
                      <a:lnTo>
                        <a:pt x="231" y="208"/>
                      </a:lnTo>
                      <a:close/>
                      <a:moveTo>
                        <a:pt x="231" y="144"/>
                      </a:moveTo>
                      <a:lnTo>
                        <a:pt x="185" y="144"/>
                      </a:lnTo>
                      <a:lnTo>
                        <a:pt x="185" y="98"/>
                      </a:lnTo>
                      <a:lnTo>
                        <a:pt x="231" y="98"/>
                      </a:lnTo>
                      <a:lnTo>
                        <a:pt x="231" y="144"/>
                      </a:lnTo>
                      <a:close/>
                      <a:moveTo>
                        <a:pt x="231" y="81"/>
                      </a:moveTo>
                      <a:lnTo>
                        <a:pt x="185" y="81"/>
                      </a:lnTo>
                      <a:lnTo>
                        <a:pt x="185" y="35"/>
                      </a:lnTo>
                      <a:lnTo>
                        <a:pt x="231" y="35"/>
                      </a:lnTo>
                      <a:lnTo>
                        <a:pt x="231" y="81"/>
                      </a:lnTo>
                      <a:close/>
                    </a:path>
                  </a:pathLst>
                </a:custGeom>
                <a:solidFill>
                  <a:srgbClr val="65AADD"/>
                </a:solid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 name="Freeform 62"/>
                <p:cNvSpPr>
                  <a:spLocks/>
                </p:cNvSpPr>
                <p:nvPr/>
              </p:nvSpPr>
              <p:spPr bwMode="auto">
                <a:xfrm>
                  <a:off x="1227090" y="5184590"/>
                  <a:ext cx="520700" cy="263525"/>
                </a:xfrm>
                <a:custGeom>
                  <a:avLst/>
                  <a:gdLst/>
                  <a:ahLst/>
                  <a:cxnLst>
                    <a:cxn ang="0">
                      <a:pos x="137" y="11"/>
                    </a:cxn>
                    <a:cxn ang="0">
                      <a:pos x="137" y="11"/>
                    </a:cxn>
                    <a:cxn ang="0">
                      <a:pos x="142" y="6"/>
                    </a:cxn>
                    <a:cxn ang="0">
                      <a:pos x="150" y="3"/>
                    </a:cxn>
                    <a:cxn ang="0">
                      <a:pos x="156" y="0"/>
                    </a:cxn>
                    <a:cxn ang="0">
                      <a:pos x="164" y="0"/>
                    </a:cxn>
                    <a:cxn ang="0">
                      <a:pos x="172" y="0"/>
                    </a:cxn>
                    <a:cxn ang="0">
                      <a:pos x="179" y="3"/>
                    </a:cxn>
                    <a:cxn ang="0">
                      <a:pos x="186" y="6"/>
                    </a:cxn>
                    <a:cxn ang="0">
                      <a:pos x="192" y="11"/>
                    </a:cxn>
                    <a:cxn ang="0">
                      <a:pos x="319" y="138"/>
                    </a:cxn>
                    <a:cxn ang="0">
                      <a:pos x="319" y="138"/>
                    </a:cxn>
                    <a:cxn ang="0">
                      <a:pos x="324" y="143"/>
                    </a:cxn>
                    <a:cxn ang="0">
                      <a:pos x="326" y="148"/>
                    </a:cxn>
                    <a:cxn ang="0">
                      <a:pos x="328" y="153"/>
                    </a:cxn>
                    <a:cxn ang="0">
                      <a:pos x="328" y="157"/>
                    </a:cxn>
                    <a:cxn ang="0">
                      <a:pos x="325" y="161"/>
                    </a:cxn>
                    <a:cxn ang="0">
                      <a:pos x="321" y="164"/>
                    </a:cxn>
                    <a:cxn ang="0">
                      <a:pos x="315" y="165"/>
                    </a:cxn>
                    <a:cxn ang="0">
                      <a:pos x="307" y="166"/>
                    </a:cxn>
                    <a:cxn ang="0">
                      <a:pos x="21" y="166"/>
                    </a:cxn>
                    <a:cxn ang="0">
                      <a:pos x="21" y="166"/>
                    </a:cxn>
                    <a:cxn ang="0">
                      <a:pos x="13" y="165"/>
                    </a:cxn>
                    <a:cxn ang="0">
                      <a:pos x="8" y="164"/>
                    </a:cxn>
                    <a:cxn ang="0">
                      <a:pos x="4" y="161"/>
                    </a:cxn>
                    <a:cxn ang="0">
                      <a:pos x="2" y="157"/>
                    </a:cxn>
                    <a:cxn ang="0">
                      <a:pos x="0" y="153"/>
                    </a:cxn>
                    <a:cxn ang="0">
                      <a:pos x="2" y="148"/>
                    </a:cxn>
                    <a:cxn ang="0">
                      <a:pos x="4" y="143"/>
                    </a:cxn>
                    <a:cxn ang="0">
                      <a:pos x="9" y="138"/>
                    </a:cxn>
                    <a:cxn ang="0">
                      <a:pos x="137" y="11"/>
                    </a:cxn>
                  </a:cxnLst>
                  <a:rect l="0" t="0" r="r" b="b"/>
                  <a:pathLst>
                    <a:path w="328" h="166">
                      <a:moveTo>
                        <a:pt x="137" y="11"/>
                      </a:moveTo>
                      <a:lnTo>
                        <a:pt x="137" y="11"/>
                      </a:lnTo>
                      <a:lnTo>
                        <a:pt x="142" y="6"/>
                      </a:lnTo>
                      <a:lnTo>
                        <a:pt x="150" y="3"/>
                      </a:lnTo>
                      <a:lnTo>
                        <a:pt x="156" y="0"/>
                      </a:lnTo>
                      <a:lnTo>
                        <a:pt x="164" y="0"/>
                      </a:lnTo>
                      <a:lnTo>
                        <a:pt x="172" y="0"/>
                      </a:lnTo>
                      <a:lnTo>
                        <a:pt x="179" y="3"/>
                      </a:lnTo>
                      <a:lnTo>
                        <a:pt x="186" y="6"/>
                      </a:lnTo>
                      <a:lnTo>
                        <a:pt x="192" y="11"/>
                      </a:lnTo>
                      <a:lnTo>
                        <a:pt x="319" y="138"/>
                      </a:lnTo>
                      <a:lnTo>
                        <a:pt x="319" y="138"/>
                      </a:lnTo>
                      <a:lnTo>
                        <a:pt x="324" y="143"/>
                      </a:lnTo>
                      <a:lnTo>
                        <a:pt x="326" y="148"/>
                      </a:lnTo>
                      <a:lnTo>
                        <a:pt x="328" y="153"/>
                      </a:lnTo>
                      <a:lnTo>
                        <a:pt x="328" y="157"/>
                      </a:lnTo>
                      <a:lnTo>
                        <a:pt x="325" y="161"/>
                      </a:lnTo>
                      <a:lnTo>
                        <a:pt x="321" y="164"/>
                      </a:lnTo>
                      <a:lnTo>
                        <a:pt x="315" y="165"/>
                      </a:lnTo>
                      <a:lnTo>
                        <a:pt x="307" y="166"/>
                      </a:lnTo>
                      <a:lnTo>
                        <a:pt x="21" y="166"/>
                      </a:lnTo>
                      <a:lnTo>
                        <a:pt x="21" y="166"/>
                      </a:lnTo>
                      <a:lnTo>
                        <a:pt x="13" y="165"/>
                      </a:lnTo>
                      <a:lnTo>
                        <a:pt x="8" y="164"/>
                      </a:lnTo>
                      <a:lnTo>
                        <a:pt x="4" y="161"/>
                      </a:lnTo>
                      <a:lnTo>
                        <a:pt x="2" y="157"/>
                      </a:lnTo>
                      <a:lnTo>
                        <a:pt x="0" y="153"/>
                      </a:lnTo>
                      <a:lnTo>
                        <a:pt x="2" y="148"/>
                      </a:lnTo>
                      <a:lnTo>
                        <a:pt x="4" y="143"/>
                      </a:lnTo>
                      <a:lnTo>
                        <a:pt x="9" y="138"/>
                      </a:lnTo>
                      <a:lnTo>
                        <a:pt x="137" y="11"/>
                      </a:lnTo>
                      <a:close/>
                    </a:path>
                  </a:pathLst>
                </a:custGeom>
                <a:solidFill>
                  <a:srgbClr val="65AADD"/>
                </a:solid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sp>
          <p:nvSpPr>
            <p:cNvPr id="50" name="文本框 49"/>
            <p:cNvSpPr txBox="1"/>
            <p:nvPr/>
          </p:nvSpPr>
          <p:spPr bwMode="auto">
            <a:xfrm>
              <a:off x="1020856" y="3952362"/>
              <a:ext cx="1353646" cy="30410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ЦОД А</a:t>
              </a:r>
            </a:p>
          </p:txBody>
        </p:sp>
        <p:sp>
          <p:nvSpPr>
            <p:cNvPr id="51" name="文本框 50"/>
            <p:cNvSpPr txBox="1"/>
            <p:nvPr/>
          </p:nvSpPr>
          <p:spPr bwMode="auto">
            <a:xfrm>
              <a:off x="2806043" y="3957422"/>
              <a:ext cx="1347161" cy="30410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ЦОД В</a:t>
              </a:r>
            </a:p>
          </p:txBody>
        </p:sp>
        <p:sp>
          <p:nvSpPr>
            <p:cNvPr id="52" name="文本框 51"/>
            <p:cNvSpPr txBox="1"/>
            <p:nvPr/>
          </p:nvSpPr>
          <p:spPr bwMode="auto">
            <a:xfrm>
              <a:off x="2274972" y="1661141"/>
              <a:ext cx="652675" cy="30410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Хост</a:t>
              </a:r>
            </a:p>
          </p:txBody>
        </p:sp>
        <p:sp>
          <p:nvSpPr>
            <p:cNvPr id="53" name="文本框 52"/>
            <p:cNvSpPr txBox="1"/>
            <p:nvPr/>
          </p:nvSpPr>
          <p:spPr bwMode="auto">
            <a:xfrm>
              <a:off x="1912642" y="3075657"/>
              <a:ext cx="1252769" cy="336454"/>
            </a:xfrm>
            <a:prstGeom prst="roundRect">
              <a:avLst/>
            </a:prstGeom>
            <a:solidFill>
              <a:srgbClr val="99CCCC">
                <a:lumMod val="40000"/>
                <a:lumOff val="60000"/>
              </a:srgbClr>
            </a:solid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HyperMetro</a:t>
              </a:r>
            </a:p>
          </p:txBody>
        </p:sp>
        <p:cxnSp>
          <p:nvCxnSpPr>
            <p:cNvPr id="54" name="直接连接符 53"/>
            <p:cNvCxnSpPr/>
            <p:nvPr/>
          </p:nvCxnSpPr>
          <p:spPr bwMode="auto">
            <a:xfrm>
              <a:off x="1829313" y="4307229"/>
              <a:ext cx="529364" cy="486950"/>
            </a:xfrm>
            <a:prstGeom prst="line">
              <a:avLst/>
            </a:prstGeom>
            <a:solidFill>
              <a:srgbClr val="CCFF99"/>
            </a:solidFill>
            <a:ln w="9525" cap="flat" cmpd="sng" algn="ctr">
              <a:solidFill>
                <a:srgbClr val="FFFFFF">
                  <a:lumMod val="50000"/>
                </a:srgbClr>
              </a:solidFill>
              <a:prstDash val="solid"/>
              <a:round/>
              <a:headEnd type="none" w="med" len="med"/>
              <a:tailEnd type="none" w="med" len="med"/>
            </a:ln>
            <a:effectLst/>
          </p:spPr>
        </p:cxnSp>
        <p:cxnSp>
          <p:nvCxnSpPr>
            <p:cNvPr id="55" name="直接连接符 54"/>
            <p:cNvCxnSpPr/>
            <p:nvPr/>
          </p:nvCxnSpPr>
          <p:spPr bwMode="auto">
            <a:xfrm flipH="1">
              <a:off x="2832602" y="4307229"/>
              <a:ext cx="513628" cy="508703"/>
            </a:xfrm>
            <a:prstGeom prst="line">
              <a:avLst/>
            </a:prstGeom>
            <a:solidFill>
              <a:srgbClr val="CCFF99"/>
            </a:solidFill>
            <a:ln w="9525" cap="flat" cmpd="sng" algn="ctr">
              <a:solidFill>
                <a:srgbClr val="FFFFFF">
                  <a:lumMod val="50000"/>
                </a:srgbClr>
              </a:solidFill>
              <a:prstDash val="solid"/>
              <a:round/>
              <a:headEnd type="none" w="med" len="med"/>
              <a:tailEnd type="none" w="med" len="med"/>
            </a:ln>
            <a:effectLst/>
          </p:spPr>
        </p:cxnSp>
        <p:sp>
          <p:nvSpPr>
            <p:cNvPr id="56" name="Freeform 32"/>
            <p:cNvSpPr>
              <a:spLocks noEditPoints="1"/>
            </p:cNvSpPr>
            <p:nvPr/>
          </p:nvSpPr>
          <p:spPr bwMode="auto">
            <a:xfrm>
              <a:off x="2374502" y="4418772"/>
              <a:ext cx="448227" cy="753067"/>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 name="文本框 56"/>
            <p:cNvSpPr txBox="1"/>
            <p:nvPr/>
          </p:nvSpPr>
          <p:spPr bwMode="auto">
            <a:xfrm>
              <a:off x="1895203" y="5252860"/>
              <a:ext cx="1589976" cy="30410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Кворум-сервер</a:t>
              </a:r>
            </a:p>
          </p:txBody>
        </p:sp>
      </p:grpSp>
    </p:spTree>
    <p:extLst>
      <p:ext uri="{BB962C8B-B14F-4D97-AF65-F5344CB8AC3E}">
        <p14:creationId xmlns:p14="http://schemas.microsoft.com/office/powerpoint/2010/main" val="12737797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5481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a:t>Принцип выполнения дублированной записи</a:t>
            </a:r>
          </a:p>
        </p:txBody>
      </p:sp>
      <p:grpSp>
        <p:nvGrpSpPr>
          <p:cNvPr id="3" name="组合 2"/>
          <p:cNvGrpSpPr/>
          <p:nvPr/>
        </p:nvGrpSpPr>
        <p:grpSpPr>
          <a:xfrm>
            <a:off x="2459596" y="1113832"/>
            <a:ext cx="7272808" cy="4837781"/>
            <a:chOff x="2459596" y="1190032"/>
            <a:chExt cx="7272808" cy="4837781"/>
          </a:xfrm>
        </p:grpSpPr>
        <p:sp>
          <p:nvSpPr>
            <p:cNvPr id="35" name="圆柱形 34"/>
            <p:cNvSpPr/>
            <p:nvPr/>
          </p:nvSpPr>
          <p:spPr>
            <a:xfrm>
              <a:off x="6843534" y="4930721"/>
              <a:ext cx="1756185" cy="513758"/>
            </a:xfrm>
            <a:prstGeom prst="can">
              <a:avLst>
                <a:gd name="adj" fmla="val 34375"/>
              </a:avLst>
            </a:prstGeom>
            <a:solidFill>
              <a:srgbClr val="99CCCC">
                <a:lumMod val="20000"/>
                <a:lumOff val="80000"/>
              </a:srgbClr>
            </a:solidFill>
            <a:ln w="1905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FFFFFF"/>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36" name="组合 32"/>
            <p:cNvGrpSpPr>
              <a:grpSpLocks/>
            </p:cNvGrpSpPr>
            <p:nvPr/>
          </p:nvGrpSpPr>
          <p:grpSpPr bwMode="auto">
            <a:xfrm>
              <a:off x="2459596" y="1602868"/>
              <a:ext cx="7272808" cy="4424945"/>
              <a:chOff x="1331640" y="1618516"/>
              <a:chExt cx="4392488" cy="2462006"/>
            </a:xfrm>
          </p:grpSpPr>
          <p:sp>
            <p:nvSpPr>
              <p:cNvPr id="37" name="矩形 4"/>
              <p:cNvSpPr>
                <a:spLocks noChangeArrowheads="1"/>
              </p:cNvSpPr>
              <p:nvPr/>
            </p:nvSpPr>
            <p:spPr bwMode="auto">
              <a:xfrm>
                <a:off x="1691680" y="2636912"/>
                <a:ext cx="1440160" cy="1296144"/>
              </a:xfrm>
              <a:prstGeom prst="roundRect">
                <a:avLst/>
              </a:prstGeom>
              <a:noFill/>
              <a:ln w="9525">
                <a:solidFill>
                  <a:srgbClr val="0070C0"/>
                </a:solidFill>
                <a:prstDash val="sysDash"/>
                <a:miter lim="800000"/>
                <a:headEnd/>
                <a:tailEnd/>
              </a:ln>
            </p:spPr>
            <p:txBody>
              <a:bodyPr wrap="square">
                <a:noAutofit/>
              </a:bodyPr>
              <a:lstStyle/>
              <a:p>
                <a:pPr marL="0" marR="0" lvl="0" indent="0" defTabSz="914400" eaLnBrk="1" fontAlgn="ctr" latinLnBrk="0" hangingPunct="1">
                  <a:lnSpc>
                    <a:spcPct val="100000"/>
                  </a:lnSpc>
                  <a:spcBef>
                    <a:spcPts val="0"/>
                  </a:spcBef>
                  <a:spcAft>
                    <a:spcPts val="0"/>
                  </a:spcAft>
                  <a:buClr>
                    <a:srgbClr val="CC9900"/>
                  </a:buClr>
                  <a:buSzTx/>
                  <a:buFontTx/>
                  <a:buNone/>
                  <a:tabLst/>
                  <a:defRPr/>
                </a:pPr>
                <a:r>
                  <a:rPr kumimoji="0" lang="ru-RU" sz="18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Массив A</a:t>
                </a:r>
              </a:p>
            </p:txBody>
          </p:sp>
          <p:sp>
            <p:nvSpPr>
              <p:cNvPr id="38" name="矩形 6"/>
              <p:cNvSpPr>
                <a:spLocks noChangeArrowheads="1"/>
              </p:cNvSpPr>
              <p:nvPr/>
            </p:nvSpPr>
            <p:spPr bwMode="auto">
              <a:xfrm>
                <a:off x="3923928" y="2636912"/>
                <a:ext cx="1440160" cy="1296144"/>
              </a:xfrm>
              <a:prstGeom prst="roundRect">
                <a:avLst/>
              </a:prstGeom>
              <a:noFill/>
              <a:ln w="9525">
                <a:solidFill>
                  <a:srgbClr val="0070C0"/>
                </a:solidFill>
                <a:prstDash val="sysDash"/>
                <a:miter lim="800000"/>
                <a:headEnd/>
                <a:tailEnd/>
              </a:ln>
            </p:spPr>
            <p:txBody>
              <a:bodyPr wrap="square">
                <a:noAutofit/>
              </a:bodyPr>
              <a:lstStyle/>
              <a:p>
                <a:pPr marL="0" marR="0" lvl="0" indent="0" algn="r" defTabSz="914400" eaLnBrk="1" fontAlgn="ctr" latinLnBrk="0" hangingPunct="1">
                  <a:lnSpc>
                    <a:spcPct val="100000"/>
                  </a:lnSpc>
                  <a:spcBef>
                    <a:spcPts val="0"/>
                  </a:spcBef>
                  <a:spcAft>
                    <a:spcPts val="0"/>
                  </a:spcAft>
                  <a:buClr>
                    <a:srgbClr val="CC9900"/>
                  </a:buClr>
                  <a:buSzTx/>
                  <a:buFontTx/>
                  <a:buNone/>
                  <a:tabLst/>
                  <a:defRPr/>
                </a:pPr>
                <a:r>
                  <a:rPr kumimoji="0" lang="ru-RU" sz="18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Массив B</a:t>
                </a:r>
              </a:p>
            </p:txBody>
          </p:sp>
          <p:sp>
            <p:nvSpPr>
              <p:cNvPr id="39" name="TextBox 7"/>
              <p:cNvSpPr txBox="1">
                <a:spLocks noChangeArrowheads="1"/>
              </p:cNvSpPr>
              <p:nvPr/>
            </p:nvSpPr>
            <p:spPr bwMode="auto">
              <a:xfrm>
                <a:off x="3036972" y="1618516"/>
                <a:ext cx="576064" cy="205494"/>
              </a:xfrm>
              <a:prstGeom prst="rect">
                <a:avLst/>
              </a:prstGeom>
              <a:noFill/>
              <a:ln w="9525">
                <a:noFill/>
                <a:miter lim="800000"/>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8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Хост</a:t>
                </a:r>
              </a:p>
            </p:txBody>
          </p:sp>
          <p:cxnSp>
            <p:nvCxnSpPr>
              <p:cNvPr id="40" name="直接箭头连接符 8"/>
              <p:cNvCxnSpPr>
                <a:cxnSpLocks noChangeShapeType="1"/>
              </p:cNvCxnSpPr>
              <p:nvPr/>
            </p:nvCxnSpPr>
            <p:spPr bwMode="auto">
              <a:xfrm flipH="1">
                <a:off x="2699792" y="3068960"/>
                <a:ext cx="360040" cy="360040"/>
              </a:xfrm>
              <a:prstGeom prst="straightConnector1">
                <a:avLst/>
              </a:prstGeom>
              <a:noFill/>
              <a:ln w="28575">
                <a:solidFill>
                  <a:srgbClr val="0070C0"/>
                </a:solidFill>
                <a:round/>
                <a:headEnd/>
                <a:tailEnd type="triangle" w="med" len="med"/>
              </a:ln>
            </p:spPr>
          </p:cxnSp>
          <p:sp>
            <p:nvSpPr>
              <p:cNvPr id="41" name="矩形 9"/>
              <p:cNvSpPr>
                <a:spLocks noChangeArrowheads="1"/>
              </p:cNvSpPr>
              <p:nvPr/>
            </p:nvSpPr>
            <p:spPr bwMode="auto">
              <a:xfrm>
                <a:off x="1331640" y="2276872"/>
                <a:ext cx="4392488" cy="1728192"/>
              </a:xfrm>
              <a:prstGeom prst="roundRect">
                <a:avLst/>
              </a:prstGeom>
              <a:noFill/>
              <a:ln w="9525">
                <a:solidFill>
                  <a:srgbClr val="0070C0"/>
                </a:solidFill>
                <a:prstDash val="sysDash"/>
                <a:miter lim="800000"/>
                <a:headEnd/>
                <a:tailEnd/>
              </a:ln>
            </p:spPr>
            <p:txBody>
              <a:bodyPr wrap="square">
                <a:noAutofit/>
              </a:bodyPr>
              <a:lstStyle/>
              <a:p>
                <a:pPr marL="0" marR="0" lvl="0" indent="0" algn="r" defTabSz="914400" eaLnBrk="1" fontAlgn="ctr" latinLnBrk="0" hangingPunct="1">
                  <a:lnSpc>
                    <a:spcPct val="100000"/>
                  </a:lnSpc>
                  <a:spcBef>
                    <a:spcPts val="0"/>
                  </a:spcBef>
                  <a:spcAft>
                    <a:spcPts val="0"/>
                  </a:spcAft>
                  <a:buClr>
                    <a:srgbClr val="CC9900"/>
                  </a:buClr>
                  <a:buSzTx/>
                  <a:buFontTx/>
                  <a:buNone/>
                  <a:tabLst/>
                  <a:defRPr/>
                </a:pPr>
                <a:r>
                  <a:rPr kumimoji="0" lang="ru-RU" sz="16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Кластер в режиме </a:t>
                </a:r>
                <a:r>
                  <a:rPr kumimoji="0" lang="ru-RU" sz="1600" b="0" i="0" u="none" strike="noStrike" cap="none" normalizeH="0" baseline="0" noProof="0" dirty="0" smtClean="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
                </a:r>
                <a:br>
                  <a:rPr kumimoji="0" lang="ru-RU" sz="1600" b="0" i="0" u="none" strike="noStrike" cap="none" normalizeH="0" baseline="0" noProof="0" dirty="0" smtClean="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br>
                <a:r>
                  <a:rPr kumimoji="0" lang="ru-RU" sz="1600" b="0" i="0" u="none" strike="noStrike" cap="none" normalizeH="0" baseline="0" noProof="0" dirty="0" smtClean="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a:t>
                </a:r>
                <a:r>
                  <a:rPr kumimoji="0" lang="ru-RU" sz="16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активный-активный» </a:t>
                </a:r>
                <a:r>
                  <a:rPr kumimoji="0" lang="ru-RU" sz="1600" b="0" i="0" u="none" strike="noStrike" cap="none" normalizeH="0" baseline="0" noProof="0" dirty="0" smtClean="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между </a:t>
                </a:r>
                <a:r>
                  <a:rPr kumimoji="0" lang="ru-RU" sz="16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объектами</a:t>
                </a:r>
              </a:p>
            </p:txBody>
          </p:sp>
          <p:sp>
            <p:nvSpPr>
              <p:cNvPr id="42" name="TextBox 218"/>
              <p:cNvSpPr txBox="1">
                <a:spLocks noChangeArrowheads="1"/>
              </p:cNvSpPr>
              <p:nvPr/>
            </p:nvSpPr>
            <p:spPr bwMode="gray">
              <a:xfrm>
                <a:off x="2005117" y="3772282"/>
                <a:ext cx="1166638" cy="308240"/>
              </a:xfrm>
              <a:prstGeom prst="rect">
                <a:avLst/>
              </a:prstGeom>
              <a:noFill/>
              <a:ln w="9525">
                <a:noFill/>
                <a:miter lim="800000"/>
                <a:headEnd/>
                <a:tailEnd/>
              </a:ln>
            </p:spPr>
            <p:txBody>
              <a:bodyPr wrap="square" lIns="0" tIns="0" rIns="0" bIns="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effectLst>
                      <a:glow rad="101600">
                        <a:srgbClr val="FFFFFF">
                          <a:alpha val="60000"/>
                        </a:srgbClr>
                      </a:glow>
                    </a:effectLst>
                    <a:uLnTx/>
                    <a:uFillTx/>
                    <a:latin typeface="Huawei Sans" panose="020C0503030203020204" pitchFamily="34" charset="0"/>
                    <a:ea typeface="方正兰亭黑简体" panose="02000000000000000000" pitchFamily="2" charset="-122"/>
                    <a:sym typeface="Huawei Sans" panose="020C0503030203020204" pitchFamily="34" charset="0"/>
                  </a:rPr>
                  <a:t>HyperMetro LUN</a:t>
                </a:r>
              </a:p>
            </p:txBody>
          </p:sp>
          <p:cxnSp>
            <p:nvCxnSpPr>
              <p:cNvPr id="43" name="直接箭头连接符 11"/>
              <p:cNvCxnSpPr>
                <a:cxnSpLocks noChangeShapeType="1"/>
              </p:cNvCxnSpPr>
              <p:nvPr/>
            </p:nvCxnSpPr>
            <p:spPr bwMode="auto">
              <a:xfrm flipH="1">
                <a:off x="2555776" y="3068960"/>
                <a:ext cx="360040" cy="360040"/>
              </a:xfrm>
              <a:prstGeom prst="straightConnector1">
                <a:avLst/>
              </a:prstGeom>
              <a:noFill/>
              <a:ln w="28575">
                <a:solidFill>
                  <a:srgbClr val="0070C0"/>
                </a:solidFill>
                <a:round/>
                <a:headEnd type="triangle" w="med" len="med"/>
                <a:tailEnd/>
              </a:ln>
            </p:spPr>
          </p:cxnSp>
          <p:sp>
            <p:nvSpPr>
              <p:cNvPr id="44" name="TextBox 218"/>
              <p:cNvSpPr txBox="1">
                <a:spLocks noChangeArrowheads="1"/>
              </p:cNvSpPr>
              <p:nvPr/>
            </p:nvSpPr>
            <p:spPr bwMode="gray">
              <a:xfrm>
                <a:off x="3945489" y="3766097"/>
                <a:ext cx="1166638" cy="308240"/>
              </a:xfrm>
              <a:prstGeom prst="rect">
                <a:avLst/>
              </a:prstGeom>
              <a:noFill/>
              <a:ln w="9525">
                <a:noFill/>
                <a:miter lim="800000"/>
                <a:headEnd/>
                <a:tailEnd/>
              </a:ln>
            </p:spPr>
            <p:txBody>
              <a:bodyPr wrap="square" lIns="0" tIns="0" rIns="0" bIns="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solidFill>
                      <a:srgbClr val="000000"/>
                    </a:solidFill>
                    <a:effectLst>
                      <a:glow rad="101600">
                        <a:srgbClr val="FFFFFF">
                          <a:alpha val="60000"/>
                        </a:srgbClr>
                      </a:glow>
                    </a:effectLst>
                    <a:uLnTx/>
                    <a:uFillTx/>
                    <a:latin typeface="Huawei Sans" panose="020C0503030203020204" pitchFamily="34" charset="0"/>
                    <a:ea typeface="方正兰亭黑简体" panose="02000000000000000000" pitchFamily="2" charset="-122"/>
                    <a:sym typeface="Huawei Sans" panose="020C0503030203020204" pitchFamily="34" charset="0"/>
                  </a:rPr>
                  <a:t>HyperMetro LUN</a:t>
                </a:r>
              </a:p>
            </p:txBody>
          </p:sp>
          <p:sp>
            <p:nvSpPr>
              <p:cNvPr id="45" name="TextBox 13"/>
              <p:cNvSpPr txBox="1">
                <a:spLocks noChangeArrowheads="1"/>
              </p:cNvSpPr>
              <p:nvPr/>
            </p:nvSpPr>
            <p:spPr bwMode="auto">
              <a:xfrm>
                <a:off x="2483768" y="2287905"/>
                <a:ext cx="288032" cy="205494"/>
              </a:xfrm>
              <a:prstGeom prst="rect">
                <a:avLst/>
              </a:prstGeom>
              <a:noFill/>
              <a:ln w="9525">
                <a:noFill/>
                <a:miter lim="800000"/>
                <a:headEnd/>
                <a:tailEnd/>
              </a:ln>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8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1</a:t>
                </a:r>
              </a:p>
            </p:txBody>
          </p:sp>
          <p:sp>
            <p:nvSpPr>
              <p:cNvPr id="46" name="TextBox 14"/>
              <p:cNvSpPr txBox="1">
                <a:spLocks noChangeArrowheads="1"/>
              </p:cNvSpPr>
              <p:nvPr/>
            </p:nvSpPr>
            <p:spPr bwMode="auto">
              <a:xfrm>
                <a:off x="2915816" y="3140968"/>
                <a:ext cx="288032" cy="205494"/>
              </a:xfrm>
              <a:prstGeom prst="rect">
                <a:avLst/>
              </a:prstGeom>
              <a:noFill/>
              <a:ln w="9525">
                <a:noFill/>
                <a:miter lim="800000"/>
                <a:headEnd/>
                <a:tailEnd/>
              </a:ln>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8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3</a:t>
                </a:r>
              </a:p>
            </p:txBody>
          </p:sp>
          <p:sp>
            <p:nvSpPr>
              <p:cNvPr id="47" name="TextBox 15"/>
              <p:cNvSpPr txBox="1">
                <a:spLocks noChangeArrowheads="1"/>
              </p:cNvSpPr>
              <p:nvPr/>
            </p:nvSpPr>
            <p:spPr bwMode="auto">
              <a:xfrm>
                <a:off x="3436248" y="3163828"/>
                <a:ext cx="288032" cy="205494"/>
              </a:xfrm>
              <a:prstGeom prst="rect">
                <a:avLst/>
              </a:prstGeom>
              <a:noFill/>
              <a:ln w="9525">
                <a:noFill/>
                <a:miter lim="800000"/>
                <a:headEnd/>
                <a:tailEnd/>
              </a:ln>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8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3</a:t>
                </a:r>
              </a:p>
            </p:txBody>
          </p:sp>
          <p:sp>
            <p:nvSpPr>
              <p:cNvPr id="48" name="TextBox 16"/>
              <p:cNvSpPr txBox="1">
                <a:spLocks noChangeArrowheads="1"/>
              </p:cNvSpPr>
              <p:nvPr/>
            </p:nvSpPr>
            <p:spPr bwMode="auto">
              <a:xfrm>
                <a:off x="4313684" y="3003808"/>
                <a:ext cx="288032" cy="205494"/>
              </a:xfrm>
              <a:prstGeom prst="rect">
                <a:avLst/>
              </a:prstGeom>
              <a:noFill/>
              <a:ln w="9525">
                <a:noFill/>
                <a:miter lim="800000"/>
                <a:headEnd/>
                <a:tailEnd/>
              </a:ln>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8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4</a:t>
                </a:r>
              </a:p>
            </p:txBody>
          </p:sp>
          <p:sp>
            <p:nvSpPr>
              <p:cNvPr id="49" name="TextBox 17"/>
              <p:cNvSpPr txBox="1">
                <a:spLocks noChangeArrowheads="1"/>
              </p:cNvSpPr>
              <p:nvPr/>
            </p:nvSpPr>
            <p:spPr bwMode="auto">
              <a:xfrm>
                <a:off x="2411760" y="3140968"/>
                <a:ext cx="288032" cy="205494"/>
              </a:xfrm>
              <a:prstGeom prst="rect">
                <a:avLst/>
              </a:prstGeom>
              <a:noFill/>
              <a:ln w="9525">
                <a:noFill/>
                <a:miter lim="800000"/>
                <a:headEnd/>
                <a:tailEnd/>
              </a:ln>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8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4</a:t>
                </a:r>
              </a:p>
            </p:txBody>
          </p:sp>
          <p:sp>
            <p:nvSpPr>
              <p:cNvPr id="50" name="TextBox 18"/>
              <p:cNvSpPr txBox="1">
                <a:spLocks noChangeArrowheads="1"/>
              </p:cNvSpPr>
              <p:nvPr/>
            </p:nvSpPr>
            <p:spPr bwMode="auto">
              <a:xfrm>
                <a:off x="2915816" y="2287905"/>
                <a:ext cx="288032" cy="205494"/>
              </a:xfrm>
              <a:prstGeom prst="rect">
                <a:avLst/>
              </a:prstGeom>
              <a:noFill/>
              <a:ln w="9525">
                <a:noFill/>
                <a:miter lim="800000"/>
                <a:headEnd/>
                <a:tailEnd/>
              </a:ln>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8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5</a:t>
                </a:r>
              </a:p>
            </p:txBody>
          </p:sp>
          <p:sp>
            <p:nvSpPr>
              <p:cNvPr id="51" name="流程图: 磁盘 19"/>
              <p:cNvSpPr>
                <a:spLocks noChangeArrowheads="1"/>
              </p:cNvSpPr>
              <p:nvPr/>
            </p:nvSpPr>
            <p:spPr bwMode="auto">
              <a:xfrm>
                <a:off x="2532915" y="2695969"/>
                <a:ext cx="2160240" cy="360040"/>
              </a:xfrm>
              <a:prstGeom prst="flowChartMagneticDisk">
                <a:avLst/>
              </a:prstGeom>
              <a:noFill/>
              <a:ln w="9525">
                <a:solidFill>
                  <a:srgbClr val="99CCCC">
                    <a:lumMod val="50000"/>
                  </a:srgbClr>
                </a:solidFill>
                <a:prstDash val="dashDot"/>
                <a:round/>
                <a:headEnd/>
                <a:tailEnd/>
              </a:ln>
            </p:spPr>
            <p:txBody>
              <a:bodyPr wrap="square">
                <a:noAutofit/>
              </a:bodyPr>
              <a:lstStyle/>
              <a:p>
                <a:pPr marL="0" marR="0" lvl="0" indent="0" algn="ctr" defTabSz="914400" eaLnBrk="1" fontAlgn="ctr" latinLnBrk="0" hangingPunct="1">
                  <a:lnSpc>
                    <a:spcPct val="100000"/>
                  </a:lnSpc>
                  <a:spcBef>
                    <a:spcPts val="0"/>
                  </a:spcBef>
                  <a:spcAft>
                    <a:spcPts val="0"/>
                  </a:spcAft>
                  <a:buClr>
                    <a:srgbClr val="CC9900"/>
                  </a:buClr>
                  <a:buSzTx/>
                  <a:buFontTx/>
                  <a:buNone/>
                  <a:tabLst/>
                  <a:defRPr/>
                </a:pPr>
                <a:r>
                  <a:rPr kumimoji="0" lang="ru-RU" sz="14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 HyperMetro LUN</a:t>
                </a:r>
              </a:p>
            </p:txBody>
          </p:sp>
        </p:grpSp>
        <p:cxnSp>
          <p:nvCxnSpPr>
            <p:cNvPr id="52" name="直接箭头连接符 20"/>
            <p:cNvCxnSpPr>
              <a:cxnSpLocks noChangeShapeType="1"/>
            </p:cNvCxnSpPr>
            <p:nvPr/>
          </p:nvCxnSpPr>
          <p:spPr bwMode="auto">
            <a:xfrm flipH="1">
              <a:off x="5082748" y="2398561"/>
              <a:ext cx="21027" cy="1163593"/>
            </a:xfrm>
            <a:prstGeom prst="straightConnector1">
              <a:avLst/>
            </a:prstGeom>
            <a:noFill/>
            <a:ln w="28575">
              <a:solidFill>
                <a:srgbClr val="0070C0"/>
              </a:solidFill>
              <a:round/>
              <a:headEnd type="triangle" w="med" len="med"/>
              <a:tailEnd/>
            </a:ln>
          </p:spPr>
        </p:cxnSp>
        <p:cxnSp>
          <p:nvCxnSpPr>
            <p:cNvPr id="53" name="直接箭头连接符 21"/>
            <p:cNvCxnSpPr>
              <a:cxnSpLocks noChangeShapeType="1"/>
            </p:cNvCxnSpPr>
            <p:nvPr/>
          </p:nvCxnSpPr>
          <p:spPr bwMode="auto">
            <a:xfrm flipH="1">
              <a:off x="4819907" y="2398561"/>
              <a:ext cx="23657" cy="1163593"/>
            </a:xfrm>
            <a:prstGeom prst="straightConnector1">
              <a:avLst/>
            </a:prstGeom>
            <a:noFill/>
            <a:ln w="28575">
              <a:solidFill>
                <a:srgbClr val="0070C0"/>
              </a:solidFill>
              <a:round/>
              <a:headEnd/>
              <a:tailEnd type="arrow" w="med" len="med"/>
            </a:ln>
          </p:spPr>
        </p:cxnSp>
        <p:sp>
          <p:nvSpPr>
            <p:cNvPr id="54" name="任意多边形 24"/>
            <p:cNvSpPr>
              <a:spLocks/>
            </p:cNvSpPr>
            <p:nvPr/>
          </p:nvSpPr>
          <p:spPr bwMode="auto">
            <a:xfrm>
              <a:off x="5390273" y="4098320"/>
              <a:ext cx="2294600" cy="924030"/>
            </a:xfrm>
            <a:custGeom>
              <a:avLst/>
              <a:gdLst>
                <a:gd name="T0" fmla="*/ 0 w 1386840"/>
                <a:gd name="T1" fmla="*/ 80010 h 514350"/>
                <a:gd name="T2" fmla="*/ 1116296 w 1386840"/>
                <a:gd name="T3" fmla="*/ 72390 h 514350"/>
                <a:gd name="T4" fmla="*/ 1382082 w 1386840"/>
                <a:gd name="T5" fmla="*/ 514350 h 514350"/>
                <a:gd name="T6" fmla="*/ 0 60000 65536"/>
                <a:gd name="T7" fmla="*/ 0 60000 65536"/>
                <a:gd name="T8" fmla="*/ 0 60000 65536"/>
                <a:gd name="T9" fmla="*/ 0 w 1386840"/>
                <a:gd name="T10" fmla="*/ 0 h 514350"/>
                <a:gd name="T11" fmla="*/ 1386840 w 1386840"/>
                <a:gd name="T12" fmla="*/ 514350 h 514350"/>
              </a:gdLst>
              <a:ahLst/>
              <a:cxnLst>
                <a:cxn ang="T6">
                  <a:pos x="T0" y="T1"/>
                </a:cxn>
                <a:cxn ang="T7">
                  <a:pos x="T2" y="T3"/>
                </a:cxn>
                <a:cxn ang="T8">
                  <a:pos x="T4" y="T5"/>
                </a:cxn>
              </a:cxnLst>
              <a:rect l="T9" t="T10" r="T11" b="T12"/>
              <a:pathLst>
                <a:path w="1386840" h="514350">
                  <a:moveTo>
                    <a:pt x="0" y="80010"/>
                  </a:moveTo>
                  <a:cubicBezTo>
                    <a:pt x="444500" y="40005"/>
                    <a:pt x="889000" y="0"/>
                    <a:pt x="1120140" y="72390"/>
                  </a:cubicBezTo>
                  <a:cubicBezTo>
                    <a:pt x="1351280" y="144780"/>
                    <a:pt x="1369060" y="329565"/>
                    <a:pt x="1386840" y="514350"/>
                  </a:cubicBezTo>
                </a:path>
              </a:pathLst>
            </a:custGeom>
            <a:noFill/>
            <a:ln w="25400">
              <a:solidFill>
                <a:srgbClr val="99CCCC">
                  <a:lumMod val="75000"/>
                </a:srgbClr>
              </a:solidFill>
              <a:prstDash val="solid"/>
              <a:round/>
              <a:headEnd type="triangle" w="med" len="med"/>
              <a:tailEnd type="none" w="med" len="me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5" name="任意多边形 25"/>
            <p:cNvSpPr>
              <a:spLocks/>
            </p:cNvSpPr>
            <p:nvPr/>
          </p:nvSpPr>
          <p:spPr bwMode="auto">
            <a:xfrm>
              <a:off x="5477009" y="4200990"/>
              <a:ext cx="2031761" cy="792840"/>
            </a:xfrm>
            <a:custGeom>
              <a:avLst/>
              <a:gdLst>
                <a:gd name="T0" fmla="*/ 0 w 1211580"/>
                <a:gd name="T1" fmla="*/ 181592 h 386080"/>
                <a:gd name="T2" fmla="*/ 1028016 w 1211580"/>
                <a:gd name="T3" fmla="*/ 113495 h 386080"/>
                <a:gd name="T4" fmla="*/ 1307638 w 1211580"/>
                <a:gd name="T5" fmla="*/ 862559 h 386080"/>
                <a:gd name="T6" fmla="*/ 0 60000 65536"/>
                <a:gd name="T7" fmla="*/ 0 60000 65536"/>
                <a:gd name="T8" fmla="*/ 0 60000 65536"/>
                <a:gd name="T9" fmla="*/ 0 w 1211580"/>
                <a:gd name="T10" fmla="*/ 0 h 386080"/>
                <a:gd name="T11" fmla="*/ 1211580 w 1211580"/>
                <a:gd name="T12" fmla="*/ 386080 h 386080"/>
              </a:gdLst>
              <a:ahLst/>
              <a:cxnLst>
                <a:cxn ang="T6">
                  <a:pos x="T0" y="T1"/>
                </a:cxn>
                <a:cxn ang="T7">
                  <a:pos x="T2" y="T3"/>
                </a:cxn>
                <a:cxn ang="T8">
                  <a:pos x="T4" y="T5"/>
                </a:cxn>
              </a:cxnLst>
              <a:rect l="T9" t="T10" r="T11" b="T12"/>
              <a:pathLst>
                <a:path w="1211580" h="386080">
                  <a:moveTo>
                    <a:pt x="0" y="81280"/>
                  </a:moveTo>
                  <a:cubicBezTo>
                    <a:pt x="375285" y="40640"/>
                    <a:pt x="750570" y="0"/>
                    <a:pt x="952500" y="50800"/>
                  </a:cubicBezTo>
                  <a:cubicBezTo>
                    <a:pt x="1154430" y="101600"/>
                    <a:pt x="1211580" y="386080"/>
                    <a:pt x="1211580" y="386080"/>
                  </a:cubicBezTo>
                </a:path>
              </a:pathLst>
            </a:custGeom>
            <a:noFill/>
            <a:ln w="25400">
              <a:solidFill>
                <a:srgbClr val="99CCCC">
                  <a:lumMod val="75000"/>
                </a:srgbClr>
              </a:solidFill>
              <a:prstDash val="solid"/>
              <a:round/>
              <a:headEnd/>
              <a:tailEnd type="stealth" w="med" len="me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6" name="TextBox 26"/>
            <p:cNvSpPr txBox="1">
              <a:spLocks noChangeArrowheads="1"/>
            </p:cNvSpPr>
            <p:nvPr/>
          </p:nvSpPr>
          <p:spPr bwMode="auto">
            <a:xfrm>
              <a:off x="4638548" y="3684787"/>
              <a:ext cx="475741" cy="369332"/>
            </a:xfrm>
            <a:prstGeom prst="rect">
              <a:avLst/>
            </a:prstGeom>
            <a:noFill/>
            <a:ln w="9525">
              <a:noFill/>
              <a:miter lim="800000"/>
              <a:headEnd/>
              <a:tailEnd/>
            </a:ln>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8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2</a:t>
              </a:r>
            </a:p>
          </p:txBody>
        </p:sp>
        <p:sp>
          <p:nvSpPr>
            <p:cNvPr id="57" name="TextBox 28"/>
            <p:cNvSpPr txBox="1">
              <a:spLocks noChangeArrowheads="1"/>
            </p:cNvSpPr>
            <p:nvPr/>
          </p:nvSpPr>
          <p:spPr bwMode="auto">
            <a:xfrm>
              <a:off x="2793484" y="2240839"/>
              <a:ext cx="2507502" cy="369332"/>
            </a:xfrm>
            <a:prstGeom prst="rect">
              <a:avLst/>
            </a:prstGeom>
            <a:noFill/>
            <a:ln w="9525">
              <a:noFill/>
              <a:miter lim="800000"/>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600" b="1"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Запись операций ввода-вывода</a:t>
              </a:r>
            </a:p>
          </p:txBody>
        </p:sp>
        <p:grpSp>
          <p:nvGrpSpPr>
            <p:cNvPr id="58" name="组合 29"/>
            <p:cNvGrpSpPr>
              <a:grpSpLocks/>
            </p:cNvGrpSpPr>
            <p:nvPr/>
          </p:nvGrpSpPr>
          <p:grpSpPr bwMode="auto">
            <a:xfrm>
              <a:off x="5006525" y="3565006"/>
              <a:ext cx="389005" cy="516203"/>
              <a:chOff x="1927664" y="4079436"/>
              <a:chExt cx="324623" cy="417952"/>
            </a:xfrm>
          </p:grpSpPr>
          <p:sp>
            <p:nvSpPr>
              <p:cNvPr id="59" name="Freeform 49"/>
              <p:cNvSpPr>
                <a:spLocks noEditPoints="1"/>
              </p:cNvSpPr>
              <p:nvPr/>
            </p:nvSpPr>
            <p:spPr bwMode="auto">
              <a:xfrm>
                <a:off x="1927664" y="4262036"/>
                <a:ext cx="324623" cy="235352"/>
              </a:xfrm>
              <a:custGeom>
                <a:avLst/>
                <a:gdLst>
                  <a:gd name="T0" fmla="*/ 2147483647 w 160"/>
                  <a:gd name="T1" fmla="*/ 0 h 116"/>
                  <a:gd name="T2" fmla="*/ 2147483647 w 160"/>
                  <a:gd name="T3" fmla="*/ 2147483647 h 116"/>
                  <a:gd name="T4" fmla="*/ 2147483647 w 160"/>
                  <a:gd name="T5" fmla="*/ 2147483647 h 116"/>
                  <a:gd name="T6" fmla="*/ 0 w 160"/>
                  <a:gd name="T7" fmla="*/ 2147483647 h 116"/>
                  <a:gd name="T8" fmla="*/ 2147483647 w 160"/>
                  <a:gd name="T9" fmla="*/ 2147483647 h 116"/>
                  <a:gd name="T10" fmla="*/ 2147483647 w 160"/>
                  <a:gd name="T11" fmla="*/ 2147483647 h 116"/>
                  <a:gd name="T12" fmla="*/ 2147483647 w 160"/>
                  <a:gd name="T13" fmla="*/ 2147483647 h 116"/>
                  <a:gd name="T14" fmla="*/ 2147483647 w 160"/>
                  <a:gd name="T15" fmla="*/ 2147483647 h 116"/>
                  <a:gd name="T16" fmla="*/ 2147483647 w 160"/>
                  <a:gd name="T17" fmla="*/ 2147483647 h 116"/>
                  <a:gd name="T18" fmla="*/ 2147483647 w 160"/>
                  <a:gd name="T19" fmla="*/ 2147483647 h 116"/>
                  <a:gd name="T20" fmla="*/ 2147483647 w 160"/>
                  <a:gd name="T21" fmla="*/ 2147483647 h 116"/>
                  <a:gd name="T22" fmla="*/ 2147483647 w 160"/>
                  <a:gd name="T23" fmla="*/ 2147483647 h 116"/>
                  <a:gd name="T24" fmla="*/ 2147483647 w 160"/>
                  <a:gd name="T25" fmla="*/ 0 h 116"/>
                  <a:gd name="T26" fmla="*/ 2147483647 w 160"/>
                  <a:gd name="T27" fmla="*/ 2147483647 h 116"/>
                  <a:gd name="T28" fmla="*/ 2147483647 w 160"/>
                  <a:gd name="T29" fmla="*/ 2147483647 h 116"/>
                  <a:gd name="T30" fmla="*/ 2147483647 w 160"/>
                  <a:gd name="T31" fmla="*/ 2147483647 h 116"/>
                  <a:gd name="T32" fmla="*/ 2147483647 w 160"/>
                  <a:gd name="T33" fmla="*/ 2147483647 h 116"/>
                  <a:gd name="T34" fmla="*/ 2147483647 w 160"/>
                  <a:gd name="T35" fmla="*/ 2147483647 h 116"/>
                  <a:gd name="T36" fmla="*/ 2147483647 w 160"/>
                  <a:gd name="T37" fmla="*/ 2147483647 h 116"/>
                  <a:gd name="T38" fmla="*/ 2147483647 w 160"/>
                  <a:gd name="T39" fmla="*/ 2147483647 h 116"/>
                  <a:gd name="T40" fmla="*/ 2147483647 w 160"/>
                  <a:gd name="T41" fmla="*/ 2147483647 h 116"/>
                  <a:gd name="T42" fmla="*/ 2147483647 w 160"/>
                  <a:gd name="T43" fmla="*/ 2147483647 h 116"/>
                  <a:gd name="T44" fmla="*/ 2147483647 w 160"/>
                  <a:gd name="T45" fmla="*/ 2147483647 h 116"/>
                  <a:gd name="T46" fmla="*/ 2147483647 w 160"/>
                  <a:gd name="T47" fmla="*/ 2147483647 h 116"/>
                  <a:gd name="T48" fmla="*/ 2147483647 w 160"/>
                  <a:gd name="T49" fmla="*/ 2147483647 h 116"/>
                  <a:gd name="T50" fmla="*/ 2147483647 w 160"/>
                  <a:gd name="T51" fmla="*/ 2147483647 h 116"/>
                  <a:gd name="T52" fmla="*/ 2147483647 w 160"/>
                  <a:gd name="T53" fmla="*/ 2147483647 h 116"/>
                  <a:gd name="T54" fmla="*/ 2147483647 w 160"/>
                  <a:gd name="T55" fmla="*/ 2147483647 h 116"/>
                  <a:gd name="T56" fmla="*/ 2147483647 w 160"/>
                  <a:gd name="T57" fmla="*/ 2147483647 h 116"/>
                  <a:gd name="T58" fmla="*/ 2147483647 w 160"/>
                  <a:gd name="T59" fmla="*/ 2147483647 h 116"/>
                  <a:gd name="T60" fmla="*/ 2147483647 w 160"/>
                  <a:gd name="T61" fmla="*/ 2147483647 h 116"/>
                  <a:gd name="T62" fmla="*/ 2147483647 w 160"/>
                  <a:gd name="T63" fmla="*/ 2147483647 h 116"/>
                  <a:gd name="T64" fmla="*/ 2147483647 w 160"/>
                  <a:gd name="T65" fmla="*/ 2147483647 h 116"/>
                  <a:gd name="T66" fmla="*/ 2147483647 w 160"/>
                  <a:gd name="T67" fmla="*/ 2147483647 h 116"/>
                  <a:gd name="T68" fmla="*/ 2147483647 w 160"/>
                  <a:gd name="T69" fmla="*/ 2147483647 h 116"/>
                  <a:gd name="T70" fmla="*/ 2147483647 w 160"/>
                  <a:gd name="T71" fmla="*/ 2147483647 h 116"/>
                  <a:gd name="T72" fmla="*/ 2147483647 w 160"/>
                  <a:gd name="T73" fmla="*/ 2147483647 h 116"/>
                  <a:gd name="T74" fmla="*/ 2147483647 w 160"/>
                  <a:gd name="T75" fmla="*/ 2147483647 h 116"/>
                  <a:gd name="T76" fmla="*/ 2147483647 w 160"/>
                  <a:gd name="T77" fmla="*/ 2147483647 h 11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0"/>
                  <a:gd name="T118" fmla="*/ 0 h 116"/>
                  <a:gd name="T119" fmla="*/ 160 w 160"/>
                  <a:gd name="T120" fmla="*/ 116 h 11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0" h="116">
                    <a:moveTo>
                      <a:pt x="136" y="0"/>
                    </a:moveTo>
                    <a:lnTo>
                      <a:pt x="22" y="0"/>
                    </a:lnTo>
                    <a:lnTo>
                      <a:pt x="14" y="2"/>
                    </a:lnTo>
                    <a:lnTo>
                      <a:pt x="6" y="8"/>
                    </a:lnTo>
                    <a:lnTo>
                      <a:pt x="2" y="14"/>
                    </a:lnTo>
                    <a:lnTo>
                      <a:pt x="0" y="22"/>
                    </a:lnTo>
                    <a:lnTo>
                      <a:pt x="0" y="94"/>
                    </a:lnTo>
                    <a:lnTo>
                      <a:pt x="2" y="102"/>
                    </a:lnTo>
                    <a:lnTo>
                      <a:pt x="6" y="110"/>
                    </a:lnTo>
                    <a:lnTo>
                      <a:pt x="14" y="114"/>
                    </a:lnTo>
                    <a:lnTo>
                      <a:pt x="22" y="116"/>
                    </a:lnTo>
                    <a:lnTo>
                      <a:pt x="136" y="116"/>
                    </a:lnTo>
                    <a:lnTo>
                      <a:pt x="146" y="114"/>
                    </a:lnTo>
                    <a:lnTo>
                      <a:pt x="152" y="110"/>
                    </a:lnTo>
                    <a:lnTo>
                      <a:pt x="158" y="102"/>
                    </a:lnTo>
                    <a:lnTo>
                      <a:pt x="160" y="94"/>
                    </a:lnTo>
                    <a:lnTo>
                      <a:pt x="160" y="22"/>
                    </a:lnTo>
                    <a:lnTo>
                      <a:pt x="158" y="14"/>
                    </a:lnTo>
                    <a:lnTo>
                      <a:pt x="152" y="8"/>
                    </a:lnTo>
                    <a:lnTo>
                      <a:pt x="146" y="2"/>
                    </a:lnTo>
                    <a:lnTo>
                      <a:pt x="136" y="0"/>
                    </a:lnTo>
                    <a:close/>
                    <a:moveTo>
                      <a:pt x="28" y="26"/>
                    </a:moveTo>
                    <a:lnTo>
                      <a:pt x="28" y="26"/>
                    </a:lnTo>
                    <a:lnTo>
                      <a:pt x="26" y="28"/>
                    </a:lnTo>
                    <a:lnTo>
                      <a:pt x="26" y="92"/>
                    </a:lnTo>
                    <a:lnTo>
                      <a:pt x="24" y="96"/>
                    </a:lnTo>
                    <a:lnTo>
                      <a:pt x="20" y="96"/>
                    </a:lnTo>
                    <a:lnTo>
                      <a:pt x="16" y="96"/>
                    </a:lnTo>
                    <a:lnTo>
                      <a:pt x="14" y="92"/>
                    </a:lnTo>
                    <a:lnTo>
                      <a:pt x="14" y="28"/>
                    </a:lnTo>
                    <a:lnTo>
                      <a:pt x="16" y="22"/>
                    </a:lnTo>
                    <a:lnTo>
                      <a:pt x="18" y="18"/>
                    </a:lnTo>
                    <a:lnTo>
                      <a:pt x="22" y="16"/>
                    </a:lnTo>
                    <a:lnTo>
                      <a:pt x="28" y="16"/>
                    </a:lnTo>
                    <a:lnTo>
                      <a:pt x="30" y="16"/>
                    </a:lnTo>
                    <a:lnTo>
                      <a:pt x="32" y="20"/>
                    </a:lnTo>
                    <a:lnTo>
                      <a:pt x="30" y="24"/>
                    </a:lnTo>
                    <a:lnTo>
                      <a:pt x="28" y="26"/>
                    </a:lnTo>
                    <a:close/>
                    <a:moveTo>
                      <a:pt x="88" y="58"/>
                    </a:moveTo>
                    <a:lnTo>
                      <a:pt x="88" y="78"/>
                    </a:lnTo>
                    <a:lnTo>
                      <a:pt x="88" y="82"/>
                    </a:lnTo>
                    <a:lnTo>
                      <a:pt x="86" y="84"/>
                    </a:lnTo>
                    <a:lnTo>
                      <a:pt x="84" y="86"/>
                    </a:lnTo>
                    <a:lnTo>
                      <a:pt x="80" y="88"/>
                    </a:lnTo>
                    <a:lnTo>
                      <a:pt x="76" y="86"/>
                    </a:lnTo>
                    <a:lnTo>
                      <a:pt x="72" y="84"/>
                    </a:lnTo>
                    <a:lnTo>
                      <a:pt x="70" y="82"/>
                    </a:lnTo>
                    <a:lnTo>
                      <a:pt x="70" y="78"/>
                    </a:lnTo>
                    <a:lnTo>
                      <a:pt x="70" y="58"/>
                    </a:lnTo>
                    <a:lnTo>
                      <a:pt x="66" y="54"/>
                    </a:lnTo>
                    <a:lnTo>
                      <a:pt x="64" y="46"/>
                    </a:lnTo>
                    <a:lnTo>
                      <a:pt x="64" y="40"/>
                    </a:lnTo>
                    <a:lnTo>
                      <a:pt x="68" y="34"/>
                    </a:lnTo>
                    <a:lnTo>
                      <a:pt x="74" y="32"/>
                    </a:lnTo>
                    <a:lnTo>
                      <a:pt x="80" y="30"/>
                    </a:lnTo>
                    <a:lnTo>
                      <a:pt x="86" y="32"/>
                    </a:lnTo>
                    <a:lnTo>
                      <a:pt x="90" y="34"/>
                    </a:lnTo>
                    <a:lnTo>
                      <a:pt x="94" y="40"/>
                    </a:lnTo>
                    <a:lnTo>
                      <a:pt x="96" y="46"/>
                    </a:lnTo>
                    <a:lnTo>
                      <a:pt x="94" y="54"/>
                    </a:lnTo>
                    <a:lnTo>
                      <a:pt x="88" y="58"/>
                    </a:lnTo>
                    <a:close/>
                  </a:path>
                </a:pathLst>
              </a:custGeom>
              <a:solidFill>
                <a:srgbClr val="0070C0"/>
              </a:solidFill>
              <a:ln w="9525">
                <a:noFill/>
                <a:round/>
                <a:headEnd/>
                <a:tailEnd/>
              </a:ln>
            </p:spPr>
            <p:txBody>
              <a:bodyPr wrap="square">
                <a:noAutofit/>
              </a:bodyPr>
              <a:lstStyle/>
              <a:p>
                <a:pPr fontAlgn="ctr"/>
                <a:endParaRPr lang="en-US" altLang="zh-CN" sz="18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0" name="Freeform 50"/>
              <p:cNvSpPr>
                <a:spLocks/>
              </p:cNvSpPr>
              <p:nvPr/>
            </p:nvSpPr>
            <p:spPr bwMode="auto">
              <a:xfrm>
                <a:off x="1972300" y="4079436"/>
                <a:ext cx="231294" cy="166369"/>
              </a:xfrm>
              <a:custGeom>
                <a:avLst/>
                <a:gdLst>
                  <a:gd name="T0" fmla="*/ 2147483647 w 114"/>
                  <a:gd name="T1" fmla="*/ 2147483647 h 82"/>
                  <a:gd name="T2" fmla="*/ 2147483647 w 114"/>
                  <a:gd name="T3" fmla="*/ 2147483647 h 82"/>
                  <a:gd name="T4" fmla="*/ 2147483647 w 114"/>
                  <a:gd name="T5" fmla="*/ 2147483647 h 82"/>
                  <a:gd name="T6" fmla="*/ 2147483647 w 114"/>
                  <a:gd name="T7" fmla="*/ 2147483647 h 82"/>
                  <a:gd name="T8" fmla="*/ 2147483647 w 114"/>
                  <a:gd name="T9" fmla="*/ 2147483647 h 82"/>
                  <a:gd name="T10" fmla="*/ 2147483647 w 114"/>
                  <a:gd name="T11" fmla="*/ 2147483647 h 82"/>
                  <a:gd name="T12" fmla="*/ 2147483647 w 114"/>
                  <a:gd name="T13" fmla="*/ 2147483647 h 82"/>
                  <a:gd name="T14" fmla="*/ 2147483647 w 114"/>
                  <a:gd name="T15" fmla="*/ 2147483647 h 82"/>
                  <a:gd name="T16" fmla="*/ 2147483647 w 114"/>
                  <a:gd name="T17" fmla="*/ 2147483647 h 82"/>
                  <a:gd name="T18" fmla="*/ 2147483647 w 114"/>
                  <a:gd name="T19" fmla="*/ 2147483647 h 82"/>
                  <a:gd name="T20" fmla="*/ 2147483647 w 114"/>
                  <a:gd name="T21" fmla="*/ 2147483647 h 82"/>
                  <a:gd name="T22" fmla="*/ 2147483647 w 114"/>
                  <a:gd name="T23" fmla="*/ 2147483647 h 82"/>
                  <a:gd name="T24" fmla="*/ 2147483647 w 114"/>
                  <a:gd name="T25" fmla="*/ 2147483647 h 82"/>
                  <a:gd name="T26" fmla="*/ 2147483647 w 114"/>
                  <a:gd name="T27" fmla="*/ 2147483647 h 82"/>
                  <a:gd name="T28" fmla="*/ 2147483647 w 114"/>
                  <a:gd name="T29" fmla="*/ 2147483647 h 82"/>
                  <a:gd name="T30" fmla="*/ 2147483647 w 114"/>
                  <a:gd name="T31" fmla="*/ 2147483647 h 82"/>
                  <a:gd name="T32" fmla="*/ 2147483647 w 114"/>
                  <a:gd name="T33" fmla="*/ 2147483647 h 82"/>
                  <a:gd name="T34" fmla="*/ 2147483647 w 114"/>
                  <a:gd name="T35" fmla="*/ 2147483647 h 82"/>
                  <a:gd name="T36" fmla="*/ 2147483647 w 114"/>
                  <a:gd name="T37" fmla="*/ 2147483647 h 82"/>
                  <a:gd name="T38" fmla="*/ 2147483647 w 114"/>
                  <a:gd name="T39" fmla="*/ 2147483647 h 82"/>
                  <a:gd name="T40" fmla="*/ 2147483647 w 114"/>
                  <a:gd name="T41" fmla="*/ 2147483647 h 82"/>
                  <a:gd name="T42" fmla="*/ 2147483647 w 114"/>
                  <a:gd name="T43" fmla="*/ 2147483647 h 82"/>
                  <a:gd name="T44" fmla="*/ 2147483647 w 114"/>
                  <a:gd name="T45" fmla="*/ 2147483647 h 82"/>
                  <a:gd name="T46" fmla="*/ 2147483647 w 114"/>
                  <a:gd name="T47" fmla="*/ 2147483647 h 82"/>
                  <a:gd name="T48" fmla="*/ 2147483647 w 114"/>
                  <a:gd name="T49" fmla="*/ 2147483647 h 82"/>
                  <a:gd name="T50" fmla="*/ 2147483647 w 114"/>
                  <a:gd name="T51" fmla="*/ 2147483647 h 82"/>
                  <a:gd name="T52" fmla="*/ 2147483647 w 114"/>
                  <a:gd name="T53" fmla="*/ 0 h 82"/>
                  <a:gd name="T54" fmla="*/ 2147483647 w 114"/>
                  <a:gd name="T55" fmla="*/ 0 h 82"/>
                  <a:gd name="T56" fmla="*/ 2147483647 w 114"/>
                  <a:gd name="T57" fmla="*/ 2147483647 h 82"/>
                  <a:gd name="T58" fmla="*/ 2147483647 w 114"/>
                  <a:gd name="T59" fmla="*/ 2147483647 h 82"/>
                  <a:gd name="T60" fmla="*/ 2147483647 w 114"/>
                  <a:gd name="T61" fmla="*/ 2147483647 h 82"/>
                  <a:gd name="T62" fmla="*/ 2147483647 w 114"/>
                  <a:gd name="T63" fmla="*/ 2147483647 h 82"/>
                  <a:gd name="T64" fmla="*/ 2147483647 w 114"/>
                  <a:gd name="T65" fmla="*/ 2147483647 h 82"/>
                  <a:gd name="T66" fmla="*/ 2147483647 w 114"/>
                  <a:gd name="T67" fmla="*/ 2147483647 h 82"/>
                  <a:gd name="T68" fmla="*/ 2147483647 w 114"/>
                  <a:gd name="T69" fmla="*/ 2147483647 h 82"/>
                  <a:gd name="T70" fmla="*/ 0 w 114"/>
                  <a:gd name="T71" fmla="*/ 2147483647 h 82"/>
                  <a:gd name="T72" fmla="*/ 0 w 114"/>
                  <a:gd name="T73" fmla="*/ 2147483647 h 82"/>
                  <a:gd name="T74" fmla="*/ 2147483647 w 114"/>
                  <a:gd name="T75" fmla="*/ 2147483647 h 82"/>
                  <a:gd name="T76" fmla="*/ 2147483647 w 114"/>
                  <a:gd name="T77" fmla="*/ 2147483647 h 8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4"/>
                  <a:gd name="T118" fmla="*/ 0 h 82"/>
                  <a:gd name="T119" fmla="*/ 114 w 114"/>
                  <a:gd name="T120" fmla="*/ 82 h 8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4" h="82">
                    <a:moveTo>
                      <a:pt x="26" y="56"/>
                    </a:moveTo>
                    <a:lnTo>
                      <a:pt x="26" y="56"/>
                    </a:lnTo>
                    <a:lnTo>
                      <a:pt x="26" y="50"/>
                    </a:lnTo>
                    <a:lnTo>
                      <a:pt x="28" y="44"/>
                    </a:lnTo>
                    <a:lnTo>
                      <a:pt x="36" y="34"/>
                    </a:lnTo>
                    <a:lnTo>
                      <a:pt x="46" y="28"/>
                    </a:lnTo>
                    <a:lnTo>
                      <a:pt x="52" y="26"/>
                    </a:lnTo>
                    <a:lnTo>
                      <a:pt x="58" y="26"/>
                    </a:lnTo>
                    <a:lnTo>
                      <a:pt x="64" y="26"/>
                    </a:lnTo>
                    <a:lnTo>
                      <a:pt x="70" y="28"/>
                    </a:lnTo>
                    <a:lnTo>
                      <a:pt x="80" y="34"/>
                    </a:lnTo>
                    <a:lnTo>
                      <a:pt x="86" y="44"/>
                    </a:lnTo>
                    <a:lnTo>
                      <a:pt x="88" y="50"/>
                    </a:lnTo>
                    <a:lnTo>
                      <a:pt x="88" y="56"/>
                    </a:lnTo>
                    <a:lnTo>
                      <a:pt x="88" y="82"/>
                    </a:lnTo>
                    <a:lnTo>
                      <a:pt x="114" y="82"/>
                    </a:lnTo>
                    <a:lnTo>
                      <a:pt x="114" y="56"/>
                    </a:lnTo>
                    <a:lnTo>
                      <a:pt x="112" y="46"/>
                    </a:lnTo>
                    <a:lnTo>
                      <a:pt x="110" y="34"/>
                    </a:lnTo>
                    <a:lnTo>
                      <a:pt x="104" y="26"/>
                    </a:lnTo>
                    <a:lnTo>
                      <a:pt x="98" y="16"/>
                    </a:lnTo>
                    <a:lnTo>
                      <a:pt x="90" y="10"/>
                    </a:lnTo>
                    <a:lnTo>
                      <a:pt x="80" y="4"/>
                    </a:lnTo>
                    <a:lnTo>
                      <a:pt x="68" y="2"/>
                    </a:lnTo>
                    <a:lnTo>
                      <a:pt x="58" y="0"/>
                    </a:lnTo>
                    <a:lnTo>
                      <a:pt x="46" y="2"/>
                    </a:lnTo>
                    <a:lnTo>
                      <a:pt x="36" y="4"/>
                    </a:lnTo>
                    <a:lnTo>
                      <a:pt x="26" y="10"/>
                    </a:lnTo>
                    <a:lnTo>
                      <a:pt x="18" y="16"/>
                    </a:lnTo>
                    <a:lnTo>
                      <a:pt x="10" y="26"/>
                    </a:lnTo>
                    <a:lnTo>
                      <a:pt x="6" y="34"/>
                    </a:lnTo>
                    <a:lnTo>
                      <a:pt x="2" y="46"/>
                    </a:lnTo>
                    <a:lnTo>
                      <a:pt x="0" y="56"/>
                    </a:lnTo>
                    <a:lnTo>
                      <a:pt x="0" y="82"/>
                    </a:lnTo>
                    <a:lnTo>
                      <a:pt x="26" y="82"/>
                    </a:lnTo>
                    <a:lnTo>
                      <a:pt x="26" y="56"/>
                    </a:lnTo>
                    <a:close/>
                  </a:path>
                </a:pathLst>
              </a:custGeom>
              <a:solidFill>
                <a:srgbClr val="0070C0"/>
              </a:solidFill>
              <a:ln w="9525">
                <a:noFill/>
                <a:round/>
                <a:headEnd/>
                <a:tailEnd/>
              </a:ln>
            </p:spPr>
            <p:txBody>
              <a:bodyPr wrap="square">
                <a:noAutofit/>
              </a:bodyPr>
              <a:lstStyle/>
              <a:p>
                <a:pPr fontAlgn="ctr"/>
                <a:endParaRPr lang="en-US" altLang="zh-CN" sz="18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61" name="Freeform 32"/>
            <p:cNvSpPr>
              <a:spLocks noEditPoints="1"/>
            </p:cNvSpPr>
            <p:nvPr/>
          </p:nvSpPr>
          <p:spPr bwMode="auto">
            <a:xfrm>
              <a:off x="4634470" y="1190032"/>
              <a:ext cx="621154" cy="1126896"/>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 name="圆柱形 61"/>
            <p:cNvSpPr/>
            <p:nvPr/>
          </p:nvSpPr>
          <p:spPr>
            <a:xfrm>
              <a:off x="3641984" y="4934595"/>
              <a:ext cx="1756185" cy="513758"/>
            </a:xfrm>
            <a:prstGeom prst="can">
              <a:avLst>
                <a:gd name="adj" fmla="val 34375"/>
              </a:avLst>
            </a:prstGeom>
            <a:solidFill>
              <a:srgbClr val="99CCCC">
                <a:lumMod val="20000"/>
                <a:lumOff val="80000"/>
              </a:srgbClr>
            </a:solidFill>
            <a:ln w="1905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FFFFFF"/>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29209892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a:t>Надежное обеспечение согласованности данных</a:t>
            </a:r>
          </a:p>
        </p:txBody>
      </p:sp>
      <p:grpSp>
        <p:nvGrpSpPr>
          <p:cNvPr id="3" name="组合 2"/>
          <p:cNvGrpSpPr/>
          <p:nvPr/>
        </p:nvGrpSpPr>
        <p:grpSpPr>
          <a:xfrm>
            <a:off x="2541128" y="1317588"/>
            <a:ext cx="7056784" cy="4576791"/>
            <a:chOff x="2541128" y="1317588"/>
            <a:chExt cx="7056784" cy="4576791"/>
          </a:xfrm>
        </p:grpSpPr>
        <p:sp>
          <p:nvSpPr>
            <p:cNvPr id="33" name="圆柱形 32"/>
            <p:cNvSpPr/>
            <p:nvPr/>
          </p:nvSpPr>
          <p:spPr>
            <a:xfrm>
              <a:off x="6714654" y="4773878"/>
              <a:ext cx="1756185" cy="513758"/>
            </a:xfrm>
            <a:prstGeom prst="can">
              <a:avLst>
                <a:gd name="adj" fmla="val 34375"/>
              </a:avLst>
            </a:prstGeom>
            <a:solidFill>
              <a:srgbClr val="99CCCC">
                <a:lumMod val="20000"/>
                <a:lumOff val="80000"/>
              </a:srgbClr>
            </a:solidFill>
            <a:ln w="1905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FFFFFF"/>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 name="圆柱形 33"/>
            <p:cNvSpPr/>
            <p:nvPr/>
          </p:nvSpPr>
          <p:spPr>
            <a:xfrm>
              <a:off x="3513104" y="4777752"/>
              <a:ext cx="1756185" cy="513758"/>
            </a:xfrm>
            <a:prstGeom prst="can">
              <a:avLst>
                <a:gd name="adj" fmla="val 34375"/>
              </a:avLst>
            </a:prstGeom>
            <a:solidFill>
              <a:srgbClr val="99CCCC">
                <a:lumMod val="20000"/>
                <a:lumOff val="80000"/>
              </a:srgbClr>
            </a:solidFill>
            <a:ln w="1905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FFFFFF"/>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35" name="组合 34"/>
            <p:cNvGrpSpPr/>
            <p:nvPr/>
          </p:nvGrpSpPr>
          <p:grpSpPr>
            <a:xfrm>
              <a:off x="2541128" y="1317588"/>
              <a:ext cx="7056784" cy="4576791"/>
              <a:chOff x="290513" y="1927225"/>
              <a:chExt cx="3671887" cy="3135426"/>
            </a:xfrm>
          </p:grpSpPr>
          <p:sp>
            <p:nvSpPr>
              <p:cNvPr id="36" name="圆角矩形 35"/>
              <p:cNvSpPr/>
              <p:nvPr/>
            </p:nvSpPr>
            <p:spPr bwMode="auto">
              <a:xfrm>
                <a:off x="2325688" y="2179638"/>
                <a:ext cx="1636712" cy="2732087"/>
              </a:xfrm>
              <a:prstGeom prst="roundRect">
                <a:avLst/>
              </a:prstGeom>
              <a:noFill/>
              <a:ln>
                <a:solidFill>
                  <a:srgbClr val="8AB9B9">
                    <a:lumMod val="75000"/>
                  </a:srgbClr>
                </a:solidFill>
                <a:prstDash val="dash"/>
              </a:ln>
              <a:effectLst/>
              <a:extLst/>
            </p:spPr>
            <p:txBody>
              <a:bodyPr wrap="square">
                <a:noAutofit/>
              </a:bodyPr>
              <a:lstStyle/>
              <a:p>
                <a:pPr marL="0" marR="0" lvl="0" indent="0" defTabSz="914217"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18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7" name="圆角矩形 36"/>
              <p:cNvSpPr/>
              <p:nvPr/>
            </p:nvSpPr>
            <p:spPr bwMode="auto">
              <a:xfrm>
                <a:off x="290513" y="2201863"/>
                <a:ext cx="1636712" cy="2709862"/>
              </a:xfrm>
              <a:prstGeom prst="roundRect">
                <a:avLst/>
              </a:prstGeom>
              <a:noFill/>
              <a:ln>
                <a:solidFill>
                  <a:srgbClr val="8AB9B9">
                    <a:lumMod val="75000"/>
                  </a:srgbClr>
                </a:solidFill>
                <a:prstDash val="dash"/>
              </a:ln>
              <a:effectLst/>
              <a:extLst/>
            </p:spPr>
            <p:txBody>
              <a:bodyPr wrap="square">
                <a:noAutofit/>
              </a:bodyPr>
              <a:lstStyle/>
              <a:p>
                <a:pPr marL="0" marR="0" lvl="0" indent="0" defTabSz="914217"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18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8" name="TextBox 47"/>
              <p:cNvSpPr txBox="1">
                <a:spLocks noChangeArrowheads="1"/>
              </p:cNvSpPr>
              <p:nvPr/>
            </p:nvSpPr>
            <p:spPr bwMode="auto">
              <a:xfrm>
                <a:off x="665195" y="4672189"/>
                <a:ext cx="1155700" cy="239536"/>
              </a:xfrm>
              <a:prstGeom prst="rect">
                <a:avLst/>
              </a:prstGeom>
              <a:noFill/>
              <a:ln w="9525">
                <a:noFill/>
                <a:miter lim="800000"/>
                <a:headEnd/>
                <a:tailEnd/>
              </a:ln>
            </p:spPr>
            <p:txBody>
              <a:bodyPr wrap="square" lIns="35975" tIns="35975" rIns="35975" bIns="35975">
                <a:noAutofit/>
              </a:bodyPr>
              <a:lstStyle/>
              <a:p>
                <a:pPr marL="0" marR="0" lvl="0" indent="0" algn="ctr" defTabSz="914400" eaLnBrk="1" fontAlgn="ctr" latinLnBrk="0" hangingPunct="1">
                  <a:lnSpc>
                    <a:spcPct val="100000"/>
                  </a:lnSpc>
                  <a:spcBef>
                    <a:spcPts val="0"/>
                  </a:spcBef>
                  <a:spcAft>
                    <a:spcPts val="0"/>
                  </a:spcAft>
                  <a:buClr>
                    <a:srgbClr val="990000"/>
                  </a:buClr>
                  <a:buSzPct val="75000"/>
                  <a:buFontTx/>
                  <a:buNone/>
                  <a:tabLst/>
                  <a:defRPr/>
                </a:pPr>
                <a:r>
                  <a:rPr kumimoji="0" lang="ru-RU" sz="18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HyperMetro LUN</a:t>
                </a:r>
              </a:p>
            </p:txBody>
          </p:sp>
          <p:sp>
            <p:nvSpPr>
              <p:cNvPr id="39" name="TextBox 48"/>
              <p:cNvSpPr txBox="1">
                <a:spLocks noChangeArrowheads="1"/>
              </p:cNvSpPr>
              <p:nvPr/>
            </p:nvSpPr>
            <p:spPr bwMode="auto">
              <a:xfrm>
                <a:off x="2421764" y="4672189"/>
                <a:ext cx="1155700" cy="239536"/>
              </a:xfrm>
              <a:prstGeom prst="rect">
                <a:avLst/>
              </a:prstGeom>
              <a:noFill/>
              <a:ln w="9525">
                <a:noFill/>
                <a:miter lim="800000"/>
                <a:headEnd/>
                <a:tailEnd/>
              </a:ln>
            </p:spPr>
            <p:txBody>
              <a:bodyPr wrap="square" lIns="35975" tIns="35975" rIns="35975" bIns="35975">
                <a:noAutofit/>
              </a:bodyPr>
              <a:lstStyle/>
              <a:p>
                <a:pPr marL="0" marR="0" lvl="0" indent="0" algn="ctr" defTabSz="914400" eaLnBrk="1" fontAlgn="ctr" latinLnBrk="0" hangingPunct="1">
                  <a:lnSpc>
                    <a:spcPct val="100000"/>
                  </a:lnSpc>
                  <a:spcBef>
                    <a:spcPts val="0"/>
                  </a:spcBef>
                  <a:spcAft>
                    <a:spcPts val="0"/>
                  </a:spcAft>
                  <a:buClr>
                    <a:srgbClr val="990000"/>
                  </a:buClr>
                  <a:buSzPct val="75000"/>
                  <a:buFontTx/>
                  <a:buNone/>
                  <a:tabLst/>
                  <a:defRPr/>
                </a:pPr>
                <a:r>
                  <a:rPr kumimoji="0" lang="ru-RU" sz="18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HyperMetro LUN</a:t>
                </a:r>
              </a:p>
            </p:txBody>
          </p:sp>
          <p:sp>
            <p:nvSpPr>
              <p:cNvPr id="40" name="圆柱形 39"/>
              <p:cNvSpPr/>
              <p:nvPr/>
            </p:nvSpPr>
            <p:spPr bwMode="auto">
              <a:xfrm>
                <a:off x="955675" y="3414713"/>
                <a:ext cx="2311400" cy="354012"/>
              </a:xfrm>
              <a:prstGeom prst="can">
                <a:avLst/>
              </a:prstGeom>
              <a:noFill/>
              <a:ln w="19050" cap="flat" cmpd="sng" algn="ctr">
                <a:solidFill>
                  <a:srgbClr val="0070C0"/>
                </a:solidFill>
                <a:prstDash val="dash"/>
                <a:round/>
                <a:headEnd type="none" w="med" len="med"/>
                <a:tailEnd type="none" w="med" len="med"/>
              </a:ln>
              <a:effectLst/>
            </p:spPr>
            <p:txBody>
              <a:bodyPr wrap="square" lIns="91425" tIns="45712" rIns="91425" bIns="45712" anchor="ctr">
                <a:noAutofit/>
              </a:bodyPr>
              <a:lstStyle/>
              <a:p>
                <a:pPr marL="0" marR="0" lvl="0" indent="0" algn="ctr" defTabSz="877888" eaLnBrk="0" fontAlgn="ctr" latinLnBrk="0" hangingPunct="0">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1" name="TextBox 50"/>
              <p:cNvSpPr txBox="1"/>
              <p:nvPr/>
            </p:nvSpPr>
            <p:spPr>
              <a:xfrm>
                <a:off x="1016188" y="3470018"/>
                <a:ext cx="2200275" cy="429300"/>
              </a:xfrm>
              <a:prstGeom prst="rect">
                <a:avLst/>
              </a:prstGeom>
              <a:noFill/>
            </p:spPr>
            <p:txBody>
              <a:bodyPr wrap="square" lIns="35975" tIns="35975" rIns="35975" bIns="35975">
                <a:noAutofit/>
              </a:bodyPr>
              <a:lstStyle/>
              <a:p>
                <a:pPr marL="0" marR="0" lvl="0" indent="0" algn="ctr" defTabSz="914400" eaLnBrk="1" fontAlgn="ctr" latinLnBrk="0" hangingPunct="1">
                  <a:lnSpc>
                    <a:spcPct val="100000"/>
                  </a:lnSpc>
                  <a:spcBef>
                    <a:spcPts val="0"/>
                  </a:spcBef>
                  <a:spcAft>
                    <a:spcPts val="0"/>
                  </a:spcAft>
                  <a:buClr>
                    <a:srgbClr val="990000"/>
                  </a:buClr>
                  <a:buSzPct val="75000"/>
                  <a:buFontTx/>
                  <a:buNone/>
                  <a:tabLst/>
                  <a:defRPr/>
                </a:pPr>
                <a:r>
                  <a:rPr kumimoji="0" lang="ru-RU" sz="12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Взаимное исключение распределенных блокировок </a:t>
                </a:r>
                <a:r>
                  <a:rPr kumimoji="0" lang="ru-RU" sz="1200" b="0" i="0" u="none" strike="noStrike" cap="none" normalizeH="0" baseline="0" noProof="0" dirty="0" err="1">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LUNов</a:t>
                </a:r>
                <a:r>
                  <a:rPr kumimoji="0" lang="ru-RU" sz="12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 </a:t>
                </a:r>
                <a:r>
                  <a:rPr kumimoji="0" lang="ru-RU" sz="1200" b="0" i="0" u="none" strike="noStrike" cap="none" normalizeH="0" baseline="0" noProof="0" dirty="0" err="1">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HyperMetro</a:t>
                </a:r>
                <a:endParaRPr kumimoji="0" lang="ru-RU" sz="12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TextBox 51"/>
              <p:cNvSpPr txBox="1"/>
              <p:nvPr/>
            </p:nvSpPr>
            <p:spPr>
              <a:xfrm>
                <a:off x="1227127" y="2816359"/>
                <a:ext cx="1824841" cy="241300"/>
              </a:xfrm>
              <a:prstGeom prst="rect">
                <a:avLst/>
              </a:prstGeom>
              <a:noFill/>
            </p:spPr>
            <p:txBody>
              <a:bodyPr wrap="square" lIns="35975" tIns="35975" rIns="35975" bIns="35975">
                <a:noAutofit/>
              </a:bodyPr>
              <a:lstStyle/>
              <a:p>
                <a:pPr marL="0" marR="0" lvl="0" indent="0" algn="ctr" defTabSz="914400" eaLnBrk="1" fontAlgn="ctr" latinLnBrk="0" hangingPunct="1">
                  <a:lnSpc>
                    <a:spcPct val="100000"/>
                  </a:lnSpc>
                  <a:spcBef>
                    <a:spcPts val="0"/>
                  </a:spcBef>
                  <a:spcAft>
                    <a:spcPts val="0"/>
                  </a:spcAft>
                  <a:buClr>
                    <a:srgbClr val="990000"/>
                  </a:buClr>
                  <a:buSzPct val="75000"/>
                  <a:buFontTx/>
                  <a:buNone/>
                  <a:tabLst/>
                  <a:defRPr/>
                </a:pPr>
                <a:r>
                  <a:rPr kumimoji="0" lang="ru-RU" sz="18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Кластер в режиме «активный-активный» </a:t>
                </a:r>
                <a:r>
                  <a:rPr kumimoji="0" lang="ru-RU" sz="1800" b="0" i="0" u="none" strike="noStrike" cap="none" normalizeH="0" baseline="0" noProof="0" dirty="0" smtClean="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
                </a:r>
                <a:br>
                  <a:rPr kumimoji="0" lang="ru-RU" sz="1800" b="0" i="0" u="none" strike="noStrike" cap="none" normalizeH="0" baseline="0" noProof="0" dirty="0" smtClean="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br>
                <a:r>
                  <a:rPr kumimoji="0" lang="ru-RU" sz="1800" b="0" i="0" u="none" strike="noStrike" cap="none" normalizeH="0" baseline="0" noProof="0" dirty="0" smtClean="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между </a:t>
                </a:r>
                <a:r>
                  <a:rPr kumimoji="0" lang="ru-RU" sz="18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объектами</a:t>
                </a:r>
              </a:p>
            </p:txBody>
          </p:sp>
          <p:sp>
            <p:nvSpPr>
              <p:cNvPr id="43" name="TextBox 52"/>
              <p:cNvSpPr txBox="1"/>
              <p:nvPr/>
            </p:nvSpPr>
            <p:spPr>
              <a:xfrm>
                <a:off x="662760" y="2496316"/>
                <a:ext cx="348883" cy="441325"/>
              </a:xfrm>
              <a:prstGeom prst="rect">
                <a:avLst/>
              </a:prstGeom>
              <a:noFill/>
            </p:spPr>
            <p:txBody>
              <a:bodyPr wrap="square" lIns="35975" tIns="35975" rIns="35975" bIns="35975">
                <a:noAutofit/>
              </a:bodyPr>
              <a:lstStyle/>
              <a:p>
                <a:pPr marL="0" marR="0" lvl="0" indent="0" algn="ctr" defTabSz="914400" eaLnBrk="1" fontAlgn="ctr" latinLnBrk="0" hangingPunct="1">
                  <a:lnSpc>
                    <a:spcPct val="100000"/>
                  </a:lnSpc>
                  <a:spcBef>
                    <a:spcPts val="0"/>
                  </a:spcBef>
                  <a:spcAft>
                    <a:spcPts val="0"/>
                  </a:spcAft>
                  <a:buClr>
                    <a:srgbClr val="990000"/>
                  </a:buClr>
                  <a:buSzPct val="75000"/>
                  <a:buFontTx/>
                  <a:buNone/>
                  <a:tabLst/>
                  <a:defRPr/>
                </a:pPr>
                <a:r>
                  <a:rPr kumimoji="0" lang="ru-RU" sz="18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Хост</a:t>
                </a:r>
              </a:p>
            </p:txBody>
          </p:sp>
          <p:sp>
            <p:nvSpPr>
              <p:cNvPr id="44" name="TextBox 53"/>
              <p:cNvSpPr txBox="1"/>
              <p:nvPr/>
            </p:nvSpPr>
            <p:spPr>
              <a:xfrm>
                <a:off x="3224213" y="2495684"/>
                <a:ext cx="346603" cy="441325"/>
              </a:xfrm>
              <a:prstGeom prst="rect">
                <a:avLst/>
              </a:prstGeom>
              <a:noFill/>
            </p:spPr>
            <p:txBody>
              <a:bodyPr wrap="square" lIns="35975" tIns="35975" rIns="35975" bIns="35975">
                <a:noAutofit/>
              </a:bodyPr>
              <a:lstStyle/>
              <a:p>
                <a:pPr marL="0" marR="0" lvl="0" indent="0" algn="ctr" defTabSz="914400" eaLnBrk="1" fontAlgn="ctr" latinLnBrk="0" hangingPunct="1">
                  <a:lnSpc>
                    <a:spcPct val="100000"/>
                  </a:lnSpc>
                  <a:spcBef>
                    <a:spcPts val="0"/>
                  </a:spcBef>
                  <a:spcAft>
                    <a:spcPts val="0"/>
                  </a:spcAft>
                  <a:buClr>
                    <a:srgbClr val="990000"/>
                  </a:buClr>
                  <a:buSzPct val="75000"/>
                  <a:buFontTx/>
                  <a:buNone/>
                  <a:tabLst/>
                  <a:defRPr/>
                </a:pPr>
                <a:r>
                  <a:rPr kumimoji="0" lang="ru-RU" sz="18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Хост</a:t>
                </a:r>
              </a:p>
            </p:txBody>
          </p:sp>
          <p:sp>
            <p:nvSpPr>
              <p:cNvPr id="45" name="TextBox 54"/>
              <p:cNvSpPr txBox="1"/>
              <p:nvPr/>
            </p:nvSpPr>
            <p:spPr>
              <a:xfrm>
                <a:off x="384175" y="4056063"/>
                <a:ext cx="604110" cy="627062"/>
              </a:xfrm>
              <a:prstGeom prst="rect">
                <a:avLst/>
              </a:prstGeom>
              <a:noFill/>
            </p:spPr>
            <p:txBody>
              <a:bodyPr wrap="square" lIns="35975" tIns="35975" rIns="35975" bIns="35975">
                <a:noAutofit/>
              </a:bodyPr>
              <a:lstStyle/>
              <a:p>
                <a:pPr marL="0" marR="0" lvl="0" indent="0" algn="ctr" defTabSz="914400" eaLnBrk="1" fontAlgn="ctr" latinLnBrk="0" hangingPunct="1">
                  <a:lnSpc>
                    <a:spcPct val="100000"/>
                  </a:lnSpc>
                  <a:spcBef>
                    <a:spcPts val="0"/>
                  </a:spcBef>
                  <a:spcAft>
                    <a:spcPts val="0"/>
                  </a:spcAft>
                  <a:buClr>
                    <a:srgbClr val="990000"/>
                  </a:buClr>
                  <a:buSzPct val="75000"/>
                  <a:buFontTx/>
                  <a:buNone/>
                  <a:tabLst/>
                  <a:defRPr/>
                </a:pPr>
                <a:r>
                  <a:rPr kumimoji="0" lang="ru-RU" sz="18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Массив A</a:t>
                </a:r>
              </a:p>
            </p:txBody>
          </p:sp>
          <p:sp>
            <p:nvSpPr>
              <p:cNvPr id="46" name="TextBox 55"/>
              <p:cNvSpPr txBox="1"/>
              <p:nvPr/>
            </p:nvSpPr>
            <p:spPr>
              <a:xfrm>
                <a:off x="3279563" y="4064060"/>
                <a:ext cx="612626" cy="998591"/>
              </a:xfrm>
              <a:prstGeom prst="rect">
                <a:avLst/>
              </a:prstGeom>
              <a:noFill/>
            </p:spPr>
            <p:txBody>
              <a:bodyPr wrap="square" lIns="35975" tIns="35975" rIns="35975" bIns="35975">
                <a:noAutofit/>
              </a:bodyPr>
              <a:lstStyle/>
              <a:p>
                <a:pPr marL="0" marR="0" lvl="0" indent="0" algn="ctr" defTabSz="914400" eaLnBrk="1" fontAlgn="ctr" latinLnBrk="0" hangingPunct="1">
                  <a:lnSpc>
                    <a:spcPct val="100000"/>
                  </a:lnSpc>
                  <a:spcBef>
                    <a:spcPts val="0"/>
                  </a:spcBef>
                  <a:spcAft>
                    <a:spcPts val="0"/>
                  </a:spcAft>
                  <a:buClr>
                    <a:srgbClr val="990000"/>
                  </a:buClr>
                  <a:buSzPct val="75000"/>
                  <a:buFontTx/>
                  <a:buNone/>
                  <a:tabLst/>
                  <a:defRPr/>
                </a:pPr>
                <a:r>
                  <a:rPr kumimoji="0" lang="ru-RU" sz="18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Массив B</a:t>
                </a:r>
              </a:p>
            </p:txBody>
          </p:sp>
          <p:sp>
            <p:nvSpPr>
              <p:cNvPr id="47" name="TextBox 56"/>
              <p:cNvSpPr txBox="1"/>
              <p:nvPr/>
            </p:nvSpPr>
            <p:spPr>
              <a:xfrm>
                <a:off x="1643063" y="2475721"/>
                <a:ext cx="966788" cy="429300"/>
              </a:xfrm>
              <a:prstGeom prst="rect">
                <a:avLst/>
              </a:prstGeom>
              <a:noFill/>
            </p:spPr>
            <p:txBody>
              <a:bodyPr wrap="square" lIns="35975" tIns="35975" rIns="35975" bIns="35975">
                <a:noAutofit/>
              </a:bodyPr>
              <a:lstStyle/>
              <a:p>
                <a:pPr marL="0" marR="0" lvl="0" indent="0" algn="ctr" defTabSz="914400" eaLnBrk="1" fontAlgn="ctr" latinLnBrk="0" hangingPunct="1">
                  <a:lnSpc>
                    <a:spcPct val="100000"/>
                  </a:lnSpc>
                  <a:spcBef>
                    <a:spcPts val="0"/>
                  </a:spcBef>
                  <a:spcAft>
                    <a:spcPts val="0"/>
                  </a:spcAft>
                  <a:buClr>
                    <a:srgbClr val="990000"/>
                  </a:buClr>
                  <a:buSzPct val="75000"/>
                  <a:buFontTx/>
                  <a:buNone/>
                  <a:tabLst/>
                  <a:defRPr/>
                </a:pPr>
                <a:r>
                  <a:rPr kumimoji="0" lang="ru-RU" sz="16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Кластер приложений</a:t>
                </a:r>
              </a:p>
            </p:txBody>
          </p:sp>
          <p:sp>
            <p:nvSpPr>
              <p:cNvPr id="48" name="椭圆 47"/>
              <p:cNvSpPr/>
              <p:nvPr/>
            </p:nvSpPr>
            <p:spPr bwMode="auto">
              <a:xfrm>
                <a:off x="1327150" y="2500313"/>
                <a:ext cx="1570038" cy="346075"/>
              </a:xfrm>
              <a:prstGeom prst="ellipse">
                <a:avLst/>
              </a:prstGeom>
              <a:noFill/>
              <a:ln w="15875" cap="flat" cmpd="sng" algn="ctr">
                <a:solidFill>
                  <a:srgbClr val="99CCCC">
                    <a:lumMod val="75000"/>
                  </a:srgbClr>
                </a:solidFill>
                <a:prstDash val="dash"/>
                <a:round/>
                <a:headEnd type="none" w="med" len="med"/>
                <a:tailEnd type="none" w="med" len="med"/>
              </a:ln>
              <a:effectLst/>
            </p:spPr>
            <p:txBody>
              <a:bodyPr wrap="square" lIns="91425" tIns="45712" rIns="91425" bIns="45712" anchor="ctr">
                <a:noAutofit/>
              </a:bodyPr>
              <a:lstStyle/>
              <a:p>
                <a:pPr marL="0" marR="0" lvl="0" indent="0" algn="ctr" defTabSz="877888" eaLnBrk="0" fontAlgn="ctr" latinLnBrk="0" hangingPunct="0">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9" name="下箭头 48"/>
              <p:cNvSpPr/>
              <p:nvPr/>
            </p:nvSpPr>
            <p:spPr bwMode="auto">
              <a:xfrm>
                <a:off x="1087438" y="2946400"/>
                <a:ext cx="192087" cy="504825"/>
              </a:xfrm>
              <a:prstGeom prst="downArrow">
                <a:avLst/>
              </a:prstGeom>
              <a:solidFill>
                <a:srgbClr val="0070C0"/>
              </a:solidFill>
              <a:ln w="9525" cap="flat" cmpd="sng" algn="ctr">
                <a:solidFill>
                  <a:srgbClr val="FFFFFF">
                    <a:lumMod val="75000"/>
                  </a:srgbClr>
                </a:solidFill>
                <a:prstDash val="solid"/>
                <a:round/>
                <a:headEnd type="none" w="med" len="med"/>
                <a:tailEnd type="none" w="med" len="med"/>
              </a:ln>
              <a:effectLst/>
            </p:spPr>
            <p:txBody>
              <a:bodyPr wrap="square" lIns="91425" tIns="45712" rIns="91425" bIns="45712" anchor="ctr">
                <a:noAutofit/>
              </a:bodyPr>
              <a:lstStyle/>
              <a:p>
                <a:pPr marL="0" marR="0" lvl="0" indent="0" algn="ctr" defTabSz="877888" eaLnBrk="0" fontAlgn="ctr" latinLnBrk="0" hangingPunct="0">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0" name="下箭头 49"/>
              <p:cNvSpPr/>
              <p:nvPr/>
            </p:nvSpPr>
            <p:spPr bwMode="auto">
              <a:xfrm rot="16902516">
                <a:off x="2045494" y="3091657"/>
                <a:ext cx="192087" cy="1803400"/>
              </a:xfrm>
              <a:prstGeom prst="downArrow">
                <a:avLst/>
              </a:prstGeom>
              <a:solidFill>
                <a:srgbClr val="0070C0"/>
              </a:solidFill>
              <a:ln w="9525" cap="flat" cmpd="sng" algn="ctr">
                <a:solidFill>
                  <a:srgbClr val="FFFFFF">
                    <a:lumMod val="75000"/>
                  </a:srgbClr>
                </a:solidFill>
                <a:prstDash val="solid"/>
                <a:round/>
                <a:headEnd type="none" w="med" len="med"/>
                <a:tailEnd type="none" w="med" len="med"/>
              </a:ln>
              <a:effectLst/>
            </p:spPr>
            <p:txBody>
              <a:bodyPr wrap="square" lIns="91425" tIns="45712" rIns="91425" bIns="45712" anchor="ctr">
                <a:noAutofit/>
              </a:bodyPr>
              <a:lstStyle/>
              <a:p>
                <a:pPr marL="0" marR="0" lvl="0" indent="0" algn="ctr" defTabSz="877888" eaLnBrk="0" fontAlgn="ctr" latinLnBrk="0" hangingPunct="0">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1" name="下箭头 50"/>
              <p:cNvSpPr/>
              <p:nvPr/>
            </p:nvSpPr>
            <p:spPr bwMode="auto">
              <a:xfrm>
                <a:off x="2955925" y="2965450"/>
                <a:ext cx="192088" cy="504825"/>
              </a:xfrm>
              <a:prstGeom prst="downArrow">
                <a:avLst/>
              </a:prstGeom>
              <a:solidFill>
                <a:srgbClr val="FFC000"/>
              </a:solidFill>
              <a:ln w="9525" cap="flat" cmpd="sng" algn="ctr">
                <a:solidFill>
                  <a:srgbClr val="FFFFFF">
                    <a:lumMod val="75000"/>
                  </a:srgbClr>
                </a:solidFill>
                <a:prstDash val="solid"/>
                <a:round/>
                <a:headEnd type="none" w="med" len="med"/>
                <a:tailEnd type="none" w="med" len="med"/>
              </a:ln>
              <a:effectLst/>
            </p:spPr>
            <p:txBody>
              <a:bodyPr wrap="square" lIns="91425" tIns="45712" rIns="91425" bIns="45712" anchor="ctr">
                <a:noAutofit/>
              </a:bodyPr>
              <a:lstStyle/>
              <a:p>
                <a:pPr marL="0" marR="0" lvl="0" indent="0" algn="ctr" defTabSz="877888" eaLnBrk="0" fontAlgn="ctr" latinLnBrk="0" hangingPunct="0">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2" name="下箭头 51"/>
              <p:cNvSpPr/>
              <p:nvPr/>
            </p:nvSpPr>
            <p:spPr bwMode="auto">
              <a:xfrm rot="4634560">
                <a:off x="2097088" y="3155950"/>
                <a:ext cx="209550" cy="1720850"/>
              </a:xfrm>
              <a:prstGeom prst="downArrow">
                <a:avLst/>
              </a:prstGeom>
              <a:solidFill>
                <a:srgbClr val="FFC000"/>
              </a:solidFill>
              <a:ln w="9525" cap="flat" cmpd="sng" algn="ctr">
                <a:solidFill>
                  <a:srgbClr val="FFFFFF">
                    <a:lumMod val="75000"/>
                  </a:srgbClr>
                </a:solidFill>
                <a:prstDash val="solid"/>
                <a:round/>
                <a:headEnd type="none" w="med" len="med"/>
                <a:tailEnd type="none" w="med" len="med"/>
              </a:ln>
              <a:effectLst/>
            </p:spPr>
            <p:txBody>
              <a:bodyPr wrap="square" lIns="91425" tIns="45712" rIns="91425" bIns="45712" anchor="ctr">
                <a:noAutofit/>
              </a:bodyPr>
              <a:lstStyle/>
              <a:p>
                <a:pPr marL="0" marR="0" lvl="0" indent="0" algn="ctr" defTabSz="877888" eaLnBrk="0" fontAlgn="ctr" latinLnBrk="0" hangingPunct="0">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3" name="下箭头 52"/>
              <p:cNvSpPr/>
              <p:nvPr/>
            </p:nvSpPr>
            <p:spPr bwMode="auto">
              <a:xfrm>
                <a:off x="1193800" y="3773488"/>
                <a:ext cx="192088" cy="504825"/>
              </a:xfrm>
              <a:prstGeom prst="downArrow">
                <a:avLst/>
              </a:prstGeom>
              <a:solidFill>
                <a:srgbClr val="0070C0"/>
              </a:solidFill>
              <a:ln w="9525" cap="flat" cmpd="sng" algn="ctr">
                <a:solidFill>
                  <a:srgbClr val="FFFFFF">
                    <a:lumMod val="75000"/>
                  </a:srgbClr>
                </a:solidFill>
                <a:prstDash val="solid"/>
                <a:round/>
                <a:headEnd type="none" w="med" len="med"/>
                <a:tailEnd type="none" w="med" len="med"/>
              </a:ln>
              <a:effectLst/>
            </p:spPr>
            <p:txBody>
              <a:bodyPr wrap="square" lIns="91425" tIns="45712" rIns="91425" bIns="45712" anchor="ctr">
                <a:noAutofit/>
              </a:bodyPr>
              <a:lstStyle/>
              <a:p>
                <a:pPr marL="0" marR="0" lvl="0" indent="0" algn="ctr" defTabSz="877888" eaLnBrk="0" fontAlgn="ctr" latinLnBrk="0" hangingPunct="0">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4" name="下箭头 53"/>
              <p:cNvSpPr/>
              <p:nvPr/>
            </p:nvSpPr>
            <p:spPr bwMode="auto">
              <a:xfrm>
                <a:off x="2960688" y="3751263"/>
                <a:ext cx="192087" cy="504825"/>
              </a:xfrm>
              <a:prstGeom prst="downArrow">
                <a:avLst/>
              </a:prstGeom>
              <a:solidFill>
                <a:srgbClr val="FFC000"/>
              </a:solidFill>
              <a:ln w="9525" cap="flat" cmpd="sng" algn="ctr">
                <a:solidFill>
                  <a:srgbClr val="FFFFFF">
                    <a:lumMod val="75000"/>
                  </a:srgbClr>
                </a:solidFill>
                <a:prstDash val="solid"/>
                <a:round/>
                <a:headEnd type="none" w="med" len="med"/>
                <a:tailEnd type="none" w="med" len="med"/>
              </a:ln>
              <a:effectLst/>
            </p:spPr>
            <p:txBody>
              <a:bodyPr wrap="square" lIns="91425" tIns="45712" rIns="91425" bIns="45712" anchor="ctr">
                <a:noAutofit/>
              </a:bodyPr>
              <a:lstStyle/>
              <a:p>
                <a:pPr marL="0" marR="0" lvl="0" indent="0" algn="ctr" defTabSz="877888" eaLnBrk="0" fontAlgn="ctr" latinLnBrk="0" hangingPunct="0">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5" name="TextBox 66"/>
              <p:cNvSpPr txBox="1">
                <a:spLocks noChangeArrowheads="1"/>
              </p:cNvSpPr>
              <p:nvPr/>
            </p:nvSpPr>
            <p:spPr bwMode="auto">
              <a:xfrm>
                <a:off x="691981" y="1943100"/>
                <a:ext cx="979569" cy="442783"/>
              </a:xfrm>
              <a:prstGeom prst="rect">
                <a:avLst/>
              </a:prstGeom>
              <a:noFill/>
              <a:ln w="9525">
                <a:noFill/>
                <a:miter lim="800000"/>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800" b="1"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ЦОД А</a:t>
                </a:r>
              </a:p>
            </p:txBody>
          </p:sp>
          <p:sp>
            <p:nvSpPr>
              <p:cNvPr id="56" name="TextBox 67"/>
              <p:cNvSpPr txBox="1">
                <a:spLocks noChangeArrowheads="1"/>
              </p:cNvSpPr>
              <p:nvPr/>
            </p:nvSpPr>
            <p:spPr bwMode="auto">
              <a:xfrm>
                <a:off x="2733506" y="1927225"/>
                <a:ext cx="981414" cy="442783"/>
              </a:xfrm>
              <a:prstGeom prst="rect">
                <a:avLst/>
              </a:prstGeom>
              <a:noFill/>
              <a:ln w="9525">
                <a:noFill/>
                <a:miter lim="800000"/>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800" b="1"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ЦОД В</a:t>
                </a:r>
              </a:p>
            </p:txBody>
          </p:sp>
        </p:grpSp>
        <p:sp>
          <p:nvSpPr>
            <p:cNvPr id="57" name="Freeform 32"/>
            <p:cNvSpPr>
              <a:spLocks noEditPoints="1"/>
            </p:cNvSpPr>
            <p:nvPr/>
          </p:nvSpPr>
          <p:spPr bwMode="auto">
            <a:xfrm>
              <a:off x="3950654" y="1868341"/>
              <a:ext cx="624095" cy="886588"/>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 name="Freeform 32"/>
            <p:cNvSpPr>
              <a:spLocks noEditPoints="1"/>
            </p:cNvSpPr>
            <p:nvPr/>
          </p:nvSpPr>
          <p:spPr bwMode="auto">
            <a:xfrm>
              <a:off x="7536160" y="1869485"/>
              <a:ext cx="624095" cy="886588"/>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1015742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a:xfrm>
            <a:off x="752077" y="372780"/>
            <a:ext cx="10728325" cy="497095"/>
          </a:xfrm>
        </p:spPr>
        <p:txBody>
          <a:bodyPr wrap="square">
            <a:noAutofit/>
          </a:bodyPr>
          <a:lstStyle/>
          <a:p>
            <a:r>
              <a:rPr lang="ru-RU" dirty="0"/>
              <a:t>Структура </a:t>
            </a:r>
            <a:r>
              <a:rPr lang="ru-RU" dirty="0" smtClean="0"/>
              <a:t>решения с возможностью расширения</a:t>
            </a:r>
            <a:endParaRPr lang="ru-RU" dirty="0"/>
          </a:p>
        </p:txBody>
      </p:sp>
      <p:grpSp>
        <p:nvGrpSpPr>
          <p:cNvPr id="49" name="组合 48"/>
          <p:cNvGrpSpPr/>
          <p:nvPr/>
        </p:nvGrpSpPr>
        <p:grpSpPr>
          <a:xfrm>
            <a:off x="1219024" y="1091253"/>
            <a:ext cx="10793053" cy="4799968"/>
            <a:chOff x="1507284" y="1368725"/>
            <a:chExt cx="10793053" cy="4799968"/>
          </a:xfrm>
        </p:grpSpPr>
        <p:sp>
          <p:nvSpPr>
            <p:cNvPr id="54" name="矩形 53"/>
            <p:cNvSpPr/>
            <p:nvPr/>
          </p:nvSpPr>
          <p:spPr bwMode="auto">
            <a:xfrm>
              <a:off x="7369130" y="4350308"/>
              <a:ext cx="1837408" cy="1818385"/>
            </a:xfrm>
            <a:prstGeom prst="rect">
              <a:avLst/>
            </a:prstGeom>
            <a:solidFill>
              <a:srgbClr val="FFFFFF">
                <a:alpha val="34000"/>
              </a:srgbClr>
            </a:solidFill>
            <a:ln w="9525" cap="flat" cmpd="sng" algn="ctr">
              <a:solidFill>
                <a:schemeClr val="tx1"/>
              </a:solidFill>
              <a:prstDash val="dash"/>
              <a:round/>
              <a:headEnd type="none" w="med" len="med"/>
              <a:tailEnd type="none" w="med" len="med"/>
            </a:ln>
            <a:effectLst/>
          </p:spPr>
          <p:txBody>
            <a:bodyPr wrap="square" lIns="91425" tIns="45712" rIns="91425" bIns="45712" anchor="ctr">
              <a:noAutofit/>
            </a:bodyPr>
            <a:lstStyle/>
            <a:p>
              <a:pPr marL="0" marR="0" lvl="0" indent="0" algn="ctr" defTabSz="877888" eaLnBrk="0" fontAlgn="ctr" latinLnBrk="0" hangingPunct="0">
                <a:lnSpc>
                  <a:spcPct val="100000"/>
                </a:lnSpc>
                <a:spcBef>
                  <a:spcPts val="0"/>
                </a:spcBef>
                <a:spcAft>
                  <a:spcPts val="0"/>
                </a:spcAft>
                <a:buClr>
                  <a:srgbClr val="CC9900"/>
                </a:buClr>
                <a:buSzTx/>
                <a:buFont typeface="Wingdings" pitchFamily="2" charset="2"/>
                <a:buChar char="n"/>
                <a:tabLst/>
                <a:defRPr/>
              </a:pPr>
              <a:endParaRPr kumimoji="0" lang="en-US" altLang="zh-CN" sz="14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 name="矩形 54"/>
            <p:cNvSpPr/>
            <p:nvPr/>
          </p:nvSpPr>
          <p:spPr bwMode="auto">
            <a:xfrm>
              <a:off x="1643597" y="1748111"/>
              <a:ext cx="1767966" cy="2077876"/>
            </a:xfrm>
            <a:prstGeom prst="rect">
              <a:avLst/>
            </a:prstGeom>
            <a:solidFill>
              <a:srgbClr val="FFFFFF">
                <a:alpha val="41000"/>
              </a:srgbClr>
            </a:solidFill>
            <a:ln w="9525" cap="flat" cmpd="sng" algn="ctr">
              <a:solidFill>
                <a:schemeClr val="tx1"/>
              </a:solidFill>
              <a:prstDash val="dash"/>
              <a:round/>
              <a:headEnd type="none" w="med" len="med"/>
              <a:tailEnd type="none" w="med" len="med"/>
            </a:ln>
            <a:effectLst/>
          </p:spPr>
          <p:txBody>
            <a:bodyPr wrap="square" lIns="91425" tIns="45712" rIns="91425" bIns="45712" anchor="ctr">
              <a:noAutofit/>
            </a:bodyPr>
            <a:lstStyle/>
            <a:p>
              <a:pPr marL="0" marR="0" lvl="0" indent="0" algn="ctr" defTabSz="877888" eaLnBrk="0" fontAlgn="ctr" latinLnBrk="0" hangingPunct="0">
                <a:lnSpc>
                  <a:spcPct val="100000"/>
                </a:lnSpc>
                <a:spcBef>
                  <a:spcPts val="0"/>
                </a:spcBef>
                <a:spcAft>
                  <a:spcPts val="0"/>
                </a:spcAft>
                <a:buClr>
                  <a:srgbClr val="CC9900"/>
                </a:buClr>
                <a:buSzTx/>
                <a:buFont typeface="Wingdings" pitchFamily="2" charset="2"/>
                <a:buChar char="n"/>
                <a:tabLst/>
                <a:defRPr/>
              </a:pPr>
              <a:endParaRPr kumimoji="0" lang="en-US" altLang="zh-CN" sz="14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 name="矩形 55"/>
            <p:cNvSpPr/>
            <p:nvPr/>
          </p:nvSpPr>
          <p:spPr bwMode="auto">
            <a:xfrm>
              <a:off x="3798188" y="1748111"/>
              <a:ext cx="1837409" cy="2068120"/>
            </a:xfrm>
            <a:prstGeom prst="rect">
              <a:avLst/>
            </a:prstGeom>
            <a:solidFill>
              <a:srgbClr val="FFFFFF">
                <a:alpha val="34000"/>
              </a:srgbClr>
            </a:solidFill>
            <a:ln w="9525" cap="flat" cmpd="sng" algn="ctr">
              <a:solidFill>
                <a:schemeClr val="tx1"/>
              </a:solidFill>
              <a:prstDash val="dash"/>
              <a:round/>
              <a:headEnd type="none" w="med" len="med"/>
              <a:tailEnd type="none" w="med" len="med"/>
            </a:ln>
            <a:effectLst/>
          </p:spPr>
          <p:txBody>
            <a:bodyPr wrap="square" lIns="91425" tIns="45712" rIns="91425" bIns="45712" anchor="ctr">
              <a:noAutofit/>
            </a:bodyPr>
            <a:lstStyle/>
            <a:p>
              <a:pPr marL="0" marR="0" lvl="0" indent="0" algn="ctr" defTabSz="877888" eaLnBrk="0" fontAlgn="ctr" latinLnBrk="0" hangingPunct="0">
                <a:lnSpc>
                  <a:spcPct val="100000"/>
                </a:lnSpc>
                <a:spcBef>
                  <a:spcPts val="0"/>
                </a:spcBef>
                <a:spcAft>
                  <a:spcPts val="0"/>
                </a:spcAft>
                <a:buClr>
                  <a:srgbClr val="CC9900"/>
                </a:buClr>
                <a:buSzTx/>
                <a:buFont typeface="Wingdings" pitchFamily="2" charset="2"/>
                <a:buChar char="n"/>
                <a:tabLst/>
                <a:defRPr/>
              </a:pPr>
              <a:endParaRPr kumimoji="0" lang="en-US" altLang="zh-CN" sz="14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 name="TextBox 52"/>
            <p:cNvSpPr txBox="1"/>
            <p:nvPr/>
          </p:nvSpPr>
          <p:spPr>
            <a:xfrm>
              <a:off x="3011172" y="2815792"/>
              <a:ext cx="1272285" cy="646331"/>
            </a:xfrm>
            <a:prstGeom prst="rect">
              <a:avLst/>
            </a:prstGeom>
            <a:noFill/>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200" b="0" i="0" u="none" strike="noStrike" cap="none" normalizeH="0" baseline="0" noProof="0">
                  <a:ln>
                    <a:noFill/>
                  </a:ln>
                  <a:uLnTx/>
                  <a:uFillTx/>
                  <a:latin typeface="Huawei Sans" panose="020C0503030203020204" pitchFamily="34" charset="0"/>
                  <a:ea typeface="方正兰亭黑简体" panose="02000000000000000000" pitchFamily="2" charset="-122"/>
                  <a:sym typeface="Huawei Sans" panose="020C0503030203020204" pitchFamily="34" charset="0"/>
                </a:rPr>
                <a:t>Синхронная/</a:t>
              </a:r>
            </a:p>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200" b="0" i="0" u="none" strike="noStrike" cap="none" normalizeH="0" baseline="0" noProof="0">
                  <a:ln>
                    <a:noFill/>
                  </a:ln>
                  <a:uLnTx/>
                  <a:uFillTx/>
                  <a:latin typeface="Huawei Sans" panose="020C0503030203020204" pitchFamily="34" charset="0"/>
                  <a:ea typeface="方正兰亭黑简体" panose="02000000000000000000" pitchFamily="2" charset="-122"/>
                  <a:sym typeface="Huawei Sans" panose="020C0503030203020204" pitchFamily="34" charset="0"/>
                </a:rPr>
                <a:t>асинхронная репликация</a:t>
              </a:r>
            </a:p>
          </p:txBody>
        </p:sp>
        <p:cxnSp>
          <p:nvCxnSpPr>
            <p:cNvPr id="63" name="直接箭头连接符 53"/>
            <p:cNvCxnSpPr>
              <a:cxnSpLocks noChangeShapeType="1"/>
            </p:cNvCxnSpPr>
            <p:nvPr/>
          </p:nvCxnSpPr>
          <p:spPr bwMode="auto">
            <a:xfrm>
              <a:off x="2859778" y="2374401"/>
              <a:ext cx="0" cy="753108"/>
            </a:xfrm>
            <a:prstGeom prst="straightConnector1">
              <a:avLst/>
            </a:prstGeom>
            <a:noFill/>
            <a:ln w="12700" algn="ctr">
              <a:solidFill>
                <a:srgbClr val="F0743C"/>
              </a:solidFill>
              <a:round/>
              <a:headEnd/>
              <a:tailEnd type="arrow" w="med" len="med"/>
            </a:ln>
          </p:spPr>
        </p:cxnSp>
        <p:sp>
          <p:nvSpPr>
            <p:cNvPr id="64" name="TextBox 57"/>
            <p:cNvSpPr txBox="1"/>
            <p:nvPr/>
          </p:nvSpPr>
          <p:spPr>
            <a:xfrm>
              <a:off x="1631959" y="1751324"/>
              <a:ext cx="1042952" cy="281152"/>
            </a:xfrm>
            <a:prstGeom prst="rect">
              <a:avLst/>
            </a:prstGeom>
            <a:noFill/>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dirty="0">
                  <a:ln>
                    <a:noFill/>
                  </a:ln>
                  <a:uLnTx/>
                  <a:uFillTx/>
                  <a:latin typeface="Huawei Sans" panose="020C0503030203020204" pitchFamily="34" charset="0"/>
                  <a:ea typeface="方正兰亭黑简体" panose="02000000000000000000" pitchFamily="2" charset="-122"/>
                  <a:sym typeface="Huawei Sans" panose="020C0503030203020204" pitchFamily="34" charset="0"/>
                </a:rPr>
                <a:t>Объект А</a:t>
              </a:r>
            </a:p>
          </p:txBody>
        </p:sp>
        <p:sp>
          <p:nvSpPr>
            <p:cNvPr id="65" name="TextBox 58"/>
            <p:cNvSpPr txBox="1"/>
            <p:nvPr/>
          </p:nvSpPr>
          <p:spPr>
            <a:xfrm>
              <a:off x="4336165" y="1724698"/>
              <a:ext cx="1428933" cy="307777"/>
            </a:xfrm>
            <a:prstGeom prst="rect">
              <a:avLst/>
            </a:prstGeom>
            <a:noFill/>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uLnTx/>
                  <a:uFillTx/>
                  <a:latin typeface="Huawei Sans" panose="020C0503030203020204" pitchFamily="34" charset="0"/>
                  <a:ea typeface="方正兰亭黑简体" panose="02000000000000000000" pitchFamily="2" charset="-122"/>
                  <a:sym typeface="Huawei Sans" panose="020C0503030203020204" pitchFamily="34" charset="0"/>
                </a:rPr>
                <a:t>Объект В</a:t>
              </a:r>
            </a:p>
          </p:txBody>
        </p:sp>
        <p:sp>
          <p:nvSpPr>
            <p:cNvPr id="68" name="矩形 67"/>
            <p:cNvSpPr/>
            <p:nvPr/>
          </p:nvSpPr>
          <p:spPr bwMode="auto">
            <a:xfrm>
              <a:off x="7137054" y="1769573"/>
              <a:ext cx="1767966" cy="2040805"/>
            </a:xfrm>
            <a:prstGeom prst="rect">
              <a:avLst/>
            </a:prstGeom>
            <a:solidFill>
              <a:srgbClr val="FFFFFF">
                <a:alpha val="34000"/>
              </a:srgbClr>
            </a:solidFill>
            <a:ln w="9525" cap="flat" cmpd="sng" algn="ctr">
              <a:solidFill>
                <a:schemeClr val="tx1"/>
              </a:solidFill>
              <a:prstDash val="dash"/>
              <a:round/>
              <a:headEnd type="none" w="med" len="med"/>
              <a:tailEnd type="none" w="med" len="med"/>
            </a:ln>
            <a:effectLst/>
          </p:spPr>
          <p:txBody>
            <a:bodyPr wrap="square" lIns="91425" tIns="45712" rIns="91425" bIns="45712" anchor="ctr">
              <a:noAutofit/>
            </a:bodyPr>
            <a:lstStyle/>
            <a:p>
              <a:pPr marL="0" marR="0" lvl="0" indent="0" algn="ctr" defTabSz="877888" eaLnBrk="0" fontAlgn="ctr" latinLnBrk="0" hangingPunct="0">
                <a:lnSpc>
                  <a:spcPct val="100000"/>
                </a:lnSpc>
                <a:spcBef>
                  <a:spcPts val="0"/>
                </a:spcBef>
                <a:spcAft>
                  <a:spcPts val="0"/>
                </a:spcAft>
                <a:buClr>
                  <a:srgbClr val="CC9900"/>
                </a:buClr>
                <a:buSzTx/>
                <a:buFont typeface="Wingdings" pitchFamily="2" charset="2"/>
                <a:buChar char="n"/>
                <a:tabLst/>
                <a:defRPr/>
              </a:pPr>
              <a:endParaRPr kumimoji="0" lang="en-US" altLang="zh-CN" sz="14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 name="矩形 73"/>
            <p:cNvSpPr/>
            <p:nvPr/>
          </p:nvSpPr>
          <p:spPr bwMode="auto">
            <a:xfrm>
              <a:off x="9291645" y="1769573"/>
              <a:ext cx="1837408" cy="2029099"/>
            </a:xfrm>
            <a:prstGeom prst="rect">
              <a:avLst/>
            </a:prstGeom>
            <a:solidFill>
              <a:srgbClr val="FFFFFF">
                <a:alpha val="34000"/>
              </a:srgbClr>
            </a:solidFill>
            <a:ln w="9525" cap="flat" cmpd="sng" algn="ctr">
              <a:solidFill>
                <a:schemeClr val="tx1"/>
              </a:solidFill>
              <a:prstDash val="dash"/>
              <a:round/>
              <a:headEnd type="none" w="med" len="med"/>
              <a:tailEnd type="none" w="med" len="med"/>
            </a:ln>
            <a:effectLst/>
          </p:spPr>
          <p:txBody>
            <a:bodyPr wrap="square" lIns="91425" tIns="45712" rIns="91425" bIns="45712" anchor="ctr">
              <a:noAutofit/>
            </a:bodyPr>
            <a:lstStyle/>
            <a:p>
              <a:pPr marL="0" marR="0" lvl="0" indent="0" algn="ctr" defTabSz="877888" eaLnBrk="0" fontAlgn="ctr" latinLnBrk="0" hangingPunct="0">
                <a:lnSpc>
                  <a:spcPct val="100000"/>
                </a:lnSpc>
                <a:spcBef>
                  <a:spcPts val="0"/>
                </a:spcBef>
                <a:spcAft>
                  <a:spcPts val="0"/>
                </a:spcAft>
                <a:buClr>
                  <a:srgbClr val="CC9900"/>
                </a:buClr>
                <a:buSzTx/>
                <a:buFont typeface="Wingdings" pitchFamily="2" charset="2"/>
                <a:buChar char="n"/>
                <a:tabLst/>
                <a:defRPr/>
              </a:pPr>
              <a:endParaRPr kumimoji="0" lang="en-US" altLang="zh-CN" sz="14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 name="TextBox 61"/>
            <p:cNvSpPr txBox="1"/>
            <p:nvPr/>
          </p:nvSpPr>
          <p:spPr>
            <a:xfrm>
              <a:off x="8573373" y="3041687"/>
              <a:ext cx="1522800" cy="276999"/>
            </a:xfrm>
            <a:prstGeom prst="rect">
              <a:avLst/>
            </a:prstGeom>
            <a:noFill/>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200" b="0" i="0" u="none" strike="noStrike" cap="none" normalizeH="0" baseline="0" noProof="0" dirty="0" err="1">
                  <a:ln>
                    <a:noFill/>
                  </a:ln>
                  <a:uLnTx/>
                  <a:uFillTx/>
                  <a:latin typeface="Huawei Sans" panose="020C0503030203020204" pitchFamily="34" charset="0"/>
                  <a:ea typeface="方正兰亭黑简体" panose="02000000000000000000" pitchFamily="2" charset="-122"/>
                  <a:sym typeface="Huawei Sans" panose="020C0503030203020204" pitchFamily="34" charset="0"/>
                </a:rPr>
                <a:t>HyperMetro</a:t>
              </a:r>
              <a:endParaRPr kumimoji="0" lang="ru-RU" sz="1200" b="0" i="0" u="none" strike="noStrike" cap="none" normalizeH="0" baseline="0" noProof="0" dirty="0">
                <a:ln>
                  <a:noFill/>
                </a:ln>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 name="TextBox 65"/>
            <p:cNvSpPr txBox="1"/>
            <p:nvPr/>
          </p:nvSpPr>
          <p:spPr>
            <a:xfrm>
              <a:off x="7137388" y="1764949"/>
              <a:ext cx="1135856" cy="345693"/>
            </a:xfrm>
            <a:prstGeom prst="rect">
              <a:avLst/>
            </a:prstGeom>
            <a:noFill/>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dirty="0">
                  <a:ln>
                    <a:noFill/>
                  </a:ln>
                  <a:uLnTx/>
                  <a:uFillTx/>
                  <a:latin typeface="Huawei Sans" panose="020C0503030203020204" pitchFamily="34" charset="0"/>
                  <a:ea typeface="方正兰亭黑简体" panose="02000000000000000000" pitchFamily="2" charset="-122"/>
                  <a:sym typeface="Huawei Sans" panose="020C0503030203020204" pitchFamily="34" charset="0"/>
                </a:rPr>
                <a:t>Объект А</a:t>
              </a:r>
            </a:p>
          </p:txBody>
        </p:sp>
        <p:sp>
          <p:nvSpPr>
            <p:cNvPr id="79" name="TextBox 66"/>
            <p:cNvSpPr txBox="1"/>
            <p:nvPr/>
          </p:nvSpPr>
          <p:spPr>
            <a:xfrm>
              <a:off x="10093231" y="1840049"/>
              <a:ext cx="998468" cy="307777"/>
            </a:xfrm>
            <a:prstGeom prst="rect">
              <a:avLst/>
            </a:prstGeom>
            <a:noFill/>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uLnTx/>
                  <a:uFillTx/>
                  <a:latin typeface="Huawei Sans" panose="020C0503030203020204" pitchFamily="34" charset="0"/>
                  <a:ea typeface="方正兰亭黑简体" panose="02000000000000000000" pitchFamily="2" charset="-122"/>
                  <a:sym typeface="Huawei Sans" panose="020C0503030203020204" pitchFamily="34" charset="0"/>
                </a:rPr>
                <a:t>Объект В</a:t>
              </a:r>
            </a:p>
          </p:txBody>
        </p:sp>
        <p:cxnSp>
          <p:nvCxnSpPr>
            <p:cNvPr id="81" name="直接箭头连接符 68"/>
            <p:cNvCxnSpPr>
              <a:cxnSpLocks noChangeShapeType="1"/>
            </p:cNvCxnSpPr>
            <p:nvPr/>
          </p:nvCxnSpPr>
          <p:spPr bwMode="auto">
            <a:xfrm>
              <a:off x="8323205" y="2429031"/>
              <a:ext cx="0" cy="751156"/>
            </a:xfrm>
            <a:prstGeom prst="straightConnector1">
              <a:avLst/>
            </a:prstGeom>
            <a:noFill/>
            <a:ln w="12700" algn="ctr">
              <a:solidFill>
                <a:srgbClr val="F0743C"/>
              </a:solidFill>
              <a:round/>
              <a:headEnd/>
              <a:tailEnd type="arrow" w="med" len="med"/>
            </a:ln>
          </p:spPr>
        </p:cxnSp>
        <p:cxnSp>
          <p:nvCxnSpPr>
            <p:cNvPr id="83" name="直接箭头连接符 82"/>
            <p:cNvCxnSpPr>
              <a:cxnSpLocks noChangeShapeType="1"/>
            </p:cNvCxnSpPr>
            <p:nvPr/>
          </p:nvCxnSpPr>
          <p:spPr bwMode="auto">
            <a:xfrm>
              <a:off x="9894104" y="2407568"/>
              <a:ext cx="0" cy="753108"/>
            </a:xfrm>
            <a:prstGeom prst="straightConnector1">
              <a:avLst/>
            </a:prstGeom>
            <a:noFill/>
            <a:ln w="12700" algn="ctr">
              <a:solidFill>
                <a:srgbClr val="F0743C"/>
              </a:solidFill>
              <a:round/>
              <a:headEnd/>
              <a:tailEnd type="arrow" w="med" len="med"/>
            </a:ln>
          </p:spPr>
        </p:cxnSp>
        <p:sp>
          <p:nvSpPr>
            <p:cNvPr id="85" name="矩形 84"/>
            <p:cNvSpPr/>
            <p:nvPr/>
          </p:nvSpPr>
          <p:spPr bwMode="auto">
            <a:xfrm>
              <a:off x="3190098" y="4333262"/>
              <a:ext cx="1769843" cy="1832042"/>
            </a:xfrm>
            <a:prstGeom prst="rect">
              <a:avLst/>
            </a:prstGeom>
            <a:solidFill>
              <a:srgbClr val="FFFFFF">
                <a:alpha val="34000"/>
              </a:srgbClr>
            </a:solidFill>
            <a:ln w="9525" cap="flat" cmpd="sng" algn="ctr">
              <a:solidFill>
                <a:schemeClr val="tx1"/>
              </a:solidFill>
              <a:prstDash val="dash"/>
              <a:round/>
              <a:headEnd type="none" w="med" len="med"/>
              <a:tailEnd type="none" w="med" len="med"/>
            </a:ln>
            <a:effectLst/>
          </p:spPr>
          <p:txBody>
            <a:bodyPr wrap="square" lIns="91425" tIns="45712" rIns="91425" bIns="45712" anchor="ctr">
              <a:noAutofit/>
            </a:bodyPr>
            <a:lstStyle/>
            <a:p>
              <a:pPr marL="0" marR="0" lvl="0" indent="0" algn="ctr" defTabSz="877888" eaLnBrk="0" fontAlgn="ctr" latinLnBrk="0" hangingPunct="0">
                <a:lnSpc>
                  <a:spcPct val="100000"/>
                </a:lnSpc>
                <a:spcBef>
                  <a:spcPts val="0"/>
                </a:spcBef>
                <a:spcAft>
                  <a:spcPts val="0"/>
                </a:spcAft>
                <a:buClr>
                  <a:srgbClr val="CC9900"/>
                </a:buClr>
                <a:buSzTx/>
                <a:buFont typeface="Wingdings" pitchFamily="2" charset="2"/>
                <a:buChar char="n"/>
                <a:tabLst/>
                <a:defRPr/>
              </a:pPr>
              <a:endParaRPr kumimoji="0" lang="en-US" altLang="zh-CN" sz="14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 name="矩形 87"/>
            <p:cNvSpPr/>
            <p:nvPr/>
          </p:nvSpPr>
          <p:spPr bwMode="auto">
            <a:xfrm>
              <a:off x="5344689" y="4333263"/>
              <a:ext cx="1837409" cy="1832042"/>
            </a:xfrm>
            <a:prstGeom prst="rect">
              <a:avLst/>
            </a:prstGeom>
            <a:solidFill>
              <a:srgbClr val="FFFFFF">
                <a:alpha val="34000"/>
              </a:srgbClr>
            </a:solidFill>
            <a:ln w="9525" cap="flat" cmpd="sng" algn="ctr">
              <a:solidFill>
                <a:schemeClr val="tx1"/>
              </a:solidFill>
              <a:prstDash val="dash"/>
              <a:round/>
              <a:headEnd type="none" w="med" len="med"/>
              <a:tailEnd type="none" w="med" len="med"/>
            </a:ln>
            <a:effectLst/>
          </p:spPr>
          <p:txBody>
            <a:bodyPr wrap="square" lIns="91425" tIns="45712" rIns="91425" bIns="45712" anchor="ctr">
              <a:noAutofit/>
            </a:bodyPr>
            <a:lstStyle/>
            <a:p>
              <a:pPr marL="0" marR="0" lvl="0" indent="0" algn="ctr" defTabSz="877888" eaLnBrk="0" fontAlgn="ctr" latinLnBrk="0" hangingPunct="0">
                <a:lnSpc>
                  <a:spcPct val="100000"/>
                </a:lnSpc>
                <a:spcBef>
                  <a:spcPts val="0"/>
                </a:spcBef>
                <a:spcAft>
                  <a:spcPts val="0"/>
                </a:spcAft>
                <a:buClr>
                  <a:srgbClr val="CC9900"/>
                </a:buClr>
                <a:buSzTx/>
                <a:buFont typeface="Wingdings" pitchFamily="2" charset="2"/>
                <a:buChar char="n"/>
                <a:tabLst/>
                <a:defRPr/>
              </a:pPr>
              <a:endParaRPr kumimoji="0" lang="en-US" altLang="zh-CN" sz="14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1" name="TextBox 76"/>
            <p:cNvSpPr txBox="1"/>
            <p:nvPr/>
          </p:nvSpPr>
          <p:spPr>
            <a:xfrm>
              <a:off x="3190098" y="4400698"/>
              <a:ext cx="962802" cy="523220"/>
            </a:xfrm>
            <a:prstGeom prst="rect">
              <a:avLst/>
            </a:prstGeom>
            <a:noFill/>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uLnTx/>
                  <a:uFillTx/>
                  <a:latin typeface="Huawei Sans" panose="020C0503030203020204" pitchFamily="34" charset="0"/>
                  <a:ea typeface="方正兰亭黑简体" panose="02000000000000000000" pitchFamily="2" charset="-122"/>
                  <a:sym typeface="Huawei Sans" panose="020C0503030203020204" pitchFamily="34" charset="0"/>
                </a:rPr>
                <a:t>ЦОД А</a:t>
              </a:r>
            </a:p>
          </p:txBody>
        </p:sp>
        <p:sp>
          <p:nvSpPr>
            <p:cNvPr id="92" name="TextBox 77"/>
            <p:cNvSpPr txBox="1"/>
            <p:nvPr/>
          </p:nvSpPr>
          <p:spPr>
            <a:xfrm>
              <a:off x="6167438" y="4400698"/>
              <a:ext cx="1057825" cy="523220"/>
            </a:xfrm>
            <a:prstGeom prst="rect">
              <a:avLst/>
            </a:prstGeom>
            <a:noFill/>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uLnTx/>
                  <a:uFillTx/>
                  <a:latin typeface="Huawei Sans" panose="020C0503030203020204" pitchFamily="34" charset="0"/>
                  <a:ea typeface="方正兰亭黑简体" panose="02000000000000000000" pitchFamily="2" charset="-122"/>
                  <a:sym typeface="Huawei Sans" panose="020C0503030203020204" pitchFamily="34" charset="0"/>
                </a:rPr>
                <a:t>ЦОД В</a:t>
              </a:r>
            </a:p>
          </p:txBody>
        </p:sp>
        <p:cxnSp>
          <p:nvCxnSpPr>
            <p:cNvPr id="93" name="直接箭头连接符 79"/>
            <p:cNvCxnSpPr>
              <a:cxnSpLocks noChangeShapeType="1"/>
            </p:cNvCxnSpPr>
            <p:nvPr/>
          </p:nvCxnSpPr>
          <p:spPr bwMode="auto">
            <a:xfrm>
              <a:off x="4378127" y="4709815"/>
              <a:ext cx="0" cy="753108"/>
            </a:xfrm>
            <a:prstGeom prst="straightConnector1">
              <a:avLst/>
            </a:prstGeom>
            <a:noFill/>
            <a:ln w="12700" algn="ctr">
              <a:solidFill>
                <a:srgbClr val="F0743C"/>
              </a:solidFill>
              <a:round/>
              <a:headEnd/>
              <a:tailEnd type="arrow" w="med" len="med"/>
            </a:ln>
          </p:spPr>
        </p:cxnSp>
        <p:cxnSp>
          <p:nvCxnSpPr>
            <p:cNvPr id="97" name="直接箭头连接符 80"/>
            <p:cNvCxnSpPr>
              <a:cxnSpLocks noChangeShapeType="1"/>
            </p:cNvCxnSpPr>
            <p:nvPr/>
          </p:nvCxnSpPr>
          <p:spPr bwMode="auto">
            <a:xfrm>
              <a:off x="5947149" y="4688354"/>
              <a:ext cx="0" cy="753108"/>
            </a:xfrm>
            <a:prstGeom prst="straightConnector1">
              <a:avLst/>
            </a:prstGeom>
            <a:noFill/>
            <a:ln w="12700" algn="ctr">
              <a:solidFill>
                <a:srgbClr val="F0743C"/>
              </a:solidFill>
              <a:round/>
              <a:headEnd/>
              <a:tailEnd type="arrow" w="med" len="med"/>
            </a:ln>
          </p:spPr>
        </p:cxnSp>
        <p:sp>
          <p:nvSpPr>
            <p:cNvPr id="103" name="TextBox 81"/>
            <p:cNvSpPr txBox="1"/>
            <p:nvPr/>
          </p:nvSpPr>
          <p:spPr>
            <a:xfrm>
              <a:off x="7732839" y="4380655"/>
              <a:ext cx="1385542" cy="307777"/>
            </a:xfrm>
            <a:prstGeom prst="rect">
              <a:avLst/>
            </a:prstGeom>
            <a:noFill/>
            <a:ln>
              <a:noFill/>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ru-RU" sz="1400" b="0" i="0" u="none" strike="noStrike" cap="none" normalizeH="0" baseline="0" noProof="0">
                  <a:ln>
                    <a:noFill/>
                  </a:ln>
                  <a:uLnTx/>
                  <a:uFillTx/>
                  <a:latin typeface="Huawei Sans" panose="020C0503030203020204" pitchFamily="34" charset="0"/>
                  <a:ea typeface="方正兰亭黑简体" panose="02000000000000000000" pitchFamily="2" charset="-122"/>
                  <a:sym typeface="Huawei Sans" panose="020C0503030203020204" pitchFamily="34" charset="0"/>
                </a:rPr>
                <a:t>ЦОД C</a:t>
              </a:r>
            </a:p>
          </p:txBody>
        </p:sp>
        <p:sp>
          <p:nvSpPr>
            <p:cNvPr id="104" name="TextBox 85"/>
            <p:cNvSpPr txBox="1"/>
            <p:nvPr/>
          </p:nvSpPr>
          <p:spPr bwMode="auto">
            <a:xfrm>
              <a:off x="5388838" y="1881365"/>
              <a:ext cx="2031324" cy="934427"/>
            </a:xfrm>
            <a:prstGeom prst="rect">
              <a:avLst/>
            </a:prstGeom>
            <a:noFill/>
          </p:spPr>
          <p:txBody>
            <a:bodyPr wrap="square" lIns="35975" tIns="35975" rIns="35975" bIns="35975">
              <a:noAutofit/>
            </a:bodyPr>
            <a:lstStyle/>
            <a:p>
              <a:pPr marL="0" marR="0" lvl="0" indent="0" algn="ctr" defTabSz="914400" eaLnBrk="1" fontAlgn="ctr" latinLnBrk="0" hangingPunct="1">
                <a:lnSpc>
                  <a:spcPct val="100000"/>
                </a:lnSpc>
                <a:spcBef>
                  <a:spcPts val="0"/>
                </a:spcBef>
                <a:spcAft>
                  <a:spcPts val="0"/>
                </a:spcAft>
                <a:buClr>
                  <a:srgbClr val="990000"/>
                </a:buClr>
                <a:buSzPct val="75000"/>
                <a:buFontTx/>
                <a:buNone/>
                <a:tabLst/>
                <a:defRPr/>
              </a:pPr>
              <a:r>
                <a:rPr kumimoji="0" lang="ru-RU" sz="1400" b="0" i="0" u="none" strike="noStrike" cap="none" normalizeH="0" baseline="0" noProof="0" dirty="0">
                  <a:ln>
                    <a:noFill/>
                  </a:ln>
                  <a:uLnTx/>
                  <a:uFillTx/>
                  <a:latin typeface="Huawei Sans" panose="020C0503030203020204" pitchFamily="34" charset="0"/>
                  <a:ea typeface="方正兰亭黑简体" panose="02000000000000000000" pitchFamily="2" charset="-122"/>
                  <a:sym typeface="Huawei Sans" panose="020C0503030203020204" pitchFamily="34" charset="0"/>
                </a:rPr>
                <a:t>Модернизированная архитектура и бесперебойное обслуживание</a:t>
              </a:r>
            </a:p>
          </p:txBody>
        </p:sp>
        <p:sp>
          <p:nvSpPr>
            <p:cNvPr id="114" name="TextBox 88"/>
            <p:cNvSpPr txBox="1"/>
            <p:nvPr/>
          </p:nvSpPr>
          <p:spPr bwMode="auto">
            <a:xfrm rot="20170558">
              <a:off x="5786088" y="3110100"/>
              <a:ext cx="1236825" cy="503540"/>
            </a:xfrm>
            <a:prstGeom prst="rect">
              <a:avLst/>
            </a:prstGeom>
            <a:noFill/>
          </p:spPr>
          <p:txBody>
            <a:bodyPr wrap="square" lIns="35975" tIns="35975" rIns="35975" bIns="35975">
              <a:noAutofit/>
            </a:bodyPr>
            <a:lstStyle/>
            <a:p>
              <a:pPr marL="0" marR="0" lvl="0" indent="0" algn="ctr" defTabSz="914400" eaLnBrk="1" fontAlgn="ctr" latinLnBrk="0" hangingPunct="1">
                <a:lnSpc>
                  <a:spcPct val="100000"/>
                </a:lnSpc>
                <a:spcBef>
                  <a:spcPts val="0"/>
                </a:spcBef>
                <a:spcAft>
                  <a:spcPts val="0"/>
                </a:spcAft>
                <a:buClr>
                  <a:srgbClr val="990000"/>
                </a:buClr>
                <a:buSzPct val="75000"/>
                <a:buFontTx/>
                <a:buNone/>
                <a:tabLst/>
                <a:defRPr/>
              </a:pPr>
              <a:r>
                <a:rPr kumimoji="0" lang="ru-RU" sz="1400" b="0" i="0" u="none" strike="noStrike" cap="none" normalizeH="0" baseline="0" noProof="0">
                  <a:ln>
                    <a:noFill/>
                  </a:ln>
                  <a:uLnTx/>
                  <a:uFillTx/>
                  <a:latin typeface="Huawei Sans" panose="020C0503030203020204" pitchFamily="34" charset="0"/>
                  <a:ea typeface="方正兰亭黑简体" panose="02000000000000000000" pitchFamily="2" charset="-122"/>
                  <a:sym typeface="Huawei Sans" panose="020C0503030203020204" pitchFamily="34" charset="0"/>
                </a:rPr>
                <a:t>Плавное расширение</a:t>
              </a:r>
            </a:p>
          </p:txBody>
        </p:sp>
        <p:sp>
          <p:nvSpPr>
            <p:cNvPr id="115" name="TextBox 93"/>
            <p:cNvSpPr txBox="1"/>
            <p:nvPr/>
          </p:nvSpPr>
          <p:spPr>
            <a:xfrm>
              <a:off x="1507284" y="1422230"/>
              <a:ext cx="4257814" cy="301283"/>
            </a:xfrm>
            <a:prstGeom prst="rect">
              <a:avLst/>
            </a:prstGeom>
            <a:noFill/>
            <a:effectLst/>
          </p:spPr>
          <p:txBody>
            <a:bodyPr wrap="square" lIns="68562" tIns="34281" rIns="68562" bIns="34281"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600" b="1" i="0" u="none" strike="noStrike" cap="none" normalizeH="0" baseline="0" noProof="0" dirty="0">
                  <a:ln>
                    <a:noFill/>
                  </a:ln>
                  <a:uLnTx/>
                  <a:uFillTx/>
                  <a:latin typeface="Huawei Sans" panose="020C0503030203020204" pitchFamily="34" charset="0"/>
                  <a:ea typeface="方正兰亭黑简体" panose="02000000000000000000" pitchFamily="2" charset="-122"/>
                  <a:sym typeface="Huawei Sans" panose="020C0503030203020204" pitchFamily="34" charset="0"/>
                </a:rPr>
                <a:t>Решение аварийного восстановления</a:t>
              </a:r>
            </a:p>
          </p:txBody>
        </p:sp>
        <p:sp>
          <p:nvSpPr>
            <p:cNvPr id="116" name="TextBox 94"/>
            <p:cNvSpPr txBox="1"/>
            <p:nvPr/>
          </p:nvSpPr>
          <p:spPr>
            <a:xfrm>
              <a:off x="6282953" y="1368725"/>
              <a:ext cx="6017384" cy="396224"/>
            </a:xfrm>
            <a:prstGeom prst="rect">
              <a:avLst/>
            </a:prstGeom>
            <a:noFill/>
            <a:effectLst/>
          </p:spPr>
          <p:txBody>
            <a:bodyPr wrap="square" lIns="68562" tIns="34281" rIns="68562" bIns="34281"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600" b="1" i="0" u="none" strike="noStrike" cap="none" normalizeH="0" baseline="0" noProof="0" dirty="0">
                  <a:ln>
                    <a:noFill/>
                  </a:ln>
                  <a:uLnTx/>
                  <a:uFillTx/>
                  <a:latin typeface="Huawei Sans" panose="020C0503030203020204" pitchFamily="34" charset="0"/>
                  <a:ea typeface="方正兰亭黑简体" panose="02000000000000000000" pitchFamily="2" charset="-122"/>
                  <a:sym typeface="Huawei Sans" panose="020C0503030203020204" pitchFamily="34" charset="0"/>
                </a:rPr>
                <a:t>Решение центра обработки данных </a:t>
              </a:r>
              <a:r>
                <a:rPr kumimoji="0" lang="ru-RU" sz="1600" b="1" i="0" u="none" strike="noStrike" cap="none" normalizeH="0" baseline="0" noProof="0" dirty="0" err="1">
                  <a:ln>
                    <a:noFill/>
                  </a:ln>
                  <a:uLnTx/>
                  <a:uFillTx/>
                  <a:latin typeface="Huawei Sans" panose="020C0503030203020204" pitchFamily="34" charset="0"/>
                  <a:ea typeface="方正兰亭黑简体" panose="02000000000000000000" pitchFamily="2" charset="-122"/>
                  <a:sym typeface="Huawei Sans" panose="020C0503030203020204" pitchFamily="34" charset="0"/>
                </a:rPr>
                <a:t>HyperMetro</a:t>
              </a:r>
              <a:endParaRPr kumimoji="0" lang="ru-RU" sz="1600" b="1" i="0" u="none" strike="noStrike" cap="none" normalizeH="0" baseline="0" noProof="0" dirty="0">
                <a:ln>
                  <a:noFill/>
                </a:ln>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7" name="TextBox 95"/>
            <p:cNvSpPr txBox="1"/>
            <p:nvPr/>
          </p:nvSpPr>
          <p:spPr>
            <a:xfrm>
              <a:off x="3182591" y="4013647"/>
              <a:ext cx="6214156" cy="315453"/>
            </a:xfrm>
            <a:prstGeom prst="rect">
              <a:avLst/>
            </a:prstGeom>
            <a:noFill/>
            <a:effectLst/>
          </p:spPr>
          <p:txBody>
            <a:bodyPr wrap="square" lIns="68562" tIns="34281" rIns="68562" bIns="34281"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ru-RU" sz="1600" b="1" i="0" u="none" strike="noStrike" cap="none" normalizeH="0" baseline="0" noProof="0">
                  <a:ln>
                    <a:noFill/>
                  </a:ln>
                  <a:uLnTx/>
                  <a:uFillTx/>
                  <a:latin typeface="Huawei Sans" panose="020C0503030203020204" pitchFamily="34" charset="0"/>
                  <a:ea typeface="方正兰亭黑简体" panose="02000000000000000000" pitchFamily="2" charset="-122"/>
                  <a:sym typeface="Huawei Sans" panose="020C0503030203020204" pitchFamily="34" charset="0"/>
                </a:rPr>
                <a:t>Решение геодублирования</a:t>
              </a:r>
            </a:p>
          </p:txBody>
        </p:sp>
        <p:sp>
          <p:nvSpPr>
            <p:cNvPr id="118" name="Freeform 52"/>
            <p:cNvSpPr>
              <a:spLocks noEditPoints="1"/>
            </p:cNvSpPr>
            <p:nvPr/>
          </p:nvSpPr>
          <p:spPr bwMode="auto">
            <a:xfrm>
              <a:off x="8085269" y="3247075"/>
              <a:ext cx="498393" cy="496414"/>
            </a:xfrm>
            <a:custGeom>
              <a:avLst/>
              <a:gdLst>
                <a:gd name="T0" fmla="*/ 107 w 311"/>
                <a:gd name="T1" fmla="*/ 4 h 387"/>
                <a:gd name="T2" fmla="*/ 43 w 311"/>
                <a:gd name="T3" fmla="*/ 20 h 387"/>
                <a:gd name="T4" fmla="*/ 7 w 311"/>
                <a:gd name="T5" fmla="*/ 48 h 387"/>
                <a:gd name="T6" fmla="*/ 0 w 311"/>
                <a:gd name="T7" fmla="*/ 120 h 387"/>
                <a:gd name="T8" fmla="*/ 18 w 311"/>
                <a:gd name="T9" fmla="*/ 153 h 387"/>
                <a:gd name="T10" fmla="*/ 66 w 311"/>
                <a:gd name="T11" fmla="*/ 176 h 387"/>
                <a:gd name="T12" fmla="*/ 138 w 311"/>
                <a:gd name="T13" fmla="*/ 188 h 387"/>
                <a:gd name="T14" fmla="*/ 204 w 311"/>
                <a:gd name="T15" fmla="*/ 184 h 387"/>
                <a:gd name="T16" fmla="*/ 268 w 311"/>
                <a:gd name="T17" fmla="*/ 168 h 387"/>
                <a:gd name="T18" fmla="*/ 304 w 311"/>
                <a:gd name="T19" fmla="*/ 140 h 387"/>
                <a:gd name="T20" fmla="*/ 311 w 311"/>
                <a:gd name="T21" fmla="*/ 68 h 387"/>
                <a:gd name="T22" fmla="*/ 293 w 311"/>
                <a:gd name="T23" fmla="*/ 37 h 387"/>
                <a:gd name="T24" fmla="*/ 245 w 311"/>
                <a:gd name="T25" fmla="*/ 12 h 387"/>
                <a:gd name="T26" fmla="*/ 173 w 311"/>
                <a:gd name="T27" fmla="*/ 1 h 387"/>
                <a:gd name="T28" fmla="*/ 61 w 311"/>
                <a:gd name="T29" fmla="*/ 153 h 387"/>
                <a:gd name="T30" fmla="*/ 54 w 311"/>
                <a:gd name="T31" fmla="*/ 135 h 387"/>
                <a:gd name="T32" fmla="*/ 70 w 311"/>
                <a:gd name="T33" fmla="*/ 128 h 387"/>
                <a:gd name="T34" fmla="*/ 77 w 311"/>
                <a:gd name="T35" fmla="*/ 146 h 387"/>
                <a:gd name="T36" fmla="*/ 155 w 311"/>
                <a:gd name="T37" fmla="*/ 121 h 387"/>
                <a:gd name="T38" fmla="*/ 61 w 311"/>
                <a:gd name="T39" fmla="*/ 106 h 387"/>
                <a:gd name="T40" fmla="*/ 2 w 311"/>
                <a:gd name="T41" fmla="*/ 64 h 387"/>
                <a:gd name="T42" fmla="*/ 65 w 311"/>
                <a:gd name="T43" fmla="*/ 100 h 387"/>
                <a:gd name="T44" fmla="*/ 155 w 311"/>
                <a:gd name="T45" fmla="*/ 114 h 387"/>
                <a:gd name="T46" fmla="*/ 265 w 311"/>
                <a:gd name="T47" fmla="*/ 93 h 387"/>
                <a:gd name="T48" fmla="*/ 304 w 311"/>
                <a:gd name="T49" fmla="*/ 69 h 387"/>
                <a:gd name="T50" fmla="*/ 230 w 311"/>
                <a:gd name="T51" fmla="*/ 112 h 387"/>
                <a:gd name="T52" fmla="*/ 155 w 311"/>
                <a:gd name="T53" fmla="*/ 317 h 387"/>
                <a:gd name="T54" fmla="*/ 52 w 311"/>
                <a:gd name="T55" fmla="*/ 301 h 387"/>
                <a:gd name="T56" fmla="*/ 13 w 311"/>
                <a:gd name="T57" fmla="*/ 276 h 387"/>
                <a:gd name="T58" fmla="*/ 0 w 311"/>
                <a:gd name="T59" fmla="*/ 263 h 387"/>
                <a:gd name="T60" fmla="*/ 4 w 311"/>
                <a:gd name="T61" fmla="*/ 333 h 387"/>
                <a:gd name="T62" fmla="*/ 34 w 311"/>
                <a:gd name="T63" fmla="*/ 363 h 387"/>
                <a:gd name="T64" fmla="*/ 93 w 311"/>
                <a:gd name="T65" fmla="*/ 383 h 387"/>
                <a:gd name="T66" fmla="*/ 155 w 311"/>
                <a:gd name="T67" fmla="*/ 387 h 387"/>
                <a:gd name="T68" fmla="*/ 232 w 311"/>
                <a:gd name="T69" fmla="*/ 379 h 387"/>
                <a:gd name="T70" fmla="*/ 286 w 311"/>
                <a:gd name="T71" fmla="*/ 358 h 387"/>
                <a:gd name="T72" fmla="*/ 310 w 311"/>
                <a:gd name="T73" fmla="*/ 326 h 387"/>
                <a:gd name="T74" fmla="*/ 309 w 311"/>
                <a:gd name="T75" fmla="*/ 258 h 387"/>
                <a:gd name="T76" fmla="*/ 292 w 311"/>
                <a:gd name="T77" fmla="*/ 282 h 387"/>
                <a:gd name="T78" fmla="*/ 238 w 311"/>
                <a:gd name="T79" fmla="*/ 308 h 387"/>
                <a:gd name="T80" fmla="*/ 66 w 311"/>
                <a:gd name="T81" fmla="*/ 357 h 387"/>
                <a:gd name="T82" fmla="*/ 53 w 311"/>
                <a:gd name="T83" fmla="*/ 344 h 387"/>
                <a:gd name="T84" fmla="*/ 66 w 311"/>
                <a:gd name="T85" fmla="*/ 330 h 387"/>
                <a:gd name="T86" fmla="*/ 79 w 311"/>
                <a:gd name="T87" fmla="*/ 344 h 387"/>
                <a:gd name="T88" fmla="*/ 66 w 311"/>
                <a:gd name="T89" fmla="*/ 357 h 387"/>
                <a:gd name="T90" fmla="*/ 99 w 311"/>
                <a:gd name="T91" fmla="*/ 213 h 387"/>
                <a:gd name="T92" fmla="*/ 19 w 311"/>
                <a:gd name="T93" fmla="*/ 182 h 387"/>
                <a:gd name="T94" fmla="*/ 2 w 311"/>
                <a:gd name="T95" fmla="*/ 159 h 387"/>
                <a:gd name="T96" fmla="*/ 1 w 311"/>
                <a:gd name="T97" fmla="*/ 227 h 387"/>
                <a:gd name="T98" fmla="*/ 25 w 311"/>
                <a:gd name="T99" fmla="*/ 258 h 387"/>
                <a:gd name="T100" fmla="*/ 79 w 311"/>
                <a:gd name="T101" fmla="*/ 279 h 387"/>
                <a:gd name="T102" fmla="*/ 155 w 311"/>
                <a:gd name="T103" fmla="*/ 288 h 387"/>
                <a:gd name="T104" fmla="*/ 218 w 311"/>
                <a:gd name="T105" fmla="*/ 283 h 387"/>
                <a:gd name="T106" fmla="*/ 277 w 311"/>
                <a:gd name="T107" fmla="*/ 263 h 387"/>
                <a:gd name="T108" fmla="*/ 307 w 311"/>
                <a:gd name="T109" fmla="*/ 234 h 387"/>
                <a:gd name="T110" fmla="*/ 310 w 311"/>
                <a:gd name="T111" fmla="*/ 163 h 387"/>
                <a:gd name="T112" fmla="*/ 298 w 311"/>
                <a:gd name="T113" fmla="*/ 176 h 387"/>
                <a:gd name="T114" fmla="*/ 237 w 311"/>
                <a:gd name="T115" fmla="*/ 207 h 387"/>
                <a:gd name="T116" fmla="*/ 66 w 311"/>
                <a:gd name="T117" fmla="*/ 255 h 387"/>
                <a:gd name="T118" fmla="*/ 53 w 311"/>
                <a:gd name="T119" fmla="*/ 241 h 387"/>
                <a:gd name="T120" fmla="*/ 66 w 311"/>
                <a:gd name="T121" fmla="*/ 228 h 387"/>
                <a:gd name="T122" fmla="*/ 79 w 311"/>
                <a:gd name="T123" fmla="*/ 241 h 387"/>
                <a:gd name="T124" fmla="*/ 66 w 311"/>
                <a:gd name="T125" fmla="*/ 25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387">
                  <a:moveTo>
                    <a:pt x="155" y="0"/>
                  </a:moveTo>
                  <a:lnTo>
                    <a:pt x="155" y="0"/>
                  </a:lnTo>
                  <a:lnTo>
                    <a:pt x="138" y="1"/>
                  </a:lnTo>
                  <a:lnTo>
                    <a:pt x="122" y="1"/>
                  </a:lnTo>
                  <a:lnTo>
                    <a:pt x="107" y="4"/>
                  </a:lnTo>
                  <a:lnTo>
                    <a:pt x="93" y="6"/>
                  </a:lnTo>
                  <a:lnTo>
                    <a:pt x="79" y="8"/>
                  </a:lnTo>
                  <a:lnTo>
                    <a:pt x="66" y="12"/>
                  </a:lnTo>
                  <a:lnTo>
                    <a:pt x="54" y="15"/>
                  </a:lnTo>
                  <a:lnTo>
                    <a:pt x="43" y="20"/>
                  </a:lnTo>
                  <a:lnTo>
                    <a:pt x="34" y="25"/>
                  </a:lnTo>
                  <a:lnTo>
                    <a:pt x="25" y="31"/>
                  </a:lnTo>
                  <a:lnTo>
                    <a:pt x="18" y="37"/>
                  </a:lnTo>
                  <a:lnTo>
                    <a:pt x="12" y="42"/>
                  </a:lnTo>
                  <a:lnTo>
                    <a:pt x="7" y="48"/>
                  </a:lnTo>
                  <a:lnTo>
                    <a:pt x="4" y="55"/>
                  </a:lnTo>
                  <a:lnTo>
                    <a:pt x="1" y="61"/>
                  </a:lnTo>
                  <a:lnTo>
                    <a:pt x="0" y="68"/>
                  </a:lnTo>
                  <a:lnTo>
                    <a:pt x="0" y="120"/>
                  </a:lnTo>
                  <a:lnTo>
                    <a:pt x="0" y="120"/>
                  </a:lnTo>
                  <a:lnTo>
                    <a:pt x="1" y="127"/>
                  </a:lnTo>
                  <a:lnTo>
                    <a:pt x="4" y="134"/>
                  </a:lnTo>
                  <a:lnTo>
                    <a:pt x="7" y="140"/>
                  </a:lnTo>
                  <a:lnTo>
                    <a:pt x="12" y="147"/>
                  </a:lnTo>
                  <a:lnTo>
                    <a:pt x="18" y="153"/>
                  </a:lnTo>
                  <a:lnTo>
                    <a:pt x="25" y="157"/>
                  </a:lnTo>
                  <a:lnTo>
                    <a:pt x="34" y="163"/>
                  </a:lnTo>
                  <a:lnTo>
                    <a:pt x="43" y="168"/>
                  </a:lnTo>
                  <a:lnTo>
                    <a:pt x="54" y="173"/>
                  </a:lnTo>
                  <a:lnTo>
                    <a:pt x="66" y="176"/>
                  </a:lnTo>
                  <a:lnTo>
                    <a:pt x="79" y="180"/>
                  </a:lnTo>
                  <a:lnTo>
                    <a:pt x="93" y="182"/>
                  </a:lnTo>
                  <a:lnTo>
                    <a:pt x="107" y="184"/>
                  </a:lnTo>
                  <a:lnTo>
                    <a:pt x="122" y="187"/>
                  </a:lnTo>
                  <a:lnTo>
                    <a:pt x="138" y="188"/>
                  </a:lnTo>
                  <a:lnTo>
                    <a:pt x="155" y="188"/>
                  </a:lnTo>
                  <a:lnTo>
                    <a:pt x="155" y="188"/>
                  </a:lnTo>
                  <a:lnTo>
                    <a:pt x="173" y="188"/>
                  </a:lnTo>
                  <a:lnTo>
                    <a:pt x="188" y="187"/>
                  </a:lnTo>
                  <a:lnTo>
                    <a:pt x="204" y="184"/>
                  </a:lnTo>
                  <a:lnTo>
                    <a:pt x="218" y="182"/>
                  </a:lnTo>
                  <a:lnTo>
                    <a:pt x="232" y="180"/>
                  </a:lnTo>
                  <a:lnTo>
                    <a:pt x="245" y="176"/>
                  </a:lnTo>
                  <a:lnTo>
                    <a:pt x="257" y="173"/>
                  </a:lnTo>
                  <a:lnTo>
                    <a:pt x="268" y="168"/>
                  </a:lnTo>
                  <a:lnTo>
                    <a:pt x="277" y="163"/>
                  </a:lnTo>
                  <a:lnTo>
                    <a:pt x="286" y="157"/>
                  </a:lnTo>
                  <a:lnTo>
                    <a:pt x="293" y="153"/>
                  </a:lnTo>
                  <a:lnTo>
                    <a:pt x="299" y="147"/>
                  </a:lnTo>
                  <a:lnTo>
                    <a:pt x="304" y="140"/>
                  </a:lnTo>
                  <a:lnTo>
                    <a:pt x="307" y="134"/>
                  </a:lnTo>
                  <a:lnTo>
                    <a:pt x="310" y="127"/>
                  </a:lnTo>
                  <a:lnTo>
                    <a:pt x="311" y="120"/>
                  </a:lnTo>
                  <a:lnTo>
                    <a:pt x="311" y="68"/>
                  </a:lnTo>
                  <a:lnTo>
                    <a:pt x="311" y="68"/>
                  </a:lnTo>
                  <a:lnTo>
                    <a:pt x="310" y="61"/>
                  </a:lnTo>
                  <a:lnTo>
                    <a:pt x="307" y="55"/>
                  </a:lnTo>
                  <a:lnTo>
                    <a:pt x="304" y="48"/>
                  </a:lnTo>
                  <a:lnTo>
                    <a:pt x="299" y="42"/>
                  </a:lnTo>
                  <a:lnTo>
                    <a:pt x="293" y="37"/>
                  </a:lnTo>
                  <a:lnTo>
                    <a:pt x="286" y="31"/>
                  </a:lnTo>
                  <a:lnTo>
                    <a:pt x="277" y="25"/>
                  </a:lnTo>
                  <a:lnTo>
                    <a:pt x="268" y="20"/>
                  </a:lnTo>
                  <a:lnTo>
                    <a:pt x="257" y="15"/>
                  </a:lnTo>
                  <a:lnTo>
                    <a:pt x="245" y="12"/>
                  </a:lnTo>
                  <a:lnTo>
                    <a:pt x="232" y="8"/>
                  </a:lnTo>
                  <a:lnTo>
                    <a:pt x="218" y="6"/>
                  </a:lnTo>
                  <a:lnTo>
                    <a:pt x="204" y="4"/>
                  </a:lnTo>
                  <a:lnTo>
                    <a:pt x="188" y="1"/>
                  </a:lnTo>
                  <a:lnTo>
                    <a:pt x="173" y="1"/>
                  </a:lnTo>
                  <a:lnTo>
                    <a:pt x="155" y="0"/>
                  </a:lnTo>
                  <a:lnTo>
                    <a:pt x="155" y="0"/>
                  </a:lnTo>
                  <a:close/>
                  <a:moveTo>
                    <a:pt x="66" y="154"/>
                  </a:moveTo>
                  <a:lnTo>
                    <a:pt x="66" y="154"/>
                  </a:lnTo>
                  <a:lnTo>
                    <a:pt x="61" y="153"/>
                  </a:lnTo>
                  <a:lnTo>
                    <a:pt x="56" y="149"/>
                  </a:lnTo>
                  <a:lnTo>
                    <a:pt x="54" y="146"/>
                  </a:lnTo>
                  <a:lnTo>
                    <a:pt x="53" y="140"/>
                  </a:lnTo>
                  <a:lnTo>
                    <a:pt x="53" y="140"/>
                  </a:lnTo>
                  <a:lnTo>
                    <a:pt x="54" y="135"/>
                  </a:lnTo>
                  <a:lnTo>
                    <a:pt x="56" y="132"/>
                  </a:lnTo>
                  <a:lnTo>
                    <a:pt x="61" y="128"/>
                  </a:lnTo>
                  <a:lnTo>
                    <a:pt x="66" y="127"/>
                  </a:lnTo>
                  <a:lnTo>
                    <a:pt x="66" y="127"/>
                  </a:lnTo>
                  <a:lnTo>
                    <a:pt x="70" y="128"/>
                  </a:lnTo>
                  <a:lnTo>
                    <a:pt x="75" y="132"/>
                  </a:lnTo>
                  <a:lnTo>
                    <a:pt x="77" y="135"/>
                  </a:lnTo>
                  <a:lnTo>
                    <a:pt x="79" y="140"/>
                  </a:lnTo>
                  <a:lnTo>
                    <a:pt x="79" y="140"/>
                  </a:lnTo>
                  <a:lnTo>
                    <a:pt x="77" y="146"/>
                  </a:lnTo>
                  <a:lnTo>
                    <a:pt x="75" y="149"/>
                  </a:lnTo>
                  <a:lnTo>
                    <a:pt x="70" y="153"/>
                  </a:lnTo>
                  <a:lnTo>
                    <a:pt x="66" y="154"/>
                  </a:lnTo>
                  <a:lnTo>
                    <a:pt x="66" y="154"/>
                  </a:lnTo>
                  <a:close/>
                  <a:moveTo>
                    <a:pt x="155" y="121"/>
                  </a:moveTo>
                  <a:lnTo>
                    <a:pt x="155" y="121"/>
                  </a:lnTo>
                  <a:lnTo>
                    <a:pt x="129" y="121"/>
                  </a:lnTo>
                  <a:lnTo>
                    <a:pt x="104" y="118"/>
                  </a:lnTo>
                  <a:lnTo>
                    <a:pt x="81" y="112"/>
                  </a:lnTo>
                  <a:lnTo>
                    <a:pt x="61" y="106"/>
                  </a:lnTo>
                  <a:lnTo>
                    <a:pt x="42" y="96"/>
                  </a:lnTo>
                  <a:lnTo>
                    <a:pt x="26" y="87"/>
                  </a:lnTo>
                  <a:lnTo>
                    <a:pt x="13" y="76"/>
                  </a:lnTo>
                  <a:lnTo>
                    <a:pt x="7" y="69"/>
                  </a:lnTo>
                  <a:lnTo>
                    <a:pt x="2" y="64"/>
                  </a:lnTo>
                  <a:lnTo>
                    <a:pt x="2" y="64"/>
                  </a:lnTo>
                  <a:lnTo>
                    <a:pt x="15" y="74"/>
                  </a:lnTo>
                  <a:lnTo>
                    <a:pt x="29" y="85"/>
                  </a:lnTo>
                  <a:lnTo>
                    <a:pt x="46" y="93"/>
                  </a:lnTo>
                  <a:lnTo>
                    <a:pt x="65" y="100"/>
                  </a:lnTo>
                  <a:lnTo>
                    <a:pt x="85" y="106"/>
                  </a:lnTo>
                  <a:lnTo>
                    <a:pt x="107" y="110"/>
                  </a:lnTo>
                  <a:lnTo>
                    <a:pt x="130" y="113"/>
                  </a:lnTo>
                  <a:lnTo>
                    <a:pt x="155" y="114"/>
                  </a:lnTo>
                  <a:lnTo>
                    <a:pt x="155" y="114"/>
                  </a:lnTo>
                  <a:lnTo>
                    <a:pt x="181" y="113"/>
                  </a:lnTo>
                  <a:lnTo>
                    <a:pt x="204" y="110"/>
                  </a:lnTo>
                  <a:lnTo>
                    <a:pt x="227" y="106"/>
                  </a:lnTo>
                  <a:lnTo>
                    <a:pt x="246" y="100"/>
                  </a:lnTo>
                  <a:lnTo>
                    <a:pt x="265" y="93"/>
                  </a:lnTo>
                  <a:lnTo>
                    <a:pt x="282" y="85"/>
                  </a:lnTo>
                  <a:lnTo>
                    <a:pt x="296" y="74"/>
                  </a:lnTo>
                  <a:lnTo>
                    <a:pt x="309" y="64"/>
                  </a:lnTo>
                  <a:lnTo>
                    <a:pt x="309" y="64"/>
                  </a:lnTo>
                  <a:lnTo>
                    <a:pt x="304" y="69"/>
                  </a:lnTo>
                  <a:lnTo>
                    <a:pt x="298" y="76"/>
                  </a:lnTo>
                  <a:lnTo>
                    <a:pt x="285" y="87"/>
                  </a:lnTo>
                  <a:lnTo>
                    <a:pt x="269" y="96"/>
                  </a:lnTo>
                  <a:lnTo>
                    <a:pt x="250" y="106"/>
                  </a:lnTo>
                  <a:lnTo>
                    <a:pt x="230" y="112"/>
                  </a:lnTo>
                  <a:lnTo>
                    <a:pt x="207" y="118"/>
                  </a:lnTo>
                  <a:lnTo>
                    <a:pt x="182" y="121"/>
                  </a:lnTo>
                  <a:lnTo>
                    <a:pt x="155" y="121"/>
                  </a:lnTo>
                  <a:lnTo>
                    <a:pt x="155" y="121"/>
                  </a:lnTo>
                  <a:close/>
                  <a:moveTo>
                    <a:pt x="155" y="317"/>
                  </a:moveTo>
                  <a:lnTo>
                    <a:pt x="155" y="317"/>
                  </a:lnTo>
                  <a:lnTo>
                    <a:pt x="126" y="316"/>
                  </a:lnTo>
                  <a:lnTo>
                    <a:pt x="97" y="312"/>
                  </a:lnTo>
                  <a:lnTo>
                    <a:pt x="73" y="308"/>
                  </a:lnTo>
                  <a:lnTo>
                    <a:pt x="52" y="301"/>
                  </a:lnTo>
                  <a:lnTo>
                    <a:pt x="42" y="296"/>
                  </a:lnTo>
                  <a:lnTo>
                    <a:pt x="33" y="291"/>
                  </a:lnTo>
                  <a:lnTo>
                    <a:pt x="26" y="286"/>
                  </a:lnTo>
                  <a:lnTo>
                    <a:pt x="19" y="282"/>
                  </a:lnTo>
                  <a:lnTo>
                    <a:pt x="13" y="276"/>
                  </a:lnTo>
                  <a:lnTo>
                    <a:pt x="8" y="270"/>
                  </a:lnTo>
                  <a:lnTo>
                    <a:pt x="5" y="264"/>
                  </a:lnTo>
                  <a:lnTo>
                    <a:pt x="2" y="258"/>
                  </a:lnTo>
                  <a:lnTo>
                    <a:pt x="2" y="258"/>
                  </a:lnTo>
                  <a:lnTo>
                    <a:pt x="0" y="263"/>
                  </a:lnTo>
                  <a:lnTo>
                    <a:pt x="0" y="269"/>
                  </a:lnTo>
                  <a:lnTo>
                    <a:pt x="0" y="319"/>
                  </a:lnTo>
                  <a:lnTo>
                    <a:pt x="0" y="319"/>
                  </a:lnTo>
                  <a:lnTo>
                    <a:pt x="1" y="326"/>
                  </a:lnTo>
                  <a:lnTo>
                    <a:pt x="4" y="333"/>
                  </a:lnTo>
                  <a:lnTo>
                    <a:pt x="7" y="340"/>
                  </a:lnTo>
                  <a:lnTo>
                    <a:pt x="12" y="346"/>
                  </a:lnTo>
                  <a:lnTo>
                    <a:pt x="18" y="352"/>
                  </a:lnTo>
                  <a:lnTo>
                    <a:pt x="25" y="358"/>
                  </a:lnTo>
                  <a:lnTo>
                    <a:pt x="34" y="363"/>
                  </a:lnTo>
                  <a:lnTo>
                    <a:pt x="43" y="367"/>
                  </a:lnTo>
                  <a:lnTo>
                    <a:pt x="54" y="372"/>
                  </a:lnTo>
                  <a:lnTo>
                    <a:pt x="66" y="376"/>
                  </a:lnTo>
                  <a:lnTo>
                    <a:pt x="79" y="379"/>
                  </a:lnTo>
                  <a:lnTo>
                    <a:pt x="93" y="383"/>
                  </a:lnTo>
                  <a:lnTo>
                    <a:pt x="107" y="385"/>
                  </a:lnTo>
                  <a:lnTo>
                    <a:pt x="122" y="386"/>
                  </a:lnTo>
                  <a:lnTo>
                    <a:pt x="138" y="387"/>
                  </a:lnTo>
                  <a:lnTo>
                    <a:pt x="155" y="387"/>
                  </a:lnTo>
                  <a:lnTo>
                    <a:pt x="155" y="387"/>
                  </a:lnTo>
                  <a:lnTo>
                    <a:pt x="173" y="387"/>
                  </a:lnTo>
                  <a:lnTo>
                    <a:pt x="188" y="386"/>
                  </a:lnTo>
                  <a:lnTo>
                    <a:pt x="204" y="385"/>
                  </a:lnTo>
                  <a:lnTo>
                    <a:pt x="218" y="383"/>
                  </a:lnTo>
                  <a:lnTo>
                    <a:pt x="232" y="379"/>
                  </a:lnTo>
                  <a:lnTo>
                    <a:pt x="245" y="376"/>
                  </a:lnTo>
                  <a:lnTo>
                    <a:pt x="257" y="372"/>
                  </a:lnTo>
                  <a:lnTo>
                    <a:pt x="268" y="367"/>
                  </a:lnTo>
                  <a:lnTo>
                    <a:pt x="277" y="363"/>
                  </a:lnTo>
                  <a:lnTo>
                    <a:pt x="286" y="358"/>
                  </a:lnTo>
                  <a:lnTo>
                    <a:pt x="293" y="352"/>
                  </a:lnTo>
                  <a:lnTo>
                    <a:pt x="299" y="346"/>
                  </a:lnTo>
                  <a:lnTo>
                    <a:pt x="304" y="340"/>
                  </a:lnTo>
                  <a:lnTo>
                    <a:pt x="307" y="333"/>
                  </a:lnTo>
                  <a:lnTo>
                    <a:pt x="310" y="326"/>
                  </a:lnTo>
                  <a:lnTo>
                    <a:pt x="311" y="319"/>
                  </a:lnTo>
                  <a:lnTo>
                    <a:pt x="311" y="269"/>
                  </a:lnTo>
                  <a:lnTo>
                    <a:pt x="311" y="269"/>
                  </a:lnTo>
                  <a:lnTo>
                    <a:pt x="311" y="263"/>
                  </a:lnTo>
                  <a:lnTo>
                    <a:pt x="309" y="258"/>
                  </a:lnTo>
                  <a:lnTo>
                    <a:pt x="309" y="258"/>
                  </a:lnTo>
                  <a:lnTo>
                    <a:pt x="306" y="264"/>
                  </a:lnTo>
                  <a:lnTo>
                    <a:pt x="303" y="270"/>
                  </a:lnTo>
                  <a:lnTo>
                    <a:pt x="298" y="276"/>
                  </a:lnTo>
                  <a:lnTo>
                    <a:pt x="292" y="282"/>
                  </a:lnTo>
                  <a:lnTo>
                    <a:pt x="285" y="286"/>
                  </a:lnTo>
                  <a:lnTo>
                    <a:pt x="278" y="291"/>
                  </a:lnTo>
                  <a:lnTo>
                    <a:pt x="269" y="296"/>
                  </a:lnTo>
                  <a:lnTo>
                    <a:pt x="259" y="301"/>
                  </a:lnTo>
                  <a:lnTo>
                    <a:pt x="238" y="308"/>
                  </a:lnTo>
                  <a:lnTo>
                    <a:pt x="214" y="312"/>
                  </a:lnTo>
                  <a:lnTo>
                    <a:pt x="185" y="316"/>
                  </a:lnTo>
                  <a:lnTo>
                    <a:pt x="155" y="317"/>
                  </a:lnTo>
                  <a:lnTo>
                    <a:pt x="155" y="317"/>
                  </a:lnTo>
                  <a:close/>
                  <a:moveTo>
                    <a:pt x="66" y="357"/>
                  </a:moveTo>
                  <a:lnTo>
                    <a:pt x="66" y="357"/>
                  </a:lnTo>
                  <a:lnTo>
                    <a:pt x="61" y="356"/>
                  </a:lnTo>
                  <a:lnTo>
                    <a:pt x="56" y="352"/>
                  </a:lnTo>
                  <a:lnTo>
                    <a:pt x="54" y="349"/>
                  </a:lnTo>
                  <a:lnTo>
                    <a:pt x="53" y="344"/>
                  </a:lnTo>
                  <a:lnTo>
                    <a:pt x="53" y="344"/>
                  </a:lnTo>
                  <a:lnTo>
                    <a:pt x="54" y="338"/>
                  </a:lnTo>
                  <a:lnTo>
                    <a:pt x="56" y="335"/>
                  </a:lnTo>
                  <a:lnTo>
                    <a:pt x="61" y="331"/>
                  </a:lnTo>
                  <a:lnTo>
                    <a:pt x="66" y="330"/>
                  </a:lnTo>
                  <a:lnTo>
                    <a:pt x="66" y="330"/>
                  </a:lnTo>
                  <a:lnTo>
                    <a:pt x="70" y="331"/>
                  </a:lnTo>
                  <a:lnTo>
                    <a:pt x="75" y="335"/>
                  </a:lnTo>
                  <a:lnTo>
                    <a:pt x="77" y="338"/>
                  </a:lnTo>
                  <a:lnTo>
                    <a:pt x="79" y="344"/>
                  </a:lnTo>
                  <a:lnTo>
                    <a:pt x="79" y="344"/>
                  </a:lnTo>
                  <a:lnTo>
                    <a:pt x="77" y="349"/>
                  </a:lnTo>
                  <a:lnTo>
                    <a:pt x="75" y="352"/>
                  </a:lnTo>
                  <a:lnTo>
                    <a:pt x="70" y="356"/>
                  </a:lnTo>
                  <a:lnTo>
                    <a:pt x="66" y="357"/>
                  </a:lnTo>
                  <a:lnTo>
                    <a:pt x="66" y="357"/>
                  </a:lnTo>
                  <a:close/>
                  <a:moveTo>
                    <a:pt x="155" y="217"/>
                  </a:moveTo>
                  <a:lnTo>
                    <a:pt x="155" y="217"/>
                  </a:lnTo>
                  <a:lnTo>
                    <a:pt x="126" y="216"/>
                  </a:lnTo>
                  <a:lnTo>
                    <a:pt x="99" y="213"/>
                  </a:lnTo>
                  <a:lnTo>
                    <a:pt x="74" y="207"/>
                  </a:lnTo>
                  <a:lnTo>
                    <a:pt x="52" y="200"/>
                  </a:lnTo>
                  <a:lnTo>
                    <a:pt x="34" y="191"/>
                  </a:lnTo>
                  <a:lnTo>
                    <a:pt x="26" y="187"/>
                  </a:lnTo>
                  <a:lnTo>
                    <a:pt x="19" y="182"/>
                  </a:lnTo>
                  <a:lnTo>
                    <a:pt x="13" y="176"/>
                  </a:lnTo>
                  <a:lnTo>
                    <a:pt x="8" y="170"/>
                  </a:lnTo>
                  <a:lnTo>
                    <a:pt x="5" y="164"/>
                  </a:lnTo>
                  <a:lnTo>
                    <a:pt x="2" y="159"/>
                  </a:lnTo>
                  <a:lnTo>
                    <a:pt x="2" y="159"/>
                  </a:lnTo>
                  <a:lnTo>
                    <a:pt x="0" y="163"/>
                  </a:lnTo>
                  <a:lnTo>
                    <a:pt x="0" y="168"/>
                  </a:lnTo>
                  <a:lnTo>
                    <a:pt x="0" y="220"/>
                  </a:lnTo>
                  <a:lnTo>
                    <a:pt x="0" y="220"/>
                  </a:lnTo>
                  <a:lnTo>
                    <a:pt x="1" y="227"/>
                  </a:lnTo>
                  <a:lnTo>
                    <a:pt x="4" y="234"/>
                  </a:lnTo>
                  <a:lnTo>
                    <a:pt x="7" y="240"/>
                  </a:lnTo>
                  <a:lnTo>
                    <a:pt x="12" y="247"/>
                  </a:lnTo>
                  <a:lnTo>
                    <a:pt x="18" y="252"/>
                  </a:lnTo>
                  <a:lnTo>
                    <a:pt x="25" y="258"/>
                  </a:lnTo>
                  <a:lnTo>
                    <a:pt x="34" y="263"/>
                  </a:lnTo>
                  <a:lnTo>
                    <a:pt x="43" y="268"/>
                  </a:lnTo>
                  <a:lnTo>
                    <a:pt x="54" y="272"/>
                  </a:lnTo>
                  <a:lnTo>
                    <a:pt x="66" y="276"/>
                  </a:lnTo>
                  <a:lnTo>
                    <a:pt x="79" y="279"/>
                  </a:lnTo>
                  <a:lnTo>
                    <a:pt x="93" y="283"/>
                  </a:lnTo>
                  <a:lnTo>
                    <a:pt x="107" y="285"/>
                  </a:lnTo>
                  <a:lnTo>
                    <a:pt x="122" y="286"/>
                  </a:lnTo>
                  <a:lnTo>
                    <a:pt x="138" y="288"/>
                  </a:lnTo>
                  <a:lnTo>
                    <a:pt x="155" y="288"/>
                  </a:lnTo>
                  <a:lnTo>
                    <a:pt x="155" y="288"/>
                  </a:lnTo>
                  <a:lnTo>
                    <a:pt x="173" y="288"/>
                  </a:lnTo>
                  <a:lnTo>
                    <a:pt x="188" y="286"/>
                  </a:lnTo>
                  <a:lnTo>
                    <a:pt x="204" y="285"/>
                  </a:lnTo>
                  <a:lnTo>
                    <a:pt x="218" y="283"/>
                  </a:lnTo>
                  <a:lnTo>
                    <a:pt x="232" y="279"/>
                  </a:lnTo>
                  <a:lnTo>
                    <a:pt x="245" y="276"/>
                  </a:lnTo>
                  <a:lnTo>
                    <a:pt x="257" y="272"/>
                  </a:lnTo>
                  <a:lnTo>
                    <a:pt x="268" y="268"/>
                  </a:lnTo>
                  <a:lnTo>
                    <a:pt x="277" y="263"/>
                  </a:lnTo>
                  <a:lnTo>
                    <a:pt x="286" y="258"/>
                  </a:lnTo>
                  <a:lnTo>
                    <a:pt x="293" y="252"/>
                  </a:lnTo>
                  <a:lnTo>
                    <a:pt x="299" y="247"/>
                  </a:lnTo>
                  <a:lnTo>
                    <a:pt x="304" y="240"/>
                  </a:lnTo>
                  <a:lnTo>
                    <a:pt x="307" y="234"/>
                  </a:lnTo>
                  <a:lnTo>
                    <a:pt x="310" y="227"/>
                  </a:lnTo>
                  <a:lnTo>
                    <a:pt x="311" y="220"/>
                  </a:lnTo>
                  <a:lnTo>
                    <a:pt x="311" y="168"/>
                  </a:lnTo>
                  <a:lnTo>
                    <a:pt x="311" y="168"/>
                  </a:lnTo>
                  <a:lnTo>
                    <a:pt x="310" y="163"/>
                  </a:lnTo>
                  <a:lnTo>
                    <a:pt x="309" y="159"/>
                  </a:lnTo>
                  <a:lnTo>
                    <a:pt x="309" y="159"/>
                  </a:lnTo>
                  <a:lnTo>
                    <a:pt x="306" y="164"/>
                  </a:lnTo>
                  <a:lnTo>
                    <a:pt x="303" y="170"/>
                  </a:lnTo>
                  <a:lnTo>
                    <a:pt x="298" y="176"/>
                  </a:lnTo>
                  <a:lnTo>
                    <a:pt x="292" y="182"/>
                  </a:lnTo>
                  <a:lnTo>
                    <a:pt x="285" y="187"/>
                  </a:lnTo>
                  <a:lnTo>
                    <a:pt x="277" y="191"/>
                  </a:lnTo>
                  <a:lnTo>
                    <a:pt x="259" y="200"/>
                  </a:lnTo>
                  <a:lnTo>
                    <a:pt x="237" y="207"/>
                  </a:lnTo>
                  <a:lnTo>
                    <a:pt x="212" y="213"/>
                  </a:lnTo>
                  <a:lnTo>
                    <a:pt x="185" y="216"/>
                  </a:lnTo>
                  <a:lnTo>
                    <a:pt x="155" y="217"/>
                  </a:lnTo>
                  <a:lnTo>
                    <a:pt x="155" y="217"/>
                  </a:lnTo>
                  <a:close/>
                  <a:moveTo>
                    <a:pt x="66" y="255"/>
                  </a:moveTo>
                  <a:lnTo>
                    <a:pt x="66" y="255"/>
                  </a:lnTo>
                  <a:lnTo>
                    <a:pt x="61" y="254"/>
                  </a:lnTo>
                  <a:lnTo>
                    <a:pt x="56" y="250"/>
                  </a:lnTo>
                  <a:lnTo>
                    <a:pt x="54" y="247"/>
                  </a:lnTo>
                  <a:lnTo>
                    <a:pt x="53" y="241"/>
                  </a:lnTo>
                  <a:lnTo>
                    <a:pt x="53" y="241"/>
                  </a:lnTo>
                  <a:lnTo>
                    <a:pt x="54" y="236"/>
                  </a:lnTo>
                  <a:lnTo>
                    <a:pt x="56" y="233"/>
                  </a:lnTo>
                  <a:lnTo>
                    <a:pt x="61" y="229"/>
                  </a:lnTo>
                  <a:lnTo>
                    <a:pt x="66" y="228"/>
                  </a:lnTo>
                  <a:lnTo>
                    <a:pt x="66" y="228"/>
                  </a:lnTo>
                  <a:lnTo>
                    <a:pt x="70" y="229"/>
                  </a:lnTo>
                  <a:lnTo>
                    <a:pt x="75" y="233"/>
                  </a:lnTo>
                  <a:lnTo>
                    <a:pt x="77" y="236"/>
                  </a:lnTo>
                  <a:lnTo>
                    <a:pt x="79" y="241"/>
                  </a:lnTo>
                  <a:lnTo>
                    <a:pt x="79" y="241"/>
                  </a:lnTo>
                  <a:lnTo>
                    <a:pt x="77" y="247"/>
                  </a:lnTo>
                  <a:lnTo>
                    <a:pt x="75" y="250"/>
                  </a:lnTo>
                  <a:lnTo>
                    <a:pt x="70" y="254"/>
                  </a:lnTo>
                  <a:lnTo>
                    <a:pt x="66" y="255"/>
                  </a:lnTo>
                  <a:lnTo>
                    <a:pt x="66" y="255"/>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9" name="Freeform 52"/>
            <p:cNvSpPr>
              <a:spLocks noEditPoints="1"/>
            </p:cNvSpPr>
            <p:nvPr/>
          </p:nvSpPr>
          <p:spPr bwMode="auto">
            <a:xfrm>
              <a:off x="9662922" y="3235746"/>
              <a:ext cx="498393" cy="496414"/>
            </a:xfrm>
            <a:custGeom>
              <a:avLst/>
              <a:gdLst>
                <a:gd name="T0" fmla="*/ 107 w 311"/>
                <a:gd name="T1" fmla="*/ 4 h 387"/>
                <a:gd name="T2" fmla="*/ 43 w 311"/>
                <a:gd name="T3" fmla="*/ 20 h 387"/>
                <a:gd name="T4" fmla="*/ 7 w 311"/>
                <a:gd name="T5" fmla="*/ 48 h 387"/>
                <a:gd name="T6" fmla="*/ 0 w 311"/>
                <a:gd name="T7" fmla="*/ 120 h 387"/>
                <a:gd name="T8" fmla="*/ 18 w 311"/>
                <a:gd name="T9" fmla="*/ 153 h 387"/>
                <a:gd name="T10" fmla="*/ 66 w 311"/>
                <a:gd name="T11" fmla="*/ 176 h 387"/>
                <a:gd name="T12" fmla="*/ 138 w 311"/>
                <a:gd name="T13" fmla="*/ 188 h 387"/>
                <a:gd name="T14" fmla="*/ 204 w 311"/>
                <a:gd name="T15" fmla="*/ 184 h 387"/>
                <a:gd name="T16" fmla="*/ 268 w 311"/>
                <a:gd name="T17" fmla="*/ 168 h 387"/>
                <a:gd name="T18" fmla="*/ 304 w 311"/>
                <a:gd name="T19" fmla="*/ 140 h 387"/>
                <a:gd name="T20" fmla="*/ 311 w 311"/>
                <a:gd name="T21" fmla="*/ 68 h 387"/>
                <a:gd name="T22" fmla="*/ 293 w 311"/>
                <a:gd name="T23" fmla="*/ 37 h 387"/>
                <a:gd name="T24" fmla="*/ 245 w 311"/>
                <a:gd name="T25" fmla="*/ 12 h 387"/>
                <a:gd name="T26" fmla="*/ 173 w 311"/>
                <a:gd name="T27" fmla="*/ 1 h 387"/>
                <a:gd name="T28" fmla="*/ 61 w 311"/>
                <a:gd name="T29" fmla="*/ 153 h 387"/>
                <a:gd name="T30" fmla="*/ 54 w 311"/>
                <a:gd name="T31" fmla="*/ 135 h 387"/>
                <a:gd name="T32" fmla="*/ 70 w 311"/>
                <a:gd name="T33" fmla="*/ 128 h 387"/>
                <a:gd name="T34" fmla="*/ 77 w 311"/>
                <a:gd name="T35" fmla="*/ 146 h 387"/>
                <a:gd name="T36" fmla="*/ 155 w 311"/>
                <a:gd name="T37" fmla="*/ 121 h 387"/>
                <a:gd name="T38" fmla="*/ 61 w 311"/>
                <a:gd name="T39" fmla="*/ 106 h 387"/>
                <a:gd name="T40" fmla="*/ 2 w 311"/>
                <a:gd name="T41" fmla="*/ 64 h 387"/>
                <a:gd name="T42" fmla="*/ 65 w 311"/>
                <a:gd name="T43" fmla="*/ 100 h 387"/>
                <a:gd name="T44" fmla="*/ 155 w 311"/>
                <a:gd name="T45" fmla="*/ 114 h 387"/>
                <a:gd name="T46" fmla="*/ 265 w 311"/>
                <a:gd name="T47" fmla="*/ 93 h 387"/>
                <a:gd name="T48" fmla="*/ 304 w 311"/>
                <a:gd name="T49" fmla="*/ 69 h 387"/>
                <a:gd name="T50" fmla="*/ 230 w 311"/>
                <a:gd name="T51" fmla="*/ 112 h 387"/>
                <a:gd name="T52" fmla="*/ 155 w 311"/>
                <a:gd name="T53" fmla="*/ 317 h 387"/>
                <a:gd name="T54" fmla="*/ 52 w 311"/>
                <a:gd name="T55" fmla="*/ 301 h 387"/>
                <a:gd name="T56" fmla="*/ 13 w 311"/>
                <a:gd name="T57" fmla="*/ 276 h 387"/>
                <a:gd name="T58" fmla="*/ 0 w 311"/>
                <a:gd name="T59" fmla="*/ 263 h 387"/>
                <a:gd name="T60" fmla="*/ 4 w 311"/>
                <a:gd name="T61" fmla="*/ 333 h 387"/>
                <a:gd name="T62" fmla="*/ 34 w 311"/>
                <a:gd name="T63" fmla="*/ 363 h 387"/>
                <a:gd name="T64" fmla="*/ 93 w 311"/>
                <a:gd name="T65" fmla="*/ 383 h 387"/>
                <a:gd name="T66" fmla="*/ 155 w 311"/>
                <a:gd name="T67" fmla="*/ 387 h 387"/>
                <a:gd name="T68" fmla="*/ 232 w 311"/>
                <a:gd name="T69" fmla="*/ 379 h 387"/>
                <a:gd name="T70" fmla="*/ 286 w 311"/>
                <a:gd name="T71" fmla="*/ 358 h 387"/>
                <a:gd name="T72" fmla="*/ 310 w 311"/>
                <a:gd name="T73" fmla="*/ 326 h 387"/>
                <a:gd name="T74" fmla="*/ 309 w 311"/>
                <a:gd name="T75" fmla="*/ 258 h 387"/>
                <a:gd name="T76" fmla="*/ 292 w 311"/>
                <a:gd name="T77" fmla="*/ 282 h 387"/>
                <a:gd name="T78" fmla="*/ 238 w 311"/>
                <a:gd name="T79" fmla="*/ 308 h 387"/>
                <a:gd name="T80" fmla="*/ 66 w 311"/>
                <a:gd name="T81" fmla="*/ 357 h 387"/>
                <a:gd name="T82" fmla="*/ 53 w 311"/>
                <a:gd name="T83" fmla="*/ 344 h 387"/>
                <a:gd name="T84" fmla="*/ 66 w 311"/>
                <a:gd name="T85" fmla="*/ 330 h 387"/>
                <a:gd name="T86" fmla="*/ 79 w 311"/>
                <a:gd name="T87" fmla="*/ 344 h 387"/>
                <a:gd name="T88" fmla="*/ 66 w 311"/>
                <a:gd name="T89" fmla="*/ 357 h 387"/>
                <a:gd name="T90" fmla="*/ 99 w 311"/>
                <a:gd name="T91" fmla="*/ 213 h 387"/>
                <a:gd name="T92" fmla="*/ 19 w 311"/>
                <a:gd name="T93" fmla="*/ 182 h 387"/>
                <a:gd name="T94" fmla="*/ 2 w 311"/>
                <a:gd name="T95" fmla="*/ 159 h 387"/>
                <a:gd name="T96" fmla="*/ 1 w 311"/>
                <a:gd name="T97" fmla="*/ 227 h 387"/>
                <a:gd name="T98" fmla="*/ 25 w 311"/>
                <a:gd name="T99" fmla="*/ 258 h 387"/>
                <a:gd name="T100" fmla="*/ 79 w 311"/>
                <a:gd name="T101" fmla="*/ 279 h 387"/>
                <a:gd name="T102" fmla="*/ 155 w 311"/>
                <a:gd name="T103" fmla="*/ 288 h 387"/>
                <a:gd name="T104" fmla="*/ 218 w 311"/>
                <a:gd name="T105" fmla="*/ 283 h 387"/>
                <a:gd name="T106" fmla="*/ 277 w 311"/>
                <a:gd name="T107" fmla="*/ 263 h 387"/>
                <a:gd name="T108" fmla="*/ 307 w 311"/>
                <a:gd name="T109" fmla="*/ 234 h 387"/>
                <a:gd name="T110" fmla="*/ 310 w 311"/>
                <a:gd name="T111" fmla="*/ 163 h 387"/>
                <a:gd name="T112" fmla="*/ 298 w 311"/>
                <a:gd name="T113" fmla="*/ 176 h 387"/>
                <a:gd name="T114" fmla="*/ 237 w 311"/>
                <a:gd name="T115" fmla="*/ 207 h 387"/>
                <a:gd name="T116" fmla="*/ 66 w 311"/>
                <a:gd name="T117" fmla="*/ 255 h 387"/>
                <a:gd name="T118" fmla="*/ 53 w 311"/>
                <a:gd name="T119" fmla="*/ 241 h 387"/>
                <a:gd name="T120" fmla="*/ 66 w 311"/>
                <a:gd name="T121" fmla="*/ 228 h 387"/>
                <a:gd name="T122" fmla="*/ 79 w 311"/>
                <a:gd name="T123" fmla="*/ 241 h 387"/>
                <a:gd name="T124" fmla="*/ 66 w 311"/>
                <a:gd name="T125" fmla="*/ 25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387">
                  <a:moveTo>
                    <a:pt x="155" y="0"/>
                  </a:moveTo>
                  <a:lnTo>
                    <a:pt x="155" y="0"/>
                  </a:lnTo>
                  <a:lnTo>
                    <a:pt x="138" y="1"/>
                  </a:lnTo>
                  <a:lnTo>
                    <a:pt x="122" y="1"/>
                  </a:lnTo>
                  <a:lnTo>
                    <a:pt x="107" y="4"/>
                  </a:lnTo>
                  <a:lnTo>
                    <a:pt x="93" y="6"/>
                  </a:lnTo>
                  <a:lnTo>
                    <a:pt x="79" y="8"/>
                  </a:lnTo>
                  <a:lnTo>
                    <a:pt x="66" y="12"/>
                  </a:lnTo>
                  <a:lnTo>
                    <a:pt x="54" y="15"/>
                  </a:lnTo>
                  <a:lnTo>
                    <a:pt x="43" y="20"/>
                  </a:lnTo>
                  <a:lnTo>
                    <a:pt x="34" y="25"/>
                  </a:lnTo>
                  <a:lnTo>
                    <a:pt x="25" y="31"/>
                  </a:lnTo>
                  <a:lnTo>
                    <a:pt x="18" y="37"/>
                  </a:lnTo>
                  <a:lnTo>
                    <a:pt x="12" y="42"/>
                  </a:lnTo>
                  <a:lnTo>
                    <a:pt x="7" y="48"/>
                  </a:lnTo>
                  <a:lnTo>
                    <a:pt x="4" y="55"/>
                  </a:lnTo>
                  <a:lnTo>
                    <a:pt x="1" y="61"/>
                  </a:lnTo>
                  <a:lnTo>
                    <a:pt x="0" y="68"/>
                  </a:lnTo>
                  <a:lnTo>
                    <a:pt x="0" y="120"/>
                  </a:lnTo>
                  <a:lnTo>
                    <a:pt x="0" y="120"/>
                  </a:lnTo>
                  <a:lnTo>
                    <a:pt x="1" y="127"/>
                  </a:lnTo>
                  <a:lnTo>
                    <a:pt x="4" y="134"/>
                  </a:lnTo>
                  <a:lnTo>
                    <a:pt x="7" y="140"/>
                  </a:lnTo>
                  <a:lnTo>
                    <a:pt x="12" y="147"/>
                  </a:lnTo>
                  <a:lnTo>
                    <a:pt x="18" y="153"/>
                  </a:lnTo>
                  <a:lnTo>
                    <a:pt x="25" y="157"/>
                  </a:lnTo>
                  <a:lnTo>
                    <a:pt x="34" y="163"/>
                  </a:lnTo>
                  <a:lnTo>
                    <a:pt x="43" y="168"/>
                  </a:lnTo>
                  <a:lnTo>
                    <a:pt x="54" y="173"/>
                  </a:lnTo>
                  <a:lnTo>
                    <a:pt x="66" y="176"/>
                  </a:lnTo>
                  <a:lnTo>
                    <a:pt x="79" y="180"/>
                  </a:lnTo>
                  <a:lnTo>
                    <a:pt x="93" y="182"/>
                  </a:lnTo>
                  <a:lnTo>
                    <a:pt x="107" y="184"/>
                  </a:lnTo>
                  <a:lnTo>
                    <a:pt x="122" y="187"/>
                  </a:lnTo>
                  <a:lnTo>
                    <a:pt x="138" y="188"/>
                  </a:lnTo>
                  <a:lnTo>
                    <a:pt x="155" y="188"/>
                  </a:lnTo>
                  <a:lnTo>
                    <a:pt x="155" y="188"/>
                  </a:lnTo>
                  <a:lnTo>
                    <a:pt x="173" y="188"/>
                  </a:lnTo>
                  <a:lnTo>
                    <a:pt x="188" y="187"/>
                  </a:lnTo>
                  <a:lnTo>
                    <a:pt x="204" y="184"/>
                  </a:lnTo>
                  <a:lnTo>
                    <a:pt x="218" y="182"/>
                  </a:lnTo>
                  <a:lnTo>
                    <a:pt x="232" y="180"/>
                  </a:lnTo>
                  <a:lnTo>
                    <a:pt x="245" y="176"/>
                  </a:lnTo>
                  <a:lnTo>
                    <a:pt x="257" y="173"/>
                  </a:lnTo>
                  <a:lnTo>
                    <a:pt x="268" y="168"/>
                  </a:lnTo>
                  <a:lnTo>
                    <a:pt x="277" y="163"/>
                  </a:lnTo>
                  <a:lnTo>
                    <a:pt x="286" y="157"/>
                  </a:lnTo>
                  <a:lnTo>
                    <a:pt x="293" y="153"/>
                  </a:lnTo>
                  <a:lnTo>
                    <a:pt x="299" y="147"/>
                  </a:lnTo>
                  <a:lnTo>
                    <a:pt x="304" y="140"/>
                  </a:lnTo>
                  <a:lnTo>
                    <a:pt x="307" y="134"/>
                  </a:lnTo>
                  <a:lnTo>
                    <a:pt x="310" y="127"/>
                  </a:lnTo>
                  <a:lnTo>
                    <a:pt x="311" y="120"/>
                  </a:lnTo>
                  <a:lnTo>
                    <a:pt x="311" y="68"/>
                  </a:lnTo>
                  <a:lnTo>
                    <a:pt x="311" y="68"/>
                  </a:lnTo>
                  <a:lnTo>
                    <a:pt x="310" y="61"/>
                  </a:lnTo>
                  <a:lnTo>
                    <a:pt x="307" y="55"/>
                  </a:lnTo>
                  <a:lnTo>
                    <a:pt x="304" y="48"/>
                  </a:lnTo>
                  <a:lnTo>
                    <a:pt x="299" y="42"/>
                  </a:lnTo>
                  <a:lnTo>
                    <a:pt x="293" y="37"/>
                  </a:lnTo>
                  <a:lnTo>
                    <a:pt x="286" y="31"/>
                  </a:lnTo>
                  <a:lnTo>
                    <a:pt x="277" y="25"/>
                  </a:lnTo>
                  <a:lnTo>
                    <a:pt x="268" y="20"/>
                  </a:lnTo>
                  <a:lnTo>
                    <a:pt x="257" y="15"/>
                  </a:lnTo>
                  <a:lnTo>
                    <a:pt x="245" y="12"/>
                  </a:lnTo>
                  <a:lnTo>
                    <a:pt x="232" y="8"/>
                  </a:lnTo>
                  <a:lnTo>
                    <a:pt x="218" y="6"/>
                  </a:lnTo>
                  <a:lnTo>
                    <a:pt x="204" y="4"/>
                  </a:lnTo>
                  <a:lnTo>
                    <a:pt x="188" y="1"/>
                  </a:lnTo>
                  <a:lnTo>
                    <a:pt x="173" y="1"/>
                  </a:lnTo>
                  <a:lnTo>
                    <a:pt x="155" y="0"/>
                  </a:lnTo>
                  <a:lnTo>
                    <a:pt x="155" y="0"/>
                  </a:lnTo>
                  <a:close/>
                  <a:moveTo>
                    <a:pt x="66" y="154"/>
                  </a:moveTo>
                  <a:lnTo>
                    <a:pt x="66" y="154"/>
                  </a:lnTo>
                  <a:lnTo>
                    <a:pt x="61" y="153"/>
                  </a:lnTo>
                  <a:lnTo>
                    <a:pt x="56" y="149"/>
                  </a:lnTo>
                  <a:lnTo>
                    <a:pt x="54" y="146"/>
                  </a:lnTo>
                  <a:lnTo>
                    <a:pt x="53" y="140"/>
                  </a:lnTo>
                  <a:lnTo>
                    <a:pt x="53" y="140"/>
                  </a:lnTo>
                  <a:lnTo>
                    <a:pt x="54" y="135"/>
                  </a:lnTo>
                  <a:lnTo>
                    <a:pt x="56" y="132"/>
                  </a:lnTo>
                  <a:lnTo>
                    <a:pt x="61" y="128"/>
                  </a:lnTo>
                  <a:lnTo>
                    <a:pt x="66" y="127"/>
                  </a:lnTo>
                  <a:lnTo>
                    <a:pt x="66" y="127"/>
                  </a:lnTo>
                  <a:lnTo>
                    <a:pt x="70" y="128"/>
                  </a:lnTo>
                  <a:lnTo>
                    <a:pt x="75" y="132"/>
                  </a:lnTo>
                  <a:lnTo>
                    <a:pt x="77" y="135"/>
                  </a:lnTo>
                  <a:lnTo>
                    <a:pt x="79" y="140"/>
                  </a:lnTo>
                  <a:lnTo>
                    <a:pt x="79" y="140"/>
                  </a:lnTo>
                  <a:lnTo>
                    <a:pt x="77" y="146"/>
                  </a:lnTo>
                  <a:lnTo>
                    <a:pt x="75" y="149"/>
                  </a:lnTo>
                  <a:lnTo>
                    <a:pt x="70" y="153"/>
                  </a:lnTo>
                  <a:lnTo>
                    <a:pt x="66" y="154"/>
                  </a:lnTo>
                  <a:lnTo>
                    <a:pt x="66" y="154"/>
                  </a:lnTo>
                  <a:close/>
                  <a:moveTo>
                    <a:pt x="155" y="121"/>
                  </a:moveTo>
                  <a:lnTo>
                    <a:pt x="155" y="121"/>
                  </a:lnTo>
                  <a:lnTo>
                    <a:pt x="129" y="121"/>
                  </a:lnTo>
                  <a:lnTo>
                    <a:pt x="104" y="118"/>
                  </a:lnTo>
                  <a:lnTo>
                    <a:pt x="81" y="112"/>
                  </a:lnTo>
                  <a:lnTo>
                    <a:pt x="61" y="106"/>
                  </a:lnTo>
                  <a:lnTo>
                    <a:pt x="42" y="96"/>
                  </a:lnTo>
                  <a:lnTo>
                    <a:pt x="26" y="87"/>
                  </a:lnTo>
                  <a:lnTo>
                    <a:pt x="13" y="76"/>
                  </a:lnTo>
                  <a:lnTo>
                    <a:pt x="7" y="69"/>
                  </a:lnTo>
                  <a:lnTo>
                    <a:pt x="2" y="64"/>
                  </a:lnTo>
                  <a:lnTo>
                    <a:pt x="2" y="64"/>
                  </a:lnTo>
                  <a:lnTo>
                    <a:pt x="15" y="74"/>
                  </a:lnTo>
                  <a:lnTo>
                    <a:pt x="29" y="85"/>
                  </a:lnTo>
                  <a:lnTo>
                    <a:pt x="46" y="93"/>
                  </a:lnTo>
                  <a:lnTo>
                    <a:pt x="65" y="100"/>
                  </a:lnTo>
                  <a:lnTo>
                    <a:pt x="85" y="106"/>
                  </a:lnTo>
                  <a:lnTo>
                    <a:pt x="107" y="110"/>
                  </a:lnTo>
                  <a:lnTo>
                    <a:pt x="130" y="113"/>
                  </a:lnTo>
                  <a:lnTo>
                    <a:pt x="155" y="114"/>
                  </a:lnTo>
                  <a:lnTo>
                    <a:pt x="155" y="114"/>
                  </a:lnTo>
                  <a:lnTo>
                    <a:pt x="181" y="113"/>
                  </a:lnTo>
                  <a:lnTo>
                    <a:pt x="204" y="110"/>
                  </a:lnTo>
                  <a:lnTo>
                    <a:pt x="227" y="106"/>
                  </a:lnTo>
                  <a:lnTo>
                    <a:pt x="246" y="100"/>
                  </a:lnTo>
                  <a:lnTo>
                    <a:pt x="265" y="93"/>
                  </a:lnTo>
                  <a:lnTo>
                    <a:pt x="282" y="85"/>
                  </a:lnTo>
                  <a:lnTo>
                    <a:pt x="296" y="74"/>
                  </a:lnTo>
                  <a:lnTo>
                    <a:pt x="309" y="64"/>
                  </a:lnTo>
                  <a:lnTo>
                    <a:pt x="309" y="64"/>
                  </a:lnTo>
                  <a:lnTo>
                    <a:pt x="304" y="69"/>
                  </a:lnTo>
                  <a:lnTo>
                    <a:pt x="298" y="76"/>
                  </a:lnTo>
                  <a:lnTo>
                    <a:pt x="285" y="87"/>
                  </a:lnTo>
                  <a:lnTo>
                    <a:pt x="269" y="96"/>
                  </a:lnTo>
                  <a:lnTo>
                    <a:pt x="250" y="106"/>
                  </a:lnTo>
                  <a:lnTo>
                    <a:pt x="230" y="112"/>
                  </a:lnTo>
                  <a:lnTo>
                    <a:pt x="207" y="118"/>
                  </a:lnTo>
                  <a:lnTo>
                    <a:pt x="182" y="121"/>
                  </a:lnTo>
                  <a:lnTo>
                    <a:pt x="155" y="121"/>
                  </a:lnTo>
                  <a:lnTo>
                    <a:pt x="155" y="121"/>
                  </a:lnTo>
                  <a:close/>
                  <a:moveTo>
                    <a:pt x="155" y="317"/>
                  </a:moveTo>
                  <a:lnTo>
                    <a:pt x="155" y="317"/>
                  </a:lnTo>
                  <a:lnTo>
                    <a:pt x="126" y="316"/>
                  </a:lnTo>
                  <a:lnTo>
                    <a:pt x="97" y="312"/>
                  </a:lnTo>
                  <a:lnTo>
                    <a:pt x="73" y="308"/>
                  </a:lnTo>
                  <a:lnTo>
                    <a:pt x="52" y="301"/>
                  </a:lnTo>
                  <a:lnTo>
                    <a:pt x="42" y="296"/>
                  </a:lnTo>
                  <a:lnTo>
                    <a:pt x="33" y="291"/>
                  </a:lnTo>
                  <a:lnTo>
                    <a:pt x="26" y="286"/>
                  </a:lnTo>
                  <a:lnTo>
                    <a:pt x="19" y="282"/>
                  </a:lnTo>
                  <a:lnTo>
                    <a:pt x="13" y="276"/>
                  </a:lnTo>
                  <a:lnTo>
                    <a:pt x="8" y="270"/>
                  </a:lnTo>
                  <a:lnTo>
                    <a:pt x="5" y="264"/>
                  </a:lnTo>
                  <a:lnTo>
                    <a:pt x="2" y="258"/>
                  </a:lnTo>
                  <a:lnTo>
                    <a:pt x="2" y="258"/>
                  </a:lnTo>
                  <a:lnTo>
                    <a:pt x="0" y="263"/>
                  </a:lnTo>
                  <a:lnTo>
                    <a:pt x="0" y="269"/>
                  </a:lnTo>
                  <a:lnTo>
                    <a:pt x="0" y="319"/>
                  </a:lnTo>
                  <a:lnTo>
                    <a:pt x="0" y="319"/>
                  </a:lnTo>
                  <a:lnTo>
                    <a:pt x="1" y="326"/>
                  </a:lnTo>
                  <a:lnTo>
                    <a:pt x="4" y="333"/>
                  </a:lnTo>
                  <a:lnTo>
                    <a:pt x="7" y="340"/>
                  </a:lnTo>
                  <a:lnTo>
                    <a:pt x="12" y="346"/>
                  </a:lnTo>
                  <a:lnTo>
                    <a:pt x="18" y="352"/>
                  </a:lnTo>
                  <a:lnTo>
                    <a:pt x="25" y="358"/>
                  </a:lnTo>
                  <a:lnTo>
                    <a:pt x="34" y="363"/>
                  </a:lnTo>
                  <a:lnTo>
                    <a:pt x="43" y="367"/>
                  </a:lnTo>
                  <a:lnTo>
                    <a:pt x="54" y="372"/>
                  </a:lnTo>
                  <a:lnTo>
                    <a:pt x="66" y="376"/>
                  </a:lnTo>
                  <a:lnTo>
                    <a:pt x="79" y="379"/>
                  </a:lnTo>
                  <a:lnTo>
                    <a:pt x="93" y="383"/>
                  </a:lnTo>
                  <a:lnTo>
                    <a:pt x="107" y="385"/>
                  </a:lnTo>
                  <a:lnTo>
                    <a:pt x="122" y="386"/>
                  </a:lnTo>
                  <a:lnTo>
                    <a:pt x="138" y="387"/>
                  </a:lnTo>
                  <a:lnTo>
                    <a:pt x="155" y="387"/>
                  </a:lnTo>
                  <a:lnTo>
                    <a:pt x="155" y="387"/>
                  </a:lnTo>
                  <a:lnTo>
                    <a:pt x="173" y="387"/>
                  </a:lnTo>
                  <a:lnTo>
                    <a:pt x="188" y="386"/>
                  </a:lnTo>
                  <a:lnTo>
                    <a:pt x="204" y="385"/>
                  </a:lnTo>
                  <a:lnTo>
                    <a:pt x="218" y="383"/>
                  </a:lnTo>
                  <a:lnTo>
                    <a:pt x="232" y="379"/>
                  </a:lnTo>
                  <a:lnTo>
                    <a:pt x="245" y="376"/>
                  </a:lnTo>
                  <a:lnTo>
                    <a:pt x="257" y="372"/>
                  </a:lnTo>
                  <a:lnTo>
                    <a:pt x="268" y="367"/>
                  </a:lnTo>
                  <a:lnTo>
                    <a:pt x="277" y="363"/>
                  </a:lnTo>
                  <a:lnTo>
                    <a:pt x="286" y="358"/>
                  </a:lnTo>
                  <a:lnTo>
                    <a:pt x="293" y="352"/>
                  </a:lnTo>
                  <a:lnTo>
                    <a:pt x="299" y="346"/>
                  </a:lnTo>
                  <a:lnTo>
                    <a:pt x="304" y="340"/>
                  </a:lnTo>
                  <a:lnTo>
                    <a:pt x="307" y="333"/>
                  </a:lnTo>
                  <a:lnTo>
                    <a:pt x="310" y="326"/>
                  </a:lnTo>
                  <a:lnTo>
                    <a:pt x="311" y="319"/>
                  </a:lnTo>
                  <a:lnTo>
                    <a:pt x="311" y="269"/>
                  </a:lnTo>
                  <a:lnTo>
                    <a:pt x="311" y="269"/>
                  </a:lnTo>
                  <a:lnTo>
                    <a:pt x="311" y="263"/>
                  </a:lnTo>
                  <a:lnTo>
                    <a:pt x="309" y="258"/>
                  </a:lnTo>
                  <a:lnTo>
                    <a:pt x="309" y="258"/>
                  </a:lnTo>
                  <a:lnTo>
                    <a:pt x="306" y="264"/>
                  </a:lnTo>
                  <a:lnTo>
                    <a:pt x="303" y="270"/>
                  </a:lnTo>
                  <a:lnTo>
                    <a:pt x="298" y="276"/>
                  </a:lnTo>
                  <a:lnTo>
                    <a:pt x="292" y="282"/>
                  </a:lnTo>
                  <a:lnTo>
                    <a:pt x="285" y="286"/>
                  </a:lnTo>
                  <a:lnTo>
                    <a:pt x="278" y="291"/>
                  </a:lnTo>
                  <a:lnTo>
                    <a:pt x="269" y="296"/>
                  </a:lnTo>
                  <a:lnTo>
                    <a:pt x="259" y="301"/>
                  </a:lnTo>
                  <a:lnTo>
                    <a:pt x="238" y="308"/>
                  </a:lnTo>
                  <a:lnTo>
                    <a:pt x="214" y="312"/>
                  </a:lnTo>
                  <a:lnTo>
                    <a:pt x="185" y="316"/>
                  </a:lnTo>
                  <a:lnTo>
                    <a:pt x="155" y="317"/>
                  </a:lnTo>
                  <a:lnTo>
                    <a:pt x="155" y="317"/>
                  </a:lnTo>
                  <a:close/>
                  <a:moveTo>
                    <a:pt x="66" y="357"/>
                  </a:moveTo>
                  <a:lnTo>
                    <a:pt x="66" y="357"/>
                  </a:lnTo>
                  <a:lnTo>
                    <a:pt x="61" y="356"/>
                  </a:lnTo>
                  <a:lnTo>
                    <a:pt x="56" y="352"/>
                  </a:lnTo>
                  <a:lnTo>
                    <a:pt x="54" y="349"/>
                  </a:lnTo>
                  <a:lnTo>
                    <a:pt x="53" y="344"/>
                  </a:lnTo>
                  <a:lnTo>
                    <a:pt x="53" y="344"/>
                  </a:lnTo>
                  <a:lnTo>
                    <a:pt x="54" y="338"/>
                  </a:lnTo>
                  <a:lnTo>
                    <a:pt x="56" y="335"/>
                  </a:lnTo>
                  <a:lnTo>
                    <a:pt x="61" y="331"/>
                  </a:lnTo>
                  <a:lnTo>
                    <a:pt x="66" y="330"/>
                  </a:lnTo>
                  <a:lnTo>
                    <a:pt x="66" y="330"/>
                  </a:lnTo>
                  <a:lnTo>
                    <a:pt x="70" y="331"/>
                  </a:lnTo>
                  <a:lnTo>
                    <a:pt x="75" y="335"/>
                  </a:lnTo>
                  <a:lnTo>
                    <a:pt x="77" y="338"/>
                  </a:lnTo>
                  <a:lnTo>
                    <a:pt x="79" y="344"/>
                  </a:lnTo>
                  <a:lnTo>
                    <a:pt x="79" y="344"/>
                  </a:lnTo>
                  <a:lnTo>
                    <a:pt x="77" y="349"/>
                  </a:lnTo>
                  <a:lnTo>
                    <a:pt x="75" y="352"/>
                  </a:lnTo>
                  <a:lnTo>
                    <a:pt x="70" y="356"/>
                  </a:lnTo>
                  <a:lnTo>
                    <a:pt x="66" y="357"/>
                  </a:lnTo>
                  <a:lnTo>
                    <a:pt x="66" y="357"/>
                  </a:lnTo>
                  <a:close/>
                  <a:moveTo>
                    <a:pt x="155" y="217"/>
                  </a:moveTo>
                  <a:lnTo>
                    <a:pt x="155" y="217"/>
                  </a:lnTo>
                  <a:lnTo>
                    <a:pt x="126" y="216"/>
                  </a:lnTo>
                  <a:lnTo>
                    <a:pt x="99" y="213"/>
                  </a:lnTo>
                  <a:lnTo>
                    <a:pt x="74" y="207"/>
                  </a:lnTo>
                  <a:lnTo>
                    <a:pt x="52" y="200"/>
                  </a:lnTo>
                  <a:lnTo>
                    <a:pt x="34" y="191"/>
                  </a:lnTo>
                  <a:lnTo>
                    <a:pt x="26" y="187"/>
                  </a:lnTo>
                  <a:lnTo>
                    <a:pt x="19" y="182"/>
                  </a:lnTo>
                  <a:lnTo>
                    <a:pt x="13" y="176"/>
                  </a:lnTo>
                  <a:lnTo>
                    <a:pt x="8" y="170"/>
                  </a:lnTo>
                  <a:lnTo>
                    <a:pt x="5" y="164"/>
                  </a:lnTo>
                  <a:lnTo>
                    <a:pt x="2" y="159"/>
                  </a:lnTo>
                  <a:lnTo>
                    <a:pt x="2" y="159"/>
                  </a:lnTo>
                  <a:lnTo>
                    <a:pt x="0" y="163"/>
                  </a:lnTo>
                  <a:lnTo>
                    <a:pt x="0" y="168"/>
                  </a:lnTo>
                  <a:lnTo>
                    <a:pt x="0" y="220"/>
                  </a:lnTo>
                  <a:lnTo>
                    <a:pt x="0" y="220"/>
                  </a:lnTo>
                  <a:lnTo>
                    <a:pt x="1" y="227"/>
                  </a:lnTo>
                  <a:lnTo>
                    <a:pt x="4" y="234"/>
                  </a:lnTo>
                  <a:lnTo>
                    <a:pt x="7" y="240"/>
                  </a:lnTo>
                  <a:lnTo>
                    <a:pt x="12" y="247"/>
                  </a:lnTo>
                  <a:lnTo>
                    <a:pt x="18" y="252"/>
                  </a:lnTo>
                  <a:lnTo>
                    <a:pt x="25" y="258"/>
                  </a:lnTo>
                  <a:lnTo>
                    <a:pt x="34" y="263"/>
                  </a:lnTo>
                  <a:lnTo>
                    <a:pt x="43" y="268"/>
                  </a:lnTo>
                  <a:lnTo>
                    <a:pt x="54" y="272"/>
                  </a:lnTo>
                  <a:lnTo>
                    <a:pt x="66" y="276"/>
                  </a:lnTo>
                  <a:lnTo>
                    <a:pt x="79" y="279"/>
                  </a:lnTo>
                  <a:lnTo>
                    <a:pt x="93" y="283"/>
                  </a:lnTo>
                  <a:lnTo>
                    <a:pt x="107" y="285"/>
                  </a:lnTo>
                  <a:lnTo>
                    <a:pt x="122" y="286"/>
                  </a:lnTo>
                  <a:lnTo>
                    <a:pt x="138" y="288"/>
                  </a:lnTo>
                  <a:lnTo>
                    <a:pt x="155" y="288"/>
                  </a:lnTo>
                  <a:lnTo>
                    <a:pt x="155" y="288"/>
                  </a:lnTo>
                  <a:lnTo>
                    <a:pt x="173" y="288"/>
                  </a:lnTo>
                  <a:lnTo>
                    <a:pt x="188" y="286"/>
                  </a:lnTo>
                  <a:lnTo>
                    <a:pt x="204" y="285"/>
                  </a:lnTo>
                  <a:lnTo>
                    <a:pt x="218" y="283"/>
                  </a:lnTo>
                  <a:lnTo>
                    <a:pt x="232" y="279"/>
                  </a:lnTo>
                  <a:lnTo>
                    <a:pt x="245" y="276"/>
                  </a:lnTo>
                  <a:lnTo>
                    <a:pt x="257" y="272"/>
                  </a:lnTo>
                  <a:lnTo>
                    <a:pt x="268" y="268"/>
                  </a:lnTo>
                  <a:lnTo>
                    <a:pt x="277" y="263"/>
                  </a:lnTo>
                  <a:lnTo>
                    <a:pt x="286" y="258"/>
                  </a:lnTo>
                  <a:lnTo>
                    <a:pt x="293" y="252"/>
                  </a:lnTo>
                  <a:lnTo>
                    <a:pt x="299" y="247"/>
                  </a:lnTo>
                  <a:lnTo>
                    <a:pt x="304" y="240"/>
                  </a:lnTo>
                  <a:lnTo>
                    <a:pt x="307" y="234"/>
                  </a:lnTo>
                  <a:lnTo>
                    <a:pt x="310" y="227"/>
                  </a:lnTo>
                  <a:lnTo>
                    <a:pt x="311" y="220"/>
                  </a:lnTo>
                  <a:lnTo>
                    <a:pt x="311" y="168"/>
                  </a:lnTo>
                  <a:lnTo>
                    <a:pt x="311" y="168"/>
                  </a:lnTo>
                  <a:lnTo>
                    <a:pt x="310" y="163"/>
                  </a:lnTo>
                  <a:lnTo>
                    <a:pt x="309" y="159"/>
                  </a:lnTo>
                  <a:lnTo>
                    <a:pt x="309" y="159"/>
                  </a:lnTo>
                  <a:lnTo>
                    <a:pt x="306" y="164"/>
                  </a:lnTo>
                  <a:lnTo>
                    <a:pt x="303" y="170"/>
                  </a:lnTo>
                  <a:lnTo>
                    <a:pt x="298" y="176"/>
                  </a:lnTo>
                  <a:lnTo>
                    <a:pt x="292" y="182"/>
                  </a:lnTo>
                  <a:lnTo>
                    <a:pt x="285" y="187"/>
                  </a:lnTo>
                  <a:lnTo>
                    <a:pt x="277" y="191"/>
                  </a:lnTo>
                  <a:lnTo>
                    <a:pt x="259" y="200"/>
                  </a:lnTo>
                  <a:lnTo>
                    <a:pt x="237" y="207"/>
                  </a:lnTo>
                  <a:lnTo>
                    <a:pt x="212" y="213"/>
                  </a:lnTo>
                  <a:lnTo>
                    <a:pt x="185" y="216"/>
                  </a:lnTo>
                  <a:lnTo>
                    <a:pt x="155" y="217"/>
                  </a:lnTo>
                  <a:lnTo>
                    <a:pt x="155" y="217"/>
                  </a:lnTo>
                  <a:close/>
                  <a:moveTo>
                    <a:pt x="66" y="255"/>
                  </a:moveTo>
                  <a:lnTo>
                    <a:pt x="66" y="255"/>
                  </a:lnTo>
                  <a:lnTo>
                    <a:pt x="61" y="254"/>
                  </a:lnTo>
                  <a:lnTo>
                    <a:pt x="56" y="250"/>
                  </a:lnTo>
                  <a:lnTo>
                    <a:pt x="54" y="247"/>
                  </a:lnTo>
                  <a:lnTo>
                    <a:pt x="53" y="241"/>
                  </a:lnTo>
                  <a:lnTo>
                    <a:pt x="53" y="241"/>
                  </a:lnTo>
                  <a:lnTo>
                    <a:pt x="54" y="236"/>
                  </a:lnTo>
                  <a:lnTo>
                    <a:pt x="56" y="233"/>
                  </a:lnTo>
                  <a:lnTo>
                    <a:pt x="61" y="229"/>
                  </a:lnTo>
                  <a:lnTo>
                    <a:pt x="66" y="228"/>
                  </a:lnTo>
                  <a:lnTo>
                    <a:pt x="66" y="228"/>
                  </a:lnTo>
                  <a:lnTo>
                    <a:pt x="70" y="229"/>
                  </a:lnTo>
                  <a:lnTo>
                    <a:pt x="75" y="233"/>
                  </a:lnTo>
                  <a:lnTo>
                    <a:pt x="77" y="236"/>
                  </a:lnTo>
                  <a:lnTo>
                    <a:pt x="79" y="241"/>
                  </a:lnTo>
                  <a:lnTo>
                    <a:pt x="79" y="241"/>
                  </a:lnTo>
                  <a:lnTo>
                    <a:pt x="77" y="247"/>
                  </a:lnTo>
                  <a:lnTo>
                    <a:pt x="75" y="250"/>
                  </a:lnTo>
                  <a:lnTo>
                    <a:pt x="70" y="254"/>
                  </a:lnTo>
                  <a:lnTo>
                    <a:pt x="66" y="255"/>
                  </a:lnTo>
                  <a:lnTo>
                    <a:pt x="66" y="255"/>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0" name="Freeform 52"/>
            <p:cNvSpPr>
              <a:spLocks noEditPoints="1"/>
            </p:cNvSpPr>
            <p:nvPr/>
          </p:nvSpPr>
          <p:spPr bwMode="auto">
            <a:xfrm>
              <a:off x="2606827" y="3240592"/>
              <a:ext cx="498393" cy="496414"/>
            </a:xfrm>
            <a:custGeom>
              <a:avLst/>
              <a:gdLst>
                <a:gd name="T0" fmla="*/ 107 w 311"/>
                <a:gd name="T1" fmla="*/ 4 h 387"/>
                <a:gd name="T2" fmla="*/ 43 w 311"/>
                <a:gd name="T3" fmla="*/ 20 h 387"/>
                <a:gd name="T4" fmla="*/ 7 w 311"/>
                <a:gd name="T5" fmla="*/ 48 h 387"/>
                <a:gd name="T6" fmla="*/ 0 w 311"/>
                <a:gd name="T7" fmla="*/ 120 h 387"/>
                <a:gd name="T8" fmla="*/ 18 w 311"/>
                <a:gd name="T9" fmla="*/ 153 h 387"/>
                <a:gd name="T10" fmla="*/ 66 w 311"/>
                <a:gd name="T11" fmla="*/ 176 h 387"/>
                <a:gd name="T12" fmla="*/ 138 w 311"/>
                <a:gd name="T13" fmla="*/ 188 h 387"/>
                <a:gd name="T14" fmla="*/ 204 w 311"/>
                <a:gd name="T15" fmla="*/ 184 h 387"/>
                <a:gd name="T16" fmla="*/ 268 w 311"/>
                <a:gd name="T17" fmla="*/ 168 h 387"/>
                <a:gd name="T18" fmla="*/ 304 w 311"/>
                <a:gd name="T19" fmla="*/ 140 h 387"/>
                <a:gd name="T20" fmla="*/ 311 w 311"/>
                <a:gd name="T21" fmla="*/ 68 h 387"/>
                <a:gd name="T22" fmla="*/ 293 w 311"/>
                <a:gd name="T23" fmla="*/ 37 h 387"/>
                <a:gd name="T24" fmla="*/ 245 w 311"/>
                <a:gd name="T25" fmla="*/ 12 h 387"/>
                <a:gd name="T26" fmla="*/ 173 w 311"/>
                <a:gd name="T27" fmla="*/ 1 h 387"/>
                <a:gd name="T28" fmla="*/ 61 w 311"/>
                <a:gd name="T29" fmla="*/ 153 h 387"/>
                <a:gd name="T30" fmla="*/ 54 w 311"/>
                <a:gd name="T31" fmla="*/ 135 h 387"/>
                <a:gd name="T32" fmla="*/ 70 w 311"/>
                <a:gd name="T33" fmla="*/ 128 h 387"/>
                <a:gd name="T34" fmla="*/ 77 w 311"/>
                <a:gd name="T35" fmla="*/ 146 h 387"/>
                <a:gd name="T36" fmla="*/ 155 w 311"/>
                <a:gd name="T37" fmla="*/ 121 h 387"/>
                <a:gd name="T38" fmla="*/ 61 w 311"/>
                <a:gd name="T39" fmla="*/ 106 h 387"/>
                <a:gd name="T40" fmla="*/ 2 w 311"/>
                <a:gd name="T41" fmla="*/ 64 h 387"/>
                <a:gd name="T42" fmla="*/ 65 w 311"/>
                <a:gd name="T43" fmla="*/ 100 h 387"/>
                <a:gd name="T44" fmla="*/ 155 w 311"/>
                <a:gd name="T45" fmla="*/ 114 h 387"/>
                <a:gd name="T46" fmla="*/ 265 w 311"/>
                <a:gd name="T47" fmla="*/ 93 h 387"/>
                <a:gd name="T48" fmla="*/ 304 w 311"/>
                <a:gd name="T49" fmla="*/ 69 h 387"/>
                <a:gd name="T50" fmla="*/ 230 w 311"/>
                <a:gd name="T51" fmla="*/ 112 h 387"/>
                <a:gd name="T52" fmla="*/ 155 w 311"/>
                <a:gd name="T53" fmla="*/ 317 h 387"/>
                <a:gd name="T54" fmla="*/ 52 w 311"/>
                <a:gd name="T55" fmla="*/ 301 h 387"/>
                <a:gd name="T56" fmla="*/ 13 w 311"/>
                <a:gd name="T57" fmla="*/ 276 h 387"/>
                <a:gd name="T58" fmla="*/ 0 w 311"/>
                <a:gd name="T59" fmla="*/ 263 h 387"/>
                <a:gd name="T60" fmla="*/ 4 w 311"/>
                <a:gd name="T61" fmla="*/ 333 h 387"/>
                <a:gd name="T62" fmla="*/ 34 w 311"/>
                <a:gd name="T63" fmla="*/ 363 h 387"/>
                <a:gd name="T64" fmla="*/ 93 w 311"/>
                <a:gd name="T65" fmla="*/ 383 h 387"/>
                <a:gd name="T66" fmla="*/ 155 w 311"/>
                <a:gd name="T67" fmla="*/ 387 h 387"/>
                <a:gd name="T68" fmla="*/ 232 w 311"/>
                <a:gd name="T69" fmla="*/ 379 h 387"/>
                <a:gd name="T70" fmla="*/ 286 w 311"/>
                <a:gd name="T71" fmla="*/ 358 h 387"/>
                <a:gd name="T72" fmla="*/ 310 w 311"/>
                <a:gd name="T73" fmla="*/ 326 h 387"/>
                <a:gd name="T74" fmla="*/ 309 w 311"/>
                <a:gd name="T75" fmla="*/ 258 h 387"/>
                <a:gd name="T76" fmla="*/ 292 w 311"/>
                <a:gd name="T77" fmla="*/ 282 h 387"/>
                <a:gd name="T78" fmla="*/ 238 w 311"/>
                <a:gd name="T79" fmla="*/ 308 h 387"/>
                <a:gd name="T80" fmla="*/ 66 w 311"/>
                <a:gd name="T81" fmla="*/ 357 h 387"/>
                <a:gd name="T82" fmla="*/ 53 w 311"/>
                <a:gd name="T83" fmla="*/ 344 h 387"/>
                <a:gd name="T84" fmla="*/ 66 w 311"/>
                <a:gd name="T85" fmla="*/ 330 h 387"/>
                <a:gd name="T86" fmla="*/ 79 w 311"/>
                <a:gd name="T87" fmla="*/ 344 h 387"/>
                <a:gd name="T88" fmla="*/ 66 w 311"/>
                <a:gd name="T89" fmla="*/ 357 h 387"/>
                <a:gd name="T90" fmla="*/ 99 w 311"/>
                <a:gd name="T91" fmla="*/ 213 h 387"/>
                <a:gd name="T92" fmla="*/ 19 w 311"/>
                <a:gd name="T93" fmla="*/ 182 h 387"/>
                <a:gd name="T94" fmla="*/ 2 w 311"/>
                <a:gd name="T95" fmla="*/ 159 h 387"/>
                <a:gd name="T96" fmla="*/ 1 w 311"/>
                <a:gd name="T97" fmla="*/ 227 h 387"/>
                <a:gd name="T98" fmla="*/ 25 w 311"/>
                <a:gd name="T99" fmla="*/ 258 h 387"/>
                <a:gd name="T100" fmla="*/ 79 w 311"/>
                <a:gd name="T101" fmla="*/ 279 h 387"/>
                <a:gd name="T102" fmla="*/ 155 w 311"/>
                <a:gd name="T103" fmla="*/ 288 h 387"/>
                <a:gd name="T104" fmla="*/ 218 w 311"/>
                <a:gd name="T105" fmla="*/ 283 h 387"/>
                <a:gd name="T106" fmla="*/ 277 w 311"/>
                <a:gd name="T107" fmla="*/ 263 h 387"/>
                <a:gd name="T108" fmla="*/ 307 w 311"/>
                <a:gd name="T109" fmla="*/ 234 h 387"/>
                <a:gd name="T110" fmla="*/ 310 w 311"/>
                <a:gd name="T111" fmla="*/ 163 h 387"/>
                <a:gd name="T112" fmla="*/ 298 w 311"/>
                <a:gd name="T113" fmla="*/ 176 h 387"/>
                <a:gd name="T114" fmla="*/ 237 w 311"/>
                <a:gd name="T115" fmla="*/ 207 h 387"/>
                <a:gd name="T116" fmla="*/ 66 w 311"/>
                <a:gd name="T117" fmla="*/ 255 h 387"/>
                <a:gd name="T118" fmla="*/ 53 w 311"/>
                <a:gd name="T119" fmla="*/ 241 h 387"/>
                <a:gd name="T120" fmla="*/ 66 w 311"/>
                <a:gd name="T121" fmla="*/ 228 h 387"/>
                <a:gd name="T122" fmla="*/ 79 w 311"/>
                <a:gd name="T123" fmla="*/ 241 h 387"/>
                <a:gd name="T124" fmla="*/ 66 w 311"/>
                <a:gd name="T125" fmla="*/ 25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387">
                  <a:moveTo>
                    <a:pt x="155" y="0"/>
                  </a:moveTo>
                  <a:lnTo>
                    <a:pt x="155" y="0"/>
                  </a:lnTo>
                  <a:lnTo>
                    <a:pt x="138" y="1"/>
                  </a:lnTo>
                  <a:lnTo>
                    <a:pt x="122" y="1"/>
                  </a:lnTo>
                  <a:lnTo>
                    <a:pt x="107" y="4"/>
                  </a:lnTo>
                  <a:lnTo>
                    <a:pt x="93" y="6"/>
                  </a:lnTo>
                  <a:lnTo>
                    <a:pt x="79" y="8"/>
                  </a:lnTo>
                  <a:lnTo>
                    <a:pt x="66" y="12"/>
                  </a:lnTo>
                  <a:lnTo>
                    <a:pt x="54" y="15"/>
                  </a:lnTo>
                  <a:lnTo>
                    <a:pt x="43" y="20"/>
                  </a:lnTo>
                  <a:lnTo>
                    <a:pt x="34" y="25"/>
                  </a:lnTo>
                  <a:lnTo>
                    <a:pt x="25" y="31"/>
                  </a:lnTo>
                  <a:lnTo>
                    <a:pt x="18" y="37"/>
                  </a:lnTo>
                  <a:lnTo>
                    <a:pt x="12" y="42"/>
                  </a:lnTo>
                  <a:lnTo>
                    <a:pt x="7" y="48"/>
                  </a:lnTo>
                  <a:lnTo>
                    <a:pt x="4" y="55"/>
                  </a:lnTo>
                  <a:lnTo>
                    <a:pt x="1" y="61"/>
                  </a:lnTo>
                  <a:lnTo>
                    <a:pt x="0" y="68"/>
                  </a:lnTo>
                  <a:lnTo>
                    <a:pt x="0" y="120"/>
                  </a:lnTo>
                  <a:lnTo>
                    <a:pt x="0" y="120"/>
                  </a:lnTo>
                  <a:lnTo>
                    <a:pt x="1" y="127"/>
                  </a:lnTo>
                  <a:lnTo>
                    <a:pt x="4" y="134"/>
                  </a:lnTo>
                  <a:lnTo>
                    <a:pt x="7" y="140"/>
                  </a:lnTo>
                  <a:lnTo>
                    <a:pt x="12" y="147"/>
                  </a:lnTo>
                  <a:lnTo>
                    <a:pt x="18" y="153"/>
                  </a:lnTo>
                  <a:lnTo>
                    <a:pt x="25" y="157"/>
                  </a:lnTo>
                  <a:lnTo>
                    <a:pt x="34" y="163"/>
                  </a:lnTo>
                  <a:lnTo>
                    <a:pt x="43" y="168"/>
                  </a:lnTo>
                  <a:lnTo>
                    <a:pt x="54" y="173"/>
                  </a:lnTo>
                  <a:lnTo>
                    <a:pt x="66" y="176"/>
                  </a:lnTo>
                  <a:lnTo>
                    <a:pt x="79" y="180"/>
                  </a:lnTo>
                  <a:lnTo>
                    <a:pt x="93" y="182"/>
                  </a:lnTo>
                  <a:lnTo>
                    <a:pt x="107" y="184"/>
                  </a:lnTo>
                  <a:lnTo>
                    <a:pt x="122" y="187"/>
                  </a:lnTo>
                  <a:lnTo>
                    <a:pt x="138" y="188"/>
                  </a:lnTo>
                  <a:lnTo>
                    <a:pt x="155" y="188"/>
                  </a:lnTo>
                  <a:lnTo>
                    <a:pt x="155" y="188"/>
                  </a:lnTo>
                  <a:lnTo>
                    <a:pt x="173" y="188"/>
                  </a:lnTo>
                  <a:lnTo>
                    <a:pt x="188" y="187"/>
                  </a:lnTo>
                  <a:lnTo>
                    <a:pt x="204" y="184"/>
                  </a:lnTo>
                  <a:lnTo>
                    <a:pt x="218" y="182"/>
                  </a:lnTo>
                  <a:lnTo>
                    <a:pt x="232" y="180"/>
                  </a:lnTo>
                  <a:lnTo>
                    <a:pt x="245" y="176"/>
                  </a:lnTo>
                  <a:lnTo>
                    <a:pt x="257" y="173"/>
                  </a:lnTo>
                  <a:lnTo>
                    <a:pt x="268" y="168"/>
                  </a:lnTo>
                  <a:lnTo>
                    <a:pt x="277" y="163"/>
                  </a:lnTo>
                  <a:lnTo>
                    <a:pt x="286" y="157"/>
                  </a:lnTo>
                  <a:lnTo>
                    <a:pt x="293" y="153"/>
                  </a:lnTo>
                  <a:lnTo>
                    <a:pt x="299" y="147"/>
                  </a:lnTo>
                  <a:lnTo>
                    <a:pt x="304" y="140"/>
                  </a:lnTo>
                  <a:lnTo>
                    <a:pt x="307" y="134"/>
                  </a:lnTo>
                  <a:lnTo>
                    <a:pt x="310" y="127"/>
                  </a:lnTo>
                  <a:lnTo>
                    <a:pt x="311" y="120"/>
                  </a:lnTo>
                  <a:lnTo>
                    <a:pt x="311" y="68"/>
                  </a:lnTo>
                  <a:lnTo>
                    <a:pt x="311" y="68"/>
                  </a:lnTo>
                  <a:lnTo>
                    <a:pt x="310" y="61"/>
                  </a:lnTo>
                  <a:lnTo>
                    <a:pt x="307" y="55"/>
                  </a:lnTo>
                  <a:lnTo>
                    <a:pt x="304" y="48"/>
                  </a:lnTo>
                  <a:lnTo>
                    <a:pt x="299" y="42"/>
                  </a:lnTo>
                  <a:lnTo>
                    <a:pt x="293" y="37"/>
                  </a:lnTo>
                  <a:lnTo>
                    <a:pt x="286" y="31"/>
                  </a:lnTo>
                  <a:lnTo>
                    <a:pt x="277" y="25"/>
                  </a:lnTo>
                  <a:lnTo>
                    <a:pt x="268" y="20"/>
                  </a:lnTo>
                  <a:lnTo>
                    <a:pt x="257" y="15"/>
                  </a:lnTo>
                  <a:lnTo>
                    <a:pt x="245" y="12"/>
                  </a:lnTo>
                  <a:lnTo>
                    <a:pt x="232" y="8"/>
                  </a:lnTo>
                  <a:lnTo>
                    <a:pt x="218" y="6"/>
                  </a:lnTo>
                  <a:lnTo>
                    <a:pt x="204" y="4"/>
                  </a:lnTo>
                  <a:lnTo>
                    <a:pt x="188" y="1"/>
                  </a:lnTo>
                  <a:lnTo>
                    <a:pt x="173" y="1"/>
                  </a:lnTo>
                  <a:lnTo>
                    <a:pt x="155" y="0"/>
                  </a:lnTo>
                  <a:lnTo>
                    <a:pt x="155" y="0"/>
                  </a:lnTo>
                  <a:close/>
                  <a:moveTo>
                    <a:pt x="66" y="154"/>
                  </a:moveTo>
                  <a:lnTo>
                    <a:pt x="66" y="154"/>
                  </a:lnTo>
                  <a:lnTo>
                    <a:pt x="61" y="153"/>
                  </a:lnTo>
                  <a:lnTo>
                    <a:pt x="56" y="149"/>
                  </a:lnTo>
                  <a:lnTo>
                    <a:pt x="54" y="146"/>
                  </a:lnTo>
                  <a:lnTo>
                    <a:pt x="53" y="140"/>
                  </a:lnTo>
                  <a:lnTo>
                    <a:pt x="53" y="140"/>
                  </a:lnTo>
                  <a:lnTo>
                    <a:pt x="54" y="135"/>
                  </a:lnTo>
                  <a:lnTo>
                    <a:pt x="56" y="132"/>
                  </a:lnTo>
                  <a:lnTo>
                    <a:pt x="61" y="128"/>
                  </a:lnTo>
                  <a:lnTo>
                    <a:pt x="66" y="127"/>
                  </a:lnTo>
                  <a:lnTo>
                    <a:pt x="66" y="127"/>
                  </a:lnTo>
                  <a:lnTo>
                    <a:pt x="70" y="128"/>
                  </a:lnTo>
                  <a:lnTo>
                    <a:pt x="75" y="132"/>
                  </a:lnTo>
                  <a:lnTo>
                    <a:pt x="77" y="135"/>
                  </a:lnTo>
                  <a:lnTo>
                    <a:pt x="79" y="140"/>
                  </a:lnTo>
                  <a:lnTo>
                    <a:pt x="79" y="140"/>
                  </a:lnTo>
                  <a:lnTo>
                    <a:pt x="77" y="146"/>
                  </a:lnTo>
                  <a:lnTo>
                    <a:pt x="75" y="149"/>
                  </a:lnTo>
                  <a:lnTo>
                    <a:pt x="70" y="153"/>
                  </a:lnTo>
                  <a:lnTo>
                    <a:pt x="66" y="154"/>
                  </a:lnTo>
                  <a:lnTo>
                    <a:pt x="66" y="154"/>
                  </a:lnTo>
                  <a:close/>
                  <a:moveTo>
                    <a:pt x="155" y="121"/>
                  </a:moveTo>
                  <a:lnTo>
                    <a:pt x="155" y="121"/>
                  </a:lnTo>
                  <a:lnTo>
                    <a:pt x="129" y="121"/>
                  </a:lnTo>
                  <a:lnTo>
                    <a:pt x="104" y="118"/>
                  </a:lnTo>
                  <a:lnTo>
                    <a:pt x="81" y="112"/>
                  </a:lnTo>
                  <a:lnTo>
                    <a:pt x="61" y="106"/>
                  </a:lnTo>
                  <a:lnTo>
                    <a:pt x="42" y="96"/>
                  </a:lnTo>
                  <a:lnTo>
                    <a:pt x="26" y="87"/>
                  </a:lnTo>
                  <a:lnTo>
                    <a:pt x="13" y="76"/>
                  </a:lnTo>
                  <a:lnTo>
                    <a:pt x="7" y="69"/>
                  </a:lnTo>
                  <a:lnTo>
                    <a:pt x="2" y="64"/>
                  </a:lnTo>
                  <a:lnTo>
                    <a:pt x="2" y="64"/>
                  </a:lnTo>
                  <a:lnTo>
                    <a:pt x="15" y="74"/>
                  </a:lnTo>
                  <a:lnTo>
                    <a:pt x="29" y="85"/>
                  </a:lnTo>
                  <a:lnTo>
                    <a:pt x="46" y="93"/>
                  </a:lnTo>
                  <a:lnTo>
                    <a:pt x="65" y="100"/>
                  </a:lnTo>
                  <a:lnTo>
                    <a:pt x="85" y="106"/>
                  </a:lnTo>
                  <a:lnTo>
                    <a:pt x="107" y="110"/>
                  </a:lnTo>
                  <a:lnTo>
                    <a:pt x="130" y="113"/>
                  </a:lnTo>
                  <a:lnTo>
                    <a:pt x="155" y="114"/>
                  </a:lnTo>
                  <a:lnTo>
                    <a:pt x="155" y="114"/>
                  </a:lnTo>
                  <a:lnTo>
                    <a:pt x="181" y="113"/>
                  </a:lnTo>
                  <a:lnTo>
                    <a:pt x="204" y="110"/>
                  </a:lnTo>
                  <a:lnTo>
                    <a:pt x="227" y="106"/>
                  </a:lnTo>
                  <a:lnTo>
                    <a:pt x="246" y="100"/>
                  </a:lnTo>
                  <a:lnTo>
                    <a:pt x="265" y="93"/>
                  </a:lnTo>
                  <a:lnTo>
                    <a:pt x="282" y="85"/>
                  </a:lnTo>
                  <a:lnTo>
                    <a:pt x="296" y="74"/>
                  </a:lnTo>
                  <a:lnTo>
                    <a:pt x="309" y="64"/>
                  </a:lnTo>
                  <a:lnTo>
                    <a:pt x="309" y="64"/>
                  </a:lnTo>
                  <a:lnTo>
                    <a:pt x="304" y="69"/>
                  </a:lnTo>
                  <a:lnTo>
                    <a:pt x="298" y="76"/>
                  </a:lnTo>
                  <a:lnTo>
                    <a:pt x="285" y="87"/>
                  </a:lnTo>
                  <a:lnTo>
                    <a:pt x="269" y="96"/>
                  </a:lnTo>
                  <a:lnTo>
                    <a:pt x="250" y="106"/>
                  </a:lnTo>
                  <a:lnTo>
                    <a:pt x="230" y="112"/>
                  </a:lnTo>
                  <a:lnTo>
                    <a:pt x="207" y="118"/>
                  </a:lnTo>
                  <a:lnTo>
                    <a:pt x="182" y="121"/>
                  </a:lnTo>
                  <a:lnTo>
                    <a:pt x="155" y="121"/>
                  </a:lnTo>
                  <a:lnTo>
                    <a:pt x="155" y="121"/>
                  </a:lnTo>
                  <a:close/>
                  <a:moveTo>
                    <a:pt x="155" y="317"/>
                  </a:moveTo>
                  <a:lnTo>
                    <a:pt x="155" y="317"/>
                  </a:lnTo>
                  <a:lnTo>
                    <a:pt x="126" y="316"/>
                  </a:lnTo>
                  <a:lnTo>
                    <a:pt x="97" y="312"/>
                  </a:lnTo>
                  <a:lnTo>
                    <a:pt x="73" y="308"/>
                  </a:lnTo>
                  <a:lnTo>
                    <a:pt x="52" y="301"/>
                  </a:lnTo>
                  <a:lnTo>
                    <a:pt x="42" y="296"/>
                  </a:lnTo>
                  <a:lnTo>
                    <a:pt x="33" y="291"/>
                  </a:lnTo>
                  <a:lnTo>
                    <a:pt x="26" y="286"/>
                  </a:lnTo>
                  <a:lnTo>
                    <a:pt x="19" y="282"/>
                  </a:lnTo>
                  <a:lnTo>
                    <a:pt x="13" y="276"/>
                  </a:lnTo>
                  <a:lnTo>
                    <a:pt x="8" y="270"/>
                  </a:lnTo>
                  <a:lnTo>
                    <a:pt x="5" y="264"/>
                  </a:lnTo>
                  <a:lnTo>
                    <a:pt x="2" y="258"/>
                  </a:lnTo>
                  <a:lnTo>
                    <a:pt x="2" y="258"/>
                  </a:lnTo>
                  <a:lnTo>
                    <a:pt x="0" y="263"/>
                  </a:lnTo>
                  <a:lnTo>
                    <a:pt x="0" y="269"/>
                  </a:lnTo>
                  <a:lnTo>
                    <a:pt x="0" y="319"/>
                  </a:lnTo>
                  <a:lnTo>
                    <a:pt x="0" y="319"/>
                  </a:lnTo>
                  <a:lnTo>
                    <a:pt x="1" y="326"/>
                  </a:lnTo>
                  <a:lnTo>
                    <a:pt x="4" y="333"/>
                  </a:lnTo>
                  <a:lnTo>
                    <a:pt x="7" y="340"/>
                  </a:lnTo>
                  <a:lnTo>
                    <a:pt x="12" y="346"/>
                  </a:lnTo>
                  <a:lnTo>
                    <a:pt x="18" y="352"/>
                  </a:lnTo>
                  <a:lnTo>
                    <a:pt x="25" y="358"/>
                  </a:lnTo>
                  <a:lnTo>
                    <a:pt x="34" y="363"/>
                  </a:lnTo>
                  <a:lnTo>
                    <a:pt x="43" y="367"/>
                  </a:lnTo>
                  <a:lnTo>
                    <a:pt x="54" y="372"/>
                  </a:lnTo>
                  <a:lnTo>
                    <a:pt x="66" y="376"/>
                  </a:lnTo>
                  <a:lnTo>
                    <a:pt x="79" y="379"/>
                  </a:lnTo>
                  <a:lnTo>
                    <a:pt x="93" y="383"/>
                  </a:lnTo>
                  <a:lnTo>
                    <a:pt x="107" y="385"/>
                  </a:lnTo>
                  <a:lnTo>
                    <a:pt x="122" y="386"/>
                  </a:lnTo>
                  <a:lnTo>
                    <a:pt x="138" y="387"/>
                  </a:lnTo>
                  <a:lnTo>
                    <a:pt x="155" y="387"/>
                  </a:lnTo>
                  <a:lnTo>
                    <a:pt x="155" y="387"/>
                  </a:lnTo>
                  <a:lnTo>
                    <a:pt x="173" y="387"/>
                  </a:lnTo>
                  <a:lnTo>
                    <a:pt x="188" y="386"/>
                  </a:lnTo>
                  <a:lnTo>
                    <a:pt x="204" y="385"/>
                  </a:lnTo>
                  <a:lnTo>
                    <a:pt x="218" y="383"/>
                  </a:lnTo>
                  <a:lnTo>
                    <a:pt x="232" y="379"/>
                  </a:lnTo>
                  <a:lnTo>
                    <a:pt x="245" y="376"/>
                  </a:lnTo>
                  <a:lnTo>
                    <a:pt x="257" y="372"/>
                  </a:lnTo>
                  <a:lnTo>
                    <a:pt x="268" y="367"/>
                  </a:lnTo>
                  <a:lnTo>
                    <a:pt x="277" y="363"/>
                  </a:lnTo>
                  <a:lnTo>
                    <a:pt x="286" y="358"/>
                  </a:lnTo>
                  <a:lnTo>
                    <a:pt x="293" y="352"/>
                  </a:lnTo>
                  <a:lnTo>
                    <a:pt x="299" y="346"/>
                  </a:lnTo>
                  <a:lnTo>
                    <a:pt x="304" y="340"/>
                  </a:lnTo>
                  <a:lnTo>
                    <a:pt x="307" y="333"/>
                  </a:lnTo>
                  <a:lnTo>
                    <a:pt x="310" y="326"/>
                  </a:lnTo>
                  <a:lnTo>
                    <a:pt x="311" y="319"/>
                  </a:lnTo>
                  <a:lnTo>
                    <a:pt x="311" y="269"/>
                  </a:lnTo>
                  <a:lnTo>
                    <a:pt x="311" y="269"/>
                  </a:lnTo>
                  <a:lnTo>
                    <a:pt x="311" y="263"/>
                  </a:lnTo>
                  <a:lnTo>
                    <a:pt x="309" y="258"/>
                  </a:lnTo>
                  <a:lnTo>
                    <a:pt x="309" y="258"/>
                  </a:lnTo>
                  <a:lnTo>
                    <a:pt x="306" y="264"/>
                  </a:lnTo>
                  <a:lnTo>
                    <a:pt x="303" y="270"/>
                  </a:lnTo>
                  <a:lnTo>
                    <a:pt x="298" y="276"/>
                  </a:lnTo>
                  <a:lnTo>
                    <a:pt x="292" y="282"/>
                  </a:lnTo>
                  <a:lnTo>
                    <a:pt x="285" y="286"/>
                  </a:lnTo>
                  <a:lnTo>
                    <a:pt x="278" y="291"/>
                  </a:lnTo>
                  <a:lnTo>
                    <a:pt x="269" y="296"/>
                  </a:lnTo>
                  <a:lnTo>
                    <a:pt x="259" y="301"/>
                  </a:lnTo>
                  <a:lnTo>
                    <a:pt x="238" y="308"/>
                  </a:lnTo>
                  <a:lnTo>
                    <a:pt x="214" y="312"/>
                  </a:lnTo>
                  <a:lnTo>
                    <a:pt x="185" y="316"/>
                  </a:lnTo>
                  <a:lnTo>
                    <a:pt x="155" y="317"/>
                  </a:lnTo>
                  <a:lnTo>
                    <a:pt x="155" y="317"/>
                  </a:lnTo>
                  <a:close/>
                  <a:moveTo>
                    <a:pt x="66" y="357"/>
                  </a:moveTo>
                  <a:lnTo>
                    <a:pt x="66" y="357"/>
                  </a:lnTo>
                  <a:lnTo>
                    <a:pt x="61" y="356"/>
                  </a:lnTo>
                  <a:lnTo>
                    <a:pt x="56" y="352"/>
                  </a:lnTo>
                  <a:lnTo>
                    <a:pt x="54" y="349"/>
                  </a:lnTo>
                  <a:lnTo>
                    <a:pt x="53" y="344"/>
                  </a:lnTo>
                  <a:lnTo>
                    <a:pt x="53" y="344"/>
                  </a:lnTo>
                  <a:lnTo>
                    <a:pt x="54" y="338"/>
                  </a:lnTo>
                  <a:lnTo>
                    <a:pt x="56" y="335"/>
                  </a:lnTo>
                  <a:lnTo>
                    <a:pt x="61" y="331"/>
                  </a:lnTo>
                  <a:lnTo>
                    <a:pt x="66" y="330"/>
                  </a:lnTo>
                  <a:lnTo>
                    <a:pt x="66" y="330"/>
                  </a:lnTo>
                  <a:lnTo>
                    <a:pt x="70" y="331"/>
                  </a:lnTo>
                  <a:lnTo>
                    <a:pt x="75" y="335"/>
                  </a:lnTo>
                  <a:lnTo>
                    <a:pt x="77" y="338"/>
                  </a:lnTo>
                  <a:lnTo>
                    <a:pt x="79" y="344"/>
                  </a:lnTo>
                  <a:lnTo>
                    <a:pt x="79" y="344"/>
                  </a:lnTo>
                  <a:lnTo>
                    <a:pt x="77" y="349"/>
                  </a:lnTo>
                  <a:lnTo>
                    <a:pt x="75" y="352"/>
                  </a:lnTo>
                  <a:lnTo>
                    <a:pt x="70" y="356"/>
                  </a:lnTo>
                  <a:lnTo>
                    <a:pt x="66" y="357"/>
                  </a:lnTo>
                  <a:lnTo>
                    <a:pt x="66" y="357"/>
                  </a:lnTo>
                  <a:close/>
                  <a:moveTo>
                    <a:pt x="155" y="217"/>
                  </a:moveTo>
                  <a:lnTo>
                    <a:pt x="155" y="217"/>
                  </a:lnTo>
                  <a:lnTo>
                    <a:pt x="126" y="216"/>
                  </a:lnTo>
                  <a:lnTo>
                    <a:pt x="99" y="213"/>
                  </a:lnTo>
                  <a:lnTo>
                    <a:pt x="74" y="207"/>
                  </a:lnTo>
                  <a:lnTo>
                    <a:pt x="52" y="200"/>
                  </a:lnTo>
                  <a:lnTo>
                    <a:pt x="34" y="191"/>
                  </a:lnTo>
                  <a:lnTo>
                    <a:pt x="26" y="187"/>
                  </a:lnTo>
                  <a:lnTo>
                    <a:pt x="19" y="182"/>
                  </a:lnTo>
                  <a:lnTo>
                    <a:pt x="13" y="176"/>
                  </a:lnTo>
                  <a:lnTo>
                    <a:pt x="8" y="170"/>
                  </a:lnTo>
                  <a:lnTo>
                    <a:pt x="5" y="164"/>
                  </a:lnTo>
                  <a:lnTo>
                    <a:pt x="2" y="159"/>
                  </a:lnTo>
                  <a:lnTo>
                    <a:pt x="2" y="159"/>
                  </a:lnTo>
                  <a:lnTo>
                    <a:pt x="0" y="163"/>
                  </a:lnTo>
                  <a:lnTo>
                    <a:pt x="0" y="168"/>
                  </a:lnTo>
                  <a:lnTo>
                    <a:pt x="0" y="220"/>
                  </a:lnTo>
                  <a:lnTo>
                    <a:pt x="0" y="220"/>
                  </a:lnTo>
                  <a:lnTo>
                    <a:pt x="1" y="227"/>
                  </a:lnTo>
                  <a:lnTo>
                    <a:pt x="4" y="234"/>
                  </a:lnTo>
                  <a:lnTo>
                    <a:pt x="7" y="240"/>
                  </a:lnTo>
                  <a:lnTo>
                    <a:pt x="12" y="247"/>
                  </a:lnTo>
                  <a:lnTo>
                    <a:pt x="18" y="252"/>
                  </a:lnTo>
                  <a:lnTo>
                    <a:pt x="25" y="258"/>
                  </a:lnTo>
                  <a:lnTo>
                    <a:pt x="34" y="263"/>
                  </a:lnTo>
                  <a:lnTo>
                    <a:pt x="43" y="268"/>
                  </a:lnTo>
                  <a:lnTo>
                    <a:pt x="54" y="272"/>
                  </a:lnTo>
                  <a:lnTo>
                    <a:pt x="66" y="276"/>
                  </a:lnTo>
                  <a:lnTo>
                    <a:pt x="79" y="279"/>
                  </a:lnTo>
                  <a:lnTo>
                    <a:pt x="93" y="283"/>
                  </a:lnTo>
                  <a:lnTo>
                    <a:pt x="107" y="285"/>
                  </a:lnTo>
                  <a:lnTo>
                    <a:pt x="122" y="286"/>
                  </a:lnTo>
                  <a:lnTo>
                    <a:pt x="138" y="288"/>
                  </a:lnTo>
                  <a:lnTo>
                    <a:pt x="155" y="288"/>
                  </a:lnTo>
                  <a:lnTo>
                    <a:pt x="155" y="288"/>
                  </a:lnTo>
                  <a:lnTo>
                    <a:pt x="173" y="288"/>
                  </a:lnTo>
                  <a:lnTo>
                    <a:pt x="188" y="286"/>
                  </a:lnTo>
                  <a:lnTo>
                    <a:pt x="204" y="285"/>
                  </a:lnTo>
                  <a:lnTo>
                    <a:pt x="218" y="283"/>
                  </a:lnTo>
                  <a:lnTo>
                    <a:pt x="232" y="279"/>
                  </a:lnTo>
                  <a:lnTo>
                    <a:pt x="245" y="276"/>
                  </a:lnTo>
                  <a:lnTo>
                    <a:pt x="257" y="272"/>
                  </a:lnTo>
                  <a:lnTo>
                    <a:pt x="268" y="268"/>
                  </a:lnTo>
                  <a:lnTo>
                    <a:pt x="277" y="263"/>
                  </a:lnTo>
                  <a:lnTo>
                    <a:pt x="286" y="258"/>
                  </a:lnTo>
                  <a:lnTo>
                    <a:pt x="293" y="252"/>
                  </a:lnTo>
                  <a:lnTo>
                    <a:pt x="299" y="247"/>
                  </a:lnTo>
                  <a:lnTo>
                    <a:pt x="304" y="240"/>
                  </a:lnTo>
                  <a:lnTo>
                    <a:pt x="307" y="234"/>
                  </a:lnTo>
                  <a:lnTo>
                    <a:pt x="310" y="227"/>
                  </a:lnTo>
                  <a:lnTo>
                    <a:pt x="311" y="220"/>
                  </a:lnTo>
                  <a:lnTo>
                    <a:pt x="311" y="168"/>
                  </a:lnTo>
                  <a:lnTo>
                    <a:pt x="311" y="168"/>
                  </a:lnTo>
                  <a:lnTo>
                    <a:pt x="310" y="163"/>
                  </a:lnTo>
                  <a:lnTo>
                    <a:pt x="309" y="159"/>
                  </a:lnTo>
                  <a:lnTo>
                    <a:pt x="309" y="159"/>
                  </a:lnTo>
                  <a:lnTo>
                    <a:pt x="306" y="164"/>
                  </a:lnTo>
                  <a:lnTo>
                    <a:pt x="303" y="170"/>
                  </a:lnTo>
                  <a:lnTo>
                    <a:pt x="298" y="176"/>
                  </a:lnTo>
                  <a:lnTo>
                    <a:pt x="292" y="182"/>
                  </a:lnTo>
                  <a:lnTo>
                    <a:pt x="285" y="187"/>
                  </a:lnTo>
                  <a:lnTo>
                    <a:pt x="277" y="191"/>
                  </a:lnTo>
                  <a:lnTo>
                    <a:pt x="259" y="200"/>
                  </a:lnTo>
                  <a:lnTo>
                    <a:pt x="237" y="207"/>
                  </a:lnTo>
                  <a:lnTo>
                    <a:pt x="212" y="213"/>
                  </a:lnTo>
                  <a:lnTo>
                    <a:pt x="185" y="216"/>
                  </a:lnTo>
                  <a:lnTo>
                    <a:pt x="155" y="217"/>
                  </a:lnTo>
                  <a:lnTo>
                    <a:pt x="155" y="217"/>
                  </a:lnTo>
                  <a:close/>
                  <a:moveTo>
                    <a:pt x="66" y="255"/>
                  </a:moveTo>
                  <a:lnTo>
                    <a:pt x="66" y="255"/>
                  </a:lnTo>
                  <a:lnTo>
                    <a:pt x="61" y="254"/>
                  </a:lnTo>
                  <a:lnTo>
                    <a:pt x="56" y="250"/>
                  </a:lnTo>
                  <a:lnTo>
                    <a:pt x="54" y="247"/>
                  </a:lnTo>
                  <a:lnTo>
                    <a:pt x="53" y="241"/>
                  </a:lnTo>
                  <a:lnTo>
                    <a:pt x="53" y="241"/>
                  </a:lnTo>
                  <a:lnTo>
                    <a:pt x="54" y="236"/>
                  </a:lnTo>
                  <a:lnTo>
                    <a:pt x="56" y="233"/>
                  </a:lnTo>
                  <a:lnTo>
                    <a:pt x="61" y="229"/>
                  </a:lnTo>
                  <a:lnTo>
                    <a:pt x="66" y="228"/>
                  </a:lnTo>
                  <a:lnTo>
                    <a:pt x="66" y="228"/>
                  </a:lnTo>
                  <a:lnTo>
                    <a:pt x="70" y="229"/>
                  </a:lnTo>
                  <a:lnTo>
                    <a:pt x="75" y="233"/>
                  </a:lnTo>
                  <a:lnTo>
                    <a:pt x="77" y="236"/>
                  </a:lnTo>
                  <a:lnTo>
                    <a:pt x="79" y="241"/>
                  </a:lnTo>
                  <a:lnTo>
                    <a:pt x="79" y="241"/>
                  </a:lnTo>
                  <a:lnTo>
                    <a:pt x="77" y="247"/>
                  </a:lnTo>
                  <a:lnTo>
                    <a:pt x="75" y="250"/>
                  </a:lnTo>
                  <a:lnTo>
                    <a:pt x="70" y="254"/>
                  </a:lnTo>
                  <a:lnTo>
                    <a:pt x="66" y="255"/>
                  </a:lnTo>
                  <a:lnTo>
                    <a:pt x="66" y="255"/>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1" name="Freeform 52"/>
            <p:cNvSpPr>
              <a:spLocks noEditPoints="1"/>
            </p:cNvSpPr>
            <p:nvPr/>
          </p:nvSpPr>
          <p:spPr bwMode="auto">
            <a:xfrm>
              <a:off x="4184480" y="3229263"/>
              <a:ext cx="498393" cy="496414"/>
            </a:xfrm>
            <a:custGeom>
              <a:avLst/>
              <a:gdLst>
                <a:gd name="T0" fmla="*/ 107 w 311"/>
                <a:gd name="T1" fmla="*/ 4 h 387"/>
                <a:gd name="T2" fmla="*/ 43 w 311"/>
                <a:gd name="T3" fmla="*/ 20 h 387"/>
                <a:gd name="T4" fmla="*/ 7 w 311"/>
                <a:gd name="T5" fmla="*/ 48 h 387"/>
                <a:gd name="T6" fmla="*/ 0 w 311"/>
                <a:gd name="T7" fmla="*/ 120 h 387"/>
                <a:gd name="T8" fmla="*/ 18 w 311"/>
                <a:gd name="T9" fmla="*/ 153 h 387"/>
                <a:gd name="T10" fmla="*/ 66 w 311"/>
                <a:gd name="T11" fmla="*/ 176 h 387"/>
                <a:gd name="T12" fmla="*/ 138 w 311"/>
                <a:gd name="T13" fmla="*/ 188 h 387"/>
                <a:gd name="T14" fmla="*/ 204 w 311"/>
                <a:gd name="T15" fmla="*/ 184 h 387"/>
                <a:gd name="T16" fmla="*/ 268 w 311"/>
                <a:gd name="T17" fmla="*/ 168 h 387"/>
                <a:gd name="T18" fmla="*/ 304 w 311"/>
                <a:gd name="T19" fmla="*/ 140 h 387"/>
                <a:gd name="T20" fmla="*/ 311 w 311"/>
                <a:gd name="T21" fmla="*/ 68 h 387"/>
                <a:gd name="T22" fmla="*/ 293 w 311"/>
                <a:gd name="T23" fmla="*/ 37 h 387"/>
                <a:gd name="T24" fmla="*/ 245 w 311"/>
                <a:gd name="T25" fmla="*/ 12 h 387"/>
                <a:gd name="T26" fmla="*/ 173 w 311"/>
                <a:gd name="T27" fmla="*/ 1 h 387"/>
                <a:gd name="T28" fmla="*/ 61 w 311"/>
                <a:gd name="T29" fmla="*/ 153 h 387"/>
                <a:gd name="T30" fmla="*/ 54 w 311"/>
                <a:gd name="T31" fmla="*/ 135 h 387"/>
                <a:gd name="T32" fmla="*/ 70 w 311"/>
                <a:gd name="T33" fmla="*/ 128 h 387"/>
                <a:gd name="T34" fmla="*/ 77 w 311"/>
                <a:gd name="T35" fmla="*/ 146 h 387"/>
                <a:gd name="T36" fmla="*/ 155 w 311"/>
                <a:gd name="T37" fmla="*/ 121 h 387"/>
                <a:gd name="T38" fmla="*/ 61 w 311"/>
                <a:gd name="T39" fmla="*/ 106 h 387"/>
                <a:gd name="T40" fmla="*/ 2 w 311"/>
                <a:gd name="T41" fmla="*/ 64 h 387"/>
                <a:gd name="T42" fmla="*/ 65 w 311"/>
                <a:gd name="T43" fmla="*/ 100 h 387"/>
                <a:gd name="T44" fmla="*/ 155 w 311"/>
                <a:gd name="T45" fmla="*/ 114 h 387"/>
                <a:gd name="T46" fmla="*/ 265 w 311"/>
                <a:gd name="T47" fmla="*/ 93 h 387"/>
                <a:gd name="T48" fmla="*/ 304 w 311"/>
                <a:gd name="T49" fmla="*/ 69 h 387"/>
                <a:gd name="T50" fmla="*/ 230 w 311"/>
                <a:gd name="T51" fmla="*/ 112 h 387"/>
                <a:gd name="T52" fmla="*/ 155 w 311"/>
                <a:gd name="T53" fmla="*/ 317 h 387"/>
                <a:gd name="T54" fmla="*/ 52 w 311"/>
                <a:gd name="T55" fmla="*/ 301 h 387"/>
                <a:gd name="T56" fmla="*/ 13 w 311"/>
                <a:gd name="T57" fmla="*/ 276 h 387"/>
                <a:gd name="T58" fmla="*/ 0 w 311"/>
                <a:gd name="T59" fmla="*/ 263 h 387"/>
                <a:gd name="T60" fmla="*/ 4 w 311"/>
                <a:gd name="T61" fmla="*/ 333 h 387"/>
                <a:gd name="T62" fmla="*/ 34 w 311"/>
                <a:gd name="T63" fmla="*/ 363 h 387"/>
                <a:gd name="T64" fmla="*/ 93 w 311"/>
                <a:gd name="T65" fmla="*/ 383 h 387"/>
                <a:gd name="T66" fmla="*/ 155 w 311"/>
                <a:gd name="T67" fmla="*/ 387 h 387"/>
                <a:gd name="T68" fmla="*/ 232 w 311"/>
                <a:gd name="T69" fmla="*/ 379 h 387"/>
                <a:gd name="T70" fmla="*/ 286 w 311"/>
                <a:gd name="T71" fmla="*/ 358 h 387"/>
                <a:gd name="T72" fmla="*/ 310 w 311"/>
                <a:gd name="T73" fmla="*/ 326 h 387"/>
                <a:gd name="T74" fmla="*/ 309 w 311"/>
                <a:gd name="T75" fmla="*/ 258 h 387"/>
                <a:gd name="T76" fmla="*/ 292 w 311"/>
                <a:gd name="T77" fmla="*/ 282 h 387"/>
                <a:gd name="T78" fmla="*/ 238 w 311"/>
                <a:gd name="T79" fmla="*/ 308 h 387"/>
                <a:gd name="T80" fmla="*/ 66 w 311"/>
                <a:gd name="T81" fmla="*/ 357 h 387"/>
                <a:gd name="T82" fmla="*/ 53 w 311"/>
                <a:gd name="T83" fmla="*/ 344 h 387"/>
                <a:gd name="T84" fmla="*/ 66 w 311"/>
                <a:gd name="T85" fmla="*/ 330 h 387"/>
                <a:gd name="T86" fmla="*/ 79 w 311"/>
                <a:gd name="T87" fmla="*/ 344 h 387"/>
                <a:gd name="T88" fmla="*/ 66 w 311"/>
                <a:gd name="T89" fmla="*/ 357 h 387"/>
                <a:gd name="T90" fmla="*/ 99 w 311"/>
                <a:gd name="T91" fmla="*/ 213 h 387"/>
                <a:gd name="T92" fmla="*/ 19 w 311"/>
                <a:gd name="T93" fmla="*/ 182 h 387"/>
                <a:gd name="T94" fmla="*/ 2 w 311"/>
                <a:gd name="T95" fmla="*/ 159 h 387"/>
                <a:gd name="T96" fmla="*/ 1 w 311"/>
                <a:gd name="T97" fmla="*/ 227 h 387"/>
                <a:gd name="T98" fmla="*/ 25 w 311"/>
                <a:gd name="T99" fmla="*/ 258 h 387"/>
                <a:gd name="T100" fmla="*/ 79 w 311"/>
                <a:gd name="T101" fmla="*/ 279 h 387"/>
                <a:gd name="T102" fmla="*/ 155 w 311"/>
                <a:gd name="T103" fmla="*/ 288 h 387"/>
                <a:gd name="T104" fmla="*/ 218 w 311"/>
                <a:gd name="T105" fmla="*/ 283 h 387"/>
                <a:gd name="T106" fmla="*/ 277 w 311"/>
                <a:gd name="T107" fmla="*/ 263 h 387"/>
                <a:gd name="T108" fmla="*/ 307 w 311"/>
                <a:gd name="T109" fmla="*/ 234 h 387"/>
                <a:gd name="T110" fmla="*/ 310 w 311"/>
                <a:gd name="T111" fmla="*/ 163 h 387"/>
                <a:gd name="T112" fmla="*/ 298 w 311"/>
                <a:gd name="T113" fmla="*/ 176 h 387"/>
                <a:gd name="T114" fmla="*/ 237 w 311"/>
                <a:gd name="T115" fmla="*/ 207 h 387"/>
                <a:gd name="T116" fmla="*/ 66 w 311"/>
                <a:gd name="T117" fmla="*/ 255 h 387"/>
                <a:gd name="T118" fmla="*/ 53 w 311"/>
                <a:gd name="T119" fmla="*/ 241 h 387"/>
                <a:gd name="T120" fmla="*/ 66 w 311"/>
                <a:gd name="T121" fmla="*/ 228 h 387"/>
                <a:gd name="T122" fmla="*/ 79 w 311"/>
                <a:gd name="T123" fmla="*/ 241 h 387"/>
                <a:gd name="T124" fmla="*/ 66 w 311"/>
                <a:gd name="T125" fmla="*/ 25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387">
                  <a:moveTo>
                    <a:pt x="155" y="0"/>
                  </a:moveTo>
                  <a:lnTo>
                    <a:pt x="155" y="0"/>
                  </a:lnTo>
                  <a:lnTo>
                    <a:pt x="138" y="1"/>
                  </a:lnTo>
                  <a:lnTo>
                    <a:pt x="122" y="1"/>
                  </a:lnTo>
                  <a:lnTo>
                    <a:pt x="107" y="4"/>
                  </a:lnTo>
                  <a:lnTo>
                    <a:pt x="93" y="6"/>
                  </a:lnTo>
                  <a:lnTo>
                    <a:pt x="79" y="8"/>
                  </a:lnTo>
                  <a:lnTo>
                    <a:pt x="66" y="12"/>
                  </a:lnTo>
                  <a:lnTo>
                    <a:pt x="54" y="15"/>
                  </a:lnTo>
                  <a:lnTo>
                    <a:pt x="43" y="20"/>
                  </a:lnTo>
                  <a:lnTo>
                    <a:pt x="34" y="25"/>
                  </a:lnTo>
                  <a:lnTo>
                    <a:pt x="25" y="31"/>
                  </a:lnTo>
                  <a:lnTo>
                    <a:pt x="18" y="37"/>
                  </a:lnTo>
                  <a:lnTo>
                    <a:pt x="12" y="42"/>
                  </a:lnTo>
                  <a:lnTo>
                    <a:pt x="7" y="48"/>
                  </a:lnTo>
                  <a:lnTo>
                    <a:pt x="4" y="55"/>
                  </a:lnTo>
                  <a:lnTo>
                    <a:pt x="1" y="61"/>
                  </a:lnTo>
                  <a:lnTo>
                    <a:pt x="0" y="68"/>
                  </a:lnTo>
                  <a:lnTo>
                    <a:pt x="0" y="120"/>
                  </a:lnTo>
                  <a:lnTo>
                    <a:pt x="0" y="120"/>
                  </a:lnTo>
                  <a:lnTo>
                    <a:pt x="1" y="127"/>
                  </a:lnTo>
                  <a:lnTo>
                    <a:pt x="4" y="134"/>
                  </a:lnTo>
                  <a:lnTo>
                    <a:pt x="7" y="140"/>
                  </a:lnTo>
                  <a:lnTo>
                    <a:pt x="12" y="147"/>
                  </a:lnTo>
                  <a:lnTo>
                    <a:pt x="18" y="153"/>
                  </a:lnTo>
                  <a:lnTo>
                    <a:pt x="25" y="157"/>
                  </a:lnTo>
                  <a:lnTo>
                    <a:pt x="34" y="163"/>
                  </a:lnTo>
                  <a:lnTo>
                    <a:pt x="43" y="168"/>
                  </a:lnTo>
                  <a:lnTo>
                    <a:pt x="54" y="173"/>
                  </a:lnTo>
                  <a:lnTo>
                    <a:pt x="66" y="176"/>
                  </a:lnTo>
                  <a:lnTo>
                    <a:pt x="79" y="180"/>
                  </a:lnTo>
                  <a:lnTo>
                    <a:pt x="93" y="182"/>
                  </a:lnTo>
                  <a:lnTo>
                    <a:pt x="107" y="184"/>
                  </a:lnTo>
                  <a:lnTo>
                    <a:pt x="122" y="187"/>
                  </a:lnTo>
                  <a:lnTo>
                    <a:pt x="138" y="188"/>
                  </a:lnTo>
                  <a:lnTo>
                    <a:pt x="155" y="188"/>
                  </a:lnTo>
                  <a:lnTo>
                    <a:pt x="155" y="188"/>
                  </a:lnTo>
                  <a:lnTo>
                    <a:pt x="173" y="188"/>
                  </a:lnTo>
                  <a:lnTo>
                    <a:pt x="188" y="187"/>
                  </a:lnTo>
                  <a:lnTo>
                    <a:pt x="204" y="184"/>
                  </a:lnTo>
                  <a:lnTo>
                    <a:pt x="218" y="182"/>
                  </a:lnTo>
                  <a:lnTo>
                    <a:pt x="232" y="180"/>
                  </a:lnTo>
                  <a:lnTo>
                    <a:pt x="245" y="176"/>
                  </a:lnTo>
                  <a:lnTo>
                    <a:pt x="257" y="173"/>
                  </a:lnTo>
                  <a:lnTo>
                    <a:pt x="268" y="168"/>
                  </a:lnTo>
                  <a:lnTo>
                    <a:pt x="277" y="163"/>
                  </a:lnTo>
                  <a:lnTo>
                    <a:pt x="286" y="157"/>
                  </a:lnTo>
                  <a:lnTo>
                    <a:pt x="293" y="153"/>
                  </a:lnTo>
                  <a:lnTo>
                    <a:pt x="299" y="147"/>
                  </a:lnTo>
                  <a:lnTo>
                    <a:pt x="304" y="140"/>
                  </a:lnTo>
                  <a:lnTo>
                    <a:pt x="307" y="134"/>
                  </a:lnTo>
                  <a:lnTo>
                    <a:pt x="310" y="127"/>
                  </a:lnTo>
                  <a:lnTo>
                    <a:pt x="311" y="120"/>
                  </a:lnTo>
                  <a:lnTo>
                    <a:pt x="311" y="68"/>
                  </a:lnTo>
                  <a:lnTo>
                    <a:pt x="311" y="68"/>
                  </a:lnTo>
                  <a:lnTo>
                    <a:pt x="310" y="61"/>
                  </a:lnTo>
                  <a:lnTo>
                    <a:pt x="307" y="55"/>
                  </a:lnTo>
                  <a:lnTo>
                    <a:pt x="304" y="48"/>
                  </a:lnTo>
                  <a:lnTo>
                    <a:pt x="299" y="42"/>
                  </a:lnTo>
                  <a:lnTo>
                    <a:pt x="293" y="37"/>
                  </a:lnTo>
                  <a:lnTo>
                    <a:pt x="286" y="31"/>
                  </a:lnTo>
                  <a:lnTo>
                    <a:pt x="277" y="25"/>
                  </a:lnTo>
                  <a:lnTo>
                    <a:pt x="268" y="20"/>
                  </a:lnTo>
                  <a:lnTo>
                    <a:pt x="257" y="15"/>
                  </a:lnTo>
                  <a:lnTo>
                    <a:pt x="245" y="12"/>
                  </a:lnTo>
                  <a:lnTo>
                    <a:pt x="232" y="8"/>
                  </a:lnTo>
                  <a:lnTo>
                    <a:pt x="218" y="6"/>
                  </a:lnTo>
                  <a:lnTo>
                    <a:pt x="204" y="4"/>
                  </a:lnTo>
                  <a:lnTo>
                    <a:pt x="188" y="1"/>
                  </a:lnTo>
                  <a:lnTo>
                    <a:pt x="173" y="1"/>
                  </a:lnTo>
                  <a:lnTo>
                    <a:pt x="155" y="0"/>
                  </a:lnTo>
                  <a:lnTo>
                    <a:pt x="155" y="0"/>
                  </a:lnTo>
                  <a:close/>
                  <a:moveTo>
                    <a:pt x="66" y="154"/>
                  </a:moveTo>
                  <a:lnTo>
                    <a:pt x="66" y="154"/>
                  </a:lnTo>
                  <a:lnTo>
                    <a:pt x="61" y="153"/>
                  </a:lnTo>
                  <a:lnTo>
                    <a:pt x="56" y="149"/>
                  </a:lnTo>
                  <a:lnTo>
                    <a:pt x="54" y="146"/>
                  </a:lnTo>
                  <a:lnTo>
                    <a:pt x="53" y="140"/>
                  </a:lnTo>
                  <a:lnTo>
                    <a:pt x="53" y="140"/>
                  </a:lnTo>
                  <a:lnTo>
                    <a:pt x="54" y="135"/>
                  </a:lnTo>
                  <a:lnTo>
                    <a:pt x="56" y="132"/>
                  </a:lnTo>
                  <a:lnTo>
                    <a:pt x="61" y="128"/>
                  </a:lnTo>
                  <a:lnTo>
                    <a:pt x="66" y="127"/>
                  </a:lnTo>
                  <a:lnTo>
                    <a:pt x="66" y="127"/>
                  </a:lnTo>
                  <a:lnTo>
                    <a:pt x="70" y="128"/>
                  </a:lnTo>
                  <a:lnTo>
                    <a:pt x="75" y="132"/>
                  </a:lnTo>
                  <a:lnTo>
                    <a:pt x="77" y="135"/>
                  </a:lnTo>
                  <a:lnTo>
                    <a:pt x="79" y="140"/>
                  </a:lnTo>
                  <a:lnTo>
                    <a:pt x="79" y="140"/>
                  </a:lnTo>
                  <a:lnTo>
                    <a:pt x="77" y="146"/>
                  </a:lnTo>
                  <a:lnTo>
                    <a:pt x="75" y="149"/>
                  </a:lnTo>
                  <a:lnTo>
                    <a:pt x="70" y="153"/>
                  </a:lnTo>
                  <a:lnTo>
                    <a:pt x="66" y="154"/>
                  </a:lnTo>
                  <a:lnTo>
                    <a:pt x="66" y="154"/>
                  </a:lnTo>
                  <a:close/>
                  <a:moveTo>
                    <a:pt x="155" y="121"/>
                  </a:moveTo>
                  <a:lnTo>
                    <a:pt x="155" y="121"/>
                  </a:lnTo>
                  <a:lnTo>
                    <a:pt x="129" y="121"/>
                  </a:lnTo>
                  <a:lnTo>
                    <a:pt x="104" y="118"/>
                  </a:lnTo>
                  <a:lnTo>
                    <a:pt x="81" y="112"/>
                  </a:lnTo>
                  <a:lnTo>
                    <a:pt x="61" y="106"/>
                  </a:lnTo>
                  <a:lnTo>
                    <a:pt x="42" y="96"/>
                  </a:lnTo>
                  <a:lnTo>
                    <a:pt x="26" y="87"/>
                  </a:lnTo>
                  <a:lnTo>
                    <a:pt x="13" y="76"/>
                  </a:lnTo>
                  <a:lnTo>
                    <a:pt x="7" y="69"/>
                  </a:lnTo>
                  <a:lnTo>
                    <a:pt x="2" y="64"/>
                  </a:lnTo>
                  <a:lnTo>
                    <a:pt x="2" y="64"/>
                  </a:lnTo>
                  <a:lnTo>
                    <a:pt x="15" y="74"/>
                  </a:lnTo>
                  <a:lnTo>
                    <a:pt x="29" y="85"/>
                  </a:lnTo>
                  <a:lnTo>
                    <a:pt x="46" y="93"/>
                  </a:lnTo>
                  <a:lnTo>
                    <a:pt x="65" y="100"/>
                  </a:lnTo>
                  <a:lnTo>
                    <a:pt x="85" y="106"/>
                  </a:lnTo>
                  <a:lnTo>
                    <a:pt x="107" y="110"/>
                  </a:lnTo>
                  <a:lnTo>
                    <a:pt x="130" y="113"/>
                  </a:lnTo>
                  <a:lnTo>
                    <a:pt x="155" y="114"/>
                  </a:lnTo>
                  <a:lnTo>
                    <a:pt x="155" y="114"/>
                  </a:lnTo>
                  <a:lnTo>
                    <a:pt x="181" y="113"/>
                  </a:lnTo>
                  <a:lnTo>
                    <a:pt x="204" y="110"/>
                  </a:lnTo>
                  <a:lnTo>
                    <a:pt x="227" y="106"/>
                  </a:lnTo>
                  <a:lnTo>
                    <a:pt x="246" y="100"/>
                  </a:lnTo>
                  <a:lnTo>
                    <a:pt x="265" y="93"/>
                  </a:lnTo>
                  <a:lnTo>
                    <a:pt x="282" y="85"/>
                  </a:lnTo>
                  <a:lnTo>
                    <a:pt x="296" y="74"/>
                  </a:lnTo>
                  <a:lnTo>
                    <a:pt x="309" y="64"/>
                  </a:lnTo>
                  <a:lnTo>
                    <a:pt x="309" y="64"/>
                  </a:lnTo>
                  <a:lnTo>
                    <a:pt x="304" y="69"/>
                  </a:lnTo>
                  <a:lnTo>
                    <a:pt x="298" y="76"/>
                  </a:lnTo>
                  <a:lnTo>
                    <a:pt x="285" y="87"/>
                  </a:lnTo>
                  <a:lnTo>
                    <a:pt x="269" y="96"/>
                  </a:lnTo>
                  <a:lnTo>
                    <a:pt x="250" y="106"/>
                  </a:lnTo>
                  <a:lnTo>
                    <a:pt x="230" y="112"/>
                  </a:lnTo>
                  <a:lnTo>
                    <a:pt x="207" y="118"/>
                  </a:lnTo>
                  <a:lnTo>
                    <a:pt x="182" y="121"/>
                  </a:lnTo>
                  <a:lnTo>
                    <a:pt x="155" y="121"/>
                  </a:lnTo>
                  <a:lnTo>
                    <a:pt x="155" y="121"/>
                  </a:lnTo>
                  <a:close/>
                  <a:moveTo>
                    <a:pt x="155" y="317"/>
                  </a:moveTo>
                  <a:lnTo>
                    <a:pt x="155" y="317"/>
                  </a:lnTo>
                  <a:lnTo>
                    <a:pt x="126" y="316"/>
                  </a:lnTo>
                  <a:lnTo>
                    <a:pt x="97" y="312"/>
                  </a:lnTo>
                  <a:lnTo>
                    <a:pt x="73" y="308"/>
                  </a:lnTo>
                  <a:lnTo>
                    <a:pt x="52" y="301"/>
                  </a:lnTo>
                  <a:lnTo>
                    <a:pt x="42" y="296"/>
                  </a:lnTo>
                  <a:lnTo>
                    <a:pt x="33" y="291"/>
                  </a:lnTo>
                  <a:lnTo>
                    <a:pt x="26" y="286"/>
                  </a:lnTo>
                  <a:lnTo>
                    <a:pt x="19" y="282"/>
                  </a:lnTo>
                  <a:lnTo>
                    <a:pt x="13" y="276"/>
                  </a:lnTo>
                  <a:lnTo>
                    <a:pt x="8" y="270"/>
                  </a:lnTo>
                  <a:lnTo>
                    <a:pt x="5" y="264"/>
                  </a:lnTo>
                  <a:lnTo>
                    <a:pt x="2" y="258"/>
                  </a:lnTo>
                  <a:lnTo>
                    <a:pt x="2" y="258"/>
                  </a:lnTo>
                  <a:lnTo>
                    <a:pt x="0" y="263"/>
                  </a:lnTo>
                  <a:lnTo>
                    <a:pt x="0" y="269"/>
                  </a:lnTo>
                  <a:lnTo>
                    <a:pt x="0" y="319"/>
                  </a:lnTo>
                  <a:lnTo>
                    <a:pt x="0" y="319"/>
                  </a:lnTo>
                  <a:lnTo>
                    <a:pt x="1" y="326"/>
                  </a:lnTo>
                  <a:lnTo>
                    <a:pt x="4" y="333"/>
                  </a:lnTo>
                  <a:lnTo>
                    <a:pt x="7" y="340"/>
                  </a:lnTo>
                  <a:lnTo>
                    <a:pt x="12" y="346"/>
                  </a:lnTo>
                  <a:lnTo>
                    <a:pt x="18" y="352"/>
                  </a:lnTo>
                  <a:lnTo>
                    <a:pt x="25" y="358"/>
                  </a:lnTo>
                  <a:lnTo>
                    <a:pt x="34" y="363"/>
                  </a:lnTo>
                  <a:lnTo>
                    <a:pt x="43" y="367"/>
                  </a:lnTo>
                  <a:lnTo>
                    <a:pt x="54" y="372"/>
                  </a:lnTo>
                  <a:lnTo>
                    <a:pt x="66" y="376"/>
                  </a:lnTo>
                  <a:lnTo>
                    <a:pt x="79" y="379"/>
                  </a:lnTo>
                  <a:lnTo>
                    <a:pt x="93" y="383"/>
                  </a:lnTo>
                  <a:lnTo>
                    <a:pt x="107" y="385"/>
                  </a:lnTo>
                  <a:lnTo>
                    <a:pt x="122" y="386"/>
                  </a:lnTo>
                  <a:lnTo>
                    <a:pt x="138" y="387"/>
                  </a:lnTo>
                  <a:lnTo>
                    <a:pt x="155" y="387"/>
                  </a:lnTo>
                  <a:lnTo>
                    <a:pt x="155" y="387"/>
                  </a:lnTo>
                  <a:lnTo>
                    <a:pt x="173" y="387"/>
                  </a:lnTo>
                  <a:lnTo>
                    <a:pt x="188" y="386"/>
                  </a:lnTo>
                  <a:lnTo>
                    <a:pt x="204" y="385"/>
                  </a:lnTo>
                  <a:lnTo>
                    <a:pt x="218" y="383"/>
                  </a:lnTo>
                  <a:lnTo>
                    <a:pt x="232" y="379"/>
                  </a:lnTo>
                  <a:lnTo>
                    <a:pt x="245" y="376"/>
                  </a:lnTo>
                  <a:lnTo>
                    <a:pt x="257" y="372"/>
                  </a:lnTo>
                  <a:lnTo>
                    <a:pt x="268" y="367"/>
                  </a:lnTo>
                  <a:lnTo>
                    <a:pt x="277" y="363"/>
                  </a:lnTo>
                  <a:lnTo>
                    <a:pt x="286" y="358"/>
                  </a:lnTo>
                  <a:lnTo>
                    <a:pt x="293" y="352"/>
                  </a:lnTo>
                  <a:lnTo>
                    <a:pt x="299" y="346"/>
                  </a:lnTo>
                  <a:lnTo>
                    <a:pt x="304" y="340"/>
                  </a:lnTo>
                  <a:lnTo>
                    <a:pt x="307" y="333"/>
                  </a:lnTo>
                  <a:lnTo>
                    <a:pt x="310" y="326"/>
                  </a:lnTo>
                  <a:lnTo>
                    <a:pt x="311" y="319"/>
                  </a:lnTo>
                  <a:lnTo>
                    <a:pt x="311" y="269"/>
                  </a:lnTo>
                  <a:lnTo>
                    <a:pt x="311" y="269"/>
                  </a:lnTo>
                  <a:lnTo>
                    <a:pt x="311" y="263"/>
                  </a:lnTo>
                  <a:lnTo>
                    <a:pt x="309" y="258"/>
                  </a:lnTo>
                  <a:lnTo>
                    <a:pt x="309" y="258"/>
                  </a:lnTo>
                  <a:lnTo>
                    <a:pt x="306" y="264"/>
                  </a:lnTo>
                  <a:lnTo>
                    <a:pt x="303" y="270"/>
                  </a:lnTo>
                  <a:lnTo>
                    <a:pt x="298" y="276"/>
                  </a:lnTo>
                  <a:lnTo>
                    <a:pt x="292" y="282"/>
                  </a:lnTo>
                  <a:lnTo>
                    <a:pt x="285" y="286"/>
                  </a:lnTo>
                  <a:lnTo>
                    <a:pt x="278" y="291"/>
                  </a:lnTo>
                  <a:lnTo>
                    <a:pt x="269" y="296"/>
                  </a:lnTo>
                  <a:lnTo>
                    <a:pt x="259" y="301"/>
                  </a:lnTo>
                  <a:lnTo>
                    <a:pt x="238" y="308"/>
                  </a:lnTo>
                  <a:lnTo>
                    <a:pt x="214" y="312"/>
                  </a:lnTo>
                  <a:lnTo>
                    <a:pt x="185" y="316"/>
                  </a:lnTo>
                  <a:lnTo>
                    <a:pt x="155" y="317"/>
                  </a:lnTo>
                  <a:lnTo>
                    <a:pt x="155" y="317"/>
                  </a:lnTo>
                  <a:close/>
                  <a:moveTo>
                    <a:pt x="66" y="357"/>
                  </a:moveTo>
                  <a:lnTo>
                    <a:pt x="66" y="357"/>
                  </a:lnTo>
                  <a:lnTo>
                    <a:pt x="61" y="356"/>
                  </a:lnTo>
                  <a:lnTo>
                    <a:pt x="56" y="352"/>
                  </a:lnTo>
                  <a:lnTo>
                    <a:pt x="54" y="349"/>
                  </a:lnTo>
                  <a:lnTo>
                    <a:pt x="53" y="344"/>
                  </a:lnTo>
                  <a:lnTo>
                    <a:pt x="53" y="344"/>
                  </a:lnTo>
                  <a:lnTo>
                    <a:pt x="54" y="338"/>
                  </a:lnTo>
                  <a:lnTo>
                    <a:pt x="56" y="335"/>
                  </a:lnTo>
                  <a:lnTo>
                    <a:pt x="61" y="331"/>
                  </a:lnTo>
                  <a:lnTo>
                    <a:pt x="66" y="330"/>
                  </a:lnTo>
                  <a:lnTo>
                    <a:pt x="66" y="330"/>
                  </a:lnTo>
                  <a:lnTo>
                    <a:pt x="70" y="331"/>
                  </a:lnTo>
                  <a:lnTo>
                    <a:pt x="75" y="335"/>
                  </a:lnTo>
                  <a:lnTo>
                    <a:pt x="77" y="338"/>
                  </a:lnTo>
                  <a:lnTo>
                    <a:pt x="79" y="344"/>
                  </a:lnTo>
                  <a:lnTo>
                    <a:pt x="79" y="344"/>
                  </a:lnTo>
                  <a:lnTo>
                    <a:pt x="77" y="349"/>
                  </a:lnTo>
                  <a:lnTo>
                    <a:pt x="75" y="352"/>
                  </a:lnTo>
                  <a:lnTo>
                    <a:pt x="70" y="356"/>
                  </a:lnTo>
                  <a:lnTo>
                    <a:pt x="66" y="357"/>
                  </a:lnTo>
                  <a:lnTo>
                    <a:pt x="66" y="357"/>
                  </a:lnTo>
                  <a:close/>
                  <a:moveTo>
                    <a:pt x="155" y="217"/>
                  </a:moveTo>
                  <a:lnTo>
                    <a:pt x="155" y="217"/>
                  </a:lnTo>
                  <a:lnTo>
                    <a:pt x="126" y="216"/>
                  </a:lnTo>
                  <a:lnTo>
                    <a:pt x="99" y="213"/>
                  </a:lnTo>
                  <a:lnTo>
                    <a:pt x="74" y="207"/>
                  </a:lnTo>
                  <a:lnTo>
                    <a:pt x="52" y="200"/>
                  </a:lnTo>
                  <a:lnTo>
                    <a:pt x="34" y="191"/>
                  </a:lnTo>
                  <a:lnTo>
                    <a:pt x="26" y="187"/>
                  </a:lnTo>
                  <a:lnTo>
                    <a:pt x="19" y="182"/>
                  </a:lnTo>
                  <a:lnTo>
                    <a:pt x="13" y="176"/>
                  </a:lnTo>
                  <a:lnTo>
                    <a:pt x="8" y="170"/>
                  </a:lnTo>
                  <a:lnTo>
                    <a:pt x="5" y="164"/>
                  </a:lnTo>
                  <a:lnTo>
                    <a:pt x="2" y="159"/>
                  </a:lnTo>
                  <a:lnTo>
                    <a:pt x="2" y="159"/>
                  </a:lnTo>
                  <a:lnTo>
                    <a:pt x="0" y="163"/>
                  </a:lnTo>
                  <a:lnTo>
                    <a:pt x="0" y="168"/>
                  </a:lnTo>
                  <a:lnTo>
                    <a:pt x="0" y="220"/>
                  </a:lnTo>
                  <a:lnTo>
                    <a:pt x="0" y="220"/>
                  </a:lnTo>
                  <a:lnTo>
                    <a:pt x="1" y="227"/>
                  </a:lnTo>
                  <a:lnTo>
                    <a:pt x="4" y="234"/>
                  </a:lnTo>
                  <a:lnTo>
                    <a:pt x="7" y="240"/>
                  </a:lnTo>
                  <a:lnTo>
                    <a:pt x="12" y="247"/>
                  </a:lnTo>
                  <a:lnTo>
                    <a:pt x="18" y="252"/>
                  </a:lnTo>
                  <a:lnTo>
                    <a:pt x="25" y="258"/>
                  </a:lnTo>
                  <a:lnTo>
                    <a:pt x="34" y="263"/>
                  </a:lnTo>
                  <a:lnTo>
                    <a:pt x="43" y="268"/>
                  </a:lnTo>
                  <a:lnTo>
                    <a:pt x="54" y="272"/>
                  </a:lnTo>
                  <a:lnTo>
                    <a:pt x="66" y="276"/>
                  </a:lnTo>
                  <a:lnTo>
                    <a:pt x="79" y="279"/>
                  </a:lnTo>
                  <a:lnTo>
                    <a:pt x="93" y="283"/>
                  </a:lnTo>
                  <a:lnTo>
                    <a:pt x="107" y="285"/>
                  </a:lnTo>
                  <a:lnTo>
                    <a:pt x="122" y="286"/>
                  </a:lnTo>
                  <a:lnTo>
                    <a:pt x="138" y="288"/>
                  </a:lnTo>
                  <a:lnTo>
                    <a:pt x="155" y="288"/>
                  </a:lnTo>
                  <a:lnTo>
                    <a:pt x="155" y="288"/>
                  </a:lnTo>
                  <a:lnTo>
                    <a:pt x="173" y="288"/>
                  </a:lnTo>
                  <a:lnTo>
                    <a:pt x="188" y="286"/>
                  </a:lnTo>
                  <a:lnTo>
                    <a:pt x="204" y="285"/>
                  </a:lnTo>
                  <a:lnTo>
                    <a:pt x="218" y="283"/>
                  </a:lnTo>
                  <a:lnTo>
                    <a:pt x="232" y="279"/>
                  </a:lnTo>
                  <a:lnTo>
                    <a:pt x="245" y="276"/>
                  </a:lnTo>
                  <a:lnTo>
                    <a:pt x="257" y="272"/>
                  </a:lnTo>
                  <a:lnTo>
                    <a:pt x="268" y="268"/>
                  </a:lnTo>
                  <a:lnTo>
                    <a:pt x="277" y="263"/>
                  </a:lnTo>
                  <a:lnTo>
                    <a:pt x="286" y="258"/>
                  </a:lnTo>
                  <a:lnTo>
                    <a:pt x="293" y="252"/>
                  </a:lnTo>
                  <a:lnTo>
                    <a:pt x="299" y="247"/>
                  </a:lnTo>
                  <a:lnTo>
                    <a:pt x="304" y="240"/>
                  </a:lnTo>
                  <a:lnTo>
                    <a:pt x="307" y="234"/>
                  </a:lnTo>
                  <a:lnTo>
                    <a:pt x="310" y="227"/>
                  </a:lnTo>
                  <a:lnTo>
                    <a:pt x="311" y="220"/>
                  </a:lnTo>
                  <a:lnTo>
                    <a:pt x="311" y="168"/>
                  </a:lnTo>
                  <a:lnTo>
                    <a:pt x="311" y="168"/>
                  </a:lnTo>
                  <a:lnTo>
                    <a:pt x="310" y="163"/>
                  </a:lnTo>
                  <a:lnTo>
                    <a:pt x="309" y="159"/>
                  </a:lnTo>
                  <a:lnTo>
                    <a:pt x="309" y="159"/>
                  </a:lnTo>
                  <a:lnTo>
                    <a:pt x="306" y="164"/>
                  </a:lnTo>
                  <a:lnTo>
                    <a:pt x="303" y="170"/>
                  </a:lnTo>
                  <a:lnTo>
                    <a:pt x="298" y="176"/>
                  </a:lnTo>
                  <a:lnTo>
                    <a:pt x="292" y="182"/>
                  </a:lnTo>
                  <a:lnTo>
                    <a:pt x="285" y="187"/>
                  </a:lnTo>
                  <a:lnTo>
                    <a:pt x="277" y="191"/>
                  </a:lnTo>
                  <a:lnTo>
                    <a:pt x="259" y="200"/>
                  </a:lnTo>
                  <a:lnTo>
                    <a:pt x="237" y="207"/>
                  </a:lnTo>
                  <a:lnTo>
                    <a:pt x="212" y="213"/>
                  </a:lnTo>
                  <a:lnTo>
                    <a:pt x="185" y="216"/>
                  </a:lnTo>
                  <a:lnTo>
                    <a:pt x="155" y="217"/>
                  </a:lnTo>
                  <a:lnTo>
                    <a:pt x="155" y="217"/>
                  </a:lnTo>
                  <a:close/>
                  <a:moveTo>
                    <a:pt x="66" y="255"/>
                  </a:moveTo>
                  <a:lnTo>
                    <a:pt x="66" y="255"/>
                  </a:lnTo>
                  <a:lnTo>
                    <a:pt x="61" y="254"/>
                  </a:lnTo>
                  <a:lnTo>
                    <a:pt x="56" y="250"/>
                  </a:lnTo>
                  <a:lnTo>
                    <a:pt x="54" y="247"/>
                  </a:lnTo>
                  <a:lnTo>
                    <a:pt x="53" y="241"/>
                  </a:lnTo>
                  <a:lnTo>
                    <a:pt x="53" y="241"/>
                  </a:lnTo>
                  <a:lnTo>
                    <a:pt x="54" y="236"/>
                  </a:lnTo>
                  <a:lnTo>
                    <a:pt x="56" y="233"/>
                  </a:lnTo>
                  <a:lnTo>
                    <a:pt x="61" y="229"/>
                  </a:lnTo>
                  <a:lnTo>
                    <a:pt x="66" y="228"/>
                  </a:lnTo>
                  <a:lnTo>
                    <a:pt x="66" y="228"/>
                  </a:lnTo>
                  <a:lnTo>
                    <a:pt x="70" y="229"/>
                  </a:lnTo>
                  <a:lnTo>
                    <a:pt x="75" y="233"/>
                  </a:lnTo>
                  <a:lnTo>
                    <a:pt x="77" y="236"/>
                  </a:lnTo>
                  <a:lnTo>
                    <a:pt x="79" y="241"/>
                  </a:lnTo>
                  <a:lnTo>
                    <a:pt x="79" y="241"/>
                  </a:lnTo>
                  <a:lnTo>
                    <a:pt x="77" y="247"/>
                  </a:lnTo>
                  <a:lnTo>
                    <a:pt x="75" y="250"/>
                  </a:lnTo>
                  <a:lnTo>
                    <a:pt x="70" y="254"/>
                  </a:lnTo>
                  <a:lnTo>
                    <a:pt x="66" y="255"/>
                  </a:lnTo>
                  <a:lnTo>
                    <a:pt x="66" y="255"/>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2" name="Freeform 52"/>
            <p:cNvSpPr>
              <a:spLocks noEditPoints="1"/>
            </p:cNvSpPr>
            <p:nvPr/>
          </p:nvSpPr>
          <p:spPr bwMode="auto">
            <a:xfrm>
              <a:off x="4131508" y="5529812"/>
              <a:ext cx="498393" cy="496414"/>
            </a:xfrm>
            <a:custGeom>
              <a:avLst/>
              <a:gdLst>
                <a:gd name="T0" fmla="*/ 107 w 311"/>
                <a:gd name="T1" fmla="*/ 4 h 387"/>
                <a:gd name="T2" fmla="*/ 43 w 311"/>
                <a:gd name="T3" fmla="*/ 20 h 387"/>
                <a:gd name="T4" fmla="*/ 7 w 311"/>
                <a:gd name="T5" fmla="*/ 48 h 387"/>
                <a:gd name="T6" fmla="*/ 0 w 311"/>
                <a:gd name="T7" fmla="*/ 120 h 387"/>
                <a:gd name="T8" fmla="*/ 18 w 311"/>
                <a:gd name="T9" fmla="*/ 153 h 387"/>
                <a:gd name="T10" fmla="*/ 66 w 311"/>
                <a:gd name="T11" fmla="*/ 176 h 387"/>
                <a:gd name="T12" fmla="*/ 138 w 311"/>
                <a:gd name="T13" fmla="*/ 188 h 387"/>
                <a:gd name="T14" fmla="*/ 204 w 311"/>
                <a:gd name="T15" fmla="*/ 184 h 387"/>
                <a:gd name="T16" fmla="*/ 268 w 311"/>
                <a:gd name="T17" fmla="*/ 168 h 387"/>
                <a:gd name="T18" fmla="*/ 304 w 311"/>
                <a:gd name="T19" fmla="*/ 140 h 387"/>
                <a:gd name="T20" fmla="*/ 311 w 311"/>
                <a:gd name="T21" fmla="*/ 68 h 387"/>
                <a:gd name="T22" fmla="*/ 293 w 311"/>
                <a:gd name="T23" fmla="*/ 37 h 387"/>
                <a:gd name="T24" fmla="*/ 245 w 311"/>
                <a:gd name="T25" fmla="*/ 12 h 387"/>
                <a:gd name="T26" fmla="*/ 173 w 311"/>
                <a:gd name="T27" fmla="*/ 1 h 387"/>
                <a:gd name="T28" fmla="*/ 61 w 311"/>
                <a:gd name="T29" fmla="*/ 153 h 387"/>
                <a:gd name="T30" fmla="*/ 54 w 311"/>
                <a:gd name="T31" fmla="*/ 135 h 387"/>
                <a:gd name="T32" fmla="*/ 70 w 311"/>
                <a:gd name="T33" fmla="*/ 128 h 387"/>
                <a:gd name="T34" fmla="*/ 77 w 311"/>
                <a:gd name="T35" fmla="*/ 146 h 387"/>
                <a:gd name="T36" fmla="*/ 155 w 311"/>
                <a:gd name="T37" fmla="*/ 121 h 387"/>
                <a:gd name="T38" fmla="*/ 61 w 311"/>
                <a:gd name="T39" fmla="*/ 106 h 387"/>
                <a:gd name="T40" fmla="*/ 2 w 311"/>
                <a:gd name="T41" fmla="*/ 64 h 387"/>
                <a:gd name="T42" fmla="*/ 65 w 311"/>
                <a:gd name="T43" fmla="*/ 100 h 387"/>
                <a:gd name="T44" fmla="*/ 155 w 311"/>
                <a:gd name="T45" fmla="*/ 114 h 387"/>
                <a:gd name="T46" fmla="*/ 265 w 311"/>
                <a:gd name="T47" fmla="*/ 93 h 387"/>
                <a:gd name="T48" fmla="*/ 304 w 311"/>
                <a:gd name="T49" fmla="*/ 69 h 387"/>
                <a:gd name="T50" fmla="*/ 230 w 311"/>
                <a:gd name="T51" fmla="*/ 112 h 387"/>
                <a:gd name="T52" fmla="*/ 155 w 311"/>
                <a:gd name="T53" fmla="*/ 317 h 387"/>
                <a:gd name="T54" fmla="*/ 52 w 311"/>
                <a:gd name="T55" fmla="*/ 301 h 387"/>
                <a:gd name="T56" fmla="*/ 13 w 311"/>
                <a:gd name="T57" fmla="*/ 276 h 387"/>
                <a:gd name="T58" fmla="*/ 0 w 311"/>
                <a:gd name="T59" fmla="*/ 263 h 387"/>
                <a:gd name="T60" fmla="*/ 4 w 311"/>
                <a:gd name="T61" fmla="*/ 333 h 387"/>
                <a:gd name="T62" fmla="*/ 34 w 311"/>
                <a:gd name="T63" fmla="*/ 363 h 387"/>
                <a:gd name="T64" fmla="*/ 93 w 311"/>
                <a:gd name="T65" fmla="*/ 383 h 387"/>
                <a:gd name="T66" fmla="*/ 155 w 311"/>
                <a:gd name="T67" fmla="*/ 387 h 387"/>
                <a:gd name="T68" fmla="*/ 232 w 311"/>
                <a:gd name="T69" fmla="*/ 379 h 387"/>
                <a:gd name="T70" fmla="*/ 286 w 311"/>
                <a:gd name="T71" fmla="*/ 358 h 387"/>
                <a:gd name="T72" fmla="*/ 310 w 311"/>
                <a:gd name="T73" fmla="*/ 326 h 387"/>
                <a:gd name="T74" fmla="*/ 309 w 311"/>
                <a:gd name="T75" fmla="*/ 258 h 387"/>
                <a:gd name="T76" fmla="*/ 292 w 311"/>
                <a:gd name="T77" fmla="*/ 282 h 387"/>
                <a:gd name="T78" fmla="*/ 238 w 311"/>
                <a:gd name="T79" fmla="*/ 308 h 387"/>
                <a:gd name="T80" fmla="*/ 66 w 311"/>
                <a:gd name="T81" fmla="*/ 357 h 387"/>
                <a:gd name="T82" fmla="*/ 53 w 311"/>
                <a:gd name="T83" fmla="*/ 344 h 387"/>
                <a:gd name="T84" fmla="*/ 66 w 311"/>
                <a:gd name="T85" fmla="*/ 330 h 387"/>
                <a:gd name="T86" fmla="*/ 79 w 311"/>
                <a:gd name="T87" fmla="*/ 344 h 387"/>
                <a:gd name="T88" fmla="*/ 66 w 311"/>
                <a:gd name="T89" fmla="*/ 357 h 387"/>
                <a:gd name="T90" fmla="*/ 99 w 311"/>
                <a:gd name="T91" fmla="*/ 213 h 387"/>
                <a:gd name="T92" fmla="*/ 19 w 311"/>
                <a:gd name="T93" fmla="*/ 182 h 387"/>
                <a:gd name="T94" fmla="*/ 2 w 311"/>
                <a:gd name="T95" fmla="*/ 159 h 387"/>
                <a:gd name="T96" fmla="*/ 1 w 311"/>
                <a:gd name="T97" fmla="*/ 227 h 387"/>
                <a:gd name="T98" fmla="*/ 25 w 311"/>
                <a:gd name="T99" fmla="*/ 258 h 387"/>
                <a:gd name="T100" fmla="*/ 79 w 311"/>
                <a:gd name="T101" fmla="*/ 279 h 387"/>
                <a:gd name="T102" fmla="*/ 155 w 311"/>
                <a:gd name="T103" fmla="*/ 288 h 387"/>
                <a:gd name="T104" fmla="*/ 218 w 311"/>
                <a:gd name="T105" fmla="*/ 283 h 387"/>
                <a:gd name="T106" fmla="*/ 277 w 311"/>
                <a:gd name="T107" fmla="*/ 263 h 387"/>
                <a:gd name="T108" fmla="*/ 307 w 311"/>
                <a:gd name="T109" fmla="*/ 234 h 387"/>
                <a:gd name="T110" fmla="*/ 310 w 311"/>
                <a:gd name="T111" fmla="*/ 163 h 387"/>
                <a:gd name="T112" fmla="*/ 298 w 311"/>
                <a:gd name="T113" fmla="*/ 176 h 387"/>
                <a:gd name="T114" fmla="*/ 237 w 311"/>
                <a:gd name="T115" fmla="*/ 207 h 387"/>
                <a:gd name="T116" fmla="*/ 66 w 311"/>
                <a:gd name="T117" fmla="*/ 255 h 387"/>
                <a:gd name="T118" fmla="*/ 53 w 311"/>
                <a:gd name="T119" fmla="*/ 241 h 387"/>
                <a:gd name="T120" fmla="*/ 66 w 311"/>
                <a:gd name="T121" fmla="*/ 228 h 387"/>
                <a:gd name="T122" fmla="*/ 79 w 311"/>
                <a:gd name="T123" fmla="*/ 241 h 387"/>
                <a:gd name="T124" fmla="*/ 66 w 311"/>
                <a:gd name="T125" fmla="*/ 25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387">
                  <a:moveTo>
                    <a:pt x="155" y="0"/>
                  </a:moveTo>
                  <a:lnTo>
                    <a:pt x="155" y="0"/>
                  </a:lnTo>
                  <a:lnTo>
                    <a:pt x="138" y="1"/>
                  </a:lnTo>
                  <a:lnTo>
                    <a:pt x="122" y="1"/>
                  </a:lnTo>
                  <a:lnTo>
                    <a:pt x="107" y="4"/>
                  </a:lnTo>
                  <a:lnTo>
                    <a:pt x="93" y="6"/>
                  </a:lnTo>
                  <a:lnTo>
                    <a:pt x="79" y="8"/>
                  </a:lnTo>
                  <a:lnTo>
                    <a:pt x="66" y="12"/>
                  </a:lnTo>
                  <a:lnTo>
                    <a:pt x="54" y="15"/>
                  </a:lnTo>
                  <a:lnTo>
                    <a:pt x="43" y="20"/>
                  </a:lnTo>
                  <a:lnTo>
                    <a:pt x="34" y="25"/>
                  </a:lnTo>
                  <a:lnTo>
                    <a:pt x="25" y="31"/>
                  </a:lnTo>
                  <a:lnTo>
                    <a:pt x="18" y="37"/>
                  </a:lnTo>
                  <a:lnTo>
                    <a:pt x="12" y="42"/>
                  </a:lnTo>
                  <a:lnTo>
                    <a:pt x="7" y="48"/>
                  </a:lnTo>
                  <a:lnTo>
                    <a:pt x="4" y="55"/>
                  </a:lnTo>
                  <a:lnTo>
                    <a:pt x="1" y="61"/>
                  </a:lnTo>
                  <a:lnTo>
                    <a:pt x="0" y="68"/>
                  </a:lnTo>
                  <a:lnTo>
                    <a:pt x="0" y="120"/>
                  </a:lnTo>
                  <a:lnTo>
                    <a:pt x="0" y="120"/>
                  </a:lnTo>
                  <a:lnTo>
                    <a:pt x="1" y="127"/>
                  </a:lnTo>
                  <a:lnTo>
                    <a:pt x="4" y="134"/>
                  </a:lnTo>
                  <a:lnTo>
                    <a:pt x="7" y="140"/>
                  </a:lnTo>
                  <a:lnTo>
                    <a:pt x="12" y="147"/>
                  </a:lnTo>
                  <a:lnTo>
                    <a:pt x="18" y="153"/>
                  </a:lnTo>
                  <a:lnTo>
                    <a:pt x="25" y="157"/>
                  </a:lnTo>
                  <a:lnTo>
                    <a:pt x="34" y="163"/>
                  </a:lnTo>
                  <a:lnTo>
                    <a:pt x="43" y="168"/>
                  </a:lnTo>
                  <a:lnTo>
                    <a:pt x="54" y="173"/>
                  </a:lnTo>
                  <a:lnTo>
                    <a:pt x="66" y="176"/>
                  </a:lnTo>
                  <a:lnTo>
                    <a:pt x="79" y="180"/>
                  </a:lnTo>
                  <a:lnTo>
                    <a:pt x="93" y="182"/>
                  </a:lnTo>
                  <a:lnTo>
                    <a:pt x="107" y="184"/>
                  </a:lnTo>
                  <a:lnTo>
                    <a:pt x="122" y="187"/>
                  </a:lnTo>
                  <a:lnTo>
                    <a:pt x="138" y="188"/>
                  </a:lnTo>
                  <a:lnTo>
                    <a:pt x="155" y="188"/>
                  </a:lnTo>
                  <a:lnTo>
                    <a:pt x="155" y="188"/>
                  </a:lnTo>
                  <a:lnTo>
                    <a:pt x="173" y="188"/>
                  </a:lnTo>
                  <a:lnTo>
                    <a:pt x="188" y="187"/>
                  </a:lnTo>
                  <a:lnTo>
                    <a:pt x="204" y="184"/>
                  </a:lnTo>
                  <a:lnTo>
                    <a:pt x="218" y="182"/>
                  </a:lnTo>
                  <a:lnTo>
                    <a:pt x="232" y="180"/>
                  </a:lnTo>
                  <a:lnTo>
                    <a:pt x="245" y="176"/>
                  </a:lnTo>
                  <a:lnTo>
                    <a:pt x="257" y="173"/>
                  </a:lnTo>
                  <a:lnTo>
                    <a:pt x="268" y="168"/>
                  </a:lnTo>
                  <a:lnTo>
                    <a:pt x="277" y="163"/>
                  </a:lnTo>
                  <a:lnTo>
                    <a:pt x="286" y="157"/>
                  </a:lnTo>
                  <a:lnTo>
                    <a:pt x="293" y="153"/>
                  </a:lnTo>
                  <a:lnTo>
                    <a:pt x="299" y="147"/>
                  </a:lnTo>
                  <a:lnTo>
                    <a:pt x="304" y="140"/>
                  </a:lnTo>
                  <a:lnTo>
                    <a:pt x="307" y="134"/>
                  </a:lnTo>
                  <a:lnTo>
                    <a:pt x="310" y="127"/>
                  </a:lnTo>
                  <a:lnTo>
                    <a:pt x="311" y="120"/>
                  </a:lnTo>
                  <a:lnTo>
                    <a:pt x="311" y="68"/>
                  </a:lnTo>
                  <a:lnTo>
                    <a:pt x="311" y="68"/>
                  </a:lnTo>
                  <a:lnTo>
                    <a:pt x="310" y="61"/>
                  </a:lnTo>
                  <a:lnTo>
                    <a:pt x="307" y="55"/>
                  </a:lnTo>
                  <a:lnTo>
                    <a:pt x="304" y="48"/>
                  </a:lnTo>
                  <a:lnTo>
                    <a:pt x="299" y="42"/>
                  </a:lnTo>
                  <a:lnTo>
                    <a:pt x="293" y="37"/>
                  </a:lnTo>
                  <a:lnTo>
                    <a:pt x="286" y="31"/>
                  </a:lnTo>
                  <a:lnTo>
                    <a:pt x="277" y="25"/>
                  </a:lnTo>
                  <a:lnTo>
                    <a:pt x="268" y="20"/>
                  </a:lnTo>
                  <a:lnTo>
                    <a:pt x="257" y="15"/>
                  </a:lnTo>
                  <a:lnTo>
                    <a:pt x="245" y="12"/>
                  </a:lnTo>
                  <a:lnTo>
                    <a:pt x="232" y="8"/>
                  </a:lnTo>
                  <a:lnTo>
                    <a:pt x="218" y="6"/>
                  </a:lnTo>
                  <a:lnTo>
                    <a:pt x="204" y="4"/>
                  </a:lnTo>
                  <a:lnTo>
                    <a:pt x="188" y="1"/>
                  </a:lnTo>
                  <a:lnTo>
                    <a:pt x="173" y="1"/>
                  </a:lnTo>
                  <a:lnTo>
                    <a:pt x="155" y="0"/>
                  </a:lnTo>
                  <a:lnTo>
                    <a:pt x="155" y="0"/>
                  </a:lnTo>
                  <a:close/>
                  <a:moveTo>
                    <a:pt x="66" y="154"/>
                  </a:moveTo>
                  <a:lnTo>
                    <a:pt x="66" y="154"/>
                  </a:lnTo>
                  <a:lnTo>
                    <a:pt x="61" y="153"/>
                  </a:lnTo>
                  <a:lnTo>
                    <a:pt x="56" y="149"/>
                  </a:lnTo>
                  <a:lnTo>
                    <a:pt x="54" y="146"/>
                  </a:lnTo>
                  <a:lnTo>
                    <a:pt x="53" y="140"/>
                  </a:lnTo>
                  <a:lnTo>
                    <a:pt x="53" y="140"/>
                  </a:lnTo>
                  <a:lnTo>
                    <a:pt x="54" y="135"/>
                  </a:lnTo>
                  <a:lnTo>
                    <a:pt x="56" y="132"/>
                  </a:lnTo>
                  <a:lnTo>
                    <a:pt x="61" y="128"/>
                  </a:lnTo>
                  <a:lnTo>
                    <a:pt x="66" y="127"/>
                  </a:lnTo>
                  <a:lnTo>
                    <a:pt x="66" y="127"/>
                  </a:lnTo>
                  <a:lnTo>
                    <a:pt x="70" y="128"/>
                  </a:lnTo>
                  <a:lnTo>
                    <a:pt x="75" y="132"/>
                  </a:lnTo>
                  <a:lnTo>
                    <a:pt x="77" y="135"/>
                  </a:lnTo>
                  <a:lnTo>
                    <a:pt x="79" y="140"/>
                  </a:lnTo>
                  <a:lnTo>
                    <a:pt x="79" y="140"/>
                  </a:lnTo>
                  <a:lnTo>
                    <a:pt x="77" y="146"/>
                  </a:lnTo>
                  <a:lnTo>
                    <a:pt x="75" y="149"/>
                  </a:lnTo>
                  <a:lnTo>
                    <a:pt x="70" y="153"/>
                  </a:lnTo>
                  <a:lnTo>
                    <a:pt x="66" y="154"/>
                  </a:lnTo>
                  <a:lnTo>
                    <a:pt x="66" y="154"/>
                  </a:lnTo>
                  <a:close/>
                  <a:moveTo>
                    <a:pt x="155" y="121"/>
                  </a:moveTo>
                  <a:lnTo>
                    <a:pt x="155" y="121"/>
                  </a:lnTo>
                  <a:lnTo>
                    <a:pt x="129" y="121"/>
                  </a:lnTo>
                  <a:lnTo>
                    <a:pt x="104" y="118"/>
                  </a:lnTo>
                  <a:lnTo>
                    <a:pt x="81" y="112"/>
                  </a:lnTo>
                  <a:lnTo>
                    <a:pt x="61" y="106"/>
                  </a:lnTo>
                  <a:lnTo>
                    <a:pt x="42" y="96"/>
                  </a:lnTo>
                  <a:lnTo>
                    <a:pt x="26" y="87"/>
                  </a:lnTo>
                  <a:lnTo>
                    <a:pt x="13" y="76"/>
                  </a:lnTo>
                  <a:lnTo>
                    <a:pt x="7" y="69"/>
                  </a:lnTo>
                  <a:lnTo>
                    <a:pt x="2" y="64"/>
                  </a:lnTo>
                  <a:lnTo>
                    <a:pt x="2" y="64"/>
                  </a:lnTo>
                  <a:lnTo>
                    <a:pt x="15" y="74"/>
                  </a:lnTo>
                  <a:lnTo>
                    <a:pt x="29" y="85"/>
                  </a:lnTo>
                  <a:lnTo>
                    <a:pt x="46" y="93"/>
                  </a:lnTo>
                  <a:lnTo>
                    <a:pt x="65" y="100"/>
                  </a:lnTo>
                  <a:lnTo>
                    <a:pt x="85" y="106"/>
                  </a:lnTo>
                  <a:lnTo>
                    <a:pt x="107" y="110"/>
                  </a:lnTo>
                  <a:lnTo>
                    <a:pt x="130" y="113"/>
                  </a:lnTo>
                  <a:lnTo>
                    <a:pt x="155" y="114"/>
                  </a:lnTo>
                  <a:lnTo>
                    <a:pt x="155" y="114"/>
                  </a:lnTo>
                  <a:lnTo>
                    <a:pt x="181" y="113"/>
                  </a:lnTo>
                  <a:lnTo>
                    <a:pt x="204" y="110"/>
                  </a:lnTo>
                  <a:lnTo>
                    <a:pt x="227" y="106"/>
                  </a:lnTo>
                  <a:lnTo>
                    <a:pt x="246" y="100"/>
                  </a:lnTo>
                  <a:lnTo>
                    <a:pt x="265" y="93"/>
                  </a:lnTo>
                  <a:lnTo>
                    <a:pt x="282" y="85"/>
                  </a:lnTo>
                  <a:lnTo>
                    <a:pt x="296" y="74"/>
                  </a:lnTo>
                  <a:lnTo>
                    <a:pt x="309" y="64"/>
                  </a:lnTo>
                  <a:lnTo>
                    <a:pt x="309" y="64"/>
                  </a:lnTo>
                  <a:lnTo>
                    <a:pt x="304" y="69"/>
                  </a:lnTo>
                  <a:lnTo>
                    <a:pt x="298" y="76"/>
                  </a:lnTo>
                  <a:lnTo>
                    <a:pt x="285" y="87"/>
                  </a:lnTo>
                  <a:lnTo>
                    <a:pt x="269" y="96"/>
                  </a:lnTo>
                  <a:lnTo>
                    <a:pt x="250" y="106"/>
                  </a:lnTo>
                  <a:lnTo>
                    <a:pt x="230" y="112"/>
                  </a:lnTo>
                  <a:lnTo>
                    <a:pt x="207" y="118"/>
                  </a:lnTo>
                  <a:lnTo>
                    <a:pt x="182" y="121"/>
                  </a:lnTo>
                  <a:lnTo>
                    <a:pt x="155" y="121"/>
                  </a:lnTo>
                  <a:lnTo>
                    <a:pt x="155" y="121"/>
                  </a:lnTo>
                  <a:close/>
                  <a:moveTo>
                    <a:pt x="155" y="317"/>
                  </a:moveTo>
                  <a:lnTo>
                    <a:pt x="155" y="317"/>
                  </a:lnTo>
                  <a:lnTo>
                    <a:pt x="126" y="316"/>
                  </a:lnTo>
                  <a:lnTo>
                    <a:pt x="97" y="312"/>
                  </a:lnTo>
                  <a:lnTo>
                    <a:pt x="73" y="308"/>
                  </a:lnTo>
                  <a:lnTo>
                    <a:pt x="52" y="301"/>
                  </a:lnTo>
                  <a:lnTo>
                    <a:pt x="42" y="296"/>
                  </a:lnTo>
                  <a:lnTo>
                    <a:pt x="33" y="291"/>
                  </a:lnTo>
                  <a:lnTo>
                    <a:pt x="26" y="286"/>
                  </a:lnTo>
                  <a:lnTo>
                    <a:pt x="19" y="282"/>
                  </a:lnTo>
                  <a:lnTo>
                    <a:pt x="13" y="276"/>
                  </a:lnTo>
                  <a:lnTo>
                    <a:pt x="8" y="270"/>
                  </a:lnTo>
                  <a:lnTo>
                    <a:pt x="5" y="264"/>
                  </a:lnTo>
                  <a:lnTo>
                    <a:pt x="2" y="258"/>
                  </a:lnTo>
                  <a:lnTo>
                    <a:pt x="2" y="258"/>
                  </a:lnTo>
                  <a:lnTo>
                    <a:pt x="0" y="263"/>
                  </a:lnTo>
                  <a:lnTo>
                    <a:pt x="0" y="269"/>
                  </a:lnTo>
                  <a:lnTo>
                    <a:pt x="0" y="319"/>
                  </a:lnTo>
                  <a:lnTo>
                    <a:pt x="0" y="319"/>
                  </a:lnTo>
                  <a:lnTo>
                    <a:pt x="1" y="326"/>
                  </a:lnTo>
                  <a:lnTo>
                    <a:pt x="4" y="333"/>
                  </a:lnTo>
                  <a:lnTo>
                    <a:pt x="7" y="340"/>
                  </a:lnTo>
                  <a:lnTo>
                    <a:pt x="12" y="346"/>
                  </a:lnTo>
                  <a:lnTo>
                    <a:pt x="18" y="352"/>
                  </a:lnTo>
                  <a:lnTo>
                    <a:pt x="25" y="358"/>
                  </a:lnTo>
                  <a:lnTo>
                    <a:pt x="34" y="363"/>
                  </a:lnTo>
                  <a:lnTo>
                    <a:pt x="43" y="367"/>
                  </a:lnTo>
                  <a:lnTo>
                    <a:pt x="54" y="372"/>
                  </a:lnTo>
                  <a:lnTo>
                    <a:pt x="66" y="376"/>
                  </a:lnTo>
                  <a:lnTo>
                    <a:pt x="79" y="379"/>
                  </a:lnTo>
                  <a:lnTo>
                    <a:pt x="93" y="383"/>
                  </a:lnTo>
                  <a:lnTo>
                    <a:pt x="107" y="385"/>
                  </a:lnTo>
                  <a:lnTo>
                    <a:pt x="122" y="386"/>
                  </a:lnTo>
                  <a:lnTo>
                    <a:pt x="138" y="387"/>
                  </a:lnTo>
                  <a:lnTo>
                    <a:pt x="155" y="387"/>
                  </a:lnTo>
                  <a:lnTo>
                    <a:pt x="155" y="387"/>
                  </a:lnTo>
                  <a:lnTo>
                    <a:pt x="173" y="387"/>
                  </a:lnTo>
                  <a:lnTo>
                    <a:pt x="188" y="386"/>
                  </a:lnTo>
                  <a:lnTo>
                    <a:pt x="204" y="385"/>
                  </a:lnTo>
                  <a:lnTo>
                    <a:pt x="218" y="383"/>
                  </a:lnTo>
                  <a:lnTo>
                    <a:pt x="232" y="379"/>
                  </a:lnTo>
                  <a:lnTo>
                    <a:pt x="245" y="376"/>
                  </a:lnTo>
                  <a:lnTo>
                    <a:pt x="257" y="372"/>
                  </a:lnTo>
                  <a:lnTo>
                    <a:pt x="268" y="367"/>
                  </a:lnTo>
                  <a:lnTo>
                    <a:pt x="277" y="363"/>
                  </a:lnTo>
                  <a:lnTo>
                    <a:pt x="286" y="358"/>
                  </a:lnTo>
                  <a:lnTo>
                    <a:pt x="293" y="352"/>
                  </a:lnTo>
                  <a:lnTo>
                    <a:pt x="299" y="346"/>
                  </a:lnTo>
                  <a:lnTo>
                    <a:pt x="304" y="340"/>
                  </a:lnTo>
                  <a:lnTo>
                    <a:pt x="307" y="333"/>
                  </a:lnTo>
                  <a:lnTo>
                    <a:pt x="310" y="326"/>
                  </a:lnTo>
                  <a:lnTo>
                    <a:pt x="311" y="319"/>
                  </a:lnTo>
                  <a:lnTo>
                    <a:pt x="311" y="269"/>
                  </a:lnTo>
                  <a:lnTo>
                    <a:pt x="311" y="269"/>
                  </a:lnTo>
                  <a:lnTo>
                    <a:pt x="311" y="263"/>
                  </a:lnTo>
                  <a:lnTo>
                    <a:pt x="309" y="258"/>
                  </a:lnTo>
                  <a:lnTo>
                    <a:pt x="309" y="258"/>
                  </a:lnTo>
                  <a:lnTo>
                    <a:pt x="306" y="264"/>
                  </a:lnTo>
                  <a:lnTo>
                    <a:pt x="303" y="270"/>
                  </a:lnTo>
                  <a:lnTo>
                    <a:pt x="298" y="276"/>
                  </a:lnTo>
                  <a:lnTo>
                    <a:pt x="292" y="282"/>
                  </a:lnTo>
                  <a:lnTo>
                    <a:pt x="285" y="286"/>
                  </a:lnTo>
                  <a:lnTo>
                    <a:pt x="278" y="291"/>
                  </a:lnTo>
                  <a:lnTo>
                    <a:pt x="269" y="296"/>
                  </a:lnTo>
                  <a:lnTo>
                    <a:pt x="259" y="301"/>
                  </a:lnTo>
                  <a:lnTo>
                    <a:pt x="238" y="308"/>
                  </a:lnTo>
                  <a:lnTo>
                    <a:pt x="214" y="312"/>
                  </a:lnTo>
                  <a:lnTo>
                    <a:pt x="185" y="316"/>
                  </a:lnTo>
                  <a:lnTo>
                    <a:pt x="155" y="317"/>
                  </a:lnTo>
                  <a:lnTo>
                    <a:pt x="155" y="317"/>
                  </a:lnTo>
                  <a:close/>
                  <a:moveTo>
                    <a:pt x="66" y="357"/>
                  </a:moveTo>
                  <a:lnTo>
                    <a:pt x="66" y="357"/>
                  </a:lnTo>
                  <a:lnTo>
                    <a:pt x="61" y="356"/>
                  </a:lnTo>
                  <a:lnTo>
                    <a:pt x="56" y="352"/>
                  </a:lnTo>
                  <a:lnTo>
                    <a:pt x="54" y="349"/>
                  </a:lnTo>
                  <a:lnTo>
                    <a:pt x="53" y="344"/>
                  </a:lnTo>
                  <a:lnTo>
                    <a:pt x="53" y="344"/>
                  </a:lnTo>
                  <a:lnTo>
                    <a:pt x="54" y="338"/>
                  </a:lnTo>
                  <a:lnTo>
                    <a:pt x="56" y="335"/>
                  </a:lnTo>
                  <a:lnTo>
                    <a:pt x="61" y="331"/>
                  </a:lnTo>
                  <a:lnTo>
                    <a:pt x="66" y="330"/>
                  </a:lnTo>
                  <a:lnTo>
                    <a:pt x="66" y="330"/>
                  </a:lnTo>
                  <a:lnTo>
                    <a:pt x="70" y="331"/>
                  </a:lnTo>
                  <a:lnTo>
                    <a:pt x="75" y="335"/>
                  </a:lnTo>
                  <a:lnTo>
                    <a:pt x="77" y="338"/>
                  </a:lnTo>
                  <a:lnTo>
                    <a:pt x="79" y="344"/>
                  </a:lnTo>
                  <a:lnTo>
                    <a:pt x="79" y="344"/>
                  </a:lnTo>
                  <a:lnTo>
                    <a:pt x="77" y="349"/>
                  </a:lnTo>
                  <a:lnTo>
                    <a:pt x="75" y="352"/>
                  </a:lnTo>
                  <a:lnTo>
                    <a:pt x="70" y="356"/>
                  </a:lnTo>
                  <a:lnTo>
                    <a:pt x="66" y="357"/>
                  </a:lnTo>
                  <a:lnTo>
                    <a:pt x="66" y="357"/>
                  </a:lnTo>
                  <a:close/>
                  <a:moveTo>
                    <a:pt x="155" y="217"/>
                  </a:moveTo>
                  <a:lnTo>
                    <a:pt x="155" y="217"/>
                  </a:lnTo>
                  <a:lnTo>
                    <a:pt x="126" y="216"/>
                  </a:lnTo>
                  <a:lnTo>
                    <a:pt x="99" y="213"/>
                  </a:lnTo>
                  <a:lnTo>
                    <a:pt x="74" y="207"/>
                  </a:lnTo>
                  <a:lnTo>
                    <a:pt x="52" y="200"/>
                  </a:lnTo>
                  <a:lnTo>
                    <a:pt x="34" y="191"/>
                  </a:lnTo>
                  <a:lnTo>
                    <a:pt x="26" y="187"/>
                  </a:lnTo>
                  <a:lnTo>
                    <a:pt x="19" y="182"/>
                  </a:lnTo>
                  <a:lnTo>
                    <a:pt x="13" y="176"/>
                  </a:lnTo>
                  <a:lnTo>
                    <a:pt x="8" y="170"/>
                  </a:lnTo>
                  <a:lnTo>
                    <a:pt x="5" y="164"/>
                  </a:lnTo>
                  <a:lnTo>
                    <a:pt x="2" y="159"/>
                  </a:lnTo>
                  <a:lnTo>
                    <a:pt x="2" y="159"/>
                  </a:lnTo>
                  <a:lnTo>
                    <a:pt x="0" y="163"/>
                  </a:lnTo>
                  <a:lnTo>
                    <a:pt x="0" y="168"/>
                  </a:lnTo>
                  <a:lnTo>
                    <a:pt x="0" y="220"/>
                  </a:lnTo>
                  <a:lnTo>
                    <a:pt x="0" y="220"/>
                  </a:lnTo>
                  <a:lnTo>
                    <a:pt x="1" y="227"/>
                  </a:lnTo>
                  <a:lnTo>
                    <a:pt x="4" y="234"/>
                  </a:lnTo>
                  <a:lnTo>
                    <a:pt x="7" y="240"/>
                  </a:lnTo>
                  <a:lnTo>
                    <a:pt x="12" y="247"/>
                  </a:lnTo>
                  <a:lnTo>
                    <a:pt x="18" y="252"/>
                  </a:lnTo>
                  <a:lnTo>
                    <a:pt x="25" y="258"/>
                  </a:lnTo>
                  <a:lnTo>
                    <a:pt x="34" y="263"/>
                  </a:lnTo>
                  <a:lnTo>
                    <a:pt x="43" y="268"/>
                  </a:lnTo>
                  <a:lnTo>
                    <a:pt x="54" y="272"/>
                  </a:lnTo>
                  <a:lnTo>
                    <a:pt x="66" y="276"/>
                  </a:lnTo>
                  <a:lnTo>
                    <a:pt x="79" y="279"/>
                  </a:lnTo>
                  <a:lnTo>
                    <a:pt x="93" y="283"/>
                  </a:lnTo>
                  <a:lnTo>
                    <a:pt x="107" y="285"/>
                  </a:lnTo>
                  <a:lnTo>
                    <a:pt x="122" y="286"/>
                  </a:lnTo>
                  <a:lnTo>
                    <a:pt x="138" y="288"/>
                  </a:lnTo>
                  <a:lnTo>
                    <a:pt x="155" y="288"/>
                  </a:lnTo>
                  <a:lnTo>
                    <a:pt x="155" y="288"/>
                  </a:lnTo>
                  <a:lnTo>
                    <a:pt x="173" y="288"/>
                  </a:lnTo>
                  <a:lnTo>
                    <a:pt x="188" y="286"/>
                  </a:lnTo>
                  <a:lnTo>
                    <a:pt x="204" y="285"/>
                  </a:lnTo>
                  <a:lnTo>
                    <a:pt x="218" y="283"/>
                  </a:lnTo>
                  <a:lnTo>
                    <a:pt x="232" y="279"/>
                  </a:lnTo>
                  <a:lnTo>
                    <a:pt x="245" y="276"/>
                  </a:lnTo>
                  <a:lnTo>
                    <a:pt x="257" y="272"/>
                  </a:lnTo>
                  <a:lnTo>
                    <a:pt x="268" y="268"/>
                  </a:lnTo>
                  <a:lnTo>
                    <a:pt x="277" y="263"/>
                  </a:lnTo>
                  <a:lnTo>
                    <a:pt x="286" y="258"/>
                  </a:lnTo>
                  <a:lnTo>
                    <a:pt x="293" y="252"/>
                  </a:lnTo>
                  <a:lnTo>
                    <a:pt x="299" y="247"/>
                  </a:lnTo>
                  <a:lnTo>
                    <a:pt x="304" y="240"/>
                  </a:lnTo>
                  <a:lnTo>
                    <a:pt x="307" y="234"/>
                  </a:lnTo>
                  <a:lnTo>
                    <a:pt x="310" y="227"/>
                  </a:lnTo>
                  <a:lnTo>
                    <a:pt x="311" y="220"/>
                  </a:lnTo>
                  <a:lnTo>
                    <a:pt x="311" y="168"/>
                  </a:lnTo>
                  <a:lnTo>
                    <a:pt x="311" y="168"/>
                  </a:lnTo>
                  <a:lnTo>
                    <a:pt x="310" y="163"/>
                  </a:lnTo>
                  <a:lnTo>
                    <a:pt x="309" y="159"/>
                  </a:lnTo>
                  <a:lnTo>
                    <a:pt x="309" y="159"/>
                  </a:lnTo>
                  <a:lnTo>
                    <a:pt x="306" y="164"/>
                  </a:lnTo>
                  <a:lnTo>
                    <a:pt x="303" y="170"/>
                  </a:lnTo>
                  <a:lnTo>
                    <a:pt x="298" y="176"/>
                  </a:lnTo>
                  <a:lnTo>
                    <a:pt x="292" y="182"/>
                  </a:lnTo>
                  <a:lnTo>
                    <a:pt x="285" y="187"/>
                  </a:lnTo>
                  <a:lnTo>
                    <a:pt x="277" y="191"/>
                  </a:lnTo>
                  <a:lnTo>
                    <a:pt x="259" y="200"/>
                  </a:lnTo>
                  <a:lnTo>
                    <a:pt x="237" y="207"/>
                  </a:lnTo>
                  <a:lnTo>
                    <a:pt x="212" y="213"/>
                  </a:lnTo>
                  <a:lnTo>
                    <a:pt x="185" y="216"/>
                  </a:lnTo>
                  <a:lnTo>
                    <a:pt x="155" y="217"/>
                  </a:lnTo>
                  <a:lnTo>
                    <a:pt x="155" y="217"/>
                  </a:lnTo>
                  <a:close/>
                  <a:moveTo>
                    <a:pt x="66" y="255"/>
                  </a:moveTo>
                  <a:lnTo>
                    <a:pt x="66" y="255"/>
                  </a:lnTo>
                  <a:lnTo>
                    <a:pt x="61" y="254"/>
                  </a:lnTo>
                  <a:lnTo>
                    <a:pt x="56" y="250"/>
                  </a:lnTo>
                  <a:lnTo>
                    <a:pt x="54" y="247"/>
                  </a:lnTo>
                  <a:lnTo>
                    <a:pt x="53" y="241"/>
                  </a:lnTo>
                  <a:lnTo>
                    <a:pt x="53" y="241"/>
                  </a:lnTo>
                  <a:lnTo>
                    <a:pt x="54" y="236"/>
                  </a:lnTo>
                  <a:lnTo>
                    <a:pt x="56" y="233"/>
                  </a:lnTo>
                  <a:lnTo>
                    <a:pt x="61" y="229"/>
                  </a:lnTo>
                  <a:lnTo>
                    <a:pt x="66" y="228"/>
                  </a:lnTo>
                  <a:lnTo>
                    <a:pt x="66" y="228"/>
                  </a:lnTo>
                  <a:lnTo>
                    <a:pt x="70" y="229"/>
                  </a:lnTo>
                  <a:lnTo>
                    <a:pt x="75" y="233"/>
                  </a:lnTo>
                  <a:lnTo>
                    <a:pt x="77" y="236"/>
                  </a:lnTo>
                  <a:lnTo>
                    <a:pt x="79" y="241"/>
                  </a:lnTo>
                  <a:lnTo>
                    <a:pt x="79" y="241"/>
                  </a:lnTo>
                  <a:lnTo>
                    <a:pt x="77" y="247"/>
                  </a:lnTo>
                  <a:lnTo>
                    <a:pt x="75" y="250"/>
                  </a:lnTo>
                  <a:lnTo>
                    <a:pt x="70" y="254"/>
                  </a:lnTo>
                  <a:lnTo>
                    <a:pt x="66" y="255"/>
                  </a:lnTo>
                  <a:lnTo>
                    <a:pt x="66" y="255"/>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3" name="Freeform 52"/>
            <p:cNvSpPr>
              <a:spLocks noEditPoints="1"/>
            </p:cNvSpPr>
            <p:nvPr/>
          </p:nvSpPr>
          <p:spPr bwMode="auto">
            <a:xfrm>
              <a:off x="5709161" y="5518483"/>
              <a:ext cx="498393" cy="496414"/>
            </a:xfrm>
            <a:custGeom>
              <a:avLst/>
              <a:gdLst>
                <a:gd name="T0" fmla="*/ 107 w 311"/>
                <a:gd name="T1" fmla="*/ 4 h 387"/>
                <a:gd name="T2" fmla="*/ 43 w 311"/>
                <a:gd name="T3" fmla="*/ 20 h 387"/>
                <a:gd name="T4" fmla="*/ 7 w 311"/>
                <a:gd name="T5" fmla="*/ 48 h 387"/>
                <a:gd name="T6" fmla="*/ 0 w 311"/>
                <a:gd name="T7" fmla="*/ 120 h 387"/>
                <a:gd name="T8" fmla="*/ 18 w 311"/>
                <a:gd name="T9" fmla="*/ 153 h 387"/>
                <a:gd name="T10" fmla="*/ 66 w 311"/>
                <a:gd name="T11" fmla="*/ 176 h 387"/>
                <a:gd name="T12" fmla="*/ 138 w 311"/>
                <a:gd name="T13" fmla="*/ 188 h 387"/>
                <a:gd name="T14" fmla="*/ 204 w 311"/>
                <a:gd name="T15" fmla="*/ 184 h 387"/>
                <a:gd name="T16" fmla="*/ 268 w 311"/>
                <a:gd name="T17" fmla="*/ 168 h 387"/>
                <a:gd name="T18" fmla="*/ 304 w 311"/>
                <a:gd name="T19" fmla="*/ 140 h 387"/>
                <a:gd name="T20" fmla="*/ 311 w 311"/>
                <a:gd name="T21" fmla="*/ 68 h 387"/>
                <a:gd name="T22" fmla="*/ 293 w 311"/>
                <a:gd name="T23" fmla="*/ 37 h 387"/>
                <a:gd name="T24" fmla="*/ 245 w 311"/>
                <a:gd name="T25" fmla="*/ 12 h 387"/>
                <a:gd name="T26" fmla="*/ 173 w 311"/>
                <a:gd name="T27" fmla="*/ 1 h 387"/>
                <a:gd name="T28" fmla="*/ 61 w 311"/>
                <a:gd name="T29" fmla="*/ 153 h 387"/>
                <a:gd name="T30" fmla="*/ 54 w 311"/>
                <a:gd name="T31" fmla="*/ 135 h 387"/>
                <a:gd name="T32" fmla="*/ 70 w 311"/>
                <a:gd name="T33" fmla="*/ 128 h 387"/>
                <a:gd name="T34" fmla="*/ 77 w 311"/>
                <a:gd name="T35" fmla="*/ 146 h 387"/>
                <a:gd name="T36" fmla="*/ 155 w 311"/>
                <a:gd name="T37" fmla="*/ 121 h 387"/>
                <a:gd name="T38" fmla="*/ 61 w 311"/>
                <a:gd name="T39" fmla="*/ 106 h 387"/>
                <a:gd name="T40" fmla="*/ 2 w 311"/>
                <a:gd name="T41" fmla="*/ 64 h 387"/>
                <a:gd name="T42" fmla="*/ 65 w 311"/>
                <a:gd name="T43" fmla="*/ 100 h 387"/>
                <a:gd name="T44" fmla="*/ 155 w 311"/>
                <a:gd name="T45" fmla="*/ 114 h 387"/>
                <a:gd name="T46" fmla="*/ 265 w 311"/>
                <a:gd name="T47" fmla="*/ 93 h 387"/>
                <a:gd name="T48" fmla="*/ 304 w 311"/>
                <a:gd name="T49" fmla="*/ 69 h 387"/>
                <a:gd name="T50" fmla="*/ 230 w 311"/>
                <a:gd name="T51" fmla="*/ 112 h 387"/>
                <a:gd name="T52" fmla="*/ 155 w 311"/>
                <a:gd name="T53" fmla="*/ 317 h 387"/>
                <a:gd name="T54" fmla="*/ 52 w 311"/>
                <a:gd name="T55" fmla="*/ 301 h 387"/>
                <a:gd name="T56" fmla="*/ 13 w 311"/>
                <a:gd name="T57" fmla="*/ 276 h 387"/>
                <a:gd name="T58" fmla="*/ 0 w 311"/>
                <a:gd name="T59" fmla="*/ 263 h 387"/>
                <a:gd name="T60" fmla="*/ 4 w 311"/>
                <a:gd name="T61" fmla="*/ 333 h 387"/>
                <a:gd name="T62" fmla="*/ 34 w 311"/>
                <a:gd name="T63" fmla="*/ 363 h 387"/>
                <a:gd name="T64" fmla="*/ 93 w 311"/>
                <a:gd name="T65" fmla="*/ 383 h 387"/>
                <a:gd name="T66" fmla="*/ 155 w 311"/>
                <a:gd name="T67" fmla="*/ 387 h 387"/>
                <a:gd name="T68" fmla="*/ 232 w 311"/>
                <a:gd name="T69" fmla="*/ 379 h 387"/>
                <a:gd name="T70" fmla="*/ 286 w 311"/>
                <a:gd name="T71" fmla="*/ 358 h 387"/>
                <a:gd name="T72" fmla="*/ 310 w 311"/>
                <a:gd name="T73" fmla="*/ 326 h 387"/>
                <a:gd name="T74" fmla="*/ 309 w 311"/>
                <a:gd name="T75" fmla="*/ 258 h 387"/>
                <a:gd name="T76" fmla="*/ 292 w 311"/>
                <a:gd name="T77" fmla="*/ 282 h 387"/>
                <a:gd name="T78" fmla="*/ 238 w 311"/>
                <a:gd name="T79" fmla="*/ 308 h 387"/>
                <a:gd name="T80" fmla="*/ 66 w 311"/>
                <a:gd name="T81" fmla="*/ 357 h 387"/>
                <a:gd name="T82" fmla="*/ 53 w 311"/>
                <a:gd name="T83" fmla="*/ 344 h 387"/>
                <a:gd name="T84" fmla="*/ 66 w 311"/>
                <a:gd name="T85" fmla="*/ 330 h 387"/>
                <a:gd name="T86" fmla="*/ 79 w 311"/>
                <a:gd name="T87" fmla="*/ 344 h 387"/>
                <a:gd name="T88" fmla="*/ 66 w 311"/>
                <a:gd name="T89" fmla="*/ 357 h 387"/>
                <a:gd name="T90" fmla="*/ 99 w 311"/>
                <a:gd name="T91" fmla="*/ 213 h 387"/>
                <a:gd name="T92" fmla="*/ 19 w 311"/>
                <a:gd name="T93" fmla="*/ 182 h 387"/>
                <a:gd name="T94" fmla="*/ 2 w 311"/>
                <a:gd name="T95" fmla="*/ 159 h 387"/>
                <a:gd name="T96" fmla="*/ 1 w 311"/>
                <a:gd name="T97" fmla="*/ 227 h 387"/>
                <a:gd name="T98" fmla="*/ 25 w 311"/>
                <a:gd name="T99" fmla="*/ 258 h 387"/>
                <a:gd name="T100" fmla="*/ 79 w 311"/>
                <a:gd name="T101" fmla="*/ 279 h 387"/>
                <a:gd name="T102" fmla="*/ 155 w 311"/>
                <a:gd name="T103" fmla="*/ 288 h 387"/>
                <a:gd name="T104" fmla="*/ 218 w 311"/>
                <a:gd name="T105" fmla="*/ 283 h 387"/>
                <a:gd name="T106" fmla="*/ 277 w 311"/>
                <a:gd name="T107" fmla="*/ 263 h 387"/>
                <a:gd name="T108" fmla="*/ 307 w 311"/>
                <a:gd name="T109" fmla="*/ 234 h 387"/>
                <a:gd name="T110" fmla="*/ 310 w 311"/>
                <a:gd name="T111" fmla="*/ 163 h 387"/>
                <a:gd name="T112" fmla="*/ 298 w 311"/>
                <a:gd name="T113" fmla="*/ 176 h 387"/>
                <a:gd name="T114" fmla="*/ 237 w 311"/>
                <a:gd name="T115" fmla="*/ 207 h 387"/>
                <a:gd name="T116" fmla="*/ 66 w 311"/>
                <a:gd name="T117" fmla="*/ 255 h 387"/>
                <a:gd name="T118" fmla="*/ 53 w 311"/>
                <a:gd name="T119" fmla="*/ 241 h 387"/>
                <a:gd name="T120" fmla="*/ 66 w 311"/>
                <a:gd name="T121" fmla="*/ 228 h 387"/>
                <a:gd name="T122" fmla="*/ 79 w 311"/>
                <a:gd name="T123" fmla="*/ 241 h 387"/>
                <a:gd name="T124" fmla="*/ 66 w 311"/>
                <a:gd name="T125" fmla="*/ 25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387">
                  <a:moveTo>
                    <a:pt x="155" y="0"/>
                  </a:moveTo>
                  <a:lnTo>
                    <a:pt x="155" y="0"/>
                  </a:lnTo>
                  <a:lnTo>
                    <a:pt x="138" y="1"/>
                  </a:lnTo>
                  <a:lnTo>
                    <a:pt x="122" y="1"/>
                  </a:lnTo>
                  <a:lnTo>
                    <a:pt x="107" y="4"/>
                  </a:lnTo>
                  <a:lnTo>
                    <a:pt x="93" y="6"/>
                  </a:lnTo>
                  <a:lnTo>
                    <a:pt x="79" y="8"/>
                  </a:lnTo>
                  <a:lnTo>
                    <a:pt x="66" y="12"/>
                  </a:lnTo>
                  <a:lnTo>
                    <a:pt x="54" y="15"/>
                  </a:lnTo>
                  <a:lnTo>
                    <a:pt x="43" y="20"/>
                  </a:lnTo>
                  <a:lnTo>
                    <a:pt x="34" y="25"/>
                  </a:lnTo>
                  <a:lnTo>
                    <a:pt x="25" y="31"/>
                  </a:lnTo>
                  <a:lnTo>
                    <a:pt x="18" y="37"/>
                  </a:lnTo>
                  <a:lnTo>
                    <a:pt x="12" y="42"/>
                  </a:lnTo>
                  <a:lnTo>
                    <a:pt x="7" y="48"/>
                  </a:lnTo>
                  <a:lnTo>
                    <a:pt x="4" y="55"/>
                  </a:lnTo>
                  <a:lnTo>
                    <a:pt x="1" y="61"/>
                  </a:lnTo>
                  <a:lnTo>
                    <a:pt x="0" y="68"/>
                  </a:lnTo>
                  <a:lnTo>
                    <a:pt x="0" y="120"/>
                  </a:lnTo>
                  <a:lnTo>
                    <a:pt x="0" y="120"/>
                  </a:lnTo>
                  <a:lnTo>
                    <a:pt x="1" y="127"/>
                  </a:lnTo>
                  <a:lnTo>
                    <a:pt x="4" y="134"/>
                  </a:lnTo>
                  <a:lnTo>
                    <a:pt x="7" y="140"/>
                  </a:lnTo>
                  <a:lnTo>
                    <a:pt x="12" y="147"/>
                  </a:lnTo>
                  <a:lnTo>
                    <a:pt x="18" y="153"/>
                  </a:lnTo>
                  <a:lnTo>
                    <a:pt x="25" y="157"/>
                  </a:lnTo>
                  <a:lnTo>
                    <a:pt x="34" y="163"/>
                  </a:lnTo>
                  <a:lnTo>
                    <a:pt x="43" y="168"/>
                  </a:lnTo>
                  <a:lnTo>
                    <a:pt x="54" y="173"/>
                  </a:lnTo>
                  <a:lnTo>
                    <a:pt x="66" y="176"/>
                  </a:lnTo>
                  <a:lnTo>
                    <a:pt x="79" y="180"/>
                  </a:lnTo>
                  <a:lnTo>
                    <a:pt x="93" y="182"/>
                  </a:lnTo>
                  <a:lnTo>
                    <a:pt x="107" y="184"/>
                  </a:lnTo>
                  <a:lnTo>
                    <a:pt x="122" y="187"/>
                  </a:lnTo>
                  <a:lnTo>
                    <a:pt x="138" y="188"/>
                  </a:lnTo>
                  <a:lnTo>
                    <a:pt x="155" y="188"/>
                  </a:lnTo>
                  <a:lnTo>
                    <a:pt x="155" y="188"/>
                  </a:lnTo>
                  <a:lnTo>
                    <a:pt x="173" y="188"/>
                  </a:lnTo>
                  <a:lnTo>
                    <a:pt x="188" y="187"/>
                  </a:lnTo>
                  <a:lnTo>
                    <a:pt x="204" y="184"/>
                  </a:lnTo>
                  <a:lnTo>
                    <a:pt x="218" y="182"/>
                  </a:lnTo>
                  <a:lnTo>
                    <a:pt x="232" y="180"/>
                  </a:lnTo>
                  <a:lnTo>
                    <a:pt x="245" y="176"/>
                  </a:lnTo>
                  <a:lnTo>
                    <a:pt x="257" y="173"/>
                  </a:lnTo>
                  <a:lnTo>
                    <a:pt x="268" y="168"/>
                  </a:lnTo>
                  <a:lnTo>
                    <a:pt x="277" y="163"/>
                  </a:lnTo>
                  <a:lnTo>
                    <a:pt x="286" y="157"/>
                  </a:lnTo>
                  <a:lnTo>
                    <a:pt x="293" y="153"/>
                  </a:lnTo>
                  <a:lnTo>
                    <a:pt x="299" y="147"/>
                  </a:lnTo>
                  <a:lnTo>
                    <a:pt x="304" y="140"/>
                  </a:lnTo>
                  <a:lnTo>
                    <a:pt x="307" y="134"/>
                  </a:lnTo>
                  <a:lnTo>
                    <a:pt x="310" y="127"/>
                  </a:lnTo>
                  <a:lnTo>
                    <a:pt x="311" y="120"/>
                  </a:lnTo>
                  <a:lnTo>
                    <a:pt x="311" y="68"/>
                  </a:lnTo>
                  <a:lnTo>
                    <a:pt x="311" y="68"/>
                  </a:lnTo>
                  <a:lnTo>
                    <a:pt x="310" y="61"/>
                  </a:lnTo>
                  <a:lnTo>
                    <a:pt x="307" y="55"/>
                  </a:lnTo>
                  <a:lnTo>
                    <a:pt x="304" y="48"/>
                  </a:lnTo>
                  <a:lnTo>
                    <a:pt x="299" y="42"/>
                  </a:lnTo>
                  <a:lnTo>
                    <a:pt x="293" y="37"/>
                  </a:lnTo>
                  <a:lnTo>
                    <a:pt x="286" y="31"/>
                  </a:lnTo>
                  <a:lnTo>
                    <a:pt x="277" y="25"/>
                  </a:lnTo>
                  <a:lnTo>
                    <a:pt x="268" y="20"/>
                  </a:lnTo>
                  <a:lnTo>
                    <a:pt x="257" y="15"/>
                  </a:lnTo>
                  <a:lnTo>
                    <a:pt x="245" y="12"/>
                  </a:lnTo>
                  <a:lnTo>
                    <a:pt x="232" y="8"/>
                  </a:lnTo>
                  <a:lnTo>
                    <a:pt x="218" y="6"/>
                  </a:lnTo>
                  <a:lnTo>
                    <a:pt x="204" y="4"/>
                  </a:lnTo>
                  <a:lnTo>
                    <a:pt x="188" y="1"/>
                  </a:lnTo>
                  <a:lnTo>
                    <a:pt x="173" y="1"/>
                  </a:lnTo>
                  <a:lnTo>
                    <a:pt x="155" y="0"/>
                  </a:lnTo>
                  <a:lnTo>
                    <a:pt x="155" y="0"/>
                  </a:lnTo>
                  <a:close/>
                  <a:moveTo>
                    <a:pt x="66" y="154"/>
                  </a:moveTo>
                  <a:lnTo>
                    <a:pt x="66" y="154"/>
                  </a:lnTo>
                  <a:lnTo>
                    <a:pt x="61" y="153"/>
                  </a:lnTo>
                  <a:lnTo>
                    <a:pt x="56" y="149"/>
                  </a:lnTo>
                  <a:lnTo>
                    <a:pt x="54" y="146"/>
                  </a:lnTo>
                  <a:lnTo>
                    <a:pt x="53" y="140"/>
                  </a:lnTo>
                  <a:lnTo>
                    <a:pt x="53" y="140"/>
                  </a:lnTo>
                  <a:lnTo>
                    <a:pt x="54" y="135"/>
                  </a:lnTo>
                  <a:lnTo>
                    <a:pt x="56" y="132"/>
                  </a:lnTo>
                  <a:lnTo>
                    <a:pt x="61" y="128"/>
                  </a:lnTo>
                  <a:lnTo>
                    <a:pt x="66" y="127"/>
                  </a:lnTo>
                  <a:lnTo>
                    <a:pt x="66" y="127"/>
                  </a:lnTo>
                  <a:lnTo>
                    <a:pt x="70" y="128"/>
                  </a:lnTo>
                  <a:lnTo>
                    <a:pt x="75" y="132"/>
                  </a:lnTo>
                  <a:lnTo>
                    <a:pt x="77" y="135"/>
                  </a:lnTo>
                  <a:lnTo>
                    <a:pt x="79" y="140"/>
                  </a:lnTo>
                  <a:lnTo>
                    <a:pt x="79" y="140"/>
                  </a:lnTo>
                  <a:lnTo>
                    <a:pt x="77" y="146"/>
                  </a:lnTo>
                  <a:lnTo>
                    <a:pt x="75" y="149"/>
                  </a:lnTo>
                  <a:lnTo>
                    <a:pt x="70" y="153"/>
                  </a:lnTo>
                  <a:lnTo>
                    <a:pt x="66" y="154"/>
                  </a:lnTo>
                  <a:lnTo>
                    <a:pt x="66" y="154"/>
                  </a:lnTo>
                  <a:close/>
                  <a:moveTo>
                    <a:pt x="155" y="121"/>
                  </a:moveTo>
                  <a:lnTo>
                    <a:pt x="155" y="121"/>
                  </a:lnTo>
                  <a:lnTo>
                    <a:pt x="129" y="121"/>
                  </a:lnTo>
                  <a:lnTo>
                    <a:pt x="104" y="118"/>
                  </a:lnTo>
                  <a:lnTo>
                    <a:pt x="81" y="112"/>
                  </a:lnTo>
                  <a:lnTo>
                    <a:pt x="61" y="106"/>
                  </a:lnTo>
                  <a:lnTo>
                    <a:pt x="42" y="96"/>
                  </a:lnTo>
                  <a:lnTo>
                    <a:pt x="26" y="87"/>
                  </a:lnTo>
                  <a:lnTo>
                    <a:pt x="13" y="76"/>
                  </a:lnTo>
                  <a:lnTo>
                    <a:pt x="7" y="69"/>
                  </a:lnTo>
                  <a:lnTo>
                    <a:pt x="2" y="64"/>
                  </a:lnTo>
                  <a:lnTo>
                    <a:pt x="2" y="64"/>
                  </a:lnTo>
                  <a:lnTo>
                    <a:pt x="15" y="74"/>
                  </a:lnTo>
                  <a:lnTo>
                    <a:pt x="29" y="85"/>
                  </a:lnTo>
                  <a:lnTo>
                    <a:pt x="46" y="93"/>
                  </a:lnTo>
                  <a:lnTo>
                    <a:pt x="65" y="100"/>
                  </a:lnTo>
                  <a:lnTo>
                    <a:pt x="85" y="106"/>
                  </a:lnTo>
                  <a:lnTo>
                    <a:pt x="107" y="110"/>
                  </a:lnTo>
                  <a:lnTo>
                    <a:pt x="130" y="113"/>
                  </a:lnTo>
                  <a:lnTo>
                    <a:pt x="155" y="114"/>
                  </a:lnTo>
                  <a:lnTo>
                    <a:pt x="155" y="114"/>
                  </a:lnTo>
                  <a:lnTo>
                    <a:pt x="181" y="113"/>
                  </a:lnTo>
                  <a:lnTo>
                    <a:pt x="204" y="110"/>
                  </a:lnTo>
                  <a:lnTo>
                    <a:pt x="227" y="106"/>
                  </a:lnTo>
                  <a:lnTo>
                    <a:pt x="246" y="100"/>
                  </a:lnTo>
                  <a:lnTo>
                    <a:pt x="265" y="93"/>
                  </a:lnTo>
                  <a:lnTo>
                    <a:pt x="282" y="85"/>
                  </a:lnTo>
                  <a:lnTo>
                    <a:pt x="296" y="74"/>
                  </a:lnTo>
                  <a:lnTo>
                    <a:pt x="309" y="64"/>
                  </a:lnTo>
                  <a:lnTo>
                    <a:pt x="309" y="64"/>
                  </a:lnTo>
                  <a:lnTo>
                    <a:pt x="304" y="69"/>
                  </a:lnTo>
                  <a:lnTo>
                    <a:pt x="298" y="76"/>
                  </a:lnTo>
                  <a:lnTo>
                    <a:pt x="285" y="87"/>
                  </a:lnTo>
                  <a:lnTo>
                    <a:pt x="269" y="96"/>
                  </a:lnTo>
                  <a:lnTo>
                    <a:pt x="250" y="106"/>
                  </a:lnTo>
                  <a:lnTo>
                    <a:pt x="230" y="112"/>
                  </a:lnTo>
                  <a:lnTo>
                    <a:pt x="207" y="118"/>
                  </a:lnTo>
                  <a:lnTo>
                    <a:pt x="182" y="121"/>
                  </a:lnTo>
                  <a:lnTo>
                    <a:pt x="155" y="121"/>
                  </a:lnTo>
                  <a:lnTo>
                    <a:pt x="155" y="121"/>
                  </a:lnTo>
                  <a:close/>
                  <a:moveTo>
                    <a:pt x="155" y="317"/>
                  </a:moveTo>
                  <a:lnTo>
                    <a:pt x="155" y="317"/>
                  </a:lnTo>
                  <a:lnTo>
                    <a:pt x="126" y="316"/>
                  </a:lnTo>
                  <a:lnTo>
                    <a:pt x="97" y="312"/>
                  </a:lnTo>
                  <a:lnTo>
                    <a:pt x="73" y="308"/>
                  </a:lnTo>
                  <a:lnTo>
                    <a:pt x="52" y="301"/>
                  </a:lnTo>
                  <a:lnTo>
                    <a:pt x="42" y="296"/>
                  </a:lnTo>
                  <a:lnTo>
                    <a:pt x="33" y="291"/>
                  </a:lnTo>
                  <a:lnTo>
                    <a:pt x="26" y="286"/>
                  </a:lnTo>
                  <a:lnTo>
                    <a:pt x="19" y="282"/>
                  </a:lnTo>
                  <a:lnTo>
                    <a:pt x="13" y="276"/>
                  </a:lnTo>
                  <a:lnTo>
                    <a:pt x="8" y="270"/>
                  </a:lnTo>
                  <a:lnTo>
                    <a:pt x="5" y="264"/>
                  </a:lnTo>
                  <a:lnTo>
                    <a:pt x="2" y="258"/>
                  </a:lnTo>
                  <a:lnTo>
                    <a:pt x="2" y="258"/>
                  </a:lnTo>
                  <a:lnTo>
                    <a:pt x="0" y="263"/>
                  </a:lnTo>
                  <a:lnTo>
                    <a:pt x="0" y="269"/>
                  </a:lnTo>
                  <a:lnTo>
                    <a:pt x="0" y="319"/>
                  </a:lnTo>
                  <a:lnTo>
                    <a:pt x="0" y="319"/>
                  </a:lnTo>
                  <a:lnTo>
                    <a:pt x="1" y="326"/>
                  </a:lnTo>
                  <a:lnTo>
                    <a:pt x="4" y="333"/>
                  </a:lnTo>
                  <a:lnTo>
                    <a:pt x="7" y="340"/>
                  </a:lnTo>
                  <a:lnTo>
                    <a:pt x="12" y="346"/>
                  </a:lnTo>
                  <a:lnTo>
                    <a:pt x="18" y="352"/>
                  </a:lnTo>
                  <a:lnTo>
                    <a:pt x="25" y="358"/>
                  </a:lnTo>
                  <a:lnTo>
                    <a:pt x="34" y="363"/>
                  </a:lnTo>
                  <a:lnTo>
                    <a:pt x="43" y="367"/>
                  </a:lnTo>
                  <a:lnTo>
                    <a:pt x="54" y="372"/>
                  </a:lnTo>
                  <a:lnTo>
                    <a:pt x="66" y="376"/>
                  </a:lnTo>
                  <a:lnTo>
                    <a:pt x="79" y="379"/>
                  </a:lnTo>
                  <a:lnTo>
                    <a:pt x="93" y="383"/>
                  </a:lnTo>
                  <a:lnTo>
                    <a:pt x="107" y="385"/>
                  </a:lnTo>
                  <a:lnTo>
                    <a:pt x="122" y="386"/>
                  </a:lnTo>
                  <a:lnTo>
                    <a:pt x="138" y="387"/>
                  </a:lnTo>
                  <a:lnTo>
                    <a:pt x="155" y="387"/>
                  </a:lnTo>
                  <a:lnTo>
                    <a:pt x="155" y="387"/>
                  </a:lnTo>
                  <a:lnTo>
                    <a:pt x="173" y="387"/>
                  </a:lnTo>
                  <a:lnTo>
                    <a:pt x="188" y="386"/>
                  </a:lnTo>
                  <a:lnTo>
                    <a:pt x="204" y="385"/>
                  </a:lnTo>
                  <a:lnTo>
                    <a:pt x="218" y="383"/>
                  </a:lnTo>
                  <a:lnTo>
                    <a:pt x="232" y="379"/>
                  </a:lnTo>
                  <a:lnTo>
                    <a:pt x="245" y="376"/>
                  </a:lnTo>
                  <a:lnTo>
                    <a:pt x="257" y="372"/>
                  </a:lnTo>
                  <a:lnTo>
                    <a:pt x="268" y="367"/>
                  </a:lnTo>
                  <a:lnTo>
                    <a:pt x="277" y="363"/>
                  </a:lnTo>
                  <a:lnTo>
                    <a:pt x="286" y="358"/>
                  </a:lnTo>
                  <a:lnTo>
                    <a:pt x="293" y="352"/>
                  </a:lnTo>
                  <a:lnTo>
                    <a:pt x="299" y="346"/>
                  </a:lnTo>
                  <a:lnTo>
                    <a:pt x="304" y="340"/>
                  </a:lnTo>
                  <a:lnTo>
                    <a:pt x="307" y="333"/>
                  </a:lnTo>
                  <a:lnTo>
                    <a:pt x="310" y="326"/>
                  </a:lnTo>
                  <a:lnTo>
                    <a:pt x="311" y="319"/>
                  </a:lnTo>
                  <a:lnTo>
                    <a:pt x="311" y="269"/>
                  </a:lnTo>
                  <a:lnTo>
                    <a:pt x="311" y="269"/>
                  </a:lnTo>
                  <a:lnTo>
                    <a:pt x="311" y="263"/>
                  </a:lnTo>
                  <a:lnTo>
                    <a:pt x="309" y="258"/>
                  </a:lnTo>
                  <a:lnTo>
                    <a:pt x="309" y="258"/>
                  </a:lnTo>
                  <a:lnTo>
                    <a:pt x="306" y="264"/>
                  </a:lnTo>
                  <a:lnTo>
                    <a:pt x="303" y="270"/>
                  </a:lnTo>
                  <a:lnTo>
                    <a:pt x="298" y="276"/>
                  </a:lnTo>
                  <a:lnTo>
                    <a:pt x="292" y="282"/>
                  </a:lnTo>
                  <a:lnTo>
                    <a:pt x="285" y="286"/>
                  </a:lnTo>
                  <a:lnTo>
                    <a:pt x="278" y="291"/>
                  </a:lnTo>
                  <a:lnTo>
                    <a:pt x="269" y="296"/>
                  </a:lnTo>
                  <a:lnTo>
                    <a:pt x="259" y="301"/>
                  </a:lnTo>
                  <a:lnTo>
                    <a:pt x="238" y="308"/>
                  </a:lnTo>
                  <a:lnTo>
                    <a:pt x="214" y="312"/>
                  </a:lnTo>
                  <a:lnTo>
                    <a:pt x="185" y="316"/>
                  </a:lnTo>
                  <a:lnTo>
                    <a:pt x="155" y="317"/>
                  </a:lnTo>
                  <a:lnTo>
                    <a:pt x="155" y="317"/>
                  </a:lnTo>
                  <a:close/>
                  <a:moveTo>
                    <a:pt x="66" y="357"/>
                  </a:moveTo>
                  <a:lnTo>
                    <a:pt x="66" y="357"/>
                  </a:lnTo>
                  <a:lnTo>
                    <a:pt x="61" y="356"/>
                  </a:lnTo>
                  <a:lnTo>
                    <a:pt x="56" y="352"/>
                  </a:lnTo>
                  <a:lnTo>
                    <a:pt x="54" y="349"/>
                  </a:lnTo>
                  <a:lnTo>
                    <a:pt x="53" y="344"/>
                  </a:lnTo>
                  <a:lnTo>
                    <a:pt x="53" y="344"/>
                  </a:lnTo>
                  <a:lnTo>
                    <a:pt x="54" y="338"/>
                  </a:lnTo>
                  <a:lnTo>
                    <a:pt x="56" y="335"/>
                  </a:lnTo>
                  <a:lnTo>
                    <a:pt x="61" y="331"/>
                  </a:lnTo>
                  <a:lnTo>
                    <a:pt x="66" y="330"/>
                  </a:lnTo>
                  <a:lnTo>
                    <a:pt x="66" y="330"/>
                  </a:lnTo>
                  <a:lnTo>
                    <a:pt x="70" y="331"/>
                  </a:lnTo>
                  <a:lnTo>
                    <a:pt x="75" y="335"/>
                  </a:lnTo>
                  <a:lnTo>
                    <a:pt x="77" y="338"/>
                  </a:lnTo>
                  <a:lnTo>
                    <a:pt x="79" y="344"/>
                  </a:lnTo>
                  <a:lnTo>
                    <a:pt x="79" y="344"/>
                  </a:lnTo>
                  <a:lnTo>
                    <a:pt x="77" y="349"/>
                  </a:lnTo>
                  <a:lnTo>
                    <a:pt x="75" y="352"/>
                  </a:lnTo>
                  <a:lnTo>
                    <a:pt x="70" y="356"/>
                  </a:lnTo>
                  <a:lnTo>
                    <a:pt x="66" y="357"/>
                  </a:lnTo>
                  <a:lnTo>
                    <a:pt x="66" y="357"/>
                  </a:lnTo>
                  <a:close/>
                  <a:moveTo>
                    <a:pt x="155" y="217"/>
                  </a:moveTo>
                  <a:lnTo>
                    <a:pt x="155" y="217"/>
                  </a:lnTo>
                  <a:lnTo>
                    <a:pt x="126" y="216"/>
                  </a:lnTo>
                  <a:lnTo>
                    <a:pt x="99" y="213"/>
                  </a:lnTo>
                  <a:lnTo>
                    <a:pt x="74" y="207"/>
                  </a:lnTo>
                  <a:lnTo>
                    <a:pt x="52" y="200"/>
                  </a:lnTo>
                  <a:lnTo>
                    <a:pt x="34" y="191"/>
                  </a:lnTo>
                  <a:lnTo>
                    <a:pt x="26" y="187"/>
                  </a:lnTo>
                  <a:lnTo>
                    <a:pt x="19" y="182"/>
                  </a:lnTo>
                  <a:lnTo>
                    <a:pt x="13" y="176"/>
                  </a:lnTo>
                  <a:lnTo>
                    <a:pt x="8" y="170"/>
                  </a:lnTo>
                  <a:lnTo>
                    <a:pt x="5" y="164"/>
                  </a:lnTo>
                  <a:lnTo>
                    <a:pt x="2" y="159"/>
                  </a:lnTo>
                  <a:lnTo>
                    <a:pt x="2" y="159"/>
                  </a:lnTo>
                  <a:lnTo>
                    <a:pt x="0" y="163"/>
                  </a:lnTo>
                  <a:lnTo>
                    <a:pt x="0" y="168"/>
                  </a:lnTo>
                  <a:lnTo>
                    <a:pt x="0" y="220"/>
                  </a:lnTo>
                  <a:lnTo>
                    <a:pt x="0" y="220"/>
                  </a:lnTo>
                  <a:lnTo>
                    <a:pt x="1" y="227"/>
                  </a:lnTo>
                  <a:lnTo>
                    <a:pt x="4" y="234"/>
                  </a:lnTo>
                  <a:lnTo>
                    <a:pt x="7" y="240"/>
                  </a:lnTo>
                  <a:lnTo>
                    <a:pt x="12" y="247"/>
                  </a:lnTo>
                  <a:lnTo>
                    <a:pt x="18" y="252"/>
                  </a:lnTo>
                  <a:lnTo>
                    <a:pt x="25" y="258"/>
                  </a:lnTo>
                  <a:lnTo>
                    <a:pt x="34" y="263"/>
                  </a:lnTo>
                  <a:lnTo>
                    <a:pt x="43" y="268"/>
                  </a:lnTo>
                  <a:lnTo>
                    <a:pt x="54" y="272"/>
                  </a:lnTo>
                  <a:lnTo>
                    <a:pt x="66" y="276"/>
                  </a:lnTo>
                  <a:lnTo>
                    <a:pt x="79" y="279"/>
                  </a:lnTo>
                  <a:lnTo>
                    <a:pt x="93" y="283"/>
                  </a:lnTo>
                  <a:lnTo>
                    <a:pt x="107" y="285"/>
                  </a:lnTo>
                  <a:lnTo>
                    <a:pt x="122" y="286"/>
                  </a:lnTo>
                  <a:lnTo>
                    <a:pt x="138" y="288"/>
                  </a:lnTo>
                  <a:lnTo>
                    <a:pt x="155" y="288"/>
                  </a:lnTo>
                  <a:lnTo>
                    <a:pt x="155" y="288"/>
                  </a:lnTo>
                  <a:lnTo>
                    <a:pt x="173" y="288"/>
                  </a:lnTo>
                  <a:lnTo>
                    <a:pt x="188" y="286"/>
                  </a:lnTo>
                  <a:lnTo>
                    <a:pt x="204" y="285"/>
                  </a:lnTo>
                  <a:lnTo>
                    <a:pt x="218" y="283"/>
                  </a:lnTo>
                  <a:lnTo>
                    <a:pt x="232" y="279"/>
                  </a:lnTo>
                  <a:lnTo>
                    <a:pt x="245" y="276"/>
                  </a:lnTo>
                  <a:lnTo>
                    <a:pt x="257" y="272"/>
                  </a:lnTo>
                  <a:lnTo>
                    <a:pt x="268" y="268"/>
                  </a:lnTo>
                  <a:lnTo>
                    <a:pt x="277" y="263"/>
                  </a:lnTo>
                  <a:lnTo>
                    <a:pt x="286" y="258"/>
                  </a:lnTo>
                  <a:lnTo>
                    <a:pt x="293" y="252"/>
                  </a:lnTo>
                  <a:lnTo>
                    <a:pt x="299" y="247"/>
                  </a:lnTo>
                  <a:lnTo>
                    <a:pt x="304" y="240"/>
                  </a:lnTo>
                  <a:lnTo>
                    <a:pt x="307" y="234"/>
                  </a:lnTo>
                  <a:lnTo>
                    <a:pt x="310" y="227"/>
                  </a:lnTo>
                  <a:lnTo>
                    <a:pt x="311" y="220"/>
                  </a:lnTo>
                  <a:lnTo>
                    <a:pt x="311" y="168"/>
                  </a:lnTo>
                  <a:lnTo>
                    <a:pt x="311" y="168"/>
                  </a:lnTo>
                  <a:lnTo>
                    <a:pt x="310" y="163"/>
                  </a:lnTo>
                  <a:lnTo>
                    <a:pt x="309" y="159"/>
                  </a:lnTo>
                  <a:lnTo>
                    <a:pt x="309" y="159"/>
                  </a:lnTo>
                  <a:lnTo>
                    <a:pt x="306" y="164"/>
                  </a:lnTo>
                  <a:lnTo>
                    <a:pt x="303" y="170"/>
                  </a:lnTo>
                  <a:lnTo>
                    <a:pt x="298" y="176"/>
                  </a:lnTo>
                  <a:lnTo>
                    <a:pt x="292" y="182"/>
                  </a:lnTo>
                  <a:lnTo>
                    <a:pt x="285" y="187"/>
                  </a:lnTo>
                  <a:lnTo>
                    <a:pt x="277" y="191"/>
                  </a:lnTo>
                  <a:lnTo>
                    <a:pt x="259" y="200"/>
                  </a:lnTo>
                  <a:lnTo>
                    <a:pt x="237" y="207"/>
                  </a:lnTo>
                  <a:lnTo>
                    <a:pt x="212" y="213"/>
                  </a:lnTo>
                  <a:lnTo>
                    <a:pt x="185" y="216"/>
                  </a:lnTo>
                  <a:lnTo>
                    <a:pt x="155" y="217"/>
                  </a:lnTo>
                  <a:lnTo>
                    <a:pt x="155" y="217"/>
                  </a:lnTo>
                  <a:close/>
                  <a:moveTo>
                    <a:pt x="66" y="255"/>
                  </a:moveTo>
                  <a:lnTo>
                    <a:pt x="66" y="255"/>
                  </a:lnTo>
                  <a:lnTo>
                    <a:pt x="61" y="254"/>
                  </a:lnTo>
                  <a:lnTo>
                    <a:pt x="56" y="250"/>
                  </a:lnTo>
                  <a:lnTo>
                    <a:pt x="54" y="247"/>
                  </a:lnTo>
                  <a:lnTo>
                    <a:pt x="53" y="241"/>
                  </a:lnTo>
                  <a:lnTo>
                    <a:pt x="53" y="241"/>
                  </a:lnTo>
                  <a:lnTo>
                    <a:pt x="54" y="236"/>
                  </a:lnTo>
                  <a:lnTo>
                    <a:pt x="56" y="233"/>
                  </a:lnTo>
                  <a:lnTo>
                    <a:pt x="61" y="229"/>
                  </a:lnTo>
                  <a:lnTo>
                    <a:pt x="66" y="228"/>
                  </a:lnTo>
                  <a:lnTo>
                    <a:pt x="66" y="228"/>
                  </a:lnTo>
                  <a:lnTo>
                    <a:pt x="70" y="229"/>
                  </a:lnTo>
                  <a:lnTo>
                    <a:pt x="75" y="233"/>
                  </a:lnTo>
                  <a:lnTo>
                    <a:pt x="77" y="236"/>
                  </a:lnTo>
                  <a:lnTo>
                    <a:pt x="79" y="241"/>
                  </a:lnTo>
                  <a:lnTo>
                    <a:pt x="79" y="241"/>
                  </a:lnTo>
                  <a:lnTo>
                    <a:pt x="77" y="247"/>
                  </a:lnTo>
                  <a:lnTo>
                    <a:pt x="75" y="250"/>
                  </a:lnTo>
                  <a:lnTo>
                    <a:pt x="70" y="254"/>
                  </a:lnTo>
                  <a:lnTo>
                    <a:pt x="66" y="255"/>
                  </a:lnTo>
                  <a:lnTo>
                    <a:pt x="66" y="255"/>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4" name="Freeform 32"/>
            <p:cNvSpPr>
              <a:spLocks noEditPoints="1"/>
            </p:cNvSpPr>
            <p:nvPr/>
          </p:nvSpPr>
          <p:spPr bwMode="auto">
            <a:xfrm>
              <a:off x="2639616" y="1796966"/>
              <a:ext cx="422482" cy="563325"/>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5" name="Freeform 32"/>
            <p:cNvSpPr>
              <a:spLocks noEditPoints="1"/>
            </p:cNvSpPr>
            <p:nvPr/>
          </p:nvSpPr>
          <p:spPr bwMode="auto">
            <a:xfrm>
              <a:off x="8118150" y="1840049"/>
              <a:ext cx="422482" cy="563325"/>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6" name="Freeform 32"/>
            <p:cNvSpPr>
              <a:spLocks noEditPoints="1"/>
            </p:cNvSpPr>
            <p:nvPr/>
          </p:nvSpPr>
          <p:spPr bwMode="auto">
            <a:xfrm>
              <a:off x="9688170" y="1797357"/>
              <a:ext cx="422482" cy="563325"/>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7" name="Freeform 32"/>
            <p:cNvSpPr>
              <a:spLocks noEditPoints="1"/>
            </p:cNvSpPr>
            <p:nvPr/>
          </p:nvSpPr>
          <p:spPr bwMode="auto">
            <a:xfrm>
              <a:off x="4152710" y="4391776"/>
              <a:ext cx="422482" cy="563325"/>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8" name="Freeform 32"/>
            <p:cNvSpPr>
              <a:spLocks noEditPoints="1"/>
            </p:cNvSpPr>
            <p:nvPr/>
          </p:nvSpPr>
          <p:spPr bwMode="auto">
            <a:xfrm>
              <a:off x="5722730" y="4349084"/>
              <a:ext cx="422482" cy="563325"/>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9" name="左右箭头 128"/>
            <p:cNvSpPr/>
            <p:nvPr/>
          </p:nvSpPr>
          <p:spPr bwMode="auto">
            <a:xfrm>
              <a:off x="3154753" y="3386944"/>
              <a:ext cx="1019798" cy="232231"/>
            </a:xfrm>
            <a:prstGeom prst="leftRightArrow">
              <a:avLst/>
            </a:prstGeom>
            <a:solidFill>
              <a:srgbClr val="99CCCC">
                <a:lumMod val="20000"/>
                <a:lumOff val="80000"/>
              </a:srgbClr>
            </a:solidFill>
            <a:ln w="9525">
              <a:solidFill>
                <a:srgbClr val="99CCCC">
                  <a:lumMod val="75000"/>
                </a:srgbClr>
              </a:solidFill>
            </a:ln>
            <a:effectLst/>
            <a:extLst/>
          </p:spPr>
          <p:txBody>
            <a:bodyPr wrap="square">
              <a:noAutofit/>
            </a:bodyPr>
            <a:lstStyle/>
            <a:p>
              <a:pPr marL="0" marR="0" lvl="0" indent="0" defTabSz="914217"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16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0" name="左右箭头 129"/>
            <p:cNvSpPr/>
            <p:nvPr/>
          </p:nvSpPr>
          <p:spPr bwMode="auto">
            <a:xfrm>
              <a:off x="8608482" y="3367837"/>
              <a:ext cx="1019798" cy="232231"/>
            </a:xfrm>
            <a:prstGeom prst="leftRightArrow">
              <a:avLst/>
            </a:prstGeom>
            <a:solidFill>
              <a:srgbClr val="99CCCC">
                <a:lumMod val="20000"/>
                <a:lumOff val="80000"/>
              </a:srgbClr>
            </a:solidFill>
            <a:ln w="9525">
              <a:solidFill>
                <a:srgbClr val="99CCCC">
                  <a:lumMod val="75000"/>
                </a:srgbClr>
              </a:solidFill>
            </a:ln>
            <a:effectLst/>
            <a:extLst/>
          </p:spPr>
          <p:txBody>
            <a:bodyPr wrap="square">
              <a:noAutofit/>
            </a:bodyPr>
            <a:lstStyle/>
            <a:p>
              <a:pPr marL="0" marR="0" lvl="0" indent="0" defTabSz="914217"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16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1" name="左右箭头 130"/>
            <p:cNvSpPr/>
            <p:nvPr/>
          </p:nvSpPr>
          <p:spPr bwMode="auto">
            <a:xfrm>
              <a:off x="4652106" y="5669681"/>
              <a:ext cx="1019798" cy="232231"/>
            </a:xfrm>
            <a:prstGeom prst="leftRightArrow">
              <a:avLst/>
            </a:prstGeom>
            <a:solidFill>
              <a:srgbClr val="99CCCC">
                <a:lumMod val="20000"/>
                <a:lumOff val="80000"/>
              </a:srgbClr>
            </a:solidFill>
            <a:ln w="9525">
              <a:solidFill>
                <a:srgbClr val="99CCCC">
                  <a:lumMod val="75000"/>
                </a:srgbClr>
              </a:solidFill>
            </a:ln>
            <a:effectLst/>
            <a:extLst/>
          </p:spPr>
          <p:txBody>
            <a:bodyPr wrap="square">
              <a:noAutofit/>
            </a:bodyPr>
            <a:lstStyle/>
            <a:p>
              <a:pPr marL="0" marR="0" lvl="0" indent="0" defTabSz="914217"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16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2" name="下箭头 131"/>
            <p:cNvSpPr/>
            <p:nvPr/>
          </p:nvSpPr>
          <p:spPr bwMode="auto">
            <a:xfrm rot="16200000">
              <a:off x="6303917" y="2162146"/>
              <a:ext cx="251072" cy="1284926"/>
            </a:xfrm>
            <a:prstGeom prst="downArrow">
              <a:avLst/>
            </a:prstGeom>
            <a:solidFill>
              <a:schemeClr val="bg1">
                <a:lumMod val="50000"/>
              </a:schemeClr>
            </a:solidFill>
            <a:ln w="9525" cap="flat" cmpd="sng" algn="ctr">
              <a:solidFill>
                <a:schemeClr val="bg1">
                  <a:lumMod val="85000"/>
                </a:schemeClr>
              </a:solidFill>
              <a:prstDash val="solid"/>
              <a:round/>
              <a:headEnd type="none" w="med" len="med"/>
              <a:tailEnd type="none" w="med" len="med"/>
            </a:ln>
            <a:effectLst/>
          </p:spPr>
          <p:txBody>
            <a:bodyPr wrap="square" lIns="91425" tIns="45712" rIns="91425" bIns="45712" anchor="ctr">
              <a:noAutofit/>
            </a:bodyPr>
            <a:lstStyle/>
            <a:p>
              <a:pPr marL="0" marR="0" lvl="0" indent="0" algn="ctr" defTabSz="877888" eaLnBrk="0" fontAlgn="ctr" latinLnBrk="0" hangingPunct="0">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3" name="下箭头 132"/>
            <p:cNvSpPr/>
            <p:nvPr/>
          </p:nvSpPr>
          <p:spPr bwMode="auto">
            <a:xfrm rot="14695719" flipV="1">
              <a:off x="6473458" y="2940408"/>
              <a:ext cx="279150" cy="1435021"/>
            </a:xfrm>
            <a:prstGeom prst="downArrow">
              <a:avLst/>
            </a:prstGeom>
            <a:solidFill>
              <a:schemeClr val="bg1">
                <a:lumMod val="50000"/>
              </a:schemeClr>
            </a:solidFill>
            <a:ln w="9525" cap="flat" cmpd="sng" algn="ctr">
              <a:solidFill>
                <a:schemeClr val="bg1">
                  <a:lumMod val="85000"/>
                </a:schemeClr>
              </a:solidFill>
              <a:prstDash val="solid"/>
              <a:round/>
              <a:headEnd type="none" w="med" len="med"/>
              <a:tailEnd type="none" w="med" len="med"/>
            </a:ln>
            <a:effectLst/>
          </p:spPr>
          <p:txBody>
            <a:bodyPr wrap="square" lIns="91425" tIns="45712" rIns="91425" bIns="45712" anchor="ctr">
              <a:noAutofit/>
            </a:bodyPr>
            <a:lstStyle/>
            <a:p>
              <a:pPr marL="0" marR="0" lvl="0" indent="0" algn="ctr" defTabSz="877888" eaLnBrk="0" fontAlgn="ctr" latinLnBrk="0" hangingPunct="0">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4" name="下箭头 133"/>
            <p:cNvSpPr/>
            <p:nvPr/>
          </p:nvSpPr>
          <p:spPr bwMode="auto">
            <a:xfrm rot="16200000">
              <a:off x="7052997" y="4968105"/>
              <a:ext cx="251072" cy="1654223"/>
            </a:xfrm>
            <a:prstGeom prst="downArrow">
              <a:avLst/>
            </a:prstGeom>
            <a:solidFill>
              <a:schemeClr val="bg1">
                <a:lumMod val="50000"/>
              </a:schemeClr>
            </a:solidFill>
            <a:ln w="9525" cap="flat" cmpd="sng" algn="ctr">
              <a:solidFill>
                <a:schemeClr val="bg1">
                  <a:lumMod val="85000"/>
                </a:schemeClr>
              </a:solidFill>
              <a:prstDash val="solid"/>
              <a:round/>
              <a:headEnd type="none" w="med" len="med"/>
              <a:tailEnd type="none" w="med" len="med"/>
            </a:ln>
            <a:effectLst/>
          </p:spPr>
          <p:txBody>
            <a:bodyPr wrap="square" lIns="91425" tIns="45712" rIns="91425" bIns="45712" anchor="ctr">
              <a:noAutofit/>
            </a:bodyPr>
            <a:lstStyle/>
            <a:p>
              <a:pPr marL="0" marR="0" lvl="0" indent="0" algn="ctr" defTabSz="877888" eaLnBrk="0" fontAlgn="ctr" latinLnBrk="0" hangingPunct="0">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5" name="Freeform 52"/>
            <p:cNvSpPr>
              <a:spLocks noEditPoints="1"/>
            </p:cNvSpPr>
            <p:nvPr/>
          </p:nvSpPr>
          <p:spPr bwMode="auto">
            <a:xfrm>
              <a:off x="8110089" y="5537589"/>
              <a:ext cx="498393" cy="496414"/>
            </a:xfrm>
            <a:custGeom>
              <a:avLst/>
              <a:gdLst>
                <a:gd name="T0" fmla="*/ 107 w 311"/>
                <a:gd name="T1" fmla="*/ 4 h 387"/>
                <a:gd name="T2" fmla="*/ 43 w 311"/>
                <a:gd name="T3" fmla="*/ 20 h 387"/>
                <a:gd name="T4" fmla="*/ 7 w 311"/>
                <a:gd name="T5" fmla="*/ 48 h 387"/>
                <a:gd name="T6" fmla="*/ 0 w 311"/>
                <a:gd name="T7" fmla="*/ 120 h 387"/>
                <a:gd name="T8" fmla="*/ 18 w 311"/>
                <a:gd name="T9" fmla="*/ 153 h 387"/>
                <a:gd name="T10" fmla="*/ 66 w 311"/>
                <a:gd name="T11" fmla="*/ 176 h 387"/>
                <a:gd name="T12" fmla="*/ 138 w 311"/>
                <a:gd name="T13" fmla="*/ 188 h 387"/>
                <a:gd name="T14" fmla="*/ 204 w 311"/>
                <a:gd name="T15" fmla="*/ 184 h 387"/>
                <a:gd name="T16" fmla="*/ 268 w 311"/>
                <a:gd name="T17" fmla="*/ 168 h 387"/>
                <a:gd name="T18" fmla="*/ 304 w 311"/>
                <a:gd name="T19" fmla="*/ 140 h 387"/>
                <a:gd name="T20" fmla="*/ 311 w 311"/>
                <a:gd name="T21" fmla="*/ 68 h 387"/>
                <a:gd name="T22" fmla="*/ 293 w 311"/>
                <a:gd name="T23" fmla="*/ 37 h 387"/>
                <a:gd name="T24" fmla="*/ 245 w 311"/>
                <a:gd name="T25" fmla="*/ 12 h 387"/>
                <a:gd name="T26" fmla="*/ 173 w 311"/>
                <a:gd name="T27" fmla="*/ 1 h 387"/>
                <a:gd name="T28" fmla="*/ 61 w 311"/>
                <a:gd name="T29" fmla="*/ 153 h 387"/>
                <a:gd name="T30" fmla="*/ 54 w 311"/>
                <a:gd name="T31" fmla="*/ 135 h 387"/>
                <a:gd name="T32" fmla="*/ 70 w 311"/>
                <a:gd name="T33" fmla="*/ 128 h 387"/>
                <a:gd name="T34" fmla="*/ 77 w 311"/>
                <a:gd name="T35" fmla="*/ 146 h 387"/>
                <a:gd name="T36" fmla="*/ 155 w 311"/>
                <a:gd name="T37" fmla="*/ 121 h 387"/>
                <a:gd name="T38" fmla="*/ 61 w 311"/>
                <a:gd name="T39" fmla="*/ 106 h 387"/>
                <a:gd name="T40" fmla="*/ 2 w 311"/>
                <a:gd name="T41" fmla="*/ 64 h 387"/>
                <a:gd name="T42" fmla="*/ 65 w 311"/>
                <a:gd name="T43" fmla="*/ 100 h 387"/>
                <a:gd name="T44" fmla="*/ 155 w 311"/>
                <a:gd name="T45" fmla="*/ 114 h 387"/>
                <a:gd name="T46" fmla="*/ 265 w 311"/>
                <a:gd name="T47" fmla="*/ 93 h 387"/>
                <a:gd name="T48" fmla="*/ 304 w 311"/>
                <a:gd name="T49" fmla="*/ 69 h 387"/>
                <a:gd name="T50" fmla="*/ 230 w 311"/>
                <a:gd name="T51" fmla="*/ 112 h 387"/>
                <a:gd name="T52" fmla="*/ 155 w 311"/>
                <a:gd name="T53" fmla="*/ 317 h 387"/>
                <a:gd name="T54" fmla="*/ 52 w 311"/>
                <a:gd name="T55" fmla="*/ 301 h 387"/>
                <a:gd name="T56" fmla="*/ 13 w 311"/>
                <a:gd name="T57" fmla="*/ 276 h 387"/>
                <a:gd name="T58" fmla="*/ 0 w 311"/>
                <a:gd name="T59" fmla="*/ 263 h 387"/>
                <a:gd name="T60" fmla="*/ 4 w 311"/>
                <a:gd name="T61" fmla="*/ 333 h 387"/>
                <a:gd name="T62" fmla="*/ 34 w 311"/>
                <a:gd name="T63" fmla="*/ 363 h 387"/>
                <a:gd name="T64" fmla="*/ 93 w 311"/>
                <a:gd name="T65" fmla="*/ 383 h 387"/>
                <a:gd name="T66" fmla="*/ 155 w 311"/>
                <a:gd name="T67" fmla="*/ 387 h 387"/>
                <a:gd name="T68" fmla="*/ 232 w 311"/>
                <a:gd name="T69" fmla="*/ 379 h 387"/>
                <a:gd name="T70" fmla="*/ 286 w 311"/>
                <a:gd name="T71" fmla="*/ 358 h 387"/>
                <a:gd name="T72" fmla="*/ 310 w 311"/>
                <a:gd name="T73" fmla="*/ 326 h 387"/>
                <a:gd name="T74" fmla="*/ 309 w 311"/>
                <a:gd name="T75" fmla="*/ 258 h 387"/>
                <a:gd name="T76" fmla="*/ 292 w 311"/>
                <a:gd name="T77" fmla="*/ 282 h 387"/>
                <a:gd name="T78" fmla="*/ 238 w 311"/>
                <a:gd name="T79" fmla="*/ 308 h 387"/>
                <a:gd name="T80" fmla="*/ 66 w 311"/>
                <a:gd name="T81" fmla="*/ 357 h 387"/>
                <a:gd name="T82" fmla="*/ 53 w 311"/>
                <a:gd name="T83" fmla="*/ 344 h 387"/>
                <a:gd name="T84" fmla="*/ 66 w 311"/>
                <a:gd name="T85" fmla="*/ 330 h 387"/>
                <a:gd name="T86" fmla="*/ 79 w 311"/>
                <a:gd name="T87" fmla="*/ 344 h 387"/>
                <a:gd name="T88" fmla="*/ 66 w 311"/>
                <a:gd name="T89" fmla="*/ 357 h 387"/>
                <a:gd name="T90" fmla="*/ 99 w 311"/>
                <a:gd name="T91" fmla="*/ 213 h 387"/>
                <a:gd name="T92" fmla="*/ 19 w 311"/>
                <a:gd name="T93" fmla="*/ 182 h 387"/>
                <a:gd name="T94" fmla="*/ 2 w 311"/>
                <a:gd name="T95" fmla="*/ 159 h 387"/>
                <a:gd name="T96" fmla="*/ 1 w 311"/>
                <a:gd name="T97" fmla="*/ 227 h 387"/>
                <a:gd name="T98" fmla="*/ 25 w 311"/>
                <a:gd name="T99" fmla="*/ 258 h 387"/>
                <a:gd name="T100" fmla="*/ 79 w 311"/>
                <a:gd name="T101" fmla="*/ 279 h 387"/>
                <a:gd name="T102" fmla="*/ 155 w 311"/>
                <a:gd name="T103" fmla="*/ 288 h 387"/>
                <a:gd name="T104" fmla="*/ 218 w 311"/>
                <a:gd name="T105" fmla="*/ 283 h 387"/>
                <a:gd name="T106" fmla="*/ 277 w 311"/>
                <a:gd name="T107" fmla="*/ 263 h 387"/>
                <a:gd name="T108" fmla="*/ 307 w 311"/>
                <a:gd name="T109" fmla="*/ 234 h 387"/>
                <a:gd name="T110" fmla="*/ 310 w 311"/>
                <a:gd name="T111" fmla="*/ 163 h 387"/>
                <a:gd name="T112" fmla="*/ 298 w 311"/>
                <a:gd name="T113" fmla="*/ 176 h 387"/>
                <a:gd name="T114" fmla="*/ 237 w 311"/>
                <a:gd name="T115" fmla="*/ 207 h 387"/>
                <a:gd name="T116" fmla="*/ 66 w 311"/>
                <a:gd name="T117" fmla="*/ 255 h 387"/>
                <a:gd name="T118" fmla="*/ 53 w 311"/>
                <a:gd name="T119" fmla="*/ 241 h 387"/>
                <a:gd name="T120" fmla="*/ 66 w 311"/>
                <a:gd name="T121" fmla="*/ 228 h 387"/>
                <a:gd name="T122" fmla="*/ 79 w 311"/>
                <a:gd name="T123" fmla="*/ 241 h 387"/>
                <a:gd name="T124" fmla="*/ 66 w 311"/>
                <a:gd name="T125" fmla="*/ 25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387">
                  <a:moveTo>
                    <a:pt x="155" y="0"/>
                  </a:moveTo>
                  <a:lnTo>
                    <a:pt x="155" y="0"/>
                  </a:lnTo>
                  <a:lnTo>
                    <a:pt x="138" y="1"/>
                  </a:lnTo>
                  <a:lnTo>
                    <a:pt x="122" y="1"/>
                  </a:lnTo>
                  <a:lnTo>
                    <a:pt x="107" y="4"/>
                  </a:lnTo>
                  <a:lnTo>
                    <a:pt x="93" y="6"/>
                  </a:lnTo>
                  <a:lnTo>
                    <a:pt x="79" y="8"/>
                  </a:lnTo>
                  <a:lnTo>
                    <a:pt x="66" y="12"/>
                  </a:lnTo>
                  <a:lnTo>
                    <a:pt x="54" y="15"/>
                  </a:lnTo>
                  <a:lnTo>
                    <a:pt x="43" y="20"/>
                  </a:lnTo>
                  <a:lnTo>
                    <a:pt x="34" y="25"/>
                  </a:lnTo>
                  <a:lnTo>
                    <a:pt x="25" y="31"/>
                  </a:lnTo>
                  <a:lnTo>
                    <a:pt x="18" y="37"/>
                  </a:lnTo>
                  <a:lnTo>
                    <a:pt x="12" y="42"/>
                  </a:lnTo>
                  <a:lnTo>
                    <a:pt x="7" y="48"/>
                  </a:lnTo>
                  <a:lnTo>
                    <a:pt x="4" y="55"/>
                  </a:lnTo>
                  <a:lnTo>
                    <a:pt x="1" y="61"/>
                  </a:lnTo>
                  <a:lnTo>
                    <a:pt x="0" y="68"/>
                  </a:lnTo>
                  <a:lnTo>
                    <a:pt x="0" y="120"/>
                  </a:lnTo>
                  <a:lnTo>
                    <a:pt x="0" y="120"/>
                  </a:lnTo>
                  <a:lnTo>
                    <a:pt x="1" y="127"/>
                  </a:lnTo>
                  <a:lnTo>
                    <a:pt x="4" y="134"/>
                  </a:lnTo>
                  <a:lnTo>
                    <a:pt x="7" y="140"/>
                  </a:lnTo>
                  <a:lnTo>
                    <a:pt x="12" y="147"/>
                  </a:lnTo>
                  <a:lnTo>
                    <a:pt x="18" y="153"/>
                  </a:lnTo>
                  <a:lnTo>
                    <a:pt x="25" y="157"/>
                  </a:lnTo>
                  <a:lnTo>
                    <a:pt x="34" y="163"/>
                  </a:lnTo>
                  <a:lnTo>
                    <a:pt x="43" y="168"/>
                  </a:lnTo>
                  <a:lnTo>
                    <a:pt x="54" y="173"/>
                  </a:lnTo>
                  <a:lnTo>
                    <a:pt x="66" y="176"/>
                  </a:lnTo>
                  <a:lnTo>
                    <a:pt x="79" y="180"/>
                  </a:lnTo>
                  <a:lnTo>
                    <a:pt x="93" y="182"/>
                  </a:lnTo>
                  <a:lnTo>
                    <a:pt x="107" y="184"/>
                  </a:lnTo>
                  <a:lnTo>
                    <a:pt x="122" y="187"/>
                  </a:lnTo>
                  <a:lnTo>
                    <a:pt x="138" y="188"/>
                  </a:lnTo>
                  <a:lnTo>
                    <a:pt x="155" y="188"/>
                  </a:lnTo>
                  <a:lnTo>
                    <a:pt x="155" y="188"/>
                  </a:lnTo>
                  <a:lnTo>
                    <a:pt x="173" y="188"/>
                  </a:lnTo>
                  <a:lnTo>
                    <a:pt x="188" y="187"/>
                  </a:lnTo>
                  <a:lnTo>
                    <a:pt x="204" y="184"/>
                  </a:lnTo>
                  <a:lnTo>
                    <a:pt x="218" y="182"/>
                  </a:lnTo>
                  <a:lnTo>
                    <a:pt x="232" y="180"/>
                  </a:lnTo>
                  <a:lnTo>
                    <a:pt x="245" y="176"/>
                  </a:lnTo>
                  <a:lnTo>
                    <a:pt x="257" y="173"/>
                  </a:lnTo>
                  <a:lnTo>
                    <a:pt x="268" y="168"/>
                  </a:lnTo>
                  <a:lnTo>
                    <a:pt x="277" y="163"/>
                  </a:lnTo>
                  <a:lnTo>
                    <a:pt x="286" y="157"/>
                  </a:lnTo>
                  <a:lnTo>
                    <a:pt x="293" y="153"/>
                  </a:lnTo>
                  <a:lnTo>
                    <a:pt x="299" y="147"/>
                  </a:lnTo>
                  <a:lnTo>
                    <a:pt x="304" y="140"/>
                  </a:lnTo>
                  <a:lnTo>
                    <a:pt x="307" y="134"/>
                  </a:lnTo>
                  <a:lnTo>
                    <a:pt x="310" y="127"/>
                  </a:lnTo>
                  <a:lnTo>
                    <a:pt x="311" y="120"/>
                  </a:lnTo>
                  <a:lnTo>
                    <a:pt x="311" y="68"/>
                  </a:lnTo>
                  <a:lnTo>
                    <a:pt x="311" y="68"/>
                  </a:lnTo>
                  <a:lnTo>
                    <a:pt x="310" y="61"/>
                  </a:lnTo>
                  <a:lnTo>
                    <a:pt x="307" y="55"/>
                  </a:lnTo>
                  <a:lnTo>
                    <a:pt x="304" y="48"/>
                  </a:lnTo>
                  <a:lnTo>
                    <a:pt x="299" y="42"/>
                  </a:lnTo>
                  <a:lnTo>
                    <a:pt x="293" y="37"/>
                  </a:lnTo>
                  <a:lnTo>
                    <a:pt x="286" y="31"/>
                  </a:lnTo>
                  <a:lnTo>
                    <a:pt x="277" y="25"/>
                  </a:lnTo>
                  <a:lnTo>
                    <a:pt x="268" y="20"/>
                  </a:lnTo>
                  <a:lnTo>
                    <a:pt x="257" y="15"/>
                  </a:lnTo>
                  <a:lnTo>
                    <a:pt x="245" y="12"/>
                  </a:lnTo>
                  <a:lnTo>
                    <a:pt x="232" y="8"/>
                  </a:lnTo>
                  <a:lnTo>
                    <a:pt x="218" y="6"/>
                  </a:lnTo>
                  <a:lnTo>
                    <a:pt x="204" y="4"/>
                  </a:lnTo>
                  <a:lnTo>
                    <a:pt x="188" y="1"/>
                  </a:lnTo>
                  <a:lnTo>
                    <a:pt x="173" y="1"/>
                  </a:lnTo>
                  <a:lnTo>
                    <a:pt x="155" y="0"/>
                  </a:lnTo>
                  <a:lnTo>
                    <a:pt x="155" y="0"/>
                  </a:lnTo>
                  <a:close/>
                  <a:moveTo>
                    <a:pt x="66" y="154"/>
                  </a:moveTo>
                  <a:lnTo>
                    <a:pt x="66" y="154"/>
                  </a:lnTo>
                  <a:lnTo>
                    <a:pt x="61" y="153"/>
                  </a:lnTo>
                  <a:lnTo>
                    <a:pt x="56" y="149"/>
                  </a:lnTo>
                  <a:lnTo>
                    <a:pt x="54" y="146"/>
                  </a:lnTo>
                  <a:lnTo>
                    <a:pt x="53" y="140"/>
                  </a:lnTo>
                  <a:lnTo>
                    <a:pt x="53" y="140"/>
                  </a:lnTo>
                  <a:lnTo>
                    <a:pt x="54" y="135"/>
                  </a:lnTo>
                  <a:lnTo>
                    <a:pt x="56" y="132"/>
                  </a:lnTo>
                  <a:lnTo>
                    <a:pt x="61" y="128"/>
                  </a:lnTo>
                  <a:lnTo>
                    <a:pt x="66" y="127"/>
                  </a:lnTo>
                  <a:lnTo>
                    <a:pt x="66" y="127"/>
                  </a:lnTo>
                  <a:lnTo>
                    <a:pt x="70" y="128"/>
                  </a:lnTo>
                  <a:lnTo>
                    <a:pt x="75" y="132"/>
                  </a:lnTo>
                  <a:lnTo>
                    <a:pt x="77" y="135"/>
                  </a:lnTo>
                  <a:lnTo>
                    <a:pt x="79" y="140"/>
                  </a:lnTo>
                  <a:lnTo>
                    <a:pt x="79" y="140"/>
                  </a:lnTo>
                  <a:lnTo>
                    <a:pt x="77" y="146"/>
                  </a:lnTo>
                  <a:lnTo>
                    <a:pt x="75" y="149"/>
                  </a:lnTo>
                  <a:lnTo>
                    <a:pt x="70" y="153"/>
                  </a:lnTo>
                  <a:lnTo>
                    <a:pt x="66" y="154"/>
                  </a:lnTo>
                  <a:lnTo>
                    <a:pt x="66" y="154"/>
                  </a:lnTo>
                  <a:close/>
                  <a:moveTo>
                    <a:pt x="155" y="121"/>
                  </a:moveTo>
                  <a:lnTo>
                    <a:pt x="155" y="121"/>
                  </a:lnTo>
                  <a:lnTo>
                    <a:pt x="129" y="121"/>
                  </a:lnTo>
                  <a:lnTo>
                    <a:pt x="104" y="118"/>
                  </a:lnTo>
                  <a:lnTo>
                    <a:pt x="81" y="112"/>
                  </a:lnTo>
                  <a:lnTo>
                    <a:pt x="61" y="106"/>
                  </a:lnTo>
                  <a:lnTo>
                    <a:pt x="42" y="96"/>
                  </a:lnTo>
                  <a:lnTo>
                    <a:pt x="26" y="87"/>
                  </a:lnTo>
                  <a:lnTo>
                    <a:pt x="13" y="76"/>
                  </a:lnTo>
                  <a:lnTo>
                    <a:pt x="7" y="69"/>
                  </a:lnTo>
                  <a:lnTo>
                    <a:pt x="2" y="64"/>
                  </a:lnTo>
                  <a:lnTo>
                    <a:pt x="2" y="64"/>
                  </a:lnTo>
                  <a:lnTo>
                    <a:pt x="15" y="74"/>
                  </a:lnTo>
                  <a:lnTo>
                    <a:pt x="29" y="85"/>
                  </a:lnTo>
                  <a:lnTo>
                    <a:pt x="46" y="93"/>
                  </a:lnTo>
                  <a:lnTo>
                    <a:pt x="65" y="100"/>
                  </a:lnTo>
                  <a:lnTo>
                    <a:pt x="85" y="106"/>
                  </a:lnTo>
                  <a:lnTo>
                    <a:pt x="107" y="110"/>
                  </a:lnTo>
                  <a:lnTo>
                    <a:pt x="130" y="113"/>
                  </a:lnTo>
                  <a:lnTo>
                    <a:pt x="155" y="114"/>
                  </a:lnTo>
                  <a:lnTo>
                    <a:pt x="155" y="114"/>
                  </a:lnTo>
                  <a:lnTo>
                    <a:pt x="181" y="113"/>
                  </a:lnTo>
                  <a:lnTo>
                    <a:pt x="204" y="110"/>
                  </a:lnTo>
                  <a:lnTo>
                    <a:pt x="227" y="106"/>
                  </a:lnTo>
                  <a:lnTo>
                    <a:pt x="246" y="100"/>
                  </a:lnTo>
                  <a:lnTo>
                    <a:pt x="265" y="93"/>
                  </a:lnTo>
                  <a:lnTo>
                    <a:pt x="282" y="85"/>
                  </a:lnTo>
                  <a:lnTo>
                    <a:pt x="296" y="74"/>
                  </a:lnTo>
                  <a:lnTo>
                    <a:pt x="309" y="64"/>
                  </a:lnTo>
                  <a:lnTo>
                    <a:pt x="309" y="64"/>
                  </a:lnTo>
                  <a:lnTo>
                    <a:pt x="304" y="69"/>
                  </a:lnTo>
                  <a:lnTo>
                    <a:pt x="298" y="76"/>
                  </a:lnTo>
                  <a:lnTo>
                    <a:pt x="285" y="87"/>
                  </a:lnTo>
                  <a:lnTo>
                    <a:pt x="269" y="96"/>
                  </a:lnTo>
                  <a:lnTo>
                    <a:pt x="250" y="106"/>
                  </a:lnTo>
                  <a:lnTo>
                    <a:pt x="230" y="112"/>
                  </a:lnTo>
                  <a:lnTo>
                    <a:pt x="207" y="118"/>
                  </a:lnTo>
                  <a:lnTo>
                    <a:pt x="182" y="121"/>
                  </a:lnTo>
                  <a:lnTo>
                    <a:pt x="155" y="121"/>
                  </a:lnTo>
                  <a:lnTo>
                    <a:pt x="155" y="121"/>
                  </a:lnTo>
                  <a:close/>
                  <a:moveTo>
                    <a:pt x="155" y="317"/>
                  </a:moveTo>
                  <a:lnTo>
                    <a:pt x="155" y="317"/>
                  </a:lnTo>
                  <a:lnTo>
                    <a:pt x="126" y="316"/>
                  </a:lnTo>
                  <a:lnTo>
                    <a:pt x="97" y="312"/>
                  </a:lnTo>
                  <a:lnTo>
                    <a:pt x="73" y="308"/>
                  </a:lnTo>
                  <a:lnTo>
                    <a:pt x="52" y="301"/>
                  </a:lnTo>
                  <a:lnTo>
                    <a:pt x="42" y="296"/>
                  </a:lnTo>
                  <a:lnTo>
                    <a:pt x="33" y="291"/>
                  </a:lnTo>
                  <a:lnTo>
                    <a:pt x="26" y="286"/>
                  </a:lnTo>
                  <a:lnTo>
                    <a:pt x="19" y="282"/>
                  </a:lnTo>
                  <a:lnTo>
                    <a:pt x="13" y="276"/>
                  </a:lnTo>
                  <a:lnTo>
                    <a:pt x="8" y="270"/>
                  </a:lnTo>
                  <a:lnTo>
                    <a:pt x="5" y="264"/>
                  </a:lnTo>
                  <a:lnTo>
                    <a:pt x="2" y="258"/>
                  </a:lnTo>
                  <a:lnTo>
                    <a:pt x="2" y="258"/>
                  </a:lnTo>
                  <a:lnTo>
                    <a:pt x="0" y="263"/>
                  </a:lnTo>
                  <a:lnTo>
                    <a:pt x="0" y="269"/>
                  </a:lnTo>
                  <a:lnTo>
                    <a:pt x="0" y="319"/>
                  </a:lnTo>
                  <a:lnTo>
                    <a:pt x="0" y="319"/>
                  </a:lnTo>
                  <a:lnTo>
                    <a:pt x="1" y="326"/>
                  </a:lnTo>
                  <a:lnTo>
                    <a:pt x="4" y="333"/>
                  </a:lnTo>
                  <a:lnTo>
                    <a:pt x="7" y="340"/>
                  </a:lnTo>
                  <a:lnTo>
                    <a:pt x="12" y="346"/>
                  </a:lnTo>
                  <a:lnTo>
                    <a:pt x="18" y="352"/>
                  </a:lnTo>
                  <a:lnTo>
                    <a:pt x="25" y="358"/>
                  </a:lnTo>
                  <a:lnTo>
                    <a:pt x="34" y="363"/>
                  </a:lnTo>
                  <a:lnTo>
                    <a:pt x="43" y="367"/>
                  </a:lnTo>
                  <a:lnTo>
                    <a:pt x="54" y="372"/>
                  </a:lnTo>
                  <a:lnTo>
                    <a:pt x="66" y="376"/>
                  </a:lnTo>
                  <a:lnTo>
                    <a:pt x="79" y="379"/>
                  </a:lnTo>
                  <a:lnTo>
                    <a:pt x="93" y="383"/>
                  </a:lnTo>
                  <a:lnTo>
                    <a:pt x="107" y="385"/>
                  </a:lnTo>
                  <a:lnTo>
                    <a:pt x="122" y="386"/>
                  </a:lnTo>
                  <a:lnTo>
                    <a:pt x="138" y="387"/>
                  </a:lnTo>
                  <a:lnTo>
                    <a:pt x="155" y="387"/>
                  </a:lnTo>
                  <a:lnTo>
                    <a:pt x="155" y="387"/>
                  </a:lnTo>
                  <a:lnTo>
                    <a:pt x="173" y="387"/>
                  </a:lnTo>
                  <a:lnTo>
                    <a:pt x="188" y="386"/>
                  </a:lnTo>
                  <a:lnTo>
                    <a:pt x="204" y="385"/>
                  </a:lnTo>
                  <a:lnTo>
                    <a:pt x="218" y="383"/>
                  </a:lnTo>
                  <a:lnTo>
                    <a:pt x="232" y="379"/>
                  </a:lnTo>
                  <a:lnTo>
                    <a:pt x="245" y="376"/>
                  </a:lnTo>
                  <a:lnTo>
                    <a:pt x="257" y="372"/>
                  </a:lnTo>
                  <a:lnTo>
                    <a:pt x="268" y="367"/>
                  </a:lnTo>
                  <a:lnTo>
                    <a:pt x="277" y="363"/>
                  </a:lnTo>
                  <a:lnTo>
                    <a:pt x="286" y="358"/>
                  </a:lnTo>
                  <a:lnTo>
                    <a:pt x="293" y="352"/>
                  </a:lnTo>
                  <a:lnTo>
                    <a:pt x="299" y="346"/>
                  </a:lnTo>
                  <a:lnTo>
                    <a:pt x="304" y="340"/>
                  </a:lnTo>
                  <a:lnTo>
                    <a:pt x="307" y="333"/>
                  </a:lnTo>
                  <a:lnTo>
                    <a:pt x="310" y="326"/>
                  </a:lnTo>
                  <a:lnTo>
                    <a:pt x="311" y="319"/>
                  </a:lnTo>
                  <a:lnTo>
                    <a:pt x="311" y="269"/>
                  </a:lnTo>
                  <a:lnTo>
                    <a:pt x="311" y="269"/>
                  </a:lnTo>
                  <a:lnTo>
                    <a:pt x="311" y="263"/>
                  </a:lnTo>
                  <a:lnTo>
                    <a:pt x="309" y="258"/>
                  </a:lnTo>
                  <a:lnTo>
                    <a:pt x="309" y="258"/>
                  </a:lnTo>
                  <a:lnTo>
                    <a:pt x="306" y="264"/>
                  </a:lnTo>
                  <a:lnTo>
                    <a:pt x="303" y="270"/>
                  </a:lnTo>
                  <a:lnTo>
                    <a:pt x="298" y="276"/>
                  </a:lnTo>
                  <a:lnTo>
                    <a:pt x="292" y="282"/>
                  </a:lnTo>
                  <a:lnTo>
                    <a:pt x="285" y="286"/>
                  </a:lnTo>
                  <a:lnTo>
                    <a:pt x="278" y="291"/>
                  </a:lnTo>
                  <a:lnTo>
                    <a:pt x="269" y="296"/>
                  </a:lnTo>
                  <a:lnTo>
                    <a:pt x="259" y="301"/>
                  </a:lnTo>
                  <a:lnTo>
                    <a:pt x="238" y="308"/>
                  </a:lnTo>
                  <a:lnTo>
                    <a:pt x="214" y="312"/>
                  </a:lnTo>
                  <a:lnTo>
                    <a:pt x="185" y="316"/>
                  </a:lnTo>
                  <a:lnTo>
                    <a:pt x="155" y="317"/>
                  </a:lnTo>
                  <a:lnTo>
                    <a:pt x="155" y="317"/>
                  </a:lnTo>
                  <a:close/>
                  <a:moveTo>
                    <a:pt x="66" y="357"/>
                  </a:moveTo>
                  <a:lnTo>
                    <a:pt x="66" y="357"/>
                  </a:lnTo>
                  <a:lnTo>
                    <a:pt x="61" y="356"/>
                  </a:lnTo>
                  <a:lnTo>
                    <a:pt x="56" y="352"/>
                  </a:lnTo>
                  <a:lnTo>
                    <a:pt x="54" y="349"/>
                  </a:lnTo>
                  <a:lnTo>
                    <a:pt x="53" y="344"/>
                  </a:lnTo>
                  <a:lnTo>
                    <a:pt x="53" y="344"/>
                  </a:lnTo>
                  <a:lnTo>
                    <a:pt x="54" y="338"/>
                  </a:lnTo>
                  <a:lnTo>
                    <a:pt x="56" y="335"/>
                  </a:lnTo>
                  <a:lnTo>
                    <a:pt x="61" y="331"/>
                  </a:lnTo>
                  <a:lnTo>
                    <a:pt x="66" y="330"/>
                  </a:lnTo>
                  <a:lnTo>
                    <a:pt x="66" y="330"/>
                  </a:lnTo>
                  <a:lnTo>
                    <a:pt x="70" y="331"/>
                  </a:lnTo>
                  <a:lnTo>
                    <a:pt x="75" y="335"/>
                  </a:lnTo>
                  <a:lnTo>
                    <a:pt x="77" y="338"/>
                  </a:lnTo>
                  <a:lnTo>
                    <a:pt x="79" y="344"/>
                  </a:lnTo>
                  <a:lnTo>
                    <a:pt x="79" y="344"/>
                  </a:lnTo>
                  <a:lnTo>
                    <a:pt x="77" y="349"/>
                  </a:lnTo>
                  <a:lnTo>
                    <a:pt x="75" y="352"/>
                  </a:lnTo>
                  <a:lnTo>
                    <a:pt x="70" y="356"/>
                  </a:lnTo>
                  <a:lnTo>
                    <a:pt x="66" y="357"/>
                  </a:lnTo>
                  <a:lnTo>
                    <a:pt x="66" y="357"/>
                  </a:lnTo>
                  <a:close/>
                  <a:moveTo>
                    <a:pt x="155" y="217"/>
                  </a:moveTo>
                  <a:lnTo>
                    <a:pt x="155" y="217"/>
                  </a:lnTo>
                  <a:lnTo>
                    <a:pt x="126" y="216"/>
                  </a:lnTo>
                  <a:lnTo>
                    <a:pt x="99" y="213"/>
                  </a:lnTo>
                  <a:lnTo>
                    <a:pt x="74" y="207"/>
                  </a:lnTo>
                  <a:lnTo>
                    <a:pt x="52" y="200"/>
                  </a:lnTo>
                  <a:lnTo>
                    <a:pt x="34" y="191"/>
                  </a:lnTo>
                  <a:lnTo>
                    <a:pt x="26" y="187"/>
                  </a:lnTo>
                  <a:lnTo>
                    <a:pt x="19" y="182"/>
                  </a:lnTo>
                  <a:lnTo>
                    <a:pt x="13" y="176"/>
                  </a:lnTo>
                  <a:lnTo>
                    <a:pt x="8" y="170"/>
                  </a:lnTo>
                  <a:lnTo>
                    <a:pt x="5" y="164"/>
                  </a:lnTo>
                  <a:lnTo>
                    <a:pt x="2" y="159"/>
                  </a:lnTo>
                  <a:lnTo>
                    <a:pt x="2" y="159"/>
                  </a:lnTo>
                  <a:lnTo>
                    <a:pt x="0" y="163"/>
                  </a:lnTo>
                  <a:lnTo>
                    <a:pt x="0" y="168"/>
                  </a:lnTo>
                  <a:lnTo>
                    <a:pt x="0" y="220"/>
                  </a:lnTo>
                  <a:lnTo>
                    <a:pt x="0" y="220"/>
                  </a:lnTo>
                  <a:lnTo>
                    <a:pt x="1" y="227"/>
                  </a:lnTo>
                  <a:lnTo>
                    <a:pt x="4" y="234"/>
                  </a:lnTo>
                  <a:lnTo>
                    <a:pt x="7" y="240"/>
                  </a:lnTo>
                  <a:lnTo>
                    <a:pt x="12" y="247"/>
                  </a:lnTo>
                  <a:lnTo>
                    <a:pt x="18" y="252"/>
                  </a:lnTo>
                  <a:lnTo>
                    <a:pt x="25" y="258"/>
                  </a:lnTo>
                  <a:lnTo>
                    <a:pt x="34" y="263"/>
                  </a:lnTo>
                  <a:lnTo>
                    <a:pt x="43" y="268"/>
                  </a:lnTo>
                  <a:lnTo>
                    <a:pt x="54" y="272"/>
                  </a:lnTo>
                  <a:lnTo>
                    <a:pt x="66" y="276"/>
                  </a:lnTo>
                  <a:lnTo>
                    <a:pt x="79" y="279"/>
                  </a:lnTo>
                  <a:lnTo>
                    <a:pt x="93" y="283"/>
                  </a:lnTo>
                  <a:lnTo>
                    <a:pt x="107" y="285"/>
                  </a:lnTo>
                  <a:lnTo>
                    <a:pt x="122" y="286"/>
                  </a:lnTo>
                  <a:lnTo>
                    <a:pt x="138" y="288"/>
                  </a:lnTo>
                  <a:lnTo>
                    <a:pt x="155" y="288"/>
                  </a:lnTo>
                  <a:lnTo>
                    <a:pt x="155" y="288"/>
                  </a:lnTo>
                  <a:lnTo>
                    <a:pt x="173" y="288"/>
                  </a:lnTo>
                  <a:lnTo>
                    <a:pt x="188" y="286"/>
                  </a:lnTo>
                  <a:lnTo>
                    <a:pt x="204" y="285"/>
                  </a:lnTo>
                  <a:lnTo>
                    <a:pt x="218" y="283"/>
                  </a:lnTo>
                  <a:lnTo>
                    <a:pt x="232" y="279"/>
                  </a:lnTo>
                  <a:lnTo>
                    <a:pt x="245" y="276"/>
                  </a:lnTo>
                  <a:lnTo>
                    <a:pt x="257" y="272"/>
                  </a:lnTo>
                  <a:lnTo>
                    <a:pt x="268" y="268"/>
                  </a:lnTo>
                  <a:lnTo>
                    <a:pt x="277" y="263"/>
                  </a:lnTo>
                  <a:lnTo>
                    <a:pt x="286" y="258"/>
                  </a:lnTo>
                  <a:lnTo>
                    <a:pt x="293" y="252"/>
                  </a:lnTo>
                  <a:lnTo>
                    <a:pt x="299" y="247"/>
                  </a:lnTo>
                  <a:lnTo>
                    <a:pt x="304" y="240"/>
                  </a:lnTo>
                  <a:lnTo>
                    <a:pt x="307" y="234"/>
                  </a:lnTo>
                  <a:lnTo>
                    <a:pt x="310" y="227"/>
                  </a:lnTo>
                  <a:lnTo>
                    <a:pt x="311" y="220"/>
                  </a:lnTo>
                  <a:lnTo>
                    <a:pt x="311" y="168"/>
                  </a:lnTo>
                  <a:lnTo>
                    <a:pt x="311" y="168"/>
                  </a:lnTo>
                  <a:lnTo>
                    <a:pt x="310" y="163"/>
                  </a:lnTo>
                  <a:lnTo>
                    <a:pt x="309" y="159"/>
                  </a:lnTo>
                  <a:lnTo>
                    <a:pt x="309" y="159"/>
                  </a:lnTo>
                  <a:lnTo>
                    <a:pt x="306" y="164"/>
                  </a:lnTo>
                  <a:lnTo>
                    <a:pt x="303" y="170"/>
                  </a:lnTo>
                  <a:lnTo>
                    <a:pt x="298" y="176"/>
                  </a:lnTo>
                  <a:lnTo>
                    <a:pt x="292" y="182"/>
                  </a:lnTo>
                  <a:lnTo>
                    <a:pt x="285" y="187"/>
                  </a:lnTo>
                  <a:lnTo>
                    <a:pt x="277" y="191"/>
                  </a:lnTo>
                  <a:lnTo>
                    <a:pt x="259" y="200"/>
                  </a:lnTo>
                  <a:lnTo>
                    <a:pt x="237" y="207"/>
                  </a:lnTo>
                  <a:lnTo>
                    <a:pt x="212" y="213"/>
                  </a:lnTo>
                  <a:lnTo>
                    <a:pt x="185" y="216"/>
                  </a:lnTo>
                  <a:lnTo>
                    <a:pt x="155" y="217"/>
                  </a:lnTo>
                  <a:lnTo>
                    <a:pt x="155" y="217"/>
                  </a:lnTo>
                  <a:close/>
                  <a:moveTo>
                    <a:pt x="66" y="255"/>
                  </a:moveTo>
                  <a:lnTo>
                    <a:pt x="66" y="255"/>
                  </a:lnTo>
                  <a:lnTo>
                    <a:pt x="61" y="254"/>
                  </a:lnTo>
                  <a:lnTo>
                    <a:pt x="56" y="250"/>
                  </a:lnTo>
                  <a:lnTo>
                    <a:pt x="54" y="247"/>
                  </a:lnTo>
                  <a:lnTo>
                    <a:pt x="53" y="241"/>
                  </a:lnTo>
                  <a:lnTo>
                    <a:pt x="53" y="241"/>
                  </a:lnTo>
                  <a:lnTo>
                    <a:pt x="54" y="236"/>
                  </a:lnTo>
                  <a:lnTo>
                    <a:pt x="56" y="233"/>
                  </a:lnTo>
                  <a:lnTo>
                    <a:pt x="61" y="229"/>
                  </a:lnTo>
                  <a:lnTo>
                    <a:pt x="66" y="228"/>
                  </a:lnTo>
                  <a:lnTo>
                    <a:pt x="66" y="228"/>
                  </a:lnTo>
                  <a:lnTo>
                    <a:pt x="70" y="229"/>
                  </a:lnTo>
                  <a:lnTo>
                    <a:pt x="75" y="233"/>
                  </a:lnTo>
                  <a:lnTo>
                    <a:pt x="77" y="236"/>
                  </a:lnTo>
                  <a:lnTo>
                    <a:pt x="79" y="241"/>
                  </a:lnTo>
                  <a:lnTo>
                    <a:pt x="79" y="241"/>
                  </a:lnTo>
                  <a:lnTo>
                    <a:pt x="77" y="247"/>
                  </a:lnTo>
                  <a:lnTo>
                    <a:pt x="75" y="250"/>
                  </a:lnTo>
                  <a:lnTo>
                    <a:pt x="70" y="254"/>
                  </a:lnTo>
                  <a:lnTo>
                    <a:pt x="66" y="255"/>
                  </a:lnTo>
                  <a:lnTo>
                    <a:pt x="66" y="255"/>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10677575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a:t>Стандартные сценарии применения</a:t>
            </a:r>
          </a:p>
        </p:txBody>
      </p:sp>
      <p:graphicFrame>
        <p:nvGraphicFramePr>
          <p:cNvPr id="229" name="表格 228"/>
          <p:cNvGraphicFramePr>
            <a:graphicFrameLocks noGrp="1"/>
          </p:cNvGraphicFramePr>
          <p:nvPr>
            <p:extLst>
              <p:ext uri="{D42A27DB-BD31-4B8C-83A1-F6EECF244321}">
                <p14:modId xmlns:p14="http://schemas.microsoft.com/office/powerpoint/2010/main" val="926071732"/>
              </p:ext>
            </p:extLst>
          </p:nvPr>
        </p:nvGraphicFramePr>
        <p:xfrm>
          <a:off x="731838" y="1108367"/>
          <a:ext cx="10728325" cy="4962358"/>
        </p:xfrm>
        <a:graphic>
          <a:graphicData uri="http://schemas.openxmlformats.org/drawingml/2006/table">
            <a:tbl>
              <a:tblPr firstRow="1" bandRow="1"/>
              <a:tblGrid>
                <a:gridCol w="1564795"/>
                <a:gridCol w="9163530"/>
              </a:tblGrid>
              <a:tr h="414250">
                <a:tc>
                  <a:txBody>
                    <a:bodyPr/>
                    <a:lstStyle/>
                    <a:p>
                      <a:pPr algn="ctr" fontAlgn="ctr">
                        <a:lnSpc>
                          <a:spcPct val="100000"/>
                        </a:lnSpc>
                      </a:pPr>
                      <a:r>
                        <a:rPr lang="ru-RU" sz="1600" b="1" dirty="0">
                          <a:latin typeface="Huawei Sans" panose="020C0503030203020204" pitchFamily="34" charset="0"/>
                          <a:ea typeface="方正兰亭黑简体" panose="02000000000000000000" pitchFamily="2" charset="-122"/>
                          <a:sym typeface="Huawei Sans" panose="020C0503030203020204" pitchFamily="34" charset="0"/>
                        </a:rPr>
                        <a:t>Отрасль</a:t>
                      </a:r>
                    </a:p>
                  </a:txBody>
                  <a:tcPr marL="90000" marR="90000" marT="46800" marB="468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ctr">
                        <a:lnSpc>
                          <a:spcPct val="100000"/>
                        </a:lnSpc>
                      </a:pPr>
                      <a:r>
                        <a:rPr lang="ru-RU" sz="1600" b="1">
                          <a:latin typeface="Huawei Sans" panose="020C0503030203020204" pitchFamily="34" charset="0"/>
                          <a:ea typeface="方正兰亭黑简体" panose="02000000000000000000" pitchFamily="2" charset="-122"/>
                          <a:sym typeface="Huawei Sans" panose="020C0503030203020204" pitchFamily="34" charset="0"/>
                        </a:rPr>
                        <a:t>Сценарий</a:t>
                      </a:r>
                    </a:p>
                  </a:txBody>
                  <a:tcPr marL="90000" marR="90000" marT="46800" marB="468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1603516">
                <a:tc>
                  <a:txBody>
                    <a:bodyPr/>
                    <a:lstStyle/>
                    <a:p>
                      <a:pPr marL="0" algn="ctr" defTabSz="914400" rtl="0" eaLnBrk="1" fontAlgn="ctr" latinLnBrk="0" hangingPunct="1">
                        <a:lnSpc>
                          <a:spcPct val="100000"/>
                        </a:lnSpc>
                      </a:pPr>
                      <a:r>
                        <a:rPr lang="ru-RU" sz="1200" dirty="0">
                          <a:latin typeface="Huawei Sans" panose="020C0503030203020204" pitchFamily="34" charset="0"/>
                          <a:ea typeface="方正兰亭黑简体" panose="02000000000000000000" pitchFamily="2" charset="-122"/>
                          <a:sym typeface="Huawei Sans" panose="020C0503030203020204" pitchFamily="34" charset="0"/>
                        </a:rPr>
                        <a:t>Здравоохранение</a:t>
                      </a: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algn="l" defTabSz="914400" rtl="0" eaLnBrk="1" fontAlgn="ctr" latinLnBrk="0" hangingPunct="1">
                        <a:lnSpc>
                          <a:spcPct val="100000"/>
                        </a:lnSpc>
                      </a:pP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Быстрое развитие медицинских технологий способствует увеличению спроса на оказание различных медицинских услуг в амбулаторно-поликлинических и больничных учреждениях, в результате чего к непрерывности обслуживания предъявляются все более высокие требования.</a:t>
                      </a:r>
                    </a:p>
                    <a:p>
                      <a:pPr marL="0" algn="l" defTabSz="914400" rtl="0" eaLnBrk="1" fontAlgn="ctr" latinLnBrk="0" hangingPunct="1">
                        <a:lnSpc>
                          <a:spcPct val="100000"/>
                        </a:lnSpc>
                      </a:pP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Когда работа жизненно важных отделений, таких как поликлиники, больничные стационары и центр электронных медицинских карт, по каким-либо причинам прерывается, лечение больных откладывается, а больницы терпят огромные убытки и неоценимый ущерб </a:t>
                      </a:r>
                      <a:r>
                        <a:rPr lang="ru-RU"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для репутации</a:t>
                      </a: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 Кроме того, здание поликлиники </a:t>
                      </a:r>
                      <a:r>
                        <a:rPr lang="ru-RU"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должно находиться </a:t>
                      </a: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рядом с информационным центром сети стационаров в одной больнице, а две больницы в одном городе физически </a:t>
                      </a:r>
                      <a:r>
                        <a:rPr lang="ru-RU"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должны быть расположены </a:t>
                      </a: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близко друг к другу. Технология </a:t>
                      </a:r>
                      <a:r>
                        <a:rPr lang="ru-RU" sz="1200" dirty="0" err="1">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HyperMetro</a:t>
                      </a: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 способна реализовать эти требования.</a:t>
                      </a:r>
                    </a:p>
                  </a:txBody>
                  <a:tcPr marL="90000" marR="90000" marT="46800" marB="46800" anchor="ctr">
                    <a:lnR w="28575" cap="flat" cmpd="sng" algn="ctr">
                      <a:solidFill>
                        <a:schemeClr val="tx1"/>
                      </a:solidFill>
                      <a:prstDash val="solid"/>
                      <a:round/>
                      <a:headEnd type="none" w="med" len="med"/>
                      <a:tailEnd type="none" w="med" len="med"/>
                    </a:lnR>
                  </a:tcPr>
                </a:tc>
              </a:tr>
              <a:tr h="1387952">
                <a:tc>
                  <a:txBody>
                    <a:bodyPr/>
                    <a:lstStyle/>
                    <a:p>
                      <a:pPr algn="ctr" fontAlgn="ctr">
                        <a:lnSpc>
                          <a:spcPct val="100000"/>
                        </a:lnSpc>
                      </a:pPr>
                      <a:r>
                        <a:rPr lang="ru-RU" sz="1200" dirty="0">
                          <a:latin typeface="Huawei Sans" panose="020C0503030203020204" pitchFamily="34" charset="0"/>
                          <a:ea typeface="方正兰亭黑简体" panose="02000000000000000000" pitchFamily="2" charset="-122"/>
                          <a:sym typeface="Huawei Sans" panose="020C0503030203020204" pitchFamily="34" charset="0"/>
                        </a:rPr>
                        <a:t>Финансы</a:t>
                      </a: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algn="l" defTabSz="914400" rtl="0" eaLnBrk="1" fontAlgn="ctr" latinLnBrk="0" hangingPunct="1">
                        <a:lnSpc>
                          <a:spcPct val="100000"/>
                        </a:lnSpc>
                      </a:pP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В финансовой отрасли стремительно растет спрос на банковские услуги и услуги электронного банкинга, использование круглосуточных банкоматов и POS-терминалов. Для предоставления этих сервисов банковские системы должны работать круглосуточно.</a:t>
                      </a:r>
                    </a:p>
                    <a:p>
                      <a:pPr marL="0" algn="l" defTabSz="914400" rtl="0" eaLnBrk="1" fontAlgn="ctr" latinLnBrk="0" hangingPunct="1">
                        <a:lnSpc>
                          <a:spcPct val="100000"/>
                        </a:lnSpc>
                      </a:pP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Банкам требуется стабильное и надежное решение, которое сможет хранить данные для повторного использования и будет соответствовать их сервисным требованиям (RPO = 0, RTO = 0), обеспечивая непрерывность бизнеса. Перебои в обслуживании наносят ущерб репутации банков и увеличивают и без того немалую нагрузку отделов техподдержки.</a:t>
                      </a:r>
                    </a:p>
                  </a:txBody>
                  <a:tcPr marL="90000" marR="90000" marT="46800" marB="46800" anchor="ctr">
                    <a:lnR w="28575" cap="flat" cmpd="sng" algn="ctr">
                      <a:solidFill>
                        <a:schemeClr val="tx1"/>
                      </a:solidFill>
                      <a:prstDash val="solid"/>
                      <a:round/>
                      <a:headEnd type="none" w="med" len="med"/>
                      <a:tailEnd type="none" w="med" len="med"/>
                    </a:lnR>
                  </a:tcPr>
                </a:tc>
              </a:tr>
              <a:tr h="1387952">
                <a:tc>
                  <a:txBody>
                    <a:bodyPr/>
                    <a:lstStyle/>
                    <a:p>
                      <a:pPr marL="0" algn="ctr" defTabSz="914400" rtl="0" eaLnBrk="1" fontAlgn="ctr" latinLnBrk="0" hangingPunct="1">
                        <a:lnSpc>
                          <a:spcPct val="100000"/>
                        </a:lnSpc>
                      </a:pPr>
                      <a:r>
                        <a:rPr lang="ru-RU" sz="1200">
                          <a:latin typeface="Huawei Sans" panose="020C0503030203020204" pitchFamily="34" charset="0"/>
                          <a:ea typeface="方正兰亭黑简体" panose="02000000000000000000" pitchFamily="2" charset="-122"/>
                          <a:sym typeface="Huawei Sans" panose="020C0503030203020204" pitchFamily="34" charset="0"/>
                        </a:rPr>
                        <a:t>Социальное обеспечение</a:t>
                      </a:r>
                    </a:p>
                  </a:txBody>
                  <a:tcPr marL="90000" marR="90000" marT="46800" marB="468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lnSpc>
                          <a:spcPct val="100000"/>
                        </a:lnSpc>
                      </a:pP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В сфере социального обеспечения требования к непрерывности обслуживания чрезвычайно высоки. Операции по формированию ежемесячных расчетов и переносу остатков на конец года должны выполняться круглосуточно в онлайн-режиме. В противном случае люди могут </a:t>
                      </a:r>
                      <a:r>
                        <a:rPr lang="ru-RU"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не </a:t>
                      </a: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получить </a:t>
                      </a:r>
                      <a:r>
                        <a:rPr lang="ru-RU"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своевременно причитающиеся </a:t>
                      </a: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им выплаты, например, пенсии или медицинские страховки.</a:t>
                      </a:r>
                    </a:p>
                    <a:p>
                      <a:pPr marL="0" algn="l" defTabSz="914400" rtl="0" eaLnBrk="1" fontAlgn="ctr" latinLnBrk="0" hangingPunct="1">
                        <a:lnSpc>
                          <a:spcPct val="100000"/>
                        </a:lnSpc>
                      </a:pP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Технология </a:t>
                      </a:r>
                      <a:r>
                        <a:rPr lang="ru-RU" sz="1200" dirty="0" err="1">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HyperMetro</a:t>
                      </a: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 способна решить проблемы сферы социального обеспечения и обеспечить управление базовой информацией, </a:t>
                      </a:r>
                      <a:r>
                        <a:rPr lang="ru-RU"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управление государственными информационными ресурсами, обслуживание </a:t>
                      </a: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карт социального страхования, предоставление общественных услуг</a:t>
                      </a:r>
                      <a:r>
                        <a:rPr lang="ru-RU"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r>
                        <a:rPr lang="ru-RU" sz="1200" baseline="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 услуг</a:t>
                      </a:r>
                      <a:r>
                        <a:rPr lang="ru-RU"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 занятости </a:t>
                      </a: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и </a:t>
                      </a:r>
                      <a:r>
                        <a:rPr lang="ru-RU"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социального страхования </a:t>
                      </a: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населения. </a:t>
                      </a:r>
                    </a:p>
                  </a:txBody>
                  <a:tcPr marL="90000" marR="90000" marT="46800" marB="468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44713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wrap="square">
            <a:noAutofit/>
          </a:bodyPr>
          <a:lstStyle/>
          <a:p>
            <a:r>
              <a:rPr lang="ru-RU" b="1">
                <a:sym typeface="Huawei Sans" panose="020C0503030203020204" pitchFamily="34" charset="0"/>
              </a:rPr>
              <a:t>HyperSnap </a:t>
            </a:r>
          </a:p>
          <a:p>
            <a:r>
              <a:rPr lang="ru-RU">
                <a:solidFill>
                  <a:schemeClr val="bg1">
                    <a:lumMod val="50000"/>
                  </a:schemeClr>
                </a:solidFill>
                <a:sym typeface="Huawei Sans" panose="020C0503030203020204" pitchFamily="34" charset="0"/>
              </a:rPr>
              <a:t>HyperClone </a:t>
            </a:r>
          </a:p>
          <a:p>
            <a:r>
              <a:rPr lang="ru-RU">
                <a:solidFill>
                  <a:schemeClr val="bg1">
                    <a:lumMod val="50000"/>
                  </a:schemeClr>
                </a:solidFill>
                <a:sym typeface="Huawei Sans" panose="020C0503030203020204" pitchFamily="34" charset="0"/>
              </a:rPr>
              <a:t>HyperReplication</a:t>
            </a:r>
          </a:p>
          <a:p>
            <a:r>
              <a:rPr lang="ru-RU">
                <a:solidFill>
                  <a:schemeClr val="bg1">
                    <a:lumMod val="50000"/>
                  </a:schemeClr>
                </a:solidFill>
                <a:sym typeface="Huawei Sans" panose="020C0503030203020204" pitchFamily="34" charset="0"/>
              </a:rPr>
              <a:t>HyperMetro</a:t>
            </a:r>
          </a:p>
          <a:p>
            <a:endParaRPr lang="en-US" altLang="zh-CN" dirty="0">
              <a:sym typeface="Huawei Sans" panose="020C0503030203020204" pitchFamily="34" charset="0"/>
            </a:endParaRPr>
          </a:p>
        </p:txBody>
      </p:sp>
    </p:spTree>
    <p:extLst>
      <p:ext uri="{BB962C8B-B14F-4D97-AF65-F5344CB8AC3E}">
        <p14:creationId xmlns:p14="http://schemas.microsoft.com/office/powerpoint/2010/main" val="31550239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a:t>Процедура конфигурирования</a:t>
            </a:r>
          </a:p>
        </p:txBody>
      </p:sp>
      <p:sp>
        <p:nvSpPr>
          <p:cNvPr id="5" name="流程图: 终止 4"/>
          <p:cNvSpPr/>
          <p:nvPr/>
        </p:nvSpPr>
        <p:spPr>
          <a:xfrm>
            <a:off x="3605982" y="1145604"/>
            <a:ext cx="1240789" cy="286546"/>
          </a:xfrm>
          <a:prstGeom prst="flowChartTerminator">
            <a:avLst/>
          </a:prstGeom>
          <a:noFill/>
          <a:ln w="12700" cap="flat" cmpd="sng" algn="ctr">
            <a:solidFill>
              <a:schemeClr val="tx1"/>
            </a:solidFill>
            <a:prstDash val="solid"/>
            <a:miter lim="800000"/>
          </a:ln>
          <a:effectLst/>
        </p:spPr>
        <p:txBody>
          <a:bodyPr wrap="square" rtlCol="0" anchor="ctr">
            <a:noAutofit/>
          </a:bodyPr>
          <a:lstStyle/>
          <a:p>
            <a:pPr marL="0" marR="0" lvl="0" indent="0" algn="ctr" defTabSz="914478" eaLnBrk="1" fontAlgn="ctr" latinLnBrk="0" hangingPunct="1">
              <a:lnSpc>
                <a:spcPct val="100000"/>
              </a:lnSpc>
              <a:spcBef>
                <a:spcPts val="0"/>
              </a:spcBef>
              <a:spcAft>
                <a:spcPts val="0"/>
              </a:spcAft>
              <a:buClrTx/>
              <a:buSzTx/>
              <a:buFontTx/>
              <a:buNone/>
              <a:tabLst/>
              <a:defRPr/>
            </a:pPr>
            <a:r>
              <a:rPr lang="ru-RU" sz="120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Начало</a:t>
            </a:r>
          </a:p>
        </p:txBody>
      </p:sp>
      <p:sp>
        <p:nvSpPr>
          <p:cNvPr id="6" name="流程图: 可选过程 5"/>
          <p:cNvSpPr/>
          <p:nvPr/>
        </p:nvSpPr>
        <p:spPr>
          <a:xfrm>
            <a:off x="3179677" y="1635623"/>
            <a:ext cx="2093399" cy="308810"/>
          </a:xfrm>
          <a:prstGeom prst="flowChartAlternateProcess">
            <a:avLst/>
          </a:prstGeom>
          <a:noFill/>
          <a:ln w="12700" cap="flat" cmpd="sng" algn="ctr">
            <a:solidFill>
              <a:schemeClr val="tx1"/>
            </a:solidFill>
            <a:prstDash val="solid"/>
            <a:miter lim="800000"/>
          </a:ln>
          <a:effectLst/>
        </p:spPr>
        <p:txBody>
          <a:bodyPr wrap="square" rtlCol="0" anchor="ctr">
            <a:noAutofit/>
          </a:bodyPr>
          <a:lstStyle/>
          <a:p>
            <a:pPr marL="0" marR="0" lvl="0" indent="0" algn="ctr" defTabSz="914478" eaLnBrk="1" fontAlgn="ctr" latinLnBrk="0" hangingPunct="1">
              <a:lnSpc>
                <a:spcPct val="100000"/>
              </a:lnSpc>
              <a:spcBef>
                <a:spcPts val="0"/>
              </a:spcBef>
              <a:spcAft>
                <a:spcPts val="0"/>
              </a:spcAft>
              <a:buClrTx/>
              <a:buSzTx/>
              <a:buFontTx/>
              <a:buNone/>
              <a:tabLst/>
              <a:defRPr/>
            </a:pPr>
            <a:r>
              <a:rPr lang="ru-RU" sz="1200" noProof="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Подготовка </a:t>
            </a:r>
            <a:r>
              <a:rPr lang="ru-RU" sz="1200" noProof="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конфигурации</a:t>
            </a:r>
            <a:endParaRPr lang="ru-RU" sz="1200" noProof="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流程图: 可选过程 6"/>
          <p:cNvSpPr/>
          <p:nvPr/>
        </p:nvSpPr>
        <p:spPr>
          <a:xfrm>
            <a:off x="3179677" y="2155119"/>
            <a:ext cx="2093399" cy="308810"/>
          </a:xfrm>
          <a:prstGeom prst="flowChartAlternateProcess">
            <a:avLst/>
          </a:prstGeom>
          <a:noFill/>
          <a:ln w="12700" cap="flat" cmpd="sng" algn="ctr">
            <a:solidFill>
              <a:schemeClr val="tx1"/>
            </a:solidFill>
            <a:prstDash val="solid"/>
            <a:miter lim="800000"/>
          </a:ln>
          <a:effectLst/>
        </p:spPr>
        <p:txBody>
          <a:bodyPr wrap="square" rtlCol="0" anchor="ctr">
            <a:noAutofit/>
          </a:bodyPr>
          <a:lstStyle/>
          <a:p>
            <a:pPr algn="ctr" defTabSz="914478" fontAlgn="ctr">
              <a:spcBef>
                <a:spcPts val="0"/>
              </a:spcBef>
              <a:spcAft>
                <a:spcPts val="0"/>
              </a:spcAft>
            </a:pPr>
            <a:r>
              <a:rPr lang="ru-RU"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Настройка </a:t>
            </a:r>
            <a:r>
              <a:rPr lang="ru-RU" sz="12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коммутаторов</a:t>
            </a:r>
            <a:endParaRPr lang="ru-RU"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流程图: 终止 7"/>
          <p:cNvSpPr/>
          <p:nvPr/>
        </p:nvSpPr>
        <p:spPr>
          <a:xfrm>
            <a:off x="3605982" y="5654015"/>
            <a:ext cx="1240789" cy="286546"/>
          </a:xfrm>
          <a:prstGeom prst="flowChartTerminator">
            <a:avLst/>
          </a:prstGeom>
          <a:noFill/>
          <a:ln w="12700" cap="flat" cmpd="sng" algn="ctr">
            <a:solidFill>
              <a:schemeClr val="tx1"/>
            </a:solidFill>
            <a:prstDash val="solid"/>
            <a:miter lim="800000"/>
          </a:ln>
          <a:effectLst/>
        </p:spPr>
        <p:txBody>
          <a:bodyPr wrap="square" rtlCol="0" anchor="ctr">
            <a:noAutofit/>
          </a:bodyPr>
          <a:lstStyle/>
          <a:p>
            <a:pPr marL="0" marR="0" lvl="0" indent="0" algn="ctr" defTabSz="914478" eaLnBrk="1" fontAlgn="ctr" latinLnBrk="0" hangingPunct="1">
              <a:lnSpc>
                <a:spcPct val="100000"/>
              </a:lnSpc>
              <a:spcBef>
                <a:spcPts val="0"/>
              </a:spcBef>
              <a:spcAft>
                <a:spcPts val="0"/>
              </a:spcAft>
              <a:buClrTx/>
              <a:buSzTx/>
              <a:buFontTx/>
              <a:buNone/>
              <a:tabLst/>
              <a:defRPr/>
            </a:pPr>
            <a:r>
              <a:rPr lang="ru-RU" sz="120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Конец</a:t>
            </a:r>
          </a:p>
        </p:txBody>
      </p:sp>
      <p:sp>
        <p:nvSpPr>
          <p:cNvPr id="11" name="流程图: 可选过程 10"/>
          <p:cNvSpPr/>
          <p:nvPr/>
        </p:nvSpPr>
        <p:spPr>
          <a:xfrm>
            <a:off x="3179677" y="2674616"/>
            <a:ext cx="2093399" cy="444919"/>
          </a:xfrm>
          <a:prstGeom prst="flowChartAlternateProcess">
            <a:avLst/>
          </a:prstGeom>
          <a:solidFill>
            <a:schemeClr val="bg1">
              <a:lumMod val="95000"/>
            </a:schemeClr>
          </a:solidFill>
          <a:ln w="12700" cap="flat" cmpd="sng" algn="ctr">
            <a:solidFill>
              <a:schemeClr val="tx1"/>
            </a:solidFill>
            <a:prstDash val="dash"/>
            <a:miter lim="800000"/>
          </a:ln>
          <a:effectLst/>
        </p:spPr>
        <p:txBody>
          <a:bodyPr wrap="square" rtlCol="0" anchor="ctr">
            <a:noAutofit/>
          </a:bodyPr>
          <a:lstStyle/>
          <a:p>
            <a:pPr algn="ctr" defTabSz="914478" fontAlgn="ctr">
              <a:spcBef>
                <a:spcPts val="0"/>
              </a:spcBef>
              <a:spcAft>
                <a:spcPts val="0"/>
              </a:spcAft>
            </a:pPr>
            <a:r>
              <a:rPr lang="ru-RU"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Настройка ПО </a:t>
            </a:r>
            <a:r>
              <a:rPr lang="ru-RU" sz="12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кворум-сервера</a:t>
            </a:r>
            <a:endParaRPr lang="ru-RU"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流程图: 可选过程 12"/>
          <p:cNvSpPr/>
          <p:nvPr/>
        </p:nvSpPr>
        <p:spPr>
          <a:xfrm>
            <a:off x="3179677" y="3966622"/>
            <a:ext cx="2093399" cy="308810"/>
          </a:xfrm>
          <a:prstGeom prst="flowChartAlternateProcess">
            <a:avLst/>
          </a:prstGeom>
          <a:noFill/>
          <a:ln w="12700" cap="flat" cmpd="sng" algn="ctr">
            <a:solidFill>
              <a:schemeClr val="tx1"/>
            </a:solidFill>
            <a:prstDash val="solid"/>
            <a:miter lim="800000"/>
          </a:ln>
          <a:effectLst/>
        </p:spPr>
        <p:txBody>
          <a:bodyPr wrap="square" rtlCol="0" anchor="ctr">
            <a:noAutofit/>
          </a:bodyPr>
          <a:lstStyle/>
          <a:p>
            <a:pPr marL="0" marR="0" lvl="0" indent="0" algn="ctr" defTabSz="914478" eaLnBrk="1" fontAlgn="ctr" latinLnBrk="0" hangingPunct="1">
              <a:lnSpc>
                <a:spcPct val="100000"/>
              </a:lnSpc>
              <a:spcBef>
                <a:spcPts val="0"/>
              </a:spcBef>
              <a:spcAft>
                <a:spcPts val="0"/>
              </a:spcAft>
              <a:buClrTx/>
              <a:buSzTx/>
              <a:buFontTx/>
              <a:buNone/>
              <a:tabLst/>
              <a:defRPr/>
            </a:pPr>
            <a:r>
              <a:rPr lang="ru-RU"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Настройка </a:t>
            </a:r>
            <a:r>
              <a:rPr lang="ru-RU" sz="1200" dirty="0" err="1"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HyperMetro</a:t>
            </a:r>
            <a:endParaRPr lang="ru-RU"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流程图: 可选过程 14"/>
          <p:cNvSpPr/>
          <p:nvPr/>
        </p:nvSpPr>
        <p:spPr>
          <a:xfrm>
            <a:off x="3179677" y="4929287"/>
            <a:ext cx="2093399" cy="570324"/>
          </a:xfrm>
          <a:prstGeom prst="flowChartAlternateProcess">
            <a:avLst/>
          </a:prstGeom>
          <a:noFill/>
          <a:ln w="12700" cap="flat" cmpd="sng" algn="ctr">
            <a:solidFill>
              <a:schemeClr val="tx1"/>
            </a:solidFill>
            <a:prstDash val="solid"/>
            <a:miter lim="800000"/>
          </a:ln>
          <a:effectLst/>
        </p:spPr>
        <p:txBody>
          <a:bodyPr wrap="square" rtlCol="0" anchor="ctr">
            <a:noAutofit/>
          </a:bodyPr>
          <a:lstStyle/>
          <a:p>
            <a:pPr marL="0" marR="0" lvl="0" indent="0" algn="ctr" defTabSz="914478" eaLnBrk="1" fontAlgn="ctr" latinLnBrk="0" hangingPunct="1">
              <a:lnSpc>
                <a:spcPct val="100000"/>
              </a:lnSpc>
              <a:spcBef>
                <a:spcPts val="0"/>
              </a:spcBef>
              <a:spcAft>
                <a:spcPts val="0"/>
              </a:spcAft>
              <a:buClrTx/>
              <a:buSzTx/>
              <a:buFontTx/>
              <a:buNone/>
              <a:tabLst/>
              <a:defRPr/>
            </a:pPr>
            <a:r>
              <a:rPr lang="ru-RU"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Настройка политики </a:t>
            </a:r>
            <a:r>
              <a:rPr lang="ru-RU" sz="1200" dirty="0" err="1">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многопутевого</a:t>
            </a:r>
            <a:r>
              <a:rPr lang="ru-RU"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 ввода-вывода для </a:t>
            </a:r>
            <a:r>
              <a:rPr lang="ru-RU" sz="12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хостов</a:t>
            </a:r>
            <a:endParaRPr lang="ru-RU"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圆角矩形 25"/>
          <p:cNvSpPr/>
          <p:nvPr/>
        </p:nvSpPr>
        <p:spPr bwMode="auto">
          <a:xfrm>
            <a:off x="7684240" y="1212609"/>
            <a:ext cx="1778737" cy="362795"/>
          </a:xfrm>
          <a:prstGeom prst="round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defTabSz="914478" fontAlgn="ctr">
              <a:spcBef>
                <a:spcPts val="0"/>
              </a:spcBef>
              <a:spcAft>
                <a:spcPts val="0"/>
              </a:spcAft>
            </a:pPr>
            <a:r>
              <a:rPr lang="ru-RU"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Обязательно</a:t>
            </a:r>
          </a:p>
        </p:txBody>
      </p:sp>
      <p:sp>
        <p:nvSpPr>
          <p:cNvPr id="27" name="圆角矩形 26"/>
          <p:cNvSpPr/>
          <p:nvPr/>
        </p:nvSpPr>
        <p:spPr bwMode="auto">
          <a:xfrm>
            <a:off x="7684240" y="1662052"/>
            <a:ext cx="1778737" cy="362795"/>
          </a:xfrm>
          <a:prstGeom prst="roundRect">
            <a:avLst/>
          </a:prstGeom>
          <a:solidFill>
            <a:schemeClr val="bg1">
              <a:lumMod val="95000"/>
            </a:schemeClr>
          </a:solid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78" eaLnBrk="1" fontAlgn="ctr" latinLnBrk="0" hangingPunct="1">
              <a:spcBef>
                <a:spcPts val="0"/>
              </a:spcBef>
              <a:spcAft>
                <a:spcPts val="0"/>
              </a:spcAft>
              <a:buClrTx/>
              <a:buSzTx/>
              <a:buFontTx/>
              <a:buNone/>
              <a:tabLst/>
            </a:pPr>
            <a:r>
              <a:rPr lang="ru-RU" sz="160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Опционально</a:t>
            </a:r>
          </a:p>
        </p:txBody>
      </p:sp>
      <p:cxnSp>
        <p:nvCxnSpPr>
          <p:cNvPr id="18" name="直接箭头连接符 17"/>
          <p:cNvCxnSpPr>
            <a:stCxn id="5" idx="2"/>
            <a:endCxn id="6" idx="0"/>
          </p:cNvCxnSpPr>
          <p:nvPr/>
        </p:nvCxnSpPr>
        <p:spPr bwMode="auto">
          <a:xfrm>
            <a:off x="4226377" y="1432150"/>
            <a:ext cx="0" cy="203473"/>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20" name="直接箭头连接符 19"/>
          <p:cNvCxnSpPr>
            <a:stCxn id="6" idx="2"/>
            <a:endCxn id="7" idx="0"/>
          </p:cNvCxnSpPr>
          <p:nvPr/>
        </p:nvCxnSpPr>
        <p:spPr bwMode="auto">
          <a:xfrm>
            <a:off x="4226377" y="1944433"/>
            <a:ext cx="0" cy="210686"/>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23" name="直接箭头连接符 22"/>
          <p:cNvCxnSpPr>
            <a:stCxn id="7" idx="2"/>
            <a:endCxn id="11" idx="0"/>
          </p:cNvCxnSpPr>
          <p:nvPr/>
        </p:nvCxnSpPr>
        <p:spPr bwMode="auto">
          <a:xfrm>
            <a:off x="4226377" y="2463929"/>
            <a:ext cx="0" cy="210687"/>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25" name="直接箭头连接符 24"/>
          <p:cNvCxnSpPr>
            <a:stCxn id="11" idx="2"/>
            <a:endCxn id="13" idx="0"/>
          </p:cNvCxnSpPr>
          <p:nvPr/>
        </p:nvCxnSpPr>
        <p:spPr bwMode="auto">
          <a:xfrm>
            <a:off x="4226377" y="3119535"/>
            <a:ext cx="0" cy="847087"/>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29" name="直接箭头连接符 28"/>
          <p:cNvCxnSpPr>
            <a:stCxn id="13" idx="2"/>
            <a:endCxn id="15" idx="0"/>
          </p:cNvCxnSpPr>
          <p:nvPr/>
        </p:nvCxnSpPr>
        <p:spPr bwMode="auto">
          <a:xfrm>
            <a:off x="4226377" y="4275432"/>
            <a:ext cx="0" cy="653855"/>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31" name="直接箭头连接符 30"/>
          <p:cNvCxnSpPr>
            <a:stCxn id="15" idx="2"/>
            <a:endCxn id="8" idx="0"/>
          </p:cNvCxnSpPr>
          <p:nvPr/>
        </p:nvCxnSpPr>
        <p:spPr bwMode="auto">
          <a:xfrm>
            <a:off x="4226377" y="5499611"/>
            <a:ext cx="0" cy="154404"/>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grpSp>
        <p:nvGrpSpPr>
          <p:cNvPr id="37" name="组合 36"/>
          <p:cNvGrpSpPr/>
          <p:nvPr/>
        </p:nvGrpSpPr>
        <p:grpSpPr>
          <a:xfrm>
            <a:off x="5737069" y="2764130"/>
            <a:ext cx="2530726" cy="2835715"/>
            <a:chOff x="5737069" y="2703170"/>
            <a:chExt cx="2530726" cy="2835715"/>
          </a:xfrm>
        </p:grpSpPr>
        <p:sp>
          <p:nvSpPr>
            <p:cNvPr id="44" name="流程图: 可选过程 43"/>
            <p:cNvSpPr/>
            <p:nvPr/>
          </p:nvSpPr>
          <p:spPr>
            <a:xfrm>
              <a:off x="5737070" y="2703170"/>
              <a:ext cx="2524429" cy="308810"/>
            </a:xfrm>
            <a:prstGeom prst="flowChartAlternateProcess">
              <a:avLst/>
            </a:prstGeom>
            <a:noFill/>
            <a:ln w="12700" cap="flat" cmpd="sng" algn="ctr">
              <a:solidFill>
                <a:schemeClr val="tx1"/>
              </a:solidFill>
              <a:prstDash val="solid"/>
              <a:miter lim="800000"/>
            </a:ln>
            <a:effectLst/>
          </p:spPr>
          <p:txBody>
            <a:bodyPr wrap="square" rtlCol="0" anchor="ctr">
              <a:noAutofit/>
            </a:bodyPr>
            <a:lstStyle/>
            <a:p>
              <a:pPr algn="ctr" defTabSz="914478" fontAlgn="ctr">
                <a:spcBef>
                  <a:spcPts val="0"/>
                </a:spcBef>
                <a:spcAft>
                  <a:spcPts val="0"/>
                </a:spcAft>
              </a:pPr>
              <a:r>
                <a:rPr lang="ru-RU"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Проверка </a:t>
              </a:r>
              <a:r>
                <a:rPr lang="ru-RU" sz="12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лицензии</a:t>
              </a:r>
              <a:endParaRPr lang="ru-RU"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 name="流程图: 可选过程 44"/>
            <p:cNvSpPr/>
            <p:nvPr/>
          </p:nvSpPr>
          <p:spPr>
            <a:xfrm>
              <a:off x="5743366" y="3170320"/>
              <a:ext cx="2524429" cy="308810"/>
            </a:xfrm>
            <a:prstGeom prst="flowChartAlternateProcess">
              <a:avLst/>
            </a:prstGeom>
            <a:noFill/>
            <a:ln w="12700" cap="flat" cmpd="sng" algn="ctr">
              <a:solidFill>
                <a:schemeClr val="tx1"/>
              </a:solidFill>
              <a:prstDash val="solid"/>
              <a:miter lim="800000"/>
            </a:ln>
            <a:effectLst/>
          </p:spPr>
          <p:txBody>
            <a:bodyPr wrap="square" rtlCol="0" anchor="ctr">
              <a:noAutofit/>
            </a:bodyPr>
            <a:lstStyle/>
            <a:p>
              <a:pPr algn="ctr" defTabSz="914478" fontAlgn="ctr">
                <a:spcBef>
                  <a:spcPts val="0"/>
                </a:spcBef>
                <a:spcAft>
                  <a:spcPts val="0"/>
                </a:spcAft>
              </a:pPr>
              <a:r>
                <a:rPr lang="ru-RU"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Добавление удаленного </a:t>
              </a:r>
              <a:r>
                <a:rPr lang="ru-RU" sz="12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устройства</a:t>
              </a:r>
              <a:endParaRPr lang="ru-RU"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 name="流程图: 可选过程 45"/>
            <p:cNvSpPr/>
            <p:nvPr/>
          </p:nvSpPr>
          <p:spPr>
            <a:xfrm>
              <a:off x="5737069" y="3637470"/>
              <a:ext cx="2524429" cy="308810"/>
            </a:xfrm>
            <a:prstGeom prst="flowChartAlternateProcess">
              <a:avLst/>
            </a:prstGeom>
            <a:noFill/>
            <a:ln w="12700" cap="flat" cmpd="sng" algn="ctr">
              <a:solidFill>
                <a:schemeClr val="tx1"/>
              </a:solidFill>
              <a:prstDash val="solid"/>
              <a:miter lim="800000"/>
            </a:ln>
            <a:effectLst/>
          </p:spPr>
          <p:txBody>
            <a:bodyPr wrap="square" rtlCol="0" anchor="ctr">
              <a:noAutofit/>
            </a:bodyPr>
            <a:lstStyle/>
            <a:p>
              <a:pPr algn="ctr" defTabSz="914478" fontAlgn="ctr">
                <a:spcBef>
                  <a:spcPts val="0"/>
                </a:spcBef>
                <a:spcAft>
                  <a:spcPts val="0"/>
                </a:spcAft>
              </a:pPr>
              <a:r>
                <a:rPr lang="ru-RU"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Создание </a:t>
              </a:r>
              <a:r>
                <a:rPr lang="ru-RU" sz="12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кворум-сервера</a:t>
              </a:r>
              <a:endParaRPr lang="ru-RU"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 name="流程图: 可选过程 46"/>
            <p:cNvSpPr/>
            <p:nvPr/>
          </p:nvSpPr>
          <p:spPr>
            <a:xfrm>
              <a:off x="5737069" y="4104620"/>
              <a:ext cx="2524429" cy="404387"/>
            </a:xfrm>
            <a:prstGeom prst="flowChartAlternateProcess">
              <a:avLst/>
            </a:prstGeom>
            <a:noFill/>
            <a:ln w="12700" cap="flat" cmpd="sng" algn="ctr">
              <a:solidFill>
                <a:schemeClr val="tx1"/>
              </a:solidFill>
              <a:prstDash val="solid"/>
              <a:miter lim="800000"/>
            </a:ln>
            <a:effectLst/>
          </p:spPr>
          <p:txBody>
            <a:bodyPr wrap="square" rtlCol="0" anchor="ctr">
              <a:noAutofit/>
            </a:bodyPr>
            <a:lstStyle/>
            <a:p>
              <a:pPr algn="ctr" defTabSz="914478" fontAlgn="ctr">
                <a:spcBef>
                  <a:spcPts val="0"/>
                </a:spcBef>
                <a:spcAft>
                  <a:spcPts val="0"/>
                </a:spcAft>
              </a:pPr>
              <a:r>
                <a:rPr lang="ru-RU"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Создание домена </a:t>
              </a:r>
              <a:r>
                <a:rPr lang="ru-RU" sz="1200" dirty="0" err="1"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HyperMetro</a:t>
              </a:r>
              <a:endParaRPr lang="ru-RU"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 name="流程图: 可选过程 47"/>
            <p:cNvSpPr/>
            <p:nvPr/>
          </p:nvSpPr>
          <p:spPr>
            <a:xfrm>
              <a:off x="5737069" y="4667347"/>
              <a:ext cx="2524429" cy="308810"/>
            </a:xfrm>
            <a:prstGeom prst="flowChartAlternateProcess">
              <a:avLst/>
            </a:prstGeom>
            <a:noFill/>
            <a:ln w="12700" cap="flat" cmpd="sng" algn="ctr">
              <a:solidFill>
                <a:schemeClr val="tx1"/>
              </a:solidFill>
              <a:prstDash val="solid"/>
              <a:miter lim="800000"/>
            </a:ln>
            <a:effectLst/>
          </p:spPr>
          <p:txBody>
            <a:bodyPr wrap="square" rtlCol="0" anchor="ctr">
              <a:noAutofit/>
            </a:bodyPr>
            <a:lstStyle/>
            <a:p>
              <a:pPr algn="ctr" defTabSz="914478" fontAlgn="ctr">
                <a:spcBef>
                  <a:spcPts val="0"/>
                </a:spcBef>
                <a:spcAft>
                  <a:spcPts val="0"/>
                </a:spcAft>
              </a:pPr>
              <a:r>
                <a:rPr lang="ru-RU"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Создание пары </a:t>
              </a:r>
              <a:r>
                <a:rPr lang="ru-RU" sz="1200" dirty="0" err="1"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HyperMetro</a:t>
              </a:r>
              <a:endParaRPr lang="ru-RU"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 name="流程图: 可选过程 48"/>
            <p:cNvSpPr/>
            <p:nvPr/>
          </p:nvSpPr>
          <p:spPr>
            <a:xfrm>
              <a:off x="5739537" y="5134498"/>
              <a:ext cx="2524429" cy="404387"/>
            </a:xfrm>
            <a:prstGeom prst="flowChartAlternateProcess">
              <a:avLst/>
            </a:prstGeom>
            <a:solidFill>
              <a:schemeClr val="bg1">
                <a:lumMod val="95000"/>
              </a:schemeClr>
            </a:solidFill>
            <a:ln w="12700" cap="flat" cmpd="sng" algn="ctr">
              <a:solidFill>
                <a:schemeClr val="tx1"/>
              </a:solidFill>
              <a:prstDash val="dash"/>
              <a:miter lim="800000"/>
            </a:ln>
            <a:effectLst/>
          </p:spPr>
          <p:txBody>
            <a:bodyPr wrap="square" rtlCol="0" anchor="ctr">
              <a:noAutofit/>
            </a:bodyPr>
            <a:lstStyle/>
            <a:p>
              <a:pPr algn="ctr" defTabSz="914478" fontAlgn="ctr">
                <a:spcBef>
                  <a:spcPts val="0"/>
                </a:spcBef>
                <a:spcAft>
                  <a:spcPts val="0"/>
                </a:spcAft>
              </a:pPr>
              <a:r>
                <a:rPr lang="ru-RU"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Создание группы согласованности </a:t>
              </a:r>
              <a:r>
                <a:rPr lang="ru-RU" sz="1200" dirty="0" err="1"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HyperMetro</a:t>
              </a:r>
              <a:endParaRPr lang="ru-RU"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33" name="曲线连接符 32"/>
            <p:cNvCxnSpPr>
              <a:stCxn id="44" idx="1"/>
              <a:endCxn id="49" idx="1"/>
            </p:cNvCxnSpPr>
            <p:nvPr/>
          </p:nvCxnSpPr>
          <p:spPr bwMode="auto">
            <a:xfrm rot="10800000" flipH="1" flipV="1">
              <a:off x="5737069" y="2857574"/>
              <a:ext cx="2467" cy="2479117"/>
            </a:xfrm>
            <a:prstGeom prst="curvedConnector3">
              <a:avLst>
                <a:gd name="adj1" fmla="val -9266315"/>
              </a:avLst>
            </a:prstGeom>
            <a:solidFill>
              <a:schemeClr val="accent1"/>
            </a:solidFill>
            <a:ln w="12700" cap="flat" cmpd="sng" algn="ctr">
              <a:solidFill>
                <a:schemeClr val="tx1"/>
              </a:solidFill>
              <a:prstDash val="solid"/>
              <a:round/>
              <a:headEnd type="none" w="med" len="med"/>
              <a:tailEnd type="none"/>
            </a:ln>
            <a:effectLst/>
          </p:spPr>
        </p:cxnSp>
      </p:grpSp>
      <p:cxnSp>
        <p:nvCxnSpPr>
          <p:cNvPr id="35" name="直接箭头连接符 34"/>
          <p:cNvCxnSpPr>
            <a:stCxn id="13" idx="3"/>
          </p:cNvCxnSpPr>
          <p:nvPr/>
        </p:nvCxnSpPr>
        <p:spPr bwMode="auto">
          <a:xfrm>
            <a:off x="5273076" y="4121027"/>
            <a:ext cx="261450"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4202944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74595" y="1358183"/>
            <a:ext cx="10042810" cy="4982255"/>
            <a:chOff x="1019175" y="1233488"/>
            <a:chExt cx="10042810" cy="4982255"/>
          </a:xfrm>
        </p:grpSpPr>
        <p:graphicFrame>
          <p:nvGraphicFramePr>
            <p:cNvPr id="3" name="图示 2"/>
            <p:cNvGraphicFramePr/>
            <p:nvPr>
              <p:extLst>
                <p:ext uri="{D42A27DB-BD31-4B8C-83A1-F6EECF244321}">
                  <p14:modId xmlns:p14="http://schemas.microsoft.com/office/powerpoint/2010/main" val="721755672"/>
                </p:ext>
              </p:extLst>
            </p:nvPr>
          </p:nvGraphicFramePr>
          <p:xfrm>
            <a:off x="1019175" y="1233488"/>
            <a:ext cx="7215337" cy="4982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右大括号 3"/>
            <p:cNvSpPr/>
            <p:nvPr/>
          </p:nvSpPr>
          <p:spPr>
            <a:xfrm>
              <a:off x="8315623" y="1939631"/>
              <a:ext cx="299888" cy="3543795"/>
            </a:xfrm>
            <a:prstGeom prst="rightBrace">
              <a:avLst>
                <a:gd name="adj1" fmla="val 8333"/>
                <a:gd name="adj2" fmla="val 52031"/>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78" fontAlgn="auto">
                <a:spcBef>
                  <a:spcPts val="0"/>
                </a:spcBef>
                <a:spcAft>
                  <a:spcPts val="0"/>
                </a:spcAft>
              </a:pPr>
              <a:endParaRPr lang="zh-CN" altLang="en-US" sz="180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5" name="组合 4"/>
            <p:cNvGrpSpPr/>
            <p:nvPr/>
          </p:nvGrpSpPr>
          <p:grpSpPr>
            <a:xfrm>
              <a:off x="8724332" y="3205503"/>
              <a:ext cx="2337653" cy="1100135"/>
              <a:chOff x="4977592" y="561"/>
              <a:chExt cx="3280556" cy="1000569"/>
            </a:xfrm>
            <a:noFill/>
          </p:grpSpPr>
          <p:sp>
            <p:nvSpPr>
              <p:cNvPr id="6" name="矩形 5"/>
              <p:cNvSpPr/>
              <p:nvPr/>
            </p:nvSpPr>
            <p:spPr>
              <a:xfrm>
                <a:off x="4977592" y="561"/>
                <a:ext cx="3280556" cy="1000569"/>
              </a:xfrm>
              <a:prstGeom prst="rect">
                <a:avLst/>
              </a:prstGeom>
              <a:grp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914478" fontAlgn="auto">
                  <a:spcBef>
                    <a:spcPts val="0"/>
                  </a:spcBef>
                  <a:spcAft>
                    <a:spcPts val="0"/>
                  </a:spcAft>
                </a:pPr>
                <a:endParaRPr lang="zh-CN" altLang="en-US" sz="16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矩形 6"/>
              <p:cNvSpPr/>
              <p:nvPr/>
            </p:nvSpPr>
            <p:spPr>
              <a:xfrm>
                <a:off x="4977592" y="561"/>
                <a:ext cx="3280556" cy="1000569"/>
              </a:xfrm>
              <a:prstGeom prst="rect">
                <a:avLst/>
              </a:prstGeom>
              <a:grpFill/>
              <a:ln w="19050">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9000" fontAlgn="auto">
                  <a:lnSpc>
                    <a:spcPct val="90000"/>
                  </a:lnSpc>
                  <a:spcAft>
                    <a:spcPct val="35000"/>
                  </a:spcAft>
                </a:pPr>
                <a:r>
                  <a:rPr lang="ru-RU" sz="18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Определения, принципы работы и процедуры настройки</a:t>
                </a:r>
              </a:p>
            </p:txBody>
          </p:sp>
        </p:grpSp>
      </p:grpSp>
    </p:spTree>
    <p:extLst>
      <p:ext uri="{BB962C8B-B14F-4D97-AF65-F5344CB8AC3E}">
        <p14:creationId xmlns:p14="http://schemas.microsoft.com/office/powerpoint/2010/main" val="40865324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902216" y="1408741"/>
            <a:ext cx="10751067" cy="4068812"/>
          </a:xfrm>
        </p:spPr>
        <p:txBody>
          <a:bodyPr/>
          <a:lstStyle/>
          <a:p>
            <a:r>
              <a:rPr lang="ru-RU" sz="1800" dirty="0">
                <a:sym typeface="Huawei Sans" panose="020C0503030203020204" pitchFamily="34" charset="0"/>
              </a:rPr>
              <a:t>(Верно или неверно) Исходный LUN может формировать несколько пар </a:t>
            </a:r>
            <a:r>
              <a:rPr lang="ru-RU" sz="1800" dirty="0" err="1">
                <a:sym typeface="Huawei Sans" panose="020C0503030203020204" pitchFamily="34" charset="0"/>
              </a:rPr>
              <a:t>HyperClone</a:t>
            </a:r>
            <a:r>
              <a:rPr lang="ru-RU" sz="1800" dirty="0">
                <a:sym typeface="Huawei Sans" panose="020C0503030203020204" pitchFamily="34" charset="0"/>
              </a:rPr>
              <a:t> с разными целевыми </a:t>
            </a:r>
            <a:r>
              <a:rPr lang="ru-RU" sz="1800" dirty="0" err="1">
                <a:sym typeface="Huawei Sans" panose="020C0503030203020204" pitchFamily="34" charset="0"/>
              </a:rPr>
              <a:t>LUNами</a:t>
            </a:r>
            <a:r>
              <a:rPr lang="ru-RU" sz="1800" dirty="0">
                <a:sym typeface="Huawei Sans" panose="020C0503030203020204" pitchFamily="34" charset="0"/>
              </a:rPr>
              <a:t>. Целевой LUN можно входить только в одну пару </a:t>
            </a:r>
            <a:r>
              <a:rPr lang="ru-RU" sz="1800" dirty="0" err="1">
                <a:sym typeface="Huawei Sans" panose="020C0503030203020204" pitchFamily="34" charset="0"/>
              </a:rPr>
              <a:t>HyperClone</a:t>
            </a:r>
            <a:r>
              <a:rPr lang="ru-RU" sz="1800" dirty="0">
                <a:sym typeface="Huawei Sans" panose="020C0503030203020204" pitchFamily="34" charset="0"/>
              </a:rPr>
              <a:t>.</a:t>
            </a:r>
          </a:p>
          <a:p>
            <a:r>
              <a:rPr lang="ru-RU" sz="1800" dirty="0">
                <a:sym typeface="Huawei Sans" panose="020C0503030203020204" pitchFamily="34" charset="0"/>
              </a:rPr>
              <a:t>Какие из перечисленных утверждений являются верными? </a:t>
            </a:r>
          </a:p>
          <a:p>
            <a:pPr lvl="1"/>
            <a:r>
              <a:rPr lang="ru-RU" sz="1600" dirty="0">
                <a:sym typeface="Huawei Sans" panose="020C0503030203020204" pitchFamily="34" charset="0"/>
              </a:rPr>
              <a:t>Синхронная репликация синхронизирует данные в реальном времени, чтобы обеспечить максимальную согласованность данных и минимизировать потерю данных в случае аварии.</a:t>
            </a:r>
          </a:p>
          <a:p>
            <a:pPr lvl="1"/>
            <a:r>
              <a:rPr lang="ru-RU" sz="1600" dirty="0">
                <a:sym typeface="Huawei Sans" panose="020C0503030203020204" pitchFamily="34" charset="0"/>
              </a:rPr>
              <a:t>Асинхронная репликация выполняет периодическую синхронизацию данных, сводя к минимуму ухудшение производительности сервисов, вызванное задержкой передачи данных.</a:t>
            </a:r>
          </a:p>
          <a:p>
            <a:pPr lvl="1"/>
            <a:r>
              <a:rPr lang="ru-RU" sz="1600" dirty="0" err="1">
                <a:sym typeface="Huawei Sans" panose="020C0503030203020204" pitchFamily="34" charset="0"/>
              </a:rPr>
              <a:t>HyperReplication</a:t>
            </a:r>
            <a:r>
              <a:rPr lang="ru-RU" sz="1600" dirty="0">
                <a:sym typeface="Huawei Sans" panose="020C0503030203020204" pitchFamily="34" charset="0"/>
              </a:rPr>
              <a:t> не требует лицензии.</a:t>
            </a:r>
          </a:p>
          <a:p>
            <a:pPr lvl="1"/>
            <a:r>
              <a:rPr lang="ru-RU" sz="1600" dirty="0">
                <a:sym typeface="Huawei Sans" panose="020C0503030203020204" pitchFamily="34" charset="0"/>
              </a:rPr>
              <a:t>Синхронная репликация использует для репликации мгновенные снимки.</a:t>
            </a:r>
          </a:p>
        </p:txBody>
      </p:sp>
    </p:spTree>
    <p:extLst>
      <p:ext uri="{BB962C8B-B14F-4D97-AF65-F5344CB8AC3E}">
        <p14:creationId xmlns:p14="http://schemas.microsoft.com/office/powerpoint/2010/main" val="37545862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944748" y="1557596"/>
            <a:ext cx="10676638" cy="4068812"/>
          </a:xfrm>
        </p:spPr>
        <p:txBody>
          <a:bodyPr/>
          <a:lstStyle/>
          <a:p>
            <a:pPr>
              <a:buFont typeface="+mj-lt"/>
              <a:buAutoNum type="arabicPeriod" startAt="3"/>
            </a:pPr>
            <a:r>
              <a:rPr lang="ru-RU" dirty="0"/>
              <a:t>Какие из следующих утверждений в отношении групп согласованности верны?</a:t>
            </a:r>
          </a:p>
          <a:p>
            <a:pPr lvl="1"/>
            <a:r>
              <a:rPr lang="ru-RU" dirty="0"/>
              <a:t>Если несколько первичных </a:t>
            </a:r>
            <a:r>
              <a:rPr lang="ru-RU" dirty="0" err="1"/>
              <a:t>LUNов</a:t>
            </a:r>
            <a:r>
              <a:rPr lang="ru-RU" dirty="0"/>
              <a:t> имеют отношения зависимости записи, необходимо настроить группы согласованности репликации, чтобы гарантировать, что вторичные </a:t>
            </a:r>
            <a:r>
              <a:rPr lang="ru-RU" dirty="0" err="1"/>
              <a:t>LUNы</a:t>
            </a:r>
            <a:r>
              <a:rPr lang="ru-RU" dirty="0"/>
              <a:t> также будут иметь отношения зависимости записи.</a:t>
            </a:r>
          </a:p>
          <a:p>
            <a:pPr lvl="1"/>
            <a:r>
              <a:rPr lang="ru-RU" dirty="0"/>
              <a:t>Группа согласованности используется только для управления отношениями репликации между несколькими </a:t>
            </a:r>
            <a:r>
              <a:rPr lang="ru-RU" dirty="0" err="1"/>
              <a:t>LUNами</a:t>
            </a:r>
            <a:r>
              <a:rPr lang="ru-RU" dirty="0"/>
              <a:t>.</a:t>
            </a:r>
          </a:p>
          <a:p>
            <a:pPr lvl="1"/>
            <a:r>
              <a:rPr lang="ru-RU" dirty="0"/>
              <a:t>При неисправности одного участника в группе согласованности все остальные участники этой группы будут недоступны</a:t>
            </a:r>
            <a:r>
              <a:rPr lang="ru-RU" dirty="0" smtClean="0"/>
              <a:t>.</a:t>
            </a:r>
            <a:endParaRPr lang="ru-RU" dirty="0"/>
          </a:p>
        </p:txBody>
      </p:sp>
    </p:spTree>
    <p:extLst>
      <p:ext uri="{BB962C8B-B14F-4D97-AF65-F5344CB8AC3E}">
        <p14:creationId xmlns:p14="http://schemas.microsoft.com/office/powerpoint/2010/main" val="35136296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xmlns="" id="{2C3E1400-CBB3-4C18-9B3A-F07CE69B01B7}"/>
              </a:ext>
            </a:extLst>
          </p:cNvPr>
          <p:cNvGrpSpPr/>
          <p:nvPr/>
        </p:nvGrpSpPr>
        <p:grpSpPr>
          <a:xfrm>
            <a:off x="3507383" y="1948181"/>
            <a:ext cx="5177235" cy="2936346"/>
            <a:chOff x="3427015" y="1948181"/>
            <a:chExt cx="5177235" cy="2936346"/>
          </a:xfrm>
        </p:grpSpPr>
        <p:pic>
          <p:nvPicPr>
            <p:cNvPr id="16" name="图片 15">
              <a:extLst>
                <a:ext uri="{FF2B5EF4-FFF2-40B4-BE49-F238E27FC236}">
                  <a16:creationId xmlns:a16="http://schemas.microsoft.com/office/drawing/2014/main" xmlns="" id="{5AA13BF6-30FC-4CE7-92A8-F7EDBB270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7015" y="1948181"/>
              <a:ext cx="2520000" cy="2520000"/>
            </a:xfrm>
            <a:prstGeom prst="rect">
              <a:avLst/>
            </a:prstGeom>
          </p:spPr>
        </p:pic>
        <p:pic>
          <p:nvPicPr>
            <p:cNvPr id="17" name="图片 16">
              <a:extLst>
                <a:ext uri="{FF2B5EF4-FFF2-40B4-BE49-F238E27FC236}">
                  <a16:creationId xmlns:a16="http://schemas.microsoft.com/office/drawing/2014/main" xmlns="" id="{E1BB73AF-7917-463E-9DE8-FD69630FB3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250" y="1948181"/>
              <a:ext cx="2520000" cy="2520000"/>
            </a:xfrm>
            <a:prstGeom prst="rect">
              <a:avLst/>
            </a:prstGeom>
          </p:spPr>
        </p:pic>
        <p:sp>
          <p:nvSpPr>
            <p:cNvPr id="18" name="矩形 17">
              <a:extLst>
                <a:ext uri="{FF2B5EF4-FFF2-40B4-BE49-F238E27FC236}">
                  <a16:creationId xmlns:a16="http://schemas.microsoft.com/office/drawing/2014/main" xmlns="" id="{9BABD157-ECCC-4194-ADE5-234A95F2A814}"/>
                </a:ext>
              </a:extLst>
            </p:cNvPr>
            <p:cNvSpPr/>
            <p:nvPr/>
          </p:nvSpPr>
          <p:spPr>
            <a:xfrm>
              <a:off x="6375531" y="4051834"/>
              <a:ext cx="1937438" cy="524349"/>
            </a:xfrm>
            <a:prstGeom prst="rect">
              <a:avLst/>
            </a:prstGeom>
            <a:noFill/>
            <a:ln>
              <a:noFill/>
            </a:ln>
          </p:spPr>
          <p:txBody>
            <a:bodyPr wrap="square">
              <a:noAutofit/>
            </a:bodyPr>
            <a:lstStyle/>
            <a:p>
              <a:pPr algn="ctr" fontAlgn="ctr"/>
              <a:r>
                <a:rPr lang="ru-RU" sz="1200" b="1" dirty="0" err="1">
                  <a:solidFill>
                    <a:srgbClr val="000000"/>
                  </a:solidFill>
                  <a:latin typeface="Huawei Sans" panose="020C0503030203020204" pitchFamily="34" charset="0"/>
                  <a:ea typeface="微软雅黑" panose="020B0503020204020204" pitchFamily="34" charset="-122"/>
                  <a:cs typeface="Huawei Sans" panose="020C0503030203020204" pitchFamily="34" charset="0"/>
                </a:rPr>
                <a:t>Huawei</a:t>
              </a:r>
              <a:r>
                <a:rPr lang="ru-RU" sz="1200" b="1" dirty="0">
                  <a:solidFill>
                    <a:srgbClr val="000000"/>
                  </a:solidFill>
                  <a:latin typeface="Huawei Sans" panose="020C0503030203020204" pitchFamily="34" charset="0"/>
                  <a:ea typeface="微软雅黑" panose="020B0503020204020204" pitchFamily="34" charset="-122"/>
                  <a:cs typeface="Huawei Sans" panose="020C0503030203020204" pitchFamily="34" charset="0"/>
                </a:rPr>
                <a:t> </a:t>
              </a:r>
              <a:r>
                <a:rPr lang="ru-RU" sz="1200" b="1" dirty="0" err="1">
                  <a:solidFill>
                    <a:srgbClr val="000000"/>
                  </a:solidFill>
                  <a:latin typeface="Huawei Sans" panose="020C0503030203020204" pitchFamily="34" charset="0"/>
                  <a:ea typeface="微软雅黑" panose="020B0503020204020204" pitchFamily="34" charset="-122"/>
                  <a:cs typeface="Huawei Sans" panose="020C0503030203020204" pitchFamily="34" charset="0"/>
                </a:rPr>
                <a:t>Enterprise</a:t>
              </a:r>
              <a:r>
                <a:rPr lang="ru-RU" sz="1200" b="1" dirty="0">
                  <a:solidFill>
                    <a:srgbClr val="000000"/>
                  </a:solidFill>
                  <a:latin typeface="Huawei Sans" panose="020C0503030203020204" pitchFamily="34" charset="0"/>
                  <a:ea typeface="微软雅黑" panose="020B0503020204020204" pitchFamily="34" charset="-122"/>
                  <a:cs typeface="Huawei Sans" panose="020C0503030203020204" pitchFamily="34" charset="0"/>
                </a:rPr>
                <a:t> </a:t>
              </a:r>
              <a:r>
                <a:rPr lang="ru-RU" sz="1200" b="1" dirty="0" err="1">
                  <a:solidFill>
                    <a:srgbClr val="000000"/>
                  </a:solidFill>
                  <a:latin typeface="Huawei Sans" panose="020C0503030203020204" pitchFamily="34" charset="0"/>
                  <a:ea typeface="微软雅黑" panose="020B0503020204020204" pitchFamily="34" charset="-122"/>
                  <a:cs typeface="Huawei Sans" panose="020C0503030203020204" pitchFamily="34" charset="0"/>
                </a:rPr>
                <a:t>Service</a:t>
              </a:r>
              <a:r>
                <a:rPr lang="ru-RU" sz="1200" b="1" dirty="0">
                  <a:solidFill>
                    <a:srgbClr val="000000"/>
                  </a:solidFill>
                  <a:latin typeface="Huawei Sans" panose="020C0503030203020204" pitchFamily="34" charset="0"/>
                  <a:ea typeface="微软雅黑" panose="020B0503020204020204" pitchFamily="34" charset="-122"/>
                  <a:cs typeface="Huawei Sans" panose="020C0503030203020204" pitchFamily="34" charset="0"/>
                </a:rPr>
                <a:t> </a:t>
              </a:r>
              <a:r>
                <a:rPr lang="ru-RU" sz="1200" b="1" dirty="0" err="1">
                  <a:solidFill>
                    <a:srgbClr val="000000"/>
                  </a:solidFill>
                  <a:latin typeface="Huawei Sans" panose="020C0503030203020204" pitchFamily="34" charset="0"/>
                  <a:ea typeface="微软雅黑" panose="020B0503020204020204" pitchFamily="34" charset="-122"/>
                  <a:cs typeface="Huawei Sans" panose="020C0503030203020204" pitchFamily="34" charset="0"/>
                </a:rPr>
                <a:t>App</a:t>
              </a:r>
              <a:r>
                <a:rPr lang="ru-RU" sz="1200" b="1" dirty="0">
                  <a:solidFill>
                    <a:srgbClr val="000000"/>
                  </a:solidFill>
                  <a:latin typeface="Huawei Sans" panose="020C0503030203020204" pitchFamily="34" charset="0"/>
                  <a:ea typeface="微软雅黑" panose="020B0503020204020204" pitchFamily="34" charset="-122"/>
                  <a:cs typeface="Huawei Sans" panose="020C0503030203020204" pitchFamily="34" charset="0"/>
                </a:rPr>
                <a:t> (Сервисное приложение </a:t>
              </a:r>
              <a:r>
                <a:rPr lang="ru-RU" sz="1200" b="1" dirty="0" err="1">
                  <a:solidFill>
                    <a:srgbClr val="000000"/>
                  </a:solidFill>
                  <a:latin typeface="Huawei Sans" panose="020C0503030203020204" pitchFamily="34" charset="0"/>
                  <a:ea typeface="微软雅黑" panose="020B0503020204020204" pitchFamily="34" charset="-122"/>
                  <a:cs typeface="Huawei Sans" panose="020C0503030203020204" pitchFamily="34" charset="0"/>
                </a:rPr>
                <a:t>Huawei</a:t>
              </a:r>
              <a:r>
                <a:rPr lang="ru-RU" sz="1200" b="1" dirty="0">
                  <a:solidFill>
                    <a:srgbClr val="000000"/>
                  </a:solidFill>
                  <a:latin typeface="Huawei Sans" panose="020C0503030203020204" pitchFamily="34" charset="0"/>
                  <a:ea typeface="微软雅黑" panose="020B0503020204020204" pitchFamily="34" charset="-122"/>
                  <a:cs typeface="Huawei Sans" panose="020C0503030203020204" pitchFamily="34" charset="0"/>
                </a:rPr>
                <a:t> </a:t>
              </a:r>
              <a:r>
                <a:rPr lang="ru-RU" sz="1200" b="1" dirty="0" err="1">
                  <a:solidFill>
                    <a:srgbClr val="000000"/>
                  </a:solidFill>
                  <a:latin typeface="Huawei Sans" panose="020C0503030203020204" pitchFamily="34" charset="0"/>
                  <a:ea typeface="微软雅黑" panose="020B0503020204020204" pitchFamily="34" charset="-122"/>
                  <a:cs typeface="Huawei Sans" panose="020C0503030203020204" pitchFamily="34" charset="0"/>
                </a:rPr>
                <a:t>Enterprise</a:t>
              </a:r>
              <a:r>
                <a:rPr lang="ru-RU" sz="1200" b="1" dirty="0">
                  <a:solidFill>
                    <a:srgbClr val="000000"/>
                  </a:solidFill>
                  <a:latin typeface="Huawei Sans" panose="020C0503030203020204" pitchFamily="34" charset="0"/>
                  <a:ea typeface="微软雅黑" panose="020B0503020204020204" pitchFamily="34" charset="-122"/>
                  <a:cs typeface="Huawei Sans" panose="020C0503030203020204" pitchFamily="34" charset="0"/>
                </a:rPr>
                <a:t>)</a:t>
              </a:r>
            </a:p>
          </p:txBody>
        </p:sp>
        <p:sp>
          <p:nvSpPr>
            <p:cNvPr id="19" name="矩形 18">
              <a:extLst>
                <a:ext uri="{FF2B5EF4-FFF2-40B4-BE49-F238E27FC236}">
                  <a16:creationId xmlns:a16="http://schemas.microsoft.com/office/drawing/2014/main" xmlns="" id="{67A1AE1E-23DA-48D1-87C9-D26402CBE0DC}"/>
                </a:ext>
              </a:extLst>
            </p:cNvPr>
            <p:cNvSpPr/>
            <p:nvPr/>
          </p:nvSpPr>
          <p:spPr>
            <a:xfrm>
              <a:off x="3613641" y="4051834"/>
              <a:ext cx="2146748" cy="832693"/>
            </a:xfrm>
            <a:prstGeom prst="rect">
              <a:avLst/>
            </a:prstGeom>
            <a:noFill/>
            <a:ln>
              <a:noFill/>
            </a:ln>
          </p:spPr>
          <p:txBody>
            <a:bodyPr wrap="square">
              <a:noAutofit/>
            </a:bodyPr>
            <a:lstStyle/>
            <a:p>
              <a:pPr algn="ctr" fontAlgn="ctr"/>
              <a:r>
                <a:rPr lang="ru-RU" sz="1200" b="1" dirty="0" err="1">
                  <a:solidFill>
                    <a:srgbClr val="000000"/>
                  </a:solidFill>
                  <a:latin typeface="Huawei Sans" panose="020C0503030203020204" pitchFamily="34" charset="0"/>
                  <a:ea typeface="微软雅黑" panose="020B0503020204020204" pitchFamily="34" charset="-122"/>
                  <a:cs typeface="Huawei Sans" panose="020C0503030203020204" pitchFamily="34" charset="0"/>
                </a:rPr>
                <a:t>Enterprise</a:t>
              </a:r>
              <a:r>
                <a:rPr lang="ru-RU" sz="1200" b="1" dirty="0">
                  <a:solidFill>
                    <a:srgbClr val="000000"/>
                  </a:solidFill>
                  <a:latin typeface="Huawei Sans" panose="020C0503030203020204" pitchFamily="34" charset="0"/>
                  <a:ea typeface="微软雅黑" panose="020B0503020204020204" pitchFamily="34" charset="-122"/>
                  <a:cs typeface="Huawei Sans" panose="020C0503030203020204" pitchFamily="34" charset="0"/>
                </a:rPr>
                <a:t> </a:t>
              </a:r>
              <a:r>
                <a:rPr lang="ru-RU" sz="1200" b="1" dirty="0" err="1">
                  <a:solidFill>
                    <a:srgbClr val="000000"/>
                  </a:solidFill>
                  <a:latin typeface="Huawei Sans" panose="020C0503030203020204" pitchFamily="34" charset="0"/>
                  <a:ea typeface="微软雅黑" panose="020B0503020204020204" pitchFamily="34" charset="-122"/>
                  <a:cs typeface="Huawei Sans" panose="020C0503030203020204" pitchFamily="34" charset="0"/>
                </a:rPr>
                <a:t>Technical</a:t>
              </a:r>
              <a:r>
                <a:rPr lang="ru-RU" sz="1200" b="1" dirty="0">
                  <a:solidFill>
                    <a:srgbClr val="000000"/>
                  </a:solidFill>
                  <a:latin typeface="Huawei Sans" panose="020C0503030203020204" pitchFamily="34" charset="0"/>
                  <a:ea typeface="微软雅黑" panose="020B0503020204020204" pitchFamily="34" charset="-122"/>
                  <a:cs typeface="Huawei Sans" panose="020C0503030203020204" pitchFamily="34" charset="0"/>
                </a:rPr>
                <a:t> </a:t>
              </a:r>
              <a:r>
                <a:rPr lang="ru-RU" sz="1200" b="1" dirty="0" err="1">
                  <a:solidFill>
                    <a:srgbClr val="000000"/>
                  </a:solidFill>
                  <a:latin typeface="Huawei Sans" panose="020C0503030203020204" pitchFamily="34" charset="0"/>
                  <a:ea typeface="微软雅黑" panose="020B0503020204020204" pitchFamily="34" charset="-122"/>
                  <a:cs typeface="Huawei Sans" panose="020C0503030203020204" pitchFamily="34" charset="0"/>
                </a:rPr>
                <a:t>Support</a:t>
              </a:r>
              <a:r>
                <a:rPr lang="ru-RU" sz="1200" b="1" dirty="0">
                  <a:solidFill>
                    <a:srgbClr val="000000"/>
                  </a:solidFill>
                  <a:latin typeface="Huawei Sans" panose="020C0503030203020204" pitchFamily="34" charset="0"/>
                  <a:ea typeface="微软雅黑" panose="020B0503020204020204" pitchFamily="34" charset="-122"/>
                  <a:cs typeface="Huawei Sans" panose="020C0503030203020204" pitchFamily="34" charset="0"/>
                </a:rPr>
                <a:t> </a:t>
              </a:r>
              <a:r>
                <a:rPr lang="ru-RU" sz="1200" b="1" dirty="0" err="1">
                  <a:solidFill>
                    <a:srgbClr val="000000"/>
                  </a:solidFill>
                  <a:latin typeface="Huawei Sans" panose="020C0503030203020204" pitchFamily="34" charset="0"/>
                  <a:ea typeface="微软雅黑" panose="020B0503020204020204" pitchFamily="34" charset="-122"/>
                  <a:cs typeface="Huawei Sans" panose="020C0503030203020204" pitchFamily="34" charset="0"/>
                </a:rPr>
                <a:t>App</a:t>
              </a:r>
              <a:r>
                <a:rPr lang="ru-RU" sz="1200" b="1" dirty="0">
                  <a:solidFill>
                    <a:srgbClr val="000000"/>
                  </a:solidFill>
                  <a:latin typeface="Huawei Sans" panose="020C0503030203020204" pitchFamily="34" charset="0"/>
                  <a:ea typeface="微软雅黑" panose="020B0503020204020204" pitchFamily="34" charset="-122"/>
                  <a:cs typeface="Huawei Sans" panose="020C0503030203020204" pitchFamily="34" charset="0"/>
                </a:rPr>
                <a:t> (Приложение техподдержки </a:t>
              </a:r>
              <a:r>
                <a:rPr lang="ru-RU" sz="1200" b="1" dirty="0" err="1">
                  <a:solidFill>
                    <a:srgbClr val="000000"/>
                  </a:solidFill>
                  <a:latin typeface="Huawei Sans" panose="020C0503030203020204" pitchFamily="34" charset="0"/>
                  <a:ea typeface="微软雅黑" panose="020B0503020204020204" pitchFamily="34" charset="-122"/>
                  <a:cs typeface="Huawei Sans" panose="020C0503030203020204" pitchFamily="34" charset="0"/>
                </a:rPr>
                <a:t>Huawei</a:t>
              </a:r>
              <a:r>
                <a:rPr lang="ru-RU" sz="1200" b="1" dirty="0">
                  <a:solidFill>
                    <a:srgbClr val="000000"/>
                  </a:solidFill>
                  <a:latin typeface="Huawei Sans" panose="020C0503030203020204" pitchFamily="34" charset="0"/>
                  <a:ea typeface="微软雅黑" panose="020B0503020204020204" pitchFamily="34" charset="-122"/>
                  <a:cs typeface="Huawei Sans" panose="020C0503030203020204" pitchFamily="34" charset="0"/>
                </a:rPr>
                <a:t> </a:t>
              </a:r>
              <a:r>
                <a:rPr lang="ru-RU" sz="1200" b="1" dirty="0" err="1">
                  <a:solidFill>
                    <a:srgbClr val="000000"/>
                  </a:solidFill>
                  <a:latin typeface="Huawei Sans" panose="020C0503030203020204" pitchFamily="34" charset="0"/>
                  <a:ea typeface="微软雅黑" panose="020B0503020204020204" pitchFamily="34" charset="-122"/>
                  <a:cs typeface="Huawei Sans" panose="020C0503030203020204" pitchFamily="34" charset="0"/>
                </a:rPr>
                <a:t>Enterprise</a:t>
              </a:r>
              <a:r>
                <a:rPr lang="ru-RU" sz="1200" b="1" dirty="0">
                  <a:solidFill>
                    <a:srgbClr val="000000"/>
                  </a:solidFill>
                  <a:latin typeface="Huawei Sans" panose="020C0503030203020204" pitchFamily="34" charset="0"/>
                  <a:ea typeface="微软雅黑" panose="020B0503020204020204" pitchFamily="34" charset="-122"/>
                  <a:cs typeface="Huawei Sans" panose="020C0503030203020204" pitchFamily="34" charset="0"/>
                </a:rPr>
                <a:t>)</a:t>
              </a:r>
            </a:p>
          </p:txBody>
        </p:sp>
        <p:pic>
          <p:nvPicPr>
            <p:cNvPr id="22" name="图片 21" descr="屏幕剪辑">
              <a:extLst>
                <a:ext uri="{FF2B5EF4-FFF2-40B4-BE49-F238E27FC236}">
                  <a16:creationId xmlns:a16="http://schemas.microsoft.com/office/drawing/2014/main" xmlns="" id="{94EF2E64-506C-4AE2-B3EF-9ED9B3DC0D23}"/>
                </a:ext>
              </a:extLst>
            </p:cNvPr>
            <p:cNvPicPr/>
            <p:nvPr/>
          </p:nvPicPr>
          <p:blipFill>
            <a:blip r:embed="rId5">
              <a:extLst>
                <a:ext uri="{28A0092B-C50C-407E-A947-70E740481C1C}">
                  <a14:useLocalDpi xmlns:a14="http://schemas.microsoft.com/office/drawing/2010/main" val="0"/>
                </a:ext>
              </a:extLst>
            </a:blip>
            <a:stretch>
              <a:fillRect/>
            </a:stretch>
          </p:blipFill>
          <p:spPr>
            <a:xfrm>
              <a:off x="6480333" y="2326181"/>
              <a:ext cx="1764000" cy="1764000"/>
            </a:xfrm>
            <a:prstGeom prst="rect">
              <a:avLst/>
            </a:prstGeom>
          </p:spPr>
        </p:pic>
        <p:pic>
          <p:nvPicPr>
            <p:cNvPr id="23" name="图片 22" descr="屏幕剪辑">
              <a:extLst>
                <a:ext uri="{FF2B5EF4-FFF2-40B4-BE49-F238E27FC236}">
                  <a16:creationId xmlns:a16="http://schemas.microsoft.com/office/drawing/2014/main" xmlns="" id="{A89346DD-A6D1-4AE8-8F9F-E314DE086161}"/>
                </a:ext>
              </a:extLst>
            </p:cNvPr>
            <p:cNvPicPr/>
            <p:nvPr/>
          </p:nvPicPr>
          <p:blipFill>
            <a:blip r:embed="rId6">
              <a:extLst>
                <a:ext uri="{28A0092B-C50C-407E-A947-70E740481C1C}">
                  <a14:useLocalDpi xmlns:a14="http://schemas.microsoft.com/office/drawing/2010/main" val="0"/>
                </a:ext>
              </a:extLst>
            </a:blip>
            <a:stretch>
              <a:fillRect/>
            </a:stretch>
          </p:blipFill>
          <p:spPr>
            <a:xfrm>
              <a:off x="3805015" y="2326181"/>
              <a:ext cx="1764000" cy="1764000"/>
            </a:xfrm>
            <a:prstGeom prst="rect">
              <a:avLst/>
            </a:prstGeom>
          </p:spPr>
        </p:pic>
      </p:grpSp>
    </p:spTree>
    <p:extLst>
      <p:ext uri="{BB962C8B-B14F-4D97-AF65-F5344CB8AC3E}">
        <p14:creationId xmlns:p14="http://schemas.microsoft.com/office/powerpoint/2010/main" val="2778689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1019174" y="1387475"/>
            <a:ext cx="10910555" cy="4082880"/>
          </a:xfrm>
        </p:spPr>
        <p:txBody>
          <a:bodyPr/>
          <a:lstStyle/>
          <a:p>
            <a:pPr algn="l"/>
            <a:r>
              <a:rPr lang="ru-RU" dirty="0"/>
              <a:t>Официальные веб-сайты компании </a:t>
            </a:r>
            <a:r>
              <a:rPr lang="ru-RU" dirty="0" err="1"/>
              <a:t>Huawei</a:t>
            </a:r>
            <a:endParaRPr lang="ru-RU" dirty="0"/>
          </a:p>
          <a:p>
            <a:pPr lvl="1"/>
            <a:r>
              <a:rPr lang="ru-RU" dirty="0">
                <a:latin typeface="Huawei Sans" panose="020C0503030203020204" pitchFamily="34" charset="0"/>
                <a:ea typeface="微软雅黑" panose="020B0503020204020204" pitchFamily="34" charset="-122"/>
                <a:cs typeface="Huawei Sans" panose="020C0503030203020204" pitchFamily="34" charset="0"/>
              </a:rPr>
              <a:t>Направление корпоративных решений: </a:t>
            </a:r>
            <a:r>
              <a:rPr lang="ru-RU" dirty="0">
                <a:latin typeface="Huawei Sans" panose="020C0503030203020204" pitchFamily="34" charset="0"/>
                <a:ea typeface="微软雅黑" panose="020B0503020204020204" pitchFamily="34" charset="-122"/>
                <a:cs typeface="Huawei Sans" panose="020C0503030203020204" pitchFamily="34" charset="0"/>
                <a:hlinkClick r:id="rId3"/>
              </a:rPr>
              <a:t>https://e.huawei.com/en/</a:t>
            </a:r>
          </a:p>
          <a:p>
            <a:pPr lvl="1"/>
            <a:r>
              <a:rPr lang="ru-RU" dirty="0">
                <a:latin typeface="Huawei Sans" panose="020C0503030203020204" pitchFamily="34" charset="0"/>
                <a:ea typeface="微软雅黑" panose="020B0503020204020204" pitchFamily="34" charset="-122"/>
                <a:cs typeface="Huawei Sans" panose="020C0503030203020204" pitchFamily="34" charset="0"/>
              </a:rPr>
              <a:t>Техническая поддержка: </a:t>
            </a:r>
            <a:r>
              <a:rPr lang="ru-RU" dirty="0">
                <a:latin typeface="Huawei Sans" panose="020C0503030203020204" pitchFamily="34" charset="0"/>
                <a:ea typeface="微软雅黑" panose="020B0503020204020204" pitchFamily="34" charset="-122"/>
                <a:cs typeface="Huawei Sans" panose="020C0503030203020204" pitchFamily="34" charset="0"/>
                <a:hlinkClick r:id="rId4"/>
              </a:rPr>
              <a:t>https://support.huawei.com/enterprise/en/index.html</a:t>
            </a:r>
            <a:r>
              <a:rPr lang="ru-RU" dirty="0">
                <a:latin typeface="Huawei Sans" panose="020C0503030203020204" pitchFamily="34" charset="0"/>
                <a:ea typeface="微软雅黑" panose="020B0503020204020204" pitchFamily="34" charset="-122"/>
                <a:cs typeface="Huawei Sans" panose="020C0503030203020204" pitchFamily="34" charset="0"/>
              </a:rPr>
              <a:t> </a:t>
            </a:r>
          </a:p>
          <a:p>
            <a:pPr lvl="1"/>
            <a:r>
              <a:rPr lang="ru-RU" dirty="0">
                <a:latin typeface="Huawei Sans" panose="020C0503030203020204" pitchFamily="34" charset="0"/>
                <a:ea typeface="微软雅黑" panose="020B0503020204020204" pitchFamily="34" charset="-122"/>
                <a:cs typeface="Huawei Sans" panose="020C0503030203020204" pitchFamily="34" charset="0"/>
              </a:rPr>
              <a:t>Платформа онлайн-обучения: </a:t>
            </a:r>
            <a:r>
              <a:rPr lang="ru-RU" dirty="0">
                <a:latin typeface="Huawei Sans" panose="020C0503030203020204" pitchFamily="34" charset="0"/>
                <a:ea typeface="微软雅黑" panose="020B0503020204020204" pitchFamily="34" charset="-122"/>
                <a:cs typeface="Huawei Sans" panose="020C0503030203020204" pitchFamily="34" charset="0"/>
                <a:hlinkClick r:id="rId5"/>
              </a:rPr>
              <a:t>https://www.huawei.com/en/learning</a:t>
            </a:r>
          </a:p>
          <a:p>
            <a:r>
              <a:rPr lang="ru-RU" dirty="0"/>
              <a:t>Популярные инструменты</a:t>
            </a:r>
          </a:p>
          <a:p>
            <a:pPr lvl="1"/>
            <a:r>
              <a:rPr lang="ru-RU" dirty="0" err="1">
                <a:latin typeface="Huawei Sans" panose="020C0503030203020204" pitchFamily="34" charset="0"/>
                <a:ea typeface="微软雅黑" panose="020B0503020204020204" pitchFamily="34" charset="-122"/>
                <a:cs typeface="Huawei Sans" panose="020C0503030203020204" pitchFamily="34" charset="0"/>
              </a:rPr>
              <a:t>HedEx</a:t>
            </a:r>
            <a:r>
              <a:rPr lang="ru-RU" dirty="0">
                <a:latin typeface="Huawei Sans" panose="020C0503030203020204" pitchFamily="34" charset="0"/>
                <a:ea typeface="微软雅黑" panose="020B0503020204020204" pitchFamily="34" charset="-122"/>
                <a:cs typeface="Huawei Sans" panose="020C0503030203020204" pitchFamily="34" charset="0"/>
              </a:rPr>
              <a:t> </a:t>
            </a:r>
            <a:r>
              <a:rPr lang="ru-RU" dirty="0" err="1">
                <a:latin typeface="Huawei Sans" panose="020C0503030203020204" pitchFamily="34" charset="0"/>
                <a:ea typeface="微软雅黑" panose="020B0503020204020204" pitchFamily="34" charset="-122"/>
                <a:cs typeface="Huawei Sans" panose="020C0503030203020204" pitchFamily="34" charset="0"/>
              </a:rPr>
              <a:t>Lite</a:t>
            </a:r>
            <a:endParaRPr lang="ru-RU" dirty="0">
              <a:latin typeface="Huawei Sans" panose="020C0503030203020204" pitchFamily="34" charset="0"/>
              <a:ea typeface="微软雅黑" panose="020B0503020204020204" pitchFamily="34" charset="-122"/>
              <a:cs typeface="Huawei Sans" panose="020C0503030203020204" pitchFamily="34" charset="0"/>
            </a:endParaRPr>
          </a:p>
          <a:p>
            <a:pPr lvl="1"/>
            <a:r>
              <a:rPr lang="ru-RU" dirty="0" err="1">
                <a:latin typeface="Huawei Sans" panose="020C0503030203020204" pitchFamily="34" charset="0"/>
                <a:ea typeface="微软雅黑" panose="020B0503020204020204" pitchFamily="34" charset="-122"/>
                <a:cs typeface="Huawei Sans" panose="020C0503030203020204" pitchFamily="34" charset="0"/>
              </a:rPr>
              <a:t>Network</a:t>
            </a:r>
            <a:r>
              <a:rPr lang="ru-RU" dirty="0">
                <a:latin typeface="Huawei Sans" panose="020C0503030203020204" pitchFamily="34" charset="0"/>
                <a:ea typeface="微软雅黑" panose="020B0503020204020204" pitchFamily="34" charset="-122"/>
                <a:cs typeface="Huawei Sans" panose="020C0503030203020204" pitchFamily="34" charset="0"/>
              </a:rPr>
              <a:t> </a:t>
            </a:r>
            <a:r>
              <a:rPr lang="ru-RU" dirty="0" err="1">
                <a:latin typeface="Huawei Sans" panose="020C0503030203020204" pitchFamily="34" charset="0"/>
                <a:ea typeface="微软雅黑" panose="020B0503020204020204" pitchFamily="34" charset="-122"/>
                <a:cs typeface="Huawei Sans" panose="020C0503030203020204" pitchFamily="34" charset="0"/>
              </a:rPr>
              <a:t>Document</a:t>
            </a:r>
            <a:r>
              <a:rPr lang="ru-RU" dirty="0">
                <a:latin typeface="Huawei Sans" panose="020C0503030203020204" pitchFamily="34" charset="0"/>
                <a:ea typeface="微软雅黑" panose="020B0503020204020204" pitchFamily="34" charset="-122"/>
                <a:cs typeface="Huawei Sans" panose="020C0503030203020204" pitchFamily="34" charset="0"/>
              </a:rPr>
              <a:t> </a:t>
            </a:r>
            <a:r>
              <a:rPr lang="ru-RU" dirty="0" err="1">
                <a:latin typeface="Huawei Sans" panose="020C0503030203020204" pitchFamily="34" charset="0"/>
                <a:ea typeface="微软雅黑" panose="020B0503020204020204" pitchFamily="34" charset="-122"/>
                <a:cs typeface="Huawei Sans" panose="020C0503030203020204" pitchFamily="34" charset="0"/>
              </a:rPr>
              <a:t>Tool</a:t>
            </a:r>
            <a:r>
              <a:rPr lang="ru-RU" dirty="0">
                <a:latin typeface="Huawei Sans" panose="020C0503030203020204" pitchFamily="34" charset="0"/>
                <a:ea typeface="微软雅黑" panose="020B0503020204020204" pitchFamily="34" charset="-122"/>
                <a:cs typeface="Huawei Sans" panose="020C0503030203020204" pitchFamily="34" charset="0"/>
              </a:rPr>
              <a:t> </a:t>
            </a:r>
            <a:r>
              <a:rPr lang="ru-RU" dirty="0" err="1">
                <a:latin typeface="Huawei Sans" panose="020C0503030203020204" pitchFamily="34" charset="0"/>
                <a:ea typeface="微软雅黑" panose="020B0503020204020204" pitchFamily="34" charset="-122"/>
                <a:cs typeface="Huawei Sans" panose="020C0503030203020204" pitchFamily="34" charset="0"/>
              </a:rPr>
              <a:t>Center</a:t>
            </a:r>
            <a:r>
              <a:rPr lang="ru-RU" dirty="0">
                <a:latin typeface="Huawei Sans" panose="020C0503030203020204" pitchFamily="34" charset="0"/>
                <a:ea typeface="微软雅黑" panose="020B0503020204020204" pitchFamily="34" charset="-122"/>
                <a:cs typeface="Huawei Sans" panose="020C0503030203020204" pitchFamily="34" charset="0"/>
              </a:rPr>
              <a:t> (Центр инструментов сетевой документации)</a:t>
            </a:r>
          </a:p>
          <a:p>
            <a:pPr lvl="1"/>
            <a:r>
              <a:rPr lang="ru-RU" dirty="0" err="1">
                <a:latin typeface="Huawei Sans" panose="020C0503030203020204" pitchFamily="34" charset="0"/>
                <a:ea typeface="微软雅黑" panose="020B0503020204020204" pitchFamily="34" charset="-122"/>
                <a:cs typeface="Huawei Sans" panose="020C0503030203020204" pitchFamily="34" charset="0"/>
              </a:rPr>
              <a:t>Information</a:t>
            </a:r>
            <a:r>
              <a:rPr lang="ru-RU" dirty="0">
                <a:latin typeface="Huawei Sans" panose="020C0503030203020204" pitchFamily="34" charset="0"/>
                <a:ea typeface="微软雅黑" panose="020B0503020204020204" pitchFamily="34" charset="-122"/>
                <a:cs typeface="Huawei Sans" panose="020C0503030203020204" pitchFamily="34" charset="0"/>
              </a:rPr>
              <a:t> </a:t>
            </a:r>
            <a:r>
              <a:rPr lang="ru-RU" dirty="0" err="1">
                <a:latin typeface="Huawei Sans" panose="020C0503030203020204" pitchFamily="34" charset="0"/>
                <a:ea typeface="微软雅黑" panose="020B0503020204020204" pitchFamily="34" charset="-122"/>
                <a:cs typeface="Huawei Sans" panose="020C0503030203020204" pitchFamily="34" charset="0"/>
              </a:rPr>
              <a:t>Query</a:t>
            </a:r>
            <a:r>
              <a:rPr lang="ru-RU" dirty="0">
                <a:latin typeface="Huawei Sans" panose="020C0503030203020204" pitchFamily="34" charset="0"/>
                <a:ea typeface="微软雅黑" panose="020B0503020204020204" pitchFamily="34" charset="-122"/>
                <a:cs typeface="Huawei Sans" panose="020C0503030203020204" pitchFamily="34" charset="0"/>
              </a:rPr>
              <a:t> </a:t>
            </a:r>
            <a:r>
              <a:rPr lang="ru-RU" dirty="0" err="1">
                <a:latin typeface="Huawei Sans" panose="020C0503030203020204" pitchFamily="34" charset="0"/>
                <a:ea typeface="微软雅黑" panose="020B0503020204020204" pitchFamily="34" charset="-122"/>
                <a:cs typeface="Huawei Sans" panose="020C0503030203020204" pitchFamily="34" charset="0"/>
              </a:rPr>
              <a:t>Assistant</a:t>
            </a:r>
            <a:r>
              <a:rPr lang="ru-RU" dirty="0">
                <a:latin typeface="Huawei Sans" panose="020C0503030203020204" pitchFamily="34" charset="0"/>
                <a:ea typeface="微软雅黑" panose="020B0503020204020204" pitchFamily="34" charset="-122"/>
                <a:cs typeface="Huawei Sans" panose="020C0503030203020204" pitchFamily="34" charset="0"/>
              </a:rPr>
              <a:t> (Помощник по информационным запросам)</a:t>
            </a:r>
          </a:p>
          <a:p>
            <a:endParaRPr lang="zh-CN" altLang="en-US" dirty="0"/>
          </a:p>
        </p:txBody>
      </p:sp>
    </p:spTree>
    <p:extLst>
      <p:ext uri="{BB962C8B-B14F-4D97-AF65-F5344CB8AC3E}">
        <p14:creationId xmlns:p14="http://schemas.microsoft.com/office/powerpoint/2010/main" val="3463038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2126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wrap="square">
            <a:noAutofit/>
          </a:bodyPr>
          <a:lstStyle/>
          <a:p>
            <a:r>
              <a:rPr lang="ru-RU"/>
              <a:t>Обзор</a:t>
            </a:r>
          </a:p>
        </p:txBody>
      </p:sp>
      <p:sp>
        <p:nvSpPr>
          <p:cNvPr id="6" name="文本占位符 2"/>
          <p:cNvSpPr txBox="1">
            <a:spLocks/>
          </p:cNvSpPr>
          <p:nvPr/>
        </p:nvSpPr>
        <p:spPr bwMode="auto">
          <a:xfrm>
            <a:off x="2423593" y="1531088"/>
            <a:ext cx="9036570" cy="4369982"/>
          </a:xfrm>
          <a:prstGeom prst="rect">
            <a:avLst/>
          </a:prstGeom>
          <a:noFill/>
          <a:ln w="19050">
            <a:solidFill>
              <a:schemeClr val="bg1">
                <a:lumMod val="50000"/>
              </a:schemeClr>
            </a:solidFill>
            <a:miter lim="800000"/>
            <a:headEnd/>
            <a:tailEnd/>
          </a:ln>
        </p:spPr>
        <p:txBody>
          <a:bodyPr vert="horz" wrap="square" lIns="80141" tIns="40071" rIns="80141" bIns="40071" numCol="1" anchor="t" anchorCtr="0" compatLnSpc="1">
            <a:prstTxWarp prst="textNoShape">
              <a:avLst/>
            </a:prstTxWarp>
            <a:noAutofit/>
          </a:bodyPr>
          <a:lstStyle>
            <a:lvl1pPr marL="301625" indent="-301625" algn="just"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ea"/>
                <a:ea typeface="+mn-ea"/>
                <a:cs typeface="Arial" panose="020B0604020202020204" pitchFamily="34" charset="0"/>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Arial"/>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Arial"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Arial"/>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Arial"/>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9pPr>
          </a:lstStyle>
          <a:p>
            <a:pPr marL="301625" marR="0" lvl="0" indent="-301625" algn="l" defTabSz="801688" rtl="0" eaLnBrk="1" fontAlgn="ctr" latinLnBrk="0" hangingPunct="1">
              <a:lnSpc>
                <a:spcPct val="140000"/>
              </a:lnSpc>
              <a:spcBef>
                <a:spcPct val="30000"/>
              </a:spcBef>
              <a:spcAft>
                <a:spcPct val="0"/>
              </a:spcAft>
              <a:buClrTx/>
              <a:buSzPct val="50000"/>
              <a:buFont typeface="Wingdings" pitchFamily="2" charset="2"/>
              <a:buChar char="l"/>
              <a:tabLst/>
              <a:defRPr/>
            </a:pPr>
            <a:r>
              <a:rPr kumimoji="0" lang="ru-RU" sz="2200" i="0" u="none" strike="noStrike" cap="none" normalizeH="0" baseline="0" noProof="0">
                <a:ln>
                  <a:noFill/>
                </a:ln>
                <a:uLnTx/>
                <a:uFillTx/>
                <a:latin typeface="Huawei Sans" panose="020C0503030203020204" pitchFamily="34" charset="0"/>
                <a:ea typeface="方正兰亭黑简体" panose="02000000000000000000" pitchFamily="2" charset="-122"/>
                <a:sym typeface="Huawei Sans" panose="020C0503030203020204" pitchFamily="34" charset="0"/>
              </a:rPr>
              <a:t>Ассоциация сетевых технологий хранения данных (Storage Networking Industry Association, </a:t>
            </a:r>
            <a:r>
              <a:rPr kumimoji="0" lang="ru-RU" sz="2200" b="1" i="0" u="none" strike="noStrike" cap="none" normalizeH="0" baseline="0" noProof="0">
                <a:ln>
                  <a:noFill/>
                </a:ln>
                <a:uLnTx/>
                <a:uFillTx/>
                <a:latin typeface="Huawei Sans" panose="020C0503030203020204" pitchFamily="34" charset="0"/>
                <a:ea typeface="方正兰亭黑简体" panose="02000000000000000000" pitchFamily="2" charset="-122"/>
                <a:sym typeface="Huawei Sans" panose="020C0503030203020204" pitchFamily="34" charset="0"/>
              </a:rPr>
              <a:t>SNIA</a:t>
            </a:r>
            <a:r>
              <a:rPr kumimoji="0" lang="ru-RU" sz="2200" i="0" u="none" strike="noStrike" cap="none" normalizeH="0" baseline="0" noProof="0">
                <a:ln>
                  <a:noFill/>
                </a:ln>
                <a:uLnTx/>
                <a:uFillTx/>
                <a:latin typeface="Huawei Sans" panose="020C0503030203020204" pitchFamily="34" charset="0"/>
                <a:ea typeface="方正兰亭黑简体" panose="02000000000000000000" pitchFamily="2" charset="-122"/>
                <a:sym typeface="Huawei Sans" panose="020C0503030203020204" pitchFamily="34" charset="0"/>
              </a:rPr>
              <a:t>) в своем словаре дает следующее определение мгновенному снимку:</a:t>
            </a:r>
          </a:p>
          <a:p>
            <a:pPr marL="311150" marR="0" lvl="1" indent="0" algn="l" defTabSz="801688" rtl="0" eaLnBrk="1" fontAlgn="ctr" latinLnBrk="0" hangingPunct="1">
              <a:lnSpc>
                <a:spcPct val="140000"/>
              </a:lnSpc>
              <a:spcBef>
                <a:spcPct val="30000"/>
              </a:spcBef>
              <a:spcAft>
                <a:spcPct val="0"/>
              </a:spcAft>
              <a:buClr>
                <a:srgbClr val="000000"/>
              </a:buClr>
              <a:buSzPct val="50000"/>
              <a:buFont typeface="Wingdings" pitchFamily="2" charset="2"/>
              <a:buNone/>
              <a:tabLst/>
              <a:defRPr/>
            </a:pPr>
            <a:r>
              <a:rPr kumimoji="0" lang="ru-RU" sz="20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Мгновенный снимок (snapshot) — полностью пригодная к использованию копия определенного набора данных. Копия содержит образ соответствующих данных на момент начала копирования.</a:t>
            </a:r>
          </a:p>
          <a:p>
            <a:pPr marL="311150" marR="0" lvl="1" indent="0" algn="l" defTabSz="801688" rtl="0" eaLnBrk="1" fontAlgn="ctr" latinLnBrk="0" hangingPunct="1">
              <a:lnSpc>
                <a:spcPct val="140000"/>
              </a:lnSpc>
              <a:spcBef>
                <a:spcPct val="30000"/>
              </a:spcBef>
              <a:spcAft>
                <a:spcPct val="0"/>
              </a:spcAft>
              <a:buClr>
                <a:srgbClr val="000000"/>
              </a:buClr>
              <a:buSzPct val="50000"/>
              <a:buFont typeface="Wingdings" pitchFamily="2" charset="2"/>
              <a:buNone/>
              <a:tabLst/>
              <a:defRPr/>
            </a:pPr>
            <a:r>
              <a:rPr kumimoji="0" lang="ru-RU" sz="2000" b="0"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Мгновенный снимок может быть дубликатом или репликой данных.</a:t>
            </a:r>
          </a:p>
        </p:txBody>
      </p:sp>
      <p:pic>
        <p:nvPicPr>
          <p:cNvPr id="7" name="图片 6"/>
          <p:cNvPicPr>
            <a:picLocks noChangeAspect="1"/>
          </p:cNvPicPr>
          <p:nvPr/>
        </p:nvPicPr>
        <p:blipFill>
          <a:blip r:embed="rId3"/>
          <a:stretch>
            <a:fillRect/>
          </a:stretch>
        </p:blipFill>
        <p:spPr>
          <a:xfrm>
            <a:off x="929529" y="1443303"/>
            <a:ext cx="1150926" cy="967165"/>
          </a:xfrm>
          <a:prstGeom prst="rect">
            <a:avLst/>
          </a:prstGeom>
        </p:spPr>
      </p:pic>
    </p:spTree>
    <p:extLst>
      <p:ext uri="{BB962C8B-B14F-4D97-AF65-F5344CB8AC3E}">
        <p14:creationId xmlns:p14="http://schemas.microsoft.com/office/powerpoint/2010/main" val="2572235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dirty="0"/>
              <a:t>Принцип работы </a:t>
            </a:r>
            <a:r>
              <a:rPr lang="ru-RU" dirty="0" err="1"/>
              <a:t>HyperSnap</a:t>
            </a:r>
            <a:endParaRPr lang="ru-RU" dirty="0"/>
          </a:p>
        </p:txBody>
      </p:sp>
      <p:sp>
        <p:nvSpPr>
          <p:cNvPr id="3" name="文本占位符 2"/>
          <p:cNvSpPr>
            <a:spLocks noGrp="1"/>
          </p:cNvSpPr>
          <p:nvPr>
            <p:ph type="body" sz="quarter" idx="10"/>
          </p:nvPr>
        </p:nvSpPr>
        <p:spPr>
          <a:xfrm>
            <a:off x="731838" y="946321"/>
            <a:ext cx="10728326" cy="4875042"/>
          </a:xfrm>
        </p:spPr>
        <p:txBody>
          <a:bodyPr wrap="square">
            <a:noAutofit/>
          </a:bodyPr>
          <a:lstStyle/>
          <a:p>
            <a:pPr>
              <a:lnSpc>
                <a:spcPct val="120000"/>
              </a:lnSpc>
            </a:pPr>
            <a:r>
              <a:rPr lang="ru-RU" sz="1600" b="1" dirty="0" smtClean="0">
                <a:solidFill>
                  <a:srgbClr val="C00000"/>
                </a:solidFill>
                <a:sym typeface="Huawei Sans" panose="020C0503030203020204" pitchFamily="34" charset="0"/>
              </a:rPr>
              <a:t>Определение. </a:t>
            </a:r>
            <a:r>
              <a:rPr lang="ru-RU" sz="1600" dirty="0">
                <a:sym typeface="Huawei Sans" panose="020C0503030203020204" pitchFamily="34" charset="0"/>
              </a:rPr>
              <a:t>Мгновенный снимок — согласованная копия исходных данных, сделанная в определенный момент времени. После создания мгновенный снимок доступен для чтения хостам и может использоваться в качестве резервной копии данных в определенный момент времени.</a:t>
            </a:r>
          </a:p>
          <a:p>
            <a:pPr>
              <a:buClr>
                <a:srgbClr val="FFFFFF">
                  <a:lumMod val="50000"/>
                </a:srgbClr>
              </a:buClr>
            </a:pPr>
            <a:r>
              <a:rPr lang="ru-RU" sz="1600" b="1" dirty="0">
                <a:solidFill>
                  <a:srgbClr val="C00000"/>
                </a:solidFill>
                <a:sym typeface="Huawei Sans" panose="020C0503030203020204" pitchFamily="34" charset="0"/>
              </a:rPr>
              <a:t>Ключевые особенности</a:t>
            </a:r>
          </a:p>
          <a:p>
            <a:pPr lvl="1">
              <a:lnSpc>
                <a:spcPct val="100000"/>
              </a:lnSpc>
              <a:buClr>
                <a:srgbClr val="FFFFFF">
                  <a:lumMod val="50000"/>
                </a:srgbClr>
              </a:buClr>
            </a:pPr>
            <a:r>
              <a:rPr lang="ru-RU" sz="1400" dirty="0">
                <a:solidFill>
                  <a:srgbClr val="000000"/>
                </a:solidFill>
                <a:sym typeface="Huawei Sans" panose="020C0503030203020204" pitchFamily="34" charset="0"/>
              </a:rPr>
              <a:t>Мгновенная генерация: система хранения данных создает мгновенный снимок в течение нескольких секунд, обеспечивая наличие согласованной копии исходных данных.</a:t>
            </a:r>
          </a:p>
          <a:p>
            <a:pPr lvl="1">
              <a:lnSpc>
                <a:spcPct val="100000"/>
              </a:lnSpc>
              <a:buClr>
                <a:srgbClr val="FFFFFF">
                  <a:lumMod val="50000"/>
                </a:srgbClr>
              </a:buClr>
            </a:pPr>
            <a:r>
              <a:rPr lang="ru-RU" sz="1400" dirty="0">
                <a:solidFill>
                  <a:srgbClr val="000000"/>
                </a:solidFill>
                <a:sym typeface="Huawei Sans" panose="020C0503030203020204" pitchFamily="34" charset="0"/>
              </a:rPr>
              <a:t>Небольшой объем памяти, занимаемой при хранении: мгновенный снимок не является полной физической копией данных, поэтому не занимает много места в памяти. Даже для хранения мгновенного снимка большого объема исходных данных </a:t>
            </a:r>
            <a:r>
              <a:rPr lang="ru-RU" sz="1400" dirty="0" smtClean="0">
                <a:solidFill>
                  <a:srgbClr val="000000"/>
                </a:solidFill>
                <a:sym typeface="Huawei Sans" panose="020C0503030203020204" pitchFamily="34" charset="0"/>
              </a:rPr>
              <a:t>требуется </a:t>
            </a:r>
            <a:r>
              <a:rPr lang="ru-RU" sz="1400" dirty="0">
                <a:solidFill>
                  <a:srgbClr val="000000"/>
                </a:solidFill>
                <a:sym typeface="Huawei Sans" panose="020C0503030203020204" pitchFamily="34" charset="0"/>
              </a:rPr>
              <a:t>совсем немного места.</a:t>
            </a:r>
          </a:p>
        </p:txBody>
      </p:sp>
      <p:sp>
        <p:nvSpPr>
          <p:cNvPr id="6" name="文本框 5"/>
          <p:cNvSpPr txBox="1"/>
          <p:nvPr/>
        </p:nvSpPr>
        <p:spPr bwMode="auto">
          <a:xfrm>
            <a:off x="8209148" y="4077072"/>
            <a:ext cx="1233714" cy="273325"/>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08:00</a:t>
            </a:r>
          </a:p>
        </p:txBody>
      </p:sp>
      <p:sp>
        <p:nvSpPr>
          <p:cNvPr id="150" name="文本框 149"/>
          <p:cNvSpPr txBox="1"/>
          <p:nvPr/>
        </p:nvSpPr>
        <p:spPr bwMode="auto">
          <a:xfrm>
            <a:off x="8223178" y="5114625"/>
            <a:ext cx="1233714" cy="273325"/>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lang="ru-RU" sz="1200">
                <a:latin typeface="Huawei Sans" panose="020C0503030203020204" pitchFamily="34" charset="0"/>
                <a:ea typeface="方正兰亭黑简体" panose="02000000000000000000" pitchFamily="2" charset="-122"/>
                <a:sym typeface="Huawei Sans" panose="020C0503030203020204" pitchFamily="34" charset="0"/>
              </a:rPr>
              <a:t>21:00</a:t>
            </a:r>
          </a:p>
        </p:txBody>
      </p:sp>
      <p:sp>
        <p:nvSpPr>
          <p:cNvPr id="7" name="AutoShape 3"/>
          <p:cNvSpPr>
            <a:spLocks noChangeAspect="1" noTextEdit="1"/>
          </p:cNvSpPr>
          <p:nvPr/>
        </p:nvSpPr>
        <p:spPr bwMode="auto">
          <a:xfrm>
            <a:off x="3179763" y="3681413"/>
            <a:ext cx="4841875" cy="2251075"/>
          </a:xfrm>
          <a:prstGeom prst="rect">
            <a:avLst/>
          </a:prstGeom>
          <a:noFill/>
          <a:ln w="12700" cap="flat" cmpd="sng" algn="ctr">
            <a:solidFill>
              <a:srgbClr val="D9D9D9"/>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4" name="Freeform 77"/>
          <p:cNvSpPr>
            <a:spLocks/>
          </p:cNvSpPr>
          <p:nvPr/>
        </p:nvSpPr>
        <p:spPr bwMode="auto">
          <a:xfrm>
            <a:off x="5133976" y="4083050"/>
            <a:ext cx="1100138" cy="241300"/>
          </a:xfrm>
          <a:custGeom>
            <a:avLst/>
            <a:gdLst>
              <a:gd name="T0" fmla="*/ 0 w 693"/>
              <a:gd name="T1" fmla="*/ 38 h 152"/>
              <a:gd name="T2" fmla="*/ 513 w 693"/>
              <a:gd name="T3" fmla="*/ 38 h 152"/>
              <a:gd name="T4" fmla="*/ 513 w 693"/>
              <a:gd name="T5" fmla="*/ 0 h 152"/>
              <a:gd name="T6" fmla="*/ 693 w 693"/>
              <a:gd name="T7" fmla="*/ 76 h 152"/>
              <a:gd name="T8" fmla="*/ 513 w 693"/>
              <a:gd name="T9" fmla="*/ 152 h 152"/>
              <a:gd name="T10" fmla="*/ 513 w 693"/>
              <a:gd name="T11" fmla="*/ 114 h 152"/>
              <a:gd name="T12" fmla="*/ 0 w 693"/>
              <a:gd name="T13" fmla="*/ 114 h 152"/>
              <a:gd name="T14" fmla="*/ 0 w 693"/>
              <a:gd name="T15" fmla="*/ 38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3" h="152">
                <a:moveTo>
                  <a:pt x="0" y="38"/>
                </a:moveTo>
                <a:lnTo>
                  <a:pt x="513" y="38"/>
                </a:lnTo>
                <a:lnTo>
                  <a:pt x="513" y="0"/>
                </a:lnTo>
                <a:lnTo>
                  <a:pt x="693" y="76"/>
                </a:lnTo>
                <a:lnTo>
                  <a:pt x="513" y="152"/>
                </a:lnTo>
                <a:lnTo>
                  <a:pt x="513" y="114"/>
                </a:lnTo>
                <a:lnTo>
                  <a:pt x="0" y="114"/>
                </a:lnTo>
                <a:lnTo>
                  <a:pt x="0" y="38"/>
                </a:lnTo>
                <a:close/>
              </a:path>
            </a:pathLst>
          </a:custGeom>
          <a:noFill/>
          <a:ln w="25400" cap="rnd">
            <a:solidFill>
              <a:srgbClr val="41719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300" name="组合 299"/>
          <p:cNvGrpSpPr/>
          <p:nvPr/>
        </p:nvGrpSpPr>
        <p:grpSpPr>
          <a:xfrm>
            <a:off x="6508751" y="3746501"/>
            <a:ext cx="1050925" cy="946150"/>
            <a:chOff x="6508751" y="3733801"/>
            <a:chExt cx="1050925" cy="946150"/>
          </a:xfrm>
        </p:grpSpPr>
        <p:sp>
          <p:nvSpPr>
            <p:cNvPr id="225" name="Rectangle 114"/>
            <p:cNvSpPr>
              <a:spLocks noChangeArrowheads="1"/>
            </p:cNvSpPr>
            <p:nvPr/>
          </p:nvSpPr>
          <p:spPr bwMode="auto">
            <a:xfrm>
              <a:off x="6508751" y="3733801"/>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a:latin typeface="Huawei Sans" panose="020C0503030203020204" pitchFamily="34" charset="0"/>
                  <a:ea typeface="方正兰亭黑简体" panose="02000000000000000000" pitchFamily="2" charset="-122"/>
                  <a:sym typeface="Huawei Sans" panose="020C0503030203020204" pitchFamily="34" charset="0"/>
                </a:rPr>
                <a:t>a</a:t>
              </a:r>
            </a:p>
          </p:txBody>
        </p:sp>
        <p:sp>
          <p:nvSpPr>
            <p:cNvPr id="226" name="Rectangle 115"/>
            <p:cNvSpPr>
              <a:spLocks noChangeArrowheads="1"/>
            </p:cNvSpPr>
            <p:nvPr/>
          </p:nvSpPr>
          <p:spPr bwMode="auto">
            <a:xfrm>
              <a:off x="6508751" y="3733801"/>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8" name="Rectangle 117"/>
            <p:cNvSpPr>
              <a:spLocks noChangeArrowheads="1"/>
            </p:cNvSpPr>
            <p:nvPr/>
          </p:nvSpPr>
          <p:spPr bwMode="auto">
            <a:xfrm>
              <a:off x="6508751" y="3981451"/>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a:latin typeface="Huawei Sans" panose="020C0503030203020204" pitchFamily="34" charset="0"/>
                  <a:ea typeface="方正兰亭黑简体" panose="02000000000000000000" pitchFamily="2" charset="-122"/>
                  <a:sym typeface="Huawei Sans" panose="020C0503030203020204" pitchFamily="34" charset="0"/>
                </a:rPr>
                <a:t>d</a:t>
              </a:r>
            </a:p>
          </p:txBody>
        </p:sp>
        <p:sp>
          <p:nvSpPr>
            <p:cNvPr id="229" name="Rectangle 118"/>
            <p:cNvSpPr>
              <a:spLocks noChangeArrowheads="1"/>
            </p:cNvSpPr>
            <p:nvPr/>
          </p:nvSpPr>
          <p:spPr bwMode="auto">
            <a:xfrm>
              <a:off x="6508751" y="3981451"/>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1" name="Rectangle 120"/>
            <p:cNvSpPr>
              <a:spLocks noChangeArrowheads="1"/>
            </p:cNvSpPr>
            <p:nvPr/>
          </p:nvSpPr>
          <p:spPr bwMode="auto">
            <a:xfrm>
              <a:off x="6508751" y="4227514"/>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a:latin typeface="Huawei Sans" panose="020C0503030203020204" pitchFamily="34" charset="0"/>
                  <a:ea typeface="方正兰亭黑简体" panose="02000000000000000000" pitchFamily="2" charset="-122"/>
                  <a:sym typeface="Huawei Sans" panose="020C0503030203020204" pitchFamily="34" charset="0"/>
                </a:rPr>
                <a:t>g</a:t>
              </a:r>
            </a:p>
          </p:txBody>
        </p:sp>
        <p:sp>
          <p:nvSpPr>
            <p:cNvPr id="232" name="Rectangle 121"/>
            <p:cNvSpPr>
              <a:spLocks noChangeArrowheads="1"/>
            </p:cNvSpPr>
            <p:nvPr/>
          </p:nvSpPr>
          <p:spPr bwMode="auto">
            <a:xfrm>
              <a:off x="6508751" y="4227514"/>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4" name="Rectangle 123"/>
            <p:cNvSpPr>
              <a:spLocks noChangeArrowheads="1"/>
            </p:cNvSpPr>
            <p:nvPr/>
          </p:nvSpPr>
          <p:spPr bwMode="auto">
            <a:xfrm>
              <a:off x="6508751" y="4473576"/>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a:latin typeface="Huawei Sans" panose="020C0503030203020204" pitchFamily="34" charset="0"/>
                  <a:ea typeface="方正兰亭黑简体" panose="02000000000000000000" pitchFamily="2" charset="-122"/>
                  <a:sym typeface="Huawei Sans" panose="020C0503030203020204" pitchFamily="34" charset="0"/>
                </a:rPr>
                <a:t>j</a:t>
              </a:r>
            </a:p>
          </p:txBody>
        </p:sp>
        <p:sp>
          <p:nvSpPr>
            <p:cNvPr id="235" name="Rectangle 124"/>
            <p:cNvSpPr>
              <a:spLocks noChangeArrowheads="1"/>
            </p:cNvSpPr>
            <p:nvPr/>
          </p:nvSpPr>
          <p:spPr bwMode="auto">
            <a:xfrm>
              <a:off x="6508751" y="4473576"/>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7" name="Rectangle 126"/>
            <p:cNvSpPr>
              <a:spLocks noChangeArrowheads="1"/>
            </p:cNvSpPr>
            <p:nvPr/>
          </p:nvSpPr>
          <p:spPr bwMode="auto">
            <a:xfrm>
              <a:off x="6884988" y="3733801"/>
              <a:ext cx="298450"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a:latin typeface="Huawei Sans" panose="020C0503030203020204" pitchFamily="34" charset="0"/>
                  <a:ea typeface="方正兰亭黑简体" panose="02000000000000000000" pitchFamily="2" charset="-122"/>
                  <a:sym typeface="Huawei Sans" panose="020C0503030203020204" pitchFamily="34" charset="0"/>
                </a:rPr>
                <a:t>b</a:t>
              </a:r>
            </a:p>
          </p:txBody>
        </p:sp>
        <p:sp>
          <p:nvSpPr>
            <p:cNvPr id="238" name="Rectangle 127"/>
            <p:cNvSpPr>
              <a:spLocks noChangeArrowheads="1"/>
            </p:cNvSpPr>
            <p:nvPr/>
          </p:nvSpPr>
          <p:spPr bwMode="auto">
            <a:xfrm>
              <a:off x="6884988" y="3733801"/>
              <a:ext cx="298450"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0" name="Rectangle 129"/>
            <p:cNvSpPr>
              <a:spLocks noChangeArrowheads="1"/>
            </p:cNvSpPr>
            <p:nvPr/>
          </p:nvSpPr>
          <p:spPr bwMode="auto">
            <a:xfrm>
              <a:off x="6884988" y="3981451"/>
              <a:ext cx="298450"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a:latin typeface="Huawei Sans" panose="020C0503030203020204" pitchFamily="34" charset="0"/>
                  <a:ea typeface="方正兰亭黑简体" panose="02000000000000000000" pitchFamily="2" charset="-122"/>
                  <a:sym typeface="Huawei Sans" panose="020C0503030203020204" pitchFamily="34" charset="0"/>
                </a:rPr>
                <a:t>e</a:t>
              </a:r>
            </a:p>
          </p:txBody>
        </p:sp>
        <p:sp>
          <p:nvSpPr>
            <p:cNvPr id="241" name="Rectangle 130"/>
            <p:cNvSpPr>
              <a:spLocks noChangeArrowheads="1"/>
            </p:cNvSpPr>
            <p:nvPr/>
          </p:nvSpPr>
          <p:spPr bwMode="auto">
            <a:xfrm>
              <a:off x="6884988" y="3981451"/>
              <a:ext cx="298450"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3" name="Rectangle 132"/>
            <p:cNvSpPr>
              <a:spLocks noChangeArrowheads="1"/>
            </p:cNvSpPr>
            <p:nvPr/>
          </p:nvSpPr>
          <p:spPr bwMode="auto">
            <a:xfrm>
              <a:off x="6884988" y="4227514"/>
              <a:ext cx="298450"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a:latin typeface="Huawei Sans" panose="020C0503030203020204" pitchFamily="34" charset="0"/>
                  <a:ea typeface="方正兰亭黑简体" panose="02000000000000000000" pitchFamily="2" charset="-122"/>
                  <a:sym typeface="Huawei Sans" panose="020C0503030203020204" pitchFamily="34" charset="0"/>
                </a:rPr>
                <a:t>h</a:t>
              </a:r>
            </a:p>
          </p:txBody>
        </p:sp>
        <p:sp>
          <p:nvSpPr>
            <p:cNvPr id="244" name="Rectangle 133"/>
            <p:cNvSpPr>
              <a:spLocks noChangeArrowheads="1"/>
            </p:cNvSpPr>
            <p:nvPr/>
          </p:nvSpPr>
          <p:spPr bwMode="auto">
            <a:xfrm>
              <a:off x="6884988" y="4227514"/>
              <a:ext cx="298450"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6" name="Rectangle 135"/>
            <p:cNvSpPr>
              <a:spLocks noChangeArrowheads="1"/>
            </p:cNvSpPr>
            <p:nvPr/>
          </p:nvSpPr>
          <p:spPr bwMode="auto">
            <a:xfrm>
              <a:off x="6884988" y="4473576"/>
              <a:ext cx="298450"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a:latin typeface="Huawei Sans" panose="020C0503030203020204" pitchFamily="34" charset="0"/>
                  <a:ea typeface="方正兰亭黑简体" panose="02000000000000000000" pitchFamily="2" charset="-122"/>
                  <a:sym typeface="Huawei Sans" panose="020C0503030203020204" pitchFamily="34" charset="0"/>
                </a:rPr>
                <a:t>k</a:t>
              </a:r>
            </a:p>
          </p:txBody>
        </p:sp>
        <p:sp>
          <p:nvSpPr>
            <p:cNvPr id="247" name="Rectangle 136"/>
            <p:cNvSpPr>
              <a:spLocks noChangeArrowheads="1"/>
            </p:cNvSpPr>
            <p:nvPr/>
          </p:nvSpPr>
          <p:spPr bwMode="auto">
            <a:xfrm>
              <a:off x="6884988" y="4473576"/>
              <a:ext cx="298450"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9" name="Rectangle 138"/>
            <p:cNvSpPr>
              <a:spLocks noChangeArrowheads="1"/>
            </p:cNvSpPr>
            <p:nvPr/>
          </p:nvSpPr>
          <p:spPr bwMode="auto">
            <a:xfrm>
              <a:off x="7259638" y="3733801"/>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a:latin typeface="Huawei Sans" panose="020C0503030203020204" pitchFamily="34" charset="0"/>
                  <a:ea typeface="方正兰亭黑简体" panose="02000000000000000000" pitchFamily="2" charset="-122"/>
                  <a:sym typeface="Huawei Sans" panose="020C0503030203020204" pitchFamily="34" charset="0"/>
                </a:rPr>
                <a:t>c</a:t>
              </a:r>
            </a:p>
          </p:txBody>
        </p:sp>
        <p:sp>
          <p:nvSpPr>
            <p:cNvPr id="250" name="Rectangle 139"/>
            <p:cNvSpPr>
              <a:spLocks noChangeArrowheads="1"/>
            </p:cNvSpPr>
            <p:nvPr/>
          </p:nvSpPr>
          <p:spPr bwMode="auto">
            <a:xfrm>
              <a:off x="7259638" y="3733801"/>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2" name="Rectangle 141"/>
            <p:cNvSpPr>
              <a:spLocks noChangeArrowheads="1"/>
            </p:cNvSpPr>
            <p:nvPr/>
          </p:nvSpPr>
          <p:spPr bwMode="auto">
            <a:xfrm>
              <a:off x="7259638" y="3981451"/>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a:latin typeface="Huawei Sans" panose="020C0503030203020204" pitchFamily="34" charset="0"/>
                  <a:ea typeface="方正兰亭黑简体" panose="02000000000000000000" pitchFamily="2" charset="-122"/>
                  <a:sym typeface="Huawei Sans" panose="020C0503030203020204" pitchFamily="34" charset="0"/>
                </a:rPr>
                <a:t>f</a:t>
              </a:r>
            </a:p>
          </p:txBody>
        </p:sp>
        <p:sp>
          <p:nvSpPr>
            <p:cNvPr id="253" name="Rectangle 142"/>
            <p:cNvSpPr>
              <a:spLocks noChangeArrowheads="1"/>
            </p:cNvSpPr>
            <p:nvPr/>
          </p:nvSpPr>
          <p:spPr bwMode="auto">
            <a:xfrm>
              <a:off x="7259638" y="3981451"/>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5" name="Rectangle 144"/>
            <p:cNvSpPr>
              <a:spLocks noChangeArrowheads="1"/>
            </p:cNvSpPr>
            <p:nvPr/>
          </p:nvSpPr>
          <p:spPr bwMode="auto">
            <a:xfrm>
              <a:off x="7259638" y="4227514"/>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a:latin typeface="Huawei Sans" panose="020C0503030203020204" pitchFamily="34" charset="0"/>
                  <a:ea typeface="方正兰亭黑简体" panose="02000000000000000000" pitchFamily="2" charset="-122"/>
                  <a:sym typeface="Huawei Sans" panose="020C0503030203020204" pitchFamily="34" charset="0"/>
                </a:rPr>
                <a:t>i</a:t>
              </a:r>
            </a:p>
          </p:txBody>
        </p:sp>
        <p:sp>
          <p:nvSpPr>
            <p:cNvPr id="256" name="Rectangle 145"/>
            <p:cNvSpPr>
              <a:spLocks noChangeArrowheads="1"/>
            </p:cNvSpPr>
            <p:nvPr/>
          </p:nvSpPr>
          <p:spPr bwMode="auto">
            <a:xfrm>
              <a:off x="7259638" y="4227514"/>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8" name="Rectangle 147"/>
            <p:cNvSpPr>
              <a:spLocks noChangeArrowheads="1"/>
            </p:cNvSpPr>
            <p:nvPr/>
          </p:nvSpPr>
          <p:spPr bwMode="auto">
            <a:xfrm>
              <a:off x="7259638" y="4473576"/>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a:latin typeface="Huawei Sans" panose="020C0503030203020204" pitchFamily="34" charset="0"/>
                  <a:ea typeface="方正兰亭黑简体" panose="02000000000000000000" pitchFamily="2" charset="-122"/>
                  <a:sym typeface="Huawei Sans" panose="020C0503030203020204" pitchFamily="34" charset="0"/>
                </a:rPr>
                <a:t>l</a:t>
              </a:r>
            </a:p>
          </p:txBody>
        </p:sp>
        <p:sp>
          <p:nvSpPr>
            <p:cNvPr id="259" name="Rectangle 148"/>
            <p:cNvSpPr>
              <a:spLocks noChangeArrowheads="1"/>
            </p:cNvSpPr>
            <p:nvPr/>
          </p:nvSpPr>
          <p:spPr bwMode="auto">
            <a:xfrm>
              <a:off x="7259638" y="4473576"/>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262" name="直接箭头连接符 261"/>
          <p:cNvCxnSpPr/>
          <p:nvPr/>
        </p:nvCxnSpPr>
        <p:spPr>
          <a:xfrm>
            <a:off x="3179763" y="4219575"/>
            <a:ext cx="4806950" cy="0"/>
          </a:xfrm>
          <a:prstGeom prst="straightConnector1">
            <a:avLst/>
          </a:prstGeom>
          <a:ln w="12700">
            <a:solidFill>
              <a:srgbClr val="C7000B"/>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3" name="直接箭头连接符 262"/>
          <p:cNvCxnSpPr/>
          <p:nvPr/>
        </p:nvCxnSpPr>
        <p:spPr>
          <a:xfrm>
            <a:off x="3179763" y="5343525"/>
            <a:ext cx="4806950" cy="0"/>
          </a:xfrm>
          <a:prstGeom prst="straightConnector1">
            <a:avLst/>
          </a:prstGeom>
          <a:ln w="12700">
            <a:solidFill>
              <a:srgbClr val="C7000B"/>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01" name="组合 300"/>
          <p:cNvGrpSpPr/>
          <p:nvPr/>
        </p:nvGrpSpPr>
        <p:grpSpPr>
          <a:xfrm>
            <a:off x="6508751" y="4875213"/>
            <a:ext cx="1050925" cy="946150"/>
            <a:chOff x="6508751" y="3733801"/>
            <a:chExt cx="1050925" cy="946150"/>
          </a:xfrm>
        </p:grpSpPr>
        <p:sp>
          <p:nvSpPr>
            <p:cNvPr id="302" name="Rectangle 114"/>
            <p:cNvSpPr>
              <a:spLocks noChangeArrowheads="1"/>
            </p:cNvSpPr>
            <p:nvPr/>
          </p:nvSpPr>
          <p:spPr bwMode="auto">
            <a:xfrm>
              <a:off x="6508751" y="3733801"/>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a:latin typeface="Huawei Sans" panose="020C0503030203020204" pitchFamily="34" charset="0"/>
                  <a:ea typeface="方正兰亭黑简体" panose="02000000000000000000" pitchFamily="2" charset="-122"/>
                  <a:sym typeface="Huawei Sans" panose="020C0503030203020204" pitchFamily="34" charset="0"/>
                </a:rPr>
                <a:t>a</a:t>
              </a:r>
            </a:p>
          </p:txBody>
        </p:sp>
        <p:sp>
          <p:nvSpPr>
            <p:cNvPr id="303" name="Rectangle 115"/>
            <p:cNvSpPr>
              <a:spLocks noChangeArrowheads="1"/>
            </p:cNvSpPr>
            <p:nvPr/>
          </p:nvSpPr>
          <p:spPr bwMode="auto">
            <a:xfrm>
              <a:off x="6508751" y="3733801"/>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4" name="Rectangle 117"/>
            <p:cNvSpPr>
              <a:spLocks noChangeArrowheads="1"/>
            </p:cNvSpPr>
            <p:nvPr/>
          </p:nvSpPr>
          <p:spPr bwMode="auto">
            <a:xfrm>
              <a:off x="6508751" y="3981451"/>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a:latin typeface="Huawei Sans" panose="020C0503030203020204" pitchFamily="34" charset="0"/>
                  <a:ea typeface="方正兰亭黑简体" panose="02000000000000000000" pitchFamily="2" charset="-122"/>
                  <a:sym typeface="Huawei Sans" panose="020C0503030203020204" pitchFamily="34" charset="0"/>
                </a:rPr>
                <a:t>d</a:t>
              </a:r>
            </a:p>
          </p:txBody>
        </p:sp>
        <p:sp>
          <p:nvSpPr>
            <p:cNvPr id="305" name="Rectangle 118"/>
            <p:cNvSpPr>
              <a:spLocks noChangeArrowheads="1"/>
            </p:cNvSpPr>
            <p:nvPr/>
          </p:nvSpPr>
          <p:spPr bwMode="auto">
            <a:xfrm>
              <a:off x="6508751" y="3981451"/>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6" name="Rectangle 120"/>
            <p:cNvSpPr>
              <a:spLocks noChangeArrowheads="1"/>
            </p:cNvSpPr>
            <p:nvPr/>
          </p:nvSpPr>
          <p:spPr bwMode="auto">
            <a:xfrm>
              <a:off x="6508751" y="4227514"/>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a:latin typeface="Huawei Sans" panose="020C0503030203020204" pitchFamily="34" charset="0"/>
                  <a:ea typeface="方正兰亭黑简体" panose="02000000000000000000" pitchFamily="2" charset="-122"/>
                  <a:sym typeface="Huawei Sans" panose="020C0503030203020204" pitchFamily="34" charset="0"/>
                </a:rPr>
                <a:t>g</a:t>
              </a:r>
            </a:p>
          </p:txBody>
        </p:sp>
        <p:sp>
          <p:nvSpPr>
            <p:cNvPr id="307" name="Rectangle 121"/>
            <p:cNvSpPr>
              <a:spLocks noChangeArrowheads="1"/>
            </p:cNvSpPr>
            <p:nvPr/>
          </p:nvSpPr>
          <p:spPr bwMode="auto">
            <a:xfrm>
              <a:off x="6508751" y="4227514"/>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8" name="Rectangle 123"/>
            <p:cNvSpPr>
              <a:spLocks noChangeArrowheads="1"/>
            </p:cNvSpPr>
            <p:nvPr/>
          </p:nvSpPr>
          <p:spPr bwMode="auto">
            <a:xfrm>
              <a:off x="6508751" y="4473576"/>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a:latin typeface="Huawei Sans" panose="020C0503030203020204" pitchFamily="34" charset="0"/>
                  <a:ea typeface="方正兰亭黑简体" panose="02000000000000000000" pitchFamily="2" charset="-122"/>
                  <a:sym typeface="Huawei Sans" panose="020C0503030203020204" pitchFamily="34" charset="0"/>
                </a:rPr>
                <a:t>j</a:t>
              </a:r>
            </a:p>
          </p:txBody>
        </p:sp>
        <p:sp>
          <p:nvSpPr>
            <p:cNvPr id="309" name="Rectangle 124"/>
            <p:cNvSpPr>
              <a:spLocks noChangeArrowheads="1"/>
            </p:cNvSpPr>
            <p:nvPr/>
          </p:nvSpPr>
          <p:spPr bwMode="auto">
            <a:xfrm>
              <a:off x="6508751" y="4473576"/>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0" name="Rectangle 126"/>
            <p:cNvSpPr>
              <a:spLocks noChangeArrowheads="1"/>
            </p:cNvSpPr>
            <p:nvPr/>
          </p:nvSpPr>
          <p:spPr bwMode="auto">
            <a:xfrm>
              <a:off x="6884988" y="3733801"/>
              <a:ext cx="298450"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a:latin typeface="Huawei Sans" panose="020C0503030203020204" pitchFamily="34" charset="0"/>
                  <a:ea typeface="方正兰亭黑简体" panose="02000000000000000000" pitchFamily="2" charset="-122"/>
                  <a:sym typeface="Huawei Sans" panose="020C0503030203020204" pitchFamily="34" charset="0"/>
                </a:rPr>
                <a:t>b</a:t>
              </a:r>
            </a:p>
          </p:txBody>
        </p:sp>
        <p:sp>
          <p:nvSpPr>
            <p:cNvPr id="311" name="Rectangle 127"/>
            <p:cNvSpPr>
              <a:spLocks noChangeArrowheads="1"/>
            </p:cNvSpPr>
            <p:nvPr/>
          </p:nvSpPr>
          <p:spPr bwMode="auto">
            <a:xfrm>
              <a:off x="6884988" y="3733801"/>
              <a:ext cx="298450"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2" name="Rectangle 129"/>
            <p:cNvSpPr>
              <a:spLocks noChangeArrowheads="1"/>
            </p:cNvSpPr>
            <p:nvPr/>
          </p:nvSpPr>
          <p:spPr bwMode="auto">
            <a:xfrm>
              <a:off x="6884988" y="3981451"/>
              <a:ext cx="298450"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a:latin typeface="Huawei Sans" panose="020C0503030203020204" pitchFamily="34" charset="0"/>
                  <a:ea typeface="方正兰亭黑简体" panose="02000000000000000000" pitchFamily="2" charset="-122"/>
                  <a:sym typeface="Huawei Sans" panose="020C0503030203020204" pitchFamily="34" charset="0"/>
                </a:rPr>
                <a:t>e</a:t>
              </a:r>
            </a:p>
          </p:txBody>
        </p:sp>
        <p:sp>
          <p:nvSpPr>
            <p:cNvPr id="313" name="Rectangle 130"/>
            <p:cNvSpPr>
              <a:spLocks noChangeArrowheads="1"/>
            </p:cNvSpPr>
            <p:nvPr/>
          </p:nvSpPr>
          <p:spPr bwMode="auto">
            <a:xfrm>
              <a:off x="6884988" y="3981451"/>
              <a:ext cx="298450"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4" name="Rectangle 132"/>
            <p:cNvSpPr>
              <a:spLocks noChangeArrowheads="1"/>
            </p:cNvSpPr>
            <p:nvPr/>
          </p:nvSpPr>
          <p:spPr bwMode="auto">
            <a:xfrm>
              <a:off x="6884988" y="4227514"/>
              <a:ext cx="298450"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a:latin typeface="Huawei Sans" panose="020C0503030203020204" pitchFamily="34" charset="0"/>
                  <a:ea typeface="方正兰亭黑简体" panose="02000000000000000000" pitchFamily="2" charset="-122"/>
                  <a:sym typeface="Huawei Sans" panose="020C0503030203020204" pitchFamily="34" charset="0"/>
                </a:rPr>
                <a:t>h</a:t>
              </a:r>
            </a:p>
          </p:txBody>
        </p:sp>
        <p:sp>
          <p:nvSpPr>
            <p:cNvPr id="315" name="Rectangle 133"/>
            <p:cNvSpPr>
              <a:spLocks noChangeArrowheads="1"/>
            </p:cNvSpPr>
            <p:nvPr/>
          </p:nvSpPr>
          <p:spPr bwMode="auto">
            <a:xfrm>
              <a:off x="6884988" y="4227514"/>
              <a:ext cx="298450"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6" name="Rectangle 135"/>
            <p:cNvSpPr>
              <a:spLocks noChangeArrowheads="1"/>
            </p:cNvSpPr>
            <p:nvPr/>
          </p:nvSpPr>
          <p:spPr bwMode="auto">
            <a:xfrm>
              <a:off x="6884988" y="4473576"/>
              <a:ext cx="298450"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a:latin typeface="Huawei Sans" panose="020C0503030203020204" pitchFamily="34" charset="0"/>
                  <a:ea typeface="方正兰亭黑简体" panose="02000000000000000000" pitchFamily="2" charset="-122"/>
                  <a:sym typeface="Huawei Sans" panose="020C0503030203020204" pitchFamily="34" charset="0"/>
                </a:rPr>
                <a:t>k</a:t>
              </a:r>
            </a:p>
          </p:txBody>
        </p:sp>
        <p:sp>
          <p:nvSpPr>
            <p:cNvPr id="317" name="Rectangle 136"/>
            <p:cNvSpPr>
              <a:spLocks noChangeArrowheads="1"/>
            </p:cNvSpPr>
            <p:nvPr/>
          </p:nvSpPr>
          <p:spPr bwMode="auto">
            <a:xfrm>
              <a:off x="6884988" y="4473576"/>
              <a:ext cx="298450"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8" name="Rectangle 138"/>
            <p:cNvSpPr>
              <a:spLocks noChangeArrowheads="1"/>
            </p:cNvSpPr>
            <p:nvPr/>
          </p:nvSpPr>
          <p:spPr bwMode="auto">
            <a:xfrm>
              <a:off x="7259638" y="3733801"/>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a:latin typeface="Huawei Sans" panose="020C0503030203020204" pitchFamily="34" charset="0"/>
                  <a:ea typeface="方正兰亭黑简体" panose="02000000000000000000" pitchFamily="2" charset="-122"/>
                  <a:sym typeface="Huawei Sans" panose="020C0503030203020204" pitchFamily="34" charset="0"/>
                </a:rPr>
                <a:t>c</a:t>
              </a:r>
            </a:p>
          </p:txBody>
        </p:sp>
        <p:sp>
          <p:nvSpPr>
            <p:cNvPr id="319" name="Rectangle 139"/>
            <p:cNvSpPr>
              <a:spLocks noChangeArrowheads="1"/>
            </p:cNvSpPr>
            <p:nvPr/>
          </p:nvSpPr>
          <p:spPr bwMode="auto">
            <a:xfrm>
              <a:off x="7259638" y="3733801"/>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0" name="Rectangle 141"/>
            <p:cNvSpPr>
              <a:spLocks noChangeArrowheads="1"/>
            </p:cNvSpPr>
            <p:nvPr/>
          </p:nvSpPr>
          <p:spPr bwMode="auto">
            <a:xfrm>
              <a:off x="7259638" y="3981451"/>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a:latin typeface="Huawei Sans" panose="020C0503030203020204" pitchFamily="34" charset="0"/>
                  <a:ea typeface="方正兰亭黑简体" panose="02000000000000000000" pitchFamily="2" charset="-122"/>
                  <a:sym typeface="Huawei Sans" panose="020C0503030203020204" pitchFamily="34" charset="0"/>
                </a:rPr>
                <a:t>f</a:t>
              </a:r>
            </a:p>
          </p:txBody>
        </p:sp>
        <p:sp>
          <p:nvSpPr>
            <p:cNvPr id="321" name="Rectangle 142"/>
            <p:cNvSpPr>
              <a:spLocks noChangeArrowheads="1"/>
            </p:cNvSpPr>
            <p:nvPr/>
          </p:nvSpPr>
          <p:spPr bwMode="auto">
            <a:xfrm>
              <a:off x="7259638" y="3981451"/>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2" name="Rectangle 144"/>
            <p:cNvSpPr>
              <a:spLocks noChangeArrowheads="1"/>
            </p:cNvSpPr>
            <p:nvPr/>
          </p:nvSpPr>
          <p:spPr bwMode="auto">
            <a:xfrm>
              <a:off x="7259638" y="4227514"/>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a:latin typeface="Huawei Sans" panose="020C0503030203020204" pitchFamily="34" charset="0"/>
                  <a:ea typeface="方正兰亭黑简体" panose="02000000000000000000" pitchFamily="2" charset="-122"/>
                  <a:sym typeface="Huawei Sans" panose="020C0503030203020204" pitchFamily="34" charset="0"/>
                </a:rPr>
                <a:t>i</a:t>
              </a:r>
            </a:p>
          </p:txBody>
        </p:sp>
        <p:sp>
          <p:nvSpPr>
            <p:cNvPr id="323" name="Rectangle 145"/>
            <p:cNvSpPr>
              <a:spLocks noChangeArrowheads="1"/>
            </p:cNvSpPr>
            <p:nvPr/>
          </p:nvSpPr>
          <p:spPr bwMode="auto">
            <a:xfrm>
              <a:off x="7259638" y="4227514"/>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4" name="Rectangle 147"/>
            <p:cNvSpPr>
              <a:spLocks noChangeArrowheads="1"/>
            </p:cNvSpPr>
            <p:nvPr/>
          </p:nvSpPr>
          <p:spPr bwMode="auto">
            <a:xfrm>
              <a:off x="7259638" y="4473576"/>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a:latin typeface="Huawei Sans" panose="020C0503030203020204" pitchFamily="34" charset="0"/>
                  <a:ea typeface="方正兰亭黑简体" panose="02000000000000000000" pitchFamily="2" charset="-122"/>
                  <a:sym typeface="Huawei Sans" panose="020C0503030203020204" pitchFamily="34" charset="0"/>
                </a:rPr>
                <a:t>l</a:t>
              </a:r>
            </a:p>
          </p:txBody>
        </p:sp>
        <p:sp>
          <p:nvSpPr>
            <p:cNvPr id="325" name="Rectangle 148"/>
            <p:cNvSpPr>
              <a:spLocks noChangeArrowheads="1"/>
            </p:cNvSpPr>
            <p:nvPr/>
          </p:nvSpPr>
          <p:spPr bwMode="auto">
            <a:xfrm>
              <a:off x="7259638" y="4473576"/>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326" name="组合 325"/>
          <p:cNvGrpSpPr/>
          <p:nvPr/>
        </p:nvGrpSpPr>
        <p:grpSpPr>
          <a:xfrm>
            <a:off x="3989296" y="3746501"/>
            <a:ext cx="1050925" cy="946150"/>
            <a:chOff x="6508751" y="3733801"/>
            <a:chExt cx="1050925" cy="946150"/>
          </a:xfrm>
        </p:grpSpPr>
        <p:sp>
          <p:nvSpPr>
            <p:cNvPr id="327" name="Rectangle 114"/>
            <p:cNvSpPr>
              <a:spLocks noChangeArrowheads="1"/>
            </p:cNvSpPr>
            <p:nvPr/>
          </p:nvSpPr>
          <p:spPr bwMode="auto">
            <a:xfrm>
              <a:off x="6508751" y="3733801"/>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a:latin typeface="Huawei Sans" panose="020C0503030203020204" pitchFamily="34" charset="0"/>
                  <a:ea typeface="方正兰亭黑简体" panose="02000000000000000000" pitchFamily="2" charset="-122"/>
                  <a:sym typeface="Huawei Sans" panose="020C0503030203020204" pitchFamily="34" charset="0"/>
                </a:rPr>
                <a:t>a</a:t>
              </a:r>
            </a:p>
          </p:txBody>
        </p:sp>
        <p:sp>
          <p:nvSpPr>
            <p:cNvPr id="328" name="Rectangle 115"/>
            <p:cNvSpPr>
              <a:spLocks noChangeArrowheads="1"/>
            </p:cNvSpPr>
            <p:nvPr/>
          </p:nvSpPr>
          <p:spPr bwMode="auto">
            <a:xfrm>
              <a:off x="6508751" y="3733801"/>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9" name="Rectangle 117"/>
            <p:cNvSpPr>
              <a:spLocks noChangeArrowheads="1"/>
            </p:cNvSpPr>
            <p:nvPr/>
          </p:nvSpPr>
          <p:spPr bwMode="auto">
            <a:xfrm>
              <a:off x="6508751" y="3981451"/>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a:latin typeface="Huawei Sans" panose="020C0503030203020204" pitchFamily="34" charset="0"/>
                  <a:ea typeface="方正兰亭黑简体" panose="02000000000000000000" pitchFamily="2" charset="-122"/>
                  <a:sym typeface="Huawei Sans" panose="020C0503030203020204" pitchFamily="34" charset="0"/>
                </a:rPr>
                <a:t>d</a:t>
              </a:r>
            </a:p>
          </p:txBody>
        </p:sp>
        <p:sp>
          <p:nvSpPr>
            <p:cNvPr id="330" name="Rectangle 118"/>
            <p:cNvSpPr>
              <a:spLocks noChangeArrowheads="1"/>
            </p:cNvSpPr>
            <p:nvPr/>
          </p:nvSpPr>
          <p:spPr bwMode="auto">
            <a:xfrm>
              <a:off x="6508751" y="3981451"/>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1" name="Rectangle 120"/>
            <p:cNvSpPr>
              <a:spLocks noChangeArrowheads="1"/>
            </p:cNvSpPr>
            <p:nvPr/>
          </p:nvSpPr>
          <p:spPr bwMode="auto">
            <a:xfrm>
              <a:off x="6508751" y="4227514"/>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a:latin typeface="Huawei Sans" panose="020C0503030203020204" pitchFamily="34" charset="0"/>
                  <a:ea typeface="方正兰亭黑简体" panose="02000000000000000000" pitchFamily="2" charset="-122"/>
                  <a:sym typeface="Huawei Sans" panose="020C0503030203020204" pitchFamily="34" charset="0"/>
                </a:rPr>
                <a:t>g</a:t>
              </a:r>
            </a:p>
          </p:txBody>
        </p:sp>
        <p:sp>
          <p:nvSpPr>
            <p:cNvPr id="332" name="Rectangle 121"/>
            <p:cNvSpPr>
              <a:spLocks noChangeArrowheads="1"/>
            </p:cNvSpPr>
            <p:nvPr/>
          </p:nvSpPr>
          <p:spPr bwMode="auto">
            <a:xfrm>
              <a:off x="6508751" y="4227514"/>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3" name="Rectangle 123"/>
            <p:cNvSpPr>
              <a:spLocks noChangeArrowheads="1"/>
            </p:cNvSpPr>
            <p:nvPr/>
          </p:nvSpPr>
          <p:spPr bwMode="auto">
            <a:xfrm>
              <a:off x="6508751" y="4473576"/>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a:latin typeface="Huawei Sans" panose="020C0503030203020204" pitchFamily="34" charset="0"/>
                  <a:ea typeface="方正兰亭黑简体" panose="02000000000000000000" pitchFamily="2" charset="-122"/>
                  <a:sym typeface="Huawei Sans" panose="020C0503030203020204" pitchFamily="34" charset="0"/>
                </a:rPr>
                <a:t>j</a:t>
              </a:r>
            </a:p>
          </p:txBody>
        </p:sp>
        <p:sp>
          <p:nvSpPr>
            <p:cNvPr id="334" name="Rectangle 124"/>
            <p:cNvSpPr>
              <a:spLocks noChangeArrowheads="1"/>
            </p:cNvSpPr>
            <p:nvPr/>
          </p:nvSpPr>
          <p:spPr bwMode="auto">
            <a:xfrm>
              <a:off x="6508751" y="4473576"/>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5" name="Rectangle 126"/>
            <p:cNvSpPr>
              <a:spLocks noChangeArrowheads="1"/>
            </p:cNvSpPr>
            <p:nvPr/>
          </p:nvSpPr>
          <p:spPr bwMode="auto">
            <a:xfrm>
              <a:off x="6884988" y="3733801"/>
              <a:ext cx="298450"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a:latin typeface="Huawei Sans" panose="020C0503030203020204" pitchFamily="34" charset="0"/>
                  <a:ea typeface="方正兰亭黑简体" panose="02000000000000000000" pitchFamily="2" charset="-122"/>
                  <a:sym typeface="Huawei Sans" panose="020C0503030203020204" pitchFamily="34" charset="0"/>
                </a:rPr>
                <a:t>b</a:t>
              </a:r>
            </a:p>
          </p:txBody>
        </p:sp>
        <p:sp>
          <p:nvSpPr>
            <p:cNvPr id="336" name="Rectangle 127"/>
            <p:cNvSpPr>
              <a:spLocks noChangeArrowheads="1"/>
            </p:cNvSpPr>
            <p:nvPr/>
          </p:nvSpPr>
          <p:spPr bwMode="auto">
            <a:xfrm>
              <a:off x="6884988" y="3733801"/>
              <a:ext cx="298450"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7" name="Rectangle 129"/>
            <p:cNvSpPr>
              <a:spLocks noChangeArrowheads="1"/>
            </p:cNvSpPr>
            <p:nvPr/>
          </p:nvSpPr>
          <p:spPr bwMode="auto">
            <a:xfrm>
              <a:off x="6884988" y="3981451"/>
              <a:ext cx="298450"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a:latin typeface="Huawei Sans" panose="020C0503030203020204" pitchFamily="34" charset="0"/>
                  <a:ea typeface="方正兰亭黑简体" panose="02000000000000000000" pitchFamily="2" charset="-122"/>
                  <a:sym typeface="Huawei Sans" panose="020C0503030203020204" pitchFamily="34" charset="0"/>
                </a:rPr>
                <a:t>e</a:t>
              </a:r>
            </a:p>
          </p:txBody>
        </p:sp>
        <p:sp>
          <p:nvSpPr>
            <p:cNvPr id="338" name="Rectangle 130"/>
            <p:cNvSpPr>
              <a:spLocks noChangeArrowheads="1"/>
            </p:cNvSpPr>
            <p:nvPr/>
          </p:nvSpPr>
          <p:spPr bwMode="auto">
            <a:xfrm>
              <a:off x="6884988" y="3981451"/>
              <a:ext cx="298450"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9" name="Rectangle 132"/>
            <p:cNvSpPr>
              <a:spLocks noChangeArrowheads="1"/>
            </p:cNvSpPr>
            <p:nvPr/>
          </p:nvSpPr>
          <p:spPr bwMode="auto">
            <a:xfrm>
              <a:off x="6884988" y="4227514"/>
              <a:ext cx="298450"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a:latin typeface="Huawei Sans" panose="020C0503030203020204" pitchFamily="34" charset="0"/>
                  <a:ea typeface="方正兰亭黑简体" panose="02000000000000000000" pitchFamily="2" charset="-122"/>
                  <a:sym typeface="Huawei Sans" panose="020C0503030203020204" pitchFamily="34" charset="0"/>
                </a:rPr>
                <a:t>h</a:t>
              </a:r>
            </a:p>
          </p:txBody>
        </p:sp>
        <p:sp>
          <p:nvSpPr>
            <p:cNvPr id="340" name="Rectangle 133"/>
            <p:cNvSpPr>
              <a:spLocks noChangeArrowheads="1"/>
            </p:cNvSpPr>
            <p:nvPr/>
          </p:nvSpPr>
          <p:spPr bwMode="auto">
            <a:xfrm>
              <a:off x="6884988" y="4227514"/>
              <a:ext cx="298450"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1" name="Rectangle 135"/>
            <p:cNvSpPr>
              <a:spLocks noChangeArrowheads="1"/>
            </p:cNvSpPr>
            <p:nvPr/>
          </p:nvSpPr>
          <p:spPr bwMode="auto">
            <a:xfrm>
              <a:off x="6884988" y="4473576"/>
              <a:ext cx="298450"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a:latin typeface="Huawei Sans" panose="020C0503030203020204" pitchFamily="34" charset="0"/>
                  <a:ea typeface="方正兰亭黑简体" panose="02000000000000000000" pitchFamily="2" charset="-122"/>
                  <a:sym typeface="Huawei Sans" panose="020C0503030203020204" pitchFamily="34" charset="0"/>
                </a:rPr>
                <a:t>k</a:t>
              </a:r>
            </a:p>
          </p:txBody>
        </p:sp>
        <p:sp>
          <p:nvSpPr>
            <p:cNvPr id="342" name="Rectangle 136"/>
            <p:cNvSpPr>
              <a:spLocks noChangeArrowheads="1"/>
            </p:cNvSpPr>
            <p:nvPr/>
          </p:nvSpPr>
          <p:spPr bwMode="auto">
            <a:xfrm>
              <a:off x="6884988" y="4473576"/>
              <a:ext cx="298450"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3" name="Rectangle 138"/>
            <p:cNvSpPr>
              <a:spLocks noChangeArrowheads="1"/>
            </p:cNvSpPr>
            <p:nvPr/>
          </p:nvSpPr>
          <p:spPr bwMode="auto">
            <a:xfrm>
              <a:off x="7259638" y="3733801"/>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a:latin typeface="Huawei Sans" panose="020C0503030203020204" pitchFamily="34" charset="0"/>
                  <a:ea typeface="方正兰亭黑简体" panose="02000000000000000000" pitchFamily="2" charset="-122"/>
                  <a:sym typeface="Huawei Sans" panose="020C0503030203020204" pitchFamily="34" charset="0"/>
                </a:rPr>
                <a:t>c</a:t>
              </a:r>
            </a:p>
          </p:txBody>
        </p:sp>
        <p:sp>
          <p:nvSpPr>
            <p:cNvPr id="344" name="Rectangle 139"/>
            <p:cNvSpPr>
              <a:spLocks noChangeArrowheads="1"/>
            </p:cNvSpPr>
            <p:nvPr/>
          </p:nvSpPr>
          <p:spPr bwMode="auto">
            <a:xfrm>
              <a:off x="7259638" y="3733801"/>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5" name="Rectangle 141"/>
            <p:cNvSpPr>
              <a:spLocks noChangeArrowheads="1"/>
            </p:cNvSpPr>
            <p:nvPr/>
          </p:nvSpPr>
          <p:spPr bwMode="auto">
            <a:xfrm>
              <a:off x="7259638" y="3981451"/>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a:latin typeface="Huawei Sans" panose="020C0503030203020204" pitchFamily="34" charset="0"/>
                  <a:ea typeface="方正兰亭黑简体" panose="02000000000000000000" pitchFamily="2" charset="-122"/>
                  <a:sym typeface="Huawei Sans" panose="020C0503030203020204" pitchFamily="34" charset="0"/>
                </a:rPr>
                <a:t>f</a:t>
              </a:r>
            </a:p>
          </p:txBody>
        </p:sp>
        <p:sp>
          <p:nvSpPr>
            <p:cNvPr id="346" name="Rectangle 142"/>
            <p:cNvSpPr>
              <a:spLocks noChangeArrowheads="1"/>
            </p:cNvSpPr>
            <p:nvPr/>
          </p:nvSpPr>
          <p:spPr bwMode="auto">
            <a:xfrm>
              <a:off x="7259638" y="3981451"/>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7" name="Rectangle 144"/>
            <p:cNvSpPr>
              <a:spLocks noChangeArrowheads="1"/>
            </p:cNvSpPr>
            <p:nvPr/>
          </p:nvSpPr>
          <p:spPr bwMode="auto">
            <a:xfrm>
              <a:off x="7259638" y="4227514"/>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a:latin typeface="Huawei Sans" panose="020C0503030203020204" pitchFamily="34" charset="0"/>
                  <a:ea typeface="方正兰亭黑简体" panose="02000000000000000000" pitchFamily="2" charset="-122"/>
                  <a:sym typeface="Huawei Sans" panose="020C0503030203020204" pitchFamily="34" charset="0"/>
                </a:rPr>
                <a:t>i</a:t>
              </a:r>
            </a:p>
          </p:txBody>
        </p:sp>
        <p:sp>
          <p:nvSpPr>
            <p:cNvPr id="348" name="Rectangle 145"/>
            <p:cNvSpPr>
              <a:spLocks noChangeArrowheads="1"/>
            </p:cNvSpPr>
            <p:nvPr/>
          </p:nvSpPr>
          <p:spPr bwMode="auto">
            <a:xfrm>
              <a:off x="7259638" y="4227514"/>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9" name="Rectangle 147"/>
            <p:cNvSpPr>
              <a:spLocks noChangeArrowheads="1"/>
            </p:cNvSpPr>
            <p:nvPr/>
          </p:nvSpPr>
          <p:spPr bwMode="auto">
            <a:xfrm>
              <a:off x="7259638" y="4473576"/>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a:latin typeface="Huawei Sans" panose="020C0503030203020204" pitchFamily="34" charset="0"/>
                  <a:ea typeface="方正兰亭黑简体" panose="02000000000000000000" pitchFamily="2" charset="-122"/>
                  <a:sym typeface="Huawei Sans" panose="020C0503030203020204" pitchFamily="34" charset="0"/>
                </a:rPr>
                <a:t>l</a:t>
              </a:r>
            </a:p>
          </p:txBody>
        </p:sp>
        <p:sp>
          <p:nvSpPr>
            <p:cNvPr id="350" name="Rectangle 148"/>
            <p:cNvSpPr>
              <a:spLocks noChangeArrowheads="1"/>
            </p:cNvSpPr>
            <p:nvPr/>
          </p:nvSpPr>
          <p:spPr bwMode="auto">
            <a:xfrm>
              <a:off x="7259638" y="4473576"/>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351" name="组合 350"/>
          <p:cNvGrpSpPr/>
          <p:nvPr/>
        </p:nvGrpSpPr>
        <p:grpSpPr>
          <a:xfrm>
            <a:off x="3989296" y="4868863"/>
            <a:ext cx="1050925" cy="946150"/>
            <a:chOff x="6508751" y="3733801"/>
            <a:chExt cx="1050925" cy="946150"/>
          </a:xfrm>
        </p:grpSpPr>
        <p:sp>
          <p:nvSpPr>
            <p:cNvPr id="352" name="Rectangle 114"/>
            <p:cNvSpPr>
              <a:spLocks noChangeArrowheads="1"/>
            </p:cNvSpPr>
            <p:nvPr/>
          </p:nvSpPr>
          <p:spPr bwMode="auto">
            <a:xfrm>
              <a:off x="6508751" y="3733801"/>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a:latin typeface="Huawei Sans" panose="020C0503030203020204" pitchFamily="34" charset="0"/>
                  <a:ea typeface="方正兰亭黑简体" panose="02000000000000000000" pitchFamily="2" charset="-122"/>
                  <a:sym typeface="Huawei Sans" panose="020C0503030203020204" pitchFamily="34" charset="0"/>
                </a:rPr>
                <a:t>a</a:t>
              </a:r>
            </a:p>
          </p:txBody>
        </p:sp>
        <p:sp>
          <p:nvSpPr>
            <p:cNvPr id="353" name="Rectangle 115"/>
            <p:cNvSpPr>
              <a:spLocks noChangeArrowheads="1"/>
            </p:cNvSpPr>
            <p:nvPr/>
          </p:nvSpPr>
          <p:spPr bwMode="auto">
            <a:xfrm>
              <a:off x="6508751" y="3733801"/>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4" name="Rectangle 117"/>
            <p:cNvSpPr>
              <a:spLocks noChangeArrowheads="1"/>
            </p:cNvSpPr>
            <p:nvPr/>
          </p:nvSpPr>
          <p:spPr bwMode="auto">
            <a:xfrm>
              <a:off x="6508751" y="3981451"/>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a:latin typeface="Huawei Sans" panose="020C0503030203020204" pitchFamily="34" charset="0"/>
                  <a:ea typeface="方正兰亭黑简体" panose="02000000000000000000" pitchFamily="2" charset="-122"/>
                  <a:sym typeface="Huawei Sans" panose="020C0503030203020204" pitchFamily="34" charset="0"/>
                </a:rPr>
                <a:t>d</a:t>
              </a:r>
            </a:p>
          </p:txBody>
        </p:sp>
        <p:sp>
          <p:nvSpPr>
            <p:cNvPr id="355" name="Rectangle 118"/>
            <p:cNvSpPr>
              <a:spLocks noChangeArrowheads="1"/>
            </p:cNvSpPr>
            <p:nvPr/>
          </p:nvSpPr>
          <p:spPr bwMode="auto">
            <a:xfrm>
              <a:off x="6508751" y="3981451"/>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6" name="Rectangle 120"/>
            <p:cNvSpPr>
              <a:spLocks noChangeArrowheads="1"/>
            </p:cNvSpPr>
            <p:nvPr/>
          </p:nvSpPr>
          <p:spPr bwMode="auto">
            <a:xfrm>
              <a:off x="6508751" y="4227514"/>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a:latin typeface="Huawei Sans" panose="020C0503030203020204" pitchFamily="34" charset="0"/>
                  <a:ea typeface="方正兰亭黑简体" panose="02000000000000000000" pitchFamily="2" charset="-122"/>
                  <a:sym typeface="Huawei Sans" panose="020C0503030203020204" pitchFamily="34" charset="0"/>
                </a:rPr>
                <a:t>g</a:t>
              </a:r>
            </a:p>
          </p:txBody>
        </p:sp>
        <p:sp>
          <p:nvSpPr>
            <p:cNvPr id="357" name="Rectangle 121"/>
            <p:cNvSpPr>
              <a:spLocks noChangeArrowheads="1"/>
            </p:cNvSpPr>
            <p:nvPr/>
          </p:nvSpPr>
          <p:spPr bwMode="auto">
            <a:xfrm>
              <a:off x="6508751" y="4227514"/>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8" name="Rectangle 123"/>
            <p:cNvSpPr>
              <a:spLocks noChangeArrowheads="1"/>
            </p:cNvSpPr>
            <p:nvPr/>
          </p:nvSpPr>
          <p:spPr bwMode="auto">
            <a:xfrm>
              <a:off x="6508751" y="4473576"/>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a:latin typeface="Huawei Sans" panose="020C0503030203020204" pitchFamily="34" charset="0"/>
                  <a:ea typeface="方正兰亭黑简体" panose="02000000000000000000" pitchFamily="2" charset="-122"/>
                  <a:sym typeface="Huawei Sans" panose="020C0503030203020204" pitchFamily="34" charset="0"/>
                </a:rPr>
                <a:t>j</a:t>
              </a:r>
            </a:p>
          </p:txBody>
        </p:sp>
        <p:sp>
          <p:nvSpPr>
            <p:cNvPr id="359" name="Rectangle 124"/>
            <p:cNvSpPr>
              <a:spLocks noChangeArrowheads="1"/>
            </p:cNvSpPr>
            <p:nvPr/>
          </p:nvSpPr>
          <p:spPr bwMode="auto">
            <a:xfrm>
              <a:off x="6508751" y="4473576"/>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0" name="Rectangle 126"/>
            <p:cNvSpPr>
              <a:spLocks noChangeArrowheads="1"/>
            </p:cNvSpPr>
            <p:nvPr/>
          </p:nvSpPr>
          <p:spPr bwMode="auto">
            <a:xfrm>
              <a:off x="6884988" y="3733801"/>
              <a:ext cx="298450"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a:latin typeface="Huawei Sans" panose="020C0503030203020204" pitchFamily="34" charset="0"/>
                  <a:ea typeface="方正兰亭黑简体" panose="02000000000000000000" pitchFamily="2" charset="-122"/>
                  <a:sym typeface="Huawei Sans" panose="020C0503030203020204" pitchFamily="34" charset="0"/>
                </a:rPr>
                <a:t>b</a:t>
              </a:r>
            </a:p>
          </p:txBody>
        </p:sp>
        <p:sp>
          <p:nvSpPr>
            <p:cNvPr id="361" name="Rectangle 127"/>
            <p:cNvSpPr>
              <a:spLocks noChangeArrowheads="1"/>
            </p:cNvSpPr>
            <p:nvPr/>
          </p:nvSpPr>
          <p:spPr bwMode="auto">
            <a:xfrm>
              <a:off x="6884988" y="3733801"/>
              <a:ext cx="298450"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2" name="Rectangle 129"/>
            <p:cNvSpPr>
              <a:spLocks noChangeArrowheads="1"/>
            </p:cNvSpPr>
            <p:nvPr/>
          </p:nvSpPr>
          <p:spPr bwMode="auto">
            <a:xfrm>
              <a:off x="6884988" y="3981451"/>
              <a:ext cx="298450"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b="1">
                  <a:solidFill>
                    <a:srgbClr val="C7000B"/>
                  </a:solidFill>
                  <a:latin typeface="Huawei Sans" panose="020C0503030203020204" pitchFamily="34" charset="0"/>
                  <a:ea typeface="方正兰亭黑简体" panose="02000000000000000000" pitchFamily="2" charset="-122"/>
                  <a:sym typeface="Huawei Sans" panose="020C0503030203020204" pitchFamily="34" charset="0"/>
                </a:rPr>
                <a:t>m</a:t>
              </a:r>
            </a:p>
          </p:txBody>
        </p:sp>
        <p:sp>
          <p:nvSpPr>
            <p:cNvPr id="363" name="Rectangle 130"/>
            <p:cNvSpPr>
              <a:spLocks noChangeArrowheads="1"/>
            </p:cNvSpPr>
            <p:nvPr/>
          </p:nvSpPr>
          <p:spPr bwMode="auto">
            <a:xfrm>
              <a:off x="6884988" y="3981451"/>
              <a:ext cx="298450"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4" name="Rectangle 132"/>
            <p:cNvSpPr>
              <a:spLocks noChangeArrowheads="1"/>
            </p:cNvSpPr>
            <p:nvPr/>
          </p:nvSpPr>
          <p:spPr bwMode="auto">
            <a:xfrm>
              <a:off x="6884988" y="4227514"/>
              <a:ext cx="298450"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a:latin typeface="Huawei Sans" panose="020C0503030203020204" pitchFamily="34" charset="0"/>
                  <a:ea typeface="方正兰亭黑简体" panose="02000000000000000000" pitchFamily="2" charset="-122"/>
                  <a:sym typeface="Huawei Sans" panose="020C0503030203020204" pitchFamily="34" charset="0"/>
                </a:rPr>
                <a:t>h</a:t>
              </a:r>
            </a:p>
          </p:txBody>
        </p:sp>
        <p:sp>
          <p:nvSpPr>
            <p:cNvPr id="365" name="Rectangle 133"/>
            <p:cNvSpPr>
              <a:spLocks noChangeArrowheads="1"/>
            </p:cNvSpPr>
            <p:nvPr/>
          </p:nvSpPr>
          <p:spPr bwMode="auto">
            <a:xfrm>
              <a:off x="6884988" y="4227514"/>
              <a:ext cx="298450"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6" name="Rectangle 135"/>
            <p:cNvSpPr>
              <a:spLocks noChangeArrowheads="1"/>
            </p:cNvSpPr>
            <p:nvPr/>
          </p:nvSpPr>
          <p:spPr bwMode="auto">
            <a:xfrm>
              <a:off x="6884988" y="4473576"/>
              <a:ext cx="298450"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a:latin typeface="Huawei Sans" panose="020C0503030203020204" pitchFamily="34" charset="0"/>
                  <a:ea typeface="方正兰亭黑简体" panose="02000000000000000000" pitchFamily="2" charset="-122"/>
                  <a:sym typeface="Huawei Sans" panose="020C0503030203020204" pitchFamily="34" charset="0"/>
                </a:rPr>
                <a:t>k</a:t>
              </a:r>
            </a:p>
          </p:txBody>
        </p:sp>
        <p:sp>
          <p:nvSpPr>
            <p:cNvPr id="367" name="Rectangle 136"/>
            <p:cNvSpPr>
              <a:spLocks noChangeArrowheads="1"/>
            </p:cNvSpPr>
            <p:nvPr/>
          </p:nvSpPr>
          <p:spPr bwMode="auto">
            <a:xfrm>
              <a:off x="6884988" y="4473576"/>
              <a:ext cx="298450"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8" name="Rectangle 138"/>
            <p:cNvSpPr>
              <a:spLocks noChangeArrowheads="1"/>
            </p:cNvSpPr>
            <p:nvPr/>
          </p:nvSpPr>
          <p:spPr bwMode="auto">
            <a:xfrm>
              <a:off x="7259638" y="3733801"/>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a:latin typeface="Huawei Sans" panose="020C0503030203020204" pitchFamily="34" charset="0"/>
                  <a:ea typeface="方正兰亭黑简体" panose="02000000000000000000" pitchFamily="2" charset="-122"/>
                  <a:sym typeface="Huawei Sans" panose="020C0503030203020204" pitchFamily="34" charset="0"/>
                </a:rPr>
                <a:t>c</a:t>
              </a:r>
            </a:p>
          </p:txBody>
        </p:sp>
        <p:sp>
          <p:nvSpPr>
            <p:cNvPr id="369" name="Rectangle 139"/>
            <p:cNvSpPr>
              <a:spLocks noChangeArrowheads="1"/>
            </p:cNvSpPr>
            <p:nvPr/>
          </p:nvSpPr>
          <p:spPr bwMode="auto">
            <a:xfrm>
              <a:off x="7259638" y="3733801"/>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0" name="Rectangle 141"/>
            <p:cNvSpPr>
              <a:spLocks noChangeArrowheads="1"/>
            </p:cNvSpPr>
            <p:nvPr/>
          </p:nvSpPr>
          <p:spPr bwMode="auto">
            <a:xfrm>
              <a:off x="7259638" y="3981451"/>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a:latin typeface="Huawei Sans" panose="020C0503030203020204" pitchFamily="34" charset="0"/>
                  <a:ea typeface="方正兰亭黑简体" panose="02000000000000000000" pitchFamily="2" charset="-122"/>
                  <a:sym typeface="Huawei Sans" panose="020C0503030203020204" pitchFamily="34" charset="0"/>
                </a:rPr>
                <a:t>f</a:t>
              </a:r>
            </a:p>
          </p:txBody>
        </p:sp>
        <p:sp>
          <p:nvSpPr>
            <p:cNvPr id="371" name="Rectangle 142"/>
            <p:cNvSpPr>
              <a:spLocks noChangeArrowheads="1"/>
            </p:cNvSpPr>
            <p:nvPr/>
          </p:nvSpPr>
          <p:spPr bwMode="auto">
            <a:xfrm>
              <a:off x="7259638" y="3981451"/>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2" name="Rectangle 144"/>
            <p:cNvSpPr>
              <a:spLocks noChangeArrowheads="1"/>
            </p:cNvSpPr>
            <p:nvPr/>
          </p:nvSpPr>
          <p:spPr bwMode="auto">
            <a:xfrm>
              <a:off x="7259638" y="4227514"/>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b="1">
                  <a:solidFill>
                    <a:srgbClr val="C7000B"/>
                  </a:solidFill>
                  <a:latin typeface="Huawei Sans" panose="020C0503030203020204" pitchFamily="34" charset="0"/>
                  <a:ea typeface="方正兰亭黑简体" panose="02000000000000000000" pitchFamily="2" charset="-122"/>
                  <a:sym typeface="Huawei Sans" panose="020C0503030203020204" pitchFamily="34" charset="0"/>
                </a:rPr>
                <a:t>n</a:t>
              </a:r>
            </a:p>
          </p:txBody>
        </p:sp>
        <p:sp>
          <p:nvSpPr>
            <p:cNvPr id="373" name="Rectangle 145"/>
            <p:cNvSpPr>
              <a:spLocks noChangeArrowheads="1"/>
            </p:cNvSpPr>
            <p:nvPr/>
          </p:nvSpPr>
          <p:spPr bwMode="auto">
            <a:xfrm>
              <a:off x="7259638" y="4227514"/>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4" name="Rectangle 147"/>
            <p:cNvSpPr>
              <a:spLocks noChangeArrowheads="1"/>
            </p:cNvSpPr>
            <p:nvPr/>
          </p:nvSpPr>
          <p:spPr bwMode="auto">
            <a:xfrm>
              <a:off x="7259638" y="4473576"/>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ru-RU" sz="1200">
                  <a:latin typeface="Huawei Sans" panose="020C0503030203020204" pitchFamily="34" charset="0"/>
                  <a:ea typeface="方正兰亭黑简体" panose="02000000000000000000" pitchFamily="2" charset="-122"/>
                  <a:sym typeface="Huawei Sans" panose="020C0503030203020204" pitchFamily="34" charset="0"/>
                </a:rPr>
                <a:t>l</a:t>
              </a:r>
            </a:p>
          </p:txBody>
        </p:sp>
        <p:sp>
          <p:nvSpPr>
            <p:cNvPr id="375" name="Rectangle 148"/>
            <p:cNvSpPr>
              <a:spLocks noChangeArrowheads="1"/>
            </p:cNvSpPr>
            <p:nvPr/>
          </p:nvSpPr>
          <p:spPr bwMode="auto">
            <a:xfrm>
              <a:off x="7259638" y="4473576"/>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2745153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246649"/>
            <a:ext cx="10728325" cy="497095"/>
          </a:xfrm>
        </p:spPr>
        <p:txBody>
          <a:bodyPr wrap="square">
            <a:noAutofit/>
          </a:bodyPr>
          <a:lstStyle/>
          <a:p>
            <a:r>
              <a:rPr lang="ru-RU" dirty="0"/>
              <a:t>Принципы работы </a:t>
            </a:r>
            <a:r>
              <a:rPr lang="ru-RU" dirty="0" err="1"/>
              <a:t>HyperSnap</a:t>
            </a:r>
            <a:r>
              <a:rPr lang="ru-RU" dirty="0"/>
              <a:t>:</a:t>
            </a:r>
            <a:r>
              <a:rPr lang="ru-RU" dirty="0">
                <a:sym typeface="Huawei Sans" panose="020C0503030203020204" pitchFamily="34" charset="0"/>
              </a:rPr>
              <a:t> </a:t>
            </a:r>
            <a:r>
              <a:rPr lang="ru-RU" dirty="0" smtClean="0">
                <a:sym typeface="Huawei Sans" panose="020C0503030203020204" pitchFamily="34" charset="0"/>
              </a:rPr>
              <a:t/>
            </a:r>
            <a:br>
              <a:rPr lang="ru-RU" dirty="0" smtClean="0">
                <a:sym typeface="Huawei Sans" panose="020C0503030203020204" pitchFamily="34" charset="0"/>
              </a:rPr>
            </a:br>
            <a:r>
              <a:rPr lang="ru-RU" dirty="0" smtClean="0">
                <a:sym typeface="Huawei Sans" panose="020C0503030203020204" pitchFamily="34" charset="0"/>
              </a:rPr>
              <a:t>нулевая </a:t>
            </a:r>
            <a:r>
              <a:rPr lang="ru-RU" dirty="0">
                <a:sym typeface="Huawei Sans" panose="020C0503030203020204" pitchFamily="34" charset="0"/>
              </a:rPr>
              <a:t>потеря производительности</a:t>
            </a:r>
          </a:p>
        </p:txBody>
      </p:sp>
      <p:grpSp>
        <p:nvGrpSpPr>
          <p:cNvPr id="115" name="组合 114"/>
          <p:cNvGrpSpPr/>
          <p:nvPr/>
        </p:nvGrpSpPr>
        <p:grpSpPr>
          <a:xfrm>
            <a:off x="850927" y="1104425"/>
            <a:ext cx="7354704" cy="5011766"/>
            <a:chOff x="2445513" y="1106637"/>
            <a:chExt cx="7354704" cy="5011766"/>
          </a:xfrm>
        </p:grpSpPr>
        <p:sp>
          <p:nvSpPr>
            <p:cNvPr id="7" name="矩形 6"/>
            <p:cNvSpPr/>
            <p:nvPr/>
          </p:nvSpPr>
          <p:spPr bwMode="auto">
            <a:xfrm>
              <a:off x="3709714" y="4982015"/>
              <a:ext cx="4157479" cy="452592"/>
            </a:xfrm>
            <a:prstGeom prst="rect">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567" tIns="36283" rIns="72567" bIns="36283"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725668" fontAlgn="ctr">
                <a:buClr>
                  <a:srgbClr val="CC9900"/>
                </a:buClr>
                <a:buFont typeface="Wingdings" pitchFamily="2" charset="2"/>
                <a:buChar char="n"/>
              </a:pPr>
              <a:endParaRPr lang="en-US" altLang="zh-CN"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8" name="直接连接符 7"/>
            <p:cNvCxnSpPr/>
            <p:nvPr/>
          </p:nvCxnSpPr>
          <p:spPr bwMode="auto">
            <a:xfrm>
              <a:off x="4169520" y="4975729"/>
              <a:ext cx="1" cy="452592"/>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接连接符 8"/>
            <p:cNvCxnSpPr/>
            <p:nvPr/>
          </p:nvCxnSpPr>
          <p:spPr bwMode="auto">
            <a:xfrm>
              <a:off x="4637856" y="4990393"/>
              <a:ext cx="1" cy="452592"/>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直接连接符 9"/>
            <p:cNvCxnSpPr/>
            <p:nvPr/>
          </p:nvCxnSpPr>
          <p:spPr bwMode="auto">
            <a:xfrm>
              <a:off x="5106179" y="4986202"/>
              <a:ext cx="1" cy="452592"/>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接连接符 10"/>
            <p:cNvCxnSpPr/>
            <p:nvPr/>
          </p:nvCxnSpPr>
          <p:spPr bwMode="auto">
            <a:xfrm>
              <a:off x="5578758" y="4986202"/>
              <a:ext cx="1" cy="452592"/>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连接符 11"/>
            <p:cNvCxnSpPr/>
            <p:nvPr/>
          </p:nvCxnSpPr>
          <p:spPr bwMode="auto">
            <a:xfrm>
              <a:off x="6049253" y="4984107"/>
              <a:ext cx="1" cy="452592"/>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接连接符 12"/>
            <p:cNvCxnSpPr/>
            <p:nvPr/>
          </p:nvCxnSpPr>
          <p:spPr bwMode="auto">
            <a:xfrm>
              <a:off x="6511188" y="4979916"/>
              <a:ext cx="1" cy="452592"/>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接连接符 13"/>
            <p:cNvCxnSpPr/>
            <p:nvPr/>
          </p:nvCxnSpPr>
          <p:spPr bwMode="auto">
            <a:xfrm>
              <a:off x="6970997" y="4986202"/>
              <a:ext cx="1" cy="452592"/>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7"/>
            <p:cNvSpPr txBox="1"/>
            <p:nvPr/>
          </p:nvSpPr>
          <p:spPr>
            <a:xfrm>
              <a:off x="3858195" y="5061248"/>
              <a:ext cx="2178351" cy="257941"/>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ru-RU" sz="1200" b="1">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A      B       C         D        E                   </a:t>
              </a:r>
            </a:p>
          </p:txBody>
        </p:sp>
        <p:sp>
          <p:nvSpPr>
            <p:cNvPr id="16" name="TextBox 44"/>
            <p:cNvSpPr txBox="1"/>
            <p:nvPr/>
          </p:nvSpPr>
          <p:spPr>
            <a:xfrm>
              <a:off x="3800001" y="4370945"/>
              <a:ext cx="868701" cy="257941"/>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ru-RU" sz="120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L0-&gt;P0</a:t>
              </a:r>
            </a:p>
          </p:txBody>
        </p:sp>
        <p:sp>
          <p:nvSpPr>
            <p:cNvPr id="17" name="TextBox 61"/>
            <p:cNvSpPr txBox="1"/>
            <p:nvPr/>
          </p:nvSpPr>
          <p:spPr>
            <a:xfrm>
              <a:off x="2445513" y="1106637"/>
              <a:ext cx="3126079" cy="1141918"/>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ru-RU" sz="12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Данные запроса на запись в L2 исходного LUN записываются в P5.</a:t>
              </a:r>
            </a:p>
            <a:p>
              <a:pPr defTabSz="914400" fontAlgn="ctr"/>
              <a:r>
                <a:rPr lang="ru-RU" sz="12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Данные запроса на запись в L2 исходного LUN повторно записываются в P7.</a:t>
              </a:r>
            </a:p>
            <a:p>
              <a:pPr defTabSz="914400" fontAlgn="ct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 name="TextBox 66"/>
            <p:cNvSpPr txBox="1"/>
            <p:nvPr/>
          </p:nvSpPr>
          <p:spPr>
            <a:xfrm>
              <a:off x="2711005" y="5726691"/>
              <a:ext cx="3075055" cy="391712"/>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ru-RU" sz="12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Пространство хранения </a:t>
              </a:r>
              <a:r>
                <a:rPr lang="ru-RU" sz="12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SSD</a:t>
              </a:r>
            </a:p>
          </p:txBody>
        </p:sp>
        <p:sp>
          <p:nvSpPr>
            <p:cNvPr id="19" name="矩形 18"/>
            <p:cNvSpPr/>
            <p:nvPr/>
          </p:nvSpPr>
          <p:spPr bwMode="auto">
            <a:xfrm>
              <a:off x="3050436" y="2211686"/>
              <a:ext cx="1754713" cy="348133"/>
            </a:xfrm>
            <a:prstGeom prst="rect">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567" tIns="36283" rIns="72567" bIns="36283" numCol="1" rtlCol="0" anchor="ctr"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algn="ctr" defTabSz="725668" fontAlgn="ctr">
                <a:buClr>
                  <a:srgbClr val="CC9900"/>
                </a:buClr>
              </a:pPr>
              <a:r>
                <a:rPr lang="ru-RU" sz="12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Таблица соответствия LUN</a:t>
              </a:r>
            </a:p>
          </p:txBody>
        </p:sp>
        <p:sp>
          <p:nvSpPr>
            <p:cNvPr id="20" name="矩形 19"/>
            <p:cNvSpPr/>
            <p:nvPr/>
          </p:nvSpPr>
          <p:spPr bwMode="auto">
            <a:xfrm>
              <a:off x="5239223" y="2211686"/>
              <a:ext cx="1868702" cy="353129"/>
            </a:xfrm>
            <a:prstGeom prst="rect">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567" tIns="36283" rIns="72567" bIns="36283" numCol="1" rtlCol="0" anchor="ctr"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algn="ctr" defTabSz="725668" fontAlgn="ctr">
                <a:buClr>
                  <a:srgbClr val="CC9900"/>
                </a:buClr>
              </a:pPr>
              <a:r>
                <a:rPr lang="ru-RU" sz="12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Таблица соответствия мгн. снимков</a:t>
              </a:r>
            </a:p>
          </p:txBody>
        </p:sp>
        <p:sp>
          <p:nvSpPr>
            <p:cNvPr id="21" name="椭圆 20"/>
            <p:cNvSpPr/>
            <p:nvPr/>
          </p:nvSpPr>
          <p:spPr bwMode="auto">
            <a:xfrm>
              <a:off x="3917358" y="3824779"/>
              <a:ext cx="470815" cy="467432"/>
            </a:xfrm>
            <a:prstGeom prst="ellips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567" tIns="36283" rIns="72567" bIns="36283"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725668" fontAlgn="ctr">
                <a:buClr>
                  <a:srgbClr val="CC9900"/>
                </a:buClr>
              </a:pPr>
              <a:endParaRPr lang="en-US" altLang="zh-CN"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 name="椭圆 21"/>
            <p:cNvSpPr/>
            <p:nvPr/>
          </p:nvSpPr>
          <p:spPr bwMode="auto">
            <a:xfrm>
              <a:off x="4622645" y="3824779"/>
              <a:ext cx="470815" cy="467432"/>
            </a:xfrm>
            <a:prstGeom prst="ellips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567" tIns="36283" rIns="72567" bIns="36283"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buClr>
                  <a:srgbClr val="CC9900"/>
                </a:buClr>
              </a:pPr>
              <a:endParaRPr lang="en-US" altLang="zh-CN"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 name="TextBox 40"/>
            <p:cNvSpPr txBox="1"/>
            <p:nvPr/>
          </p:nvSpPr>
          <p:spPr>
            <a:xfrm>
              <a:off x="4503907" y="4378908"/>
              <a:ext cx="728614" cy="257941"/>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ru-RU" sz="120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L1-&gt;P1</a:t>
              </a:r>
            </a:p>
          </p:txBody>
        </p:sp>
        <p:sp>
          <p:nvSpPr>
            <p:cNvPr id="24" name="椭圆 23"/>
            <p:cNvSpPr/>
            <p:nvPr/>
          </p:nvSpPr>
          <p:spPr bwMode="auto">
            <a:xfrm>
              <a:off x="6070338" y="3824779"/>
              <a:ext cx="470815" cy="467432"/>
            </a:xfrm>
            <a:prstGeom prst="ellips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567" tIns="36283" rIns="72567" bIns="36283"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725668" fontAlgn="ctr">
                <a:buClr>
                  <a:srgbClr val="CC9900"/>
                </a:buClr>
                <a:buFont typeface="Wingdings" pitchFamily="2" charset="2"/>
                <a:buChar char="n"/>
              </a:pPr>
              <a:endParaRPr lang="en-US" altLang="zh-CN"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 name="TextBox 46"/>
            <p:cNvSpPr txBox="1"/>
            <p:nvPr/>
          </p:nvSpPr>
          <p:spPr>
            <a:xfrm>
              <a:off x="5943985" y="4325642"/>
              <a:ext cx="754992" cy="257941"/>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ru-RU" sz="120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L3-&gt;P3</a:t>
              </a:r>
            </a:p>
          </p:txBody>
        </p:sp>
        <p:sp>
          <p:nvSpPr>
            <p:cNvPr id="26" name="椭圆 25"/>
            <p:cNvSpPr/>
            <p:nvPr/>
          </p:nvSpPr>
          <p:spPr bwMode="auto">
            <a:xfrm>
              <a:off x="6775625" y="3824779"/>
              <a:ext cx="470815" cy="467432"/>
            </a:xfrm>
            <a:prstGeom prst="ellips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567" tIns="36283" rIns="72567" bIns="36283"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buClr>
                  <a:srgbClr val="CC9900"/>
                </a:buClr>
              </a:pPr>
              <a:endParaRPr lang="en-US" altLang="zh-CN"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7" name="TextBox 47"/>
            <p:cNvSpPr txBox="1"/>
            <p:nvPr/>
          </p:nvSpPr>
          <p:spPr>
            <a:xfrm>
              <a:off x="6666643" y="4314852"/>
              <a:ext cx="760180" cy="257941"/>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ru-RU" sz="120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L4-&gt;P4</a:t>
              </a:r>
            </a:p>
          </p:txBody>
        </p:sp>
        <p:sp>
          <p:nvSpPr>
            <p:cNvPr id="28" name="椭圆 27"/>
            <p:cNvSpPr/>
            <p:nvPr/>
          </p:nvSpPr>
          <p:spPr bwMode="auto">
            <a:xfrm>
              <a:off x="7480911" y="3824779"/>
              <a:ext cx="470815" cy="467432"/>
            </a:xfrm>
            <a:prstGeom prst="ellipse">
              <a:avLst/>
            </a:prstGeom>
            <a:noFill/>
            <a:ln w="2540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567" tIns="36283" rIns="72567" bIns="36283"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buClr>
                  <a:srgbClr val="CC9900"/>
                </a:buClr>
              </a:pPr>
              <a:endParaRPr lang="en-US" altLang="zh-CN" sz="1200" dirty="0" smtClean="0">
                <a:solidFill>
                  <a:srgbClr val="FF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9" name="TextBox 50"/>
            <p:cNvSpPr txBox="1"/>
            <p:nvPr/>
          </p:nvSpPr>
          <p:spPr>
            <a:xfrm>
              <a:off x="7378158" y="4289759"/>
              <a:ext cx="870950" cy="257941"/>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ru-RU" sz="120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L2-&gt;P5</a:t>
              </a:r>
            </a:p>
          </p:txBody>
        </p:sp>
        <p:cxnSp>
          <p:nvCxnSpPr>
            <p:cNvPr id="30" name="直接连接符 29"/>
            <p:cNvCxnSpPr>
              <a:stCxn id="19" idx="2"/>
              <a:endCxn id="21" idx="0"/>
            </p:cNvCxnSpPr>
            <p:nvPr/>
          </p:nvCxnSpPr>
          <p:spPr bwMode="auto">
            <a:xfrm>
              <a:off x="3927793" y="2559819"/>
              <a:ext cx="224973" cy="1264960"/>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接连接符 30"/>
            <p:cNvCxnSpPr>
              <a:stCxn id="19" idx="2"/>
              <a:endCxn id="22" idx="0"/>
            </p:cNvCxnSpPr>
            <p:nvPr/>
          </p:nvCxnSpPr>
          <p:spPr bwMode="auto">
            <a:xfrm>
              <a:off x="3927793" y="2559819"/>
              <a:ext cx="930260" cy="1264960"/>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接连接符 31"/>
            <p:cNvCxnSpPr>
              <a:stCxn id="19" idx="2"/>
              <a:endCxn id="24" idx="0"/>
            </p:cNvCxnSpPr>
            <p:nvPr/>
          </p:nvCxnSpPr>
          <p:spPr bwMode="auto">
            <a:xfrm>
              <a:off x="3927793" y="2559819"/>
              <a:ext cx="2377953" cy="1264960"/>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接连接符 32"/>
            <p:cNvCxnSpPr>
              <a:stCxn id="19" idx="2"/>
              <a:endCxn id="28" idx="0"/>
            </p:cNvCxnSpPr>
            <p:nvPr/>
          </p:nvCxnSpPr>
          <p:spPr bwMode="auto">
            <a:xfrm>
              <a:off x="3927793" y="2559819"/>
              <a:ext cx="3788526" cy="1264960"/>
            </a:xfrm>
            <a:prstGeom prst="line">
              <a:avLst/>
            </a:prstGeom>
            <a:noFill/>
            <a:ln w="2540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椭圆 33"/>
            <p:cNvSpPr/>
            <p:nvPr/>
          </p:nvSpPr>
          <p:spPr bwMode="auto">
            <a:xfrm>
              <a:off x="5315246" y="3824779"/>
              <a:ext cx="470815" cy="467432"/>
            </a:xfrm>
            <a:prstGeom prst="ellips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567" tIns="36283" rIns="72567" bIns="36283"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725668" fontAlgn="ctr">
                <a:buClr>
                  <a:srgbClr val="CC9900"/>
                </a:buClr>
                <a:buFont typeface="Wingdings" pitchFamily="2" charset="2"/>
                <a:buChar char="n"/>
              </a:pPr>
              <a:endParaRPr lang="en-US" altLang="zh-CN"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5" name="TextBox 46"/>
            <p:cNvSpPr txBox="1"/>
            <p:nvPr/>
          </p:nvSpPr>
          <p:spPr>
            <a:xfrm>
              <a:off x="5253256" y="4352356"/>
              <a:ext cx="755093" cy="257941"/>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ru-RU" sz="120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L2-&gt;P2</a:t>
              </a:r>
            </a:p>
          </p:txBody>
        </p:sp>
        <p:cxnSp>
          <p:nvCxnSpPr>
            <p:cNvPr id="36" name="直接连接符 35"/>
            <p:cNvCxnSpPr>
              <a:stCxn id="19" idx="2"/>
              <a:endCxn id="26" idx="0"/>
            </p:cNvCxnSpPr>
            <p:nvPr/>
          </p:nvCxnSpPr>
          <p:spPr bwMode="auto">
            <a:xfrm>
              <a:off x="3927793" y="2559819"/>
              <a:ext cx="3083240" cy="1264960"/>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接连接符 36"/>
            <p:cNvCxnSpPr>
              <a:stCxn id="20" idx="2"/>
              <a:endCxn id="22" idx="0"/>
            </p:cNvCxnSpPr>
            <p:nvPr/>
          </p:nvCxnSpPr>
          <p:spPr bwMode="auto">
            <a:xfrm flipH="1">
              <a:off x="4858053" y="2564815"/>
              <a:ext cx="1315521" cy="1259964"/>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接连接符 37"/>
            <p:cNvCxnSpPr>
              <a:stCxn id="20" idx="2"/>
              <a:endCxn id="34" idx="0"/>
            </p:cNvCxnSpPr>
            <p:nvPr/>
          </p:nvCxnSpPr>
          <p:spPr bwMode="auto">
            <a:xfrm flipH="1">
              <a:off x="5550654" y="2564815"/>
              <a:ext cx="622920" cy="1259964"/>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直接连接符 38"/>
            <p:cNvCxnSpPr>
              <a:stCxn id="20" idx="2"/>
              <a:endCxn id="24" idx="0"/>
            </p:cNvCxnSpPr>
            <p:nvPr/>
          </p:nvCxnSpPr>
          <p:spPr bwMode="auto">
            <a:xfrm>
              <a:off x="6173574" y="2564815"/>
              <a:ext cx="132172" cy="1259964"/>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接连接符 39"/>
            <p:cNvCxnSpPr>
              <a:stCxn id="20" idx="2"/>
              <a:endCxn id="26" idx="0"/>
            </p:cNvCxnSpPr>
            <p:nvPr/>
          </p:nvCxnSpPr>
          <p:spPr bwMode="auto">
            <a:xfrm>
              <a:off x="6173574" y="2564815"/>
              <a:ext cx="837459" cy="1259964"/>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下箭头 40"/>
            <p:cNvSpPr/>
            <p:nvPr/>
          </p:nvSpPr>
          <p:spPr bwMode="auto">
            <a:xfrm>
              <a:off x="3995395" y="1906345"/>
              <a:ext cx="58912" cy="305342"/>
            </a:xfrm>
            <a:prstGeom prst="downArrow">
              <a:avLst/>
            </a:prstGeom>
            <a:solidFill>
              <a:srgbClr val="FF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725668" fontAlgn="ctr">
                <a:buClr>
                  <a:srgbClr val="CC9900"/>
                </a:buClr>
                <a:buFont typeface="Wingdings" pitchFamily="2" charset="2"/>
                <a:buChar char="n"/>
              </a:pPr>
              <a:endParaRPr lang="en-US" altLang="zh-CN"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2" name="矩形 41"/>
            <p:cNvSpPr/>
            <p:nvPr/>
          </p:nvSpPr>
          <p:spPr>
            <a:xfrm>
              <a:off x="5398982" y="1374338"/>
              <a:ext cx="1979176" cy="257941"/>
            </a:xfrm>
            <a:prstGeom prst="rect">
              <a:avLst/>
            </a:prstGeom>
          </p:spPr>
          <p:txBody>
            <a:bodyPr wrap="square" lIns="72567" tIns="36283" rIns="72567" bIns="36283">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ru-RU" sz="12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Данные запроса на запись в L0 мгн. снимка 1 записываются в P6.</a:t>
              </a:r>
            </a:p>
          </p:txBody>
        </p:sp>
        <p:sp>
          <p:nvSpPr>
            <p:cNvPr id="43" name="下箭头 42"/>
            <p:cNvSpPr/>
            <p:nvPr/>
          </p:nvSpPr>
          <p:spPr bwMode="auto">
            <a:xfrm>
              <a:off x="5967022" y="1906345"/>
              <a:ext cx="58912" cy="305342"/>
            </a:xfrm>
            <a:prstGeom prst="downArrow">
              <a:avLst/>
            </a:prstGeom>
            <a:solidFill>
              <a:srgbClr val="FF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725668" fontAlgn="ctr">
                <a:buClr>
                  <a:srgbClr val="CC9900"/>
                </a:buClr>
                <a:buFont typeface="Wingdings" pitchFamily="2" charset="2"/>
                <a:buChar char="n"/>
              </a:pPr>
              <a:endParaRPr lang="en-US" altLang="zh-CN"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4" name="椭圆 43"/>
            <p:cNvSpPr/>
            <p:nvPr/>
          </p:nvSpPr>
          <p:spPr bwMode="auto">
            <a:xfrm>
              <a:off x="3212072" y="3824779"/>
              <a:ext cx="470815" cy="467432"/>
            </a:xfrm>
            <a:prstGeom prst="ellipse">
              <a:avLst/>
            </a:prstGeom>
            <a:noFill/>
            <a:ln w="2540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567" tIns="36283" rIns="72567" bIns="36283"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buClr>
                  <a:srgbClr val="CC9900"/>
                </a:buClr>
              </a:pPr>
              <a:endParaRPr lang="en-US" altLang="zh-CN" sz="1200" dirty="0" smtClean="0">
                <a:solidFill>
                  <a:srgbClr val="FF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5" name="TextBox 50"/>
            <p:cNvSpPr txBox="1"/>
            <p:nvPr/>
          </p:nvSpPr>
          <p:spPr>
            <a:xfrm>
              <a:off x="3061208" y="4386011"/>
              <a:ext cx="965129" cy="257941"/>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ru-RU" sz="120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L0-&gt;P6</a:t>
              </a:r>
            </a:p>
          </p:txBody>
        </p:sp>
        <p:cxnSp>
          <p:nvCxnSpPr>
            <p:cNvPr id="46" name="直接连接符 45"/>
            <p:cNvCxnSpPr>
              <a:stCxn id="20" idx="2"/>
              <a:endCxn id="44" idx="0"/>
            </p:cNvCxnSpPr>
            <p:nvPr/>
          </p:nvCxnSpPr>
          <p:spPr bwMode="auto">
            <a:xfrm flipH="1">
              <a:off x="3447480" y="2564815"/>
              <a:ext cx="2726094" cy="1259964"/>
            </a:xfrm>
            <a:prstGeom prst="line">
              <a:avLst/>
            </a:prstGeom>
            <a:noFill/>
            <a:ln w="2540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TextBox 18"/>
            <p:cNvSpPr txBox="1"/>
            <p:nvPr/>
          </p:nvSpPr>
          <p:spPr>
            <a:xfrm>
              <a:off x="3733717" y="5456731"/>
              <a:ext cx="4662050" cy="257941"/>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ru-RU" sz="120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P0       P1      P2      P3       P4       P5     P6      P7      P8</a:t>
              </a:r>
            </a:p>
          </p:txBody>
        </p:sp>
        <p:sp>
          <p:nvSpPr>
            <p:cNvPr id="49" name="下箭头 48"/>
            <p:cNvSpPr/>
            <p:nvPr/>
          </p:nvSpPr>
          <p:spPr bwMode="auto">
            <a:xfrm>
              <a:off x="6274597" y="4553675"/>
              <a:ext cx="58912" cy="305342"/>
            </a:xfrm>
            <a:prstGeom prst="downArrow">
              <a:avLst/>
            </a:prstGeom>
            <a:solidFill>
              <a:srgbClr val="FF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725668" fontAlgn="ctr">
                <a:buClr>
                  <a:srgbClr val="CC9900"/>
                </a:buClr>
                <a:buFont typeface="Wingdings" pitchFamily="2" charset="2"/>
                <a:buChar char="n"/>
              </a:pPr>
              <a:endParaRPr lang="en-US" altLang="zh-CN"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50" name="直接连接符 49"/>
            <p:cNvCxnSpPr>
              <a:stCxn id="20" idx="2"/>
              <a:endCxn id="21" idx="0"/>
            </p:cNvCxnSpPr>
            <p:nvPr/>
          </p:nvCxnSpPr>
          <p:spPr bwMode="auto">
            <a:xfrm flipH="1">
              <a:off x="4152766" y="2564815"/>
              <a:ext cx="2020808" cy="1259964"/>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直接连接符 50"/>
            <p:cNvCxnSpPr>
              <a:stCxn id="19" idx="2"/>
              <a:endCxn id="34" idx="0"/>
            </p:cNvCxnSpPr>
            <p:nvPr/>
          </p:nvCxnSpPr>
          <p:spPr bwMode="auto">
            <a:xfrm>
              <a:off x="3927793" y="2559819"/>
              <a:ext cx="1622861" cy="1264960"/>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TextBox 17"/>
            <p:cNvSpPr txBox="1"/>
            <p:nvPr/>
          </p:nvSpPr>
          <p:spPr>
            <a:xfrm>
              <a:off x="6593351" y="5046822"/>
              <a:ext cx="462171" cy="257941"/>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ru-RU" sz="1200" b="1">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G      </a:t>
              </a:r>
            </a:p>
          </p:txBody>
        </p:sp>
        <p:sp>
          <p:nvSpPr>
            <p:cNvPr id="53" name="TextBox 17"/>
            <p:cNvSpPr txBox="1"/>
            <p:nvPr/>
          </p:nvSpPr>
          <p:spPr>
            <a:xfrm>
              <a:off x="6147907" y="5046822"/>
              <a:ext cx="350810" cy="257941"/>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ru-RU" sz="1200" b="1">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F            </a:t>
              </a:r>
            </a:p>
          </p:txBody>
        </p:sp>
        <p:sp>
          <p:nvSpPr>
            <p:cNvPr id="54" name="下箭头 53"/>
            <p:cNvSpPr/>
            <p:nvPr/>
          </p:nvSpPr>
          <p:spPr bwMode="auto">
            <a:xfrm>
              <a:off x="6720041" y="4553675"/>
              <a:ext cx="58912" cy="305342"/>
            </a:xfrm>
            <a:prstGeom prst="downArrow">
              <a:avLst/>
            </a:prstGeom>
            <a:solidFill>
              <a:srgbClr val="FF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725668" fontAlgn="ctr">
                <a:buClr>
                  <a:srgbClr val="CC9900"/>
                </a:buClr>
                <a:buFont typeface="Wingdings" pitchFamily="2" charset="2"/>
                <a:buChar char="n"/>
              </a:pPr>
              <a:endParaRPr lang="en-US" altLang="zh-CN"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8" name="矩形 57"/>
            <p:cNvSpPr/>
            <p:nvPr/>
          </p:nvSpPr>
          <p:spPr bwMode="auto">
            <a:xfrm>
              <a:off x="7541998" y="2211687"/>
              <a:ext cx="1896395" cy="388904"/>
            </a:xfrm>
            <a:prstGeom prst="rect">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567" tIns="36283" rIns="72567" bIns="36283" numCol="1" rtlCol="0" anchor="ctr"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algn="ctr" defTabSz="725668" fontAlgn="ctr">
                <a:buClr>
                  <a:srgbClr val="CC9900"/>
                </a:buClr>
              </a:pPr>
              <a:r>
                <a:rPr lang="ru-RU" sz="12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Таблица соответствия мгн. снимков</a:t>
              </a:r>
            </a:p>
          </p:txBody>
        </p:sp>
        <p:cxnSp>
          <p:nvCxnSpPr>
            <p:cNvPr id="59" name="直接连接符 58"/>
            <p:cNvCxnSpPr>
              <a:stCxn id="58" idx="2"/>
              <a:endCxn id="21" idx="0"/>
            </p:cNvCxnSpPr>
            <p:nvPr/>
          </p:nvCxnSpPr>
          <p:spPr bwMode="auto">
            <a:xfrm flipH="1">
              <a:off x="4152766" y="2600591"/>
              <a:ext cx="4337430" cy="1224188"/>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60" name="直接连接符 59"/>
            <p:cNvCxnSpPr>
              <a:stCxn id="58" idx="2"/>
              <a:endCxn id="22" idx="0"/>
            </p:cNvCxnSpPr>
            <p:nvPr/>
          </p:nvCxnSpPr>
          <p:spPr bwMode="auto">
            <a:xfrm flipH="1">
              <a:off x="4858053" y="2600591"/>
              <a:ext cx="3632143" cy="1224188"/>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61" name="直接连接符 60"/>
            <p:cNvCxnSpPr>
              <a:stCxn id="58" idx="2"/>
              <a:endCxn id="24" idx="0"/>
            </p:cNvCxnSpPr>
            <p:nvPr/>
          </p:nvCxnSpPr>
          <p:spPr bwMode="auto">
            <a:xfrm flipH="1">
              <a:off x="6305746" y="2600591"/>
              <a:ext cx="2184450" cy="1224188"/>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62" name="直接连接符 61"/>
            <p:cNvCxnSpPr>
              <a:stCxn id="58" idx="2"/>
              <a:endCxn id="26" idx="0"/>
            </p:cNvCxnSpPr>
            <p:nvPr/>
          </p:nvCxnSpPr>
          <p:spPr bwMode="auto">
            <a:xfrm flipH="1">
              <a:off x="7011033" y="2600591"/>
              <a:ext cx="1479163" cy="1224188"/>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63" name="直接连接符 62"/>
            <p:cNvCxnSpPr>
              <a:stCxn id="58" idx="2"/>
              <a:endCxn id="70" idx="0"/>
            </p:cNvCxnSpPr>
            <p:nvPr/>
          </p:nvCxnSpPr>
          <p:spPr bwMode="auto">
            <a:xfrm flipH="1">
              <a:off x="8458726" y="2600591"/>
              <a:ext cx="31470" cy="1232151"/>
            </a:xfrm>
            <a:prstGeom prst="line">
              <a:avLst/>
            </a:prstGeom>
            <a:solidFill>
              <a:schemeClr val="accent1"/>
            </a:solidFill>
            <a:ln w="28575" cap="flat" cmpd="sng" algn="ctr">
              <a:solidFill>
                <a:srgbClr val="00B0F0"/>
              </a:solidFill>
              <a:prstDash val="solid"/>
              <a:round/>
              <a:headEnd type="none" w="med" len="med"/>
              <a:tailEnd type="none" w="med" len="med"/>
            </a:ln>
            <a:effectLst/>
          </p:spPr>
        </p:cxnSp>
        <p:sp>
          <p:nvSpPr>
            <p:cNvPr id="65" name="TextBox 17"/>
            <p:cNvSpPr txBox="1"/>
            <p:nvPr/>
          </p:nvSpPr>
          <p:spPr>
            <a:xfrm>
              <a:off x="7033818" y="5046822"/>
              <a:ext cx="350810" cy="257941"/>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ru-RU" sz="1200" b="1">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H            </a:t>
              </a:r>
            </a:p>
          </p:txBody>
        </p:sp>
        <p:sp>
          <p:nvSpPr>
            <p:cNvPr id="67" name="矩形 66"/>
            <p:cNvSpPr/>
            <p:nvPr/>
          </p:nvSpPr>
          <p:spPr>
            <a:xfrm>
              <a:off x="7465566" y="1369597"/>
              <a:ext cx="2334651" cy="578842"/>
            </a:xfrm>
            <a:prstGeom prst="rect">
              <a:avLst/>
            </a:prstGeom>
          </p:spPr>
          <p:txBody>
            <a:bodyPr wrap="square" lIns="72567" tIns="36283" rIns="72567" bIns="36283">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ru-RU" sz="120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Данные запроса на запись в L2 мгн. снимка 2 записываются в P8.</a:t>
              </a:r>
            </a:p>
          </p:txBody>
        </p:sp>
        <p:sp>
          <p:nvSpPr>
            <p:cNvPr id="68" name="下箭头 67"/>
            <p:cNvSpPr/>
            <p:nvPr/>
          </p:nvSpPr>
          <p:spPr bwMode="auto">
            <a:xfrm>
              <a:off x="8336855" y="1938633"/>
              <a:ext cx="58912" cy="305342"/>
            </a:xfrm>
            <a:prstGeom prst="downArrow">
              <a:avLst/>
            </a:prstGeom>
            <a:solidFill>
              <a:srgbClr val="FF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725668" fontAlgn="ctr">
                <a:buClr>
                  <a:srgbClr val="CC9900"/>
                </a:buClr>
                <a:buFont typeface="Wingdings" pitchFamily="2" charset="2"/>
                <a:buChar char="n"/>
              </a:pPr>
              <a:endParaRPr lang="en-US" altLang="zh-CN"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9" name="下箭头 68"/>
            <p:cNvSpPr/>
            <p:nvPr/>
          </p:nvSpPr>
          <p:spPr bwMode="auto">
            <a:xfrm>
              <a:off x="7177235" y="4553675"/>
              <a:ext cx="58912" cy="305342"/>
            </a:xfrm>
            <a:prstGeom prst="downArrow">
              <a:avLst/>
            </a:prstGeom>
            <a:solidFill>
              <a:srgbClr val="FF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725668" fontAlgn="ctr">
                <a:buClr>
                  <a:srgbClr val="CC9900"/>
                </a:buClr>
                <a:buFont typeface="Wingdings" pitchFamily="2" charset="2"/>
                <a:buChar char="n"/>
              </a:pPr>
              <a:endParaRPr lang="en-US" altLang="zh-CN"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0" name="椭圆 69"/>
            <p:cNvSpPr/>
            <p:nvPr/>
          </p:nvSpPr>
          <p:spPr bwMode="auto">
            <a:xfrm>
              <a:off x="8223318" y="3832742"/>
              <a:ext cx="470815" cy="467432"/>
            </a:xfrm>
            <a:prstGeom prst="ellipse">
              <a:avLst/>
            </a:prstGeom>
            <a:noFill/>
            <a:ln w="2540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567" tIns="36283" rIns="72567" bIns="36283"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buClr>
                  <a:srgbClr val="CC9900"/>
                </a:buClr>
              </a:pPr>
              <a:endParaRPr lang="en-US" altLang="zh-CN" sz="1200" dirty="0" smtClean="0">
                <a:solidFill>
                  <a:srgbClr val="FF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1" name="TextBox 50"/>
            <p:cNvSpPr txBox="1"/>
            <p:nvPr/>
          </p:nvSpPr>
          <p:spPr>
            <a:xfrm>
              <a:off x="8127192" y="4281796"/>
              <a:ext cx="821413" cy="257941"/>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ru-RU" sz="120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L2-&gt;P7</a:t>
              </a:r>
            </a:p>
          </p:txBody>
        </p:sp>
        <p:cxnSp>
          <p:nvCxnSpPr>
            <p:cNvPr id="72" name="直接连接符 71"/>
            <p:cNvCxnSpPr>
              <a:stCxn id="19" idx="2"/>
              <a:endCxn id="70" idx="0"/>
            </p:cNvCxnSpPr>
            <p:nvPr/>
          </p:nvCxnSpPr>
          <p:spPr bwMode="auto">
            <a:xfrm>
              <a:off x="3927793" y="2559819"/>
              <a:ext cx="4530933" cy="1272923"/>
            </a:xfrm>
            <a:prstGeom prst="line">
              <a:avLst/>
            </a:prstGeom>
            <a:noFill/>
            <a:ln w="2540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TextBox 17"/>
            <p:cNvSpPr txBox="1"/>
            <p:nvPr/>
          </p:nvSpPr>
          <p:spPr>
            <a:xfrm>
              <a:off x="7553502" y="5046822"/>
              <a:ext cx="462171" cy="257941"/>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ru-RU" sz="1200" b="1">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I      </a:t>
              </a:r>
            </a:p>
          </p:txBody>
        </p:sp>
        <p:cxnSp>
          <p:nvCxnSpPr>
            <p:cNvPr id="74" name="直接连接符 73"/>
            <p:cNvCxnSpPr/>
            <p:nvPr/>
          </p:nvCxnSpPr>
          <p:spPr bwMode="auto">
            <a:xfrm>
              <a:off x="7421748" y="4967590"/>
              <a:ext cx="1" cy="452592"/>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下箭头 74"/>
            <p:cNvSpPr/>
            <p:nvPr/>
          </p:nvSpPr>
          <p:spPr bwMode="auto">
            <a:xfrm>
              <a:off x="7622679" y="4553675"/>
              <a:ext cx="58912" cy="305342"/>
            </a:xfrm>
            <a:prstGeom prst="downArrow">
              <a:avLst/>
            </a:prstGeom>
            <a:solidFill>
              <a:srgbClr val="FF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725668" fontAlgn="ctr">
                <a:buClr>
                  <a:srgbClr val="CC9900"/>
                </a:buClr>
                <a:buFont typeface="Wingdings" pitchFamily="2" charset="2"/>
                <a:buChar char="n"/>
              </a:pPr>
              <a:endParaRPr lang="en-US" altLang="zh-CN"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6" name="椭圆 75"/>
            <p:cNvSpPr/>
            <p:nvPr/>
          </p:nvSpPr>
          <p:spPr bwMode="auto">
            <a:xfrm>
              <a:off x="8967578" y="3832742"/>
              <a:ext cx="470815" cy="467432"/>
            </a:xfrm>
            <a:prstGeom prst="ellipse">
              <a:avLst/>
            </a:prstGeom>
            <a:noFill/>
            <a:ln w="2540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567" tIns="36283" rIns="72567" bIns="36283"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buClr>
                  <a:srgbClr val="CC9900"/>
                </a:buClr>
              </a:pPr>
              <a:endParaRPr lang="en-US" altLang="zh-CN" sz="1200" dirty="0" smtClean="0">
                <a:solidFill>
                  <a:srgbClr val="FF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7" name="TextBox 50"/>
            <p:cNvSpPr txBox="1"/>
            <p:nvPr/>
          </p:nvSpPr>
          <p:spPr>
            <a:xfrm>
              <a:off x="8893515" y="4268993"/>
              <a:ext cx="818007" cy="257941"/>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ru-RU" sz="120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L2-&gt;P8</a:t>
              </a:r>
            </a:p>
          </p:txBody>
        </p:sp>
        <p:cxnSp>
          <p:nvCxnSpPr>
            <p:cNvPr id="78" name="直接连接符 77"/>
            <p:cNvCxnSpPr>
              <a:stCxn id="58" idx="2"/>
              <a:endCxn id="76" idx="0"/>
            </p:cNvCxnSpPr>
            <p:nvPr/>
          </p:nvCxnSpPr>
          <p:spPr bwMode="auto">
            <a:xfrm>
              <a:off x="8490196" y="2600591"/>
              <a:ext cx="712790" cy="1232151"/>
            </a:xfrm>
            <a:prstGeom prst="line">
              <a:avLst/>
            </a:prstGeom>
            <a:noFill/>
            <a:ln w="2540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6" name="矩形 115"/>
          <p:cNvSpPr/>
          <p:nvPr/>
        </p:nvSpPr>
        <p:spPr>
          <a:xfrm>
            <a:off x="8270269" y="1753622"/>
            <a:ext cx="3563768" cy="3114923"/>
          </a:xfrm>
          <a:prstGeom prst="rect">
            <a:avLst/>
          </a:prstGeom>
        </p:spPr>
        <p:txBody>
          <a:bodyPr wrap="square">
            <a:noAutofit/>
          </a:bodyPr>
          <a:lstStyle/>
          <a:p>
            <a:pPr marL="285750" indent="-285750" fontAlgn="ctr">
              <a:buSzPct val="50000"/>
              <a:buFont typeface="Wingdings" panose="05000000000000000000" pitchFamily="2" charset="2"/>
              <a:buChar char="l"/>
            </a:pPr>
            <a:r>
              <a:rPr lang="ru-RU" sz="1400" dirty="0">
                <a:latin typeface="Huawei Sans" panose="020C0503030203020204" pitchFamily="34" charset="0"/>
                <a:ea typeface="方正兰亭黑简体" panose="02000000000000000000" pitchFamily="2" charset="-122"/>
                <a:sym typeface="Huawei Sans" panose="020C0503030203020204" pitchFamily="34" charset="0"/>
              </a:rPr>
              <a:t>Данные запроса на запись в L2 исходного LUN записываются на новое место P5. На исходное пространство P2 ссылается мгновенный снимок.</a:t>
            </a:r>
          </a:p>
          <a:p>
            <a:pPr marL="285750" indent="-285750" fontAlgn="ctr">
              <a:buSzPct val="50000"/>
              <a:buFont typeface="Wingdings" panose="05000000000000000000" pitchFamily="2" charset="2"/>
              <a:buChar char="l"/>
            </a:pPr>
            <a:r>
              <a:rPr lang="ru-RU" sz="1400" dirty="0">
                <a:latin typeface="Huawei Sans" panose="020C0503030203020204" pitchFamily="34" charset="0"/>
                <a:ea typeface="方正兰亭黑简体" panose="02000000000000000000" pitchFamily="2" charset="-122"/>
                <a:sym typeface="Huawei Sans" panose="020C0503030203020204" pitchFamily="34" charset="0"/>
              </a:rPr>
              <a:t>Данные запроса на запись в L0 мгн. снимка 1 записываются на новое место P6 без дополнительных операций чтения и записи.</a:t>
            </a:r>
          </a:p>
          <a:p>
            <a:pPr marL="285750" indent="-285750" fontAlgn="ctr">
              <a:buSzPct val="50000"/>
              <a:buFont typeface="Wingdings" panose="05000000000000000000" pitchFamily="2" charset="2"/>
              <a:buChar char="l"/>
            </a:pPr>
            <a:r>
              <a:rPr lang="ru-RU" sz="1400" dirty="0">
                <a:latin typeface="Huawei Sans" panose="020C0503030203020204" pitchFamily="34" charset="0"/>
                <a:ea typeface="方正兰亭黑简体" panose="02000000000000000000" pitchFamily="2" charset="-122"/>
                <a:sym typeface="Huawei Sans" panose="020C0503030203020204" pitchFamily="34" charset="0"/>
              </a:rPr>
              <a:t>При повторной записи данных в L2 исходного LUN, данные запроса записываются на новое место P7. Исходное пространство P5 освобождается, поскольку на него не ссылается мгн. снимок.</a:t>
            </a:r>
          </a:p>
          <a:p>
            <a:pPr marL="285750" indent="-285750" fontAlgn="ctr">
              <a:buSzPct val="50000"/>
              <a:buFont typeface="Wingdings" panose="05000000000000000000" pitchFamily="2" charset="2"/>
              <a:buChar char="l"/>
            </a:pPr>
            <a:r>
              <a:rPr lang="ru-RU" sz="1400" dirty="0">
                <a:latin typeface="Huawei Sans" panose="020C0503030203020204" pitchFamily="34" charset="0"/>
                <a:ea typeface="方正兰亭黑简体" panose="02000000000000000000" pitchFamily="2" charset="-122"/>
                <a:sym typeface="Huawei Sans" panose="020C0503030203020204" pitchFamily="34" charset="0"/>
              </a:rPr>
              <a:t>Создается и активируется новый мгн. снимок 2.</a:t>
            </a:r>
          </a:p>
        </p:txBody>
      </p:sp>
    </p:spTree>
    <p:extLst>
      <p:ext uri="{BB962C8B-B14F-4D97-AF65-F5344CB8AC3E}">
        <p14:creationId xmlns:p14="http://schemas.microsoft.com/office/powerpoint/2010/main" val="3740399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wrap="square">
            <a:noAutofit/>
          </a:bodyPr>
          <a:lstStyle/>
          <a:p>
            <a:r>
              <a:rPr lang="ru-RU"/>
              <a:t>Принципы работы HyperSnap: откат</a:t>
            </a:r>
          </a:p>
        </p:txBody>
      </p:sp>
      <p:grpSp>
        <p:nvGrpSpPr>
          <p:cNvPr id="63" name="组合 62"/>
          <p:cNvGrpSpPr/>
          <p:nvPr/>
        </p:nvGrpSpPr>
        <p:grpSpPr>
          <a:xfrm>
            <a:off x="2163043" y="1178205"/>
            <a:ext cx="7865913" cy="4121672"/>
            <a:chOff x="2163043" y="1178205"/>
            <a:chExt cx="7865913" cy="4121672"/>
          </a:xfrm>
        </p:grpSpPr>
        <p:sp>
          <p:nvSpPr>
            <p:cNvPr id="152" name="右箭头 151"/>
            <p:cNvSpPr/>
            <p:nvPr/>
          </p:nvSpPr>
          <p:spPr bwMode="auto">
            <a:xfrm>
              <a:off x="2163043" y="2666543"/>
              <a:ext cx="7416824" cy="288032"/>
            </a:xfrm>
            <a:prstGeom prst="rightArrow">
              <a:avLst>
                <a:gd name="adj1" fmla="val 39483"/>
                <a:gd name="adj2" fmla="val 44742"/>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53" name="Group 3"/>
            <p:cNvGrpSpPr>
              <a:grpSpLocks/>
            </p:cNvGrpSpPr>
            <p:nvPr/>
          </p:nvGrpSpPr>
          <p:grpSpPr bwMode="auto">
            <a:xfrm>
              <a:off x="4998264" y="1795061"/>
              <a:ext cx="504825" cy="719138"/>
              <a:chOff x="2976" y="3264"/>
              <a:chExt cx="720" cy="577"/>
            </a:xfrm>
            <a:solidFill>
              <a:srgbClr val="94DAE2"/>
            </a:solidFill>
          </p:grpSpPr>
          <p:grpSp>
            <p:nvGrpSpPr>
              <p:cNvPr id="263" name="Group 4"/>
              <p:cNvGrpSpPr>
                <a:grpSpLocks/>
              </p:cNvGrpSpPr>
              <p:nvPr/>
            </p:nvGrpSpPr>
            <p:grpSpPr bwMode="auto">
              <a:xfrm>
                <a:off x="2976" y="3616"/>
                <a:ext cx="720" cy="225"/>
                <a:chOff x="2304" y="2166"/>
                <a:chExt cx="288" cy="90"/>
              </a:xfrm>
              <a:grpFill/>
            </p:grpSpPr>
            <p:sp>
              <p:nvSpPr>
                <p:cNvPr id="279" name="Oval 5"/>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80" name="Oval 6"/>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64" name="Group 7"/>
              <p:cNvGrpSpPr>
                <a:grpSpLocks/>
              </p:cNvGrpSpPr>
              <p:nvPr/>
            </p:nvGrpSpPr>
            <p:grpSpPr bwMode="auto">
              <a:xfrm>
                <a:off x="2976" y="3552"/>
                <a:ext cx="720" cy="225"/>
                <a:chOff x="2304" y="2166"/>
                <a:chExt cx="288" cy="90"/>
              </a:xfrm>
              <a:grpFill/>
            </p:grpSpPr>
            <p:sp>
              <p:nvSpPr>
                <p:cNvPr id="277" name="Oval 8"/>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78" name="Oval 9"/>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65" name="Group 10"/>
              <p:cNvGrpSpPr>
                <a:grpSpLocks/>
              </p:cNvGrpSpPr>
              <p:nvPr/>
            </p:nvGrpSpPr>
            <p:grpSpPr bwMode="auto">
              <a:xfrm>
                <a:off x="2976" y="3489"/>
                <a:ext cx="720" cy="225"/>
                <a:chOff x="2304" y="2166"/>
                <a:chExt cx="288" cy="90"/>
              </a:xfrm>
              <a:grpFill/>
            </p:grpSpPr>
            <p:sp>
              <p:nvSpPr>
                <p:cNvPr id="275" name="Oval 11"/>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76" name="Oval 12"/>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66" name="Group 13"/>
              <p:cNvGrpSpPr>
                <a:grpSpLocks/>
              </p:cNvGrpSpPr>
              <p:nvPr/>
            </p:nvGrpSpPr>
            <p:grpSpPr bwMode="auto">
              <a:xfrm>
                <a:off x="2976" y="3419"/>
                <a:ext cx="720" cy="225"/>
                <a:chOff x="2304" y="2166"/>
                <a:chExt cx="288" cy="90"/>
              </a:xfrm>
              <a:grpFill/>
            </p:grpSpPr>
            <p:sp>
              <p:nvSpPr>
                <p:cNvPr id="273" name="Oval 14"/>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74" name="Oval 15"/>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67" name="Group 16"/>
              <p:cNvGrpSpPr>
                <a:grpSpLocks/>
              </p:cNvGrpSpPr>
              <p:nvPr/>
            </p:nvGrpSpPr>
            <p:grpSpPr bwMode="auto">
              <a:xfrm>
                <a:off x="2976" y="3349"/>
                <a:ext cx="720" cy="225"/>
                <a:chOff x="2304" y="2166"/>
                <a:chExt cx="288" cy="90"/>
              </a:xfrm>
              <a:grpFill/>
            </p:grpSpPr>
            <p:sp>
              <p:nvSpPr>
                <p:cNvPr id="271" name="Oval 17"/>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72" name="Oval 18"/>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68" name="Group 19"/>
              <p:cNvGrpSpPr>
                <a:grpSpLocks/>
              </p:cNvGrpSpPr>
              <p:nvPr/>
            </p:nvGrpSpPr>
            <p:grpSpPr bwMode="auto">
              <a:xfrm>
                <a:off x="2976" y="3264"/>
                <a:ext cx="720" cy="225"/>
                <a:chOff x="2304" y="2112"/>
                <a:chExt cx="288" cy="90"/>
              </a:xfrm>
              <a:grpFill/>
            </p:grpSpPr>
            <p:sp>
              <p:nvSpPr>
                <p:cNvPr id="269" name="Oval 20"/>
                <p:cNvSpPr>
                  <a:spLocks noChangeArrowheads="1"/>
                </p:cNvSpPr>
                <p:nvPr/>
              </p:nvSpPr>
              <p:spPr bwMode="auto">
                <a:xfrm>
                  <a:off x="2304" y="2116"/>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70" name="Oval 21"/>
                <p:cNvSpPr>
                  <a:spLocks noChangeArrowheads="1"/>
                </p:cNvSpPr>
                <p:nvPr/>
              </p:nvSpPr>
              <p:spPr bwMode="auto">
                <a:xfrm>
                  <a:off x="2304" y="2112"/>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154" name="Group 22"/>
            <p:cNvGrpSpPr>
              <a:grpSpLocks/>
            </p:cNvGrpSpPr>
            <p:nvPr/>
          </p:nvGrpSpPr>
          <p:grpSpPr bwMode="auto">
            <a:xfrm>
              <a:off x="6915571" y="1781187"/>
              <a:ext cx="504825" cy="719137"/>
              <a:chOff x="2784" y="96"/>
              <a:chExt cx="336" cy="311"/>
            </a:xfrm>
            <a:solidFill>
              <a:srgbClr val="FEEEC1"/>
            </a:solidFill>
          </p:grpSpPr>
          <p:grpSp>
            <p:nvGrpSpPr>
              <p:cNvPr id="246" name="Group 23"/>
              <p:cNvGrpSpPr>
                <a:grpSpLocks/>
              </p:cNvGrpSpPr>
              <p:nvPr/>
            </p:nvGrpSpPr>
            <p:grpSpPr bwMode="auto">
              <a:xfrm>
                <a:off x="2784" y="276"/>
                <a:ext cx="336" cy="131"/>
                <a:chOff x="2784" y="240"/>
                <a:chExt cx="336" cy="131"/>
              </a:xfrm>
              <a:grpFill/>
            </p:grpSpPr>
            <p:sp>
              <p:nvSpPr>
                <p:cNvPr id="261" name="Oval 24"/>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62" name="Oval 25"/>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47" name="Group 26"/>
              <p:cNvGrpSpPr>
                <a:grpSpLocks/>
              </p:cNvGrpSpPr>
              <p:nvPr/>
            </p:nvGrpSpPr>
            <p:grpSpPr bwMode="auto">
              <a:xfrm>
                <a:off x="2784" y="240"/>
                <a:ext cx="336" cy="131"/>
                <a:chOff x="2784" y="240"/>
                <a:chExt cx="336" cy="131"/>
              </a:xfrm>
              <a:grpFill/>
            </p:grpSpPr>
            <p:sp>
              <p:nvSpPr>
                <p:cNvPr id="259" name="Oval 27"/>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60" name="Oval 28"/>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48" name="Group 29"/>
              <p:cNvGrpSpPr>
                <a:grpSpLocks/>
              </p:cNvGrpSpPr>
              <p:nvPr/>
            </p:nvGrpSpPr>
            <p:grpSpPr bwMode="auto">
              <a:xfrm>
                <a:off x="2784" y="208"/>
                <a:ext cx="336" cy="131"/>
                <a:chOff x="2784" y="240"/>
                <a:chExt cx="336" cy="131"/>
              </a:xfrm>
              <a:grpFill/>
            </p:grpSpPr>
            <p:sp>
              <p:nvSpPr>
                <p:cNvPr id="257" name="Oval 30"/>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8" name="Oval 31"/>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49" name="Group 32"/>
              <p:cNvGrpSpPr>
                <a:grpSpLocks/>
              </p:cNvGrpSpPr>
              <p:nvPr/>
            </p:nvGrpSpPr>
            <p:grpSpPr bwMode="auto">
              <a:xfrm>
                <a:off x="2784" y="172"/>
                <a:ext cx="336" cy="131"/>
                <a:chOff x="2784" y="240"/>
                <a:chExt cx="336" cy="131"/>
              </a:xfrm>
              <a:grpFill/>
            </p:grpSpPr>
            <p:sp>
              <p:nvSpPr>
                <p:cNvPr id="255" name="Oval 33"/>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6" name="Oval 34"/>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50" name="Group 35"/>
              <p:cNvGrpSpPr>
                <a:grpSpLocks/>
              </p:cNvGrpSpPr>
              <p:nvPr/>
            </p:nvGrpSpPr>
            <p:grpSpPr bwMode="auto">
              <a:xfrm>
                <a:off x="2784" y="136"/>
                <a:ext cx="336" cy="131"/>
                <a:chOff x="2784" y="240"/>
                <a:chExt cx="336" cy="131"/>
              </a:xfrm>
              <a:grpFill/>
            </p:grpSpPr>
            <p:sp>
              <p:nvSpPr>
                <p:cNvPr id="253" name="Oval 36"/>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4" name="Oval 37"/>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251" name="Oval 38"/>
              <p:cNvSpPr>
                <a:spLocks noChangeArrowheads="1"/>
              </p:cNvSpPr>
              <p:nvPr/>
            </p:nvSpPr>
            <p:spPr bwMode="auto">
              <a:xfrm>
                <a:off x="2784" y="102"/>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2" name="Oval 39"/>
              <p:cNvSpPr>
                <a:spLocks noChangeArrowheads="1"/>
              </p:cNvSpPr>
              <p:nvPr/>
            </p:nvSpPr>
            <p:spPr bwMode="auto">
              <a:xfrm>
                <a:off x="2784" y="96"/>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55" name="右箭头 154"/>
            <p:cNvSpPr/>
            <p:nvPr/>
          </p:nvSpPr>
          <p:spPr bwMode="auto">
            <a:xfrm>
              <a:off x="7466964" y="2060106"/>
              <a:ext cx="1444736" cy="222848"/>
            </a:xfrm>
            <a:prstGeom prst="rightArrow">
              <a:avLst>
                <a:gd name="adj1" fmla="val 39483"/>
                <a:gd name="adj2" fmla="val 44742"/>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56" name="Group 3"/>
            <p:cNvGrpSpPr>
              <a:grpSpLocks/>
            </p:cNvGrpSpPr>
            <p:nvPr/>
          </p:nvGrpSpPr>
          <p:grpSpPr bwMode="auto">
            <a:xfrm>
              <a:off x="8915154" y="1785676"/>
              <a:ext cx="504825" cy="719138"/>
              <a:chOff x="2976" y="3264"/>
              <a:chExt cx="720" cy="577"/>
            </a:xfrm>
            <a:solidFill>
              <a:srgbClr val="94DAE2"/>
            </a:solidFill>
          </p:grpSpPr>
          <p:grpSp>
            <p:nvGrpSpPr>
              <p:cNvPr id="228" name="Group 4"/>
              <p:cNvGrpSpPr>
                <a:grpSpLocks/>
              </p:cNvGrpSpPr>
              <p:nvPr/>
            </p:nvGrpSpPr>
            <p:grpSpPr bwMode="auto">
              <a:xfrm>
                <a:off x="2976" y="3616"/>
                <a:ext cx="720" cy="225"/>
                <a:chOff x="2304" y="2166"/>
                <a:chExt cx="288" cy="90"/>
              </a:xfrm>
              <a:grpFill/>
            </p:grpSpPr>
            <p:sp>
              <p:nvSpPr>
                <p:cNvPr id="244" name="Oval 5"/>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45" name="Oval 6"/>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29" name="Group 7"/>
              <p:cNvGrpSpPr>
                <a:grpSpLocks/>
              </p:cNvGrpSpPr>
              <p:nvPr/>
            </p:nvGrpSpPr>
            <p:grpSpPr bwMode="auto">
              <a:xfrm>
                <a:off x="2976" y="3552"/>
                <a:ext cx="720" cy="225"/>
                <a:chOff x="2304" y="2166"/>
                <a:chExt cx="288" cy="90"/>
              </a:xfrm>
              <a:grpFill/>
            </p:grpSpPr>
            <p:sp>
              <p:nvSpPr>
                <p:cNvPr id="242" name="Oval 8"/>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43" name="Oval 9"/>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30" name="Group 10"/>
              <p:cNvGrpSpPr>
                <a:grpSpLocks/>
              </p:cNvGrpSpPr>
              <p:nvPr/>
            </p:nvGrpSpPr>
            <p:grpSpPr bwMode="auto">
              <a:xfrm>
                <a:off x="2976" y="3489"/>
                <a:ext cx="720" cy="225"/>
                <a:chOff x="2304" y="2166"/>
                <a:chExt cx="288" cy="90"/>
              </a:xfrm>
              <a:grpFill/>
            </p:grpSpPr>
            <p:sp>
              <p:nvSpPr>
                <p:cNvPr id="240" name="Oval 11"/>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41" name="Oval 12"/>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31" name="Group 13"/>
              <p:cNvGrpSpPr>
                <a:grpSpLocks/>
              </p:cNvGrpSpPr>
              <p:nvPr/>
            </p:nvGrpSpPr>
            <p:grpSpPr bwMode="auto">
              <a:xfrm>
                <a:off x="2976" y="3419"/>
                <a:ext cx="720" cy="225"/>
                <a:chOff x="2304" y="2166"/>
                <a:chExt cx="288" cy="90"/>
              </a:xfrm>
              <a:grpFill/>
            </p:grpSpPr>
            <p:sp>
              <p:nvSpPr>
                <p:cNvPr id="238" name="Oval 14"/>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9" name="Oval 15"/>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32" name="Group 16"/>
              <p:cNvGrpSpPr>
                <a:grpSpLocks/>
              </p:cNvGrpSpPr>
              <p:nvPr/>
            </p:nvGrpSpPr>
            <p:grpSpPr bwMode="auto">
              <a:xfrm>
                <a:off x="2976" y="3349"/>
                <a:ext cx="720" cy="225"/>
                <a:chOff x="2304" y="2166"/>
                <a:chExt cx="288" cy="90"/>
              </a:xfrm>
              <a:grpFill/>
            </p:grpSpPr>
            <p:sp>
              <p:nvSpPr>
                <p:cNvPr id="236" name="Oval 17"/>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7" name="Oval 18"/>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33" name="Group 19"/>
              <p:cNvGrpSpPr>
                <a:grpSpLocks/>
              </p:cNvGrpSpPr>
              <p:nvPr/>
            </p:nvGrpSpPr>
            <p:grpSpPr bwMode="auto">
              <a:xfrm>
                <a:off x="2976" y="3264"/>
                <a:ext cx="720" cy="225"/>
                <a:chOff x="2304" y="2112"/>
                <a:chExt cx="288" cy="90"/>
              </a:xfrm>
              <a:grpFill/>
            </p:grpSpPr>
            <p:sp>
              <p:nvSpPr>
                <p:cNvPr id="234" name="Oval 20"/>
                <p:cNvSpPr>
                  <a:spLocks noChangeArrowheads="1"/>
                </p:cNvSpPr>
                <p:nvPr/>
              </p:nvSpPr>
              <p:spPr bwMode="auto">
                <a:xfrm>
                  <a:off x="2304" y="2116"/>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5" name="Oval 21"/>
                <p:cNvSpPr>
                  <a:spLocks noChangeArrowheads="1"/>
                </p:cNvSpPr>
                <p:nvPr/>
              </p:nvSpPr>
              <p:spPr bwMode="auto">
                <a:xfrm>
                  <a:off x="2304" y="2112"/>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sp>
          <p:nvSpPr>
            <p:cNvPr id="157" name="右箭头 156"/>
            <p:cNvSpPr/>
            <p:nvPr/>
          </p:nvSpPr>
          <p:spPr bwMode="auto">
            <a:xfrm rot="8816168">
              <a:off x="5453105" y="2905456"/>
              <a:ext cx="2957273" cy="215155"/>
            </a:xfrm>
            <a:prstGeom prst="rightArrow">
              <a:avLst>
                <a:gd name="adj1" fmla="val 39483"/>
                <a:gd name="adj2" fmla="val 44742"/>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58" name="Group 3"/>
            <p:cNvGrpSpPr>
              <a:grpSpLocks/>
            </p:cNvGrpSpPr>
            <p:nvPr/>
          </p:nvGrpSpPr>
          <p:grpSpPr bwMode="auto">
            <a:xfrm>
              <a:off x="2843311" y="1808779"/>
              <a:ext cx="504825" cy="719138"/>
              <a:chOff x="2976" y="3264"/>
              <a:chExt cx="720" cy="577"/>
            </a:xfrm>
            <a:solidFill>
              <a:schemeClr val="bg1"/>
            </a:solidFill>
          </p:grpSpPr>
          <p:grpSp>
            <p:nvGrpSpPr>
              <p:cNvPr id="210" name="Group 4"/>
              <p:cNvGrpSpPr>
                <a:grpSpLocks/>
              </p:cNvGrpSpPr>
              <p:nvPr/>
            </p:nvGrpSpPr>
            <p:grpSpPr bwMode="auto">
              <a:xfrm>
                <a:off x="2976" y="3616"/>
                <a:ext cx="720" cy="225"/>
                <a:chOff x="2304" y="2166"/>
                <a:chExt cx="288" cy="90"/>
              </a:xfrm>
              <a:grpFill/>
            </p:grpSpPr>
            <p:sp>
              <p:nvSpPr>
                <p:cNvPr id="226" name="Oval 5"/>
                <p:cNvSpPr>
                  <a:spLocks noChangeArrowheads="1"/>
                </p:cNvSpPr>
                <p:nvPr/>
              </p:nvSpPr>
              <p:spPr bwMode="auto">
                <a:xfrm>
                  <a:off x="2304" y="2170"/>
                  <a:ext cx="288" cy="8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7" name="Oval 6"/>
                <p:cNvSpPr>
                  <a:spLocks noChangeArrowheads="1"/>
                </p:cNvSpPr>
                <p:nvPr/>
              </p:nvSpPr>
              <p:spPr bwMode="auto">
                <a:xfrm>
                  <a:off x="2304" y="2166"/>
                  <a:ext cx="288" cy="7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11" name="Group 7"/>
              <p:cNvGrpSpPr>
                <a:grpSpLocks/>
              </p:cNvGrpSpPr>
              <p:nvPr/>
            </p:nvGrpSpPr>
            <p:grpSpPr bwMode="auto">
              <a:xfrm>
                <a:off x="2976" y="3552"/>
                <a:ext cx="720" cy="225"/>
                <a:chOff x="2304" y="2166"/>
                <a:chExt cx="288" cy="90"/>
              </a:xfrm>
              <a:grpFill/>
            </p:grpSpPr>
            <p:sp>
              <p:nvSpPr>
                <p:cNvPr id="224" name="Oval 8"/>
                <p:cNvSpPr>
                  <a:spLocks noChangeArrowheads="1"/>
                </p:cNvSpPr>
                <p:nvPr/>
              </p:nvSpPr>
              <p:spPr bwMode="auto">
                <a:xfrm>
                  <a:off x="2304" y="2170"/>
                  <a:ext cx="288" cy="8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5" name="Oval 9"/>
                <p:cNvSpPr>
                  <a:spLocks noChangeArrowheads="1"/>
                </p:cNvSpPr>
                <p:nvPr/>
              </p:nvSpPr>
              <p:spPr bwMode="auto">
                <a:xfrm>
                  <a:off x="2304" y="2166"/>
                  <a:ext cx="288" cy="7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12" name="Group 10"/>
              <p:cNvGrpSpPr>
                <a:grpSpLocks/>
              </p:cNvGrpSpPr>
              <p:nvPr/>
            </p:nvGrpSpPr>
            <p:grpSpPr bwMode="auto">
              <a:xfrm>
                <a:off x="2976" y="3489"/>
                <a:ext cx="720" cy="225"/>
                <a:chOff x="2304" y="2166"/>
                <a:chExt cx="288" cy="90"/>
              </a:xfrm>
              <a:grpFill/>
            </p:grpSpPr>
            <p:sp>
              <p:nvSpPr>
                <p:cNvPr id="222" name="Oval 11"/>
                <p:cNvSpPr>
                  <a:spLocks noChangeArrowheads="1"/>
                </p:cNvSpPr>
                <p:nvPr/>
              </p:nvSpPr>
              <p:spPr bwMode="auto">
                <a:xfrm>
                  <a:off x="2304" y="2170"/>
                  <a:ext cx="288" cy="8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3" name="Oval 12"/>
                <p:cNvSpPr>
                  <a:spLocks noChangeArrowheads="1"/>
                </p:cNvSpPr>
                <p:nvPr/>
              </p:nvSpPr>
              <p:spPr bwMode="auto">
                <a:xfrm>
                  <a:off x="2304" y="2166"/>
                  <a:ext cx="288" cy="7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13" name="Group 13"/>
              <p:cNvGrpSpPr>
                <a:grpSpLocks/>
              </p:cNvGrpSpPr>
              <p:nvPr/>
            </p:nvGrpSpPr>
            <p:grpSpPr bwMode="auto">
              <a:xfrm>
                <a:off x="2976" y="3419"/>
                <a:ext cx="720" cy="225"/>
                <a:chOff x="2304" y="2166"/>
                <a:chExt cx="288" cy="90"/>
              </a:xfrm>
              <a:grpFill/>
            </p:grpSpPr>
            <p:sp>
              <p:nvSpPr>
                <p:cNvPr id="220" name="Oval 14"/>
                <p:cNvSpPr>
                  <a:spLocks noChangeArrowheads="1"/>
                </p:cNvSpPr>
                <p:nvPr/>
              </p:nvSpPr>
              <p:spPr bwMode="auto">
                <a:xfrm>
                  <a:off x="2304" y="2170"/>
                  <a:ext cx="288" cy="8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1" name="Oval 15"/>
                <p:cNvSpPr>
                  <a:spLocks noChangeArrowheads="1"/>
                </p:cNvSpPr>
                <p:nvPr/>
              </p:nvSpPr>
              <p:spPr bwMode="auto">
                <a:xfrm>
                  <a:off x="2304" y="2166"/>
                  <a:ext cx="288" cy="7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14" name="Group 16"/>
              <p:cNvGrpSpPr>
                <a:grpSpLocks/>
              </p:cNvGrpSpPr>
              <p:nvPr/>
            </p:nvGrpSpPr>
            <p:grpSpPr bwMode="auto">
              <a:xfrm>
                <a:off x="2976" y="3349"/>
                <a:ext cx="720" cy="225"/>
                <a:chOff x="2304" y="2166"/>
                <a:chExt cx="288" cy="90"/>
              </a:xfrm>
              <a:grpFill/>
            </p:grpSpPr>
            <p:sp>
              <p:nvSpPr>
                <p:cNvPr id="218" name="Oval 17"/>
                <p:cNvSpPr>
                  <a:spLocks noChangeArrowheads="1"/>
                </p:cNvSpPr>
                <p:nvPr/>
              </p:nvSpPr>
              <p:spPr bwMode="auto">
                <a:xfrm>
                  <a:off x="2304" y="2170"/>
                  <a:ext cx="288" cy="8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9" name="Oval 18"/>
                <p:cNvSpPr>
                  <a:spLocks noChangeArrowheads="1"/>
                </p:cNvSpPr>
                <p:nvPr/>
              </p:nvSpPr>
              <p:spPr bwMode="auto">
                <a:xfrm>
                  <a:off x="2304" y="2166"/>
                  <a:ext cx="288" cy="7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15" name="Group 19"/>
              <p:cNvGrpSpPr>
                <a:grpSpLocks/>
              </p:cNvGrpSpPr>
              <p:nvPr/>
            </p:nvGrpSpPr>
            <p:grpSpPr bwMode="auto">
              <a:xfrm>
                <a:off x="2976" y="3264"/>
                <a:ext cx="720" cy="225"/>
                <a:chOff x="2304" y="2112"/>
                <a:chExt cx="288" cy="90"/>
              </a:xfrm>
              <a:grpFill/>
            </p:grpSpPr>
            <p:sp>
              <p:nvSpPr>
                <p:cNvPr id="216" name="Oval 20"/>
                <p:cNvSpPr>
                  <a:spLocks noChangeArrowheads="1"/>
                </p:cNvSpPr>
                <p:nvPr/>
              </p:nvSpPr>
              <p:spPr bwMode="auto">
                <a:xfrm>
                  <a:off x="2304" y="2116"/>
                  <a:ext cx="288" cy="8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7" name="Oval 21"/>
                <p:cNvSpPr>
                  <a:spLocks noChangeArrowheads="1"/>
                </p:cNvSpPr>
                <p:nvPr/>
              </p:nvSpPr>
              <p:spPr bwMode="auto">
                <a:xfrm>
                  <a:off x="2304" y="2112"/>
                  <a:ext cx="288" cy="7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sp>
          <p:nvSpPr>
            <p:cNvPr id="159" name="文本框 158"/>
            <p:cNvSpPr txBox="1"/>
            <p:nvPr/>
          </p:nvSpPr>
          <p:spPr bwMode="auto">
            <a:xfrm>
              <a:off x="8852604" y="2994762"/>
              <a:ext cx="739973" cy="365658"/>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r>
                <a:rPr lang="ru-RU" sz="1800" b="1">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ВРЕМЯ</a:t>
              </a:r>
            </a:p>
          </p:txBody>
        </p:sp>
        <p:sp>
          <p:nvSpPr>
            <p:cNvPr id="160" name="文本框 159"/>
            <p:cNvSpPr txBox="1"/>
            <p:nvPr/>
          </p:nvSpPr>
          <p:spPr bwMode="auto">
            <a:xfrm>
              <a:off x="2877220" y="3013034"/>
              <a:ext cx="443417" cy="365658"/>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r>
                <a:rPr lang="ru-RU" sz="1800" b="1">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10</a:t>
              </a:r>
            </a:p>
          </p:txBody>
        </p:sp>
        <p:sp>
          <p:nvSpPr>
            <p:cNvPr id="161" name="文本框 160"/>
            <p:cNvSpPr txBox="1"/>
            <p:nvPr/>
          </p:nvSpPr>
          <p:spPr bwMode="auto">
            <a:xfrm>
              <a:off x="5032173" y="3006770"/>
              <a:ext cx="443417" cy="365658"/>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r>
                <a:rPr lang="ru-RU" sz="1800" b="1">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11</a:t>
              </a:r>
            </a:p>
          </p:txBody>
        </p:sp>
        <p:sp>
          <p:nvSpPr>
            <p:cNvPr id="162" name="文本框 161"/>
            <p:cNvSpPr txBox="1"/>
            <p:nvPr/>
          </p:nvSpPr>
          <p:spPr bwMode="auto">
            <a:xfrm>
              <a:off x="6949480" y="3000607"/>
              <a:ext cx="443417" cy="365658"/>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r>
                <a:rPr lang="ru-RU" sz="1800" b="1">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12</a:t>
              </a:r>
            </a:p>
          </p:txBody>
        </p:sp>
        <p:grpSp>
          <p:nvGrpSpPr>
            <p:cNvPr id="163" name="Group 3"/>
            <p:cNvGrpSpPr>
              <a:grpSpLocks/>
            </p:cNvGrpSpPr>
            <p:nvPr/>
          </p:nvGrpSpPr>
          <p:grpSpPr bwMode="auto">
            <a:xfrm>
              <a:off x="4998262" y="3883016"/>
              <a:ext cx="504825" cy="719138"/>
              <a:chOff x="2976" y="3264"/>
              <a:chExt cx="720" cy="577"/>
            </a:xfrm>
            <a:solidFill>
              <a:srgbClr val="94DAE2"/>
            </a:solidFill>
          </p:grpSpPr>
          <p:grpSp>
            <p:nvGrpSpPr>
              <p:cNvPr id="192" name="Group 4"/>
              <p:cNvGrpSpPr>
                <a:grpSpLocks/>
              </p:cNvGrpSpPr>
              <p:nvPr/>
            </p:nvGrpSpPr>
            <p:grpSpPr bwMode="auto">
              <a:xfrm>
                <a:off x="2976" y="3616"/>
                <a:ext cx="720" cy="225"/>
                <a:chOff x="2304" y="2166"/>
                <a:chExt cx="288" cy="90"/>
              </a:xfrm>
              <a:grpFill/>
            </p:grpSpPr>
            <p:sp>
              <p:nvSpPr>
                <p:cNvPr id="208" name="Oval 5"/>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9" name="Oval 6"/>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93" name="Group 7"/>
              <p:cNvGrpSpPr>
                <a:grpSpLocks/>
              </p:cNvGrpSpPr>
              <p:nvPr/>
            </p:nvGrpSpPr>
            <p:grpSpPr bwMode="auto">
              <a:xfrm>
                <a:off x="2976" y="3552"/>
                <a:ext cx="720" cy="225"/>
                <a:chOff x="2304" y="2166"/>
                <a:chExt cx="288" cy="90"/>
              </a:xfrm>
              <a:grpFill/>
            </p:grpSpPr>
            <p:sp>
              <p:nvSpPr>
                <p:cNvPr id="206" name="Oval 8"/>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7" name="Oval 9"/>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94" name="Group 10"/>
              <p:cNvGrpSpPr>
                <a:grpSpLocks/>
              </p:cNvGrpSpPr>
              <p:nvPr/>
            </p:nvGrpSpPr>
            <p:grpSpPr bwMode="auto">
              <a:xfrm>
                <a:off x="2976" y="3489"/>
                <a:ext cx="720" cy="225"/>
                <a:chOff x="2304" y="2166"/>
                <a:chExt cx="288" cy="90"/>
              </a:xfrm>
              <a:grpFill/>
            </p:grpSpPr>
            <p:sp>
              <p:nvSpPr>
                <p:cNvPr id="204" name="Oval 11"/>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5" name="Oval 12"/>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95" name="Group 13"/>
              <p:cNvGrpSpPr>
                <a:grpSpLocks/>
              </p:cNvGrpSpPr>
              <p:nvPr/>
            </p:nvGrpSpPr>
            <p:grpSpPr bwMode="auto">
              <a:xfrm>
                <a:off x="2976" y="3419"/>
                <a:ext cx="720" cy="225"/>
                <a:chOff x="2304" y="2166"/>
                <a:chExt cx="288" cy="90"/>
              </a:xfrm>
              <a:grpFill/>
            </p:grpSpPr>
            <p:sp>
              <p:nvSpPr>
                <p:cNvPr id="202" name="Oval 14"/>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3" name="Oval 15"/>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96" name="Group 16"/>
              <p:cNvGrpSpPr>
                <a:grpSpLocks/>
              </p:cNvGrpSpPr>
              <p:nvPr/>
            </p:nvGrpSpPr>
            <p:grpSpPr bwMode="auto">
              <a:xfrm>
                <a:off x="2976" y="3349"/>
                <a:ext cx="720" cy="225"/>
                <a:chOff x="2304" y="2166"/>
                <a:chExt cx="288" cy="90"/>
              </a:xfrm>
              <a:grpFill/>
            </p:grpSpPr>
            <p:sp>
              <p:nvSpPr>
                <p:cNvPr id="200" name="Oval 17"/>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1" name="Oval 18"/>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97" name="Group 19"/>
              <p:cNvGrpSpPr>
                <a:grpSpLocks/>
              </p:cNvGrpSpPr>
              <p:nvPr/>
            </p:nvGrpSpPr>
            <p:grpSpPr bwMode="auto">
              <a:xfrm>
                <a:off x="2976" y="3264"/>
                <a:ext cx="720" cy="225"/>
                <a:chOff x="2304" y="2112"/>
                <a:chExt cx="288" cy="90"/>
              </a:xfrm>
              <a:grpFill/>
            </p:grpSpPr>
            <p:sp>
              <p:nvSpPr>
                <p:cNvPr id="198" name="Oval 20"/>
                <p:cNvSpPr>
                  <a:spLocks noChangeArrowheads="1"/>
                </p:cNvSpPr>
                <p:nvPr/>
              </p:nvSpPr>
              <p:spPr bwMode="auto">
                <a:xfrm>
                  <a:off x="2304" y="2116"/>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9" name="Oval 21"/>
                <p:cNvSpPr>
                  <a:spLocks noChangeArrowheads="1"/>
                </p:cNvSpPr>
                <p:nvPr/>
              </p:nvSpPr>
              <p:spPr bwMode="auto">
                <a:xfrm>
                  <a:off x="2304" y="2112"/>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164" name="Group 3"/>
            <p:cNvGrpSpPr>
              <a:grpSpLocks/>
            </p:cNvGrpSpPr>
            <p:nvPr/>
          </p:nvGrpSpPr>
          <p:grpSpPr bwMode="auto">
            <a:xfrm>
              <a:off x="2849163" y="3895479"/>
              <a:ext cx="504825" cy="719138"/>
              <a:chOff x="2976" y="3264"/>
              <a:chExt cx="720" cy="577"/>
            </a:xfrm>
            <a:solidFill>
              <a:schemeClr val="bg1"/>
            </a:solidFill>
          </p:grpSpPr>
          <p:grpSp>
            <p:nvGrpSpPr>
              <p:cNvPr id="174" name="Group 4"/>
              <p:cNvGrpSpPr>
                <a:grpSpLocks/>
              </p:cNvGrpSpPr>
              <p:nvPr/>
            </p:nvGrpSpPr>
            <p:grpSpPr bwMode="auto">
              <a:xfrm>
                <a:off x="2976" y="3616"/>
                <a:ext cx="720" cy="225"/>
                <a:chOff x="2304" y="2166"/>
                <a:chExt cx="288" cy="90"/>
              </a:xfrm>
              <a:grpFill/>
            </p:grpSpPr>
            <p:sp>
              <p:nvSpPr>
                <p:cNvPr id="190" name="Oval 5"/>
                <p:cNvSpPr>
                  <a:spLocks noChangeArrowheads="1"/>
                </p:cNvSpPr>
                <p:nvPr/>
              </p:nvSpPr>
              <p:spPr bwMode="auto">
                <a:xfrm>
                  <a:off x="2304" y="2170"/>
                  <a:ext cx="288" cy="8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1" name="Oval 6"/>
                <p:cNvSpPr>
                  <a:spLocks noChangeArrowheads="1"/>
                </p:cNvSpPr>
                <p:nvPr/>
              </p:nvSpPr>
              <p:spPr bwMode="auto">
                <a:xfrm>
                  <a:off x="2304" y="2166"/>
                  <a:ext cx="288" cy="7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75" name="Group 7"/>
              <p:cNvGrpSpPr>
                <a:grpSpLocks/>
              </p:cNvGrpSpPr>
              <p:nvPr/>
            </p:nvGrpSpPr>
            <p:grpSpPr bwMode="auto">
              <a:xfrm>
                <a:off x="2976" y="3552"/>
                <a:ext cx="720" cy="225"/>
                <a:chOff x="2304" y="2166"/>
                <a:chExt cx="288" cy="90"/>
              </a:xfrm>
              <a:grpFill/>
            </p:grpSpPr>
            <p:sp>
              <p:nvSpPr>
                <p:cNvPr id="188" name="Oval 8"/>
                <p:cNvSpPr>
                  <a:spLocks noChangeArrowheads="1"/>
                </p:cNvSpPr>
                <p:nvPr/>
              </p:nvSpPr>
              <p:spPr bwMode="auto">
                <a:xfrm>
                  <a:off x="2304" y="2170"/>
                  <a:ext cx="288" cy="8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9" name="Oval 9"/>
                <p:cNvSpPr>
                  <a:spLocks noChangeArrowheads="1"/>
                </p:cNvSpPr>
                <p:nvPr/>
              </p:nvSpPr>
              <p:spPr bwMode="auto">
                <a:xfrm>
                  <a:off x="2304" y="2166"/>
                  <a:ext cx="288" cy="7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76" name="Group 10"/>
              <p:cNvGrpSpPr>
                <a:grpSpLocks/>
              </p:cNvGrpSpPr>
              <p:nvPr/>
            </p:nvGrpSpPr>
            <p:grpSpPr bwMode="auto">
              <a:xfrm>
                <a:off x="2976" y="3489"/>
                <a:ext cx="720" cy="225"/>
                <a:chOff x="2304" y="2166"/>
                <a:chExt cx="288" cy="90"/>
              </a:xfrm>
              <a:grpFill/>
            </p:grpSpPr>
            <p:sp>
              <p:nvSpPr>
                <p:cNvPr id="186" name="Oval 11"/>
                <p:cNvSpPr>
                  <a:spLocks noChangeArrowheads="1"/>
                </p:cNvSpPr>
                <p:nvPr/>
              </p:nvSpPr>
              <p:spPr bwMode="auto">
                <a:xfrm>
                  <a:off x="2304" y="2170"/>
                  <a:ext cx="288" cy="8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7" name="Oval 12"/>
                <p:cNvSpPr>
                  <a:spLocks noChangeArrowheads="1"/>
                </p:cNvSpPr>
                <p:nvPr/>
              </p:nvSpPr>
              <p:spPr bwMode="auto">
                <a:xfrm>
                  <a:off x="2304" y="2166"/>
                  <a:ext cx="288" cy="7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77" name="Group 13"/>
              <p:cNvGrpSpPr>
                <a:grpSpLocks/>
              </p:cNvGrpSpPr>
              <p:nvPr/>
            </p:nvGrpSpPr>
            <p:grpSpPr bwMode="auto">
              <a:xfrm>
                <a:off x="2976" y="3419"/>
                <a:ext cx="720" cy="225"/>
                <a:chOff x="2304" y="2166"/>
                <a:chExt cx="288" cy="90"/>
              </a:xfrm>
              <a:grpFill/>
            </p:grpSpPr>
            <p:sp>
              <p:nvSpPr>
                <p:cNvPr id="184" name="Oval 14"/>
                <p:cNvSpPr>
                  <a:spLocks noChangeArrowheads="1"/>
                </p:cNvSpPr>
                <p:nvPr/>
              </p:nvSpPr>
              <p:spPr bwMode="auto">
                <a:xfrm>
                  <a:off x="2304" y="2170"/>
                  <a:ext cx="288" cy="8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5" name="Oval 15"/>
                <p:cNvSpPr>
                  <a:spLocks noChangeArrowheads="1"/>
                </p:cNvSpPr>
                <p:nvPr/>
              </p:nvSpPr>
              <p:spPr bwMode="auto">
                <a:xfrm>
                  <a:off x="2304" y="2166"/>
                  <a:ext cx="288" cy="7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78" name="Group 16"/>
              <p:cNvGrpSpPr>
                <a:grpSpLocks/>
              </p:cNvGrpSpPr>
              <p:nvPr/>
            </p:nvGrpSpPr>
            <p:grpSpPr bwMode="auto">
              <a:xfrm>
                <a:off x="2976" y="3349"/>
                <a:ext cx="720" cy="225"/>
                <a:chOff x="2304" y="2166"/>
                <a:chExt cx="288" cy="90"/>
              </a:xfrm>
              <a:grpFill/>
            </p:grpSpPr>
            <p:sp>
              <p:nvSpPr>
                <p:cNvPr id="182" name="Oval 17"/>
                <p:cNvSpPr>
                  <a:spLocks noChangeArrowheads="1"/>
                </p:cNvSpPr>
                <p:nvPr/>
              </p:nvSpPr>
              <p:spPr bwMode="auto">
                <a:xfrm>
                  <a:off x="2304" y="2170"/>
                  <a:ext cx="288" cy="8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3" name="Oval 18"/>
                <p:cNvSpPr>
                  <a:spLocks noChangeArrowheads="1"/>
                </p:cNvSpPr>
                <p:nvPr/>
              </p:nvSpPr>
              <p:spPr bwMode="auto">
                <a:xfrm>
                  <a:off x="2304" y="2166"/>
                  <a:ext cx="288" cy="7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79" name="Group 19"/>
              <p:cNvGrpSpPr>
                <a:grpSpLocks/>
              </p:cNvGrpSpPr>
              <p:nvPr/>
            </p:nvGrpSpPr>
            <p:grpSpPr bwMode="auto">
              <a:xfrm>
                <a:off x="2976" y="3264"/>
                <a:ext cx="720" cy="225"/>
                <a:chOff x="2304" y="2112"/>
                <a:chExt cx="288" cy="90"/>
              </a:xfrm>
              <a:grpFill/>
            </p:grpSpPr>
            <p:sp>
              <p:nvSpPr>
                <p:cNvPr id="180" name="Oval 20"/>
                <p:cNvSpPr>
                  <a:spLocks noChangeArrowheads="1"/>
                </p:cNvSpPr>
                <p:nvPr/>
              </p:nvSpPr>
              <p:spPr bwMode="auto">
                <a:xfrm>
                  <a:off x="2304" y="2116"/>
                  <a:ext cx="288" cy="8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1" name="Oval 21"/>
                <p:cNvSpPr>
                  <a:spLocks noChangeArrowheads="1"/>
                </p:cNvSpPr>
                <p:nvPr/>
              </p:nvSpPr>
              <p:spPr bwMode="auto">
                <a:xfrm>
                  <a:off x="2304" y="2112"/>
                  <a:ext cx="288" cy="7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sp>
          <p:nvSpPr>
            <p:cNvPr id="165" name="矩形 164"/>
            <p:cNvSpPr/>
            <p:nvPr/>
          </p:nvSpPr>
          <p:spPr bwMode="auto">
            <a:xfrm>
              <a:off x="2680295" y="3798073"/>
              <a:ext cx="848546" cy="912703"/>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6" name="矩形 165"/>
            <p:cNvSpPr/>
            <p:nvPr/>
          </p:nvSpPr>
          <p:spPr bwMode="auto">
            <a:xfrm>
              <a:off x="4826401" y="3793588"/>
              <a:ext cx="848546" cy="912703"/>
            </a:xfrm>
            <a:prstGeom prst="rect">
              <a:avLst/>
            </a:prstGeom>
            <a:noFill/>
            <a:ln w="38100" cap="flat" cmpd="sng" algn="ctr">
              <a:solidFill>
                <a:srgbClr val="30B5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7" name="文本框 166"/>
            <p:cNvSpPr txBox="1"/>
            <p:nvPr/>
          </p:nvSpPr>
          <p:spPr bwMode="auto">
            <a:xfrm>
              <a:off x="2221620" y="1305123"/>
              <a:ext cx="1765895" cy="365658"/>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r>
                <a:rPr lang="ru-RU" sz="18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Данные 10:00</a:t>
              </a:r>
            </a:p>
          </p:txBody>
        </p:sp>
        <p:sp>
          <p:nvSpPr>
            <p:cNvPr id="168" name="文本框 167"/>
            <p:cNvSpPr txBox="1"/>
            <p:nvPr/>
          </p:nvSpPr>
          <p:spPr bwMode="auto">
            <a:xfrm>
              <a:off x="4322445" y="1268570"/>
              <a:ext cx="1765895" cy="365658"/>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r>
                <a:rPr lang="ru-RU" sz="18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Данные 11:00</a:t>
              </a:r>
            </a:p>
          </p:txBody>
        </p:sp>
        <p:sp>
          <p:nvSpPr>
            <p:cNvPr id="169" name="文本框 168"/>
            <p:cNvSpPr txBox="1"/>
            <p:nvPr/>
          </p:nvSpPr>
          <p:spPr bwMode="auto">
            <a:xfrm>
              <a:off x="4367726" y="4657220"/>
              <a:ext cx="1738644" cy="642657"/>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r>
                <a:rPr lang="ru-RU" sz="18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Мгновенный </a:t>
              </a:r>
              <a:r>
                <a:rPr lang="ru-RU" sz="18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r>
              <a:br>
                <a:rPr lang="ru-RU" sz="18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br>
              <a:r>
                <a:rPr lang="ru-RU" sz="18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снимок </a:t>
              </a:r>
              <a:r>
                <a:rPr lang="ru-RU" sz="18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11:00</a:t>
              </a:r>
            </a:p>
          </p:txBody>
        </p:sp>
        <p:sp>
          <p:nvSpPr>
            <p:cNvPr id="170" name="文本框 169"/>
            <p:cNvSpPr txBox="1"/>
            <p:nvPr/>
          </p:nvSpPr>
          <p:spPr bwMode="auto">
            <a:xfrm>
              <a:off x="2221620" y="4657220"/>
              <a:ext cx="1738644" cy="642657"/>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r>
                <a:rPr lang="ru-RU" sz="18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Мгновенный </a:t>
              </a:r>
              <a:r>
                <a:rPr lang="ru-RU" sz="18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r>
              <a:br>
                <a:rPr lang="ru-RU" sz="18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br>
              <a:r>
                <a:rPr lang="ru-RU" sz="18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снимок </a:t>
              </a:r>
              <a:r>
                <a:rPr lang="ru-RU" sz="18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10:00</a:t>
              </a:r>
            </a:p>
          </p:txBody>
        </p:sp>
        <p:sp>
          <p:nvSpPr>
            <p:cNvPr id="171" name="文本框 170"/>
            <p:cNvSpPr txBox="1"/>
            <p:nvPr/>
          </p:nvSpPr>
          <p:spPr bwMode="auto">
            <a:xfrm>
              <a:off x="6472915" y="1178205"/>
              <a:ext cx="1527047" cy="642657"/>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pPr algn="ctr"/>
              <a:r>
                <a:rPr lang="ru-RU" sz="18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Заражение </a:t>
              </a:r>
              <a:r>
                <a:rPr lang="ru-RU" sz="18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r>
              <a:br>
                <a:rPr lang="ru-RU" sz="18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br>
              <a:r>
                <a:rPr lang="ru-RU" sz="18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вирусом</a:t>
              </a:r>
              <a:endParaRPr lang="ru-RU" sz="18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2" name="文本框 171"/>
            <p:cNvSpPr txBox="1"/>
            <p:nvPr/>
          </p:nvSpPr>
          <p:spPr bwMode="auto">
            <a:xfrm>
              <a:off x="8263061" y="1317603"/>
              <a:ext cx="1765895" cy="365658"/>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r>
                <a:rPr lang="ru-RU" sz="18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Данные 11:00</a:t>
              </a:r>
            </a:p>
          </p:txBody>
        </p:sp>
        <p:sp>
          <p:nvSpPr>
            <p:cNvPr id="173" name="文本框 172"/>
            <p:cNvSpPr txBox="1"/>
            <p:nvPr/>
          </p:nvSpPr>
          <p:spPr bwMode="auto">
            <a:xfrm>
              <a:off x="7256689" y="1736010"/>
              <a:ext cx="1017292" cy="365658"/>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r>
                <a:rPr lang="ru-RU" sz="18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Восстановление</a:t>
              </a:r>
            </a:p>
          </p:txBody>
        </p:sp>
      </p:grpSp>
    </p:spTree>
    <p:extLst>
      <p:ext uri="{BB962C8B-B14F-4D97-AF65-F5344CB8AC3E}">
        <p14:creationId xmlns:p14="http://schemas.microsoft.com/office/powerpoint/2010/main" val="1640057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标题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功能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内容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0000"/>
        </a:solidFill>
        <a:ln w="0" cap="flat">
          <a:solidFill>
            <a:srgbClr val="FF0000"/>
          </a:solidFill>
          <a:prstDash val="solid"/>
          <a:round/>
          <a:headEnd/>
          <a:tailEnd/>
        </a:ln>
      </a:spPr>
      <a:bodyPr vert="horz" wrap="square" lIns="91440" tIns="45720" rIns="91440" bIns="45720" numCol="1" anchor="t" anchorCtr="0" compatLnSpc="1">
        <a:prstTxWarp prst="textNoShape">
          <a:avLst/>
        </a:prstTxWarp>
      </a:bodyPr>
      <a:lstStyle>
        <a:defPPr>
          <a:defRPr>
            <a:latin typeface="+mj-lt"/>
            <a:ea typeface="方正兰亭黑简体" panose="02000000000000000000" pitchFamily="2" charset="-122"/>
            <a:sym typeface="Huawei Sans" panose="020C0503030203020204" pitchFamily="34" charset="0"/>
          </a:defRPr>
        </a:defPPr>
      </a:lstStyle>
    </a:spDef>
    <a:lnDef>
      <a:spPr bwMode="auto">
        <a:solidFill>
          <a:schemeClr val="accent1"/>
        </a:solidFill>
        <a:ln w="12700" cap="flat" cmpd="sng" algn="ctr">
          <a:solidFill>
            <a:schemeClr val="tx1"/>
          </a:solidFill>
          <a:prstDash val="solid"/>
          <a:round/>
          <a:headEnd type="none" w="med" len="med"/>
          <a:tailEnd type="triangle"/>
        </a:ln>
        <a:effectLst/>
      </a:spPr>
      <a:body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感谢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002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a:defPPr>
      </a:lstStyle>
    </a:txDef>
  </a:objectDefaults>
  <a:extraClrSchemeLst/>
  <a:extLst>
    <a:ext uri="{05A4C25C-085E-4340-85A3-A5531E510DB2}">
      <thm15:themeFamily xmlns:thm15="http://schemas.microsoft.com/office/thememl/2012/main" name="演示文稿1" id="{5D7106B4-FD24-471A-B326-8B58E27A973B}" vid="{1AA013AF-7C2E-4A39-9796-86760F640C1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7333E8A2F07A74D848136A2C03778F8" ma:contentTypeVersion="1" ma:contentTypeDescription="Create a new document." ma:contentTypeScope="" ma:versionID="ee942d4b29dff8ac548774f72a0dae5e">
  <xsd:schema xmlns:xsd="http://www.w3.org/2001/XMLSchema" xmlns:xs="http://www.w3.org/2001/XMLSchema" xmlns:p="http://schemas.microsoft.com/office/2006/metadata/properties" xmlns:ns2="475f1e55-3009-46d8-9566-5d569a2b3a98" targetNamespace="http://schemas.microsoft.com/office/2006/metadata/properties" ma:root="true" ma:fieldsID="1d095aabec1d15598815726bd4b054a7" ns2:_="">
    <xsd:import namespace="475f1e55-3009-46d8-9566-5d569a2b3a98"/>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5f1e55-3009-46d8-9566-5d569a2b3a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C6E423-EEF5-4760-8DF6-0C1C834FD219}">
  <ds:schemaRefs>
    <ds:schemaRef ds:uri="http://schemas.microsoft.com/sharepoint/v3/contenttype/forms"/>
  </ds:schemaRefs>
</ds:datastoreItem>
</file>

<file path=customXml/itemProps2.xml><?xml version="1.0" encoding="utf-8"?>
<ds:datastoreItem xmlns:ds="http://schemas.openxmlformats.org/officeDocument/2006/customXml" ds:itemID="{620B88AF-0F87-422A-801E-ABE79877143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FFCF345-99AE-49E0-8969-5EA90E760F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5f1e55-3009-46d8-9566-5d569a2b3a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1622</TotalTime>
  <Words>6949</Words>
  <Application>Microsoft Office PowerPoint</Application>
  <PresentationFormat>Widescreen</PresentationFormat>
  <Paragraphs>983</Paragraphs>
  <Slides>56</Slides>
  <Notes>56</Notes>
  <HiddenSlides>3</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56</vt:i4>
      </vt:variant>
    </vt:vector>
  </HeadingPairs>
  <TitlesOfParts>
    <vt:vector size="67" baseType="lpstr">
      <vt:lpstr>Microsoft YaHei</vt:lpstr>
      <vt:lpstr>Microsoft YaHei</vt:lpstr>
      <vt:lpstr>Arial</vt:lpstr>
      <vt:lpstr>Huawei Sans</vt:lpstr>
      <vt:lpstr>Huawei Sans Light</vt:lpstr>
      <vt:lpstr>Wingdings</vt:lpstr>
      <vt:lpstr>方正兰亭黑简体</vt:lpstr>
      <vt:lpstr>1_标题页模板</vt:lpstr>
      <vt:lpstr>2_自功能页模板</vt:lpstr>
      <vt:lpstr>3_内容页模板</vt:lpstr>
      <vt:lpstr>4_感谢页模板</vt:lpstr>
      <vt:lpstr>PowerPoint Presentation</vt:lpstr>
      <vt:lpstr>Технологии защиты данных в СХД и сценарии их применения</vt:lpstr>
      <vt:lpstr>PowerPoint Presentation</vt:lpstr>
      <vt:lpstr>PowerPoint Presentation</vt:lpstr>
      <vt:lpstr>PowerPoint Presentation</vt:lpstr>
      <vt:lpstr>Обзор</vt:lpstr>
      <vt:lpstr>Принцип работы HyperSnap</vt:lpstr>
      <vt:lpstr>Принципы работы HyperSnap:  нулевая потеря производительности</vt:lpstr>
      <vt:lpstr>Принципы работы HyperSnap: откат</vt:lpstr>
      <vt:lpstr>Принципы работы HyperSnap: каскадирование мгновенных снимков и межуровневый откат</vt:lpstr>
      <vt:lpstr>Ключевые технологии HyperSnap: дублирование</vt:lpstr>
      <vt:lpstr>Ключевые технологии HyperSnap: откат перед записью</vt:lpstr>
      <vt:lpstr>Сценарий применения</vt:lpstr>
      <vt:lpstr>Процедура конфигурирования</vt:lpstr>
      <vt:lpstr>PowerPoint Presentation</vt:lpstr>
      <vt:lpstr>Обзор</vt:lpstr>
      <vt:lpstr>Принципы работы HyperClone</vt:lpstr>
      <vt:lpstr>Принципы работы HyperClone: синхронизация</vt:lpstr>
      <vt:lpstr>Принципы работы HyperClone: обратная синхронизация</vt:lpstr>
      <vt:lpstr>Принципы работы HyperClone:  ограничения на конфигурирование функций</vt:lpstr>
      <vt:lpstr>Сценарии применения: резервное копирование и восстановление данных</vt:lpstr>
      <vt:lpstr>Сценарии применения: анализ и воспроизведение данных</vt:lpstr>
      <vt:lpstr>Процедура конфигурирования</vt:lpstr>
      <vt:lpstr>PowerPoint Presentation</vt:lpstr>
      <vt:lpstr>Обзор</vt:lpstr>
      <vt:lpstr>Введение в аварийное восстановление и резервное копирование</vt:lpstr>
      <vt:lpstr>Основные понятия HyperReplication</vt:lpstr>
      <vt:lpstr>Этапы реализации удаленного резервного копирования и восстановления сервисных данных</vt:lpstr>
      <vt:lpstr>Рабочий статус пары</vt:lpstr>
      <vt:lpstr>Принцип работы асинхронной удаленной репликации</vt:lpstr>
      <vt:lpstr>Переключение сервисов HyperReplication</vt:lpstr>
      <vt:lpstr>Восстановление данных HyperReplication</vt:lpstr>
      <vt:lpstr>PowerPoint Presentation</vt:lpstr>
      <vt:lpstr>Функции группы согласованности</vt:lpstr>
      <vt:lpstr>Стандартные сценарии применения</vt:lpstr>
      <vt:lpstr>Сценарии централизованного аварийного восстановления и резервного копирования</vt:lpstr>
      <vt:lpstr>Аварийное восстановление с помощью  BCManager eReplication</vt:lpstr>
      <vt:lpstr>Процедура конфигурирования</vt:lpstr>
      <vt:lpstr>PowerPoint Presentation</vt:lpstr>
      <vt:lpstr>Обзор</vt:lpstr>
      <vt:lpstr>Принципы работы HyperMetro</vt:lpstr>
      <vt:lpstr>Режим кворума</vt:lpstr>
      <vt:lpstr>Режим статического приоритета</vt:lpstr>
      <vt:lpstr>Режим кворум-сервера</vt:lpstr>
      <vt:lpstr>PowerPoint Presentation</vt:lpstr>
      <vt:lpstr>Принцип выполнения дублированной записи</vt:lpstr>
      <vt:lpstr>Надежное обеспечение согласованности данных</vt:lpstr>
      <vt:lpstr>Структура решения с возможностью расширения</vt:lpstr>
      <vt:lpstr>Стандартные сценарии применения</vt:lpstr>
      <vt:lpstr>Процедура конфигурирования</vt:lpstr>
      <vt:lpstr>PowerPoint Presentation</vt:lpstr>
      <vt:lpstr>PowerPoint Presentation</vt:lpstr>
      <vt:lpstr>PowerPoint Presentation</vt:lpstr>
      <vt:lpstr>PowerPoint Presentation</vt:lpstr>
      <vt:lpstr>PowerPoint Presentation</vt:lpstr>
      <vt:lpstr>PowerPoint Presentation</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Inna Rtishcheva</cp:lastModifiedBy>
  <cp:revision>196</cp:revision>
  <dcterms:created xsi:type="dcterms:W3CDTF">2018-11-29T10:16:29Z</dcterms:created>
  <dcterms:modified xsi:type="dcterms:W3CDTF">2021-03-31T10:32:47Z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(3)HLD/ALzewRY82RVWqPy1r7LbTn9C+Fu1n8ycMoFQMya+CzW3pyQMfNJhNHqpQXyTQsUKDq1R
LzZb1ZfSxHzltBsg6z+Fxbm7NWTR2n2Pwg90k2Mbko1+OQtcYfShajPTtFvPw244VQbvCJPS
uUvUf40Iu/ST2awO5MWgD/aaP8QVvN2KBLmSullzNrCtBGxY53CkREWV+gFmtVZXIWRo7Y8h
ROIIfohsVK+D5MsznE</vt:lpwstr>
  </property>
  <property fmtid="{D5CDD505-2E9C-101B-9397-08002B2CF9AE}" pid="3" name="_2015_ms_pID_7253431">
    <vt:lpwstr>f7WLCTcCsfJShziR8CzOje4O2PhwPysWNDlT5wjap3Cl901sqNMiHu
UbwvgonFTm1V5pr3xncPwBOKzhp3jLJHQiysXc1BTbeEUvrR6kgVr9IaRTkdt/fjWzaG3ji9
ON86KuY4IftZWvesoZI5+6xFYJbBJ2lK3OgAXfAkyrm5WGGo3EncSQtc8/NCzfTp4kCnTS9T
aaxDXbVLwU/OpDmEyh5k3/CQsOSUFGIepz0R</vt:lpwstr>
  </property>
  <property fmtid="{D5CDD505-2E9C-101B-9397-08002B2CF9AE}" pid="4" name="_2015_ms_pID_7253432">
    <vt:lpwstr>ZQ==</vt:lpwstr>
  </property>
  <property fmtid="{D5CDD505-2E9C-101B-9397-08002B2CF9AE}" pid="5" name="ContentTypeId">
    <vt:lpwstr>0x01010077333E8A2F07A74D848136A2C03778F8</vt:lpwstr>
  </property>
  <property fmtid="{D5CDD505-2E9C-101B-9397-08002B2CF9AE}" pid="6" name="_readonly">
    <vt:lpwstr/>
  </property>
  <property fmtid="{D5CDD505-2E9C-101B-9397-08002B2CF9AE}" pid="7" name="_change">
    <vt:lpwstr/>
  </property>
  <property fmtid="{D5CDD505-2E9C-101B-9397-08002B2CF9AE}" pid="8" name="_full-control">
    <vt:lpwstr/>
  </property>
  <property fmtid="{D5CDD505-2E9C-101B-9397-08002B2CF9AE}" pid="9" name="sflag">
    <vt:lpwstr>1616685294</vt:lpwstr>
  </property>
</Properties>
</file>