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34.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41" r:id="rId4"/>
    <p:sldMasterId id="2147483843" r:id="rId5"/>
    <p:sldMasterId id="2147483854" r:id="rId6"/>
    <p:sldMasterId id="2147483858" r:id="rId7"/>
  </p:sldMasterIdLst>
  <p:notesMasterIdLst>
    <p:notesMasterId r:id="rId57"/>
  </p:notesMasterIdLst>
  <p:handoutMasterIdLst>
    <p:handoutMasterId r:id="rId58"/>
  </p:handout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4" r:id="rId53"/>
    <p:sldId id="307" r:id="rId54"/>
    <p:sldId id="308" r:id="rId55"/>
    <p:sldId id="303" r:id="rId56"/>
  </p:sldIdLst>
  <p:sldSz cx="12192000" cy="6858000"/>
  <p:notesSz cx="6797675" cy="9926638"/>
  <p:defaultTextStyle>
    <a:defPPr>
      <a:defRPr lang="en-US"/>
    </a:defPPr>
    <a:lvl1pPr marL="0" algn="l" defTabSz="914478" rtl="0" eaLnBrk="1" latinLnBrk="0" hangingPunct="1">
      <a:defRPr sz="1800" kern="1200">
        <a:solidFill>
          <a:schemeClr val="tx1"/>
        </a:solidFill>
        <a:latin typeface="+mn-lt"/>
        <a:ea typeface="+mn-ea"/>
        <a:cs typeface="+mn-cs"/>
      </a:defRPr>
    </a:lvl1pPr>
    <a:lvl2pPr marL="457240" algn="l" defTabSz="914478" rtl="0" eaLnBrk="1" latinLnBrk="0" hangingPunct="1">
      <a:defRPr sz="1800" kern="1200">
        <a:solidFill>
          <a:schemeClr val="tx1"/>
        </a:solidFill>
        <a:latin typeface="+mn-lt"/>
        <a:ea typeface="+mn-ea"/>
        <a:cs typeface="+mn-cs"/>
      </a:defRPr>
    </a:lvl2pPr>
    <a:lvl3pPr marL="914478" algn="l" defTabSz="914478" rtl="0" eaLnBrk="1" latinLnBrk="0" hangingPunct="1">
      <a:defRPr sz="1800" kern="1200">
        <a:solidFill>
          <a:schemeClr val="tx1"/>
        </a:solidFill>
        <a:latin typeface="+mn-lt"/>
        <a:ea typeface="+mn-ea"/>
        <a:cs typeface="+mn-cs"/>
      </a:defRPr>
    </a:lvl3pPr>
    <a:lvl4pPr marL="1371718" algn="l" defTabSz="914478" rtl="0" eaLnBrk="1" latinLnBrk="0" hangingPunct="1">
      <a:defRPr sz="1800" kern="1200">
        <a:solidFill>
          <a:schemeClr val="tx1"/>
        </a:solidFill>
        <a:latin typeface="+mn-lt"/>
        <a:ea typeface="+mn-ea"/>
        <a:cs typeface="+mn-cs"/>
      </a:defRPr>
    </a:lvl4pPr>
    <a:lvl5pPr marL="1828957" algn="l" defTabSz="914478" rtl="0" eaLnBrk="1" latinLnBrk="0" hangingPunct="1">
      <a:defRPr sz="1800" kern="1200">
        <a:solidFill>
          <a:schemeClr val="tx1"/>
        </a:solidFill>
        <a:latin typeface="+mn-lt"/>
        <a:ea typeface="+mn-ea"/>
        <a:cs typeface="+mn-cs"/>
      </a:defRPr>
    </a:lvl5pPr>
    <a:lvl6pPr marL="2286196" algn="l" defTabSz="914478" rtl="0" eaLnBrk="1" latinLnBrk="0" hangingPunct="1">
      <a:defRPr sz="1800" kern="1200">
        <a:solidFill>
          <a:schemeClr val="tx1"/>
        </a:solidFill>
        <a:latin typeface="+mn-lt"/>
        <a:ea typeface="+mn-ea"/>
        <a:cs typeface="+mn-cs"/>
      </a:defRPr>
    </a:lvl6pPr>
    <a:lvl7pPr marL="2743435" algn="l" defTabSz="914478" rtl="0" eaLnBrk="1" latinLnBrk="0" hangingPunct="1">
      <a:defRPr sz="1800" kern="1200">
        <a:solidFill>
          <a:schemeClr val="tx1"/>
        </a:solidFill>
        <a:latin typeface="+mn-lt"/>
        <a:ea typeface="+mn-ea"/>
        <a:cs typeface="+mn-cs"/>
      </a:defRPr>
    </a:lvl7pPr>
    <a:lvl8pPr marL="3200675" algn="l" defTabSz="914478" rtl="0" eaLnBrk="1" latinLnBrk="0" hangingPunct="1">
      <a:defRPr sz="1800" kern="1200">
        <a:solidFill>
          <a:schemeClr val="tx1"/>
        </a:solidFill>
        <a:latin typeface="+mn-lt"/>
        <a:ea typeface="+mn-ea"/>
        <a:cs typeface="+mn-cs"/>
      </a:defRPr>
    </a:lvl8pPr>
    <a:lvl9pPr marL="3657913" algn="l" defTabSz="91447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userDrawn="1">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B78C"/>
    <a:srgbClr val="F28944"/>
    <a:srgbClr val="FAD3BB"/>
    <a:srgbClr val="FFFFFF"/>
    <a:srgbClr val="C7000B"/>
    <a:srgbClr val="B5B5B5"/>
    <a:srgbClr val="151515"/>
    <a:srgbClr val="BF0013"/>
    <a:srgbClr val="404040"/>
    <a:srgbClr val="5757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89601" autoAdjust="0"/>
  </p:normalViewPr>
  <p:slideViewPr>
    <p:cSldViewPr snapToGrid="0" snapToObjects="1">
      <p:cViewPr varScale="1">
        <p:scale>
          <a:sx n="76" d="100"/>
          <a:sy n="76" d="100"/>
        </p:scale>
        <p:origin x="734" y="7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1" d="100"/>
          <a:sy n="81" d="100"/>
        </p:scale>
        <p:origin x="3996" y="114"/>
      </p:cViewPr>
      <p:guideLst>
        <p:guide orient="horz"/>
        <p:guide pos="2141"/>
      </p:guideLst>
    </p:cSldViewPr>
  </p:notesViewPr>
  <p:gridSpacing cx="72000" cy="720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slide" Target="slides/slide40.xml"/><Relationship Id="rId50" Type="http://schemas.openxmlformats.org/officeDocument/2006/relationships/slide" Target="slides/slide43.xml"/><Relationship Id="rId55" Type="http://schemas.openxmlformats.org/officeDocument/2006/relationships/slide" Target="slides/slide48.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handoutMaster" Target="handoutMasters/handoutMaster1.xml"/><Relationship Id="rId5" Type="http://schemas.openxmlformats.org/officeDocument/2006/relationships/slideMaster" Target="slideMasters/slideMaster2.xml"/><Relationship Id="rId61" Type="http://schemas.openxmlformats.org/officeDocument/2006/relationships/theme" Target="theme/theme1.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8" Type="http://schemas.openxmlformats.org/officeDocument/2006/relationships/slide" Target="slides/slide1.xml"/><Relationship Id="rId51" Type="http://schemas.openxmlformats.org/officeDocument/2006/relationships/slide" Target="slides/slide44.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presProps" Target="presProps.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notesMaster" Target="notesMasters/notesMaster1.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系列 1</c:v>
                </c:pt>
              </c:strCache>
            </c:strRef>
          </c:tx>
          <c:spPr>
            <a:ln w="28575" cap="rnd">
              <a:solidFill>
                <a:schemeClr val="accent1"/>
              </a:solidFill>
              <a:round/>
            </a:ln>
            <a:effectLst/>
          </c:spPr>
          <c:marker>
            <c:symbol val="circle"/>
            <c:size val="5"/>
            <c:spPr>
              <a:solidFill>
                <a:schemeClr val="accent2"/>
              </a:solidFill>
              <a:ln w="34925">
                <a:solidFill>
                  <a:schemeClr val="accent2"/>
                </a:solidFill>
              </a:ln>
              <a:effectLst/>
            </c:spPr>
          </c:marker>
          <c:cat>
            <c:numRef>
              <c:f>Sheet1!$A$2:$A$7</c:f>
              <c:numCache>
                <c:formatCode>General</c:formatCode>
                <c:ptCount val="6"/>
                <c:pt idx="0">
                  <c:v>0</c:v>
                </c:pt>
                <c:pt idx="1">
                  <c:v>20</c:v>
                </c:pt>
                <c:pt idx="2">
                  <c:v>40</c:v>
                </c:pt>
                <c:pt idx="3">
                  <c:v>60</c:v>
                </c:pt>
                <c:pt idx="4">
                  <c:v>80</c:v>
                </c:pt>
                <c:pt idx="5">
                  <c:v>100</c:v>
                </c:pt>
              </c:numCache>
            </c:numRef>
          </c:cat>
          <c:val>
            <c:numRef>
              <c:f>Sheet1!$B$2:$B$7</c:f>
              <c:numCache>
                <c:formatCode>General</c:formatCode>
                <c:ptCount val="6"/>
                <c:pt idx="0">
                  <c:v>20000</c:v>
                </c:pt>
                <c:pt idx="1">
                  <c:v>18000</c:v>
                </c:pt>
                <c:pt idx="2">
                  <c:v>16000</c:v>
                </c:pt>
                <c:pt idx="3">
                  <c:v>14000</c:v>
                </c:pt>
                <c:pt idx="4">
                  <c:v>12000</c:v>
                </c:pt>
                <c:pt idx="5">
                  <c:v>10000</c:v>
                </c:pt>
              </c:numCache>
            </c:numRef>
          </c:val>
          <c:smooth val="0"/>
        </c:ser>
        <c:dLbls>
          <c:showLegendKey val="0"/>
          <c:showVal val="0"/>
          <c:showCatName val="0"/>
          <c:showSerName val="0"/>
          <c:showPercent val="0"/>
          <c:showBubbleSize val="0"/>
        </c:dLbls>
        <c:marker val="1"/>
        <c:smooth val="0"/>
        <c:axId val="633660048"/>
        <c:axId val="521658320"/>
      </c:lineChart>
      <c:catAx>
        <c:axId val="633660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ru-RU"/>
          </a:p>
        </c:txPr>
        <c:crossAx val="521658320"/>
        <c:crosses val="autoZero"/>
        <c:auto val="1"/>
        <c:lblAlgn val="ctr"/>
        <c:lblOffset val="100"/>
        <c:noMultiLvlLbl val="0"/>
      </c:catAx>
      <c:valAx>
        <c:axId val="5216583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mn-lt"/>
                <a:ea typeface="+mn-ea"/>
                <a:cs typeface="+mn-cs"/>
              </a:defRPr>
            </a:pPr>
            <a:endParaRPr lang="ru-RU"/>
          </a:p>
        </c:txPr>
        <c:crossAx val="6336600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F905D9-40AE-40CA-BEFC-5D05332BC6A3}"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zh-CN" altLang="en-US"/>
        </a:p>
      </dgm:t>
    </dgm:pt>
    <dgm:pt modelId="{64685989-D284-40A5-804D-F87675310917}">
      <dgm:prSet phldrT="[文本]" custT="1"/>
      <dgm:spPr>
        <a:noFill/>
        <a:ln w="19050">
          <a:solidFill>
            <a:schemeClr val="tx1"/>
          </a:solidFill>
        </a:ln>
      </dgm:spPr>
      <dgm:t>
        <a:bodyPr/>
        <a:lstStyle/>
        <a:p>
          <a:r>
            <a:rPr lang="ru-RU" sz="2000" dirty="0">
              <a:solidFill>
                <a:schemeClr val="tx1"/>
              </a:solidFill>
              <a:latin typeface="Huawei Sans" panose="020B0604020202020204" charset="0"/>
              <a:cs typeface="Huawei Sans" panose="020B0604020202020204" charset="0"/>
            </a:rPr>
            <a:t>Технологии, регулирующие использование ресурсов хранения данных, и сценарии их применения</a:t>
          </a:r>
        </a:p>
      </dgm:t>
    </dgm:pt>
    <dgm:pt modelId="{B4B2E270-CB61-43B5-A917-25D2D7AA55A5}" type="parTrans" cxnId="{F1F7D601-57A8-4A8F-BD67-292B6B9A55F4}">
      <dgm:prSet/>
      <dgm:spPr/>
      <dgm:t>
        <a:bodyPr/>
        <a:lstStyle/>
        <a:p>
          <a:endParaRPr lang="zh-CN" altLang="en-US" sz="1400">
            <a:latin typeface="Huawei Sans" panose="020B0604020202020204" charset="0"/>
            <a:cs typeface="Huawei Sans" panose="020B0604020202020204" charset="0"/>
          </a:endParaRPr>
        </a:p>
      </dgm:t>
    </dgm:pt>
    <dgm:pt modelId="{0BD0CDA0-3C09-41E9-A671-C54B9D5759BA}" type="sibTrans" cxnId="{F1F7D601-57A8-4A8F-BD67-292B6B9A55F4}">
      <dgm:prSet/>
      <dgm:spPr/>
      <dgm:t>
        <a:bodyPr/>
        <a:lstStyle/>
        <a:p>
          <a:endParaRPr lang="zh-CN" altLang="en-US" sz="1400">
            <a:latin typeface="Huawei Sans" panose="020B0604020202020204" charset="0"/>
            <a:cs typeface="Huawei Sans" panose="020B0604020202020204" charset="0"/>
          </a:endParaRPr>
        </a:p>
      </dgm:t>
    </dgm:pt>
    <dgm:pt modelId="{D2828A7E-1D9B-47A7-B40E-36503F3A6EB0}">
      <dgm:prSet phldrT="[文本]" custT="1"/>
      <dgm:spPr>
        <a:noFill/>
        <a:ln w="19050">
          <a:solidFill>
            <a:schemeClr val="tx1"/>
          </a:solidFill>
        </a:ln>
      </dgm:spPr>
      <dgm:t>
        <a:bodyPr/>
        <a:lstStyle/>
        <a:p>
          <a:r>
            <a:rPr lang="ru-RU" sz="180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SmartThin</a:t>
          </a:r>
        </a:p>
      </dgm:t>
    </dgm:pt>
    <dgm:pt modelId="{FFDB2B27-189D-4A05-9D0B-855BC257C7E4}" type="parTrans" cxnId="{AD6B8831-4B3D-40EC-A5EF-1515C952A3CC}">
      <dgm:prSet custT="1"/>
      <dgm:spPr>
        <a:noFill/>
        <a:ln w="19050">
          <a:solidFill>
            <a:schemeClr val="tx1"/>
          </a:solidFill>
        </a:ln>
      </dgm:spPr>
      <dgm:t>
        <a:bodyPr/>
        <a:lstStyle/>
        <a:p>
          <a:endParaRPr lang="zh-CN" altLang="en-US" sz="300">
            <a:solidFill>
              <a:schemeClr val="tx1"/>
            </a:solidFill>
            <a:latin typeface="Huawei Sans" panose="020B0604020202020204" charset="0"/>
            <a:cs typeface="Huawei Sans" panose="020B0604020202020204" charset="0"/>
          </a:endParaRPr>
        </a:p>
      </dgm:t>
    </dgm:pt>
    <dgm:pt modelId="{9C058CEB-72FB-4BA1-98D1-E1BBA6A0A88B}" type="sibTrans" cxnId="{AD6B8831-4B3D-40EC-A5EF-1515C952A3CC}">
      <dgm:prSet/>
      <dgm:spPr/>
      <dgm:t>
        <a:bodyPr/>
        <a:lstStyle/>
        <a:p>
          <a:endParaRPr lang="zh-CN" altLang="en-US" sz="1400">
            <a:latin typeface="Huawei Sans" panose="020B0604020202020204" charset="0"/>
            <a:cs typeface="Huawei Sans" panose="020B0604020202020204" charset="0"/>
          </a:endParaRPr>
        </a:p>
      </dgm:t>
    </dgm:pt>
    <dgm:pt modelId="{A93CAA9A-A072-4E96-9CBB-FA418F43B029}">
      <dgm:prSet phldrT="[文本]" custT="1"/>
      <dgm:spPr>
        <a:noFill/>
        <a:ln w="19050">
          <a:solidFill>
            <a:schemeClr val="tx1"/>
          </a:solidFill>
        </a:ln>
      </dgm:spPr>
      <dgm:t>
        <a:bodyPr/>
        <a:lstStyle/>
        <a:p>
          <a:r>
            <a:rPr lang="ru-RU" sz="180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SmartTier</a:t>
          </a:r>
        </a:p>
      </dgm:t>
    </dgm:pt>
    <dgm:pt modelId="{CADD7AFD-407D-41E0-AC0B-D5967572D22B}" type="parTrans" cxnId="{505F243A-0EBC-4347-B291-C495B16CB187}">
      <dgm:prSet custT="1"/>
      <dgm:spPr/>
      <dgm:t>
        <a:bodyPr/>
        <a:lstStyle/>
        <a:p>
          <a:endParaRPr lang="zh-CN" altLang="en-US" sz="300">
            <a:latin typeface="Huawei Sans" panose="020B0604020202020204" charset="0"/>
            <a:cs typeface="Huawei Sans" panose="020B0604020202020204" charset="0"/>
          </a:endParaRPr>
        </a:p>
      </dgm:t>
    </dgm:pt>
    <dgm:pt modelId="{EFC97CA8-C037-41F5-8F2B-E5A924C901FF}" type="sibTrans" cxnId="{505F243A-0EBC-4347-B291-C495B16CB187}">
      <dgm:prSet/>
      <dgm:spPr/>
      <dgm:t>
        <a:bodyPr/>
        <a:lstStyle/>
        <a:p>
          <a:endParaRPr lang="zh-CN" altLang="en-US" sz="1400">
            <a:latin typeface="Huawei Sans" panose="020B0604020202020204" charset="0"/>
            <a:cs typeface="Huawei Sans" panose="020B0604020202020204" charset="0"/>
          </a:endParaRPr>
        </a:p>
      </dgm:t>
    </dgm:pt>
    <dgm:pt modelId="{C3483FA0-D115-4086-96B5-EC436C95583A}">
      <dgm:prSet phldrT="[文本]" custT="1"/>
      <dgm:spPr>
        <a:noFill/>
        <a:ln w="19050">
          <a:solidFill>
            <a:schemeClr val="tx1"/>
          </a:solidFill>
        </a:ln>
      </dgm:spPr>
      <dgm:t>
        <a:bodyPr/>
        <a:lstStyle/>
        <a:p>
          <a:r>
            <a:rPr lang="ru-RU" sz="180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SmartQoS</a:t>
          </a:r>
        </a:p>
      </dgm:t>
    </dgm:pt>
    <dgm:pt modelId="{3437631B-BD37-4AF1-BCDB-9049012F4B3F}" type="parTrans" cxnId="{5550DAD0-23A1-4482-81AF-0F181BFE7E08}">
      <dgm:prSet custT="1"/>
      <dgm:spPr/>
      <dgm:t>
        <a:bodyPr/>
        <a:lstStyle/>
        <a:p>
          <a:endParaRPr lang="zh-CN" altLang="en-US" sz="300">
            <a:latin typeface="Huawei Sans" panose="020B0604020202020204" charset="0"/>
            <a:cs typeface="Huawei Sans" panose="020B0604020202020204" charset="0"/>
          </a:endParaRPr>
        </a:p>
      </dgm:t>
    </dgm:pt>
    <dgm:pt modelId="{C5D7FA3D-C51D-4C61-B6E1-61D06D21AF00}" type="sibTrans" cxnId="{5550DAD0-23A1-4482-81AF-0F181BFE7E08}">
      <dgm:prSet/>
      <dgm:spPr/>
      <dgm:t>
        <a:bodyPr/>
        <a:lstStyle/>
        <a:p>
          <a:endParaRPr lang="zh-CN" altLang="en-US" sz="1400">
            <a:latin typeface="Huawei Sans" panose="020B0604020202020204" charset="0"/>
            <a:cs typeface="Huawei Sans" panose="020B0604020202020204" charset="0"/>
          </a:endParaRPr>
        </a:p>
      </dgm:t>
    </dgm:pt>
    <dgm:pt modelId="{E12C1CFE-CAFA-4885-817D-298D7BE92354}">
      <dgm:prSet phldrT="[文本]" custT="1"/>
      <dgm:spPr>
        <a:noFill/>
        <a:ln w="19050">
          <a:solidFill>
            <a:schemeClr val="tx1"/>
          </a:solidFill>
        </a:ln>
      </dgm:spPr>
      <dgm:t>
        <a:bodyPr/>
        <a:lstStyle/>
        <a:p>
          <a:r>
            <a:rPr lang="ru-RU" sz="180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SmartDedupe</a:t>
          </a:r>
        </a:p>
      </dgm:t>
    </dgm:pt>
    <dgm:pt modelId="{312F6995-AC21-4402-A52E-F28E86E9EA91}" type="parTrans" cxnId="{C274BEA8-76B5-464F-9BAB-94341515A8FB}">
      <dgm:prSet/>
      <dgm:spPr/>
      <dgm:t>
        <a:bodyPr/>
        <a:lstStyle/>
        <a:p>
          <a:endParaRPr lang="zh-CN" altLang="en-US">
            <a:latin typeface="Huawei Sans" panose="020B0604020202020204" charset="0"/>
            <a:cs typeface="Huawei Sans" panose="020B0604020202020204" charset="0"/>
          </a:endParaRPr>
        </a:p>
      </dgm:t>
    </dgm:pt>
    <dgm:pt modelId="{165CCD3A-4EAB-45EB-9731-7CD5F2BE7641}" type="sibTrans" cxnId="{C274BEA8-76B5-464F-9BAB-94341515A8FB}">
      <dgm:prSet/>
      <dgm:spPr/>
      <dgm:t>
        <a:bodyPr/>
        <a:lstStyle/>
        <a:p>
          <a:endParaRPr lang="zh-CN" altLang="en-US">
            <a:latin typeface="Huawei Sans" panose="020B0604020202020204" charset="0"/>
            <a:cs typeface="Huawei Sans" panose="020B0604020202020204" charset="0"/>
          </a:endParaRPr>
        </a:p>
      </dgm:t>
    </dgm:pt>
    <dgm:pt modelId="{22F30D3E-C500-414B-9808-DAAB0213EC16}">
      <dgm:prSet phldrT="[文本]"/>
      <dgm:spPr>
        <a:noFill/>
        <a:ln w="19050">
          <a:solidFill>
            <a:schemeClr val="tx1"/>
          </a:solidFill>
        </a:ln>
      </dgm:spPr>
      <dgm:t>
        <a:bodyPr/>
        <a:lstStyle/>
        <a:p>
          <a:r>
            <a:rPr lang="ru-RU">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SmartCompression</a:t>
          </a:r>
        </a:p>
      </dgm:t>
    </dgm:pt>
    <dgm:pt modelId="{D500F7D7-6547-43B6-8AC0-84D3805EE88C}" type="parTrans" cxnId="{60EA9123-93D8-4534-B6D3-C51D2C7E50E1}">
      <dgm:prSet/>
      <dgm:spPr>
        <a:noFill/>
        <a:ln w="19050">
          <a:solidFill>
            <a:schemeClr val="tx1"/>
          </a:solidFill>
        </a:ln>
      </dgm:spPr>
      <dgm:t>
        <a:bodyPr/>
        <a:lstStyle/>
        <a:p>
          <a:endParaRPr lang="zh-CN" altLang="en-US">
            <a:solidFill>
              <a:schemeClr val="tx1"/>
            </a:solidFill>
            <a:latin typeface="Huawei Sans" panose="020B0604020202020204" charset="0"/>
            <a:cs typeface="Huawei Sans" panose="020B0604020202020204" charset="0"/>
          </a:endParaRPr>
        </a:p>
      </dgm:t>
    </dgm:pt>
    <dgm:pt modelId="{43E7BC7D-A394-480D-ABC8-FB35329340F2}" type="sibTrans" cxnId="{60EA9123-93D8-4534-B6D3-C51D2C7E50E1}">
      <dgm:prSet/>
      <dgm:spPr/>
      <dgm:t>
        <a:bodyPr/>
        <a:lstStyle/>
        <a:p>
          <a:endParaRPr lang="zh-CN" altLang="en-US">
            <a:latin typeface="Huawei Sans" panose="020B0604020202020204" charset="0"/>
            <a:cs typeface="Huawei Sans" panose="020B0604020202020204" charset="0"/>
          </a:endParaRPr>
        </a:p>
      </dgm:t>
    </dgm:pt>
    <dgm:pt modelId="{8AB2CAF4-6879-4FB8-B91A-CC7EAFB8C29C}">
      <dgm:prSet phldrT="[文本]"/>
      <dgm:spPr>
        <a:noFill/>
        <a:ln w="19050">
          <a:solidFill>
            <a:schemeClr val="tx1"/>
          </a:solidFill>
        </a:ln>
      </dgm:spPr>
      <dgm:t>
        <a:bodyPr/>
        <a:lstStyle/>
        <a:p>
          <a:r>
            <a:rPr lang="ru-RU">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SmartMigration</a:t>
          </a:r>
        </a:p>
      </dgm:t>
    </dgm:pt>
    <dgm:pt modelId="{DC991DC1-857D-4771-8851-214B76DB2040}" type="parTrans" cxnId="{CA91890E-2B0A-4CFF-A1F5-35945C0AFD60}">
      <dgm:prSet/>
      <dgm:spPr>
        <a:ln w="19050">
          <a:solidFill>
            <a:schemeClr val="tx1"/>
          </a:solidFill>
        </a:ln>
      </dgm:spPr>
      <dgm:t>
        <a:bodyPr/>
        <a:lstStyle/>
        <a:p>
          <a:endParaRPr lang="zh-CN" altLang="en-US">
            <a:latin typeface="Huawei Sans" panose="020B0604020202020204" charset="0"/>
            <a:cs typeface="Huawei Sans" panose="020B0604020202020204" charset="0"/>
          </a:endParaRPr>
        </a:p>
      </dgm:t>
    </dgm:pt>
    <dgm:pt modelId="{BCEC55CA-BDE7-4B14-B451-53D857CE2A16}" type="sibTrans" cxnId="{CA91890E-2B0A-4CFF-A1F5-35945C0AFD60}">
      <dgm:prSet/>
      <dgm:spPr/>
      <dgm:t>
        <a:bodyPr/>
        <a:lstStyle/>
        <a:p>
          <a:endParaRPr lang="zh-CN" altLang="en-US">
            <a:latin typeface="Huawei Sans" panose="020B0604020202020204" charset="0"/>
            <a:cs typeface="Huawei Sans" panose="020B0604020202020204" charset="0"/>
          </a:endParaRPr>
        </a:p>
      </dgm:t>
    </dgm:pt>
    <dgm:pt modelId="{F6F9C224-13E1-4566-A58C-19488BDB1662}" type="pres">
      <dgm:prSet presAssocID="{9CF905D9-40AE-40CA-BEFC-5D05332BC6A3}" presName="hierChild1" presStyleCnt="0">
        <dgm:presLayoutVars>
          <dgm:orgChart val="1"/>
          <dgm:chPref val="1"/>
          <dgm:dir/>
          <dgm:animOne val="branch"/>
          <dgm:animLvl val="lvl"/>
          <dgm:resizeHandles/>
        </dgm:presLayoutVars>
      </dgm:prSet>
      <dgm:spPr/>
      <dgm:t>
        <a:bodyPr/>
        <a:lstStyle/>
        <a:p>
          <a:endParaRPr lang="zh-CN" altLang="en-US"/>
        </a:p>
      </dgm:t>
    </dgm:pt>
    <dgm:pt modelId="{202B3AF6-A2AC-4A38-A425-7D4F5225CE88}" type="pres">
      <dgm:prSet presAssocID="{64685989-D284-40A5-804D-F87675310917}" presName="hierRoot1" presStyleCnt="0">
        <dgm:presLayoutVars>
          <dgm:hierBranch val="init"/>
        </dgm:presLayoutVars>
      </dgm:prSet>
      <dgm:spPr/>
    </dgm:pt>
    <dgm:pt modelId="{74A3DC6F-20BA-417C-BCC8-0D607D0A2538}" type="pres">
      <dgm:prSet presAssocID="{64685989-D284-40A5-804D-F87675310917}" presName="rootComposite1" presStyleCnt="0"/>
      <dgm:spPr/>
    </dgm:pt>
    <dgm:pt modelId="{BC48D57D-7B5A-4B36-B8F6-D7B0104BC14D}" type="pres">
      <dgm:prSet presAssocID="{64685989-D284-40A5-804D-F87675310917}" presName="rootText1" presStyleLbl="node0" presStyleIdx="0" presStyleCnt="1" custScaleX="202235" custScaleY="210509">
        <dgm:presLayoutVars>
          <dgm:chPref val="3"/>
        </dgm:presLayoutVars>
      </dgm:prSet>
      <dgm:spPr/>
      <dgm:t>
        <a:bodyPr/>
        <a:lstStyle/>
        <a:p>
          <a:endParaRPr lang="zh-CN" altLang="en-US"/>
        </a:p>
      </dgm:t>
    </dgm:pt>
    <dgm:pt modelId="{7B05D844-3177-4DE2-8E1A-36BF6211F021}" type="pres">
      <dgm:prSet presAssocID="{64685989-D284-40A5-804D-F87675310917}" presName="rootConnector1" presStyleLbl="node1" presStyleIdx="0" presStyleCnt="0"/>
      <dgm:spPr/>
      <dgm:t>
        <a:bodyPr/>
        <a:lstStyle/>
        <a:p>
          <a:endParaRPr lang="zh-CN" altLang="en-US"/>
        </a:p>
      </dgm:t>
    </dgm:pt>
    <dgm:pt modelId="{C3D83618-8A60-45F7-BDED-568172AB653D}" type="pres">
      <dgm:prSet presAssocID="{64685989-D284-40A5-804D-F87675310917}" presName="hierChild2" presStyleCnt="0"/>
      <dgm:spPr/>
    </dgm:pt>
    <dgm:pt modelId="{38C2DA23-BEB1-403D-AD50-2DCDEC1A32AC}" type="pres">
      <dgm:prSet presAssocID="{FFDB2B27-189D-4A05-9D0B-855BC257C7E4}" presName="Name64" presStyleLbl="parChTrans1D2" presStyleIdx="0" presStyleCnt="6"/>
      <dgm:spPr/>
      <dgm:t>
        <a:bodyPr/>
        <a:lstStyle/>
        <a:p>
          <a:endParaRPr lang="zh-CN" altLang="en-US"/>
        </a:p>
      </dgm:t>
    </dgm:pt>
    <dgm:pt modelId="{D4652A91-F7C5-4165-AAD0-0DAD2E8B3E99}" type="pres">
      <dgm:prSet presAssocID="{D2828A7E-1D9B-47A7-B40E-36503F3A6EB0}" presName="hierRoot2" presStyleCnt="0">
        <dgm:presLayoutVars>
          <dgm:hierBranch val="init"/>
        </dgm:presLayoutVars>
      </dgm:prSet>
      <dgm:spPr/>
    </dgm:pt>
    <dgm:pt modelId="{5A8BF25B-29EB-4CF7-87BC-02A1F2FFE7C3}" type="pres">
      <dgm:prSet presAssocID="{D2828A7E-1D9B-47A7-B40E-36503F3A6EB0}" presName="rootComposite" presStyleCnt="0"/>
      <dgm:spPr/>
    </dgm:pt>
    <dgm:pt modelId="{348C7642-B083-4C42-B2DB-E5AE8DABC1A3}" type="pres">
      <dgm:prSet presAssocID="{D2828A7E-1D9B-47A7-B40E-36503F3A6EB0}" presName="rootText" presStyleLbl="node2" presStyleIdx="0" presStyleCnt="6">
        <dgm:presLayoutVars>
          <dgm:chPref val="3"/>
        </dgm:presLayoutVars>
      </dgm:prSet>
      <dgm:spPr/>
      <dgm:t>
        <a:bodyPr/>
        <a:lstStyle/>
        <a:p>
          <a:endParaRPr lang="zh-CN" altLang="en-US"/>
        </a:p>
      </dgm:t>
    </dgm:pt>
    <dgm:pt modelId="{751299F5-C1AD-4521-AF7B-F8287A8BD7C8}" type="pres">
      <dgm:prSet presAssocID="{D2828A7E-1D9B-47A7-B40E-36503F3A6EB0}" presName="rootConnector" presStyleLbl="node2" presStyleIdx="0" presStyleCnt="6"/>
      <dgm:spPr/>
      <dgm:t>
        <a:bodyPr/>
        <a:lstStyle/>
        <a:p>
          <a:endParaRPr lang="zh-CN" altLang="en-US"/>
        </a:p>
      </dgm:t>
    </dgm:pt>
    <dgm:pt modelId="{9CA8FB9E-5718-4391-93AF-18BC24307782}" type="pres">
      <dgm:prSet presAssocID="{D2828A7E-1D9B-47A7-B40E-36503F3A6EB0}" presName="hierChild4" presStyleCnt="0"/>
      <dgm:spPr/>
    </dgm:pt>
    <dgm:pt modelId="{53ED7878-6424-4CB7-8412-BA7F476A2768}" type="pres">
      <dgm:prSet presAssocID="{D2828A7E-1D9B-47A7-B40E-36503F3A6EB0}" presName="hierChild5" presStyleCnt="0"/>
      <dgm:spPr/>
    </dgm:pt>
    <dgm:pt modelId="{C3F7FC10-9E2B-43D1-8C93-486C2EF0F73D}" type="pres">
      <dgm:prSet presAssocID="{CADD7AFD-407D-41E0-AC0B-D5967572D22B}" presName="Name64" presStyleLbl="parChTrans1D2" presStyleIdx="1" presStyleCnt="6"/>
      <dgm:spPr/>
      <dgm:t>
        <a:bodyPr/>
        <a:lstStyle/>
        <a:p>
          <a:endParaRPr lang="zh-CN" altLang="en-US"/>
        </a:p>
      </dgm:t>
    </dgm:pt>
    <dgm:pt modelId="{FFFF341D-E33B-4BED-9D16-F56EED1BDDAA}" type="pres">
      <dgm:prSet presAssocID="{A93CAA9A-A072-4E96-9CBB-FA418F43B029}" presName="hierRoot2" presStyleCnt="0">
        <dgm:presLayoutVars>
          <dgm:hierBranch val="init"/>
        </dgm:presLayoutVars>
      </dgm:prSet>
      <dgm:spPr/>
    </dgm:pt>
    <dgm:pt modelId="{FBDFA6D0-853D-4218-9DAD-66A750F73A91}" type="pres">
      <dgm:prSet presAssocID="{A93CAA9A-A072-4E96-9CBB-FA418F43B029}" presName="rootComposite" presStyleCnt="0"/>
      <dgm:spPr/>
    </dgm:pt>
    <dgm:pt modelId="{D61EDA54-D082-48C9-8DD5-1C387D45C940}" type="pres">
      <dgm:prSet presAssocID="{A93CAA9A-A072-4E96-9CBB-FA418F43B029}" presName="rootText" presStyleLbl="node2" presStyleIdx="1" presStyleCnt="6">
        <dgm:presLayoutVars>
          <dgm:chPref val="3"/>
        </dgm:presLayoutVars>
      </dgm:prSet>
      <dgm:spPr/>
      <dgm:t>
        <a:bodyPr/>
        <a:lstStyle/>
        <a:p>
          <a:endParaRPr lang="zh-CN" altLang="en-US"/>
        </a:p>
      </dgm:t>
    </dgm:pt>
    <dgm:pt modelId="{F7D95AD1-3DBC-4487-B3C0-BB171CEE0661}" type="pres">
      <dgm:prSet presAssocID="{A93CAA9A-A072-4E96-9CBB-FA418F43B029}" presName="rootConnector" presStyleLbl="node2" presStyleIdx="1" presStyleCnt="6"/>
      <dgm:spPr/>
      <dgm:t>
        <a:bodyPr/>
        <a:lstStyle/>
        <a:p>
          <a:endParaRPr lang="zh-CN" altLang="en-US"/>
        </a:p>
      </dgm:t>
    </dgm:pt>
    <dgm:pt modelId="{06B2C307-293E-4998-8DB4-E8038C57670F}" type="pres">
      <dgm:prSet presAssocID="{A93CAA9A-A072-4E96-9CBB-FA418F43B029}" presName="hierChild4" presStyleCnt="0"/>
      <dgm:spPr/>
    </dgm:pt>
    <dgm:pt modelId="{CD45A163-3BBD-4547-9E69-EF2EE7EBFF25}" type="pres">
      <dgm:prSet presAssocID="{A93CAA9A-A072-4E96-9CBB-FA418F43B029}" presName="hierChild5" presStyleCnt="0"/>
      <dgm:spPr/>
    </dgm:pt>
    <dgm:pt modelId="{548C51C7-187C-4E33-B964-3A76E9CD1A56}" type="pres">
      <dgm:prSet presAssocID="{3437631B-BD37-4AF1-BCDB-9049012F4B3F}" presName="Name64" presStyleLbl="parChTrans1D2" presStyleIdx="2" presStyleCnt="6"/>
      <dgm:spPr/>
      <dgm:t>
        <a:bodyPr/>
        <a:lstStyle/>
        <a:p>
          <a:endParaRPr lang="zh-CN" altLang="en-US"/>
        </a:p>
      </dgm:t>
    </dgm:pt>
    <dgm:pt modelId="{02E62323-00E9-46C8-B5BC-496E3CED28A7}" type="pres">
      <dgm:prSet presAssocID="{C3483FA0-D115-4086-96B5-EC436C95583A}" presName="hierRoot2" presStyleCnt="0">
        <dgm:presLayoutVars>
          <dgm:hierBranch val="init"/>
        </dgm:presLayoutVars>
      </dgm:prSet>
      <dgm:spPr/>
    </dgm:pt>
    <dgm:pt modelId="{93FA22FA-4C06-45A3-8B17-ED8F9D8D84F2}" type="pres">
      <dgm:prSet presAssocID="{C3483FA0-D115-4086-96B5-EC436C95583A}" presName="rootComposite" presStyleCnt="0"/>
      <dgm:spPr/>
    </dgm:pt>
    <dgm:pt modelId="{9374CAC0-99B7-4E31-B4C3-946C92506BE3}" type="pres">
      <dgm:prSet presAssocID="{C3483FA0-D115-4086-96B5-EC436C95583A}" presName="rootText" presStyleLbl="node2" presStyleIdx="2" presStyleCnt="6">
        <dgm:presLayoutVars>
          <dgm:chPref val="3"/>
        </dgm:presLayoutVars>
      </dgm:prSet>
      <dgm:spPr/>
      <dgm:t>
        <a:bodyPr/>
        <a:lstStyle/>
        <a:p>
          <a:endParaRPr lang="zh-CN" altLang="en-US"/>
        </a:p>
      </dgm:t>
    </dgm:pt>
    <dgm:pt modelId="{55580C28-4EC7-4C4F-AF6D-0EE04E27361B}" type="pres">
      <dgm:prSet presAssocID="{C3483FA0-D115-4086-96B5-EC436C95583A}" presName="rootConnector" presStyleLbl="node2" presStyleIdx="2" presStyleCnt="6"/>
      <dgm:spPr/>
      <dgm:t>
        <a:bodyPr/>
        <a:lstStyle/>
        <a:p>
          <a:endParaRPr lang="zh-CN" altLang="en-US"/>
        </a:p>
      </dgm:t>
    </dgm:pt>
    <dgm:pt modelId="{15E32BEF-0A9E-4FE9-A157-6847659B9720}" type="pres">
      <dgm:prSet presAssocID="{C3483FA0-D115-4086-96B5-EC436C95583A}" presName="hierChild4" presStyleCnt="0"/>
      <dgm:spPr/>
    </dgm:pt>
    <dgm:pt modelId="{DF2458CB-197D-4595-A4CB-05F998648848}" type="pres">
      <dgm:prSet presAssocID="{C3483FA0-D115-4086-96B5-EC436C95583A}" presName="hierChild5" presStyleCnt="0"/>
      <dgm:spPr/>
    </dgm:pt>
    <dgm:pt modelId="{42E0771C-7699-47A4-9ABD-B50779DA7B97}" type="pres">
      <dgm:prSet presAssocID="{312F6995-AC21-4402-A52E-F28E86E9EA91}" presName="Name64" presStyleLbl="parChTrans1D2" presStyleIdx="3" presStyleCnt="6"/>
      <dgm:spPr/>
      <dgm:t>
        <a:bodyPr/>
        <a:lstStyle/>
        <a:p>
          <a:endParaRPr lang="zh-CN" altLang="en-US"/>
        </a:p>
      </dgm:t>
    </dgm:pt>
    <dgm:pt modelId="{FA2612AD-6D8A-4143-B33C-5CEB58B47D96}" type="pres">
      <dgm:prSet presAssocID="{E12C1CFE-CAFA-4885-817D-298D7BE92354}" presName="hierRoot2" presStyleCnt="0">
        <dgm:presLayoutVars>
          <dgm:hierBranch val="init"/>
        </dgm:presLayoutVars>
      </dgm:prSet>
      <dgm:spPr/>
    </dgm:pt>
    <dgm:pt modelId="{4FED7045-C2EB-4D92-ADD8-2209B5BC6029}" type="pres">
      <dgm:prSet presAssocID="{E12C1CFE-CAFA-4885-817D-298D7BE92354}" presName="rootComposite" presStyleCnt="0"/>
      <dgm:spPr/>
    </dgm:pt>
    <dgm:pt modelId="{FCB8A75B-A625-423D-9DA1-CFFE1CDAFB97}" type="pres">
      <dgm:prSet presAssocID="{E12C1CFE-CAFA-4885-817D-298D7BE92354}" presName="rootText" presStyleLbl="node2" presStyleIdx="3" presStyleCnt="6">
        <dgm:presLayoutVars>
          <dgm:chPref val="3"/>
        </dgm:presLayoutVars>
      </dgm:prSet>
      <dgm:spPr/>
      <dgm:t>
        <a:bodyPr/>
        <a:lstStyle/>
        <a:p>
          <a:endParaRPr lang="zh-CN" altLang="en-US"/>
        </a:p>
      </dgm:t>
    </dgm:pt>
    <dgm:pt modelId="{BFE5E26B-B8CF-42D6-8FC9-DCD0264340CC}" type="pres">
      <dgm:prSet presAssocID="{E12C1CFE-CAFA-4885-817D-298D7BE92354}" presName="rootConnector" presStyleLbl="node2" presStyleIdx="3" presStyleCnt="6"/>
      <dgm:spPr/>
      <dgm:t>
        <a:bodyPr/>
        <a:lstStyle/>
        <a:p>
          <a:endParaRPr lang="zh-CN" altLang="en-US"/>
        </a:p>
      </dgm:t>
    </dgm:pt>
    <dgm:pt modelId="{305E1131-15F5-47B5-B9D0-E54D788608D9}" type="pres">
      <dgm:prSet presAssocID="{E12C1CFE-CAFA-4885-817D-298D7BE92354}" presName="hierChild4" presStyleCnt="0"/>
      <dgm:spPr/>
    </dgm:pt>
    <dgm:pt modelId="{DD5E468E-CE6C-4EA7-825A-01CB63652400}" type="pres">
      <dgm:prSet presAssocID="{E12C1CFE-CAFA-4885-817D-298D7BE92354}" presName="hierChild5" presStyleCnt="0"/>
      <dgm:spPr/>
    </dgm:pt>
    <dgm:pt modelId="{E67D7732-6A9E-458D-AC94-269E5853536D}" type="pres">
      <dgm:prSet presAssocID="{D500F7D7-6547-43B6-8AC0-84D3805EE88C}" presName="Name64" presStyleLbl="parChTrans1D2" presStyleIdx="4" presStyleCnt="6"/>
      <dgm:spPr/>
      <dgm:t>
        <a:bodyPr/>
        <a:lstStyle/>
        <a:p>
          <a:endParaRPr lang="zh-CN" altLang="en-US"/>
        </a:p>
      </dgm:t>
    </dgm:pt>
    <dgm:pt modelId="{A0D5BD8B-7AC4-4CF4-9669-1EC866FE0B5D}" type="pres">
      <dgm:prSet presAssocID="{22F30D3E-C500-414B-9808-DAAB0213EC16}" presName="hierRoot2" presStyleCnt="0">
        <dgm:presLayoutVars>
          <dgm:hierBranch val="init"/>
        </dgm:presLayoutVars>
      </dgm:prSet>
      <dgm:spPr/>
    </dgm:pt>
    <dgm:pt modelId="{F159FB34-DBF3-4B8A-B477-B18987D123B8}" type="pres">
      <dgm:prSet presAssocID="{22F30D3E-C500-414B-9808-DAAB0213EC16}" presName="rootComposite" presStyleCnt="0"/>
      <dgm:spPr/>
    </dgm:pt>
    <dgm:pt modelId="{8E8310E3-F3EC-4363-953E-C1DF52B1D1A8}" type="pres">
      <dgm:prSet presAssocID="{22F30D3E-C500-414B-9808-DAAB0213EC16}" presName="rootText" presStyleLbl="node2" presStyleIdx="4" presStyleCnt="6">
        <dgm:presLayoutVars>
          <dgm:chPref val="3"/>
        </dgm:presLayoutVars>
      </dgm:prSet>
      <dgm:spPr/>
      <dgm:t>
        <a:bodyPr/>
        <a:lstStyle/>
        <a:p>
          <a:endParaRPr lang="zh-CN" altLang="en-US"/>
        </a:p>
      </dgm:t>
    </dgm:pt>
    <dgm:pt modelId="{5653BC23-5307-4555-84F2-9371B18C32D4}" type="pres">
      <dgm:prSet presAssocID="{22F30D3E-C500-414B-9808-DAAB0213EC16}" presName="rootConnector" presStyleLbl="node2" presStyleIdx="4" presStyleCnt="6"/>
      <dgm:spPr/>
      <dgm:t>
        <a:bodyPr/>
        <a:lstStyle/>
        <a:p>
          <a:endParaRPr lang="zh-CN" altLang="en-US"/>
        </a:p>
      </dgm:t>
    </dgm:pt>
    <dgm:pt modelId="{6860BA5F-F86D-4F46-AAA3-2A8FC3523D41}" type="pres">
      <dgm:prSet presAssocID="{22F30D3E-C500-414B-9808-DAAB0213EC16}" presName="hierChild4" presStyleCnt="0"/>
      <dgm:spPr/>
    </dgm:pt>
    <dgm:pt modelId="{975C2854-DCEF-4909-9EBD-62893F08C154}" type="pres">
      <dgm:prSet presAssocID="{22F30D3E-C500-414B-9808-DAAB0213EC16}" presName="hierChild5" presStyleCnt="0"/>
      <dgm:spPr/>
    </dgm:pt>
    <dgm:pt modelId="{B4186EE2-3C1B-4973-8DC8-D4EBDF68BC43}" type="pres">
      <dgm:prSet presAssocID="{DC991DC1-857D-4771-8851-214B76DB2040}" presName="Name64" presStyleLbl="parChTrans1D2" presStyleIdx="5" presStyleCnt="6"/>
      <dgm:spPr/>
      <dgm:t>
        <a:bodyPr/>
        <a:lstStyle/>
        <a:p>
          <a:endParaRPr lang="zh-CN" altLang="en-US"/>
        </a:p>
      </dgm:t>
    </dgm:pt>
    <dgm:pt modelId="{EAD06273-6047-4F83-BB95-E6599E7CC2BB}" type="pres">
      <dgm:prSet presAssocID="{8AB2CAF4-6879-4FB8-B91A-CC7EAFB8C29C}" presName="hierRoot2" presStyleCnt="0">
        <dgm:presLayoutVars>
          <dgm:hierBranch val="init"/>
        </dgm:presLayoutVars>
      </dgm:prSet>
      <dgm:spPr/>
    </dgm:pt>
    <dgm:pt modelId="{C041775F-58B8-40EB-AB22-32670879932B}" type="pres">
      <dgm:prSet presAssocID="{8AB2CAF4-6879-4FB8-B91A-CC7EAFB8C29C}" presName="rootComposite" presStyleCnt="0"/>
      <dgm:spPr/>
    </dgm:pt>
    <dgm:pt modelId="{3CA46AD0-B33F-4120-A525-52EFCAA51E01}" type="pres">
      <dgm:prSet presAssocID="{8AB2CAF4-6879-4FB8-B91A-CC7EAFB8C29C}" presName="rootText" presStyleLbl="node2" presStyleIdx="5" presStyleCnt="6">
        <dgm:presLayoutVars>
          <dgm:chPref val="3"/>
        </dgm:presLayoutVars>
      </dgm:prSet>
      <dgm:spPr/>
      <dgm:t>
        <a:bodyPr/>
        <a:lstStyle/>
        <a:p>
          <a:endParaRPr lang="zh-CN" altLang="en-US"/>
        </a:p>
      </dgm:t>
    </dgm:pt>
    <dgm:pt modelId="{94EEFF31-F9A7-4AED-B29C-15CDF425285A}" type="pres">
      <dgm:prSet presAssocID="{8AB2CAF4-6879-4FB8-B91A-CC7EAFB8C29C}" presName="rootConnector" presStyleLbl="node2" presStyleIdx="5" presStyleCnt="6"/>
      <dgm:spPr/>
      <dgm:t>
        <a:bodyPr/>
        <a:lstStyle/>
        <a:p>
          <a:endParaRPr lang="zh-CN" altLang="en-US"/>
        </a:p>
      </dgm:t>
    </dgm:pt>
    <dgm:pt modelId="{2F9FCB46-3736-490E-94CD-6500CD3D96E0}" type="pres">
      <dgm:prSet presAssocID="{8AB2CAF4-6879-4FB8-B91A-CC7EAFB8C29C}" presName="hierChild4" presStyleCnt="0"/>
      <dgm:spPr/>
    </dgm:pt>
    <dgm:pt modelId="{5E5CFAE1-52F4-4B85-AF34-7502691953F1}" type="pres">
      <dgm:prSet presAssocID="{8AB2CAF4-6879-4FB8-B91A-CC7EAFB8C29C}" presName="hierChild5" presStyleCnt="0"/>
      <dgm:spPr/>
    </dgm:pt>
    <dgm:pt modelId="{928AF123-F52E-4D52-82FF-F46D67824D4F}" type="pres">
      <dgm:prSet presAssocID="{64685989-D284-40A5-804D-F87675310917}" presName="hierChild3" presStyleCnt="0"/>
      <dgm:spPr/>
    </dgm:pt>
  </dgm:ptLst>
  <dgm:cxnLst>
    <dgm:cxn modelId="{684C1219-66DC-4E7B-828B-66A722771EF2}" type="presOf" srcId="{E12C1CFE-CAFA-4885-817D-298D7BE92354}" destId="{BFE5E26B-B8CF-42D6-8FC9-DCD0264340CC}" srcOrd="1" destOrd="0" presId="urn:microsoft.com/office/officeart/2009/3/layout/HorizontalOrganizationChart"/>
    <dgm:cxn modelId="{684B93E2-8E66-4A9A-A06D-AC60157DB0A6}" type="presOf" srcId="{D2828A7E-1D9B-47A7-B40E-36503F3A6EB0}" destId="{751299F5-C1AD-4521-AF7B-F8287A8BD7C8}" srcOrd="1" destOrd="0" presId="urn:microsoft.com/office/officeart/2009/3/layout/HorizontalOrganizationChart"/>
    <dgm:cxn modelId="{F0A158A7-A03B-4034-9439-FDFC5F5AF13E}" type="presOf" srcId="{D2828A7E-1D9B-47A7-B40E-36503F3A6EB0}" destId="{348C7642-B083-4C42-B2DB-E5AE8DABC1A3}" srcOrd="0" destOrd="0" presId="urn:microsoft.com/office/officeart/2009/3/layout/HorizontalOrganizationChart"/>
    <dgm:cxn modelId="{F1F7D601-57A8-4A8F-BD67-292B6B9A55F4}" srcId="{9CF905D9-40AE-40CA-BEFC-5D05332BC6A3}" destId="{64685989-D284-40A5-804D-F87675310917}" srcOrd="0" destOrd="0" parTransId="{B4B2E270-CB61-43B5-A917-25D2D7AA55A5}" sibTransId="{0BD0CDA0-3C09-41E9-A671-C54B9D5759BA}"/>
    <dgm:cxn modelId="{0355663D-9212-4C76-A00D-A1E6A10E75C7}" type="presOf" srcId="{9CF905D9-40AE-40CA-BEFC-5D05332BC6A3}" destId="{F6F9C224-13E1-4566-A58C-19488BDB1662}" srcOrd="0" destOrd="0" presId="urn:microsoft.com/office/officeart/2009/3/layout/HorizontalOrganizationChart"/>
    <dgm:cxn modelId="{C238079D-7F74-45A8-8100-BBFCFED0CB8A}" type="presOf" srcId="{CADD7AFD-407D-41E0-AC0B-D5967572D22B}" destId="{C3F7FC10-9E2B-43D1-8C93-486C2EF0F73D}" srcOrd="0" destOrd="0" presId="urn:microsoft.com/office/officeart/2009/3/layout/HorizontalOrganizationChart"/>
    <dgm:cxn modelId="{F31F21F4-C11A-4B79-86EC-D7FABE3C588E}" type="presOf" srcId="{8AB2CAF4-6879-4FB8-B91A-CC7EAFB8C29C}" destId="{94EEFF31-F9A7-4AED-B29C-15CDF425285A}" srcOrd="1" destOrd="0" presId="urn:microsoft.com/office/officeart/2009/3/layout/HorizontalOrganizationChart"/>
    <dgm:cxn modelId="{F6F82DCA-E5B0-4E8C-9A5C-A7C3086966EE}" type="presOf" srcId="{3437631B-BD37-4AF1-BCDB-9049012F4B3F}" destId="{548C51C7-187C-4E33-B964-3A76E9CD1A56}" srcOrd="0" destOrd="0" presId="urn:microsoft.com/office/officeart/2009/3/layout/HorizontalOrganizationChart"/>
    <dgm:cxn modelId="{C274BEA8-76B5-464F-9BAB-94341515A8FB}" srcId="{64685989-D284-40A5-804D-F87675310917}" destId="{E12C1CFE-CAFA-4885-817D-298D7BE92354}" srcOrd="3" destOrd="0" parTransId="{312F6995-AC21-4402-A52E-F28E86E9EA91}" sibTransId="{165CCD3A-4EAB-45EB-9731-7CD5F2BE7641}"/>
    <dgm:cxn modelId="{5550DAD0-23A1-4482-81AF-0F181BFE7E08}" srcId="{64685989-D284-40A5-804D-F87675310917}" destId="{C3483FA0-D115-4086-96B5-EC436C95583A}" srcOrd="2" destOrd="0" parTransId="{3437631B-BD37-4AF1-BCDB-9049012F4B3F}" sibTransId="{C5D7FA3D-C51D-4C61-B6E1-61D06D21AF00}"/>
    <dgm:cxn modelId="{5730CFD6-3020-421A-9B36-6437278B13F1}" type="presOf" srcId="{64685989-D284-40A5-804D-F87675310917}" destId="{BC48D57D-7B5A-4B36-B8F6-D7B0104BC14D}" srcOrd="0" destOrd="0" presId="urn:microsoft.com/office/officeart/2009/3/layout/HorizontalOrganizationChart"/>
    <dgm:cxn modelId="{108C07DD-34A1-4048-846E-286F40DEF629}" type="presOf" srcId="{FFDB2B27-189D-4A05-9D0B-855BC257C7E4}" destId="{38C2DA23-BEB1-403D-AD50-2DCDEC1A32AC}" srcOrd="0" destOrd="0" presId="urn:microsoft.com/office/officeart/2009/3/layout/HorizontalOrganizationChart"/>
    <dgm:cxn modelId="{CA91890E-2B0A-4CFF-A1F5-35945C0AFD60}" srcId="{64685989-D284-40A5-804D-F87675310917}" destId="{8AB2CAF4-6879-4FB8-B91A-CC7EAFB8C29C}" srcOrd="5" destOrd="0" parTransId="{DC991DC1-857D-4771-8851-214B76DB2040}" sibTransId="{BCEC55CA-BDE7-4B14-B451-53D857CE2A16}"/>
    <dgm:cxn modelId="{60EA9123-93D8-4534-B6D3-C51D2C7E50E1}" srcId="{64685989-D284-40A5-804D-F87675310917}" destId="{22F30D3E-C500-414B-9808-DAAB0213EC16}" srcOrd="4" destOrd="0" parTransId="{D500F7D7-6547-43B6-8AC0-84D3805EE88C}" sibTransId="{43E7BC7D-A394-480D-ABC8-FB35329340F2}"/>
    <dgm:cxn modelId="{60A0E6CE-9B11-407D-92B8-36E3CB755051}" type="presOf" srcId="{312F6995-AC21-4402-A52E-F28E86E9EA91}" destId="{42E0771C-7699-47A4-9ABD-B50779DA7B97}" srcOrd="0" destOrd="0" presId="urn:microsoft.com/office/officeart/2009/3/layout/HorizontalOrganizationChart"/>
    <dgm:cxn modelId="{390FE5C4-0E18-4261-BC04-8247A85D90C0}" type="presOf" srcId="{A93CAA9A-A072-4E96-9CBB-FA418F43B029}" destId="{D61EDA54-D082-48C9-8DD5-1C387D45C940}" srcOrd="0" destOrd="0" presId="urn:microsoft.com/office/officeart/2009/3/layout/HorizontalOrganizationChart"/>
    <dgm:cxn modelId="{730C68A4-7757-4F7D-A07C-1C051F54E03F}" type="presOf" srcId="{C3483FA0-D115-4086-96B5-EC436C95583A}" destId="{55580C28-4EC7-4C4F-AF6D-0EE04E27361B}" srcOrd="1" destOrd="0" presId="urn:microsoft.com/office/officeart/2009/3/layout/HorizontalOrganizationChart"/>
    <dgm:cxn modelId="{90AB744A-22A1-47EB-BEB2-71F11F75C885}" type="presOf" srcId="{C3483FA0-D115-4086-96B5-EC436C95583A}" destId="{9374CAC0-99B7-4E31-B4C3-946C92506BE3}" srcOrd="0" destOrd="0" presId="urn:microsoft.com/office/officeart/2009/3/layout/HorizontalOrganizationChart"/>
    <dgm:cxn modelId="{056B95DB-7E59-4CA1-95E0-F2201D706682}" type="presOf" srcId="{D500F7D7-6547-43B6-8AC0-84D3805EE88C}" destId="{E67D7732-6A9E-458D-AC94-269E5853536D}" srcOrd="0" destOrd="0" presId="urn:microsoft.com/office/officeart/2009/3/layout/HorizontalOrganizationChart"/>
    <dgm:cxn modelId="{8B1C54C9-FD1B-4E21-B394-C589058F4500}" type="presOf" srcId="{8AB2CAF4-6879-4FB8-B91A-CC7EAFB8C29C}" destId="{3CA46AD0-B33F-4120-A525-52EFCAA51E01}" srcOrd="0" destOrd="0" presId="urn:microsoft.com/office/officeart/2009/3/layout/HorizontalOrganizationChart"/>
    <dgm:cxn modelId="{85734F6F-078A-4DE3-88C9-96ACC1B19FD3}" type="presOf" srcId="{DC991DC1-857D-4771-8851-214B76DB2040}" destId="{B4186EE2-3C1B-4973-8DC8-D4EBDF68BC43}" srcOrd="0" destOrd="0" presId="urn:microsoft.com/office/officeart/2009/3/layout/HorizontalOrganizationChart"/>
    <dgm:cxn modelId="{0451E8B1-5F3E-48C6-A72F-B98E22D6399D}" type="presOf" srcId="{64685989-D284-40A5-804D-F87675310917}" destId="{7B05D844-3177-4DE2-8E1A-36BF6211F021}" srcOrd="1" destOrd="0" presId="urn:microsoft.com/office/officeart/2009/3/layout/HorizontalOrganizationChart"/>
    <dgm:cxn modelId="{1E9E1DEF-2B94-4B69-B28C-50EBEC6826E2}" type="presOf" srcId="{E12C1CFE-CAFA-4885-817D-298D7BE92354}" destId="{FCB8A75B-A625-423D-9DA1-CFFE1CDAFB97}" srcOrd="0" destOrd="0" presId="urn:microsoft.com/office/officeart/2009/3/layout/HorizontalOrganizationChart"/>
    <dgm:cxn modelId="{505F243A-0EBC-4347-B291-C495B16CB187}" srcId="{64685989-D284-40A5-804D-F87675310917}" destId="{A93CAA9A-A072-4E96-9CBB-FA418F43B029}" srcOrd="1" destOrd="0" parTransId="{CADD7AFD-407D-41E0-AC0B-D5967572D22B}" sibTransId="{EFC97CA8-C037-41F5-8F2B-E5A924C901FF}"/>
    <dgm:cxn modelId="{B62F3F90-22E7-4CF4-88CD-FEDDCF25C8B4}" type="presOf" srcId="{22F30D3E-C500-414B-9808-DAAB0213EC16}" destId="{5653BC23-5307-4555-84F2-9371B18C32D4}" srcOrd="1" destOrd="0" presId="urn:microsoft.com/office/officeart/2009/3/layout/HorizontalOrganizationChart"/>
    <dgm:cxn modelId="{85B52EDD-541A-45CE-858D-706B96447759}" type="presOf" srcId="{22F30D3E-C500-414B-9808-DAAB0213EC16}" destId="{8E8310E3-F3EC-4363-953E-C1DF52B1D1A8}" srcOrd="0" destOrd="0" presId="urn:microsoft.com/office/officeart/2009/3/layout/HorizontalOrganizationChart"/>
    <dgm:cxn modelId="{0B2923BB-4361-4A0D-8BC1-466A21B14BCC}" type="presOf" srcId="{A93CAA9A-A072-4E96-9CBB-FA418F43B029}" destId="{F7D95AD1-3DBC-4487-B3C0-BB171CEE0661}" srcOrd="1" destOrd="0" presId="urn:microsoft.com/office/officeart/2009/3/layout/HorizontalOrganizationChart"/>
    <dgm:cxn modelId="{AD6B8831-4B3D-40EC-A5EF-1515C952A3CC}" srcId="{64685989-D284-40A5-804D-F87675310917}" destId="{D2828A7E-1D9B-47A7-B40E-36503F3A6EB0}" srcOrd="0" destOrd="0" parTransId="{FFDB2B27-189D-4A05-9D0B-855BC257C7E4}" sibTransId="{9C058CEB-72FB-4BA1-98D1-E1BBA6A0A88B}"/>
    <dgm:cxn modelId="{06C892DD-617C-41E0-9666-3CF1C992527B}" type="presParOf" srcId="{F6F9C224-13E1-4566-A58C-19488BDB1662}" destId="{202B3AF6-A2AC-4A38-A425-7D4F5225CE88}" srcOrd="0" destOrd="0" presId="urn:microsoft.com/office/officeart/2009/3/layout/HorizontalOrganizationChart"/>
    <dgm:cxn modelId="{6CEC0896-00D6-4218-A127-BCCC8A5443F2}" type="presParOf" srcId="{202B3AF6-A2AC-4A38-A425-7D4F5225CE88}" destId="{74A3DC6F-20BA-417C-BCC8-0D607D0A2538}" srcOrd="0" destOrd="0" presId="urn:microsoft.com/office/officeart/2009/3/layout/HorizontalOrganizationChart"/>
    <dgm:cxn modelId="{A33E78AC-3B9F-4DBB-B8A2-2A9004B4C4B9}" type="presParOf" srcId="{74A3DC6F-20BA-417C-BCC8-0D607D0A2538}" destId="{BC48D57D-7B5A-4B36-B8F6-D7B0104BC14D}" srcOrd="0" destOrd="0" presId="urn:microsoft.com/office/officeart/2009/3/layout/HorizontalOrganizationChart"/>
    <dgm:cxn modelId="{3D05B6AC-4DD8-4C3C-A2F7-670B627624DD}" type="presParOf" srcId="{74A3DC6F-20BA-417C-BCC8-0D607D0A2538}" destId="{7B05D844-3177-4DE2-8E1A-36BF6211F021}" srcOrd="1" destOrd="0" presId="urn:microsoft.com/office/officeart/2009/3/layout/HorizontalOrganizationChart"/>
    <dgm:cxn modelId="{A5B334CF-C629-4CA8-92C5-8995E2278753}" type="presParOf" srcId="{202B3AF6-A2AC-4A38-A425-7D4F5225CE88}" destId="{C3D83618-8A60-45F7-BDED-568172AB653D}" srcOrd="1" destOrd="0" presId="urn:microsoft.com/office/officeart/2009/3/layout/HorizontalOrganizationChart"/>
    <dgm:cxn modelId="{7407C148-7225-4AE5-ADC4-B6DF2D4B4B71}" type="presParOf" srcId="{C3D83618-8A60-45F7-BDED-568172AB653D}" destId="{38C2DA23-BEB1-403D-AD50-2DCDEC1A32AC}" srcOrd="0" destOrd="0" presId="urn:microsoft.com/office/officeart/2009/3/layout/HorizontalOrganizationChart"/>
    <dgm:cxn modelId="{31B98E14-8DE3-4CE7-A933-B1E3E1A087FB}" type="presParOf" srcId="{C3D83618-8A60-45F7-BDED-568172AB653D}" destId="{D4652A91-F7C5-4165-AAD0-0DAD2E8B3E99}" srcOrd="1" destOrd="0" presId="urn:microsoft.com/office/officeart/2009/3/layout/HorizontalOrganizationChart"/>
    <dgm:cxn modelId="{3F34E1D3-E97F-439D-85BE-6BE6DCFDEEE0}" type="presParOf" srcId="{D4652A91-F7C5-4165-AAD0-0DAD2E8B3E99}" destId="{5A8BF25B-29EB-4CF7-87BC-02A1F2FFE7C3}" srcOrd="0" destOrd="0" presId="urn:microsoft.com/office/officeart/2009/3/layout/HorizontalOrganizationChart"/>
    <dgm:cxn modelId="{68C2898E-57CA-454E-B333-C6AE34F83EE0}" type="presParOf" srcId="{5A8BF25B-29EB-4CF7-87BC-02A1F2FFE7C3}" destId="{348C7642-B083-4C42-B2DB-E5AE8DABC1A3}" srcOrd="0" destOrd="0" presId="urn:microsoft.com/office/officeart/2009/3/layout/HorizontalOrganizationChart"/>
    <dgm:cxn modelId="{12F70701-F0B1-494F-957F-311A54EA21FB}" type="presParOf" srcId="{5A8BF25B-29EB-4CF7-87BC-02A1F2FFE7C3}" destId="{751299F5-C1AD-4521-AF7B-F8287A8BD7C8}" srcOrd="1" destOrd="0" presId="urn:microsoft.com/office/officeart/2009/3/layout/HorizontalOrganizationChart"/>
    <dgm:cxn modelId="{8C5B6410-94B1-48D0-BDEB-A1115FCBC1E5}" type="presParOf" srcId="{D4652A91-F7C5-4165-AAD0-0DAD2E8B3E99}" destId="{9CA8FB9E-5718-4391-93AF-18BC24307782}" srcOrd="1" destOrd="0" presId="urn:microsoft.com/office/officeart/2009/3/layout/HorizontalOrganizationChart"/>
    <dgm:cxn modelId="{62E1BC99-C6B6-4FFF-AFE9-A7A9EC71448F}" type="presParOf" srcId="{D4652A91-F7C5-4165-AAD0-0DAD2E8B3E99}" destId="{53ED7878-6424-4CB7-8412-BA7F476A2768}" srcOrd="2" destOrd="0" presId="urn:microsoft.com/office/officeart/2009/3/layout/HorizontalOrganizationChart"/>
    <dgm:cxn modelId="{B149A147-7C21-4AF7-9ED6-48C297AC4C4E}" type="presParOf" srcId="{C3D83618-8A60-45F7-BDED-568172AB653D}" destId="{C3F7FC10-9E2B-43D1-8C93-486C2EF0F73D}" srcOrd="2" destOrd="0" presId="urn:microsoft.com/office/officeart/2009/3/layout/HorizontalOrganizationChart"/>
    <dgm:cxn modelId="{96906812-7A12-4B85-A6F4-CFB1B13E97B3}" type="presParOf" srcId="{C3D83618-8A60-45F7-BDED-568172AB653D}" destId="{FFFF341D-E33B-4BED-9D16-F56EED1BDDAA}" srcOrd="3" destOrd="0" presId="urn:microsoft.com/office/officeart/2009/3/layout/HorizontalOrganizationChart"/>
    <dgm:cxn modelId="{3475750E-2DAE-4C0C-BFEF-3E4E39C3EE47}" type="presParOf" srcId="{FFFF341D-E33B-4BED-9D16-F56EED1BDDAA}" destId="{FBDFA6D0-853D-4218-9DAD-66A750F73A91}" srcOrd="0" destOrd="0" presId="urn:microsoft.com/office/officeart/2009/3/layout/HorizontalOrganizationChart"/>
    <dgm:cxn modelId="{E08EF852-6666-46A1-980F-BC9A70AF2356}" type="presParOf" srcId="{FBDFA6D0-853D-4218-9DAD-66A750F73A91}" destId="{D61EDA54-D082-48C9-8DD5-1C387D45C940}" srcOrd="0" destOrd="0" presId="urn:microsoft.com/office/officeart/2009/3/layout/HorizontalOrganizationChart"/>
    <dgm:cxn modelId="{A4A4FBB3-2483-4C7B-ABA7-8A774FA02841}" type="presParOf" srcId="{FBDFA6D0-853D-4218-9DAD-66A750F73A91}" destId="{F7D95AD1-3DBC-4487-B3C0-BB171CEE0661}" srcOrd="1" destOrd="0" presId="urn:microsoft.com/office/officeart/2009/3/layout/HorizontalOrganizationChart"/>
    <dgm:cxn modelId="{2DA9FFC1-7730-4A2E-8A05-051E5A2ACE75}" type="presParOf" srcId="{FFFF341D-E33B-4BED-9D16-F56EED1BDDAA}" destId="{06B2C307-293E-4998-8DB4-E8038C57670F}" srcOrd="1" destOrd="0" presId="urn:microsoft.com/office/officeart/2009/3/layout/HorizontalOrganizationChart"/>
    <dgm:cxn modelId="{59BC98DE-B6C4-42CF-8E64-D34992F234A6}" type="presParOf" srcId="{FFFF341D-E33B-4BED-9D16-F56EED1BDDAA}" destId="{CD45A163-3BBD-4547-9E69-EF2EE7EBFF25}" srcOrd="2" destOrd="0" presId="urn:microsoft.com/office/officeart/2009/3/layout/HorizontalOrganizationChart"/>
    <dgm:cxn modelId="{7D7A7DD0-EFB5-49DB-ACDA-C4219821E6EE}" type="presParOf" srcId="{C3D83618-8A60-45F7-BDED-568172AB653D}" destId="{548C51C7-187C-4E33-B964-3A76E9CD1A56}" srcOrd="4" destOrd="0" presId="urn:microsoft.com/office/officeart/2009/3/layout/HorizontalOrganizationChart"/>
    <dgm:cxn modelId="{9042E901-B136-477E-83EE-6DBEC1357A7C}" type="presParOf" srcId="{C3D83618-8A60-45F7-BDED-568172AB653D}" destId="{02E62323-00E9-46C8-B5BC-496E3CED28A7}" srcOrd="5" destOrd="0" presId="urn:microsoft.com/office/officeart/2009/3/layout/HorizontalOrganizationChart"/>
    <dgm:cxn modelId="{2FED824E-D304-4DBC-8B64-24B10E044EE0}" type="presParOf" srcId="{02E62323-00E9-46C8-B5BC-496E3CED28A7}" destId="{93FA22FA-4C06-45A3-8B17-ED8F9D8D84F2}" srcOrd="0" destOrd="0" presId="urn:microsoft.com/office/officeart/2009/3/layout/HorizontalOrganizationChart"/>
    <dgm:cxn modelId="{E5615997-2788-4195-9D15-456930953BBC}" type="presParOf" srcId="{93FA22FA-4C06-45A3-8B17-ED8F9D8D84F2}" destId="{9374CAC0-99B7-4E31-B4C3-946C92506BE3}" srcOrd="0" destOrd="0" presId="urn:microsoft.com/office/officeart/2009/3/layout/HorizontalOrganizationChart"/>
    <dgm:cxn modelId="{1B11D4E4-3A1C-4F82-B9C6-C853FC9B84EB}" type="presParOf" srcId="{93FA22FA-4C06-45A3-8B17-ED8F9D8D84F2}" destId="{55580C28-4EC7-4C4F-AF6D-0EE04E27361B}" srcOrd="1" destOrd="0" presId="urn:microsoft.com/office/officeart/2009/3/layout/HorizontalOrganizationChart"/>
    <dgm:cxn modelId="{E2517E1E-FCE3-43C3-BF64-EEFE472A66E0}" type="presParOf" srcId="{02E62323-00E9-46C8-B5BC-496E3CED28A7}" destId="{15E32BEF-0A9E-4FE9-A157-6847659B9720}" srcOrd="1" destOrd="0" presId="urn:microsoft.com/office/officeart/2009/3/layout/HorizontalOrganizationChart"/>
    <dgm:cxn modelId="{554556B6-F630-4F49-A68B-1BF91CE4BB7F}" type="presParOf" srcId="{02E62323-00E9-46C8-B5BC-496E3CED28A7}" destId="{DF2458CB-197D-4595-A4CB-05F998648848}" srcOrd="2" destOrd="0" presId="urn:microsoft.com/office/officeart/2009/3/layout/HorizontalOrganizationChart"/>
    <dgm:cxn modelId="{C516F1D1-E696-49F8-B721-CA5938090E12}" type="presParOf" srcId="{C3D83618-8A60-45F7-BDED-568172AB653D}" destId="{42E0771C-7699-47A4-9ABD-B50779DA7B97}" srcOrd="6" destOrd="0" presId="urn:microsoft.com/office/officeart/2009/3/layout/HorizontalOrganizationChart"/>
    <dgm:cxn modelId="{BDE7EBF7-142B-41B1-96A9-0CA5DE90FA02}" type="presParOf" srcId="{C3D83618-8A60-45F7-BDED-568172AB653D}" destId="{FA2612AD-6D8A-4143-B33C-5CEB58B47D96}" srcOrd="7" destOrd="0" presId="urn:microsoft.com/office/officeart/2009/3/layout/HorizontalOrganizationChart"/>
    <dgm:cxn modelId="{8C1B5629-2B75-4D8E-B4B7-5DCAE77C7E36}" type="presParOf" srcId="{FA2612AD-6D8A-4143-B33C-5CEB58B47D96}" destId="{4FED7045-C2EB-4D92-ADD8-2209B5BC6029}" srcOrd="0" destOrd="0" presId="urn:microsoft.com/office/officeart/2009/3/layout/HorizontalOrganizationChart"/>
    <dgm:cxn modelId="{18CCA6D4-1224-44E2-B223-DC294079B3CE}" type="presParOf" srcId="{4FED7045-C2EB-4D92-ADD8-2209B5BC6029}" destId="{FCB8A75B-A625-423D-9DA1-CFFE1CDAFB97}" srcOrd="0" destOrd="0" presId="urn:microsoft.com/office/officeart/2009/3/layout/HorizontalOrganizationChart"/>
    <dgm:cxn modelId="{30F49963-4332-48A5-957C-30544F02DB65}" type="presParOf" srcId="{4FED7045-C2EB-4D92-ADD8-2209B5BC6029}" destId="{BFE5E26B-B8CF-42D6-8FC9-DCD0264340CC}" srcOrd="1" destOrd="0" presId="urn:microsoft.com/office/officeart/2009/3/layout/HorizontalOrganizationChart"/>
    <dgm:cxn modelId="{9991D671-CC96-4E98-AA4A-A80B4E3AA57D}" type="presParOf" srcId="{FA2612AD-6D8A-4143-B33C-5CEB58B47D96}" destId="{305E1131-15F5-47B5-B9D0-E54D788608D9}" srcOrd="1" destOrd="0" presId="urn:microsoft.com/office/officeart/2009/3/layout/HorizontalOrganizationChart"/>
    <dgm:cxn modelId="{1678C978-5C2C-40F0-B0E4-9912403F41CF}" type="presParOf" srcId="{FA2612AD-6D8A-4143-B33C-5CEB58B47D96}" destId="{DD5E468E-CE6C-4EA7-825A-01CB63652400}" srcOrd="2" destOrd="0" presId="urn:microsoft.com/office/officeart/2009/3/layout/HorizontalOrganizationChart"/>
    <dgm:cxn modelId="{4A94251B-321A-4C07-BF0B-B0BA80D42AAA}" type="presParOf" srcId="{C3D83618-8A60-45F7-BDED-568172AB653D}" destId="{E67D7732-6A9E-458D-AC94-269E5853536D}" srcOrd="8" destOrd="0" presId="urn:microsoft.com/office/officeart/2009/3/layout/HorizontalOrganizationChart"/>
    <dgm:cxn modelId="{67AA6456-D934-4C13-90F4-45D97E8FA64A}" type="presParOf" srcId="{C3D83618-8A60-45F7-BDED-568172AB653D}" destId="{A0D5BD8B-7AC4-4CF4-9669-1EC866FE0B5D}" srcOrd="9" destOrd="0" presId="urn:microsoft.com/office/officeart/2009/3/layout/HorizontalOrganizationChart"/>
    <dgm:cxn modelId="{0D5BEE95-6B81-4E30-A0C4-7A53520A64E2}" type="presParOf" srcId="{A0D5BD8B-7AC4-4CF4-9669-1EC866FE0B5D}" destId="{F159FB34-DBF3-4B8A-B477-B18987D123B8}" srcOrd="0" destOrd="0" presId="urn:microsoft.com/office/officeart/2009/3/layout/HorizontalOrganizationChart"/>
    <dgm:cxn modelId="{8E1DE3C3-97ED-44EF-B246-B7D7F052F0CB}" type="presParOf" srcId="{F159FB34-DBF3-4B8A-B477-B18987D123B8}" destId="{8E8310E3-F3EC-4363-953E-C1DF52B1D1A8}" srcOrd="0" destOrd="0" presId="urn:microsoft.com/office/officeart/2009/3/layout/HorizontalOrganizationChart"/>
    <dgm:cxn modelId="{19EADA96-F0C0-4C92-909C-C02CDB3382ED}" type="presParOf" srcId="{F159FB34-DBF3-4B8A-B477-B18987D123B8}" destId="{5653BC23-5307-4555-84F2-9371B18C32D4}" srcOrd="1" destOrd="0" presId="urn:microsoft.com/office/officeart/2009/3/layout/HorizontalOrganizationChart"/>
    <dgm:cxn modelId="{BCA62197-CC0A-4B68-83BF-E18ECF62E6CB}" type="presParOf" srcId="{A0D5BD8B-7AC4-4CF4-9669-1EC866FE0B5D}" destId="{6860BA5F-F86D-4F46-AAA3-2A8FC3523D41}" srcOrd="1" destOrd="0" presId="urn:microsoft.com/office/officeart/2009/3/layout/HorizontalOrganizationChart"/>
    <dgm:cxn modelId="{A5B2E1DA-43F9-4ACC-87F8-499C1C565CA1}" type="presParOf" srcId="{A0D5BD8B-7AC4-4CF4-9669-1EC866FE0B5D}" destId="{975C2854-DCEF-4909-9EBD-62893F08C154}" srcOrd="2" destOrd="0" presId="urn:microsoft.com/office/officeart/2009/3/layout/HorizontalOrganizationChart"/>
    <dgm:cxn modelId="{2F9EE437-1D34-4685-BEE5-D1144928E6E1}" type="presParOf" srcId="{C3D83618-8A60-45F7-BDED-568172AB653D}" destId="{B4186EE2-3C1B-4973-8DC8-D4EBDF68BC43}" srcOrd="10" destOrd="0" presId="urn:microsoft.com/office/officeart/2009/3/layout/HorizontalOrganizationChart"/>
    <dgm:cxn modelId="{C5A30931-9DB7-481F-97FF-F13FB9969E4B}" type="presParOf" srcId="{C3D83618-8A60-45F7-BDED-568172AB653D}" destId="{EAD06273-6047-4F83-BB95-E6599E7CC2BB}" srcOrd="11" destOrd="0" presId="urn:microsoft.com/office/officeart/2009/3/layout/HorizontalOrganizationChart"/>
    <dgm:cxn modelId="{A0B4558D-0FC6-487B-BA90-DA3C089FCDDC}" type="presParOf" srcId="{EAD06273-6047-4F83-BB95-E6599E7CC2BB}" destId="{C041775F-58B8-40EB-AB22-32670879932B}" srcOrd="0" destOrd="0" presId="urn:microsoft.com/office/officeart/2009/3/layout/HorizontalOrganizationChart"/>
    <dgm:cxn modelId="{671134C8-4A5E-4E59-9440-BBAB521ADB3E}" type="presParOf" srcId="{C041775F-58B8-40EB-AB22-32670879932B}" destId="{3CA46AD0-B33F-4120-A525-52EFCAA51E01}" srcOrd="0" destOrd="0" presId="urn:microsoft.com/office/officeart/2009/3/layout/HorizontalOrganizationChart"/>
    <dgm:cxn modelId="{F61FFB6F-3082-4CC4-B99B-7B3C200CB6E1}" type="presParOf" srcId="{C041775F-58B8-40EB-AB22-32670879932B}" destId="{94EEFF31-F9A7-4AED-B29C-15CDF425285A}" srcOrd="1" destOrd="0" presId="urn:microsoft.com/office/officeart/2009/3/layout/HorizontalOrganizationChart"/>
    <dgm:cxn modelId="{01509AD8-E08A-4137-82D6-BAFCF5E2864D}" type="presParOf" srcId="{EAD06273-6047-4F83-BB95-E6599E7CC2BB}" destId="{2F9FCB46-3736-490E-94CD-6500CD3D96E0}" srcOrd="1" destOrd="0" presId="urn:microsoft.com/office/officeart/2009/3/layout/HorizontalOrganizationChart"/>
    <dgm:cxn modelId="{287716A1-292B-43E7-8635-C84A3DC9A85C}" type="presParOf" srcId="{EAD06273-6047-4F83-BB95-E6599E7CC2BB}" destId="{5E5CFAE1-52F4-4B85-AF34-7502691953F1}" srcOrd="2" destOrd="0" presId="urn:microsoft.com/office/officeart/2009/3/layout/HorizontalOrganizationChart"/>
    <dgm:cxn modelId="{B83FD26B-9401-4967-BFD7-2FD87E15ABC4}" type="presParOf" srcId="{202B3AF6-A2AC-4A38-A425-7D4F5225CE88}" destId="{928AF123-F52E-4D52-82FF-F46D67824D4F}" srcOrd="2" destOrd="0" presId="urn:microsoft.com/office/officeart/2009/3/layout/Horizontal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CC198DB-AFBD-584A-8986-364FF2B03F46}"/>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latin typeface="Huawei Sans" panose="020C0503030203020204" pitchFamily="34" charset="0"/>
            </a:endParaRPr>
          </a:p>
        </p:txBody>
      </p:sp>
      <p:sp>
        <p:nvSpPr>
          <p:cNvPr id="3" name="Date Placeholder 2">
            <a:extLst>
              <a:ext uri="{FF2B5EF4-FFF2-40B4-BE49-F238E27FC236}">
                <a16:creationId xmlns:a16="http://schemas.microsoft.com/office/drawing/2014/main" xmlns="" id="{AD01315C-523F-A043-8029-B9921497126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8CF71B8-DF2A-2E41-BE66-2E18A767DA8A}" type="datetimeFigureOut">
              <a:rPr lang="en-US" smtClean="0">
                <a:latin typeface="Huawei Sans" panose="020C0503030203020204" pitchFamily="34" charset="0"/>
              </a:rPr>
              <a:t>31-Mar-21</a:t>
            </a:fld>
            <a:endParaRPr lang="en-US" dirty="0">
              <a:latin typeface="Huawei Sans" panose="020C0503030203020204" pitchFamily="34" charset="0"/>
            </a:endParaRPr>
          </a:p>
        </p:txBody>
      </p:sp>
      <p:sp>
        <p:nvSpPr>
          <p:cNvPr id="4" name="Footer Placeholder 3">
            <a:extLst>
              <a:ext uri="{FF2B5EF4-FFF2-40B4-BE49-F238E27FC236}">
                <a16:creationId xmlns:a16="http://schemas.microsoft.com/office/drawing/2014/main" xmlns="" id="{B9601424-70F4-1643-8E3A-557A0258D6B6}"/>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latin typeface="Huawei Sans" panose="020C0503030203020204" pitchFamily="34" charset="0"/>
            </a:endParaRPr>
          </a:p>
        </p:txBody>
      </p:sp>
      <p:sp>
        <p:nvSpPr>
          <p:cNvPr id="5" name="Slide Number Placeholder 4">
            <a:extLst>
              <a:ext uri="{FF2B5EF4-FFF2-40B4-BE49-F238E27FC236}">
                <a16:creationId xmlns:a16="http://schemas.microsoft.com/office/drawing/2014/main" xmlns="" id="{E85BF48A-FF5C-8145-95A7-EE66A87C73DF}"/>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35F0CC5-85BE-A64A-BD47-54C66F7E93E3}" type="slidenum">
              <a:rPr lang="en-US" smtClean="0">
                <a:latin typeface="Huawei Sans" panose="020C0503030203020204" pitchFamily="34" charset="0"/>
              </a:rPr>
              <a:t>‹#›</a:t>
            </a:fld>
            <a:endParaRPr lang="en-US" dirty="0">
              <a:latin typeface="Huawei Sans" panose="020C0503030203020204" pitchFamily="34" charset="0"/>
            </a:endParaRPr>
          </a:p>
        </p:txBody>
      </p:sp>
    </p:spTree>
    <p:extLst>
      <p:ext uri="{BB962C8B-B14F-4D97-AF65-F5344CB8AC3E}">
        <p14:creationId xmlns:p14="http://schemas.microsoft.com/office/powerpoint/2010/main" val="4019095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31838" y="743151"/>
            <a:ext cx="5580062" cy="3117649"/>
          </a:xfrm>
          <a:prstGeom prst="rect">
            <a:avLst/>
          </a:prstGeom>
          <a:noFill/>
          <a:ln w="12700">
            <a:solidFill>
              <a:prstClr val="black"/>
            </a:solidFill>
          </a:ln>
        </p:spPr>
        <p:txBody>
          <a:bodyPr vert="horz" lIns="91440" tIns="45720" rIns="91440" bIns="45720" rtlCol="0" anchor="t" anchorCtr="0"/>
          <a:lstStyle/>
          <a:p>
            <a:endParaRPr lang="en-US"/>
          </a:p>
        </p:txBody>
      </p:sp>
      <p:sp>
        <p:nvSpPr>
          <p:cNvPr id="5" name="Notes Placeholder 4"/>
          <p:cNvSpPr>
            <a:spLocks noGrp="1"/>
          </p:cNvSpPr>
          <p:nvPr>
            <p:ph type="body" sz="quarter" idx="3"/>
          </p:nvPr>
        </p:nvSpPr>
        <p:spPr>
          <a:xfrm>
            <a:off x="731837" y="4300483"/>
            <a:ext cx="5580063" cy="5418958"/>
          </a:xfrm>
          <a:prstGeom prst="rect">
            <a:avLst/>
          </a:prstGeom>
        </p:spPr>
        <p:txBody>
          <a:bodyPr vert="horz" lIns="97200" tIns="45720" rIns="9720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4632111"/>
      </p:ext>
    </p:extLst>
  </p:cSld>
  <p:clrMap bg1="lt1" tx1="dk1" bg2="lt2" tx2="dk2" accent1="accent1" accent2="accent2" accent3="accent3" accent4="accent4" accent5="accent5" accent6="accent6" hlink="hlink" folHlink="folHlink"/>
  <p:notesStyle>
    <a:lvl1pPr marL="180000" indent="-180000" algn="l" defTabSz="1219304" rtl="0" eaLnBrk="1" fontAlgn="ctr" latinLnBrk="0" hangingPunct="1">
      <a:lnSpc>
        <a:spcPct val="125000"/>
      </a:lnSpc>
      <a:spcAft>
        <a:spcPts val="600"/>
      </a:spcAft>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1pPr>
    <a:lvl2pPr marL="540000" indent="-180000" algn="l" defTabSz="1219304" rtl="0" eaLnBrk="1" fontAlgn="ctr" latinLnBrk="0" hangingPunct="1">
      <a:lnSpc>
        <a:spcPct val="125000"/>
      </a:lnSpc>
      <a:spcAft>
        <a:spcPts val="600"/>
      </a:spcAft>
      <a:buClrTx/>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2pPr>
    <a:lvl3pPr marL="900000" indent="-180000" algn="l" defTabSz="1219304" rtl="0" eaLnBrk="1" fontAlgn="ctr" latinLnBrk="0" hangingPunct="1">
      <a:lnSpc>
        <a:spcPct val="125000"/>
      </a:lnSpc>
      <a:spcAft>
        <a:spcPts val="600"/>
      </a:spcAft>
      <a:buFont typeface="微软雅黑" panose="020B0503020204020204" pitchFamily="34" charset="-122"/>
      <a:buChar char="▪"/>
      <a:defRPr sz="1100" kern="1200" baseline="0">
        <a:solidFill>
          <a:schemeClr val="tx1"/>
        </a:solidFill>
        <a:latin typeface="Huawei Sans" panose="020C0503030203020204" pitchFamily="34" charset="0"/>
        <a:ea typeface="方正兰亭黑简体" panose="02000000000000000000" pitchFamily="2" charset="-122"/>
        <a:cs typeface="+mn-cs"/>
      </a:defRPr>
    </a:lvl3pPr>
    <a:lvl4pPr marL="1260000" indent="-180000" algn="l" defTabSz="1219304" rtl="0" eaLnBrk="1" fontAlgn="ctr" latinLnBrk="0" hangingPunct="1">
      <a:lnSpc>
        <a:spcPct val="125000"/>
      </a:lnSpc>
      <a:spcAft>
        <a:spcPts val="600"/>
      </a:spcAft>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4pPr>
    <a:lvl5pPr marL="1620000" indent="-180000" algn="l" defTabSz="1219304" rtl="0" eaLnBrk="1" fontAlgn="ctr" latinLnBrk="0" hangingPunct="1">
      <a:lnSpc>
        <a:spcPct val="125000"/>
      </a:lnSpc>
      <a:spcAft>
        <a:spcPts val="600"/>
      </a:spcAft>
      <a:buFont typeface="Huawei Sans" panose="020C0503030203020204" pitchFamily="34" charset="0"/>
      <a:buChar char="~"/>
      <a:defRPr sz="1100" kern="1200" baseline="0">
        <a:solidFill>
          <a:schemeClr val="tx1"/>
        </a:solidFill>
        <a:latin typeface="Huawei Sans" panose="020C0503030203020204" pitchFamily="34" charset="0"/>
        <a:ea typeface="方正兰亭黑简体" panose="02000000000000000000" pitchFamily="2" charset="-122"/>
        <a:cs typeface="+mn-cs"/>
      </a:defRPr>
    </a:lvl5pPr>
    <a:lvl6pPr marL="3048261" algn="l" defTabSz="1219304" rtl="0" eaLnBrk="1" latinLnBrk="0" hangingPunct="1">
      <a:defRPr sz="1600" kern="1200">
        <a:solidFill>
          <a:schemeClr val="tx1"/>
        </a:solidFill>
        <a:latin typeface="+mn-lt"/>
        <a:ea typeface="+mn-ea"/>
        <a:cs typeface="+mn-cs"/>
      </a:defRPr>
    </a:lvl6pPr>
    <a:lvl7pPr marL="3657913" algn="l" defTabSz="1219304" rtl="0" eaLnBrk="1" latinLnBrk="0" hangingPunct="1">
      <a:defRPr sz="1600" kern="1200">
        <a:solidFill>
          <a:schemeClr val="tx1"/>
        </a:solidFill>
        <a:latin typeface="+mn-lt"/>
        <a:ea typeface="+mn-ea"/>
        <a:cs typeface="+mn-cs"/>
      </a:defRPr>
    </a:lvl7pPr>
    <a:lvl8pPr marL="4267566" algn="l" defTabSz="1219304" rtl="0" eaLnBrk="1" latinLnBrk="0" hangingPunct="1">
      <a:defRPr sz="1600" kern="1200">
        <a:solidFill>
          <a:schemeClr val="tx1"/>
        </a:solidFill>
        <a:latin typeface="+mn-lt"/>
        <a:ea typeface="+mn-ea"/>
        <a:cs typeface="+mn-cs"/>
      </a:defRPr>
    </a:lvl8pPr>
    <a:lvl9pPr marL="4877219" algn="l" defTabSz="1219304" rtl="0" eaLnBrk="1" latinLnBrk="0" hangingPunct="1">
      <a:defRPr sz="1600" kern="1200">
        <a:solidFill>
          <a:schemeClr val="tx1"/>
        </a:solidFill>
        <a:latin typeface="+mn-lt"/>
        <a:ea typeface="+mn-ea"/>
        <a:cs typeface="+mn-cs"/>
      </a:defRPr>
    </a:lvl9pPr>
  </p:notesStyle>
  <p:extLst mod="1">
    <p:ext uri="{620B2872-D7B9-4A21-9093-7833F8D536E1}">
      <p15:sldGuideLst xmlns:p15="http://schemas.microsoft.com/office/powerpoint/2012/main">
        <p15:guide id="2" orient="horz" pos="2704" userDrawn="1">
          <p15:clr>
            <a:srgbClr val="F26B43"/>
          </p15:clr>
        </p15:guide>
        <p15:guide id="3" orient="horz" pos="459" userDrawn="1">
          <p15:clr>
            <a:srgbClr val="F26B43"/>
          </p15:clr>
        </p15:guide>
        <p15:guide id="4" orient="horz" pos="2432" userDrawn="1">
          <p15:clr>
            <a:srgbClr val="F26B43"/>
          </p15:clr>
        </p15:guide>
        <p15:guide id="6" pos="3976" userDrawn="1">
          <p15:clr>
            <a:srgbClr val="F26B43"/>
          </p15:clr>
        </p15:guide>
        <p15:guide id="7" pos="461" userDrawn="1">
          <p15:clr>
            <a:srgbClr val="F26B43"/>
          </p15:clr>
        </p15:guide>
        <p15:guide id="8" pos="2207"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018218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603951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3887202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509196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По мере развития технологий создания дисков растет максимальная емкость систем хранения данных, благодаря использованию в них носителей информации разных типов. Каждый тип носителя имеет свои уникальные преимущества и недостатки с точки зрения цены и производительности. Пользователям зачастую бывает трудно найти правильный баланс между этими показателями.</a:t>
            </a:r>
          </a:p>
          <a:p>
            <a:r>
              <a:rPr lang="ru-RU" sz="900" dirty="0" smtClean="0"/>
              <a:t>Особенности сохранения</a:t>
            </a:r>
            <a:r>
              <a:rPr lang="ru-RU" sz="900" baseline="0" dirty="0" smtClean="0"/>
              <a:t> </a:t>
            </a:r>
            <a:r>
              <a:rPr lang="ru-RU" sz="900" dirty="0" smtClean="0"/>
              <a:t>данных</a:t>
            </a:r>
            <a:endParaRPr lang="ru-RU" sz="900" dirty="0"/>
          </a:p>
          <a:p>
            <a:pPr lvl="1"/>
            <a:r>
              <a:rPr lang="ru-RU" sz="900" dirty="0"/>
              <a:t>Наиболее востребованные данные сохраняются или переносятся на высокопроизводительный уровень, где скорость чтения значительно выше скорости на других уровнях. </a:t>
            </a:r>
          </a:p>
          <a:p>
            <a:pPr lvl="1"/>
            <a:r>
              <a:rPr lang="ru-RU" sz="900" dirty="0"/>
              <a:t>Горячие данные сохраняются или переносятся на уровень производительности.</a:t>
            </a:r>
          </a:p>
          <a:p>
            <a:pPr lvl="1"/>
            <a:r>
              <a:rPr lang="ru-RU" sz="900" dirty="0"/>
              <a:t>Холодные данные сохраняются или переносятся на уровень емкости без снижения производительности после переноса</a:t>
            </a:r>
            <a:r>
              <a:rPr lang="ru-RU" sz="900" dirty="0" smtClean="0"/>
              <a:t>.</a:t>
            </a:r>
            <a:endParaRPr lang="ru-RU" sz="900" dirty="0"/>
          </a:p>
        </p:txBody>
      </p:sp>
      <p:sp>
        <p:nvSpPr>
          <p:cNvPr id="7" name="幻灯片图像占位符 6"/>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5549152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Пул ресурсов хранения — логическая комбинация максимум трех уровней хранения. Количество уровней в пуле ресурсов хранения определяется разными типами дисков. Пул ресурсов хранения, сформированный из дисков одного типа, предоставляет только один уровень хранения и, следовательно, не поддерживает функцию </a:t>
            </a:r>
            <a:r>
              <a:rPr lang="ru-RU" sz="900" dirty="0" err="1"/>
              <a:t>SmartTier</a:t>
            </a:r>
            <a:r>
              <a:rPr lang="ru-RU" sz="900" dirty="0"/>
              <a:t> для интеллектуального управления хранилищем данных.</a:t>
            </a:r>
          </a:p>
        </p:txBody>
      </p:sp>
      <p:sp>
        <p:nvSpPr>
          <p:cNvPr id="7" name="幻灯片图像占位符 6"/>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5854948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При наличии дисков нескольких типов в пуле ресурсов хранения функцию </a:t>
            </a:r>
            <a:r>
              <a:rPr lang="ru-RU" sz="900" dirty="0" err="1"/>
              <a:t>SmartTier</a:t>
            </a:r>
            <a:r>
              <a:rPr lang="ru-RU" sz="900" dirty="0"/>
              <a:t> можно использовать для оптимизации использования ресурсов хранения. Во время переноса данных пул ресурсов хранения определяет уровни активности блоков данных и перемещает данные блоками на наиболее подходящий уровень хранения.</a:t>
            </a:r>
          </a:p>
          <a:p>
            <a:r>
              <a:rPr lang="ru-RU" sz="900" dirty="0"/>
              <a:t>Система хранения автоматически отслеживает ввод-вывод и размещение данных, а перенос данных инициируется вручную или в соответствии с определенной пользователем политикой или политикой планирования.</a:t>
            </a:r>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879435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marL="0" indent="0">
              <a:buNone/>
            </a:pPr>
            <a:endParaRPr lang="en-US" altLang="zh-CN" dirty="0" smtClean="0"/>
          </a:p>
          <a:p>
            <a:endParaRPr lang="zh-CN" altLang="en-US"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7564568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Поскольку холодные данные хранятся на дисках NL-SAS, на высокопроизводительных твердотельных накопителях остается больше места для хранения горячих данных. Твердотельные накопители предоставляют быстрый доступ к горячим данным и отличаются высоким показателем IOPS. Таким образом, общая производительность системы хранения данных резко повышается.</a:t>
            </a:r>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804647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Процесс настройки </a:t>
            </a:r>
            <a:r>
              <a:rPr lang="ru-RU" sz="900" dirty="0" err="1"/>
              <a:t>SmartTier</a:t>
            </a:r>
            <a:r>
              <a:rPr lang="ru-RU" sz="900" dirty="0"/>
              <a:t> в СХД включает проверку лицензии, настройку параметров </a:t>
            </a:r>
            <a:r>
              <a:rPr lang="ru-RU" sz="900" dirty="0" err="1"/>
              <a:t>SmartTier</a:t>
            </a:r>
            <a:r>
              <a:rPr lang="ru-RU" sz="900" dirty="0"/>
              <a:t> в зависимости от уровня системы хранения данных, настройку параметров </a:t>
            </a:r>
            <a:r>
              <a:rPr lang="ru-RU" sz="900" dirty="0" err="1"/>
              <a:t>SmartTier</a:t>
            </a:r>
            <a:r>
              <a:rPr lang="ru-RU" sz="900" dirty="0"/>
              <a:t> в зависимости от уровня пула ресурсов хранения и настройку параметров </a:t>
            </a:r>
            <a:r>
              <a:rPr lang="ru-RU" sz="900" dirty="0" err="1"/>
              <a:t>SmartTier</a:t>
            </a:r>
            <a:r>
              <a:rPr lang="ru-RU" sz="900" dirty="0"/>
              <a:t> в зависимости от уровня </a:t>
            </a:r>
            <a:r>
              <a:rPr lang="ru-RU" sz="900" dirty="0" err="1"/>
              <a:t>LUNа</a:t>
            </a:r>
            <a:r>
              <a:rPr lang="ru-RU" sz="900" dirty="0"/>
              <a:t>.</a:t>
            </a:r>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6698239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4274840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7456620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err="1"/>
              <a:t>SmartQoS</a:t>
            </a:r>
            <a:r>
              <a:rPr lang="ru-RU" sz="900" dirty="0"/>
              <a:t> — важная дополнительная функция для системы хранения данных, особенно при наличии приложений с высокими требованиями к </a:t>
            </a:r>
            <a:r>
              <a:rPr lang="ru-RU" sz="900" dirty="0" err="1"/>
              <a:t>QoS</a:t>
            </a:r>
            <a:r>
              <a:rPr lang="ru-RU" sz="900" dirty="0"/>
              <a:t>.</a:t>
            </a:r>
          </a:p>
          <a:p>
            <a:r>
              <a:rPr lang="ru-RU" sz="900" dirty="0"/>
              <a:t>В случае правильной настройки </a:t>
            </a:r>
            <a:r>
              <a:rPr lang="ru-RU" sz="900" dirty="0" err="1"/>
              <a:t>SmartQoS</a:t>
            </a:r>
            <a:r>
              <a:rPr lang="ru-RU" sz="900" dirty="0"/>
              <a:t> пользователи </a:t>
            </a:r>
            <a:r>
              <a:rPr lang="ru-RU" sz="900" dirty="0" smtClean="0"/>
              <a:t>получают </a:t>
            </a:r>
            <a:r>
              <a:rPr lang="ru-RU" sz="900" dirty="0"/>
              <a:t>максимальные преимущества при использовании разных приложений на одном устройстве хранения.</a:t>
            </a:r>
          </a:p>
          <a:p>
            <a:pPr lvl="1"/>
            <a:r>
              <a:rPr lang="ru-RU" sz="900" dirty="0"/>
              <a:t>Контроль производительности позволяет сократить неблагоприятное влияние приложений друг на друга и обеспечивает производительность критически важных сервисов.</a:t>
            </a:r>
          </a:p>
          <a:p>
            <a:pPr lvl="1"/>
            <a:r>
              <a:rPr lang="ru-RU" sz="900" dirty="0" err="1"/>
              <a:t>SmartQoS</a:t>
            </a:r>
            <a:r>
              <a:rPr lang="ru-RU" sz="900" dirty="0"/>
              <a:t> ограничивает ресурсы, выделяемые некритичным приложениям, чтобы обеспечить высокую производительность критически важных приложений</a:t>
            </a:r>
            <a:r>
              <a:rPr lang="ru-RU" sz="900" dirty="0" smtClean="0"/>
              <a:t>.</a:t>
            </a:r>
            <a:endParaRPr lang="ru-RU" sz="900" dirty="0"/>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9316312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Технология планирования приоритетов ввода-вывода </a:t>
            </a:r>
            <a:r>
              <a:rPr lang="ru-RU" sz="900" dirty="0" err="1"/>
              <a:t>SmartQoS</a:t>
            </a:r>
            <a:r>
              <a:rPr lang="ru-RU" sz="900" dirty="0"/>
              <a:t> основывается на приоритетах </a:t>
            </a:r>
            <a:r>
              <a:rPr lang="ru-RU" sz="900" dirty="0" err="1"/>
              <a:t>LUNов</a:t>
            </a:r>
            <a:r>
              <a:rPr lang="ru-RU" sz="900" dirty="0"/>
              <a:t>.</a:t>
            </a:r>
          </a:p>
          <a:p>
            <a:r>
              <a:rPr lang="ru-RU" sz="900" dirty="0"/>
              <a:t>Приоритет каждому </a:t>
            </a:r>
            <a:r>
              <a:rPr lang="ru-RU" sz="900" dirty="0" err="1"/>
              <a:t>LUNу</a:t>
            </a:r>
            <a:r>
              <a:rPr lang="ru-RU" sz="900" dirty="0"/>
              <a:t> или файловой системе назначается пользователем и сохраняется в базе данных. Когда хост отправляет дисковому массиву запрос на ввод-вывод данных, дисковый массив назначает приоритет запросу, ориентируясь на значение приоритета </a:t>
            </a:r>
            <a:r>
              <a:rPr lang="ru-RU" sz="900" dirty="0" err="1"/>
              <a:t>LUNа</a:t>
            </a:r>
            <a:r>
              <a:rPr lang="ru-RU" sz="900" dirty="0"/>
              <a:t> или файловой системы, которая будет обрабатывать этот запрос. Далее этот приоритет будет использоваться на протяжении всего процесса обработки запроса ввода-вывода.</a:t>
            </a:r>
          </a:p>
          <a:p>
            <a:r>
              <a:rPr lang="ru-RU" sz="900" dirty="0"/>
              <a:t>При создании </a:t>
            </a:r>
            <a:r>
              <a:rPr lang="ru-RU" sz="900" dirty="0" err="1"/>
              <a:t>LUNа</a:t>
            </a:r>
            <a:r>
              <a:rPr lang="ru-RU" sz="900" dirty="0"/>
              <a:t> или файловой системы необходимо указать приоритет ввода-вывода. В противном случае </a:t>
            </a:r>
            <a:r>
              <a:rPr lang="ru-RU" sz="900" dirty="0" err="1"/>
              <a:t>LUNу</a:t>
            </a:r>
            <a:r>
              <a:rPr lang="ru-RU" sz="900" dirty="0"/>
              <a:t> или файловой системе по умолчанию будет назначен низкий приоритет.</a:t>
            </a:r>
          </a:p>
          <a:p>
            <a:r>
              <a:rPr lang="ru-RU" sz="900" dirty="0"/>
              <a:t>Приоритет ввода-вывода </a:t>
            </a:r>
            <a:r>
              <a:rPr lang="ru-RU" sz="900" dirty="0" err="1"/>
              <a:t>LUNа</a:t>
            </a:r>
            <a:r>
              <a:rPr lang="ru-RU" sz="900" dirty="0"/>
              <a:t> или файловой системы можно изменить вручную</a:t>
            </a:r>
            <a:r>
              <a:rPr lang="ru-RU" sz="900" dirty="0" smtClean="0"/>
              <a:t>.</a:t>
            </a:r>
            <a:endParaRPr lang="ru-RU" sz="900"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0103196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55613" y="766763"/>
            <a:ext cx="5932487" cy="3338512"/>
          </a:xfrm>
        </p:spPr>
      </p:sp>
      <p:sp>
        <p:nvSpPr>
          <p:cNvPr id="3" name="备注占位符 2"/>
          <p:cNvSpPr>
            <a:spLocks noGrp="1"/>
          </p:cNvSpPr>
          <p:nvPr>
            <p:ph type="body" idx="1"/>
          </p:nvPr>
        </p:nvSpPr>
        <p:spPr/>
        <p:txBody>
          <a:bodyPr/>
          <a:lstStyle/>
          <a:p>
            <a:r>
              <a:rPr lang="ru-RU" sz="900" b="0" i="0" baseline="0" dirty="0">
                <a:solidFill>
                  <a:schemeClr val="tx1"/>
                </a:solidFill>
                <a:latin typeface="Huawei Sans" panose="020C0503030203020204" pitchFamily="34" charset="0"/>
                <a:ea typeface="方正兰亭黑简体" panose="02000000000000000000" pitchFamily="2" charset="-122"/>
                <a:cs typeface="+mn-cs"/>
              </a:rPr>
              <a:t>Управление трафиком ввода-вывода реализуется на основе маркеров. При настройке пользователем </a:t>
            </a:r>
            <a:r>
              <a:rPr lang="ru-RU" sz="900" b="0" i="0" baseline="0" dirty="0" smtClean="0">
                <a:solidFill>
                  <a:schemeClr val="tx1"/>
                </a:solidFill>
                <a:latin typeface="Huawei Sans" panose="020C0503030203020204" pitchFamily="34" charset="0"/>
                <a:ea typeface="方正兰亭黑简体" panose="02000000000000000000" pitchFamily="2" charset="-122"/>
                <a:cs typeface="+mn-cs"/>
              </a:rPr>
              <a:t>верхнего </a:t>
            </a:r>
            <a:r>
              <a:rPr lang="ru-RU" sz="900" b="0" i="0" baseline="0" dirty="0">
                <a:solidFill>
                  <a:schemeClr val="tx1"/>
                </a:solidFill>
                <a:latin typeface="Huawei Sans" panose="020C0503030203020204" pitchFamily="34" charset="0"/>
                <a:ea typeface="方正兰亭黑简体" panose="02000000000000000000" pitchFamily="2" charset="-122"/>
                <a:cs typeface="+mn-cs"/>
              </a:rPr>
              <a:t>предела производительности для группы управления трафиком, этот предел преобразуется в количество соответствующих маркеров. В системе хранения данных с ограниченным количеством операций ввода-вывода в секунду каждая операция ввода-вывода соответствует одному маркеру. Если полоса пропускания ограничена, маркеры распределяются по секторам.</a:t>
            </a:r>
          </a:p>
          <a:p>
            <a:r>
              <a:rPr lang="ru-RU" sz="900" b="0" i="0" baseline="0" dirty="0">
                <a:solidFill>
                  <a:schemeClr val="tx1"/>
                </a:solidFill>
                <a:latin typeface="Huawei Sans" panose="020C0503030203020204" pitchFamily="34" charset="0"/>
                <a:ea typeface="方正兰亭黑简体" panose="02000000000000000000" pitchFamily="2" charset="-122"/>
                <a:cs typeface="+mn-cs"/>
              </a:rPr>
              <a:t>У каждой очереди управления трафиком есть своя маркерная корзина. </a:t>
            </a:r>
            <a:r>
              <a:rPr lang="ru-RU" sz="900" b="0" i="0" baseline="0" dirty="0" err="1">
                <a:solidFill>
                  <a:schemeClr val="tx1"/>
                </a:solidFill>
                <a:latin typeface="Huawei Sans" panose="020C0503030203020204" pitchFamily="34" charset="0"/>
                <a:ea typeface="方正兰亭黑简体" panose="02000000000000000000" pitchFamily="2" charset="-122"/>
                <a:cs typeface="+mn-cs"/>
              </a:rPr>
              <a:t>SmartQoS</a:t>
            </a:r>
            <a:r>
              <a:rPr lang="ru-RU" sz="900" b="0" i="0" baseline="0" dirty="0">
                <a:solidFill>
                  <a:schemeClr val="tx1"/>
                </a:solidFill>
                <a:latin typeface="Huawei Sans" panose="020C0503030203020204" pitchFamily="34" charset="0"/>
                <a:ea typeface="方正兰亭黑简体" panose="02000000000000000000" pitchFamily="2" charset="-122"/>
                <a:cs typeface="+mn-cs"/>
              </a:rPr>
              <a:t> периодически помещает определенное количество маркеров в маркерную корзину каждой очереди управления трафиком. Количество маркеров определяется верхним пределом производительности, установленным для группы управления трафиком. Например, если для верхнего предела производительности установлено значение IOPS = 10 000, алгоритм распределения маркеров задает максимальное количество маркеров в корзине группы управления трафиком равным 10 000.</a:t>
            </a:r>
          </a:p>
          <a:p>
            <a:r>
              <a:rPr lang="ru-RU" sz="900" b="0" i="0" baseline="0" dirty="0">
                <a:solidFill>
                  <a:schemeClr val="tx1"/>
                </a:solidFill>
                <a:latin typeface="Huawei Sans" panose="020C0503030203020204" pitchFamily="34" charset="0"/>
                <a:ea typeface="方正兰亭黑简体" panose="02000000000000000000" pitchFamily="2" charset="-122"/>
                <a:cs typeface="+mn-cs"/>
              </a:rPr>
              <a:t>При обработке очереди управления трафиком осуществляется проверка, достаточно ли маркеров в ее маркерной корзине. Если маркеров достаточно, запрос ввода-вывода обрабатывается, </a:t>
            </a:r>
            <a:r>
              <a:rPr lang="ru-RU" sz="900" b="0" i="0" baseline="0" dirty="0" smtClean="0">
                <a:solidFill>
                  <a:schemeClr val="tx1"/>
                </a:solidFill>
                <a:latin typeface="Huawei Sans" panose="020C0503030203020204" pitchFamily="34" charset="0"/>
                <a:ea typeface="方正兰亭黑简体" panose="02000000000000000000" pitchFamily="2" charset="-122"/>
                <a:cs typeface="+mn-cs"/>
              </a:rPr>
              <a:t>и используется </a:t>
            </a:r>
            <a:r>
              <a:rPr lang="ru-RU" sz="900" b="0" i="0" baseline="0" dirty="0">
                <a:solidFill>
                  <a:schemeClr val="tx1"/>
                </a:solidFill>
                <a:latin typeface="Huawei Sans" panose="020C0503030203020204" pitchFamily="34" charset="0"/>
                <a:ea typeface="方正兰亭黑简体" panose="02000000000000000000" pitchFamily="2" charset="-122"/>
                <a:cs typeface="+mn-cs"/>
              </a:rPr>
              <a:t>соответствующий ему </a:t>
            </a:r>
            <a:r>
              <a:rPr lang="ru-RU" sz="900" b="0" i="0" baseline="0" dirty="0" smtClean="0">
                <a:solidFill>
                  <a:schemeClr val="tx1"/>
                </a:solidFill>
                <a:latin typeface="Huawei Sans" panose="020C0503030203020204" pitchFamily="34" charset="0"/>
                <a:ea typeface="方正兰亭黑简体" panose="02000000000000000000" pitchFamily="2" charset="-122"/>
                <a:cs typeface="+mn-cs"/>
              </a:rPr>
              <a:t>маркер. </a:t>
            </a:r>
            <a:r>
              <a:rPr lang="ru-RU" sz="900" b="0" i="0" baseline="0" dirty="0">
                <a:solidFill>
                  <a:schemeClr val="tx1"/>
                </a:solidFill>
                <a:latin typeface="Huawei Sans" panose="020C0503030203020204" pitchFamily="34" charset="0"/>
                <a:ea typeface="方正兰亭黑简体" panose="02000000000000000000" pitchFamily="2" charset="-122"/>
                <a:cs typeface="+mn-cs"/>
              </a:rPr>
              <a:t>Если маркеров недостаточно, </a:t>
            </a:r>
            <a:r>
              <a:rPr lang="ru-RU" sz="900" b="0" i="0" baseline="0" dirty="0" err="1">
                <a:solidFill>
                  <a:schemeClr val="tx1"/>
                </a:solidFill>
                <a:latin typeface="Huawei Sans" panose="020C0503030203020204" pitchFamily="34" charset="0"/>
                <a:ea typeface="方正兰亭黑简体" panose="02000000000000000000" pitchFamily="2" charset="-122"/>
                <a:cs typeface="+mn-cs"/>
              </a:rPr>
              <a:t>SmartQoS</a:t>
            </a:r>
            <a:r>
              <a:rPr lang="ru-RU" sz="900" b="0" i="0" baseline="0" dirty="0">
                <a:solidFill>
                  <a:schemeClr val="tx1"/>
                </a:solidFill>
                <a:latin typeface="Huawei Sans" panose="020C0503030203020204" pitchFamily="34" charset="0"/>
                <a:ea typeface="方正兰亭黑简体" panose="02000000000000000000" pitchFamily="2" charset="-122"/>
                <a:cs typeface="+mn-cs"/>
              </a:rPr>
              <a:t> не будет выполнять операции ввода-вывода в этой очереди до тех пор, пока маркеров не станет достаточно в маркерной корзине.</a:t>
            </a:r>
          </a:p>
        </p:txBody>
      </p:sp>
    </p:spTree>
    <p:extLst>
      <p:ext uri="{BB962C8B-B14F-4D97-AF65-F5344CB8AC3E}">
        <p14:creationId xmlns:p14="http://schemas.microsoft.com/office/powerpoint/2010/main" val="27160365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ru-RU" sz="900" dirty="0" err="1"/>
              <a:t>SmartQoS</a:t>
            </a:r>
            <a:r>
              <a:rPr lang="ru-RU" sz="900" dirty="0"/>
              <a:t> предоставляет пользователям возможность создавать различные политики </a:t>
            </a:r>
            <a:r>
              <a:rPr lang="ru-RU" sz="900" dirty="0" err="1"/>
              <a:t>SmartQoS</a:t>
            </a:r>
            <a:r>
              <a:rPr lang="ru-RU" sz="900" dirty="0"/>
              <a:t>. Таким образом, при ограниченных ресурсах в первую очередь обеспечивается непрерывность сервисов и качество обслуживания для привилегированных пользователей.</a:t>
            </a:r>
          </a:p>
          <a:p>
            <a:pPr lvl="0"/>
            <a:r>
              <a:rPr lang="ru-RU" sz="900" dirty="0"/>
              <a:t>В целях экономии затрат многие пользователи не развертывают собственных выделенных систем хранения данных. Они предпочитают запускать свои приложения для хранения данных на специальных платформах, предоставляемых поставщиками ресурсов хранения. Это позволяет снизить совокупную стоимость владения и обеспечить бесперебойную работу сервисов. Однако на таких совместно используемых платформах хранения сервисы различных типов и функции конкурируют за ресурсы хранения, поэтому пользователи с высоким приоритетом могут и не получить желаемые ресурсы хранения</a:t>
            </a:r>
            <a:r>
              <a:rPr lang="ru-RU" sz="900" dirty="0" smtClean="0"/>
              <a:t>.</a:t>
            </a:r>
            <a:endParaRPr lang="ru-RU" sz="900"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2975811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5" name="备注占位符 4"/>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40578635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6301925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5951486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1. Данные делятся на блоки.</a:t>
            </a:r>
          </a:p>
          <a:p>
            <a:r>
              <a:rPr lang="ru-RU" sz="900" dirty="0"/>
              <a:t>2. Система хранения данных использует слабый алгоритм хеширования для вычисления отпечатка любого блока данных, который первый раз записывается в систему.</a:t>
            </a:r>
          </a:p>
          <a:p>
            <a:r>
              <a:rPr lang="ru-RU" sz="900" dirty="0"/>
              <a:t>3. Система хранения данных проверяет, соответствует ли отпечаток нового блока данных </a:t>
            </a:r>
            <a:r>
              <a:rPr lang="ru-RU" sz="900" dirty="0" smtClean="0"/>
              <a:t>какому-либо </a:t>
            </a:r>
            <a:r>
              <a:rPr lang="ru-RU" sz="900" dirty="0"/>
              <a:t>отпечатку в библиотеке отпечатков. </a:t>
            </a:r>
          </a:p>
          <a:p>
            <a:pPr lvl="1"/>
            <a:r>
              <a:rPr lang="ru-RU" sz="900" dirty="0"/>
              <a:t>Если соответствие найдено, система хранения данных выполняет побайтовое сравнение.</a:t>
            </a:r>
          </a:p>
          <a:p>
            <a:pPr lvl="2"/>
            <a:r>
              <a:rPr lang="ru-RU" sz="900" dirty="0"/>
              <a:t>Совпадает =&gt; Старый блок</a:t>
            </a:r>
          </a:p>
          <a:p>
            <a:pPr lvl="2"/>
            <a:r>
              <a:rPr lang="ru-RU" sz="900" dirty="0"/>
              <a:t>Не совпадает =&gt; Новый блок</a:t>
            </a:r>
          </a:p>
          <a:p>
            <a:pPr lvl="1"/>
            <a:r>
              <a:rPr lang="ru-RU" sz="900" dirty="0"/>
              <a:t>В противном случае вновь записанные данные </a:t>
            </a:r>
            <a:r>
              <a:rPr lang="ru-RU" sz="900" dirty="0" smtClean="0"/>
              <a:t>считываются </a:t>
            </a:r>
            <a:r>
              <a:rPr lang="ru-RU" sz="900" dirty="0"/>
              <a:t>новым блоком.</a:t>
            </a:r>
          </a:p>
          <a:p>
            <a:r>
              <a:rPr lang="ru-RU" sz="900" dirty="0"/>
              <a:t>4. Для старых блоков: СХД сопоставляет отпечаток и место хранения блока с существующим блоком данных в библиотеке отпечатков.</a:t>
            </a:r>
          </a:p>
          <a:p>
            <a:r>
              <a:rPr lang="ru-RU" sz="900" dirty="0"/>
              <a:t>5. Для новых блоков: СХД записывает новые данные на диск, а отпечаток блока в библиотеку, после чего сопоставляет с ним место хранения. </a:t>
            </a:r>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6128120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1. Система хранения данных делит вновь записанные данные на блоки. Размер блока данных по умолчанию составляет 8 КБ.</a:t>
            </a:r>
          </a:p>
          <a:p>
            <a:r>
              <a:rPr lang="ru-RU" sz="900" dirty="0"/>
              <a:t>2. Система хранения данных использует алгоритм «аналогичного» отпечатка для вычисления отпечатка похожих данных для вновь записанного блока.</a:t>
            </a:r>
          </a:p>
          <a:p>
            <a:r>
              <a:rPr lang="ru-RU" sz="900" dirty="0"/>
              <a:t>3. Система хранения данных записывает блок данных на диск, а его отпечаток и информацию о местоположении в таблицу возможностей. </a:t>
            </a:r>
          </a:p>
          <a:p>
            <a:r>
              <a:rPr lang="ru-RU" sz="900" dirty="0"/>
              <a:t>4. Система хранения данных периодически проверяет наличие аналогичных отпечатков в таблице возможностей.</a:t>
            </a:r>
          </a:p>
          <a:p>
            <a:pPr lvl="1"/>
            <a:r>
              <a:rPr lang="ru-RU" sz="900" dirty="0"/>
              <a:t>При обнаружении аналогичных отпечатков система выполняет шаг 2.</a:t>
            </a:r>
          </a:p>
          <a:p>
            <a:pPr lvl="1"/>
            <a:r>
              <a:rPr lang="ru-RU" sz="900" dirty="0"/>
              <a:t>Если отпечатки не найдены, система продолжает выполнять периодическую проверку.</a:t>
            </a:r>
          </a:p>
          <a:p>
            <a:r>
              <a:rPr lang="ru-RU" sz="900" dirty="0"/>
              <a:t>5. Система хранения выполняет побайтовое сравнение, чтобы удостовериться, что похожие блоки действительно являются одинаковыми.</a:t>
            </a:r>
          </a:p>
          <a:p>
            <a:pPr lvl="1"/>
            <a:r>
              <a:rPr lang="ru-RU" sz="900" dirty="0"/>
              <a:t>Если блоки являются одинаковыми, система удаляет блок данных и сопоставляет его отпечаток и место хранения с оставшимся блоком данных.</a:t>
            </a:r>
          </a:p>
          <a:p>
            <a:pPr lvl="1"/>
            <a:r>
              <a:rPr lang="ru-RU" sz="900" dirty="0"/>
              <a:t>Если блоки просто похожи, система выполняет разностное сжатие блоков данных, записывает их отпечатки в библиотеку отпечатков, обновляет отпечатки до метаданных блоков данных и повторно использует место хранения этих блоков</a:t>
            </a:r>
            <a:r>
              <a:rPr lang="ru-RU" sz="900" dirty="0" smtClean="0"/>
              <a:t>.</a:t>
            </a:r>
            <a:endParaRPr lang="ru-RU" sz="900" dirty="0"/>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0173787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816415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17548861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幻灯片图像占位符 2"/>
          <p:cNvSpPr>
            <a:spLocks noGrp="1" noRot="1" noChangeAspect="1"/>
          </p:cNvSpPr>
          <p:nvPr>
            <p:ph type="sldImg"/>
          </p:nvPr>
        </p:nvSpPr>
        <p:spPr>
          <a:xfrm>
            <a:off x="750888" y="742950"/>
            <a:ext cx="5541962" cy="3117850"/>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42759172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0862273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9724077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39233432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ru-RU" sz="900" dirty="0"/>
              <a:t>База данных: </a:t>
            </a:r>
            <a:r>
              <a:rPr lang="ru-RU" sz="900" dirty="0" smtClean="0"/>
              <a:t>база </a:t>
            </a:r>
            <a:r>
              <a:rPr lang="ru-RU" sz="900" dirty="0"/>
              <a:t>данных является отличным примером эффективного и полезного применения функции сжатия данных. Многие пользователи были бы счастливы немного пожертвовать производительностью в пользу восстановления более 65% емкости хранилища.</a:t>
            </a:r>
          </a:p>
          <a:p>
            <a:r>
              <a:rPr lang="ru-RU" sz="900" dirty="0"/>
              <a:t>Файловые службы: файловая служба — еще один распространенный сценарий применения функции сжатия данных. Для системы хранения данных с включенной файловой службой часы пиковой нагрузки занимают половину общего времени обслуживания, а степень сжатия набора данных в системе составляет 50%. В этом случае </a:t>
            </a:r>
            <a:r>
              <a:rPr lang="ru-RU" sz="900" dirty="0" err="1"/>
              <a:t>SmartCompression</a:t>
            </a:r>
            <a:r>
              <a:rPr lang="ru-RU" sz="900" dirty="0"/>
              <a:t> немного снижает показатель IOPS.</a:t>
            </a:r>
          </a:p>
          <a:p>
            <a:r>
              <a:rPr lang="ru-RU" sz="900" dirty="0"/>
              <a:t>Технические и сейсмологические данные: </a:t>
            </a:r>
            <a:r>
              <a:rPr lang="ru-RU" sz="900" dirty="0" smtClean="0"/>
              <a:t>требования </a:t>
            </a:r>
            <a:r>
              <a:rPr lang="ru-RU" sz="900" dirty="0"/>
              <a:t>к техническим и сейсмологическим данным аналогичны требованиям к резервным копиям баз данных. Этот тип данных хранится в том же формате, но эти данные не так часто повторяются. Их сжатие можно производить для экономии места хранения.</a:t>
            </a:r>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2583592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ru-RU" sz="900" dirty="0" err="1"/>
              <a:t>SmartDedupe</a:t>
            </a:r>
            <a:r>
              <a:rPr lang="ru-RU" sz="900" dirty="0"/>
              <a:t> можно использовать в сочетании </a:t>
            </a:r>
            <a:r>
              <a:rPr lang="ru-RU" sz="900" dirty="0" smtClean="0"/>
              <a:t>со </a:t>
            </a:r>
            <a:r>
              <a:rPr lang="ru-RU" sz="900" dirty="0" err="1"/>
              <a:t>SmartCompression</a:t>
            </a:r>
            <a:r>
              <a:rPr lang="ru-RU" sz="900" dirty="0"/>
              <a:t> в системах разработки и тестирования данных, системах хранения с включенной файловой службой и системах обработки технических данных. </a:t>
            </a:r>
          </a:p>
          <a:p>
            <a:r>
              <a:rPr lang="ru-RU" sz="900" dirty="0"/>
              <a:t>VDI, как правило, используется для создания нескольких виртуальных образов, что приводит к появлению большого количества </a:t>
            </a:r>
            <a:r>
              <a:rPr lang="ru-RU" sz="900" dirty="0" err="1"/>
              <a:t>дублирующихся</a:t>
            </a:r>
            <a:r>
              <a:rPr lang="ru-RU" sz="900" dirty="0"/>
              <a:t> данных на одном устройстве хранения. С ростом объемов повторяющихся данных могут возникать сбои в работе системы хранения. </a:t>
            </a:r>
            <a:r>
              <a:rPr lang="ru-RU" sz="900" dirty="0" err="1"/>
              <a:t>SmartDedupe</a:t>
            </a:r>
            <a:r>
              <a:rPr lang="ru-RU" sz="900" dirty="0"/>
              <a:t> и </a:t>
            </a:r>
            <a:r>
              <a:rPr lang="ru-RU" sz="900" dirty="0" err="1"/>
              <a:t>SmartCompression</a:t>
            </a:r>
            <a:r>
              <a:rPr lang="ru-RU" sz="900" dirty="0"/>
              <a:t> позволяют это предотвратить.</a:t>
            </a:r>
          </a:p>
          <a:p>
            <a:r>
              <a:rPr lang="ru-RU" sz="900" dirty="0"/>
              <a:t>Преимущества:</a:t>
            </a:r>
          </a:p>
          <a:p>
            <a:pPr lvl="1"/>
            <a:r>
              <a:rPr lang="ru-RU" sz="900" dirty="0" err="1"/>
              <a:t>SmartDedupe</a:t>
            </a:r>
            <a:r>
              <a:rPr lang="ru-RU" sz="900" dirty="0"/>
              <a:t> и </a:t>
            </a:r>
            <a:r>
              <a:rPr lang="ru-RU" sz="900" dirty="0" err="1"/>
              <a:t>SmartCompression</a:t>
            </a:r>
            <a:r>
              <a:rPr lang="ru-RU" sz="900" dirty="0"/>
              <a:t> позволяют избавиться от избыточных данных, тем самым уменьшая объем, требуемый для хранения данных.</a:t>
            </a:r>
          </a:p>
          <a:p>
            <a:pPr lvl="1"/>
            <a:r>
              <a:rPr lang="ru-RU" sz="900" dirty="0"/>
              <a:t>Затраты: </a:t>
            </a:r>
            <a:r>
              <a:rPr lang="ru-RU" sz="900" dirty="0" smtClean="0"/>
              <a:t>для </a:t>
            </a:r>
            <a:r>
              <a:rPr lang="ru-RU" sz="900" dirty="0"/>
              <a:t>хранения одинакового объема данных требуется меньшее количество устройств. </a:t>
            </a:r>
          </a:p>
          <a:p>
            <a:pPr lvl="1"/>
            <a:r>
              <a:rPr lang="ru-RU" sz="900" dirty="0"/>
              <a:t>Совокупная стоимость владения: </a:t>
            </a:r>
            <a:r>
              <a:rPr lang="ru-RU" sz="900" dirty="0" smtClean="0"/>
              <a:t>для </a:t>
            </a:r>
            <a:r>
              <a:rPr lang="ru-RU" sz="900" dirty="0"/>
              <a:t>обслуживания меньшего количества устройств требуется меньше персонала. Кроме того, требуется </a:t>
            </a:r>
            <a:r>
              <a:rPr lang="ru-RU" sz="900" dirty="0" smtClean="0"/>
              <a:t>меньше места </a:t>
            </a:r>
            <a:r>
              <a:rPr lang="ru-RU" sz="900" dirty="0"/>
              <a:t>для размещения оборудования, что позволяет сократить расходы на электроэнергию, охлаждение, эксплуатацию и техобслуживание.</a:t>
            </a:r>
          </a:p>
          <a:p>
            <a:pPr lvl="1"/>
            <a:r>
              <a:rPr lang="ru-RU" sz="900" dirty="0" err="1"/>
              <a:t>SmartDedupe</a:t>
            </a:r>
            <a:r>
              <a:rPr lang="ru-RU" sz="900" dirty="0"/>
              <a:t> и </a:t>
            </a:r>
            <a:r>
              <a:rPr lang="ru-RU" sz="900" dirty="0" err="1"/>
              <a:t>SmartCompression</a:t>
            </a:r>
            <a:r>
              <a:rPr lang="ru-RU" sz="900" dirty="0"/>
              <a:t> сокращают объем данных, записываемых на твердотельные накопители. Меньшее количество </a:t>
            </a:r>
            <a:r>
              <a:rPr lang="ru-RU" sz="900" dirty="0" smtClean="0"/>
              <a:t>операций записи </a:t>
            </a:r>
            <a:r>
              <a:rPr lang="ru-RU" sz="900" dirty="0"/>
              <a:t>приводит </a:t>
            </a:r>
            <a:r>
              <a:rPr lang="ru-RU" sz="900" dirty="0" smtClean="0"/>
              <a:t>к </a:t>
            </a:r>
            <a:r>
              <a:rPr lang="ru-RU" sz="900" dirty="0"/>
              <a:t>продлению срока службы SSD.</a:t>
            </a:r>
          </a:p>
        </p:txBody>
      </p:sp>
      <p:sp>
        <p:nvSpPr>
          <p:cNvPr id="4" name="幻灯片图像占位符 3"/>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4075006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幻灯片图像占位符 2"/>
          <p:cNvSpPr>
            <a:spLocks noGrp="1" noRot="1" noChangeAspect="1"/>
          </p:cNvSpPr>
          <p:nvPr>
            <p:ph type="sldImg"/>
          </p:nvPr>
        </p:nvSpPr>
        <p:spPr>
          <a:xfrm>
            <a:off x="750888" y="742950"/>
            <a:ext cx="5541962" cy="3117850"/>
          </a:xfrm>
        </p:spPr>
      </p:sp>
      <p:sp>
        <p:nvSpPr>
          <p:cNvPr id="5" name="备注占位符 4"/>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0469965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439160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«Полностью» означает, что после завершения переноса все данные с исходного </a:t>
            </a:r>
            <a:r>
              <a:rPr lang="ru-RU" sz="900" dirty="0" err="1"/>
              <a:t>LUNа</a:t>
            </a:r>
            <a:r>
              <a:rPr lang="ru-RU" sz="900" dirty="0"/>
              <a:t>, связанные с перенесенными услугами, реплицируются на целевом </a:t>
            </a:r>
            <a:r>
              <a:rPr lang="ru-RU" sz="900" dirty="0" err="1"/>
              <a:t>LUNе</a:t>
            </a:r>
            <a:r>
              <a:rPr lang="ru-RU" sz="900" dirty="0"/>
              <a:t>.</a:t>
            </a:r>
          </a:p>
          <a:p>
            <a:r>
              <a:rPr lang="ru-RU" sz="900" dirty="0"/>
              <a:t>Особенности </a:t>
            </a:r>
            <a:r>
              <a:rPr lang="ru-RU" sz="900" dirty="0" err="1"/>
              <a:t>SmartMigration</a:t>
            </a:r>
            <a:r>
              <a:rPr lang="ru-RU" sz="900" dirty="0"/>
              <a:t>:</a:t>
            </a:r>
          </a:p>
          <a:p>
            <a:pPr lvl="1"/>
            <a:r>
              <a:rPr lang="ru-RU" sz="900" dirty="0"/>
              <a:t>Обеспечение непрерывности работы сервисов: сервисные данные переносятся в режиме онлайн и без прерывания работы сервисов.</a:t>
            </a:r>
          </a:p>
          <a:p>
            <a:pPr lvl="1"/>
            <a:r>
              <a:rPr lang="ru-RU" sz="900" dirty="0"/>
              <a:t>Обеспечение согласованности данных: в процессе переноса все изменения данных на хосте быстро синхронизируются как с исходным, так и с целевым </a:t>
            </a:r>
            <a:r>
              <a:rPr lang="ru-RU" sz="900" dirty="0" err="1"/>
              <a:t>LUNами</a:t>
            </a:r>
            <a:r>
              <a:rPr lang="ru-RU" sz="900" dirty="0"/>
              <a:t>, обеспечивая согласованность данных и нулевую потерю после переноса данных.</a:t>
            </a:r>
          </a:p>
          <a:p>
            <a:pPr lvl="1"/>
            <a:r>
              <a:rPr lang="ru-RU" sz="900" dirty="0"/>
              <a:t>Гибкая адаптация к требованиям: данные переносятся на различные накопители и уровни RAID в зависимости от сервисных требований. </a:t>
            </a:r>
          </a:p>
          <a:p>
            <a:pPr lvl="1"/>
            <a:r>
              <a:rPr lang="ru-RU" sz="900" dirty="0"/>
              <a:t>Межсистемная совместимость: данные можно переносить не только в пределах одной системы хранения, но и между системой хранения Huawei и совместимой с ней гетерогенной системой хранения данных. </a:t>
            </a:r>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8688535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В системе хранения данных используется </a:t>
            </a:r>
            <a:r>
              <a:rPr lang="ru-RU" sz="900" dirty="0" err="1"/>
              <a:t>виртуализированное</a:t>
            </a:r>
            <a:r>
              <a:rPr lang="ru-RU" sz="900" dirty="0"/>
              <a:t> хранилище. Виртуальные данные в пуле ресурсов хранения состоят как из томов данных, так и из томов метаданных.</a:t>
            </a:r>
          </a:p>
          <a:p>
            <a:pPr lvl="1"/>
            <a:r>
              <a:rPr lang="ru-RU" sz="900" dirty="0"/>
              <a:t>В томах данных хранятся фактические данные пользователей.</a:t>
            </a:r>
          </a:p>
          <a:p>
            <a:pPr marL="540000" marR="0" lvl="1" indent="-180000" algn="l" defTabSz="1219304" rtl="0" eaLnBrk="1" fontAlgn="ctr" latinLnBrk="0" hangingPunct="1">
              <a:lnSpc>
                <a:spcPct val="125000"/>
              </a:lnSpc>
              <a:spcBef>
                <a:spcPts val="0"/>
              </a:spcBef>
              <a:spcAft>
                <a:spcPts val="600"/>
              </a:spcAft>
              <a:buClrTx/>
              <a:buSzTx/>
              <a:buFont typeface="Huawei Sans" panose="020C0503030203020204" pitchFamily="34" charset="0"/>
              <a:buChar char="▫"/>
              <a:tabLst/>
              <a:defRPr/>
            </a:pPr>
            <a:r>
              <a:rPr lang="ru-RU" sz="900" dirty="0"/>
              <a:t>В томах метаданных хранится информация о местах хранения данных, включая идентификаторы </a:t>
            </a:r>
            <a:r>
              <a:rPr lang="ru-RU" sz="900" dirty="0" err="1"/>
              <a:t>LUNов</a:t>
            </a:r>
            <a:r>
              <a:rPr lang="ru-RU" sz="900" dirty="0"/>
              <a:t> и идентификаторы томов данных. Идентификаторы </a:t>
            </a:r>
            <a:r>
              <a:rPr lang="ru-RU" sz="900" dirty="0" err="1"/>
              <a:t>LUNов</a:t>
            </a:r>
            <a:r>
              <a:rPr lang="ru-RU" sz="900" dirty="0"/>
              <a:t> используются для идентификации </a:t>
            </a:r>
            <a:r>
              <a:rPr lang="ru-RU" sz="900" dirty="0" err="1"/>
              <a:t>LUNов</a:t>
            </a:r>
            <a:r>
              <a:rPr lang="ru-RU" sz="900" dirty="0"/>
              <a:t>, а идентификаторы томов данных используются для определения физического пространства для томов данных. </a:t>
            </a:r>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066163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8981322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Пара в технологии </a:t>
            </a:r>
            <a:r>
              <a:rPr lang="ru-RU" sz="900" dirty="0" err="1"/>
              <a:t>SmartMigration</a:t>
            </a:r>
            <a:r>
              <a:rPr lang="ru-RU" sz="900" dirty="0"/>
              <a:t> — это исходный LUN, в котором расположены исходные данные, и целевой LUN, на который будут перенесены данные. В паре может быть только один исходный LUN и один целевой LUN.</a:t>
            </a:r>
          </a:p>
          <a:p>
            <a:r>
              <a:rPr lang="ru-RU" sz="900" dirty="0"/>
              <a:t>Для сервисных данных применяются два режима синхронизации.</a:t>
            </a:r>
            <a:r>
              <a:rPr lang="ru-RU" sz="900" baseline="0" dirty="0"/>
              <a:t> </a:t>
            </a:r>
            <a:r>
              <a:rPr lang="ru-RU" sz="900" dirty="0"/>
              <a:t>Они независимы и могут выполняться одновременно, гарантируя, что все изменения сервисных данных на хосте будут синхронизированы с данными на исходном и целевом </a:t>
            </a:r>
            <a:r>
              <a:rPr lang="ru-RU" sz="900" dirty="0" err="1"/>
              <a:t>LUNах</a:t>
            </a:r>
            <a:r>
              <a:rPr lang="ru-RU" sz="900" dirty="0"/>
              <a:t>. </a:t>
            </a:r>
          </a:p>
          <a:p>
            <a:r>
              <a:rPr lang="ru-RU" sz="900" dirty="0"/>
              <a:t>Синхронизация изменений данных</a:t>
            </a:r>
          </a:p>
          <a:p>
            <a:pPr lvl="1"/>
            <a:r>
              <a:rPr lang="ru-RU" sz="900" dirty="0"/>
              <a:t>Хост передает запрос на запись в модуль LM системы хранения данных.</a:t>
            </a:r>
          </a:p>
          <a:p>
            <a:pPr lvl="1"/>
            <a:r>
              <a:rPr lang="ru-RU" sz="900" dirty="0"/>
              <a:t>Модуль LM записывает данные на исходный и целевой </a:t>
            </a:r>
            <a:r>
              <a:rPr lang="ru-RU" sz="900" dirty="0" err="1"/>
              <a:t>LUNы</a:t>
            </a:r>
            <a:r>
              <a:rPr lang="ru-RU" sz="900" dirty="0"/>
              <a:t> и регистрирует в журнале эти операции.</a:t>
            </a:r>
          </a:p>
          <a:p>
            <a:pPr lvl="1"/>
            <a:r>
              <a:rPr lang="ru-RU" sz="900" dirty="0"/>
              <a:t>Исходный LUN и целевой LUN возвращают результат записи данных в модуль LM.</a:t>
            </a:r>
          </a:p>
          <a:p>
            <a:pPr lvl="1"/>
            <a:r>
              <a:rPr lang="ru-RU" sz="900" dirty="0"/>
              <a:t>На основании результата записи данных модуль LM определяет, следует или нет удалить запись об операции в журнале.</a:t>
            </a:r>
          </a:p>
          <a:p>
            <a:pPr lvl="1"/>
            <a:r>
              <a:rPr lang="ru-RU" sz="900" dirty="0"/>
              <a:t>Подтверждение об успешной записи передается хосту.</a:t>
            </a:r>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65292866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Прежде чем целевой LUN сможет взять на себя сервисы исходного </a:t>
            </a:r>
            <a:r>
              <a:rPr lang="ru-RU" sz="900" dirty="0" err="1"/>
              <a:t>LUNа</a:t>
            </a:r>
            <a:r>
              <a:rPr lang="ru-RU" sz="900" dirty="0"/>
              <a:t>, </a:t>
            </a:r>
            <a:r>
              <a:rPr lang="ru-RU" sz="900" dirty="0" smtClean="0"/>
              <a:t>оба </a:t>
            </a:r>
            <a:r>
              <a:rPr lang="ru-RU" sz="900" dirty="0" err="1" smtClean="0"/>
              <a:t>LUNа</a:t>
            </a:r>
            <a:r>
              <a:rPr lang="ru-RU" sz="900" dirty="0" smtClean="0"/>
              <a:t> </a:t>
            </a:r>
            <a:r>
              <a:rPr lang="ru-RU" sz="900" dirty="0"/>
              <a:t>должны синхронизироваться, а затем обменяться информацией.</a:t>
            </a:r>
          </a:p>
          <a:p>
            <a:r>
              <a:rPr lang="ru-RU" sz="900" dirty="0"/>
              <a:t>Каждый LUN и соответствующий ему том данных идентифицируются с помощью идентификатора </a:t>
            </a:r>
            <a:r>
              <a:rPr lang="ru-RU" sz="900" dirty="0" err="1"/>
              <a:t>LUNа</a:t>
            </a:r>
            <a:r>
              <a:rPr lang="ru-RU" sz="900" dirty="0"/>
              <a:t> и идентификатора тома. Исходный LUN соответствует тому данных. </a:t>
            </a:r>
            <a:r>
              <a:rPr lang="ru-RU" sz="900" dirty="0" err="1"/>
              <a:t>LUNы</a:t>
            </a:r>
            <a:r>
              <a:rPr lang="ru-RU" sz="900" dirty="0"/>
              <a:t> являются логическими объектами, а тома — физическими объектами. </a:t>
            </a:r>
          </a:p>
          <a:p>
            <a:pPr lvl="0"/>
            <a:r>
              <a:rPr lang="ru-RU" sz="900" dirty="0"/>
              <a:t>Перед обменом информацией между </a:t>
            </a:r>
            <a:r>
              <a:rPr lang="ru-RU" sz="900" dirty="0" err="1"/>
              <a:t>LUNами</a:t>
            </a:r>
            <a:r>
              <a:rPr lang="ru-RU" sz="900" dirty="0"/>
              <a:t>: хост идентифицирует исходный LUN по идентификатору </a:t>
            </a:r>
            <a:r>
              <a:rPr lang="ru-RU" sz="900" dirty="0" err="1"/>
              <a:t>LUNа</a:t>
            </a:r>
            <a:r>
              <a:rPr lang="ru-RU" sz="900" dirty="0"/>
              <a:t>. На этом этапе между идентификатором </a:t>
            </a:r>
            <a:r>
              <a:rPr lang="ru-RU" sz="900" dirty="0" err="1"/>
              <a:t>LUNа</a:t>
            </a:r>
            <a:r>
              <a:rPr lang="ru-RU" sz="900" dirty="0"/>
              <a:t> и идентификатором тома данных существует взаимосвязь.</a:t>
            </a:r>
          </a:p>
          <a:p>
            <a:pPr lvl="0"/>
            <a:r>
              <a:rPr lang="ru-RU" sz="900" dirty="0"/>
              <a:t>Во время обмена информацией между </a:t>
            </a:r>
            <a:r>
              <a:rPr lang="ru-RU" sz="900" dirty="0" err="1"/>
              <a:t>LUNами</a:t>
            </a:r>
            <a:r>
              <a:rPr lang="ru-RU" sz="900" dirty="0"/>
              <a:t>: исходный и целевой тома обмениваются идентификаторами. Это означает, что идентификатор исходного </a:t>
            </a:r>
            <a:r>
              <a:rPr lang="ru-RU" sz="900" dirty="0" err="1"/>
              <a:t>LUNа</a:t>
            </a:r>
            <a:r>
              <a:rPr lang="ru-RU" sz="900" dirty="0"/>
              <a:t> теперь становится идентификатором целевого </a:t>
            </a:r>
            <a:r>
              <a:rPr lang="ru-RU" sz="900" dirty="0" err="1"/>
              <a:t>LUNа</a:t>
            </a:r>
            <a:r>
              <a:rPr lang="ru-RU" sz="900" dirty="0"/>
              <a:t>.</a:t>
            </a:r>
          </a:p>
          <a:p>
            <a:r>
              <a:rPr lang="ru-RU" sz="900" dirty="0"/>
              <a:t>После обмена информацией между </a:t>
            </a:r>
            <a:r>
              <a:rPr lang="ru-RU" sz="900" dirty="0" err="1" smtClean="0"/>
              <a:t>LUNами</a:t>
            </a:r>
            <a:r>
              <a:rPr lang="ru-RU" sz="900" dirty="0" smtClean="0"/>
              <a:t>: </a:t>
            </a:r>
            <a:r>
              <a:rPr lang="ru-RU" sz="900" dirty="0"/>
              <a:t>для пользователей идентификатор исходного </a:t>
            </a:r>
            <a:r>
              <a:rPr lang="ru-RU" sz="900" dirty="0" err="1"/>
              <a:t>LUNа</a:t>
            </a:r>
            <a:r>
              <a:rPr lang="ru-RU" sz="900" dirty="0"/>
              <a:t> не изменился, и процесс прошел незаметно, потому что не влияет на работу сервисов. Теперь идентификатор исходного </a:t>
            </a:r>
            <a:r>
              <a:rPr lang="ru-RU" sz="900" dirty="0" err="1"/>
              <a:t>LUNа</a:t>
            </a:r>
            <a:r>
              <a:rPr lang="ru-RU" sz="900" dirty="0"/>
              <a:t> сопоставлен с целевым томом данных, и хост осуществляет чтение </a:t>
            </a:r>
            <a:r>
              <a:rPr lang="ru-RU" sz="900" dirty="0" smtClean="0"/>
              <a:t>из физического пространства </a:t>
            </a:r>
            <a:r>
              <a:rPr lang="ru-RU" sz="900" dirty="0"/>
              <a:t>целевого </a:t>
            </a:r>
            <a:r>
              <a:rPr lang="ru-RU" sz="900" dirty="0" err="1" smtClean="0"/>
              <a:t>LUNа</a:t>
            </a:r>
            <a:r>
              <a:rPr lang="ru-RU" sz="900" dirty="0" smtClean="0"/>
              <a:t> и запись в него.</a:t>
            </a:r>
            <a:endParaRPr lang="ru-RU" sz="900"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31187701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При разделении работа сервисов хоста приостанавливается. После обмена информацией сервисы передаются на целевой LUN. Перенос сервисов происходит незаметно для пользователей.</a:t>
            </a:r>
          </a:p>
          <a:p>
            <a:r>
              <a:rPr lang="ru-RU" sz="900" dirty="0"/>
              <a:t>Разделение пары: взаимосвязь для переноса данных между исходным и целевым </a:t>
            </a:r>
            <a:r>
              <a:rPr lang="ru-RU" sz="900" dirty="0" err="1"/>
              <a:t>LUNами</a:t>
            </a:r>
            <a:r>
              <a:rPr lang="ru-RU" sz="900" dirty="0"/>
              <a:t> удаляется после обмена информацией </a:t>
            </a:r>
            <a:r>
              <a:rPr lang="ru-RU" sz="900" dirty="0" err="1"/>
              <a:t>LUNов</a:t>
            </a:r>
            <a:r>
              <a:rPr lang="ru-RU" sz="900" dirty="0"/>
              <a:t>.</a:t>
            </a:r>
          </a:p>
          <a:p>
            <a:pPr lvl="1"/>
            <a:r>
              <a:rPr lang="ru-RU" sz="900" dirty="0" smtClean="0"/>
              <a:t>Если после </a:t>
            </a:r>
            <a:r>
              <a:rPr lang="ru-RU" sz="900" dirty="0"/>
              <a:t>разделения </a:t>
            </a:r>
            <a:r>
              <a:rPr lang="ru-RU" sz="900" dirty="0" smtClean="0"/>
              <a:t>пары</a:t>
            </a:r>
            <a:r>
              <a:rPr lang="ru-RU" sz="900" baseline="0" dirty="0" smtClean="0"/>
              <a:t> </a:t>
            </a:r>
            <a:r>
              <a:rPr lang="ru-RU" sz="900" dirty="0" smtClean="0"/>
              <a:t>хост </a:t>
            </a:r>
            <a:r>
              <a:rPr lang="ru-RU" sz="900" dirty="0"/>
              <a:t>передает запрос ввода-вывода в систему хранения, данные записываются только на исходный LUN.</a:t>
            </a:r>
          </a:p>
          <a:p>
            <a:pPr lvl="1"/>
            <a:r>
              <a:rPr lang="ru-RU" sz="900" dirty="0"/>
              <a:t>Целевой LUN хранит все данные исходного </a:t>
            </a:r>
            <a:r>
              <a:rPr lang="ru-RU" sz="900" dirty="0" err="1"/>
              <a:t>LUNа</a:t>
            </a:r>
            <a:r>
              <a:rPr lang="ru-RU" sz="900" dirty="0"/>
              <a:t> на момент разделения пары.</a:t>
            </a:r>
          </a:p>
          <a:p>
            <a:pPr lvl="1"/>
            <a:r>
              <a:rPr lang="ru-RU" sz="900" dirty="0"/>
              <a:t>После разделения пары невозможно установить соединение между исходным и целевым </a:t>
            </a:r>
            <a:r>
              <a:rPr lang="ru-RU" sz="900" dirty="0" err="1"/>
              <a:t>LUNами</a:t>
            </a:r>
            <a:r>
              <a:rPr lang="ru-RU" sz="900" dirty="0"/>
              <a:t>.</a:t>
            </a:r>
          </a:p>
          <a:p>
            <a:r>
              <a:rPr lang="ru-RU" sz="900" dirty="0"/>
              <a:t>Разделение согласованности (</a:t>
            </a:r>
            <a:r>
              <a:rPr lang="ru-RU" sz="900" dirty="0" err="1"/>
              <a:t>Consistency</a:t>
            </a:r>
            <a:r>
              <a:rPr lang="ru-RU" sz="900" dirty="0"/>
              <a:t> </a:t>
            </a:r>
            <a:r>
              <a:rPr lang="ru-RU" sz="900" dirty="0" err="1"/>
              <a:t>Splitting</a:t>
            </a:r>
            <a:r>
              <a:rPr lang="ru-RU" sz="900" dirty="0"/>
              <a:t>) в технологии </a:t>
            </a:r>
            <a:r>
              <a:rPr lang="ru-RU" sz="900" dirty="0" err="1"/>
              <a:t>SmartMigration</a:t>
            </a:r>
            <a:r>
              <a:rPr lang="ru-RU" sz="900" dirty="0"/>
              <a:t> означает, что несколько пар обмениваются информацией </a:t>
            </a:r>
            <a:r>
              <a:rPr lang="ru-RU" sz="900" dirty="0" err="1"/>
              <a:t>LUNов</a:t>
            </a:r>
            <a:r>
              <a:rPr lang="ru-RU" sz="900" dirty="0"/>
              <a:t> одновременно, а затем одновременно удаляют взаимосвязи пар после завершения обмена информацией, обеспечивая согласованность данных в любой момент времени до и после разделения пар.</a:t>
            </a:r>
          </a:p>
          <a:p>
            <a:r>
              <a:rPr lang="ru-RU" sz="900" dirty="0"/>
              <a:t>В сценариях с использованием нескольких пар, например, в базах данных среднего и большого размера, данные, журналы, записи и другие файлы хранятся на </a:t>
            </a:r>
            <a:r>
              <a:rPr lang="ru-RU" sz="900" dirty="0" err="1"/>
              <a:t>LUNах</a:t>
            </a:r>
            <a:r>
              <a:rPr lang="ru-RU" sz="900" dirty="0"/>
              <a:t>, связанных друг с другом в системе хранения. Разделение не может гарантировать, что информация одного </a:t>
            </a:r>
            <a:r>
              <a:rPr lang="ru-RU" sz="900" dirty="0" err="1"/>
              <a:t>LUNа</a:t>
            </a:r>
            <a:r>
              <a:rPr lang="ru-RU" sz="900" dirty="0"/>
              <a:t> всегда будет связана с информацией другого. Если данные одного </a:t>
            </a:r>
            <a:r>
              <a:rPr lang="ru-RU" sz="900" dirty="0" err="1"/>
              <a:t>LUNа</a:t>
            </a:r>
            <a:r>
              <a:rPr lang="ru-RU" sz="900" dirty="0"/>
              <a:t> недоступны, данные других </a:t>
            </a:r>
            <a:r>
              <a:rPr lang="ru-RU" sz="900" dirty="0" err="1"/>
              <a:t>LUNов</a:t>
            </a:r>
            <a:r>
              <a:rPr lang="ru-RU" sz="900" dirty="0"/>
              <a:t> могут стать недействительными. Разделение согласованности используется для обеспечения согласованности данных</a:t>
            </a:r>
            <a:r>
              <a:rPr lang="ru-RU" sz="900" dirty="0" smtClean="0"/>
              <a:t>.</a:t>
            </a:r>
            <a:endParaRPr lang="ru-RU" sz="900"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413324719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ru-RU" sz="900" dirty="0"/>
              <a:t>На слайде показана процедура настройки функции </a:t>
            </a:r>
            <a:r>
              <a:rPr lang="ru-RU" sz="900" dirty="0" err="1"/>
              <a:t>SmartMigration</a:t>
            </a:r>
            <a:r>
              <a:rPr lang="ru-RU" sz="900" dirty="0"/>
              <a:t> в системе хранения данных. Для выполнения задачи </a:t>
            </a:r>
            <a:r>
              <a:rPr lang="ru-RU" sz="900" dirty="0" err="1"/>
              <a:t>SmartMigration</a:t>
            </a:r>
            <a:r>
              <a:rPr lang="ru-RU" sz="900" dirty="0"/>
              <a:t> между системами хранения данных требуется функция взятия под контроль </a:t>
            </a:r>
            <a:r>
              <a:rPr lang="ru-RU" sz="900" dirty="0" err="1"/>
              <a:t>LUNов</a:t>
            </a:r>
            <a:r>
              <a:rPr lang="ru-RU" sz="900" dirty="0"/>
              <a:t> из пакета </a:t>
            </a:r>
            <a:r>
              <a:rPr lang="ru-RU" sz="900" dirty="0" err="1"/>
              <a:t>SmartVirtualization</a:t>
            </a:r>
            <a:r>
              <a:rPr lang="ru-RU" sz="900" dirty="0"/>
              <a:t>. В этом случае, после проверки файла лицензии необходимо будет выполнить взятие под контроль </a:t>
            </a:r>
            <a:r>
              <a:rPr lang="ru-RU" sz="900" dirty="0" err="1"/>
              <a:t>LUNов</a:t>
            </a:r>
            <a:r>
              <a:rPr lang="ru-RU" sz="900" dirty="0"/>
              <a:t> в гетерогенной системе хранения, а затем создать задачу </a:t>
            </a:r>
            <a:r>
              <a:rPr lang="ru-RU" sz="900" dirty="0" err="1"/>
              <a:t>SmartMigration</a:t>
            </a:r>
            <a:r>
              <a:rPr lang="ru-RU" sz="900" dirty="0"/>
              <a:t> и разделить пару </a:t>
            </a:r>
            <a:r>
              <a:rPr lang="ru-RU" sz="900" dirty="0" err="1"/>
              <a:t>SmartMigration</a:t>
            </a:r>
            <a:r>
              <a:rPr lang="ru-RU" sz="900" dirty="0"/>
              <a:t> или выполнить разделение согласованности пар </a:t>
            </a:r>
            <a:r>
              <a:rPr lang="ru-RU" sz="900" dirty="0" err="1"/>
              <a:t>SmartMigration</a:t>
            </a:r>
            <a:r>
              <a:rPr lang="ru-RU" sz="900" dirty="0"/>
              <a:t>.</a:t>
            </a:r>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26172605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5729929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Ответы:</a:t>
            </a:r>
          </a:p>
          <a:p>
            <a:pPr lvl="1"/>
            <a:r>
              <a:rPr lang="ru-RU" sz="900" dirty="0"/>
              <a:t>1. Верно</a:t>
            </a:r>
          </a:p>
          <a:p>
            <a:pPr lvl="1"/>
            <a:r>
              <a:rPr lang="ru-RU" sz="900" dirty="0"/>
              <a:t>2. ABCD</a:t>
            </a:r>
          </a:p>
          <a:p>
            <a:pPr lvl="1"/>
            <a:endParaRPr lang="zh-CN" altLang="en-US" sz="900"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323469795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Ответы:</a:t>
            </a:r>
          </a:p>
          <a:p>
            <a:pPr lvl="1"/>
            <a:r>
              <a:rPr lang="ru-RU" sz="900" dirty="0"/>
              <a:t>3. D</a:t>
            </a:r>
          </a:p>
          <a:p>
            <a:pPr lvl="1"/>
            <a:endParaRPr lang="zh-CN" altLang="en-US" sz="900" dirty="0"/>
          </a:p>
        </p:txBody>
      </p:sp>
      <p:sp>
        <p:nvSpPr>
          <p:cNvPr id="5" name="幻灯片图像占位符 4"/>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7108940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备注占位符 4"/>
          <p:cNvSpPr>
            <a:spLocks noGrp="1"/>
          </p:cNvSpPr>
          <p:nvPr>
            <p:ph type="body" idx="1"/>
          </p:nvPr>
        </p:nvSpPr>
        <p:spPr/>
        <p:txBody>
          <a:bodyPr/>
          <a:lstStyle/>
          <a:p>
            <a:pPr lvl="0"/>
            <a:r>
              <a:rPr lang="ru-RU" sz="900" dirty="0"/>
              <a:t>Обучающее приложение Huawei</a:t>
            </a:r>
          </a:p>
          <a:p>
            <a:pPr lvl="1"/>
            <a:r>
              <a:rPr lang="ru-RU" sz="900" dirty="0"/>
              <a:t>Содержит огромную библиотеку сертифицированных обучающих видео Huawei.</a:t>
            </a:r>
          </a:p>
          <a:p>
            <a:pPr lvl="0"/>
            <a:r>
              <a:rPr lang="ru-RU" sz="900" dirty="0"/>
              <a:t>Приложение техподдержки Huawei </a:t>
            </a:r>
            <a:r>
              <a:rPr lang="ru-RU" sz="900" dirty="0" err="1"/>
              <a:t>Enterprise</a:t>
            </a:r>
            <a:endParaRPr lang="ru-RU" sz="900" dirty="0"/>
          </a:p>
          <a:p>
            <a:pPr lvl="1"/>
            <a:r>
              <a:rPr lang="ru-RU" sz="900" dirty="0"/>
              <a:t>Охватывает все популярные документы, примеры из практики применения и новости по продуктам Huawei. Пользователи могут быстро осуществлять запрос информации о командах, аварийных сигналах и запасных частях. Кроме того, отсканировав QR-код, пользователи могут использовать данное приложение для просмотра информации об устройстве. Простые и интуитивно понятные </a:t>
            </a:r>
            <a:r>
              <a:rPr lang="ru-RU" sz="900" dirty="0" err="1"/>
              <a:t>видеоруководства</a:t>
            </a:r>
            <a:r>
              <a:rPr lang="ru-RU" sz="900" dirty="0"/>
              <a:t> обеспечивают круглосуточную техническую поддержку корпоративным пользователям.</a:t>
            </a:r>
          </a:p>
          <a:p>
            <a:pPr lvl="0"/>
            <a:r>
              <a:rPr lang="ru-RU" sz="900" dirty="0"/>
              <a:t>Сервисное приложение Huawei </a:t>
            </a:r>
            <a:r>
              <a:rPr lang="ru-RU" sz="900" dirty="0" err="1"/>
              <a:t>Enterprise</a:t>
            </a:r>
            <a:endParaRPr lang="ru-RU" sz="900" dirty="0"/>
          </a:p>
          <a:p>
            <a:pPr lvl="1"/>
            <a:r>
              <a:rPr lang="ru-RU" sz="900" dirty="0"/>
              <a:t>Предоставляет универсальные мобильные ИКТ-порталы для клиентов и партнеров, обеспечивающие информацию о комплексных продуктах и решениях Huawei для корпоративных пользователей в любое время и в любом месте.</a:t>
            </a:r>
          </a:p>
        </p:txBody>
      </p:sp>
      <p:sp>
        <p:nvSpPr>
          <p:cNvPr id="3" name="幻灯片图像占位符 2"/>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3905834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备注占位符 4"/>
          <p:cNvSpPr>
            <a:spLocks noGrp="1"/>
          </p:cNvSpPr>
          <p:nvPr>
            <p:ph type="body" idx="1"/>
          </p:nvPr>
        </p:nvSpPr>
        <p:spPr/>
        <p:txBody>
          <a:bodyPr/>
          <a:lstStyle/>
          <a:p>
            <a:r>
              <a:rPr lang="ru-RU" sz="900" dirty="0"/>
              <a:t>Популярные инструменты</a:t>
            </a:r>
          </a:p>
          <a:p>
            <a:pPr lvl="1"/>
            <a:r>
              <a:rPr lang="ru-RU" sz="900" dirty="0" err="1"/>
              <a:t>HedEx</a:t>
            </a:r>
            <a:r>
              <a:rPr lang="ru-RU" sz="900" dirty="0"/>
              <a:t> </a:t>
            </a:r>
            <a:r>
              <a:rPr lang="ru-RU" sz="900" dirty="0" err="1"/>
              <a:t>Lite</a:t>
            </a:r>
            <a:r>
              <a:rPr lang="ru-RU" sz="900" dirty="0"/>
              <a:t> — инструмент Huawei для управления документацией по продуктам. Позволяет пользователям просматривать, осуществлять поиск, обновлять и управлять документацией по продуктам.</a:t>
            </a:r>
          </a:p>
          <a:p>
            <a:pPr lvl="1"/>
            <a:r>
              <a:rPr lang="ru-RU" sz="900" dirty="0" err="1"/>
              <a:t>eStor</a:t>
            </a:r>
            <a:r>
              <a:rPr lang="ru-RU" sz="900" dirty="0"/>
              <a:t> — платформа графического моделирования систем хранения данных. Платформа имитирует </a:t>
            </a:r>
            <a:r>
              <a:rPr lang="ru-RU" sz="900" dirty="0" err="1"/>
              <a:t>флеш</a:t>
            </a:r>
            <a:r>
              <a:rPr lang="ru-RU" sz="900" dirty="0"/>
              <a:t>-устройства Huawei </a:t>
            </a:r>
            <a:r>
              <a:rPr lang="ru-RU" sz="900" dirty="0" err="1"/>
              <a:t>OceanStor</a:t>
            </a:r>
            <a:r>
              <a:rPr lang="ru-RU" sz="900" dirty="0"/>
              <a:t>, чтобы помочь специалистам в области ИКТ и клиентам познакомиться с продуктами хранения Huawei и быстро освоить необходимые операции.</a:t>
            </a:r>
          </a:p>
          <a:p>
            <a:pPr lvl="1"/>
            <a:r>
              <a:rPr lang="ru-RU" sz="900" dirty="0"/>
              <a:t>Центр инструментов сетевой документации — инструмент для подготовки документации по сетевым продуктам. Помогает при проведении тендеров, планировании сети, реализации проектов, модернизации и техническом обслуживании.</a:t>
            </a:r>
          </a:p>
          <a:p>
            <a:pPr lvl="1"/>
            <a:r>
              <a:rPr lang="ru-RU" sz="900" dirty="0"/>
              <a:t>Помощник по информационным запросам позволяет запрашивать информацию о командах и аварийных сигналах для продуктов Huawei</a:t>
            </a:r>
            <a:r>
              <a:rPr lang="ru-RU" sz="900" dirty="0" smtClean="0"/>
              <a:t>.</a:t>
            </a:r>
            <a:endParaRPr lang="ru-RU" sz="900" dirty="0"/>
          </a:p>
        </p:txBody>
      </p:sp>
      <p:sp>
        <p:nvSpPr>
          <p:cNvPr id="3" name="幻灯片图像占位符 2"/>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5855752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750888" y="742950"/>
            <a:ext cx="5541962" cy="3117850"/>
          </a:xfrm>
        </p:spPr>
      </p:sp>
      <p:sp>
        <p:nvSpPr>
          <p:cNvPr id="3" name="备注占位符 2"/>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3936767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幻灯片图像占位符 5"/>
          <p:cNvSpPr>
            <a:spLocks noGrp="1" noRot="1" noChangeAspect="1"/>
          </p:cNvSpPr>
          <p:nvPr>
            <p:ph type="sldImg"/>
          </p:nvPr>
        </p:nvSpPr>
        <p:spPr>
          <a:xfrm>
            <a:off x="750888" y="742950"/>
            <a:ext cx="5541962" cy="3117850"/>
          </a:xfrm>
        </p:spPr>
      </p:sp>
      <p:sp>
        <p:nvSpPr>
          <p:cNvPr id="7" name="备注占位符 6"/>
          <p:cNvSpPr>
            <a:spLocks noGrp="1"/>
          </p:cNvSpPr>
          <p:nvPr>
            <p:ph type="body" idx="1"/>
          </p:nvPr>
        </p:nvSpPr>
        <p:spPr/>
        <p:txBody>
          <a:bodyPr/>
          <a:lstStyle/>
          <a:p>
            <a:endParaRPr lang="zh-CN" altLang="en-US"/>
          </a:p>
        </p:txBody>
      </p:sp>
    </p:spTree>
    <p:extLst>
      <p:ext uri="{BB962C8B-B14F-4D97-AF65-F5344CB8AC3E}">
        <p14:creationId xmlns:p14="http://schemas.microsoft.com/office/powerpoint/2010/main" val="2041788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ru-RU" sz="900" dirty="0"/>
              <a:t>В случае, когда фактический объем данных, который необходимо сохранить, превышает ожидаемый размер, можно динамически настроить пространство </a:t>
            </a:r>
            <a:r>
              <a:rPr lang="ru-RU" sz="900" dirty="0" err="1" smtClean="0"/>
              <a:t>LUNа</a:t>
            </a:r>
            <a:r>
              <a:rPr lang="ru-RU" sz="900" dirty="0" smtClean="0"/>
              <a:t>. </a:t>
            </a:r>
            <a:r>
              <a:rPr lang="ru-RU" sz="900" dirty="0"/>
              <a:t>Свободное пространство можно выделить любому </a:t>
            </a:r>
            <a:r>
              <a:rPr lang="ru-RU" sz="900" dirty="0" err="1" smtClean="0"/>
              <a:t>LUNу</a:t>
            </a:r>
            <a:r>
              <a:rPr lang="ru-RU" sz="900" dirty="0" smtClean="0"/>
              <a:t>, </a:t>
            </a:r>
            <a:r>
              <a:rPr lang="ru-RU" sz="900" dirty="0"/>
              <a:t>который в нем нуждается, повышая его производительность. Кроме того, емкость </a:t>
            </a:r>
            <a:r>
              <a:rPr lang="ru-RU" sz="900" dirty="0" err="1" smtClean="0"/>
              <a:t>LUNа</a:t>
            </a:r>
            <a:r>
              <a:rPr lang="ru-RU" sz="900" dirty="0" smtClean="0"/>
              <a:t> </a:t>
            </a:r>
            <a:r>
              <a:rPr lang="ru-RU" sz="900" dirty="0"/>
              <a:t>можно наращивать в режиме реального времени без какого-либо влияния на предоставление услуг. </a:t>
            </a:r>
          </a:p>
          <a:p>
            <a:r>
              <a:rPr lang="ru-RU" sz="900" dirty="0"/>
              <a:t>Использование </a:t>
            </a:r>
            <a:r>
              <a:rPr lang="ru-RU" sz="900" dirty="0" smtClean="0"/>
              <a:t>функции </a:t>
            </a:r>
            <a:r>
              <a:rPr lang="ru-RU" sz="900" dirty="0" err="1" smtClean="0"/>
              <a:t>SmartThin</a:t>
            </a:r>
            <a:r>
              <a:rPr lang="ru-RU" sz="900" dirty="0" smtClean="0"/>
              <a:t> </a:t>
            </a:r>
            <a:r>
              <a:rPr lang="ru-RU" sz="900" dirty="0"/>
              <a:t>имеет два основных преимущества:</a:t>
            </a:r>
          </a:p>
          <a:p>
            <a:pPr lvl="1"/>
            <a:r>
              <a:rPr lang="ru-RU" sz="900" dirty="0"/>
              <a:t>Емкость хранилища не выделяется </a:t>
            </a:r>
            <a:r>
              <a:rPr lang="ru-RU" sz="900" dirty="0" err="1"/>
              <a:t>LUNам</a:t>
            </a:r>
            <a:r>
              <a:rPr lang="ru-RU" sz="900" dirty="0"/>
              <a:t> при их создании. Она выделяется по требованию в процессе использования </a:t>
            </a:r>
            <a:r>
              <a:rPr lang="ru-RU" sz="900" dirty="0" err="1"/>
              <a:t>LUNов</a:t>
            </a:r>
            <a:r>
              <a:rPr lang="ru-RU" sz="900" dirty="0"/>
              <a:t>.</a:t>
            </a:r>
          </a:p>
          <a:p>
            <a:pPr lvl="1"/>
            <a:r>
              <a:rPr lang="ru-RU" sz="900" dirty="0"/>
              <a:t>Пространство </a:t>
            </a:r>
            <a:r>
              <a:rPr lang="ru-RU" sz="900" dirty="0" err="1" smtClean="0"/>
              <a:t>LUNа</a:t>
            </a:r>
            <a:r>
              <a:rPr lang="ru-RU" sz="900" dirty="0" smtClean="0"/>
              <a:t> </a:t>
            </a:r>
            <a:r>
              <a:rPr lang="ru-RU" sz="900" dirty="0"/>
              <a:t>можно регулировать динамически</a:t>
            </a:r>
            <a:r>
              <a:rPr lang="ru-RU" sz="900" dirty="0" smtClean="0"/>
              <a:t>.</a:t>
            </a:r>
            <a:endParaRPr lang="ru-RU" sz="900" dirty="0"/>
          </a:p>
        </p:txBody>
      </p:sp>
      <p:sp>
        <p:nvSpPr>
          <p:cNvPr id="6" name="幻灯片图像占位符 5"/>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2975920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err="1"/>
              <a:t>SmartThin</a:t>
            </a:r>
            <a:r>
              <a:rPr lang="ru-RU" sz="900" dirty="0"/>
              <a:t> </a:t>
            </a:r>
            <a:r>
              <a:rPr lang="ru-RU" sz="900" dirty="0" err="1"/>
              <a:t>виртуализирует</a:t>
            </a:r>
            <a:r>
              <a:rPr lang="ru-RU" sz="900" dirty="0"/>
              <a:t> ресурсы хранения.</a:t>
            </a:r>
          </a:p>
          <a:p>
            <a:r>
              <a:rPr lang="ru-RU" sz="900" dirty="0" err="1"/>
              <a:t>SmartThin</a:t>
            </a:r>
            <a:r>
              <a:rPr lang="ru-RU" sz="900" dirty="0"/>
              <a:t> управляет устройствами хранения по запросу.</a:t>
            </a:r>
          </a:p>
          <a:p>
            <a:r>
              <a:rPr lang="ru-RU" sz="900" dirty="0" err="1"/>
              <a:t>SmartThin</a:t>
            </a:r>
            <a:r>
              <a:rPr lang="ru-RU" sz="900" dirty="0"/>
              <a:t> не распределяет сразу всю свою емкость. Технология </a:t>
            </a:r>
            <a:r>
              <a:rPr lang="ru-RU" sz="900" dirty="0" err="1"/>
              <a:t>SmartThin</a:t>
            </a:r>
            <a:r>
              <a:rPr lang="ru-RU" sz="900" dirty="0"/>
              <a:t> предоставляет виртуальное пространство хранения большее по размеру, чем физическое пространство хранения.</a:t>
            </a:r>
            <a:r>
              <a:rPr lang="ru-RU" sz="900" baseline="0" dirty="0"/>
              <a:t> </a:t>
            </a:r>
            <a:r>
              <a:rPr lang="ru-RU" sz="900" dirty="0" err="1"/>
              <a:t>SmartThin</a:t>
            </a:r>
            <a:r>
              <a:rPr lang="ru-RU" sz="900" dirty="0"/>
              <a:t> распределяет пространство по требованию пользователей. При необходимости пользователи могут расширить емкость внутреннего запоминающего устройства. Весь процесс расширения выполняется прозрачно для пользователей, при этом систему отключать не нужно.</a:t>
            </a:r>
          </a:p>
          <a:p>
            <a:pPr lvl="0"/>
            <a:r>
              <a:rPr lang="ru-RU" sz="900" dirty="0" err="1"/>
              <a:t>SmartThin</a:t>
            </a:r>
            <a:r>
              <a:rPr lang="ru-RU" sz="900" dirty="0"/>
              <a:t> создает тонкие </a:t>
            </a:r>
            <a:r>
              <a:rPr lang="ru-RU" sz="900" dirty="0" err="1"/>
              <a:t>LUNы</a:t>
            </a:r>
            <a:r>
              <a:rPr lang="ru-RU" sz="900" dirty="0"/>
              <a:t> на основе виртуальных пулов ресурсов хранения данных RAID 2.0+, то есть, тонкие и толстые </a:t>
            </a:r>
            <a:r>
              <a:rPr lang="ru-RU" sz="900" dirty="0" err="1"/>
              <a:t>LUNы</a:t>
            </a:r>
            <a:r>
              <a:rPr lang="ru-RU" sz="900" dirty="0"/>
              <a:t> сосуществуют в одном пуле ресурсов хранения. Тонкий LUN — это логическое устройство, созданное в пуле ресурсов хранения.</a:t>
            </a:r>
            <a:r>
              <a:rPr lang="ru-RU" sz="900" baseline="0" dirty="0"/>
              <a:t> </a:t>
            </a:r>
            <a:r>
              <a:rPr lang="ru-RU" sz="900" dirty="0"/>
              <a:t>Затем тонкий LUN может быть сопоставлен с хостом и подключен к нему. Емкость тонкого </a:t>
            </a:r>
            <a:r>
              <a:rPr lang="ru-RU" sz="900" dirty="0" err="1"/>
              <a:t>LUNа</a:t>
            </a:r>
            <a:r>
              <a:rPr lang="ru-RU" sz="900" dirty="0"/>
              <a:t> не определяется физическими характеристиками.</a:t>
            </a:r>
            <a:r>
              <a:rPr lang="ru-RU" sz="900" baseline="0" dirty="0"/>
              <a:t> Его емкость виртуальная. </a:t>
            </a:r>
            <a:r>
              <a:rPr lang="ru-RU" sz="900" dirty="0"/>
              <a:t>Физическое пространство из пула ресурсов хранения не выделяется тонкому </a:t>
            </a:r>
            <a:r>
              <a:rPr lang="ru-RU" sz="900" dirty="0" err="1"/>
              <a:t>LUNу</a:t>
            </a:r>
            <a:r>
              <a:rPr lang="ru-RU" sz="900" dirty="0"/>
              <a:t> до тех пор, пока тонкий LUN не начинает обрабатывать запрос ввода-вывода. При обработке запроса пространство выделяется на основе политики </a:t>
            </a:r>
            <a:r>
              <a:rPr lang="ru-RU" sz="900" dirty="0" err="1"/>
              <a:t>Capacity-on-write</a:t>
            </a:r>
            <a:r>
              <a:rPr lang="ru-RU" sz="900" dirty="0"/>
              <a:t> (выделение емкости при записи).</a:t>
            </a:r>
          </a:p>
          <a:p>
            <a:r>
              <a:rPr lang="ru-RU" sz="900" dirty="0" err="1"/>
              <a:t>SmartThin</a:t>
            </a:r>
            <a:r>
              <a:rPr lang="ru-RU" sz="900" dirty="0"/>
              <a:t> предоставляет хосту пространство хранения большее, чем реальная емкость тонкого </a:t>
            </a:r>
            <a:r>
              <a:rPr lang="ru-RU" sz="900" dirty="0" err="1"/>
              <a:t>LUNа</a:t>
            </a:r>
            <a:r>
              <a:rPr lang="ru-RU" sz="900" dirty="0"/>
              <a:t>. Емкость, определяемая хостом, является емкостью, которую пользователь может выделить под тонкий LUN, а именно объемом памяти (виртуальным пространством), отображаемым на хосте после создания тонкого </a:t>
            </a:r>
            <a:r>
              <a:rPr lang="ru-RU" sz="900" dirty="0" err="1"/>
              <a:t>LUNа</a:t>
            </a:r>
            <a:r>
              <a:rPr lang="ru-RU" sz="900" dirty="0"/>
              <a:t> и его привязки к хосту. Фактическая емкость тонкого </a:t>
            </a:r>
            <a:r>
              <a:rPr lang="ru-RU" sz="900" dirty="0" err="1"/>
              <a:t>LUNа</a:t>
            </a:r>
            <a:r>
              <a:rPr lang="ru-RU" sz="900" dirty="0"/>
              <a:t> соответствует занимаемому им физическому пространству.</a:t>
            </a:r>
          </a:p>
          <a:p>
            <a:r>
              <a:rPr lang="ru-RU" sz="900" dirty="0"/>
              <a:t>Технология </a:t>
            </a:r>
            <a:r>
              <a:rPr lang="ru-RU" sz="900" dirty="0" err="1"/>
              <a:t>SmartThin</a:t>
            </a:r>
            <a:r>
              <a:rPr lang="ru-RU" sz="900" dirty="0"/>
              <a:t> позволяет создавать тонкие </a:t>
            </a:r>
            <a:r>
              <a:rPr lang="ru-RU" sz="900" dirty="0" err="1"/>
              <a:t>LUNы</a:t>
            </a:r>
            <a:r>
              <a:rPr lang="ru-RU" sz="900" dirty="0"/>
              <a:t> емкостью больше, чем максимально доступная физическая емкость пула ресурсов хранения. </a:t>
            </a:r>
          </a:p>
        </p:txBody>
      </p:sp>
      <p:sp>
        <p:nvSpPr>
          <p:cNvPr id="8" name="幻灯片图像占位符 7"/>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400449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r>
              <a:rPr lang="ru-RU" sz="900" dirty="0"/>
              <a:t>Процесс чтения </a:t>
            </a:r>
            <a:r>
              <a:rPr lang="ru-RU" sz="900" dirty="0" err="1"/>
              <a:t>SmartThin</a:t>
            </a:r>
            <a:r>
              <a:rPr lang="ru-RU" sz="900" dirty="0"/>
              <a:t> осуществляется следующим образом:</a:t>
            </a:r>
          </a:p>
          <a:p>
            <a:pPr lvl="1"/>
            <a:r>
              <a:rPr lang="ru-RU" sz="900" dirty="0"/>
              <a:t>После получения запроса на чтение от хоста тонкий LUN запрашивает таблицу соответствия тонкого </a:t>
            </a:r>
            <a:r>
              <a:rPr lang="ru-RU" sz="900" dirty="0" err="1"/>
              <a:t>LUNа</a:t>
            </a:r>
            <a:r>
              <a:rPr lang="ru-RU" sz="900" dirty="0"/>
              <a:t> пулу ресурсов хранения, чтобы проверить, выделил ли пул фактическое пространство для записи данных тонкого </a:t>
            </a:r>
            <a:r>
              <a:rPr lang="ru-RU" sz="900" dirty="0" err="1"/>
              <a:t>LUNа</a:t>
            </a:r>
            <a:r>
              <a:rPr lang="ru-RU" sz="900" dirty="0"/>
              <a:t>.</a:t>
            </a:r>
          </a:p>
          <a:p>
            <a:pPr lvl="1"/>
            <a:r>
              <a:rPr lang="ru-RU" sz="900" dirty="0"/>
              <a:t>Если пул ресурсов хранения выделил фактическое пространство для тонкого </a:t>
            </a:r>
            <a:r>
              <a:rPr lang="ru-RU" sz="900" dirty="0" err="1"/>
              <a:t>LUNа</a:t>
            </a:r>
            <a:r>
              <a:rPr lang="ru-RU" sz="900" dirty="0"/>
              <a:t>, функция </a:t>
            </a:r>
            <a:r>
              <a:rPr lang="ru-RU" sz="900" dirty="0" err="1"/>
              <a:t>SmartThin</a:t>
            </a:r>
            <a:r>
              <a:rPr lang="ru-RU" sz="900" dirty="0"/>
              <a:t> использует функцию </a:t>
            </a:r>
            <a:r>
              <a:rPr lang="ru-RU" sz="900" dirty="0" err="1"/>
              <a:t>Direct-on-time</a:t>
            </a:r>
            <a:r>
              <a:rPr lang="ru-RU" sz="900" dirty="0"/>
              <a:t> (перенаправление по времени) для чтения данных из фактического пространства памяти, а затем возвращает данные хосту.</a:t>
            </a:r>
          </a:p>
          <a:p>
            <a:pPr lvl="1"/>
            <a:r>
              <a:rPr lang="ru-RU" sz="900" dirty="0"/>
              <a:t>Если пул хранения не выделил фактическое пространство для записи данных тонкого </a:t>
            </a:r>
            <a:r>
              <a:rPr lang="ru-RU" sz="900" dirty="0" err="1"/>
              <a:t>LUNа</a:t>
            </a:r>
            <a:r>
              <a:rPr lang="ru-RU" sz="900" dirty="0"/>
              <a:t>, данные не были записаны, и </a:t>
            </a:r>
            <a:r>
              <a:rPr lang="ru-RU" sz="900" dirty="0" err="1"/>
              <a:t>SmartThin</a:t>
            </a:r>
            <a:r>
              <a:rPr lang="ru-RU" sz="900" dirty="0"/>
              <a:t> возвращает хосту все нули. </a:t>
            </a:r>
          </a:p>
          <a:p>
            <a:pPr lvl="0"/>
            <a:r>
              <a:rPr lang="ru-RU" sz="900" dirty="0"/>
              <a:t>Технология </a:t>
            </a:r>
            <a:r>
              <a:rPr lang="ru-RU" sz="900" dirty="0" err="1"/>
              <a:t>Direct-on-time</a:t>
            </a:r>
            <a:r>
              <a:rPr lang="ru-RU" sz="900" dirty="0"/>
              <a:t> (перенаправление по времени)</a:t>
            </a:r>
          </a:p>
          <a:p>
            <a:pPr lvl="1"/>
            <a:r>
              <a:rPr lang="ru-RU" sz="900" dirty="0"/>
              <a:t>При использовании функции </a:t>
            </a:r>
            <a:r>
              <a:rPr lang="ru-RU" sz="900" dirty="0" err="1"/>
              <a:t>Capacity-on-write</a:t>
            </a:r>
            <a:r>
              <a:rPr lang="ru-RU" sz="900" dirty="0"/>
              <a:t> (выделение емкости при записи) соответствие между фактической и логической областями хранения данных не рассчитывается с помощью определенной формулы, а определяется путем случайного отображения в памяти по принципу выделения емкости при записи. Таким образом, при считывании или записи данных в тонкий LUN соответствие между фактической и логической областями хранения должно обновляться на основе таблицы </a:t>
            </a:r>
            <a:r>
              <a:rPr lang="ru-RU" sz="900" dirty="0" smtClean="0"/>
              <a:t>соответствия. </a:t>
            </a:r>
            <a:r>
              <a:rPr lang="ru-RU" sz="900" dirty="0"/>
              <a:t>Таблица </a:t>
            </a:r>
            <a:r>
              <a:rPr lang="ru-RU" sz="900" dirty="0" smtClean="0"/>
              <a:t>соответствия </a:t>
            </a:r>
            <a:r>
              <a:rPr lang="ru-RU" sz="900" dirty="0"/>
              <a:t>содержит записи о соответствиях между фактической областью хранения и логической областью хранения. Таблица </a:t>
            </a:r>
            <a:r>
              <a:rPr lang="ru-RU" sz="900" dirty="0" smtClean="0"/>
              <a:t>соответствия </a:t>
            </a:r>
            <a:r>
              <a:rPr lang="ru-RU" sz="900" dirty="0"/>
              <a:t>динамически обновляется в процессе записи и запрашивается в процессе чтения данных. Таким образом, функция </a:t>
            </a:r>
            <a:r>
              <a:rPr lang="ru-RU" sz="900" dirty="0" err="1"/>
              <a:t>Direct-on-Time</a:t>
            </a:r>
            <a:r>
              <a:rPr lang="ru-RU" sz="900" dirty="0"/>
              <a:t> выполняется при чтении и при записи данных</a:t>
            </a:r>
            <a:r>
              <a:rPr lang="ru-RU" sz="900" dirty="0" smtClean="0"/>
              <a:t>.</a:t>
            </a:r>
            <a:endParaRPr lang="ru-RU" sz="900" dirty="0"/>
          </a:p>
        </p:txBody>
      </p:sp>
      <p:sp>
        <p:nvSpPr>
          <p:cNvPr id="7" name="幻灯片图像占位符 6"/>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746210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备注占位符 2"/>
          <p:cNvSpPr>
            <a:spLocks noGrp="1"/>
          </p:cNvSpPr>
          <p:nvPr>
            <p:ph type="body" idx="1"/>
          </p:nvPr>
        </p:nvSpPr>
        <p:spPr/>
        <p:txBody>
          <a:bodyPr/>
          <a:lstStyle/>
          <a:p>
            <a:pPr lvl="0"/>
            <a:r>
              <a:rPr lang="ru-RU" sz="900" dirty="0"/>
              <a:t>Процесс записи </a:t>
            </a:r>
            <a:r>
              <a:rPr lang="ru-RU" sz="900" dirty="0" err="1"/>
              <a:t>SmartThin</a:t>
            </a:r>
            <a:r>
              <a:rPr lang="ru-RU" sz="900" dirty="0"/>
              <a:t> осуществляется следующим образом:</a:t>
            </a:r>
          </a:p>
          <a:p>
            <a:pPr lvl="1"/>
            <a:r>
              <a:rPr lang="ru-RU" sz="900" dirty="0"/>
              <a:t>После получения запроса на запись от хоста тонкий LUN запрашивает таблицу соответствия тонкого </a:t>
            </a:r>
            <a:r>
              <a:rPr lang="ru-RU" sz="900" dirty="0" err="1"/>
              <a:t>LUNа</a:t>
            </a:r>
            <a:r>
              <a:rPr lang="ru-RU" sz="900" dirty="0"/>
              <a:t> пулу ресурсов хранения, чтобы проверить, выделил ли пул фактическое пространство для записи данных тонкого </a:t>
            </a:r>
            <a:r>
              <a:rPr lang="ru-RU" sz="900" dirty="0" err="1"/>
              <a:t>LUNа</a:t>
            </a:r>
            <a:r>
              <a:rPr lang="ru-RU" sz="900" dirty="0"/>
              <a:t>.</a:t>
            </a:r>
          </a:p>
          <a:p>
            <a:pPr lvl="1"/>
            <a:r>
              <a:rPr lang="ru-RU" sz="900" dirty="0"/>
              <a:t>Если пул ресурсов хранения выделил фактическое пространство для записи данных тонкого </a:t>
            </a:r>
            <a:r>
              <a:rPr lang="ru-RU" sz="900" dirty="0" err="1"/>
              <a:t>LUNа</a:t>
            </a:r>
            <a:r>
              <a:rPr lang="ru-RU" sz="900" dirty="0"/>
              <a:t>, данные записываются в соответствующую область пула ресурсов хранения (на основании перенаправления по времени). Если запрос на запись требует </a:t>
            </a:r>
            <a:r>
              <a:rPr lang="ru-RU" sz="900" dirty="0" smtClean="0"/>
              <a:t>освобождения </a:t>
            </a:r>
            <a:r>
              <a:rPr lang="ru-RU" sz="900" dirty="0"/>
              <a:t>пространства, система освобождает его и возвращает хосту ответ об успешной записи данных.</a:t>
            </a:r>
          </a:p>
          <a:p>
            <a:pPr lvl="1"/>
            <a:r>
              <a:rPr lang="ru-RU" sz="900" dirty="0"/>
              <a:t>Если пул ресурсов хранения не выделил фактическое пространство хранения тонкому </a:t>
            </a:r>
            <a:r>
              <a:rPr lang="ru-RU" sz="900" dirty="0" err="1"/>
              <a:t>LUNу</a:t>
            </a:r>
            <a:r>
              <a:rPr lang="ru-RU" sz="900" dirty="0"/>
              <a:t>, функция </a:t>
            </a:r>
            <a:r>
              <a:rPr lang="ru-RU" sz="900" dirty="0" err="1"/>
              <a:t>SmartThin</a:t>
            </a:r>
            <a:r>
              <a:rPr lang="ru-RU" sz="900" dirty="0"/>
              <a:t> использует функцию </a:t>
            </a:r>
            <a:r>
              <a:rPr lang="ru-RU" sz="900" dirty="0" err="1"/>
              <a:t>Capacity-on-write</a:t>
            </a:r>
            <a:r>
              <a:rPr lang="ru-RU" sz="900" dirty="0"/>
              <a:t> (выделение емкости при записи) для выделения памяти из пула, а затем </a:t>
            </a:r>
            <a:r>
              <a:rPr lang="ru-RU" sz="900" dirty="0" err="1"/>
              <a:t>Direct-on-time</a:t>
            </a:r>
            <a:r>
              <a:rPr lang="ru-RU" sz="900" dirty="0"/>
              <a:t> (перенаправление по времени) для установления соответствия между фактическим и логическим </a:t>
            </a:r>
            <a:r>
              <a:rPr lang="ru-RU" sz="900" dirty="0" smtClean="0"/>
              <a:t>пространствами </a:t>
            </a:r>
            <a:r>
              <a:rPr lang="ru-RU" sz="900" dirty="0"/>
              <a:t>хранения, после чего записывает данные в фактическое пространство. Если при запросе на запись требуется освобождение пространства, хосту напрямую возвращается подтверждение об успешной записи.</a:t>
            </a:r>
          </a:p>
          <a:p>
            <a:pPr lvl="0"/>
            <a:r>
              <a:rPr lang="ru-RU" sz="900" dirty="0"/>
              <a:t>Технология </a:t>
            </a:r>
            <a:r>
              <a:rPr lang="ru-RU" sz="900" dirty="0" err="1"/>
              <a:t>Capacity-on-Write</a:t>
            </a:r>
            <a:r>
              <a:rPr lang="ru-RU" sz="900" dirty="0"/>
              <a:t> (выделение емкости при записи)</a:t>
            </a:r>
          </a:p>
          <a:p>
            <a:pPr lvl="1"/>
            <a:r>
              <a:rPr lang="ru-RU" sz="900" dirty="0"/>
              <a:t>После получения запроса на запись от хоста тонкий LUN использует функцию перенаправления по времени, чтобы проверить, выделено ли физическое пространство хранения под логическую область. Если не выделено, запускается задача выделения пространства, а размер блока данных (минимальная единица) составляет 64 КБ. После чего данные записываются в новую выделенную физическую область памяти.</a:t>
            </a:r>
          </a:p>
        </p:txBody>
      </p:sp>
      <p:sp>
        <p:nvSpPr>
          <p:cNvPr id="7" name="幻灯片图像占位符 6"/>
          <p:cNvSpPr>
            <a:spLocks noGrp="1" noRot="1" noChangeAspect="1"/>
          </p:cNvSpPr>
          <p:nvPr>
            <p:ph type="sldImg"/>
          </p:nvPr>
        </p:nvSpPr>
        <p:spPr>
          <a:xfrm>
            <a:off x="750888" y="742950"/>
            <a:ext cx="5541962" cy="3117850"/>
          </a:xfrm>
        </p:spPr>
      </p:sp>
    </p:spTree>
    <p:extLst>
      <p:ext uri="{BB962C8B-B14F-4D97-AF65-F5344CB8AC3E}">
        <p14:creationId xmlns:p14="http://schemas.microsoft.com/office/powerpoint/2010/main" val="13261137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2#总标题">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21"/>
            <a:ext cx="12192000" cy="5602224"/>
          </a:xfrm>
          <a:prstGeom prst="rect">
            <a:avLst/>
          </a:prstGeom>
          <a:ln>
            <a:noFill/>
            <a:prstDash val="dash"/>
          </a:ln>
        </p:spPr>
      </p:pic>
      <p:sp>
        <p:nvSpPr>
          <p:cNvPr id="8" name="L 形 7"/>
          <p:cNvSpPr/>
          <p:nvPr userDrawn="1"/>
        </p:nvSpPr>
        <p:spPr>
          <a:xfrm rot="16200000" flipH="1">
            <a:off x="6634196" y="2578036"/>
            <a:ext cx="701032" cy="71765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baseline="0">
              <a:latin typeface="Huawei Sans" panose="020C0503030203020204" pitchFamily="34" charset="0"/>
              <a:ea typeface="方正兰亭黑简体" panose="02000000000000000000" pitchFamily="2" charset="-122"/>
            </a:endParaRPr>
          </a:p>
        </p:txBody>
      </p:sp>
      <p:sp>
        <p:nvSpPr>
          <p:cNvPr id="9" name="Title 1">
            <a:extLst>
              <a:ext uri="{FF2B5EF4-FFF2-40B4-BE49-F238E27FC236}">
                <a16:creationId xmlns:a16="http://schemas.microsoft.com/office/drawing/2014/main" xmlns="" id="{8227DEE9-8BE9-0D49-BF96-9E83C5312E00}"/>
              </a:ext>
            </a:extLst>
          </p:cNvPr>
          <p:cNvSpPr>
            <a:spLocks noGrp="1"/>
          </p:cNvSpPr>
          <p:nvPr>
            <p:ph type="ctrTitle" hasCustomPrompt="1"/>
          </p:nvPr>
        </p:nvSpPr>
        <p:spPr>
          <a:xfrm>
            <a:off x="916560" y="907092"/>
            <a:ext cx="8125839" cy="690255"/>
          </a:xfrm>
          <a:prstGeom prst="rect">
            <a:avLst/>
          </a:prstGeom>
          <a:ln>
            <a:noFill/>
            <a:prstDash val="dash"/>
          </a:ln>
        </p:spPr>
        <p:txBody>
          <a:bodyPr lIns="0" tIns="0" rIns="0" bIns="0" anchor="t">
            <a:normAutofit/>
          </a:bodyPr>
          <a:lstStyle>
            <a:lvl1pPr>
              <a:defRPr lang="en-US" sz="3200" b="0" i="0" baseline="0" dirty="0">
                <a:latin typeface="Huawei Sans" panose="020C0503030203020204" pitchFamily="34" charset="0"/>
                <a:ea typeface="方正兰亭黑简体" panose="02000000000000000000" pitchFamily="2" charset="-122"/>
              </a:defRPr>
            </a:lvl1pPr>
          </a:lstStyle>
          <a:p>
            <a:pPr lvl="0" defTabSz="914034">
              <a:lnSpc>
                <a:spcPts val="3439"/>
              </a:lnSpc>
            </a:pPr>
            <a:r>
              <a:rPr lang="en-US" altLang="zh-CN" dirty="0" smtClean="0"/>
              <a:t>Click to Edit Title</a:t>
            </a:r>
            <a:endParaRPr lang="en-US" dirty="0"/>
          </a:p>
        </p:txBody>
      </p:sp>
      <p:sp>
        <p:nvSpPr>
          <p:cNvPr id="10" name="Text Placeholder 5">
            <a:extLst>
              <a:ext uri="{FF2B5EF4-FFF2-40B4-BE49-F238E27FC236}">
                <a16:creationId xmlns:a16="http://schemas.microsoft.com/office/drawing/2014/main" xmlns="" id="{2F43DA98-D48D-6947-95EF-BA3B05E68822}"/>
              </a:ext>
            </a:extLst>
          </p:cNvPr>
          <p:cNvSpPr>
            <a:spLocks noGrp="1"/>
          </p:cNvSpPr>
          <p:nvPr>
            <p:ph type="body" sz="quarter" idx="10" hasCustomPrompt="1"/>
          </p:nvPr>
        </p:nvSpPr>
        <p:spPr>
          <a:xfrm>
            <a:off x="916561" y="1949372"/>
            <a:ext cx="8125840" cy="643926"/>
          </a:xfrm>
        </p:spPr>
        <p:txBody>
          <a:bodyPr vert="horz" lIns="0" tIns="0" rIns="0" bIns="0" rtlCol="0">
            <a:noAutofit/>
          </a:bodyPr>
          <a:lstStyle>
            <a:lvl1pPr marL="228600" indent="-228600">
              <a:buNone/>
              <a:defRPr lang="en-US" sz="1400" baseline="0" dirty="0">
                <a:latin typeface="Huawei Sans" panose="020C0503030203020204" pitchFamily="34" charset="0"/>
                <a:ea typeface="方正兰亭黑简体" panose="02000000000000000000" pitchFamily="2" charset="-122"/>
                <a:cs typeface="Huawei Sans" panose="020C0503030203020204" pitchFamily="34" charset="0"/>
              </a:defRPr>
            </a:lvl1pPr>
          </a:lstStyle>
          <a:p>
            <a:pPr marL="0" lvl="0" indent="0">
              <a:lnSpc>
                <a:spcPct val="100000"/>
              </a:lnSpc>
              <a:spcBef>
                <a:spcPts val="0"/>
              </a:spcBef>
            </a:pPr>
            <a:r>
              <a:rPr lang="en-US" altLang="zh-CN" dirty="0" smtClean="0"/>
              <a:t>Click to Edit Title</a:t>
            </a:r>
            <a:endParaRPr lang="en-US" dirty="0"/>
          </a:p>
        </p:txBody>
      </p:sp>
    </p:spTree>
    <p:extLst>
      <p:ext uri="{BB962C8B-B14F-4D97-AF65-F5344CB8AC3E}">
        <p14:creationId xmlns:p14="http://schemas.microsoft.com/office/powerpoint/2010/main" val="106368496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13#更多信息(可选)">
    <p:spTree>
      <p:nvGrpSpPr>
        <p:cNvPr id="1" name=""/>
        <p:cNvGrpSpPr/>
        <p:nvPr/>
      </p:nvGrpSpPr>
      <p:grpSpPr>
        <a:xfrm>
          <a:off x="0" y="0"/>
          <a:ext cx="0" cy="0"/>
          <a:chOff x="0" y="0"/>
          <a:chExt cx="0" cy="0"/>
        </a:xfrm>
      </p:grpSpPr>
      <p:sp>
        <p:nvSpPr>
          <p:cNvPr id="3" name="文本占位符 6"/>
          <p:cNvSpPr>
            <a:spLocks noGrp="1"/>
          </p:cNvSpPr>
          <p:nvPr>
            <p:ph type="body" sz="quarter" idx="10" hasCustomPrompt="1"/>
          </p:nvPr>
        </p:nvSpPr>
        <p:spPr>
          <a:xfrm>
            <a:off x="1019175" y="1844675"/>
            <a:ext cx="10153650" cy="4082880"/>
          </a:xfrm>
          <a:prstGeom prst="rect">
            <a:avLst/>
          </a:prstGeom>
        </p:spPr>
        <p:txBody>
          <a:bodyPr/>
          <a:lstStyle>
            <a:lvl1pPr marL="0" marR="0" indent="0" algn="just" defTabSz="914034" rtl="0" eaLnBrk="1" fontAlgn="ctr" latinLnBrk="0" hangingPunct="1">
              <a:lnSpc>
                <a:spcPct val="140000"/>
              </a:lnSpc>
              <a:spcBef>
                <a:spcPts val="792"/>
              </a:spcBef>
              <a:spcAft>
                <a:spcPts val="0"/>
              </a:spcAft>
              <a:buClrTx/>
              <a:buSzPct val="50000"/>
              <a:buFont typeface="Wingdings" panose="05000000000000000000" pitchFamily="2" charset="2"/>
              <a:buNone/>
              <a:tabLst/>
              <a:defRPr baseline="0">
                <a:latin typeface="Huawei Sans" panose="020C0503030203020204" pitchFamily="34" charset="0"/>
                <a:ea typeface="方正兰亭黑简体" panose="02000000000000000000" pitchFamily="2" charset="-122"/>
                <a:cs typeface="Huawei Sans" panose="020C0503030203020204" pitchFamily="34" charset="0"/>
              </a:defRPr>
            </a:lvl1pPr>
            <a:lvl5pPr>
              <a:buNone/>
              <a:defRPr/>
            </a:lvl5pPr>
          </a:lstStyle>
          <a:p>
            <a:pPr marL="302279" marR="0" lvl="0" indent="-302279" algn="just" defTabSz="914034" rtl="0" eaLnBrk="1" fontAlgn="ctr" latinLnBrk="0" hangingPunct="1">
              <a:lnSpc>
                <a:spcPct val="140000"/>
              </a:lnSpc>
              <a:spcBef>
                <a:spcPts val="792"/>
              </a:spcBef>
              <a:spcAft>
                <a:spcPts val="0"/>
              </a:spcAft>
              <a:buClrTx/>
              <a:buSzPct val="50000"/>
              <a:buFont typeface="Wingdings" panose="05000000000000000000" pitchFamily="2" charset="2"/>
              <a:buChar char="l"/>
              <a:tabLst/>
              <a:defRPr/>
            </a:pPr>
            <a:r>
              <a:rPr lang="en-US" altLang="zh-CN" dirty="0" smtClean="0"/>
              <a:t>More information for trainees</a:t>
            </a:r>
            <a:endParaRPr lang="zh-CN" altLang="en-US" dirty="0" smtClean="0"/>
          </a:p>
          <a:p>
            <a:endParaRPr lang="zh-CN" altLang="en-US" dirty="0"/>
          </a:p>
        </p:txBody>
      </p:sp>
      <p:cxnSp>
        <p:nvCxnSpPr>
          <p:cNvPr id="12"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8172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3" name="文本框 16">
            <a:extLst>
              <a:ext uri="{FF2B5EF4-FFF2-40B4-BE49-F238E27FC236}">
                <a16:creationId xmlns:a16="http://schemas.microsoft.com/office/drawing/2014/main" xmlns="" id="{568EC886-2612-1F43-AB51-21A76A078357}"/>
              </a:ext>
            </a:extLst>
          </p:cNvPr>
          <p:cNvSpPr txBox="1"/>
          <p:nvPr userDrawn="1"/>
        </p:nvSpPr>
        <p:spPr>
          <a:xfrm>
            <a:off x="918916" y="630373"/>
            <a:ext cx="8428911" cy="707886"/>
          </a:xfrm>
          <a:prstGeom prst="rect">
            <a:avLst/>
          </a:prstGeom>
          <a:noFill/>
        </p:spPr>
        <p:txBody>
          <a:bodyPr wrap="none" rtlCol="0">
            <a:spAutoFit/>
          </a:bodyPr>
          <a:lstStyle/>
          <a:p>
            <a:pPr algn="l" defTabSz="1001624" rtl="0" eaLnBrk="0" fontAlgn="ctr" hangingPunct="0">
              <a:spcBef>
                <a:spcPct val="0"/>
              </a:spcBef>
              <a:spcAft>
                <a:spcPct val="0"/>
              </a:spcAft>
            </a:pPr>
            <a:r>
              <a:rPr lang="ru-RU" altLang="zh-CN" sz="4000" b="1" kern="12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Дополнительная информация</a:t>
            </a:r>
            <a:endParaRPr lang="en-US" altLang="zh-CN" sz="4000" b="1" kern="12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354239715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14#学习推荐(可选)">
    <p:spTree>
      <p:nvGrpSpPr>
        <p:cNvPr id="1" name=""/>
        <p:cNvGrpSpPr/>
        <p:nvPr/>
      </p:nvGrpSpPr>
      <p:grpSpPr>
        <a:xfrm>
          <a:off x="0" y="0"/>
          <a:ext cx="0" cy="0"/>
          <a:chOff x="0" y="0"/>
          <a:chExt cx="0" cy="0"/>
        </a:xfrm>
      </p:grpSpPr>
      <p:sp>
        <p:nvSpPr>
          <p:cNvPr id="3" name="文本占位符 6"/>
          <p:cNvSpPr>
            <a:spLocks noGrp="1"/>
          </p:cNvSpPr>
          <p:nvPr>
            <p:ph type="body" sz="quarter" idx="10"/>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endParaRPr lang="zh-CN" altLang="en-US"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3924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5" name="文本框 16">
            <a:extLst>
              <a:ext uri="{FF2B5EF4-FFF2-40B4-BE49-F238E27FC236}">
                <a16:creationId xmlns:a16="http://schemas.microsoft.com/office/drawing/2014/main" xmlns="" id="{568EC886-2612-1F43-AB51-21A76A078357}"/>
              </a:ext>
            </a:extLst>
          </p:cNvPr>
          <p:cNvSpPr txBox="1"/>
          <p:nvPr userDrawn="1"/>
        </p:nvSpPr>
        <p:spPr>
          <a:xfrm>
            <a:off x="918916" y="630373"/>
            <a:ext cx="4203395" cy="707886"/>
          </a:xfrm>
          <a:prstGeom prst="rect">
            <a:avLst/>
          </a:prstGeom>
          <a:noFill/>
        </p:spPr>
        <p:txBody>
          <a:bodyPr wrap="none" rtlCol="0">
            <a:spAutoFit/>
          </a:bodyPr>
          <a:lstStyle/>
          <a:p>
            <a:pPr algn="l" defTabSz="1001624" rtl="0" eaLnBrk="0" fontAlgn="ctr" hangingPunct="0">
              <a:spcBef>
                <a:spcPct val="0"/>
              </a:spcBef>
              <a:spcAft>
                <a:spcPct val="0"/>
              </a:spcAft>
            </a:pPr>
            <a:r>
              <a:rPr lang="ru-RU" altLang="zh-CN" sz="4000" b="1" kern="12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Рекомендации</a:t>
            </a:r>
            <a:endParaRPr lang="en-US" altLang="zh-CN" sz="4000" b="1" kern="12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48393108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7#标题和内容（两行标题）">
    <p:spTree>
      <p:nvGrpSpPr>
        <p:cNvPr id="1" name=""/>
        <p:cNvGrpSpPr/>
        <p:nvPr/>
      </p:nvGrpSpPr>
      <p:grpSpPr>
        <a:xfrm>
          <a:off x="0" y="0"/>
          <a:ext cx="0" cy="0"/>
          <a:chOff x="0" y="0"/>
          <a:chExt cx="0" cy="0"/>
        </a:xfrm>
      </p:grpSpPr>
      <p:sp>
        <p:nvSpPr>
          <p:cNvPr id="3" name="标题 1"/>
          <p:cNvSpPr>
            <a:spLocks noGrp="1"/>
          </p:cNvSpPr>
          <p:nvPr>
            <p:ph type="title" hasCustomPrompt="1"/>
          </p:nvPr>
        </p:nvSpPr>
        <p:spPr>
          <a:xfrm>
            <a:off x="731838" y="447468"/>
            <a:ext cx="10728325" cy="1001920"/>
          </a:xfrm>
          <a:prstGeom prst="rect">
            <a:avLst/>
          </a:prstGeom>
        </p:spPr>
        <p:txBody>
          <a:bodyPr lIns="0" tIns="0" rIns="0" bIns="0" anchor="t">
            <a:normAutofit/>
          </a:bodyPr>
          <a:lstStyle>
            <a:lvl1pPr>
              <a:defRPr lang="zh-CN" altLang="en-US" baseline="0" dirty="0">
                <a:latin typeface="Huawei Sans" panose="020C0503030203020204" pitchFamily="34" charset="0"/>
                <a:ea typeface="方正兰亭黑简体" panose="02000000000000000000" pitchFamily="2" charset="-122"/>
              </a:defRPr>
            </a:lvl1pPr>
          </a:lstStyle>
          <a:p>
            <a:pPr marL="0" lvl="0" indent="0" defTabSz="1187798">
              <a:lnSpc>
                <a:spcPts val="3430"/>
              </a:lnSpc>
              <a:spcBef>
                <a:spcPts val="0"/>
              </a:spcBef>
              <a:buFont typeface="Arial" panose="020B0604020202020204" pitchFamily="34" charset="0"/>
            </a:pPr>
            <a:r>
              <a:rPr lang="en-US" altLang="zh-CN" dirty="0" smtClean="0"/>
              <a:t>Title</a:t>
            </a:r>
            <a:endParaRPr lang="zh-CN" altLang="en-US" dirty="0"/>
          </a:p>
        </p:txBody>
      </p:sp>
      <p:sp>
        <p:nvSpPr>
          <p:cNvPr id="9" name="文本占位符 6"/>
          <p:cNvSpPr>
            <a:spLocks noGrp="1"/>
          </p:cNvSpPr>
          <p:nvPr>
            <p:ph type="body" sz="quarter" idx="10" hasCustomPrompt="1"/>
          </p:nvPr>
        </p:nvSpPr>
        <p:spPr>
          <a:xfrm>
            <a:off x="731838" y="1484312"/>
            <a:ext cx="10728326" cy="4443243"/>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r>
              <a:rPr lang="en-US" altLang="zh-CN" dirty="0" smtClean="0"/>
              <a:t>Click here to edit</a:t>
            </a:r>
            <a:endParaRPr lang="zh-CN" altLang="en-US" dirty="0"/>
          </a:p>
        </p:txBody>
      </p:sp>
    </p:spTree>
    <p:extLst>
      <p:ext uri="{BB962C8B-B14F-4D97-AF65-F5344CB8AC3E}">
        <p14:creationId xmlns:p14="http://schemas.microsoft.com/office/powerpoint/2010/main" val="3791038715"/>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935"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7*#标题和内容（一行标题）">
    <p:spTree>
      <p:nvGrpSpPr>
        <p:cNvPr id="1" name=""/>
        <p:cNvGrpSpPr/>
        <p:nvPr/>
      </p:nvGrpSpPr>
      <p:grpSpPr>
        <a:xfrm>
          <a:off x="0" y="0"/>
          <a:ext cx="0" cy="0"/>
          <a:chOff x="0" y="0"/>
          <a:chExt cx="0" cy="0"/>
        </a:xfrm>
      </p:grpSpPr>
      <p:sp>
        <p:nvSpPr>
          <p:cNvPr id="3" name="标题 1"/>
          <p:cNvSpPr>
            <a:spLocks noGrp="1"/>
          </p:cNvSpPr>
          <p:nvPr>
            <p:ph type="title" hasCustomPrompt="1"/>
          </p:nvPr>
        </p:nvSpPr>
        <p:spPr>
          <a:xfrm>
            <a:off x="731838" y="447468"/>
            <a:ext cx="10728325" cy="497095"/>
          </a:xfrm>
          <a:prstGeom prst="rect">
            <a:avLst/>
          </a:prstGeom>
        </p:spPr>
        <p:txBody>
          <a:bodyPr lIns="0" tIns="0" rIns="0" bIns="0" anchor="t">
            <a:normAutofit/>
          </a:bodyPr>
          <a:lstStyle>
            <a:lvl1pPr>
              <a:defRPr lang="zh-CN" altLang="en-US" baseline="0" dirty="0">
                <a:latin typeface="Huawei Sans" panose="020C0503030203020204" pitchFamily="34" charset="0"/>
                <a:ea typeface="方正兰亭黑简体" panose="02000000000000000000" pitchFamily="2" charset="-122"/>
              </a:defRPr>
            </a:lvl1pPr>
          </a:lstStyle>
          <a:p>
            <a:pPr marL="0" lvl="0" indent="0" defTabSz="1187798">
              <a:lnSpc>
                <a:spcPts val="3430"/>
              </a:lnSpc>
              <a:spcBef>
                <a:spcPts val="0"/>
              </a:spcBef>
              <a:buFont typeface="Arial" panose="020B0604020202020204" pitchFamily="34" charset="0"/>
            </a:pPr>
            <a:r>
              <a:rPr lang="en-US" altLang="zh-CN" dirty="0" smtClean="0"/>
              <a:t>Title</a:t>
            </a:r>
            <a:endParaRPr lang="zh-CN" altLang="en-US" dirty="0"/>
          </a:p>
        </p:txBody>
      </p:sp>
      <p:sp>
        <p:nvSpPr>
          <p:cNvPr id="9" name="文本占位符 6"/>
          <p:cNvSpPr>
            <a:spLocks noGrp="1"/>
          </p:cNvSpPr>
          <p:nvPr>
            <p:ph type="body" sz="quarter" idx="10" hasCustomPrompt="1"/>
          </p:nvPr>
        </p:nvSpPr>
        <p:spPr>
          <a:xfrm>
            <a:off x="731838" y="1052514"/>
            <a:ext cx="10728326" cy="4875042"/>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stStyle>
          <a:p>
            <a:r>
              <a:rPr lang="en-US" altLang="zh-CN" dirty="0" smtClean="0"/>
              <a:t>Click here to edit</a:t>
            </a:r>
            <a:endParaRPr lang="zh-CN" altLang="en-US" dirty="0"/>
          </a:p>
        </p:txBody>
      </p:sp>
    </p:spTree>
    <p:extLst>
      <p:ext uri="{BB962C8B-B14F-4D97-AF65-F5344CB8AC3E}">
        <p14:creationId xmlns:p14="http://schemas.microsoft.com/office/powerpoint/2010/main" val="1788330105"/>
      </p:ext>
    </p:extLst>
  </p:cSld>
  <p:clrMapOvr>
    <a:masterClrMapping/>
  </p:clrMapOvr>
  <p:timing>
    <p:tnLst>
      <p:par>
        <p:cTn id="1" dur="indefinite" restart="never" nodeType="tmRoot"/>
      </p:par>
    </p:tnLst>
  </p:timing>
  <p:extLst>
    <p:ext uri="{DCECCB84-F9BA-43D5-87BE-67443E8EF086}">
      <p15:sldGuideLst xmlns:p15="http://schemas.microsoft.com/office/powerpoint/2012/main">
        <p15:guide id="1" orient="horz" pos="595" userDrawn="1">
          <p15:clr>
            <a:srgbClr val="FBAE40"/>
          </p15:clr>
        </p15:guide>
        <p15:guide id="0" orient="horz" pos="66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8#仅标题（两行标题）">
    <p:spTree>
      <p:nvGrpSpPr>
        <p:cNvPr id="1" name=""/>
        <p:cNvGrpSpPr/>
        <p:nvPr/>
      </p:nvGrpSpPr>
      <p:grpSpPr>
        <a:xfrm>
          <a:off x="0" y="0"/>
          <a:ext cx="0" cy="0"/>
          <a:chOff x="0" y="0"/>
          <a:chExt cx="0" cy="0"/>
        </a:xfrm>
      </p:grpSpPr>
      <p:sp>
        <p:nvSpPr>
          <p:cNvPr id="3" name="标题 1"/>
          <p:cNvSpPr>
            <a:spLocks noGrp="1"/>
          </p:cNvSpPr>
          <p:nvPr>
            <p:ph type="title" hasCustomPrompt="1"/>
          </p:nvPr>
        </p:nvSpPr>
        <p:spPr>
          <a:xfrm>
            <a:off x="731838" y="447468"/>
            <a:ext cx="10728325" cy="1001920"/>
          </a:xfrm>
          <a:prstGeom prst="rect">
            <a:avLst/>
          </a:prstGeom>
        </p:spPr>
        <p:txBody>
          <a:bodyPr lIns="0" tIns="0" rIns="0" bIns="0" anchor="t">
            <a:normAutofit/>
          </a:bodyPr>
          <a:lstStyle>
            <a:lvl1pPr>
              <a:defRPr lang="zh-CN" altLang="en-US" baseline="0" dirty="0"/>
            </a:lvl1pPr>
          </a:lstStyle>
          <a:p>
            <a:pPr marL="0" lvl="0" indent="0" defTabSz="1187798">
              <a:lnSpc>
                <a:spcPts val="3430"/>
              </a:lnSpc>
              <a:spcBef>
                <a:spcPts val="0"/>
              </a:spcBef>
              <a:buFont typeface="Arial" panose="020B0604020202020204" pitchFamily="34" charset="0"/>
            </a:pPr>
            <a:r>
              <a:rPr lang="en-US" altLang="zh-CN" dirty="0" smtClean="0"/>
              <a:t>Title</a:t>
            </a:r>
            <a:endParaRPr lang="zh-CN" altLang="en-US" dirty="0"/>
          </a:p>
        </p:txBody>
      </p:sp>
    </p:spTree>
    <p:extLst>
      <p:ext uri="{BB962C8B-B14F-4D97-AF65-F5344CB8AC3E}">
        <p14:creationId xmlns:p14="http://schemas.microsoft.com/office/powerpoint/2010/main" val="369931020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8*#仅标题（一行标题）">
    <p:spTree>
      <p:nvGrpSpPr>
        <p:cNvPr id="1" name=""/>
        <p:cNvGrpSpPr/>
        <p:nvPr/>
      </p:nvGrpSpPr>
      <p:grpSpPr>
        <a:xfrm>
          <a:off x="0" y="0"/>
          <a:ext cx="0" cy="0"/>
          <a:chOff x="0" y="0"/>
          <a:chExt cx="0" cy="0"/>
        </a:xfrm>
      </p:grpSpPr>
      <p:sp>
        <p:nvSpPr>
          <p:cNvPr id="3" name="标题 1"/>
          <p:cNvSpPr>
            <a:spLocks noGrp="1"/>
          </p:cNvSpPr>
          <p:nvPr>
            <p:ph type="title" hasCustomPrompt="1"/>
          </p:nvPr>
        </p:nvSpPr>
        <p:spPr>
          <a:xfrm>
            <a:off x="731838" y="447468"/>
            <a:ext cx="10728325" cy="497095"/>
          </a:xfrm>
          <a:prstGeom prst="rect">
            <a:avLst/>
          </a:prstGeom>
        </p:spPr>
        <p:txBody>
          <a:bodyPr lIns="0" tIns="0" rIns="0" bIns="0" anchor="t">
            <a:normAutofit/>
          </a:bodyPr>
          <a:lstStyle>
            <a:lvl1pPr>
              <a:defRPr lang="zh-CN" altLang="en-US" baseline="0" dirty="0"/>
            </a:lvl1pPr>
          </a:lstStyle>
          <a:p>
            <a:pPr marL="0" lvl="0" indent="0" defTabSz="1187798">
              <a:lnSpc>
                <a:spcPts val="3430"/>
              </a:lnSpc>
              <a:spcBef>
                <a:spcPts val="0"/>
              </a:spcBef>
              <a:buFont typeface="Arial" panose="020B0604020202020204" pitchFamily="34" charset="0"/>
            </a:pPr>
            <a:r>
              <a:rPr lang="en-US" altLang="zh-CN" dirty="0" smtClean="0"/>
              <a:t>Title</a:t>
            </a:r>
            <a:endParaRPr lang="zh-CN" altLang="en-US" dirty="0"/>
          </a:p>
        </p:txBody>
      </p:sp>
    </p:spTree>
    <p:extLst>
      <p:ext uri="{BB962C8B-B14F-4D97-AF65-F5344CB8AC3E}">
        <p14:creationId xmlns:p14="http://schemas.microsoft.com/office/powerpoint/2010/main" val="386053612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595"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9#全白背景">
    <p:spTree>
      <p:nvGrpSpPr>
        <p:cNvPr id="1" name=""/>
        <p:cNvGrpSpPr/>
        <p:nvPr/>
      </p:nvGrpSpPr>
      <p:grpSpPr>
        <a:xfrm>
          <a:off x="0" y="0"/>
          <a:ext cx="0" cy="0"/>
          <a:chOff x="0" y="0"/>
          <a:chExt cx="0" cy="0"/>
        </a:xfrm>
      </p:grpSpPr>
    </p:spTree>
    <p:extLst>
      <p:ext uri="{BB962C8B-B14F-4D97-AF65-F5344CB8AC3E}">
        <p14:creationId xmlns:p14="http://schemas.microsoft.com/office/powerpoint/2010/main" val="78422978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15#谢谢">
    <p:bg>
      <p:bgPr>
        <a:solidFill>
          <a:srgbClr val="FFFFFF"/>
        </a:solidFill>
        <a:effectLst/>
      </p:bgPr>
    </p:bg>
    <p:spTree>
      <p:nvGrpSpPr>
        <p:cNvPr id="1" name=""/>
        <p:cNvGrpSpPr/>
        <p:nvPr/>
      </p:nvGrpSpPr>
      <p:grpSpPr>
        <a:xfrm>
          <a:off x="0" y="0"/>
          <a:ext cx="0" cy="0"/>
          <a:chOff x="0" y="0"/>
          <a:chExt cx="0" cy="0"/>
        </a:xfrm>
      </p:grpSpPr>
      <p:sp>
        <p:nvSpPr>
          <p:cNvPr id="3" name="TextBox 3">
            <a:extLst>
              <a:ext uri="{FF2B5EF4-FFF2-40B4-BE49-F238E27FC236}">
                <a16:creationId xmlns="" xmlns:a16="http://schemas.microsoft.com/office/drawing/2014/main" id="{42AF307D-40F4-EC4C-9108-79E948007529}"/>
              </a:ext>
            </a:extLst>
          </p:cNvPr>
          <p:cNvSpPr txBox="1"/>
          <p:nvPr userDrawn="1"/>
        </p:nvSpPr>
        <p:spPr>
          <a:xfrm>
            <a:off x="715640" y="2640928"/>
            <a:ext cx="7042011" cy="852541"/>
          </a:xfrm>
          <a:prstGeom prst="rect">
            <a:avLst/>
          </a:prstGeom>
          <a:noFill/>
        </p:spPr>
        <p:txBody>
          <a:bodyPr wrap="square" rtlCol="0">
            <a:spAutoFit/>
          </a:bodyPr>
          <a:lstStyle/>
          <a:p>
            <a:pPr algn="l"/>
            <a:r>
              <a:rPr lang="ru-RU" sz="4940" dirty="0" smtClean="0">
                <a:solidFill>
                  <a:schemeClr val="tx1"/>
                </a:solidFill>
              </a:rPr>
              <a:t>Спасибо за внимание!</a:t>
            </a:r>
            <a:endParaRPr lang="en-US" sz="4940" dirty="0">
              <a:solidFill>
                <a:schemeClr val="tx1"/>
              </a:solidFill>
            </a:endParaRPr>
          </a:p>
        </p:txBody>
      </p:sp>
    </p:spTree>
    <p:extLst>
      <p:ext uri="{BB962C8B-B14F-4D97-AF65-F5344CB8AC3E}">
        <p14:creationId xmlns:p14="http://schemas.microsoft.com/office/powerpoint/2010/main" val="130697919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修订记录">
    <p:spTree>
      <p:nvGrpSpPr>
        <p:cNvPr id="1" name=""/>
        <p:cNvGrpSpPr/>
        <p:nvPr/>
      </p:nvGrpSpPr>
      <p:grpSpPr>
        <a:xfrm>
          <a:off x="0" y="0"/>
          <a:ext cx="0" cy="0"/>
          <a:chOff x="0" y="0"/>
          <a:chExt cx="0" cy="0"/>
        </a:xfrm>
      </p:grpSpPr>
      <p:sp>
        <p:nvSpPr>
          <p:cNvPr id="31" name="Rectangle 2"/>
          <p:cNvSpPr>
            <a:spLocks noChangeArrowheads="1"/>
          </p:cNvSpPr>
          <p:nvPr userDrawn="1"/>
        </p:nvSpPr>
        <p:spPr bwMode="auto">
          <a:xfrm>
            <a:off x="952501" y="368660"/>
            <a:ext cx="3368597" cy="479425"/>
          </a:xfrm>
          <a:prstGeom prst="rect">
            <a:avLst/>
          </a:prstGeom>
          <a:noFill/>
          <a:ln w="9525">
            <a:noFill/>
            <a:miter lim="800000"/>
            <a:headEnd/>
            <a:tailEnd/>
          </a:ln>
        </p:spPr>
        <p:txBody>
          <a:bodyPr lIns="78258" tIns="39127" rIns="78258" bIns="39127" anchor="ctr"/>
          <a:lstStyle/>
          <a:p>
            <a:pPr marL="0" marR="0" lvl="0" indent="0" algn="l" defTabSz="1001624" rtl="0" eaLnBrk="0" fontAlgn="ctr" latinLnBrk="0" hangingPunct="0">
              <a:lnSpc>
                <a:spcPct val="100000"/>
              </a:lnSpc>
              <a:spcBef>
                <a:spcPct val="0"/>
              </a:spcBef>
              <a:spcAft>
                <a:spcPct val="0"/>
              </a:spcAft>
              <a:buClrTx/>
              <a:buSzTx/>
              <a:buFontTx/>
              <a:buNone/>
              <a:tabLst/>
              <a:defRPr/>
            </a:pPr>
            <a:r>
              <a:rPr lang="ru-RU" altLang="zh-CN" sz="3500" b="0" baseline="0" dirty="0" smtClean="0">
                <a:solidFill>
                  <a:srgbClr val="404040"/>
                </a:solidFill>
                <a:latin typeface="Huawei Sans" panose="020C0503030203020204" pitchFamily="34" charset="0"/>
                <a:ea typeface="方正兰亭黑简体" panose="02000000000000000000" pitchFamily="2" charset="-122"/>
              </a:rPr>
              <a:t>История изменений</a:t>
            </a:r>
            <a:endParaRPr lang="zh-CN" altLang="en-US" sz="3500" b="0" baseline="0" dirty="0" smtClean="0">
              <a:solidFill>
                <a:srgbClr val="404040"/>
              </a:solidFill>
              <a:latin typeface="Huawei Sans" panose="020C0503030203020204" pitchFamily="34" charset="0"/>
              <a:ea typeface="方正兰亭黑简体" panose="02000000000000000000" pitchFamily="2" charset="-122"/>
            </a:endParaRPr>
          </a:p>
        </p:txBody>
      </p:sp>
      <p:sp>
        <p:nvSpPr>
          <p:cNvPr id="32" name="Text Box 58"/>
          <p:cNvSpPr txBox="1">
            <a:spLocks noChangeArrowheads="1"/>
          </p:cNvSpPr>
          <p:nvPr userDrawn="1"/>
        </p:nvSpPr>
        <p:spPr bwMode="auto">
          <a:xfrm>
            <a:off x="7487791" y="368660"/>
            <a:ext cx="3996445" cy="523220"/>
          </a:xfrm>
          <a:prstGeom prst="rect">
            <a:avLst/>
          </a:prstGeom>
          <a:noFill/>
          <a:ln w="9525" algn="ctr">
            <a:noFill/>
            <a:miter lim="800000"/>
            <a:headEnd/>
            <a:tailEnd/>
          </a:ln>
        </p:spPr>
        <p:txBody>
          <a:bodyPr wrap="square">
            <a:spAutoFit/>
          </a:bodyPr>
          <a:lstStyle/>
          <a:p>
            <a:pPr fontAlgn="ctr">
              <a:spcBef>
                <a:spcPct val="50000"/>
              </a:spcBef>
            </a:pPr>
            <a:r>
              <a:rPr lang="ru-RU" altLang="zh-CN" sz="2800" kern="1200" baseline="0" dirty="0" smtClean="0">
                <a:solidFill>
                  <a:srgbClr val="404040"/>
                </a:solidFill>
                <a:latin typeface="Huawei Sans" panose="020C0503030203020204" pitchFamily="34" charset="0"/>
                <a:ea typeface="方正兰亭黑简体" panose="02000000000000000000" pitchFamily="2" charset="-122"/>
                <a:cs typeface="+mn-cs"/>
              </a:rPr>
              <a:t>Не для печати</a:t>
            </a:r>
            <a:endParaRPr lang="zh-CN" altLang="en-US" sz="2800" kern="1200" baseline="0" dirty="0">
              <a:solidFill>
                <a:srgbClr val="404040"/>
              </a:solidFill>
              <a:latin typeface="Huawei Sans" panose="020C0503030203020204" pitchFamily="34" charset="0"/>
              <a:ea typeface="方正兰亭黑简体" panose="02000000000000000000" pitchFamily="2" charset="-122"/>
              <a:cs typeface="+mn-cs"/>
            </a:endParaRPr>
          </a:p>
        </p:txBody>
      </p:sp>
      <p:graphicFrame>
        <p:nvGraphicFramePr>
          <p:cNvPr id="33" name="Group 3"/>
          <p:cNvGraphicFramePr>
            <a:graphicFrameLocks noGrp="1"/>
          </p:cNvGraphicFramePr>
          <p:nvPr userDrawn="1">
            <p:extLst>
              <p:ext uri="{D42A27DB-BD31-4B8C-83A1-F6EECF244321}">
                <p14:modId xmlns:p14="http://schemas.microsoft.com/office/powerpoint/2010/main" val="3887353858"/>
              </p:ext>
            </p:extLst>
          </p:nvPr>
        </p:nvGraphicFramePr>
        <p:xfrm>
          <a:off x="1007534" y="1383305"/>
          <a:ext cx="10165988" cy="1082675"/>
        </p:xfrm>
        <a:graphic>
          <a:graphicData uri="http://schemas.openxmlformats.org/drawingml/2006/table">
            <a:tbl>
              <a:tblPr/>
              <a:tblGrid>
                <a:gridCol w="3059004">
                  <a:extLst>
                    <a:ext uri="{9D8B030D-6E8A-4147-A177-3AD203B41FA5}">
                      <a16:colId xmlns="" xmlns:a16="http://schemas.microsoft.com/office/drawing/2014/main" val="20000"/>
                    </a:ext>
                  </a:extLst>
                </a:gridCol>
                <a:gridCol w="2050798">
                  <a:extLst>
                    <a:ext uri="{9D8B030D-6E8A-4147-A177-3AD203B41FA5}">
                      <a16:colId xmlns="" xmlns:a16="http://schemas.microsoft.com/office/drawing/2014/main" val="20001"/>
                    </a:ext>
                  </a:extLst>
                </a:gridCol>
                <a:gridCol w="2978573">
                  <a:extLst>
                    <a:ext uri="{9D8B030D-6E8A-4147-A177-3AD203B41FA5}">
                      <a16:colId xmlns="" xmlns:a16="http://schemas.microsoft.com/office/drawing/2014/main" val="20002"/>
                    </a:ext>
                  </a:extLst>
                </a:gridCol>
                <a:gridCol w="2077613">
                  <a:extLst>
                    <a:ext uri="{9D8B030D-6E8A-4147-A177-3AD203B41FA5}">
                      <a16:colId xmlns="" xmlns:a16="http://schemas.microsoft.com/office/drawing/2014/main" val="20003"/>
                    </a:ext>
                  </a:extLst>
                </a:gridCol>
              </a:tblGrid>
              <a:tr h="5778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ru-RU" altLang="zh-CN" sz="1600" b="1" i="0" u="none" strike="noStrike" cap="none" normalizeH="0" baseline="0" dirty="0" smtClean="0">
                          <a:ln>
                            <a:noFill/>
                          </a:ln>
                          <a:solidFill>
                            <a:schemeClr val="tx1"/>
                          </a:solidFill>
                          <a:effectLst/>
                          <a:latin typeface="+mj-lt"/>
                          <a:ea typeface="方正兰亭黑简体" panose="02000000000000000000" pitchFamily="2" charset="-122"/>
                        </a:rPr>
                        <a:t>Код курса</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ru-RU" altLang="zh-CN" sz="1600" b="1" i="0" u="none" strike="noStrike" cap="none" normalizeH="0" baseline="0" dirty="0" smtClean="0">
                          <a:ln>
                            <a:noFill/>
                          </a:ln>
                          <a:solidFill>
                            <a:schemeClr val="tx1"/>
                          </a:solidFill>
                          <a:effectLst/>
                          <a:latin typeface="+mj-lt"/>
                          <a:ea typeface="方正兰亭黑简体" panose="02000000000000000000" pitchFamily="2" charset="-122"/>
                        </a:rPr>
                        <a:t>Продукт</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ru-RU" altLang="zh-CN" sz="1600" b="1" i="0" u="none" strike="noStrike" cap="none" normalizeH="0" baseline="0" dirty="0" smtClean="0">
                          <a:ln>
                            <a:noFill/>
                          </a:ln>
                          <a:solidFill>
                            <a:schemeClr val="tx1"/>
                          </a:solidFill>
                          <a:effectLst/>
                          <a:latin typeface="+mj-lt"/>
                          <a:ea typeface="方正兰亭黑简体" panose="02000000000000000000" pitchFamily="2" charset="-122"/>
                        </a:rPr>
                        <a:t>Версия продукта</a:t>
                      </a:r>
                      <a:endParaRPr kumimoji="1" lang="zh-CN" altLang="en-US" sz="1600" b="1" i="0" u="none" strike="noStrike" cap="none" normalizeH="0" baseline="0" dirty="0">
                        <a:ln>
                          <a:noFill/>
                        </a:ln>
                        <a:solidFill>
                          <a:schemeClr val="tx1"/>
                        </a:solidFill>
                        <a:effectLst/>
                        <a:latin typeface="+mj-lt"/>
                        <a:ea typeface="方正兰亭黑简体" panose="02000000000000000000" pitchFamily="2" charset="-122"/>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r>
                        <a:rPr kumimoji="1" lang="ru-RU" altLang="zh-CN" sz="16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Версия курса</a:t>
                      </a:r>
                      <a:endParaRPr kumimoji="1" lang="en-US" altLang="zh-CN" sz="1600" b="1" i="0" u="none" strike="noStrike" kern="1200" cap="none" normalizeH="0" baseline="0" dirty="0">
                        <a:ln>
                          <a:noFill/>
                        </a:ln>
                        <a:solidFill>
                          <a:schemeClr val="tx1"/>
                        </a:solidFill>
                        <a:effectLst/>
                        <a:latin typeface="+mj-lt"/>
                        <a:ea typeface="方正兰亭黑简体" panose="02000000000000000000" pitchFamily="2" charset="-122"/>
                        <a:cs typeface="+mn-cs"/>
                      </a:endParaRPr>
                    </a:p>
                  </a:txBody>
                  <a:tcPr marL="102699" marR="102699" marT="40053" marB="4005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504825">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bl>
          </a:graphicData>
        </a:graphic>
      </p:graphicFrame>
      <p:graphicFrame>
        <p:nvGraphicFramePr>
          <p:cNvPr id="34" name="Group 21"/>
          <p:cNvGraphicFramePr>
            <a:graphicFrameLocks noGrp="1"/>
          </p:cNvGraphicFramePr>
          <p:nvPr userDrawn="1">
            <p:extLst>
              <p:ext uri="{D42A27DB-BD31-4B8C-83A1-F6EECF244321}">
                <p14:modId xmlns:p14="http://schemas.microsoft.com/office/powerpoint/2010/main" val="3625046150"/>
              </p:ext>
            </p:extLst>
          </p:nvPr>
        </p:nvGraphicFramePr>
        <p:xfrm>
          <a:off x="1007533" y="2680416"/>
          <a:ext cx="10177140" cy="3527425"/>
        </p:xfrm>
        <a:graphic>
          <a:graphicData uri="http://schemas.openxmlformats.org/drawingml/2006/table">
            <a:tbl>
              <a:tblPr/>
              <a:tblGrid>
                <a:gridCol w="3085809">
                  <a:extLst>
                    <a:ext uri="{9D8B030D-6E8A-4147-A177-3AD203B41FA5}">
                      <a16:colId xmlns="" xmlns:a16="http://schemas.microsoft.com/office/drawing/2014/main" val="20000"/>
                    </a:ext>
                  </a:extLst>
                </a:gridCol>
                <a:gridCol w="2033138">
                  <a:extLst>
                    <a:ext uri="{9D8B030D-6E8A-4147-A177-3AD203B41FA5}">
                      <a16:colId xmlns="" xmlns:a16="http://schemas.microsoft.com/office/drawing/2014/main" val="20001"/>
                    </a:ext>
                  </a:extLst>
                </a:gridCol>
                <a:gridCol w="3034909">
                  <a:extLst>
                    <a:ext uri="{9D8B030D-6E8A-4147-A177-3AD203B41FA5}">
                      <a16:colId xmlns="" xmlns:a16="http://schemas.microsoft.com/office/drawing/2014/main" val="20002"/>
                    </a:ext>
                  </a:extLst>
                </a:gridCol>
                <a:gridCol w="2023284">
                  <a:extLst>
                    <a:ext uri="{9D8B030D-6E8A-4147-A177-3AD203B41FA5}">
                      <a16:colId xmlns="" xmlns:a16="http://schemas.microsoft.com/office/drawing/2014/main" val="20003"/>
                    </a:ext>
                  </a:extLst>
                </a:gridCol>
              </a:tblGrid>
              <a:tr h="577850">
                <a:tc>
                  <a:txBody>
                    <a:bodyPr/>
                    <a:lstStyle/>
                    <a:p>
                      <a:pPr marL="0" marR="0" lvl="0" indent="0" algn="l" defTabSz="914400" rtl="0" eaLnBrk="1" fontAlgn="base" latinLnBrk="0" hangingPunct="1">
                        <a:lnSpc>
                          <a:spcPct val="100000"/>
                        </a:lnSpc>
                        <a:spcBef>
                          <a:spcPct val="30000"/>
                        </a:spcBef>
                        <a:spcAft>
                          <a:spcPct val="0"/>
                        </a:spcAft>
                        <a:buClr>
                          <a:srgbClr val="808080"/>
                        </a:buClr>
                        <a:buSzPct val="60000"/>
                        <a:buFont typeface="Wingdings" pitchFamily="2" charset="2"/>
                        <a:buNone/>
                        <a:tabLst/>
                      </a:pPr>
                      <a: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Составлено</a:t>
                      </a:r>
                      <a:r>
                        <a:rPr kumimoji="1" lang="en-US"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/ID</a:t>
                      </a:r>
                      <a: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 сотрудника</a:t>
                      </a:r>
                      <a:endParaRPr kumimoji="1" lang="zh-CN" altLang="en-US" sz="1400" b="1" i="0" u="none" strike="noStrike" kern="1200" cap="none" normalizeH="0" baseline="0" dirty="0">
                        <a:ln>
                          <a:noFill/>
                        </a:ln>
                        <a:solidFill>
                          <a:schemeClr val="tx1"/>
                        </a:solidFill>
                        <a:effectLst/>
                        <a:latin typeface="+mj-lt"/>
                        <a:ea typeface="方正兰亭黑简体" panose="02000000000000000000" pitchFamily="2" charset="-122"/>
                        <a:cs typeface="+mn-cs"/>
                      </a:endParaRPr>
                    </a:p>
                  </a:txBody>
                  <a:tcPr marL="0" marR="102699" marT="40053" marB="40053"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808080"/>
                        </a:buClr>
                        <a:buSzPct val="60000"/>
                        <a:buFont typeface="Wingdings" pitchFamily="2" charset="2"/>
                        <a:buNone/>
                        <a:tabLst/>
                      </a:pPr>
                      <a: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Дата</a:t>
                      </a:r>
                      <a:endParaRPr kumimoji="1" lang="zh-CN" altLang="en-US" sz="1400" b="1" i="0" u="none" strike="noStrike" kern="1200" cap="none" normalizeH="0" baseline="0" dirty="0">
                        <a:ln>
                          <a:noFill/>
                        </a:ln>
                        <a:solidFill>
                          <a:schemeClr val="tx1"/>
                        </a:solidFill>
                        <a:effectLst/>
                        <a:latin typeface="+mj-lt"/>
                        <a:ea typeface="方正兰亭黑简体" panose="02000000000000000000" pitchFamily="2" charset="-122"/>
                        <a:cs typeface="+mn-cs"/>
                      </a:endParaRPr>
                    </a:p>
                  </a:txBody>
                  <a:tcPr marL="0" marR="102699"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808080"/>
                        </a:buClr>
                        <a:buSzPct val="60000"/>
                        <a:buFont typeface="Wingdings" pitchFamily="2" charset="2"/>
                        <a:buNone/>
                        <a:tabLst/>
                      </a:pPr>
                      <a: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Проверено</a:t>
                      </a:r>
                      <a:r>
                        <a:rPr kumimoji="1" lang="en-US"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/ID</a:t>
                      </a:r>
                      <a: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 сотрудника</a:t>
                      </a:r>
                      <a:endParaRPr kumimoji="1" lang="zh-CN" altLang="en-US" sz="1400" b="1" i="0" u="none" strike="noStrike" kern="1200" cap="none" normalizeH="0" baseline="0" dirty="0">
                        <a:ln>
                          <a:noFill/>
                        </a:ln>
                        <a:solidFill>
                          <a:schemeClr val="tx1"/>
                        </a:solidFill>
                        <a:effectLst/>
                        <a:latin typeface="+mj-lt"/>
                        <a:ea typeface="方正兰亭黑简体" panose="02000000000000000000" pitchFamily="2" charset="-122"/>
                        <a:cs typeface="+mn-cs"/>
                      </a:endParaRPr>
                    </a:p>
                  </a:txBody>
                  <a:tcPr marL="0" marR="0" marT="40053" marB="4005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808080"/>
                        </a:buClr>
                        <a:buSzPct val="60000"/>
                        <a:buFont typeface="Wingdings" pitchFamily="2" charset="2"/>
                        <a:buNone/>
                        <a:tabLst/>
                      </a:pPr>
                      <a: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Новый документ</a:t>
                      </a:r>
                      <a:r>
                        <a:rPr kumimoji="1" lang="zh-CN"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a:t>
                      </a:r>
                      <a: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
                      </a:r>
                      <a:b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br>
                      <a:r>
                        <a:rPr kumimoji="1" lang="ru-RU" altLang="zh-CN" sz="1400" b="1" i="0" u="none" strike="noStrike" kern="1200" cap="none" normalizeH="0" baseline="0" dirty="0" smtClean="0">
                          <a:ln>
                            <a:noFill/>
                          </a:ln>
                          <a:solidFill>
                            <a:schemeClr val="tx1"/>
                          </a:solidFill>
                          <a:effectLst/>
                          <a:latin typeface="+mj-lt"/>
                          <a:ea typeface="方正兰亭黑简体" panose="02000000000000000000" pitchFamily="2" charset="-122"/>
                          <a:cs typeface="+mn-cs"/>
                        </a:rPr>
                        <a:t>Обновление</a:t>
                      </a:r>
                      <a:endParaRPr kumimoji="1" lang="zh-CN" altLang="en-US" sz="1400" b="1" i="0" u="none" strike="noStrike" kern="1200" cap="none" normalizeH="0" baseline="0" dirty="0">
                        <a:ln>
                          <a:noFill/>
                        </a:ln>
                        <a:solidFill>
                          <a:schemeClr val="tx1"/>
                        </a:solidFill>
                        <a:effectLst/>
                        <a:latin typeface="+mj-lt"/>
                        <a:ea typeface="方正兰亭黑简体" panose="02000000000000000000" pitchFamily="2" charset="-122"/>
                        <a:cs typeface="+mn-cs"/>
                      </a:endParaRPr>
                    </a:p>
                  </a:txBody>
                  <a:tcPr marL="0" marR="0" marT="40053" marB="40053"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504825">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en-US"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488950">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40000"/>
                        </a:lnSpc>
                        <a:spcBef>
                          <a:spcPct val="30000"/>
                        </a:spcBef>
                        <a:spcAft>
                          <a:spcPct val="0"/>
                        </a:spcAft>
                        <a:buClr>
                          <a:srgbClr val="808080"/>
                        </a:buClr>
                        <a:buSzPct val="60000"/>
                        <a:buFont typeface="Wingdings" pitchFamily="2" charset="2"/>
                        <a:buNone/>
                        <a:tabLst/>
                      </a:pPr>
                      <a:endParaRPr kumimoji="0" lang="zh-CN" altLang="zh-CN" sz="1600" b="0" i="0" u="none" strike="noStrike" cap="none" normalizeH="0" baseline="0" dirty="0">
                        <a:ln>
                          <a:noFill/>
                        </a:ln>
                        <a:solidFill>
                          <a:schemeClr val="tx1"/>
                        </a:solidFill>
                        <a:effectLst/>
                        <a:latin typeface="+mj-lt"/>
                        <a:ea typeface="方正兰亭黑简体" panose="02000000000000000000" pitchFamily="2" charset="-122"/>
                      </a:endParaRPr>
                    </a:p>
                  </a:txBody>
                  <a:tcPr marL="104344" marR="104344" marT="39127" marB="391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470491851"/>
                  </a:ext>
                </a:extLst>
              </a:tr>
            </a:tbl>
          </a:graphicData>
        </a:graphic>
      </p:graphicFrame>
      <p:sp>
        <p:nvSpPr>
          <p:cNvPr id="35" name="文本占位符 7"/>
          <p:cNvSpPr>
            <a:spLocks noGrp="1"/>
          </p:cNvSpPr>
          <p:nvPr>
            <p:ph type="body" sz="quarter" idx="17" hasCustomPrompt="1"/>
          </p:nvPr>
        </p:nvSpPr>
        <p:spPr>
          <a:xfrm>
            <a:off x="1007535" y="1954509"/>
            <a:ext cx="3024237"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ru-RU" altLang="zh-CN" dirty="0" smtClean="0"/>
              <a:t>Код курса</a:t>
            </a:r>
          </a:p>
        </p:txBody>
      </p:sp>
      <p:sp>
        <p:nvSpPr>
          <p:cNvPr id="36" name="文本占位符 7"/>
          <p:cNvSpPr>
            <a:spLocks noGrp="1"/>
          </p:cNvSpPr>
          <p:nvPr>
            <p:ph type="body" sz="quarter" idx="18" hasCustomPrompt="1"/>
          </p:nvPr>
        </p:nvSpPr>
        <p:spPr>
          <a:xfrm>
            <a:off x="4079776" y="1954509"/>
            <a:ext cx="21100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ru-RU" altLang="zh-CN" dirty="0" smtClean="0"/>
              <a:t>Продукт</a:t>
            </a:r>
            <a:endParaRPr lang="en-US" altLang="zh-CN" dirty="0"/>
          </a:p>
        </p:txBody>
      </p:sp>
      <p:sp>
        <p:nvSpPr>
          <p:cNvPr id="37" name="文本占位符 7"/>
          <p:cNvSpPr>
            <a:spLocks noGrp="1"/>
          </p:cNvSpPr>
          <p:nvPr>
            <p:ph type="body" sz="quarter" idx="19" hasCustomPrompt="1"/>
          </p:nvPr>
        </p:nvSpPr>
        <p:spPr>
          <a:xfrm>
            <a:off x="6239934" y="1954509"/>
            <a:ext cx="284439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X.X</a:t>
            </a:r>
          </a:p>
        </p:txBody>
      </p:sp>
      <p:sp>
        <p:nvSpPr>
          <p:cNvPr id="38" name="文本占位符 7"/>
          <p:cNvSpPr>
            <a:spLocks noGrp="1"/>
          </p:cNvSpPr>
          <p:nvPr>
            <p:ph type="body" sz="quarter" idx="20" hasCustomPrompt="1"/>
          </p:nvPr>
        </p:nvSpPr>
        <p:spPr>
          <a:xfrm>
            <a:off x="9084333" y="1954509"/>
            <a:ext cx="2089190"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en-US" altLang="zh-CN" dirty="0"/>
              <a:t>X.X</a:t>
            </a:r>
          </a:p>
        </p:txBody>
      </p:sp>
      <p:sp>
        <p:nvSpPr>
          <p:cNvPr id="39" name="文本占位符 7"/>
          <p:cNvSpPr>
            <a:spLocks noGrp="1"/>
          </p:cNvSpPr>
          <p:nvPr>
            <p:ph type="body" sz="quarter" idx="13" hasCustomPrompt="1"/>
          </p:nvPr>
        </p:nvSpPr>
        <p:spPr>
          <a:xfrm>
            <a:off x="1007533" y="3239574"/>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ru-RU" altLang="zh-CN" dirty="0" smtClean="0"/>
              <a:t>Составлено/</a:t>
            </a:r>
            <a:r>
              <a:rPr lang="en-US" altLang="zh-CN" dirty="0" smtClean="0"/>
              <a:t>ID </a:t>
            </a:r>
            <a:r>
              <a:rPr lang="ru-RU" altLang="zh-CN" dirty="0" smtClean="0"/>
              <a:t>сотрудника</a:t>
            </a:r>
          </a:p>
        </p:txBody>
      </p:sp>
      <p:sp>
        <p:nvSpPr>
          <p:cNvPr id="40" name="文本占位符 7"/>
          <p:cNvSpPr>
            <a:spLocks noGrp="1"/>
          </p:cNvSpPr>
          <p:nvPr>
            <p:ph type="body" sz="quarter" idx="14" hasCustomPrompt="1"/>
          </p:nvPr>
        </p:nvSpPr>
        <p:spPr>
          <a:xfrm>
            <a:off x="4079776" y="3239574"/>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Дата</a:t>
            </a:r>
            <a:endParaRPr lang="zh-CN" altLang="en-US" dirty="0"/>
          </a:p>
        </p:txBody>
      </p:sp>
      <p:sp>
        <p:nvSpPr>
          <p:cNvPr id="41" name="文本占位符 7"/>
          <p:cNvSpPr>
            <a:spLocks noGrp="1"/>
          </p:cNvSpPr>
          <p:nvPr>
            <p:ph type="body" sz="quarter" idx="15" hasCustomPrompt="1"/>
          </p:nvPr>
        </p:nvSpPr>
        <p:spPr>
          <a:xfrm>
            <a:off x="6239933" y="3239574"/>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ru-RU" altLang="zh-CN" dirty="0" smtClean="0"/>
              <a:t>Проверено/</a:t>
            </a:r>
            <a:r>
              <a:rPr lang="en-US" altLang="zh-CN" dirty="0" smtClean="0"/>
              <a:t>ID </a:t>
            </a:r>
            <a:r>
              <a:rPr lang="ru-RU" altLang="zh-CN" dirty="0" smtClean="0"/>
              <a:t>сотрудника</a:t>
            </a:r>
          </a:p>
        </p:txBody>
      </p:sp>
      <p:sp>
        <p:nvSpPr>
          <p:cNvPr id="42" name="文本占位符 7"/>
          <p:cNvSpPr>
            <a:spLocks noGrp="1"/>
          </p:cNvSpPr>
          <p:nvPr>
            <p:ph type="body" sz="quarter" idx="16" hasCustomPrompt="1"/>
          </p:nvPr>
        </p:nvSpPr>
        <p:spPr>
          <a:xfrm>
            <a:off x="9168341" y="3239574"/>
            <a:ext cx="20107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Тип</a:t>
            </a:r>
            <a:endParaRPr lang="zh-CN" altLang="en-US" dirty="0"/>
          </a:p>
        </p:txBody>
      </p:sp>
      <p:sp>
        <p:nvSpPr>
          <p:cNvPr id="43" name="文本占位符 7">
            <a:extLst>
              <a:ext uri="{FF2B5EF4-FFF2-40B4-BE49-F238E27FC236}">
                <a16:creationId xmlns="" xmlns:a16="http://schemas.microsoft.com/office/drawing/2014/main" id="{44F86C3E-C49E-485B-8EB0-960F41282238}"/>
              </a:ext>
            </a:extLst>
          </p:cNvPr>
          <p:cNvSpPr>
            <a:spLocks noGrp="1"/>
          </p:cNvSpPr>
          <p:nvPr>
            <p:ph type="body" sz="quarter" idx="21" hasCustomPrompt="1"/>
          </p:nvPr>
        </p:nvSpPr>
        <p:spPr>
          <a:xfrm>
            <a:off x="1019436" y="3758738"/>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lvl="0"/>
            <a:r>
              <a:rPr lang="ru-RU" altLang="zh-CN" dirty="0" smtClean="0"/>
              <a:t>Составлено/</a:t>
            </a:r>
            <a:r>
              <a:rPr lang="en-US" altLang="zh-CN" dirty="0" smtClean="0"/>
              <a:t>ID </a:t>
            </a:r>
            <a:r>
              <a:rPr lang="ru-RU" altLang="zh-CN" dirty="0" smtClean="0"/>
              <a:t>сотрудника</a:t>
            </a:r>
          </a:p>
        </p:txBody>
      </p:sp>
      <p:sp>
        <p:nvSpPr>
          <p:cNvPr id="44" name="文本占位符 7">
            <a:extLst>
              <a:ext uri="{FF2B5EF4-FFF2-40B4-BE49-F238E27FC236}">
                <a16:creationId xmlns="" xmlns:a16="http://schemas.microsoft.com/office/drawing/2014/main" id="{DB3D228B-4BFD-4782-B68D-12F66EA8C589}"/>
              </a:ext>
            </a:extLst>
          </p:cNvPr>
          <p:cNvSpPr>
            <a:spLocks noGrp="1"/>
          </p:cNvSpPr>
          <p:nvPr>
            <p:ph type="body" sz="quarter" idx="22" hasCustomPrompt="1"/>
          </p:nvPr>
        </p:nvSpPr>
        <p:spPr>
          <a:xfrm>
            <a:off x="4091679" y="3758738"/>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Дата</a:t>
            </a:r>
            <a:endParaRPr lang="zh-CN" altLang="en-US" dirty="0"/>
          </a:p>
        </p:txBody>
      </p:sp>
      <p:sp>
        <p:nvSpPr>
          <p:cNvPr id="45" name="文本占位符 7">
            <a:extLst>
              <a:ext uri="{FF2B5EF4-FFF2-40B4-BE49-F238E27FC236}">
                <a16:creationId xmlns="" xmlns:a16="http://schemas.microsoft.com/office/drawing/2014/main" id="{FECCD724-6B1F-4104-8A9B-6B6764A3F859}"/>
              </a:ext>
            </a:extLst>
          </p:cNvPr>
          <p:cNvSpPr>
            <a:spLocks noGrp="1"/>
          </p:cNvSpPr>
          <p:nvPr>
            <p:ph type="body" sz="quarter" idx="23" hasCustomPrompt="1"/>
          </p:nvPr>
        </p:nvSpPr>
        <p:spPr>
          <a:xfrm>
            <a:off x="6251836" y="3758738"/>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Проверено/</a:t>
            </a:r>
            <a:r>
              <a:rPr lang="en-US" altLang="zh-CN" dirty="0" smtClean="0"/>
              <a:t>ID </a:t>
            </a:r>
            <a:r>
              <a:rPr lang="ru-RU" altLang="zh-CN" dirty="0" smtClean="0"/>
              <a:t>сотрудника</a:t>
            </a:r>
          </a:p>
        </p:txBody>
      </p:sp>
      <p:sp>
        <p:nvSpPr>
          <p:cNvPr id="46" name="文本占位符 7">
            <a:extLst>
              <a:ext uri="{FF2B5EF4-FFF2-40B4-BE49-F238E27FC236}">
                <a16:creationId xmlns="" xmlns:a16="http://schemas.microsoft.com/office/drawing/2014/main" id="{57E1C633-41F6-4A25-9DB3-D6799CE610DD}"/>
              </a:ext>
            </a:extLst>
          </p:cNvPr>
          <p:cNvSpPr>
            <a:spLocks noGrp="1"/>
          </p:cNvSpPr>
          <p:nvPr>
            <p:ph type="body" sz="quarter" idx="24" hasCustomPrompt="1"/>
          </p:nvPr>
        </p:nvSpPr>
        <p:spPr>
          <a:xfrm>
            <a:off x="9180244" y="3758738"/>
            <a:ext cx="2016166"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Тип</a:t>
            </a:r>
            <a:endParaRPr lang="zh-CN" altLang="en-US" dirty="0"/>
          </a:p>
        </p:txBody>
      </p:sp>
      <p:sp>
        <p:nvSpPr>
          <p:cNvPr id="47" name="文本占位符 7">
            <a:extLst>
              <a:ext uri="{FF2B5EF4-FFF2-40B4-BE49-F238E27FC236}">
                <a16:creationId xmlns="" xmlns:a16="http://schemas.microsoft.com/office/drawing/2014/main" id="{C68CBD59-B896-4217-9781-389A1B11CE8D}"/>
              </a:ext>
            </a:extLst>
          </p:cNvPr>
          <p:cNvSpPr>
            <a:spLocks noGrp="1"/>
          </p:cNvSpPr>
          <p:nvPr>
            <p:ph type="body" sz="quarter" idx="25" hasCustomPrompt="1"/>
          </p:nvPr>
        </p:nvSpPr>
        <p:spPr>
          <a:xfrm>
            <a:off x="995796" y="4227621"/>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Составлено/</a:t>
            </a:r>
            <a:r>
              <a:rPr lang="en-US" altLang="zh-CN" dirty="0" smtClean="0"/>
              <a:t>ID </a:t>
            </a:r>
            <a:r>
              <a:rPr lang="ru-RU" altLang="zh-CN" dirty="0" smtClean="0"/>
              <a:t>сотрудника</a:t>
            </a:r>
          </a:p>
        </p:txBody>
      </p:sp>
      <p:sp>
        <p:nvSpPr>
          <p:cNvPr id="48" name="文本占位符 7">
            <a:extLst>
              <a:ext uri="{FF2B5EF4-FFF2-40B4-BE49-F238E27FC236}">
                <a16:creationId xmlns="" xmlns:a16="http://schemas.microsoft.com/office/drawing/2014/main" id="{791E82EE-AF55-486C-953D-3BD5CEE81CE4}"/>
              </a:ext>
            </a:extLst>
          </p:cNvPr>
          <p:cNvSpPr>
            <a:spLocks noGrp="1"/>
          </p:cNvSpPr>
          <p:nvPr>
            <p:ph type="body" sz="quarter" idx="26" hasCustomPrompt="1"/>
          </p:nvPr>
        </p:nvSpPr>
        <p:spPr>
          <a:xfrm>
            <a:off x="4068039" y="4227621"/>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Дата</a:t>
            </a:r>
            <a:endParaRPr lang="zh-CN" altLang="en-US" dirty="0"/>
          </a:p>
        </p:txBody>
      </p:sp>
      <p:sp>
        <p:nvSpPr>
          <p:cNvPr id="49" name="文本占位符 7">
            <a:extLst>
              <a:ext uri="{FF2B5EF4-FFF2-40B4-BE49-F238E27FC236}">
                <a16:creationId xmlns="" xmlns:a16="http://schemas.microsoft.com/office/drawing/2014/main" id="{0F4FBCD0-2E04-4942-AFAF-B2774F425FB6}"/>
              </a:ext>
            </a:extLst>
          </p:cNvPr>
          <p:cNvSpPr>
            <a:spLocks noGrp="1"/>
          </p:cNvSpPr>
          <p:nvPr>
            <p:ph type="body" sz="quarter" idx="27" hasCustomPrompt="1"/>
          </p:nvPr>
        </p:nvSpPr>
        <p:spPr>
          <a:xfrm>
            <a:off x="6228196" y="4227621"/>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Проверено/</a:t>
            </a:r>
            <a:r>
              <a:rPr lang="en-US" altLang="zh-CN" dirty="0" smtClean="0"/>
              <a:t>ID </a:t>
            </a:r>
            <a:r>
              <a:rPr lang="ru-RU" altLang="zh-CN" dirty="0" smtClean="0"/>
              <a:t>сотрудника</a:t>
            </a:r>
          </a:p>
        </p:txBody>
      </p:sp>
      <p:sp>
        <p:nvSpPr>
          <p:cNvPr id="50" name="文本占位符 7">
            <a:extLst>
              <a:ext uri="{FF2B5EF4-FFF2-40B4-BE49-F238E27FC236}">
                <a16:creationId xmlns="" xmlns:a16="http://schemas.microsoft.com/office/drawing/2014/main" id="{701F8BDF-8D3E-4528-8B32-92CDA38CF25C}"/>
              </a:ext>
            </a:extLst>
          </p:cNvPr>
          <p:cNvSpPr>
            <a:spLocks noGrp="1"/>
          </p:cNvSpPr>
          <p:nvPr>
            <p:ph type="body" sz="quarter" idx="28" hasCustomPrompt="1"/>
          </p:nvPr>
        </p:nvSpPr>
        <p:spPr>
          <a:xfrm>
            <a:off x="9156604" y="4227621"/>
            <a:ext cx="2039806"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Тип</a:t>
            </a:r>
            <a:endParaRPr lang="zh-CN" altLang="en-US" dirty="0"/>
          </a:p>
        </p:txBody>
      </p:sp>
      <p:sp>
        <p:nvSpPr>
          <p:cNvPr id="51" name="文本占位符 7">
            <a:extLst>
              <a:ext uri="{FF2B5EF4-FFF2-40B4-BE49-F238E27FC236}">
                <a16:creationId xmlns="" xmlns:a16="http://schemas.microsoft.com/office/drawing/2014/main" id="{2DAE044E-F1B2-424B-BDD0-3E92A10C4695}"/>
              </a:ext>
            </a:extLst>
          </p:cNvPr>
          <p:cNvSpPr>
            <a:spLocks noGrp="1"/>
          </p:cNvSpPr>
          <p:nvPr>
            <p:ph type="body" sz="quarter" idx="29" hasCustomPrompt="1"/>
          </p:nvPr>
        </p:nvSpPr>
        <p:spPr>
          <a:xfrm>
            <a:off x="1019436" y="4731677"/>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Составлено/</a:t>
            </a:r>
            <a:r>
              <a:rPr lang="en-US" altLang="zh-CN" dirty="0" smtClean="0"/>
              <a:t>ID </a:t>
            </a:r>
            <a:r>
              <a:rPr lang="ru-RU" altLang="zh-CN" dirty="0" smtClean="0"/>
              <a:t>сотрудника</a:t>
            </a:r>
          </a:p>
        </p:txBody>
      </p:sp>
      <p:sp>
        <p:nvSpPr>
          <p:cNvPr id="52" name="文本占位符 7">
            <a:extLst>
              <a:ext uri="{FF2B5EF4-FFF2-40B4-BE49-F238E27FC236}">
                <a16:creationId xmlns="" xmlns:a16="http://schemas.microsoft.com/office/drawing/2014/main" id="{19929436-360F-44DC-A864-1DA42B59198F}"/>
              </a:ext>
            </a:extLst>
          </p:cNvPr>
          <p:cNvSpPr>
            <a:spLocks noGrp="1"/>
          </p:cNvSpPr>
          <p:nvPr>
            <p:ph type="body" sz="quarter" idx="30" hasCustomPrompt="1"/>
          </p:nvPr>
        </p:nvSpPr>
        <p:spPr>
          <a:xfrm>
            <a:off x="4091679" y="4731677"/>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Дата</a:t>
            </a:r>
            <a:endParaRPr lang="zh-CN" altLang="en-US" dirty="0"/>
          </a:p>
        </p:txBody>
      </p:sp>
      <p:sp>
        <p:nvSpPr>
          <p:cNvPr id="53" name="文本占位符 7">
            <a:extLst>
              <a:ext uri="{FF2B5EF4-FFF2-40B4-BE49-F238E27FC236}">
                <a16:creationId xmlns="" xmlns:a16="http://schemas.microsoft.com/office/drawing/2014/main" id="{E3F04EDE-0D87-45F2-9033-289878AAF2FA}"/>
              </a:ext>
            </a:extLst>
          </p:cNvPr>
          <p:cNvSpPr>
            <a:spLocks noGrp="1"/>
          </p:cNvSpPr>
          <p:nvPr>
            <p:ph type="body" sz="quarter" idx="31" hasCustomPrompt="1"/>
          </p:nvPr>
        </p:nvSpPr>
        <p:spPr>
          <a:xfrm>
            <a:off x="6251836" y="4731677"/>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Проверено/</a:t>
            </a:r>
            <a:r>
              <a:rPr lang="en-US" altLang="zh-CN" dirty="0" smtClean="0"/>
              <a:t>ID </a:t>
            </a:r>
            <a:r>
              <a:rPr lang="ru-RU" altLang="zh-CN" dirty="0" smtClean="0"/>
              <a:t>сотрудника</a:t>
            </a:r>
          </a:p>
        </p:txBody>
      </p:sp>
      <p:sp>
        <p:nvSpPr>
          <p:cNvPr id="54" name="文本占位符 7">
            <a:extLst>
              <a:ext uri="{FF2B5EF4-FFF2-40B4-BE49-F238E27FC236}">
                <a16:creationId xmlns="" xmlns:a16="http://schemas.microsoft.com/office/drawing/2014/main" id="{3F9FD2BB-87FB-42F0-8418-F87E96763F68}"/>
              </a:ext>
            </a:extLst>
          </p:cNvPr>
          <p:cNvSpPr>
            <a:spLocks noGrp="1"/>
          </p:cNvSpPr>
          <p:nvPr>
            <p:ph type="body" sz="quarter" idx="32" hasCustomPrompt="1"/>
          </p:nvPr>
        </p:nvSpPr>
        <p:spPr>
          <a:xfrm>
            <a:off x="9180244" y="4731677"/>
            <a:ext cx="2004429"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Тип</a:t>
            </a:r>
            <a:endParaRPr lang="zh-CN" altLang="en-US" dirty="0"/>
          </a:p>
        </p:txBody>
      </p:sp>
      <p:sp>
        <p:nvSpPr>
          <p:cNvPr id="55" name="文本占位符 7">
            <a:extLst>
              <a:ext uri="{FF2B5EF4-FFF2-40B4-BE49-F238E27FC236}">
                <a16:creationId xmlns="" xmlns:a16="http://schemas.microsoft.com/office/drawing/2014/main" id="{450C36C1-EC46-4EAC-8A54-EFB2EF58F730}"/>
              </a:ext>
            </a:extLst>
          </p:cNvPr>
          <p:cNvSpPr>
            <a:spLocks noGrp="1"/>
          </p:cNvSpPr>
          <p:nvPr>
            <p:ph type="body" sz="quarter" idx="33" hasCustomPrompt="1"/>
          </p:nvPr>
        </p:nvSpPr>
        <p:spPr>
          <a:xfrm>
            <a:off x="995796" y="5199729"/>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Составлено/</a:t>
            </a:r>
            <a:r>
              <a:rPr lang="en-US" altLang="zh-CN" dirty="0" smtClean="0"/>
              <a:t>ID </a:t>
            </a:r>
            <a:r>
              <a:rPr lang="ru-RU" altLang="zh-CN" dirty="0" smtClean="0"/>
              <a:t>сотрудника</a:t>
            </a:r>
          </a:p>
        </p:txBody>
      </p:sp>
      <p:sp>
        <p:nvSpPr>
          <p:cNvPr id="56" name="文本占位符 7">
            <a:extLst>
              <a:ext uri="{FF2B5EF4-FFF2-40B4-BE49-F238E27FC236}">
                <a16:creationId xmlns="" xmlns:a16="http://schemas.microsoft.com/office/drawing/2014/main" id="{06E305FB-6351-4BDD-B27A-CA91C0B55424}"/>
              </a:ext>
            </a:extLst>
          </p:cNvPr>
          <p:cNvSpPr>
            <a:spLocks noGrp="1"/>
          </p:cNvSpPr>
          <p:nvPr>
            <p:ph type="body" sz="quarter" idx="34" hasCustomPrompt="1"/>
          </p:nvPr>
        </p:nvSpPr>
        <p:spPr>
          <a:xfrm>
            <a:off x="4068039" y="5199729"/>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Дата</a:t>
            </a:r>
            <a:endParaRPr lang="zh-CN" altLang="en-US" dirty="0"/>
          </a:p>
        </p:txBody>
      </p:sp>
      <p:sp>
        <p:nvSpPr>
          <p:cNvPr id="57" name="文本占位符 7">
            <a:extLst>
              <a:ext uri="{FF2B5EF4-FFF2-40B4-BE49-F238E27FC236}">
                <a16:creationId xmlns="" xmlns:a16="http://schemas.microsoft.com/office/drawing/2014/main" id="{986CE630-9BBE-44AB-B3AC-29A48255E185}"/>
              </a:ext>
            </a:extLst>
          </p:cNvPr>
          <p:cNvSpPr>
            <a:spLocks noGrp="1"/>
          </p:cNvSpPr>
          <p:nvPr>
            <p:ph type="body" sz="quarter" idx="35" hasCustomPrompt="1"/>
          </p:nvPr>
        </p:nvSpPr>
        <p:spPr>
          <a:xfrm>
            <a:off x="6228196" y="5199729"/>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Проверено/</a:t>
            </a:r>
            <a:r>
              <a:rPr lang="en-US" altLang="zh-CN" dirty="0" smtClean="0"/>
              <a:t>ID </a:t>
            </a:r>
            <a:r>
              <a:rPr lang="ru-RU" altLang="zh-CN" dirty="0" smtClean="0"/>
              <a:t>сотрудника</a:t>
            </a:r>
          </a:p>
        </p:txBody>
      </p:sp>
      <p:sp>
        <p:nvSpPr>
          <p:cNvPr id="58" name="文本占位符 7">
            <a:extLst>
              <a:ext uri="{FF2B5EF4-FFF2-40B4-BE49-F238E27FC236}">
                <a16:creationId xmlns="" xmlns:a16="http://schemas.microsoft.com/office/drawing/2014/main" id="{4DDD786F-E21B-4BBC-A377-D2EC3EE50688}"/>
              </a:ext>
            </a:extLst>
          </p:cNvPr>
          <p:cNvSpPr>
            <a:spLocks noGrp="1"/>
          </p:cNvSpPr>
          <p:nvPr>
            <p:ph type="body" sz="quarter" idx="36" hasCustomPrompt="1"/>
          </p:nvPr>
        </p:nvSpPr>
        <p:spPr>
          <a:xfrm>
            <a:off x="9156604" y="5199729"/>
            <a:ext cx="2016221"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Тип</a:t>
            </a:r>
            <a:endParaRPr lang="zh-CN" altLang="en-US" dirty="0"/>
          </a:p>
        </p:txBody>
      </p:sp>
      <p:sp>
        <p:nvSpPr>
          <p:cNvPr id="59" name="文本占位符 7">
            <a:extLst>
              <a:ext uri="{FF2B5EF4-FFF2-40B4-BE49-F238E27FC236}">
                <a16:creationId xmlns="" xmlns:a16="http://schemas.microsoft.com/office/drawing/2014/main" id="{EE728293-3BC5-4224-A4F0-27996EC76EA2}"/>
              </a:ext>
            </a:extLst>
          </p:cNvPr>
          <p:cNvSpPr>
            <a:spLocks noGrp="1"/>
          </p:cNvSpPr>
          <p:nvPr>
            <p:ph type="body" sz="quarter" idx="37" hasCustomPrompt="1"/>
          </p:nvPr>
        </p:nvSpPr>
        <p:spPr>
          <a:xfrm>
            <a:off x="1019436" y="5703785"/>
            <a:ext cx="3071784"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Составлено/</a:t>
            </a:r>
            <a:r>
              <a:rPr lang="en-US" altLang="zh-CN" dirty="0" smtClean="0"/>
              <a:t>ID </a:t>
            </a:r>
            <a:r>
              <a:rPr lang="ru-RU" altLang="zh-CN" dirty="0" smtClean="0"/>
              <a:t>сотрудника</a:t>
            </a:r>
          </a:p>
        </p:txBody>
      </p:sp>
      <p:sp>
        <p:nvSpPr>
          <p:cNvPr id="60" name="文本占位符 7">
            <a:extLst>
              <a:ext uri="{FF2B5EF4-FFF2-40B4-BE49-F238E27FC236}">
                <a16:creationId xmlns="" xmlns:a16="http://schemas.microsoft.com/office/drawing/2014/main" id="{84C5C924-BCE5-46C8-9041-30EDC3D85E52}"/>
              </a:ext>
            </a:extLst>
          </p:cNvPr>
          <p:cNvSpPr>
            <a:spLocks noGrp="1"/>
          </p:cNvSpPr>
          <p:nvPr>
            <p:ph type="body" sz="quarter" idx="38" hasCustomPrompt="1"/>
          </p:nvPr>
        </p:nvSpPr>
        <p:spPr>
          <a:xfrm>
            <a:off x="4091679" y="5703785"/>
            <a:ext cx="2160157"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Дата</a:t>
            </a:r>
            <a:endParaRPr lang="zh-CN" altLang="en-US" dirty="0"/>
          </a:p>
        </p:txBody>
      </p:sp>
      <p:sp>
        <p:nvSpPr>
          <p:cNvPr id="61" name="文本占位符 7">
            <a:extLst>
              <a:ext uri="{FF2B5EF4-FFF2-40B4-BE49-F238E27FC236}">
                <a16:creationId xmlns="" xmlns:a16="http://schemas.microsoft.com/office/drawing/2014/main" id="{1DBD4C29-C885-4339-873D-B55FBD81DDFE}"/>
              </a:ext>
            </a:extLst>
          </p:cNvPr>
          <p:cNvSpPr>
            <a:spLocks noGrp="1"/>
          </p:cNvSpPr>
          <p:nvPr>
            <p:ph type="body" sz="quarter" idx="39" hasCustomPrompt="1"/>
          </p:nvPr>
        </p:nvSpPr>
        <p:spPr>
          <a:xfrm>
            <a:off x="6251836" y="5703785"/>
            <a:ext cx="2928408" cy="504887"/>
          </a:xfrm>
          <a:prstGeom prst="rect">
            <a:avLst/>
          </a:prstGeom>
        </p:spPr>
        <p:txBody>
          <a:bodyPr anchor="ctr"/>
          <a:lstStyle>
            <a:lvl1pPr marL="0" marR="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sz="1600" baseline="0">
                <a:latin typeface="Huawei Sans" panose="020C0503030203020204" pitchFamily="34" charset="0"/>
                <a:ea typeface="方正兰亭黑简体" panose="02000000000000000000" pitchFamily="2" charset="-122"/>
              </a:defRPr>
            </a:lvl1pPr>
          </a:lstStyle>
          <a:p>
            <a:pPr marL="0" marR="0" lvl="0" indent="0" algn="ctr" defTabSz="914377" rtl="0" eaLnBrk="1" fontAlgn="base" latinLnBrk="0" hangingPunct="1">
              <a:lnSpc>
                <a:spcPct val="100000"/>
              </a:lnSpc>
              <a:spcBef>
                <a:spcPct val="30000"/>
              </a:spcBef>
              <a:spcAft>
                <a:spcPct val="0"/>
              </a:spcAft>
              <a:buClr>
                <a:srgbClr val="808080"/>
              </a:buClr>
              <a:buSzPct val="60000"/>
              <a:buFont typeface="Wingdings" pitchFamily="2" charset="2"/>
              <a:buNone/>
              <a:tabLst/>
              <a:defRPr/>
            </a:pPr>
            <a:r>
              <a:rPr lang="ru-RU" altLang="zh-CN" dirty="0" smtClean="0"/>
              <a:t>Проверено/</a:t>
            </a:r>
            <a:r>
              <a:rPr lang="en-US" altLang="zh-CN" dirty="0" smtClean="0"/>
              <a:t>ID </a:t>
            </a:r>
            <a:r>
              <a:rPr lang="ru-RU" altLang="zh-CN" dirty="0" smtClean="0"/>
              <a:t>сотрудника</a:t>
            </a:r>
          </a:p>
        </p:txBody>
      </p:sp>
      <p:sp>
        <p:nvSpPr>
          <p:cNvPr id="62" name="文本占位符 7">
            <a:extLst>
              <a:ext uri="{FF2B5EF4-FFF2-40B4-BE49-F238E27FC236}">
                <a16:creationId xmlns="" xmlns:a16="http://schemas.microsoft.com/office/drawing/2014/main" id="{6D84506C-645A-472E-A06C-3A65A7744312}"/>
              </a:ext>
            </a:extLst>
          </p:cNvPr>
          <p:cNvSpPr>
            <a:spLocks noGrp="1"/>
          </p:cNvSpPr>
          <p:nvPr>
            <p:ph type="body" sz="quarter" idx="40" hasCustomPrompt="1"/>
          </p:nvPr>
        </p:nvSpPr>
        <p:spPr>
          <a:xfrm>
            <a:off x="9180244" y="5703785"/>
            <a:ext cx="1993279" cy="504887"/>
          </a:xfrm>
          <a:prstGeom prst="rect">
            <a:avLst/>
          </a:prstGeom>
        </p:spPr>
        <p:txBody>
          <a:bodyPr anchor="ctr"/>
          <a:lstStyle>
            <a:lvl1pPr algn="ctr">
              <a:lnSpc>
                <a:spcPct val="100000"/>
              </a:lnSpc>
              <a:buNone/>
              <a:defRPr sz="1600" baseline="0">
                <a:latin typeface="Huawei Sans" panose="020C0503030203020204" pitchFamily="34" charset="0"/>
                <a:ea typeface="方正兰亭黑简体" panose="02000000000000000000" pitchFamily="2" charset="-122"/>
              </a:defRPr>
            </a:lvl1pPr>
          </a:lstStyle>
          <a:p>
            <a:pPr lvl="0"/>
            <a:r>
              <a:rPr lang="ru-RU" altLang="zh-CN" dirty="0" smtClean="0"/>
              <a:t>Тип</a:t>
            </a:r>
            <a:endParaRPr lang="zh-CN" altLang="en-US" dirty="0"/>
          </a:p>
        </p:txBody>
      </p:sp>
    </p:spTree>
    <p:extLst>
      <p:ext uri="{BB962C8B-B14F-4D97-AF65-F5344CB8AC3E}">
        <p14:creationId xmlns:p14="http://schemas.microsoft.com/office/powerpoint/2010/main" val="281519664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3#前言">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hasCustomPrompt="1"/>
          </p:nvPr>
        </p:nvSpPr>
        <p:spPr>
          <a:xfrm>
            <a:off x="1019174" y="1844675"/>
            <a:ext cx="10153651" cy="4082668"/>
          </a:xfrm>
          <a:prstGeom prst="rect">
            <a:avLst/>
          </a:prstGeom>
        </p:spPr>
        <p:txBody>
          <a:bodyPr/>
          <a:lstStyle>
            <a:lvl1pPr marL="302279" indent="-302279" algn="just" eaLnBrk="1" fontAlgn="ctr" hangingPunct="1">
              <a:buClrTx/>
              <a:buSzPct val="50000"/>
              <a:buFont typeface="Wingdings" panose="05000000000000000000" pitchFamily="2" charset="2"/>
              <a:buChar char="l"/>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marL="654938" indent="-251899" fontAlgn="ctr">
              <a:buClrTx/>
              <a:buSzPct val="50000"/>
              <a:buFont typeface="Wingdings" panose="05000000000000000000" pitchFamily="2" charset="2"/>
              <a:buChar char="p"/>
              <a:defRPr baseline="0">
                <a:solidFill>
                  <a:schemeClr val="tx1"/>
                </a:solidFill>
                <a:latin typeface="Huawei Sans" panose="020C0503030203020204" pitchFamily="34" charset="0"/>
                <a:ea typeface="方正兰亭黑简体" panose="02000000000000000000" pitchFamily="2" charset="-122"/>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Huawei Sans" panose="020C0503030203020204" pitchFamily="34" charset="0"/>
                <a:ea typeface="方正兰亭黑简体" panose="02000000000000000000" pitchFamily="2" charset="-122"/>
              </a:defRPr>
            </a:lvl3pPr>
            <a:lvl4pPr fontAlgn="ctr">
              <a:defRPr baseline="0">
                <a:latin typeface="Huawei Sans" panose="020C0503030203020204" pitchFamily="34" charset="0"/>
                <a:ea typeface="方正兰亭黑简体" panose="02000000000000000000" pitchFamily="2" charset="-122"/>
              </a:defRPr>
            </a:lvl4pPr>
            <a:lvl5pPr marL="1802879" indent="-201519" fontAlgn="ctr">
              <a:buClrTx/>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5pPr>
          </a:lstStyle>
          <a:p>
            <a:pPr eaLnBrk="1" hangingPunct="1"/>
            <a:r>
              <a:rPr lang="en-US" altLang="zh-CN" dirty="0" smtClean="0"/>
              <a:t>The chapter describes ...</a:t>
            </a:r>
            <a:endParaRPr lang="zh-CN" altLang="en-US" dirty="0" smtClean="0"/>
          </a:p>
          <a:p>
            <a:pPr lvl="1"/>
            <a:r>
              <a:rPr lang="zh-CN" altLang="en-US" dirty="0" smtClean="0"/>
              <a:t>第二级</a:t>
            </a:r>
            <a:endParaRPr lang="zh-CN" altLang="en-US" dirty="0"/>
          </a:p>
          <a:p>
            <a:pPr lvl="2"/>
            <a:r>
              <a:rPr lang="zh-CN" altLang="en-US" dirty="0"/>
              <a:t>第三级</a:t>
            </a:r>
          </a:p>
          <a:p>
            <a:pPr lvl="3"/>
            <a:r>
              <a:rPr lang="zh-CN" altLang="en-US" dirty="0"/>
              <a:t>第四级</a:t>
            </a:r>
          </a:p>
          <a:p>
            <a:pPr lvl="4"/>
            <a:r>
              <a:rPr lang="zh-CN" altLang="en-US" dirty="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342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3626314" cy="707886"/>
          </a:xfrm>
          <a:prstGeom prst="rect">
            <a:avLst/>
          </a:prstGeom>
          <a:noFill/>
        </p:spPr>
        <p:txBody>
          <a:bodyPr wrap="none" rtlCol="0">
            <a:spAutoFit/>
          </a:bodyPr>
          <a:lstStyle/>
          <a:p>
            <a:pPr marL="0" marR="0" lvl="0" indent="0" algn="l" defTabSz="914478" rtl="0" eaLnBrk="1" fontAlgn="auto" latinLnBrk="0" hangingPunct="1">
              <a:lnSpc>
                <a:spcPct val="100000"/>
              </a:lnSpc>
              <a:spcBef>
                <a:spcPts val="0"/>
              </a:spcBef>
              <a:spcAft>
                <a:spcPts val="0"/>
              </a:spcAft>
              <a:buClrTx/>
              <a:buSzTx/>
              <a:buFontTx/>
              <a:buNone/>
              <a:tabLst/>
              <a:defRPr/>
            </a:pPr>
            <a:r>
              <a:rPr lang="ru-RU" altLang="zh-CN" sz="4000" b="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Предисловие</a:t>
            </a:r>
            <a:endParaRPr lang="zh-CN" altLang="en-US" sz="4000" b="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96353253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4#目标">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hasCustomPrompt="1"/>
          </p:nvPr>
        </p:nvSpPr>
        <p:spPr>
          <a:xfrm>
            <a:off x="1019174" y="1844675"/>
            <a:ext cx="10153651" cy="4082668"/>
          </a:xfrm>
          <a:prstGeom prst="rect">
            <a:avLst/>
          </a:prstGeom>
        </p:spPr>
        <p:txBody>
          <a:bodyPr/>
          <a:lstStyle>
            <a:lvl1pPr marL="0" marR="0" indent="0" algn="just" defTabSz="914034" rtl="0" eaLnBrk="1" fontAlgn="ctr" latinLnBrk="0" hangingPunct="1">
              <a:lnSpc>
                <a:spcPct val="140000"/>
              </a:lnSpc>
              <a:spcBef>
                <a:spcPts val="792"/>
              </a:spcBef>
              <a:spcAft>
                <a:spcPts val="0"/>
              </a:spcAft>
              <a:buClrTx/>
              <a:buSzPct val="50000"/>
              <a:buFont typeface="Wingdings" panose="05000000000000000000" pitchFamily="2" charset="2"/>
              <a:buNone/>
              <a:tabLst/>
              <a:defRPr kumimoji="0" lang="en-US" altLang="zh-CN" sz="2200" b="0" i="0" u="none" strike="noStrike" kern="0" cap="none" spc="0" normalizeH="0" baseline="0" noProof="0" smtClean="0">
                <a:ln>
                  <a:noFill/>
                </a:ln>
                <a:solidFill>
                  <a:srgbClr val="000000"/>
                </a:solidFill>
                <a:effectLst/>
                <a:uLnTx/>
                <a:uFillTx/>
              </a:defRPr>
            </a:lvl1pPr>
            <a:lvl2pPr marL="654938" indent="-251899" fontAlgn="ctr">
              <a:buClrTx/>
              <a:buSzPct val="50000"/>
              <a:buFont typeface="Wingdings" panose="05000000000000000000" pitchFamily="2" charset="2"/>
              <a:buChar char="p"/>
              <a:defRPr baseline="0">
                <a:solidFill>
                  <a:schemeClr val="tx1"/>
                </a:solidFill>
                <a:latin typeface="Huawei Sans" panose="020C0503030203020204" pitchFamily="34" charset="0"/>
                <a:ea typeface="方正兰亭黑简体" panose="02000000000000000000" pitchFamily="2" charset="-122"/>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Huawei Sans" panose="020C0503030203020204" pitchFamily="34" charset="0"/>
                <a:ea typeface="方正兰亭黑简体" panose="02000000000000000000" pitchFamily="2" charset="-122"/>
              </a:defRPr>
            </a:lvl3pPr>
            <a:lvl4pPr fontAlgn="ctr">
              <a:defRPr baseline="0">
                <a:latin typeface="Huawei Sans" panose="020C0503030203020204" pitchFamily="34" charset="0"/>
                <a:ea typeface="方正兰亭黑简体" panose="02000000000000000000" pitchFamily="2" charset="-122"/>
              </a:defRPr>
            </a:lvl4pPr>
            <a:lvl5pPr marL="1802879" indent="-201519" fontAlgn="ctr">
              <a:buClrTx/>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5pPr>
          </a:lstStyle>
          <a:p>
            <a:pPr marL="302279" marR="0" lvl="0" indent="-302279" algn="just" defTabSz="914034" rtl="0" eaLnBrk="1" fontAlgn="ctr" latinLnBrk="0" hangingPunct="1">
              <a:lnSpc>
                <a:spcPct val="140000"/>
              </a:lnSpc>
              <a:spcBef>
                <a:spcPts val="792"/>
              </a:spcBef>
              <a:spcAft>
                <a:spcPts val="0"/>
              </a:spcAft>
              <a:buClrTx/>
              <a:buSzPct val="50000"/>
              <a:buFont typeface="Wingdings" panose="05000000000000000000" pitchFamily="2" charset="2"/>
              <a:buChar char="l"/>
              <a:tabLst/>
              <a:defRPr/>
            </a:pPr>
            <a:r>
              <a:rPr kumimoji="0" lang="en-US" altLang="zh-CN" sz="2200" b="0" i="0" u="none" strike="noStrike" kern="0" cap="none" spc="0" normalizeH="0" baseline="0" noProof="0" dirty="0" smtClean="0">
                <a:ln>
                  <a:noFill/>
                </a:ln>
                <a:solidFill>
                  <a:srgbClr val="000000"/>
                </a:solidFill>
                <a:effectLst/>
                <a:uLnTx/>
                <a:uFillTx/>
                <a:latin typeface="+mn-lt"/>
                <a:ea typeface="+mn-ea"/>
                <a:cs typeface="+mn-cs"/>
              </a:rPr>
              <a:t>On completion of this course, you will be able to:</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126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1515158" cy="707886"/>
          </a:xfrm>
          <a:prstGeom prst="rect">
            <a:avLst/>
          </a:prstGeom>
          <a:noFill/>
        </p:spPr>
        <p:txBody>
          <a:bodyPr wrap="none" rtlCol="0">
            <a:spAutoFit/>
          </a:bodyPr>
          <a:lstStyle/>
          <a:p>
            <a:pPr lvl="0" fontAlgn="ctr"/>
            <a:r>
              <a:rPr lang="ru-RU" altLang="zh-CN" sz="400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Цели</a:t>
            </a:r>
            <a:endParaRPr lang="en-US" altLang="zh-CN" sz="400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14200327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5#目录">
    <p:bg>
      <p:bgPr>
        <a:solidFill>
          <a:srgbClr val="EBEBEB"/>
        </a:solidFill>
        <a:effectLst/>
      </p:bgPr>
    </p:bg>
    <p:spTree>
      <p:nvGrpSpPr>
        <p:cNvPr id="1" name=""/>
        <p:cNvGrpSpPr/>
        <p:nvPr/>
      </p:nvGrpSpPr>
      <p:grpSpPr>
        <a:xfrm>
          <a:off x="0" y="0"/>
          <a:ext cx="0" cy="0"/>
          <a:chOff x="0" y="0"/>
          <a:chExt cx="0" cy="0"/>
        </a:xfrm>
      </p:grpSpPr>
      <p:sp>
        <p:nvSpPr>
          <p:cNvPr id="29" name="文本占位符 6"/>
          <p:cNvSpPr>
            <a:spLocks noGrp="1"/>
          </p:cNvSpPr>
          <p:nvPr>
            <p:ph type="body" sz="quarter" idx="10" hasCustomPrompt="1"/>
          </p:nvPr>
        </p:nvSpPr>
        <p:spPr>
          <a:xfrm>
            <a:off x="1019175" y="1844675"/>
            <a:ext cx="10153650" cy="4068811"/>
          </a:xfrm>
          <a:prstGeom prst="rect">
            <a:avLst/>
          </a:prstGeom>
        </p:spPr>
        <p:txBody>
          <a:bodyPr/>
          <a:lstStyle>
            <a:lvl1pPr marL="457017" marR="0" indent="-457017" algn="just" defTabSz="801367" rtl="0" eaLnBrk="1" fontAlgn="ctr" latinLnBrk="0" hangingPunct="1">
              <a:lnSpc>
                <a:spcPct val="140000"/>
              </a:lnSpc>
              <a:spcBef>
                <a:spcPct val="30000"/>
              </a:spcBef>
              <a:spcAft>
                <a:spcPct val="0"/>
              </a:spcAft>
              <a:buClrTx/>
              <a:buSzPct val="100000"/>
              <a:buFont typeface="+mj-lt"/>
              <a:buAutoNum type="arabicPeriod"/>
              <a:tabLst/>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fontAlgn="ctr">
              <a:buClrTx/>
              <a:buSzPct val="100000"/>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2pPr>
            <a:lvl3pPr>
              <a:defRPr/>
            </a:lvl3pPr>
            <a:lvl5pPr>
              <a:buNone/>
              <a:defRPr/>
            </a:lvl5pPr>
          </a:lstStyle>
          <a:p>
            <a:pPr marL="457200" indent="-457200">
              <a:buSzPct val="100000"/>
              <a:buFont typeface="+mj-lt"/>
              <a:buAutoNum type="arabicPeriod"/>
            </a:pPr>
            <a:r>
              <a:rPr lang="zh-CN" altLang="en-US" dirty="0"/>
              <a:t>一级目录一</a:t>
            </a:r>
            <a:endParaRPr lang="en-US" altLang="zh-CN" dirty="0"/>
          </a:p>
          <a:p>
            <a:pPr marL="653788" lvl="1" indent="-457017">
              <a:buSzPct val="100000"/>
              <a:buFont typeface="+mj-lt"/>
              <a:buAutoNum type="arabicPeriod"/>
            </a:pPr>
            <a:endParaRPr lang="en-US" altLang="zh-CN" dirty="0"/>
          </a:p>
          <a:p>
            <a:pPr marL="457200" indent="-457200">
              <a:buSzPct val="100000"/>
              <a:buFont typeface="+mj-lt"/>
              <a:buAutoNum type="arabicPeriod"/>
            </a:pPr>
            <a:r>
              <a:rPr lang="zh-CN" altLang="en-US" dirty="0"/>
              <a:t>一级目录二</a:t>
            </a:r>
            <a:endParaRPr lang="en-US" altLang="zh-CN" dirty="0"/>
          </a:p>
          <a:p>
            <a:pPr marL="457200" indent="-457200">
              <a:buSzPct val="100000"/>
              <a:buFont typeface="+mj-lt"/>
              <a:buAutoNum type="arabicPeriod"/>
            </a:pPr>
            <a:r>
              <a:rPr lang="zh-CN" altLang="en-US" dirty="0"/>
              <a:t>一级目录三</a:t>
            </a:r>
            <a:endParaRPr lang="en-US" altLang="zh-CN" dirty="0"/>
          </a:p>
          <a:p>
            <a:pPr marL="457200" indent="-457200">
              <a:buSzPct val="100000"/>
              <a:buFont typeface="+mj-lt"/>
              <a:buAutoNum type="arabicPeriod"/>
            </a:pPr>
            <a:r>
              <a:rPr lang="zh-CN" altLang="en-US" dirty="0"/>
              <a:t>一级目录四</a:t>
            </a:r>
            <a:endParaRPr lang="en-US" altLang="zh-CN" dirty="0"/>
          </a:p>
          <a:p>
            <a:endParaRPr lang="zh-CN" altLang="en-US" dirty="0"/>
          </a:p>
        </p:txBody>
      </p:sp>
      <p:cxnSp>
        <p:nvCxnSpPr>
          <p:cNvPr id="28"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3204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30" name="文本框 16">
            <a:extLst>
              <a:ext uri="{FF2B5EF4-FFF2-40B4-BE49-F238E27FC236}">
                <a16:creationId xmlns:a16="http://schemas.microsoft.com/office/drawing/2014/main" xmlns="" id="{568EC886-2612-1F43-AB51-21A76A078357}"/>
              </a:ext>
            </a:extLst>
          </p:cNvPr>
          <p:cNvSpPr txBox="1"/>
          <p:nvPr userDrawn="1"/>
        </p:nvSpPr>
        <p:spPr>
          <a:xfrm>
            <a:off x="918916" y="630373"/>
            <a:ext cx="3422732" cy="707886"/>
          </a:xfrm>
          <a:prstGeom prst="rect">
            <a:avLst/>
          </a:prstGeom>
          <a:noFill/>
        </p:spPr>
        <p:txBody>
          <a:bodyPr wrap="none" rtlCol="0">
            <a:spAutoFit/>
          </a:bodyPr>
          <a:lstStyle>
            <a:defPPr>
              <a:defRPr lang="en-US"/>
            </a:defPPr>
            <a:lvl1pPr defTabSz="1001223" eaLnBrk="0" fontAlgn="ctr" hangingPunct="0">
              <a:defRPr sz="3640" b="0" baseline="0">
                <a:solidFill>
                  <a:schemeClr val="tx1">
                    <a:lumMod val="75000"/>
                    <a:lumOff val="25000"/>
                  </a:schemeClr>
                </a:solidFill>
                <a:latin typeface="Huawei Sans" panose="020C0503030203020204" pitchFamily="34" charset="0"/>
                <a:ea typeface="方正兰亭黑简体" panose="02000000000000000000" pitchFamily="2" charset="-122"/>
                <a:cs typeface="Huawei Sans" panose="020C0503030203020204" pitchFamily="34" charset="0"/>
              </a:defRPr>
            </a:lvl1pPr>
          </a:lstStyle>
          <a:p>
            <a:pPr algn="l" defTabSz="1001624" eaLnBrk="0" fontAlgn="ctr" hangingPunct="0"/>
            <a:r>
              <a:rPr lang="ru-RU" altLang="zh-CN" sz="4000" b="0" kern="12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Содержание</a:t>
            </a:r>
            <a:endParaRPr lang="en-US" altLang="zh-CN" sz="4000" b="0" kern="12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92727064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6#本节概述和学习目标(可选)">
    <p:bg>
      <p:bgPr>
        <a:solidFill>
          <a:srgbClr val="EBEBEB"/>
        </a:solidFill>
        <a:effectLst/>
      </p:bgPr>
    </p:bg>
    <p:spTree>
      <p:nvGrpSpPr>
        <p:cNvPr id="1" name=""/>
        <p:cNvGrpSpPr/>
        <p:nvPr/>
      </p:nvGrpSpPr>
      <p:grpSpPr>
        <a:xfrm>
          <a:off x="0" y="0"/>
          <a:ext cx="0" cy="0"/>
          <a:chOff x="0" y="0"/>
          <a:chExt cx="0" cy="0"/>
        </a:xfrm>
      </p:grpSpPr>
      <p:sp>
        <p:nvSpPr>
          <p:cNvPr id="15" name="文本占位符 6"/>
          <p:cNvSpPr>
            <a:spLocks noGrp="1"/>
          </p:cNvSpPr>
          <p:nvPr>
            <p:ph type="body" sz="quarter" idx="10"/>
          </p:nvPr>
        </p:nvSpPr>
        <p:spPr>
          <a:xfrm>
            <a:off x="1019174" y="1844675"/>
            <a:ext cx="10153651" cy="4082668"/>
          </a:xfrm>
          <a:prstGeom prst="rect">
            <a:avLst/>
          </a:prstGeom>
        </p:spPr>
        <p:txBody>
          <a:bodyPr/>
          <a:lstStyle>
            <a:lvl1pPr marL="302279" indent="-302279" algn="just" fontAlgn="ctr">
              <a:buClrTx/>
              <a:buSzPct val="50000"/>
              <a:buFont typeface="Wingdings" panose="05000000000000000000" pitchFamily="2" charset="2"/>
              <a:buChar char="l"/>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marL="654938" indent="-251899" fontAlgn="ctr">
              <a:buClrTx/>
              <a:buSzPct val="50000"/>
              <a:buFont typeface="Wingdings" panose="05000000000000000000" pitchFamily="2" charset="2"/>
              <a:buChar char="p"/>
              <a:defRPr baseline="0">
                <a:solidFill>
                  <a:schemeClr val="tx1"/>
                </a:solidFill>
                <a:latin typeface="Huawei Sans" panose="020C0503030203020204" pitchFamily="34" charset="0"/>
                <a:ea typeface="方正兰亭黑简体" panose="02000000000000000000" pitchFamily="2" charset="-122"/>
              </a:defRPr>
            </a:lvl2pPr>
            <a:lvl3pPr marL="1003998" indent="-201519" fontAlgn="ctr">
              <a:buSzPct val="50000"/>
              <a:buFont typeface="Wingdings" panose="05000000000000000000" pitchFamily="2" charset="2"/>
              <a:buChar char="n"/>
              <a:defRPr lang="zh-CN" altLang="en-US" baseline="0" dirty="0" smtClean="0">
                <a:solidFill>
                  <a:schemeClr val="tx1"/>
                </a:solidFill>
                <a:latin typeface="Huawei Sans" panose="020C0503030203020204" pitchFamily="34" charset="0"/>
                <a:ea typeface="方正兰亭黑简体" panose="02000000000000000000" pitchFamily="2" charset="-122"/>
              </a:defRPr>
            </a:lvl3pPr>
            <a:lvl4pPr fontAlgn="ctr">
              <a:defRPr baseline="0">
                <a:latin typeface="Huawei Sans" panose="020C0503030203020204" pitchFamily="34" charset="0"/>
                <a:ea typeface="方正兰亭黑简体" panose="02000000000000000000" pitchFamily="2" charset="-122"/>
              </a:defRPr>
            </a:lvl4pPr>
            <a:lvl5pPr marL="1802879" indent="-201519" fontAlgn="ctr">
              <a:buClrTx/>
              <a:buFont typeface="Huawei Sans" panose="020C0503030203020204" pitchFamily="34" charset="0"/>
              <a:buChar char="~"/>
              <a:defRPr baseline="0">
                <a:latin typeface="Huawei Sans" panose="020C0503030203020204" pitchFamily="34" charset="0"/>
                <a:ea typeface="方正兰亭黑简体" panose="02000000000000000000" pitchFamily="2" charset="-122"/>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a:p>
            <a:pPr eaLnBrk="1" hangingPunct="1"/>
            <a:endParaRPr lang="en-US" altLang="zh-CN" dirty="0"/>
          </a:p>
        </p:txBody>
      </p:sp>
      <p:cxnSp>
        <p:nvCxnSpPr>
          <p:cNvPr id="14"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5688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27" name="文本框 16">
            <a:extLst>
              <a:ext uri="{FF2B5EF4-FFF2-40B4-BE49-F238E27FC236}">
                <a16:creationId xmlns:a16="http://schemas.microsoft.com/office/drawing/2014/main" xmlns="" id="{568EC886-2612-1F43-AB51-21A76A078357}"/>
              </a:ext>
            </a:extLst>
          </p:cNvPr>
          <p:cNvSpPr txBox="1"/>
          <p:nvPr userDrawn="1"/>
        </p:nvSpPr>
        <p:spPr>
          <a:xfrm>
            <a:off x="918916" y="630373"/>
            <a:ext cx="5950668" cy="707886"/>
          </a:xfrm>
          <a:prstGeom prst="rect">
            <a:avLst/>
          </a:prstGeom>
          <a:noFill/>
        </p:spPr>
        <p:txBody>
          <a:bodyPr wrap="none" rtlCol="0">
            <a:spAutoFit/>
          </a:bodyPr>
          <a:lstStyle/>
          <a:p>
            <a:pPr lvl="0" fontAlgn="ctr"/>
            <a:r>
              <a:rPr lang="en-US" altLang="zh-CN" sz="40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Overview and Objectives</a:t>
            </a:r>
            <a:endParaRPr lang="en-US" altLang="zh-CN" sz="40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76088201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42">
          <p15:clr>
            <a:srgbClr val="FBAE40"/>
          </p15:clr>
        </p15:guide>
        <p15:guide id="2" pos="7038">
          <p15:clr>
            <a:srgbClr val="FBAE40"/>
          </p15:clr>
        </p15:guide>
        <p15:guide id="3" orient="horz" pos="116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10#思考题">
    <p:spTree>
      <p:nvGrpSpPr>
        <p:cNvPr id="1" name=""/>
        <p:cNvGrpSpPr/>
        <p:nvPr/>
      </p:nvGrpSpPr>
      <p:grpSpPr>
        <a:xfrm>
          <a:off x="0" y="0"/>
          <a:ext cx="0" cy="0"/>
          <a:chOff x="0" y="0"/>
          <a:chExt cx="0" cy="0"/>
        </a:xfrm>
      </p:grpSpPr>
      <p:sp>
        <p:nvSpPr>
          <p:cNvPr id="4" name="文本占位符 6"/>
          <p:cNvSpPr>
            <a:spLocks noGrp="1"/>
          </p:cNvSpPr>
          <p:nvPr>
            <p:ph type="body" sz="quarter" idx="10" hasCustomPrompt="1"/>
          </p:nvPr>
        </p:nvSpPr>
        <p:spPr>
          <a:xfrm>
            <a:off x="1019176" y="1844675"/>
            <a:ext cx="10153650" cy="4068812"/>
          </a:xfrm>
          <a:prstGeom prst="rect">
            <a:avLst/>
          </a:prstGeom>
        </p:spPr>
        <p:txBody>
          <a:bodyPr/>
          <a:lstStyle>
            <a:lvl1pPr marL="457200" marR="0" indent="-457200" algn="just" defTabSz="801688" rtl="0" eaLnBrk="1" fontAlgn="ctr" latinLnBrk="0" hangingPunct="1">
              <a:lnSpc>
                <a:spcPct val="140000"/>
              </a:lnSpc>
              <a:spcBef>
                <a:spcPct val="30000"/>
              </a:spcBef>
              <a:spcAft>
                <a:spcPct val="0"/>
              </a:spcAft>
              <a:buClr>
                <a:schemeClr val="tx1"/>
              </a:buClr>
              <a:buSzPct val="100000"/>
              <a:buFont typeface="+mj-lt"/>
              <a:buAutoNum type="arabicPeriod"/>
              <a:tabLst/>
              <a:defRPr sz="2000" baseline="0">
                <a:latin typeface="Huawei Sans" panose="020C0503030203020204" pitchFamily="34" charset="0"/>
                <a:ea typeface="方正兰亭黑简体" panose="02000000000000000000" pitchFamily="2" charset="-122"/>
                <a:cs typeface="Huawei Sans" panose="020C0503030203020204" pitchFamily="34" charset="0"/>
              </a:defRPr>
            </a:lvl1pPr>
            <a:lvl2pPr marL="744537" indent="-342900" algn="just" fontAlgn="ctr">
              <a:buSzPct val="100000"/>
              <a:buFont typeface="+mj-lt"/>
              <a:buAutoNum type="alphaUcPeriod"/>
              <a:defRPr sz="1800" baseline="0">
                <a:latin typeface="Huawei Sans" panose="020C0503030203020204" pitchFamily="34" charset="0"/>
              </a:defRPr>
            </a:lvl2pPr>
            <a:lvl3pPr>
              <a:defRPr/>
            </a:lvl3pPr>
            <a:lvl5pPr>
              <a:buNone/>
              <a:defRPr/>
            </a:lvl5pPr>
          </a:lstStyle>
          <a:p>
            <a:pPr marL="457200" marR="0" lvl="0" indent="-457200" algn="just" defTabSz="801688">
              <a:spcBef>
                <a:spcPct val="30000"/>
              </a:spcBef>
              <a:spcAft>
                <a:spcPct val="0"/>
              </a:spcAft>
              <a:buClr>
                <a:schemeClr val="tx1"/>
              </a:buClr>
              <a:buSzPct val="100000"/>
              <a:buFont typeface="+mj-lt"/>
              <a:buAutoNum type="arabicPeriod"/>
              <a:tabLst/>
            </a:pPr>
            <a:r>
              <a:rPr lang="en-US" altLang="zh-CN" dirty="0" smtClean="0"/>
              <a:t>Question description.</a:t>
            </a:r>
          </a:p>
          <a:p>
            <a:pPr lvl="1"/>
            <a:endParaRPr lang="en-US" altLang="zh-CN" dirty="0" smtClean="0"/>
          </a:p>
        </p:txBody>
      </p:sp>
      <p:cxnSp>
        <p:nvCxnSpPr>
          <p:cNvPr id="5"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2196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6" name="文本框 16">
            <a:extLst>
              <a:ext uri="{FF2B5EF4-FFF2-40B4-BE49-F238E27FC236}">
                <a16:creationId xmlns:a16="http://schemas.microsoft.com/office/drawing/2014/main" xmlns="" id="{568EC886-2612-1F43-AB51-21A76A078357}"/>
              </a:ext>
            </a:extLst>
          </p:cNvPr>
          <p:cNvSpPr txBox="1"/>
          <p:nvPr userDrawn="1"/>
        </p:nvSpPr>
        <p:spPr>
          <a:xfrm>
            <a:off x="918916" y="630373"/>
            <a:ext cx="2462534" cy="707886"/>
          </a:xfrm>
          <a:prstGeom prst="rect">
            <a:avLst/>
          </a:prstGeom>
          <a:noFill/>
        </p:spPr>
        <p:txBody>
          <a:bodyPr wrap="none" rtlCol="0">
            <a:spAutoFit/>
          </a:bodyPr>
          <a:lstStyle/>
          <a:p>
            <a:pPr lvl="0" fontAlgn="ctr"/>
            <a:r>
              <a:rPr lang="ru-RU" altLang="zh-CN" sz="40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Вопросы</a:t>
            </a:r>
            <a:endParaRPr lang="en-US" altLang="zh-CN" sz="40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07444392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1#本节小结（可选）">
    <p:spTree>
      <p:nvGrpSpPr>
        <p:cNvPr id="1" name=""/>
        <p:cNvGrpSpPr/>
        <p:nvPr/>
      </p:nvGrpSpPr>
      <p:grpSpPr>
        <a:xfrm>
          <a:off x="0" y="0"/>
          <a:ext cx="0" cy="0"/>
          <a:chOff x="0" y="0"/>
          <a:chExt cx="0" cy="0"/>
        </a:xfrm>
      </p:grpSpPr>
      <p:sp>
        <p:nvSpPr>
          <p:cNvPr id="10" name="内容占位符 6"/>
          <p:cNvSpPr>
            <a:spLocks noGrp="1"/>
          </p:cNvSpPr>
          <p:nvPr>
            <p:ph sz="quarter" idx="10" hasCustomPrompt="1"/>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2pPr>
            <a:lvl3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3pPr>
            <a:lvl4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4pPr>
            <a:lvl5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5pPr>
          </a:lstStyle>
          <a:p>
            <a:r>
              <a:rPr lang="en-US" altLang="zh-CN" dirty="0" smtClean="0"/>
              <a:t>Click here to edit summary</a:t>
            </a:r>
            <a:endParaRPr lang="zh-CN" altLang="en-US" dirty="0" smtClean="0"/>
          </a:p>
          <a:p>
            <a:pPr lvl="1"/>
            <a:r>
              <a:rPr lang="zh-CN" altLang="en-US" dirty="0" smtClean="0"/>
              <a:t>第二</a:t>
            </a:r>
            <a:r>
              <a:rPr lang="zh-CN" altLang="en-US" dirty="0"/>
              <a:t>级</a:t>
            </a:r>
          </a:p>
          <a:p>
            <a:pPr lvl="2"/>
            <a:r>
              <a:rPr lang="zh-CN" altLang="en-US" dirty="0"/>
              <a:t>第三级</a:t>
            </a:r>
          </a:p>
          <a:p>
            <a:pPr lvl="3"/>
            <a:r>
              <a:rPr lang="zh-CN" altLang="en-US" dirty="0"/>
              <a:t>第四级</a:t>
            </a:r>
          </a:p>
          <a:p>
            <a:pPr lvl="4"/>
            <a:r>
              <a:rPr lang="zh-CN" altLang="en-US" dirty="0"/>
              <a:t>第五级</a:t>
            </a:r>
          </a:p>
        </p:txBody>
      </p:sp>
      <p:cxnSp>
        <p:nvCxnSpPr>
          <p:cNvPr id="11"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4032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2" name="文本框 16">
            <a:extLst>
              <a:ext uri="{FF2B5EF4-FFF2-40B4-BE49-F238E27FC236}">
                <a16:creationId xmlns:a16="http://schemas.microsoft.com/office/drawing/2014/main" xmlns="" id="{568EC886-2612-1F43-AB51-21A76A078357}"/>
              </a:ext>
            </a:extLst>
          </p:cNvPr>
          <p:cNvSpPr txBox="1"/>
          <p:nvPr userDrawn="1"/>
        </p:nvSpPr>
        <p:spPr>
          <a:xfrm>
            <a:off x="918916" y="630373"/>
            <a:ext cx="4265911" cy="707886"/>
          </a:xfrm>
          <a:prstGeom prst="rect">
            <a:avLst/>
          </a:prstGeom>
          <a:noFill/>
        </p:spPr>
        <p:txBody>
          <a:bodyPr wrap="none" rtlCol="0">
            <a:spAutoFit/>
          </a:bodyPr>
          <a:lstStyle/>
          <a:p>
            <a:pPr lvl="0" fontAlgn="ctr"/>
            <a:r>
              <a:rPr lang="en-US" altLang="zh-CN" sz="40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Section Summary</a:t>
            </a:r>
            <a:endParaRPr lang="en-US" altLang="zh-CN" sz="40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226455942"/>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12#本章总结">
    <p:spTree>
      <p:nvGrpSpPr>
        <p:cNvPr id="1" name=""/>
        <p:cNvGrpSpPr/>
        <p:nvPr/>
      </p:nvGrpSpPr>
      <p:grpSpPr>
        <a:xfrm>
          <a:off x="0" y="0"/>
          <a:ext cx="0" cy="0"/>
          <a:chOff x="0" y="0"/>
          <a:chExt cx="0" cy="0"/>
        </a:xfrm>
      </p:grpSpPr>
      <p:sp>
        <p:nvSpPr>
          <p:cNvPr id="10" name="内容占位符 6"/>
          <p:cNvSpPr>
            <a:spLocks noGrp="1"/>
          </p:cNvSpPr>
          <p:nvPr>
            <p:ph sz="quarter" idx="10" hasCustomPrompt="1"/>
          </p:nvPr>
        </p:nvSpPr>
        <p:spPr>
          <a:xfrm>
            <a:off x="1019175" y="1844675"/>
            <a:ext cx="10153650" cy="4082880"/>
          </a:xfrm>
          <a:prstGeom prst="rect">
            <a:avLst/>
          </a:prstGeom>
        </p:spPr>
        <p:txBody>
          <a:bodyPr/>
          <a:lstStyle>
            <a:lvl1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1pPr>
            <a:lvl2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2pPr>
            <a:lvl3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3pPr>
            <a:lvl4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4pPr>
            <a:lvl5pPr algn="just" fontAlgn="ctr">
              <a:buClrTx/>
              <a:defRPr baseline="0">
                <a:latin typeface="Huawei Sans" panose="020C0503030203020204" pitchFamily="34" charset="0"/>
                <a:ea typeface="方正兰亭黑简体" panose="02000000000000000000" pitchFamily="2" charset="-122"/>
                <a:cs typeface="Huawei Sans" panose="020C0503030203020204" pitchFamily="34" charset="0"/>
              </a:defRPr>
            </a:lvl5pPr>
          </a:lstStyle>
          <a:p>
            <a:pPr lvl="0"/>
            <a:r>
              <a:rPr lang="en-US" altLang="zh-CN" dirty="0" smtClean="0"/>
              <a:t>Click to edit</a:t>
            </a:r>
            <a:endParaRPr lang="zh-CN" altLang="en-US" dirty="0" smtClean="0"/>
          </a:p>
          <a:p>
            <a:pPr lvl="1"/>
            <a:r>
              <a:rPr lang="zh-CN" altLang="en-US" dirty="0" smtClean="0"/>
              <a:t>第二</a:t>
            </a:r>
            <a:r>
              <a:rPr lang="zh-CN" altLang="en-US" dirty="0"/>
              <a:t>级</a:t>
            </a:r>
          </a:p>
          <a:p>
            <a:pPr lvl="2"/>
            <a:r>
              <a:rPr lang="zh-CN" altLang="en-US" dirty="0"/>
              <a:t>第三级</a:t>
            </a:r>
          </a:p>
          <a:p>
            <a:pPr lvl="3"/>
            <a:r>
              <a:rPr lang="zh-CN" altLang="en-US" dirty="0"/>
              <a:t>第四级</a:t>
            </a:r>
          </a:p>
          <a:p>
            <a:pPr lvl="4"/>
            <a:r>
              <a:rPr lang="zh-CN" altLang="en-US" dirty="0"/>
              <a:t>第五级</a:t>
            </a:r>
          </a:p>
        </p:txBody>
      </p:sp>
      <p:cxnSp>
        <p:nvCxnSpPr>
          <p:cNvPr id="9"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7" y="1349255"/>
            <a:ext cx="3240000"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11" name="文本框 16">
            <a:extLst>
              <a:ext uri="{FF2B5EF4-FFF2-40B4-BE49-F238E27FC236}">
                <a16:creationId xmlns:a16="http://schemas.microsoft.com/office/drawing/2014/main" xmlns="" id="{568EC886-2612-1F43-AB51-21A76A078357}"/>
              </a:ext>
            </a:extLst>
          </p:cNvPr>
          <p:cNvSpPr txBox="1"/>
          <p:nvPr userDrawn="1"/>
        </p:nvSpPr>
        <p:spPr>
          <a:xfrm>
            <a:off x="918916" y="630373"/>
            <a:ext cx="3517310" cy="707886"/>
          </a:xfrm>
          <a:prstGeom prst="rect">
            <a:avLst/>
          </a:prstGeom>
          <a:noFill/>
        </p:spPr>
        <p:txBody>
          <a:bodyPr wrap="none" rtlCol="0">
            <a:spAutoFit/>
          </a:bodyPr>
          <a:lstStyle/>
          <a:p>
            <a:pPr algn="l" defTabSz="1001624" rtl="0" eaLnBrk="0" fontAlgn="ctr" hangingPunct="0">
              <a:spcBef>
                <a:spcPct val="0"/>
              </a:spcBef>
              <a:spcAft>
                <a:spcPct val="0"/>
              </a:spcAft>
            </a:pPr>
            <a:r>
              <a:rPr lang="ru-RU" altLang="zh-CN" sz="4000" b="1" kern="1200" baseline="0" dirty="0" smtClean="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rPr>
              <a:t>Заключение</a:t>
            </a:r>
            <a:endParaRPr lang="en-US" altLang="zh-CN" sz="4000" b="1" kern="1200" baseline="0" dirty="0">
              <a:solidFill>
                <a:srgbClr val="404040"/>
              </a:solidFill>
              <a:latin typeface="Huawei Sans" panose="020C0503030203020204" pitchFamily="34" charset="0"/>
              <a:ea typeface="方正兰亭黑简体" panose="02000000000000000000" pitchFamily="2" charset="-122"/>
              <a:cs typeface="Huawei Sans" panose="020C0503030203020204" pitchFamily="34" charset="0"/>
            </a:endParaRPr>
          </a:p>
        </p:txBody>
      </p:sp>
    </p:spTree>
    <p:extLst>
      <p:ext uri="{BB962C8B-B14F-4D97-AF65-F5344CB8AC3E}">
        <p14:creationId xmlns:p14="http://schemas.microsoft.com/office/powerpoint/2010/main" val="398952935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3.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 Placeholder 14">
            <a:extLst>
              <a:ext uri="{FF2B5EF4-FFF2-40B4-BE49-F238E27FC236}">
                <a16:creationId xmlns:a16="http://schemas.microsoft.com/office/drawing/2014/main" xmlns="" id="{AF72FAD7-C8C3-754A-A498-D3A7EC29AB73}"/>
              </a:ext>
            </a:extLst>
          </p:cNvPr>
          <p:cNvSpPr>
            <a:spLocks noGrp="1"/>
          </p:cNvSpPr>
          <p:nvPr>
            <p:ph type="body" idx="1"/>
          </p:nvPr>
        </p:nvSpPr>
        <p:spPr>
          <a:xfrm>
            <a:off x="908954" y="6270652"/>
            <a:ext cx="1981542" cy="153611"/>
          </a:xfrm>
          <a:prstGeom prst="rect">
            <a:avLst/>
          </a:prstGeom>
        </p:spPr>
        <p:txBody>
          <a:bodyPr vert="horz" lIns="0" tIns="0" rIns="0" bIns="0" rtlCol="0">
            <a:noAutofit/>
          </a:bodyPr>
          <a:lstStyle/>
          <a:p>
            <a:pPr>
              <a:lnSpc>
                <a:spcPct val="100000"/>
              </a:lnSpc>
            </a:pPr>
            <a:r>
              <a:rPr kumimoji="1" lang="en-US" altLang="zh-CN" sz="1000" dirty="0"/>
              <a:t>Security Level:</a:t>
            </a:r>
            <a:endParaRPr lang="en-US" altLang="zh-CN" sz="1000" dirty="0"/>
          </a:p>
        </p:txBody>
      </p:sp>
      <p:pic>
        <p:nvPicPr>
          <p:cNvPr id="8" name="图片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203089" y="5976169"/>
            <a:ext cx="2257507" cy="482533"/>
          </a:xfrm>
          <a:prstGeom prst="rect">
            <a:avLst/>
          </a:prstGeom>
        </p:spPr>
      </p:pic>
      <p:grpSp>
        <p:nvGrpSpPr>
          <p:cNvPr id="30"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1"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2"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3"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4"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5"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6"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7"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8"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9"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40"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1"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2"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3"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4"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5"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6"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7"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48"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49"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50"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51"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52"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53"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54"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55"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56"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57"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58"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59"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60"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61"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62"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63"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64"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65"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66"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67"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68"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69"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70"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3376951090"/>
      </p:ext>
    </p:extLst>
  </p:cSld>
  <p:clrMap bg1="lt1" tx1="dk1" bg2="lt2" tx2="dk2" accent1="accent1" accent2="accent2" accent3="accent3" accent4="accent4" accent5="accent5" accent6="accent6" hlink="hlink" folHlink="folHlink"/>
  <p:sldLayoutIdLst>
    <p:sldLayoutId id="2147483842" r:id="rId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baseline="0">
          <a:solidFill>
            <a:schemeClr val="tx1"/>
          </a:solidFill>
          <a:latin typeface="Huawei Sans" panose="020C0503030203020204" pitchFamily="34" charset="0"/>
          <a:ea typeface="方正兰亭黑简体" panose="02000000000000000000" pitchFamily="2"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748">
          <p15:clr>
            <a:srgbClr val="F26B43"/>
          </p15:clr>
        </p15:guide>
        <p15:guide id="2" pos="574">
          <p15:clr>
            <a:srgbClr val="F26B43"/>
          </p15:clr>
        </p15:guide>
        <p15:guide id="3" orient="horz" pos="572">
          <p15:clr>
            <a:srgbClr val="F26B43"/>
          </p15:clr>
        </p15:guide>
        <p15:guide id="4" orient="horz" pos="1230">
          <p15:clr>
            <a:srgbClr val="F26B43"/>
          </p15:clr>
        </p15:guide>
        <p15:guide id="5" orient="horz" pos="2160">
          <p15:clr>
            <a:srgbClr val="F26B43"/>
          </p15:clr>
        </p15:guide>
        <p15:guide id="6"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BEBEB"/>
        </a:solidFill>
        <a:effectLst/>
      </p:bgPr>
    </p:bg>
    <p:spTree>
      <p:nvGrpSpPr>
        <p:cNvPr id="1" name=""/>
        <p:cNvGrpSpPr/>
        <p:nvPr/>
      </p:nvGrpSpPr>
      <p:grpSpPr>
        <a:xfrm>
          <a:off x="0" y="0"/>
          <a:ext cx="0" cy="0"/>
          <a:chOff x="0" y="0"/>
          <a:chExt cx="0" cy="0"/>
        </a:xfrm>
      </p:grpSpPr>
      <p:sp>
        <p:nvSpPr>
          <p:cNvPr id="23" name="TextBox 2">
            <a:extLst>
              <a:ext uri="{FF2B5EF4-FFF2-40B4-BE49-F238E27FC236}">
                <a16:creationId xmlns:a16="http://schemas.microsoft.com/office/drawing/2014/main" xmlns="" id="{6785A3D6-1271-D247-9E96-1B376F4BE7BE}"/>
              </a:ext>
            </a:extLst>
          </p:cNvPr>
          <p:cNvSpPr txBox="1"/>
          <p:nvPr userDrawn="1"/>
        </p:nvSpPr>
        <p:spPr>
          <a:xfrm>
            <a:off x="1095467" y="6356939"/>
            <a:ext cx="2809021" cy="242246"/>
          </a:xfrm>
          <a:prstGeom prst="rect">
            <a:avLst/>
          </a:prstGeom>
          <a:noFill/>
        </p:spPr>
        <p:txBody>
          <a:bodyPr wrap="square" rtlCol="0">
            <a:spAutoFit/>
          </a:bodyPr>
          <a:lstStyle/>
          <a:p>
            <a:r>
              <a:rPr lang="ru-RU" sz="974" b="0" baseline="0" dirty="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t>Конфиденциальная информация </a:t>
            </a:r>
            <a:r>
              <a:rPr lang="en-US" sz="974" b="0" baseline="0" dirty="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t>Huawei</a:t>
            </a:r>
            <a:endParaRPr lang="en-US" sz="974" b="0"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endParaRPr>
          </a:p>
        </p:txBody>
      </p:sp>
      <p:sp>
        <p:nvSpPr>
          <p:cNvPr id="24" name="TextBox 3">
            <a:extLst>
              <a:ext uri="{FF2B5EF4-FFF2-40B4-BE49-F238E27FC236}">
                <a16:creationId xmlns:a16="http://schemas.microsoft.com/office/drawing/2014/main" xmlns="" id="{EABEE2EE-BF4D-7A4A-B3C6-9E47668CCD98}"/>
              </a:ext>
            </a:extLst>
          </p:cNvPr>
          <p:cNvSpPr txBox="1"/>
          <p:nvPr userDrawn="1"/>
        </p:nvSpPr>
        <p:spPr>
          <a:xfrm>
            <a:off x="734131" y="6402806"/>
            <a:ext cx="499729" cy="150296"/>
          </a:xfrm>
          <a:prstGeom prst="rect">
            <a:avLst/>
          </a:prstGeom>
          <a:noFill/>
        </p:spPr>
        <p:txBody>
          <a:bodyPr wrap="square" lIns="0" tIns="0" rIns="0" bIns="0" rtlCol="0">
            <a:spAutoFit/>
          </a:bodyPr>
          <a:lstStyle/>
          <a:p>
            <a:pPr marL="0" marR="0" lvl="0" indent="0" algn="l" defTabSz="890849" rtl="0" eaLnBrk="1" fontAlgn="auto" latinLnBrk="0" hangingPunct="1">
              <a:lnSpc>
                <a:spcPct val="100000"/>
              </a:lnSpc>
              <a:spcBef>
                <a:spcPts val="0"/>
              </a:spcBef>
              <a:spcAft>
                <a:spcPts val="0"/>
              </a:spcAft>
              <a:buClrTx/>
              <a:buSzTx/>
              <a:buFontTx/>
              <a:buNone/>
              <a:tabLst/>
              <a:defRPr/>
            </a:pPr>
            <a:fld id="{C3837181-38C6-AD4F-B8BA-B444770388BB}" type="slidenum">
              <a:rPr lang="en-US" sz="974" baseline="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pPr marL="0" marR="0" lvl="0" indent="0" algn="l" defTabSz="890849" rtl="0" eaLnBrk="1" fontAlgn="auto" latinLnBrk="0" hangingPunct="1">
                <a:lnSpc>
                  <a:spcPct val="100000"/>
                </a:lnSpc>
                <a:spcBef>
                  <a:spcPts val="0"/>
                </a:spcBef>
                <a:spcAft>
                  <a:spcPts val="0"/>
                </a:spcAft>
                <a:buClrTx/>
                <a:buSzTx/>
                <a:buFontTx/>
                <a:buNone/>
                <a:tabLst/>
                <a:defRPr/>
              </a:pPr>
              <a:t>‹#›</a:t>
            </a:fld>
            <a:endParaRPr lang="en-US" sz="974"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endParaRPr>
          </a:p>
        </p:txBody>
      </p:sp>
      <p:pic>
        <p:nvPicPr>
          <p:cNvPr id="25" name="图片 24"/>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0195999" y="6319870"/>
            <a:ext cx="1269075" cy="271153"/>
          </a:xfrm>
          <a:prstGeom prst="rect">
            <a:avLst/>
          </a:prstGeom>
        </p:spPr>
      </p:pic>
      <p:grpSp>
        <p:nvGrpSpPr>
          <p:cNvPr id="27"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28"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29"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0"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1"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2"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3"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4"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5"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6"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7"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38"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39"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0"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1"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2"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3"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4"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65"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66"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67"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68"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69"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70"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71"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72"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73"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74"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75"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76"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77"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78"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79"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80"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81"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82"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83"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84"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85"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86"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87"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2516831641"/>
      </p:ext>
    </p:extLst>
  </p:cSld>
  <p:clrMap bg1="lt1" tx1="dk1" bg2="lt2" tx2="dk2" accent1="accent1" accent2="accent2" accent3="accent3" accent4="accent4" accent5="accent5" accent6="accent6" hlink="hlink" folHlink="folHlink"/>
  <p:sldLayoutIdLst>
    <p:sldLayoutId id="2147483875" r:id="rId1"/>
    <p:sldLayoutId id="2147483845" r:id="rId2"/>
    <p:sldLayoutId id="2147483846" r:id="rId3"/>
    <p:sldLayoutId id="2147483847" r:id="rId4"/>
    <p:sldLayoutId id="2147483848" r:id="rId5"/>
    <p:sldLayoutId id="2147483878" r:id="rId6"/>
    <p:sldLayoutId id="2147483850" r:id="rId7"/>
    <p:sldLayoutId id="2147483851" r:id="rId8"/>
    <p:sldLayoutId id="2147483852" r:id="rId9"/>
    <p:sldLayoutId id="2147483853" r:id="rId10"/>
  </p:sldLayoutIdLst>
  <p:timing>
    <p:tnLst>
      <p:par>
        <p:cTn id="1" dur="indefinite" restart="never" nodeType="tmRoot"/>
      </p:par>
    </p:tnLst>
  </p:timing>
  <p:txStyles>
    <p:titleStyle>
      <a:lvl1pPr algn="l" defTabSz="914034" rtl="0" eaLnBrk="1" fontAlgn="ctr" latinLnBrk="0" hangingPunct="1">
        <a:lnSpc>
          <a:spcPct val="90000"/>
        </a:lnSpc>
        <a:spcBef>
          <a:spcPct val="0"/>
        </a:spcBef>
        <a:buNone/>
        <a:defRPr lang="zh-CN" altLang="en-US" sz="3200" kern="1200" baseline="0" dirty="0">
          <a:solidFill>
            <a:schemeClr val="tx1"/>
          </a:solidFill>
          <a:latin typeface="Huawei Sans" panose="020C0503030203020204" pitchFamily="34" charset="0"/>
          <a:ea typeface="方正兰亭黑简体" panose="02000000000000000000" pitchFamily="2" charset="-122"/>
          <a:cs typeface="+mn-cs"/>
        </a:defRPr>
      </a:lvl1pPr>
    </p:titleStyle>
    <p:bodyStyle>
      <a:lvl1pPr marL="302279" indent="-302279" algn="l" defTabSz="914034" rtl="0" eaLnBrk="1" fontAlgn="ctr" latinLnBrk="0" hangingPunct="1">
        <a:lnSpc>
          <a:spcPct val="140000"/>
        </a:lnSpc>
        <a:spcBef>
          <a:spcPts val="792"/>
        </a:spcBef>
        <a:buSzPct val="50000"/>
        <a:buFont typeface="Wingdings" panose="05000000000000000000" pitchFamily="2" charset="2"/>
        <a:buChar char="l"/>
        <a:defRPr sz="2199" kern="1200">
          <a:solidFill>
            <a:schemeClr val="tx1"/>
          </a:solidFill>
          <a:latin typeface="Huawei Sans" panose="020C0503030203020204" pitchFamily="34" charset="0"/>
          <a:ea typeface="方正兰亭黑简体" panose="02000000000000000000" pitchFamily="2" charset="-122"/>
          <a:cs typeface="+mn-cs"/>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999" kern="1200">
          <a:solidFill>
            <a:schemeClr val="tx1"/>
          </a:solidFill>
          <a:latin typeface="Huawei Sans"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799" kern="1200">
          <a:solidFill>
            <a:schemeClr val="tx1"/>
          </a:solidFill>
          <a:latin typeface="Huawei Sans"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599" kern="1200">
          <a:solidFill>
            <a:schemeClr val="tx1"/>
          </a:solidFill>
          <a:latin typeface="Huawei Sans"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399" kern="1200">
          <a:solidFill>
            <a:schemeClr val="tx1"/>
          </a:solidFill>
          <a:latin typeface="Huawei Sans"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zh-CN"/>
      </a:defPPr>
      <a:lvl1pPr marL="0" algn="l" defTabSz="914034" rtl="0" eaLnBrk="1" latinLnBrk="0" hangingPunct="1">
        <a:defRPr sz="1799" kern="1200">
          <a:solidFill>
            <a:schemeClr val="tx1"/>
          </a:solidFill>
          <a:latin typeface="+mn-lt"/>
          <a:ea typeface="+mn-ea"/>
          <a:cs typeface="+mn-cs"/>
        </a:defRPr>
      </a:lvl1pPr>
      <a:lvl2pPr marL="457017" algn="l" defTabSz="914034" rtl="0" eaLnBrk="1" latinLnBrk="0" hangingPunct="1">
        <a:defRPr sz="1799" kern="1200">
          <a:solidFill>
            <a:schemeClr val="tx1"/>
          </a:solidFill>
          <a:latin typeface="+mn-lt"/>
          <a:ea typeface="+mn-ea"/>
          <a:cs typeface="+mn-cs"/>
        </a:defRPr>
      </a:lvl2pPr>
      <a:lvl3pPr marL="914034" algn="l" defTabSz="914034" rtl="0" eaLnBrk="1" latinLnBrk="0" hangingPunct="1">
        <a:defRPr sz="1799" kern="1200">
          <a:solidFill>
            <a:schemeClr val="tx1"/>
          </a:solidFill>
          <a:latin typeface="+mn-lt"/>
          <a:ea typeface="+mn-ea"/>
          <a:cs typeface="+mn-cs"/>
        </a:defRPr>
      </a:lvl3pPr>
      <a:lvl4pPr marL="1371051" algn="l" defTabSz="914034" rtl="0" eaLnBrk="1" latinLnBrk="0" hangingPunct="1">
        <a:defRPr sz="1799" kern="1200">
          <a:solidFill>
            <a:schemeClr val="tx1"/>
          </a:solidFill>
          <a:latin typeface="+mn-lt"/>
          <a:ea typeface="+mn-ea"/>
          <a:cs typeface="+mn-cs"/>
        </a:defRPr>
      </a:lvl4pPr>
      <a:lvl5pPr marL="1828068" algn="l" defTabSz="914034" rtl="0" eaLnBrk="1" latinLnBrk="0" hangingPunct="1">
        <a:defRPr sz="1799" kern="1200">
          <a:solidFill>
            <a:schemeClr val="tx1"/>
          </a:solidFill>
          <a:latin typeface="+mn-lt"/>
          <a:ea typeface="+mn-ea"/>
          <a:cs typeface="+mn-cs"/>
        </a:defRPr>
      </a:lvl5pPr>
      <a:lvl6pPr marL="2285086" algn="l" defTabSz="914034" rtl="0" eaLnBrk="1" latinLnBrk="0" hangingPunct="1">
        <a:defRPr sz="1799" kern="1200">
          <a:solidFill>
            <a:schemeClr val="tx1"/>
          </a:solidFill>
          <a:latin typeface="+mn-lt"/>
          <a:ea typeface="+mn-ea"/>
          <a:cs typeface="+mn-cs"/>
        </a:defRPr>
      </a:lvl6pPr>
      <a:lvl7pPr marL="2742103" algn="l" defTabSz="914034" rtl="0" eaLnBrk="1" latinLnBrk="0" hangingPunct="1">
        <a:defRPr sz="1799" kern="1200">
          <a:solidFill>
            <a:schemeClr val="tx1"/>
          </a:solidFill>
          <a:latin typeface="+mn-lt"/>
          <a:ea typeface="+mn-ea"/>
          <a:cs typeface="+mn-cs"/>
        </a:defRPr>
      </a:lvl7pPr>
      <a:lvl8pPr marL="3199120" algn="l" defTabSz="914034" rtl="0" eaLnBrk="1" latinLnBrk="0" hangingPunct="1">
        <a:defRPr sz="1799" kern="1200">
          <a:solidFill>
            <a:schemeClr val="tx1"/>
          </a:solidFill>
          <a:latin typeface="+mn-lt"/>
          <a:ea typeface="+mn-ea"/>
          <a:cs typeface="+mn-cs"/>
        </a:defRPr>
      </a:lvl8pPr>
      <a:lvl9pPr marL="3656137" algn="l" defTabSz="914034" rtl="0" eaLnBrk="1" latinLnBrk="0" hangingPunct="1">
        <a:defRPr sz="1799"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42">
          <p15:clr>
            <a:srgbClr val="F26B43"/>
          </p15:clr>
        </p15:guide>
        <p15:guide id="2" pos="7038">
          <p15:clr>
            <a:srgbClr val="F26B43"/>
          </p15:clr>
        </p15:guide>
        <p15:guide id="3" orient="horz" pos="2341">
          <p15:clr>
            <a:srgbClr val="F26B43"/>
          </p15:clr>
        </p15:guide>
        <p15:guide id="4" orient="horz" pos="3906">
          <p15:clr>
            <a:srgbClr val="F26B43"/>
          </p15:clr>
        </p15:guide>
        <p15:guide id="5" orient="horz" pos="1162">
          <p15:clr>
            <a:srgbClr val="F26B43"/>
          </p15:clr>
        </p15:guide>
        <p15:guide id="6" pos="3840">
          <p15:clr>
            <a:srgbClr val="F26B43"/>
          </p15:clr>
        </p15:guide>
        <p15:guide id="7" orient="horz" pos="731">
          <p15:clr>
            <a:srgbClr val="F26B43"/>
          </p15:clr>
        </p15:guide>
        <p15:guide id="8" orient="horz" pos="86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7" name="Rectangle 6"/>
          <p:cNvSpPr>
            <a:spLocks noGrp="1" noChangeArrowheads="1"/>
          </p:cNvSpPr>
          <p:nvPr>
            <p:ph type="title"/>
          </p:nvPr>
        </p:nvSpPr>
        <p:spPr bwMode="auto">
          <a:xfrm>
            <a:off x="734131" y="457499"/>
            <a:ext cx="10726032" cy="980113"/>
          </a:xfrm>
          <a:prstGeom prst="rect">
            <a:avLst/>
          </a:prstGeom>
        </p:spPr>
        <p:txBody>
          <a:bodyPr lIns="0" tIns="0" rIns="0" bIns="0" anchor="t">
            <a:normAutofit/>
          </a:bodyPr>
          <a:lstStyle/>
          <a:p>
            <a:pPr marL="0" lvl="0" indent="0" defTabSz="1187798">
              <a:lnSpc>
                <a:spcPts val="3430"/>
              </a:lnSpc>
              <a:spcBef>
                <a:spcPts val="0"/>
              </a:spcBef>
              <a:buFont typeface="Arial" panose="020B0604020202020204" pitchFamily="34" charset="0"/>
            </a:pPr>
            <a:r>
              <a:rPr lang="zh-CN" altLang="en-US" dirty="0" smtClean="0"/>
              <a:t>单击此处编辑母版标题样式</a:t>
            </a:r>
            <a:endParaRPr lang="zh-CN" altLang="en-US" dirty="0"/>
          </a:p>
        </p:txBody>
      </p:sp>
      <p:sp>
        <p:nvSpPr>
          <p:cNvPr id="28" name="Rectangle 57"/>
          <p:cNvSpPr>
            <a:spLocks noGrp="1" noChangeArrowheads="1"/>
          </p:cNvSpPr>
          <p:nvPr>
            <p:ph type="body" idx="1"/>
          </p:nvPr>
        </p:nvSpPr>
        <p:spPr bwMode="auto">
          <a:xfrm>
            <a:off x="731838" y="1484313"/>
            <a:ext cx="10728325" cy="4443760"/>
          </a:xfrm>
          <a:prstGeom prst="rect">
            <a:avLst/>
          </a:prstGeom>
          <a:noFill/>
          <a:ln w="9525">
            <a:noFill/>
            <a:miter lim="800000"/>
            <a:headEnd/>
            <a:tailEnd/>
          </a:ln>
        </p:spPr>
        <p:txBody>
          <a:bodyPr vert="horz" wrap="square" lIns="80141" tIns="40071" rIns="80141" bIns="40071" numCol="1" anchor="t" anchorCtr="0" compatLnSpc="1">
            <a:prstTxWarp prst="textNoShape">
              <a:avLst/>
            </a:prstTxWarp>
          </a:bodyPr>
          <a:lstStyle/>
          <a:p>
            <a:pPr lvl="0"/>
            <a:r>
              <a:rPr lang="zh-CN" altLang="en-US" dirty="0" smtClean="0"/>
              <a:t>单击此处编辑母版文本样式</a:t>
            </a:r>
          </a:p>
          <a:p>
            <a:pPr lvl="1"/>
            <a:r>
              <a:rPr lang="zh-CN" altLang="en-US" dirty="0" smtClean="0"/>
              <a:t>第二</a:t>
            </a:r>
            <a:r>
              <a:rPr lang="zh-CN" altLang="en-US" dirty="0"/>
              <a:t>级</a:t>
            </a:r>
          </a:p>
          <a:p>
            <a:pPr lvl="2"/>
            <a:r>
              <a:rPr lang="zh-CN" altLang="en-US" dirty="0"/>
              <a:t>第三级</a:t>
            </a:r>
          </a:p>
          <a:p>
            <a:pPr lvl="3"/>
            <a:r>
              <a:rPr lang="zh-CN" altLang="en-US" dirty="0"/>
              <a:t>第四级</a:t>
            </a:r>
          </a:p>
          <a:p>
            <a:pPr lvl="4"/>
            <a:r>
              <a:rPr lang="zh-CN" altLang="en-US" dirty="0"/>
              <a:t>第五级</a:t>
            </a:r>
          </a:p>
        </p:txBody>
      </p:sp>
      <p:sp>
        <p:nvSpPr>
          <p:cNvPr id="23" name="TextBox 2">
            <a:extLst>
              <a:ext uri="{FF2B5EF4-FFF2-40B4-BE49-F238E27FC236}">
                <a16:creationId xmlns:a16="http://schemas.microsoft.com/office/drawing/2014/main" xmlns="" id="{6785A3D6-1271-D247-9E96-1B376F4BE7BE}"/>
              </a:ext>
            </a:extLst>
          </p:cNvPr>
          <p:cNvSpPr txBox="1"/>
          <p:nvPr userDrawn="1"/>
        </p:nvSpPr>
        <p:spPr>
          <a:xfrm>
            <a:off x="1095467" y="6356939"/>
            <a:ext cx="2726725" cy="242246"/>
          </a:xfrm>
          <a:prstGeom prst="rect">
            <a:avLst/>
          </a:prstGeom>
          <a:noFill/>
        </p:spPr>
        <p:txBody>
          <a:bodyPr wrap="square" rtlCol="0">
            <a:spAutoFit/>
          </a:bodyPr>
          <a:lstStyle/>
          <a:p>
            <a:r>
              <a:rPr lang="ru-RU" sz="974" b="0" baseline="0" dirty="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t>Конфиденциальная информация </a:t>
            </a:r>
            <a:r>
              <a:rPr lang="en-US" sz="974" b="0" baseline="0" dirty="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t>Huawei</a:t>
            </a:r>
            <a:endParaRPr lang="en-US" sz="974" b="0"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endParaRPr>
          </a:p>
        </p:txBody>
      </p:sp>
      <p:sp>
        <p:nvSpPr>
          <p:cNvPr id="24" name="TextBox 3">
            <a:extLst>
              <a:ext uri="{FF2B5EF4-FFF2-40B4-BE49-F238E27FC236}">
                <a16:creationId xmlns:a16="http://schemas.microsoft.com/office/drawing/2014/main" xmlns="" id="{EABEE2EE-BF4D-7A4A-B3C6-9E47668CCD98}"/>
              </a:ext>
            </a:extLst>
          </p:cNvPr>
          <p:cNvSpPr txBox="1"/>
          <p:nvPr userDrawn="1"/>
        </p:nvSpPr>
        <p:spPr>
          <a:xfrm>
            <a:off x="734131" y="6402806"/>
            <a:ext cx="499729" cy="150296"/>
          </a:xfrm>
          <a:prstGeom prst="rect">
            <a:avLst/>
          </a:prstGeom>
          <a:noFill/>
        </p:spPr>
        <p:txBody>
          <a:bodyPr wrap="square" lIns="0" tIns="0" rIns="0" bIns="0" rtlCol="0">
            <a:spAutoFit/>
          </a:bodyPr>
          <a:lstStyle/>
          <a:p>
            <a:pPr marL="0" marR="0" lvl="0" indent="0" algn="l" defTabSz="890849" rtl="0" eaLnBrk="1" fontAlgn="auto" latinLnBrk="0" hangingPunct="1">
              <a:lnSpc>
                <a:spcPct val="100000"/>
              </a:lnSpc>
              <a:spcBef>
                <a:spcPts val="0"/>
              </a:spcBef>
              <a:spcAft>
                <a:spcPts val="0"/>
              </a:spcAft>
              <a:buClrTx/>
              <a:buSzTx/>
              <a:buFontTx/>
              <a:buNone/>
              <a:tabLst/>
              <a:defRPr/>
            </a:pPr>
            <a:fld id="{C3837181-38C6-AD4F-B8BA-B444770388BB}" type="slidenum">
              <a:rPr lang="en-US" sz="974" baseline="0" smtClean="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rPr>
              <a:pPr marL="0" marR="0" lvl="0" indent="0" algn="l" defTabSz="890849" rtl="0" eaLnBrk="1" fontAlgn="auto" latinLnBrk="0" hangingPunct="1">
                <a:lnSpc>
                  <a:spcPct val="100000"/>
                </a:lnSpc>
                <a:spcBef>
                  <a:spcPts val="0"/>
                </a:spcBef>
                <a:spcAft>
                  <a:spcPts val="0"/>
                </a:spcAft>
                <a:buClrTx/>
                <a:buSzTx/>
                <a:buFontTx/>
                <a:buNone/>
                <a:tabLst/>
                <a:defRPr/>
              </a:pPr>
              <a:t>‹#›</a:t>
            </a:fld>
            <a:endParaRPr lang="en-US" sz="974" baseline="0" dirty="0">
              <a:solidFill>
                <a:srgbClr val="1D1D1B"/>
              </a:solidFill>
              <a:latin typeface="Huawei Sans" panose="020C0503030203020204" pitchFamily="34" charset="0"/>
              <a:ea typeface="方正兰亭黑简体" panose="02000000000000000000" pitchFamily="2" charset="-122"/>
              <a:cs typeface="Huawei Sans" panose="020C0503030203020204" pitchFamily="34" charset="0"/>
            </a:endParaRPr>
          </a:p>
        </p:txBody>
      </p:sp>
      <p:pic>
        <p:nvPicPr>
          <p:cNvPr id="25" name="图片 2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195999" y="6319870"/>
            <a:ext cx="1269075" cy="271153"/>
          </a:xfrm>
          <a:prstGeom prst="rect">
            <a:avLst/>
          </a:prstGeom>
        </p:spPr>
      </p:pic>
      <p:grpSp>
        <p:nvGrpSpPr>
          <p:cNvPr id="29"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0"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1"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2"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3"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4"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5"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6"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7"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8"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9"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0"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1"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2"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3"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4"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65"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66"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67"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68"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69"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70"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71"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72"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73"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74"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75"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76"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77"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78"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79"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80"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81"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82"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83"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84"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85"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86"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87"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88"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89"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Tree>
    <p:extLst>
      <p:ext uri="{BB962C8B-B14F-4D97-AF65-F5344CB8AC3E}">
        <p14:creationId xmlns:p14="http://schemas.microsoft.com/office/powerpoint/2010/main" val="4229503669"/>
      </p:ext>
    </p:extLst>
  </p:cSld>
  <p:clrMap bg1="lt1" tx1="dk1" bg2="lt2" tx2="dk2" accent1="accent1" accent2="accent2" accent3="accent3" accent4="accent4" accent5="accent5" accent6="accent6" hlink="hlink" folHlink="folHlink"/>
  <p:sldLayoutIdLst>
    <p:sldLayoutId id="2147483855" r:id="rId1"/>
    <p:sldLayoutId id="2147483876" r:id="rId2"/>
    <p:sldLayoutId id="2147483856" r:id="rId3"/>
    <p:sldLayoutId id="2147483877" r:id="rId4"/>
    <p:sldLayoutId id="2147483857" r:id="rId5"/>
  </p:sldLayoutIdLst>
  <p:timing>
    <p:tnLst>
      <p:par>
        <p:cTn id="1" dur="indefinite" restart="never" nodeType="tmRoot"/>
      </p:par>
    </p:tnLst>
  </p:timing>
  <p:txStyles>
    <p:titleStyle>
      <a:lvl1pPr algn="l" defTabSz="914034" rtl="0" eaLnBrk="1" fontAlgn="base" latinLnBrk="0" hangingPunct="1">
        <a:lnSpc>
          <a:spcPct val="90000"/>
        </a:lnSpc>
        <a:spcBef>
          <a:spcPct val="0"/>
        </a:spcBef>
        <a:buNone/>
        <a:defRPr lang="zh-CN" altLang="en-US" sz="3200" kern="1200" baseline="0" dirty="0">
          <a:solidFill>
            <a:schemeClr val="tx1"/>
          </a:solidFill>
          <a:latin typeface="Huawei Sans" panose="020C0503030203020204" pitchFamily="34" charset="0"/>
          <a:ea typeface="方正兰亭黑简体" panose="02000000000000000000" pitchFamily="2" charset="-122"/>
          <a:cs typeface="+mn-cs"/>
        </a:defRPr>
      </a:lvl1pPr>
    </p:titleStyle>
    <p:bodyStyle>
      <a:lvl1pPr marL="302279" indent="-302279" algn="l" defTabSz="914034" rtl="0" eaLnBrk="1" fontAlgn="ctr" latinLnBrk="0" hangingPunct="1">
        <a:lnSpc>
          <a:spcPct val="140000"/>
        </a:lnSpc>
        <a:spcBef>
          <a:spcPts val="792"/>
        </a:spcBef>
        <a:buSzPct val="50000"/>
        <a:buFont typeface="Wingdings" panose="05000000000000000000" pitchFamily="2" charset="2"/>
        <a:buChar char="l"/>
        <a:defRPr sz="2199" kern="1200" baseline="0">
          <a:solidFill>
            <a:schemeClr val="tx1"/>
          </a:solidFill>
          <a:latin typeface="Huawei Sans" panose="020C0503030203020204" pitchFamily="34" charset="0"/>
          <a:ea typeface="方正兰亭黑简体" panose="02000000000000000000" pitchFamily="2" charset="-122"/>
          <a:cs typeface="+mn-cs"/>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999" kern="1200" baseline="0">
          <a:solidFill>
            <a:schemeClr val="tx1"/>
          </a:solidFill>
          <a:latin typeface="Huawei Sans"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799" kern="1200" baseline="0">
          <a:solidFill>
            <a:schemeClr val="tx1"/>
          </a:solidFill>
          <a:latin typeface="Huawei Sans"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599" kern="1200" baseline="0">
          <a:solidFill>
            <a:schemeClr val="tx1"/>
          </a:solidFill>
          <a:latin typeface="Huawei Sans"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399" kern="1200" baseline="0">
          <a:solidFill>
            <a:schemeClr val="tx1"/>
          </a:solidFill>
          <a:latin typeface="Huawei Sans"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zh-CN"/>
      </a:defPPr>
      <a:lvl1pPr marL="0" algn="l" defTabSz="914034" rtl="0" eaLnBrk="1" latinLnBrk="0" hangingPunct="1">
        <a:defRPr sz="1799" kern="1200">
          <a:solidFill>
            <a:schemeClr val="tx1"/>
          </a:solidFill>
          <a:latin typeface="+mn-lt"/>
          <a:ea typeface="+mn-ea"/>
          <a:cs typeface="+mn-cs"/>
        </a:defRPr>
      </a:lvl1pPr>
      <a:lvl2pPr marL="457017" algn="l" defTabSz="914034" rtl="0" eaLnBrk="1" latinLnBrk="0" hangingPunct="1">
        <a:defRPr sz="1799" kern="1200">
          <a:solidFill>
            <a:schemeClr val="tx1"/>
          </a:solidFill>
          <a:latin typeface="+mn-lt"/>
          <a:ea typeface="+mn-ea"/>
          <a:cs typeface="+mn-cs"/>
        </a:defRPr>
      </a:lvl2pPr>
      <a:lvl3pPr marL="914034" algn="l" defTabSz="914034" rtl="0" eaLnBrk="1" latinLnBrk="0" hangingPunct="1">
        <a:defRPr sz="1799" kern="1200">
          <a:solidFill>
            <a:schemeClr val="tx1"/>
          </a:solidFill>
          <a:latin typeface="+mn-lt"/>
          <a:ea typeface="+mn-ea"/>
          <a:cs typeface="+mn-cs"/>
        </a:defRPr>
      </a:lvl3pPr>
      <a:lvl4pPr marL="1371051" algn="l" defTabSz="914034" rtl="0" eaLnBrk="1" latinLnBrk="0" hangingPunct="1">
        <a:defRPr sz="1799" kern="1200">
          <a:solidFill>
            <a:schemeClr val="tx1"/>
          </a:solidFill>
          <a:latin typeface="+mn-lt"/>
          <a:ea typeface="+mn-ea"/>
          <a:cs typeface="+mn-cs"/>
        </a:defRPr>
      </a:lvl4pPr>
      <a:lvl5pPr marL="1828068" algn="l" defTabSz="914034" rtl="0" eaLnBrk="1" latinLnBrk="0" hangingPunct="1">
        <a:defRPr sz="1799" kern="1200">
          <a:solidFill>
            <a:schemeClr val="tx1"/>
          </a:solidFill>
          <a:latin typeface="+mn-lt"/>
          <a:ea typeface="+mn-ea"/>
          <a:cs typeface="+mn-cs"/>
        </a:defRPr>
      </a:lvl5pPr>
      <a:lvl6pPr marL="2285086" algn="l" defTabSz="914034" rtl="0" eaLnBrk="1" latinLnBrk="0" hangingPunct="1">
        <a:defRPr sz="1799" kern="1200">
          <a:solidFill>
            <a:schemeClr val="tx1"/>
          </a:solidFill>
          <a:latin typeface="+mn-lt"/>
          <a:ea typeface="+mn-ea"/>
          <a:cs typeface="+mn-cs"/>
        </a:defRPr>
      </a:lvl6pPr>
      <a:lvl7pPr marL="2742103" algn="l" defTabSz="914034" rtl="0" eaLnBrk="1" latinLnBrk="0" hangingPunct="1">
        <a:defRPr sz="1799" kern="1200">
          <a:solidFill>
            <a:schemeClr val="tx1"/>
          </a:solidFill>
          <a:latin typeface="+mn-lt"/>
          <a:ea typeface="+mn-ea"/>
          <a:cs typeface="+mn-cs"/>
        </a:defRPr>
      </a:lvl7pPr>
      <a:lvl8pPr marL="3199120" algn="l" defTabSz="914034" rtl="0" eaLnBrk="1" latinLnBrk="0" hangingPunct="1">
        <a:defRPr sz="1799" kern="1200">
          <a:solidFill>
            <a:schemeClr val="tx1"/>
          </a:solidFill>
          <a:latin typeface="+mn-lt"/>
          <a:ea typeface="+mn-ea"/>
          <a:cs typeface="+mn-cs"/>
        </a:defRPr>
      </a:lvl8pPr>
      <a:lvl9pPr marL="3656137" algn="l" defTabSz="914034" rtl="0" eaLnBrk="1" latinLnBrk="0" hangingPunct="1">
        <a:defRPr sz="1799"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461">
          <p15:clr>
            <a:srgbClr val="F26B43"/>
          </p15:clr>
        </p15:guide>
        <p15:guide id="2" pos="7219">
          <p15:clr>
            <a:srgbClr val="F26B43"/>
          </p15:clr>
        </p15:guide>
        <p15:guide id="3" orient="horz" pos="2341">
          <p15:clr>
            <a:srgbClr val="F26B43"/>
          </p15:clr>
        </p15:guide>
        <p15:guide id="4" orient="horz" pos="3906">
          <p15:clr>
            <a:srgbClr val="F26B43"/>
          </p15:clr>
        </p15:guide>
        <p15:guide id="6" pos="3840">
          <p15:clr>
            <a:srgbClr val="F26B43"/>
          </p15:clr>
        </p15:guide>
        <p15:guide id="7" orient="horz" pos="278">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grpSp>
        <p:nvGrpSpPr>
          <p:cNvPr id="29" name="Group 87">
            <a:extLst>
              <a:ext uri="{FF2B5EF4-FFF2-40B4-BE49-F238E27FC236}">
                <a16:creationId xmlns:a16="http://schemas.microsoft.com/office/drawing/2014/main" xmlns="" id="{37333705-F8D6-2847-B3CB-F2FAB51E2A3B}"/>
              </a:ext>
            </a:extLst>
          </p:cNvPr>
          <p:cNvGrpSpPr>
            <a:grpSpLocks noChangeAspect="1"/>
          </p:cNvGrpSpPr>
          <p:nvPr userDrawn="1"/>
        </p:nvGrpSpPr>
        <p:grpSpPr>
          <a:xfrm>
            <a:off x="12290471" y="2625389"/>
            <a:ext cx="1963323" cy="4233515"/>
            <a:chOff x="5343885" y="-48857"/>
            <a:chExt cx="3263586" cy="7037279"/>
          </a:xfrm>
        </p:grpSpPr>
        <p:sp>
          <p:nvSpPr>
            <p:cNvPr id="30" name="矩形 13">
              <a:extLst>
                <a:ext uri="{FF2B5EF4-FFF2-40B4-BE49-F238E27FC236}">
                  <a16:creationId xmlns:a16="http://schemas.microsoft.com/office/drawing/2014/main" xmlns=""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31" name="文本框 15">
              <a:extLst>
                <a:ext uri="{FF2B5EF4-FFF2-40B4-BE49-F238E27FC236}">
                  <a16:creationId xmlns:a16="http://schemas.microsoft.com/office/drawing/2014/main" xmlns=""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32" name="矩形 13">
              <a:extLst>
                <a:ext uri="{FF2B5EF4-FFF2-40B4-BE49-F238E27FC236}">
                  <a16:creationId xmlns:a16="http://schemas.microsoft.com/office/drawing/2014/main" xmlns=""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33" name="矩形 13">
              <a:extLst>
                <a:ext uri="{FF2B5EF4-FFF2-40B4-BE49-F238E27FC236}">
                  <a16:creationId xmlns:a16="http://schemas.microsoft.com/office/drawing/2014/main" xmlns=""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34" name="矩形 13">
              <a:extLst>
                <a:ext uri="{FF2B5EF4-FFF2-40B4-BE49-F238E27FC236}">
                  <a16:creationId xmlns:a16="http://schemas.microsoft.com/office/drawing/2014/main" xmlns=""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35" name="矩形 13">
              <a:extLst>
                <a:ext uri="{FF2B5EF4-FFF2-40B4-BE49-F238E27FC236}">
                  <a16:creationId xmlns:a16="http://schemas.microsoft.com/office/drawing/2014/main" xmlns=""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36" name="矩形 13">
              <a:extLst>
                <a:ext uri="{FF2B5EF4-FFF2-40B4-BE49-F238E27FC236}">
                  <a16:creationId xmlns:a16="http://schemas.microsoft.com/office/drawing/2014/main" xmlns=""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37" name="矩形 13">
              <a:extLst>
                <a:ext uri="{FF2B5EF4-FFF2-40B4-BE49-F238E27FC236}">
                  <a16:creationId xmlns:a16="http://schemas.microsoft.com/office/drawing/2014/main" xmlns=""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38" name="文本框 15">
              <a:extLst>
                <a:ext uri="{FF2B5EF4-FFF2-40B4-BE49-F238E27FC236}">
                  <a16:creationId xmlns:a16="http://schemas.microsoft.com/office/drawing/2014/main" xmlns=""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39" name="矩形 13">
              <a:extLst>
                <a:ext uri="{FF2B5EF4-FFF2-40B4-BE49-F238E27FC236}">
                  <a16:creationId xmlns:a16="http://schemas.microsoft.com/office/drawing/2014/main" xmlns=""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40" name="矩形 13">
              <a:extLst>
                <a:ext uri="{FF2B5EF4-FFF2-40B4-BE49-F238E27FC236}">
                  <a16:creationId xmlns:a16="http://schemas.microsoft.com/office/drawing/2014/main" xmlns=""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41" name="矩形 13">
              <a:extLst>
                <a:ext uri="{FF2B5EF4-FFF2-40B4-BE49-F238E27FC236}">
                  <a16:creationId xmlns:a16="http://schemas.microsoft.com/office/drawing/2014/main" xmlns=""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42" name="矩形 13">
              <a:extLst>
                <a:ext uri="{FF2B5EF4-FFF2-40B4-BE49-F238E27FC236}">
                  <a16:creationId xmlns:a16="http://schemas.microsoft.com/office/drawing/2014/main" xmlns=""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43" name="矩形 13">
              <a:extLst>
                <a:ext uri="{FF2B5EF4-FFF2-40B4-BE49-F238E27FC236}">
                  <a16:creationId xmlns:a16="http://schemas.microsoft.com/office/drawing/2014/main" xmlns="" id="{371A8520-F934-304C-B57F-B49F768694E2}"/>
                </a:ext>
              </a:extLst>
            </p:cNvPr>
            <p:cNvSpPr/>
            <p:nvPr userDrawn="1"/>
          </p:nvSpPr>
          <p:spPr>
            <a:xfrm>
              <a:off x="6194511" y="4866463"/>
              <a:ext cx="791510" cy="664397"/>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44" name="矩形 13">
              <a:extLst>
                <a:ext uri="{FF2B5EF4-FFF2-40B4-BE49-F238E27FC236}">
                  <a16:creationId xmlns:a16="http://schemas.microsoft.com/office/drawing/2014/main" xmlns="" id="{B83004D7-279B-C14E-9FCF-870FA1B74FDF}"/>
                </a:ext>
              </a:extLst>
            </p:cNvPr>
            <p:cNvSpPr/>
            <p:nvPr userDrawn="1"/>
          </p:nvSpPr>
          <p:spPr>
            <a:xfrm>
              <a:off x="6192274" y="4134866"/>
              <a:ext cx="791510" cy="664397"/>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45" name="矩形 13">
              <a:extLst>
                <a:ext uri="{FF2B5EF4-FFF2-40B4-BE49-F238E27FC236}">
                  <a16:creationId xmlns:a16="http://schemas.microsoft.com/office/drawing/2014/main" xmlns="" id="{99635968-4E69-CC41-9D78-6DF253FE3035}"/>
                </a:ext>
              </a:extLst>
            </p:cNvPr>
            <p:cNvSpPr/>
            <p:nvPr userDrawn="1"/>
          </p:nvSpPr>
          <p:spPr>
            <a:xfrm>
              <a:off x="6192274" y="5596166"/>
              <a:ext cx="791510" cy="664397"/>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46" name="矩形 13">
              <a:extLst>
                <a:ext uri="{FF2B5EF4-FFF2-40B4-BE49-F238E27FC236}">
                  <a16:creationId xmlns:a16="http://schemas.microsoft.com/office/drawing/2014/main" xmlns=""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47" name="矩形 13">
              <a:extLst>
                <a:ext uri="{FF2B5EF4-FFF2-40B4-BE49-F238E27FC236}">
                  <a16:creationId xmlns:a16="http://schemas.microsoft.com/office/drawing/2014/main" xmlns=""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48" name="矩形 13">
              <a:extLst>
                <a:ext uri="{FF2B5EF4-FFF2-40B4-BE49-F238E27FC236}">
                  <a16:creationId xmlns:a16="http://schemas.microsoft.com/office/drawing/2014/main" xmlns=""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49" name="矩形 13">
              <a:extLst>
                <a:ext uri="{FF2B5EF4-FFF2-40B4-BE49-F238E27FC236}">
                  <a16:creationId xmlns:a16="http://schemas.microsoft.com/office/drawing/2014/main" xmlns=""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50" name="矩形 13">
              <a:extLst>
                <a:ext uri="{FF2B5EF4-FFF2-40B4-BE49-F238E27FC236}">
                  <a16:creationId xmlns:a16="http://schemas.microsoft.com/office/drawing/2014/main" xmlns=""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51" name="矩形 13">
              <a:extLst>
                <a:ext uri="{FF2B5EF4-FFF2-40B4-BE49-F238E27FC236}">
                  <a16:creationId xmlns:a16="http://schemas.microsoft.com/office/drawing/2014/main" xmlns=""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52" name="矩形 13">
              <a:extLst>
                <a:ext uri="{FF2B5EF4-FFF2-40B4-BE49-F238E27FC236}">
                  <a16:creationId xmlns:a16="http://schemas.microsoft.com/office/drawing/2014/main" xmlns=""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53" name="矩形 13">
              <a:extLst>
                <a:ext uri="{FF2B5EF4-FFF2-40B4-BE49-F238E27FC236}">
                  <a16:creationId xmlns:a16="http://schemas.microsoft.com/office/drawing/2014/main" xmlns=""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54" name="矩形 13">
              <a:extLst>
                <a:ext uri="{FF2B5EF4-FFF2-40B4-BE49-F238E27FC236}">
                  <a16:creationId xmlns:a16="http://schemas.microsoft.com/office/drawing/2014/main" xmlns=""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55" name="矩形 13">
              <a:extLst>
                <a:ext uri="{FF2B5EF4-FFF2-40B4-BE49-F238E27FC236}">
                  <a16:creationId xmlns:a16="http://schemas.microsoft.com/office/drawing/2014/main" xmlns=""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56" name="矩形 13">
              <a:extLst>
                <a:ext uri="{FF2B5EF4-FFF2-40B4-BE49-F238E27FC236}">
                  <a16:creationId xmlns:a16="http://schemas.microsoft.com/office/drawing/2014/main" xmlns=""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57" name="矩形 13">
              <a:extLst>
                <a:ext uri="{FF2B5EF4-FFF2-40B4-BE49-F238E27FC236}">
                  <a16:creationId xmlns:a16="http://schemas.microsoft.com/office/drawing/2014/main" xmlns=""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78"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58" name="矩形 13">
              <a:extLst>
                <a:ext uri="{FF2B5EF4-FFF2-40B4-BE49-F238E27FC236}">
                  <a16:creationId xmlns:a16="http://schemas.microsoft.com/office/drawing/2014/main" xmlns="" id="{20725C9F-31AE-DB44-B70A-B4ECDEC0BC00}"/>
                </a:ext>
              </a:extLst>
            </p:cNvPr>
            <p:cNvSpPr/>
            <p:nvPr/>
          </p:nvSpPr>
          <p:spPr>
            <a:xfrm>
              <a:off x="7806130" y="3415851"/>
              <a:ext cx="791510" cy="664397"/>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59" name="矩形 13">
              <a:extLst>
                <a:ext uri="{FF2B5EF4-FFF2-40B4-BE49-F238E27FC236}">
                  <a16:creationId xmlns:a16="http://schemas.microsoft.com/office/drawing/2014/main" xmlns="" id="{AC5BCC27-B68D-0743-8E0B-E25F8D01C3A4}"/>
                </a:ext>
              </a:extLst>
            </p:cNvPr>
            <p:cNvSpPr/>
            <p:nvPr/>
          </p:nvSpPr>
          <p:spPr>
            <a:xfrm>
              <a:off x="7815961" y="4866463"/>
              <a:ext cx="791510" cy="664397"/>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60" name="矩形 13">
              <a:extLst>
                <a:ext uri="{FF2B5EF4-FFF2-40B4-BE49-F238E27FC236}">
                  <a16:creationId xmlns:a16="http://schemas.microsoft.com/office/drawing/2014/main" xmlns="" id="{51C2E83A-C975-6945-B2FD-5B22BBB53DB7}"/>
                </a:ext>
              </a:extLst>
            </p:cNvPr>
            <p:cNvSpPr/>
            <p:nvPr/>
          </p:nvSpPr>
          <p:spPr>
            <a:xfrm>
              <a:off x="7813724" y="4134866"/>
              <a:ext cx="791510" cy="664397"/>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61" name="矩形 13">
              <a:extLst>
                <a:ext uri="{FF2B5EF4-FFF2-40B4-BE49-F238E27FC236}">
                  <a16:creationId xmlns:a16="http://schemas.microsoft.com/office/drawing/2014/main" xmlns="" id="{BEE9A95F-6965-354F-A2C7-2E8C81DDA52F}"/>
                </a:ext>
              </a:extLst>
            </p:cNvPr>
            <p:cNvSpPr/>
            <p:nvPr/>
          </p:nvSpPr>
          <p:spPr>
            <a:xfrm>
              <a:off x="7813724" y="5596166"/>
              <a:ext cx="791510" cy="664397"/>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190/23/238</a:t>
              </a:r>
            </a:p>
          </p:txBody>
        </p:sp>
        <p:sp>
          <p:nvSpPr>
            <p:cNvPr id="62" name="矩形 13">
              <a:extLst>
                <a:ext uri="{FF2B5EF4-FFF2-40B4-BE49-F238E27FC236}">
                  <a16:creationId xmlns:a16="http://schemas.microsoft.com/office/drawing/2014/main" xmlns=""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63" name="矩形 13">
              <a:extLst>
                <a:ext uri="{FF2B5EF4-FFF2-40B4-BE49-F238E27FC236}">
                  <a16:creationId xmlns:a16="http://schemas.microsoft.com/office/drawing/2014/main" xmlns=""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64" name="矩形 13">
              <a:extLst>
                <a:ext uri="{FF2B5EF4-FFF2-40B4-BE49-F238E27FC236}">
                  <a16:creationId xmlns:a16="http://schemas.microsoft.com/office/drawing/2014/main" xmlns=""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35/24/21</a:t>
              </a:r>
            </a:p>
          </p:txBody>
        </p:sp>
        <p:sp>
          <p:nvSpPr>
            <p:cNvPr id="65" name="矩形 13">
              <a:extLst>
                <a:ext uri="{FF2B5EF4-FFF2-40B4-BE49-F238E27FC236}">
                  <a16:creationId xmlns:a16="http://schemas.microsoft.com/office/drawing/2014/main" xmlns=""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66" name="矩形 13">
              <a:extLst>
                <a:ext uri="{FF2B5EF4-FFF2-40B4-BE49-F238E27FC236}">
                  <a16:creationId xmlns:a16="http://schemas.microsoft.com/office/drawing/2014/main" xmlns="" id="{0B0545C9-147F-584F-80D2-EF13876D7D33}"/>
                </a:ext>
              </a:extLst>
            </p:cNvPr>
            <p:cNvSpPr/>
            <p:nvPr userDrawn="1"/>
          </p:nvSpPr>
          <p:spPr>
            <a:xfrm>
              <a:off x="6450318" y="6324025"/>
              <a:ext cx="513579" cy="664397"/>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67" name="矩形 13">
              <a:extLst>
                <a:ext uri="{FF2B5EF4-FFF2-40B4-BE49-F238E27FC236}">
                  <a16:creationId xmlns:a16="http://schemas.microsoft.com/office/drawing/2014/main" xmlns="" id="{44FD0A0B-0D45-3340-A523-465AC24134BF}"/>
                </a:ext>
              </a:extLst>
            </p:cNvPr>
            <p:cNvSpPr/>
            <p:nvPr userDrawn="1"/>
          </p:nvSpPr>
          <p:spPr>
            <a:xfrm>
              <a:off x="6998296" y="6324025"/>
              <a:ext cx="513579" cy="664397"/>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68" name="矩形 13">
              <a:extLst>
                <a:ext uri="{FF2B5EF4-FFF2-40B4-BE49-F238E27FC236}">
                  <a16:creationId xmlns:a16="http://schemas.microsoft.com/office/drawing/2014/main" xmlns="" id="{2C404A07-276B-3648-BB25-4EDB5905448C}"/>
                </a:ext>
              </a:extLst>
            </p:cNvPr>
            <p:cNvSpPr/>
            <p:nvPr userDrawn="1"/>
          </p:nvSpPr>
          <p:spPr>
            <a:xfrm>
              <a:off x="7541580" y="6324025"/>
              <a:ext cx="513579" cy="664397"/>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69" name="矩形 13">
              <a:extLst>
                <a:ext uri="{FF2B5EF4-FFF2-40B4-BE49-F238E27FC236}">
                  <a16:creationId xmlns:a16="http://schemas.microsoft.com/office/drawing/2014/main" xmlns="" id="{72B0F29C-A346-8946-9B8E-8F1B9DFF7AD0}"/>
                </a:ext>
              </a:extLst>
            </p:cNvPr>
            <p:cNvSpPr/>
            <p:nvPr userDrawn="1"/>
          </p:nvSpPr>
          <p:spPr>
            <a:xfrm>
              <a:off x="8083608" y="6324025"/>
              <a:ext cx="513579" cy="664397"/>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sp>
        <p:nvSpPr>
          <p:cNvPr id="70" name="Title Placeholder 1">
            <a:extLst>
              <a:ext uri="{FF2B5EF4-FFF2-40B4-BE49-F238E27FC236}">
                <a16:creationId xmlns="" xmlns:a16="http://schemas.microsoft.com/office/drawing/2014/main" id="{145F1158-B1AA-8F41-AF0A-FEA0EC1874AC}"/>
              </a:ext>
            </a:extLst>
          </p:cNvPr>
          <p:cNvSpPr>
            <a:spLocks noGrp="1"/>
          </p:cNvSpPr>
          <p:nvPr>
            <p:ph type="title"/>
          </p:nvPr>
        </p:nvSpPr>
        <p:spPr>
          <a:xfrm>
            <a:off x="616573" y="1474269"/>
            <a:ext cx="3984232" cy="2816080"/>
          </a:xfrm>
          <a:prstGeom prst="rect">
            <a:avLst/>
          </a:prstGeom>
        </p:spPr>
        <p:txBody>
          <a:bodyPr vert="horz" lIns="91440" tIns="45720" rIns="91440" bIns="45720" rtlCol="0" anchor="t">
            <a:normAutofit/>
          </a:bodyPr>
          <a:lstStyle/>
          <a:p>
            <a:r>
              <a:rPr lang="en-US" dirty="0"/>
              <a:t>Click to edit Master title style</a:t>
            </a:r>
          </a:p>
        </p:txBody>
      </p:sp>
      <p:sp>
        <p:nvSpPr>
          <p:cNvPr id="71" name="Text Placeholder 1">
            <a:extLst>
              <a:ext uri="{FF2B5EF4-FFF2-40B4-BE49-F238E27FC236}">
                <a16:creationId xmlns="" xmlns:a16="http://schemas.microsoft.com/office/drawing/2014/main" id="{F8FC7CCD-75EB-9C44-BC7D-29679334A8CA}"/>
              </a:ext>
            </a:extLst>
          </p:cNvPr>
          <p:cNvSpPr txBox="1">
            <a:spLocks/>
          </p:cNvSpPr>
          <p:nvPr userDrawn="1"/>
        </p:nvSpPr>
        <p:spPr>
          <a:xfrm>
            <a:off x="7979357" y="2864822"/>
            <a:ext cx="3480148" cy="2306739"/>
          </a:xfrm>
          <a:prstGeom prst="rect">
            <a:avLst/>
          </a:prstGeom>
        </p:spPr>
        <p:txBody>
          <a:bodyPr lIns="0" tIns="0" rIns="0" bIns="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FFFFFF"/>
                </a:solidFill>
                <a:latin typeface="Microsoft YaHei" panose="020B0503020204020204" pitchFamily="34" charset="-122"/>
                <a:ea typeface="Microsoft YaHei" panose="020B0503020204020204" pitchFamily="34" charset="-122"/>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065"/>
              </a:lnSpc>
            </a:pPr>
            <a:r>
              <a:rPr kumimoji="1" lang="ru-RU" altLang="zh-CN" sz="850" b="1" kern="1200" baseline="0" dirty="0" smtClean="0">
                <a:solidFill>
                  <a:srgbClr val="1D1D1B"/>
                </a:solidFill>
                <a:latin typeface="Microsoft YaHei" panose="020B0503020204020204" pitchFamily="34" charset="-122"/>
                <a:ea typeface="Microsoft YaHei" panose="020B0503020204020204" pitchFamily="34" charset="-122"/>
                <a:cs typeface="+mn-cs"/>
              </a:rPr>
              <a:t>Авторские права</a:t>
            </a:r>
            <a:r>
              <a:rPr kumimoji="1" lang="en-US" altLang="zh-CN" sz="850" b="1" kern="1200" baseline="0" dirty="0" smtClean="0">
                <a:solidFill>
                  <a:srgbClr val="1D1D1B"/>
                </a:solidFill>
                <a:latin typeface="Microsoft YaHei" panose="020B0503020204020204" pitchFamily="34" charset="-122"/>
                <a:ea typeface="Microsoft YaHei" panose="020B0503020204020204" pitchFamily="34" charset="-122"/>
                <a:cs typeface="+mn-cs"/>
              </a:rPr>
              <a:t>©Huawei Technologies Co., Ltd.</a:t>
            </a:r>
            <a:r>
              <a:rPr kumimoji="1" lang="ru-RU" altLang="zh-CN" sz="850" b="1" kern="1200" baseline="0" dirty="0" smtClean="0">
                <a:solidFill>
                  <a:srgbClr val="1D1D1B"/>
                </a:solidFill>
                <a:latin typeface="Microsoft YaHei" panose="020B0503020204020204" pitchFamily="34" charset="-122"/>
                <a:ea typeface="Microsoft YaHei" panose="020B0503020204020204" pitchFamily="34" charset="-122"/>
                <a:cs typeface="+mn-cs"/>
              </a:rPr>
              <a:t> 2020 г.</a:t>
            </a:r>
            <a:r>
              <a:rPr kumimoji="1" lang="en-US" altLang="zh-CN" sz="850" b="1" kern="1200" baseline="0" dirty="0" smtClean="0">
                <a:solidFill>
                  <a:srgbClr val="1D1D1B"/>
                </a:solidFill>
                <a:latin typeface="Microsoft YaHei" panose="020B0503020204020204" pitchFamily="34" charset="-122"/>
                <a:ea typeface="Microsoft YaHei" panose="020B0503020204020204" pitchFamily="34" charset="-122"/>
                <a:cs typeface="+mn-cs"/>
              </a:rPr>
              <a:t/>
            </a:r>
            <a:br>
              <a:rPr kumimoji="1" lang="en-US" altLang="zh-CN" sz="850" b="1" kern="1200" baseline="0" dirty="0" smtClean="0">
                <a:solidFill>
                  <a:srgbClr val="1D1D1B"/>
                </a:solidFill>
                <a:latin typeface="Microsoft YaHei" panose="020B0503020204020204" pitchFamily="34" charset="-122"/>
                <a:ea typeface="Microsoft YaHei" panose="020B0503020204020204" pitchFamily="34" charset="-122"/>
                <a:cs typeface="+mn-cs"/>
              </a:rPr>
            </a:br>
            <a:r>
              <a:rPr kumimoji="1" lang="ru-RU" altLang="zh-CN" sz="850" b="1" kern="1200" baseline="0" dirty="0" smtClean="0">
                <a:solidFill>
                  <a:srgbClr val="1D1D1B"/>
                </a:solidFill>
                <a:latin typeface="Microsoft YaHei" panose="020B0503020204020204" pitchFamily="34" charset="-122"/>
                <a:ea typeface="Microsoft YaHei" panose="020B0503020204020204" pitchFamily="34" charset="-122"/>
                <a:cs typeface="+mn-cs"/>
              </a:rPr>
              <a:t>Все права защищены</a:t>
            </a:r>
            <a:r>
              <a:rPr kumimoji="1" lang="en-US" altLang="zh-CN" sz="850" b="1" kern="1200" baseline="0" dirty="0" smtClean="0">
                <a:solidFill>
                  <a:srgbClr val="1D1D1B"/>
                </a:solidFill>
                <a:latin typeface="Microsoft YaHei" panose="020B0503020204020204" pitchFamily="34" charset="-122"/>
                <a:ea typeface="Microsoft YaHei" panose="020B0503020204020204" pitchFamily="34" charset="-122"/>
                <a:cs typeface="+mn-cs"/>
              </a:rPr>
              <a:t>.</a:t>
            </a:r>
            <a:r>
              <a:rPr kumimoji="1" lang="en-US" altLang="zh-CN" sz="779" kern="1200" dirty="0" smtClean="0">
                <a:solidFill>
                  <a:srgbClr val="1D1D1B"/>
                </a:solidFill>
                <a:latin typeface="Microsoft YaHei" panose="020B0503020204020204" pitchFamily="34" charset="-122"/>
                <a:ea typeface="Microsoft YaHei" panose="020B0503020204020204" pitchFamily="34" charset="-122"/>
                <a:cs typeface="+mn-cs"/>
              </a:rPr>
              <a:t/>
            </a:r>
            <a:br>
              <a:rPr kumimoji="1" lang="en-US" altLang="zh-CN" sz="779" kern="1200" dirty="0" smtClean="0">
                <a:solidFill>
                  <a:srgbClr val="1D1D1B"/>
                </a:solidFill>
                <a:latin typeface="Microsoft YaHei" panose="020B0503020204020204" pitchFamily="34" charset="-122"/>
                <a:ea typeface="Microsoft YaHei" panose="020B0503020204020204" pitchFamily="34" charset="-122"/>
                <a:cs typeface="+mn-cs"/>
              </a:rPr>
            </a:br>
            <a:r>
              <a:rPr kumimoji="1" lang="en-US" altLang="zh-CN" sz="779" dirty="0" smtClean="0">
                <a:solidFill>
                  <a:srgbClr val="1D1D1B"/>
                </a:solidFill>
                <a:latin typeface="+mn-lt"/>
              </a:rPr>
              <a:t/>
            </a:r>
            <a:br>
              <a:rPr kumimoji="1" lang="en-US" altLang="zh-CN" sz="779" dirty="0" smtClean="0">
                <a:solidFill>
                  <a:srgbClr val="1D1D1B"/>
                </a:solidFill>
                <a:latin typeface="+mn-lt"/>
              </a:rPr>
            </a:br>
            <a:r>
              <a:rPr kumimoji="1" lang="ru-RU" altLang="zh-CN" sz="850" baseline="0" dirty="0" smtClean="0">
                <a:solidFill>
                  <a:srgbClr val="1D1D1B"/>
                </a:solidFill>
                <a:latin typeface="+mn-lt"/>
                <a:cs typeface="Arial" panose="020B0604020202020204" pitchFamily="34" charset="0"/>
              </a:rPr>
              <a:t>Информация, представленная в данном документе, может содержать прогностические высказывания, включая, в том числе, заявления о будущих результатах финансово-хозяйственной деятельности, будущих линейках продукции, новых технологиях и прочее. Существует ряд факторов, которые могут привести к тому, что фактические результаты и достижения будут отличаться от результатов, явно или косвенно описанных в указанных прогностических высказываниях. Следовательно, представленная информация носит справочный характер и не является офертой или акцептом. Компания Huawei может вносить изменения в представленную информацию в любое время без предварительного уведомления.. </a:t>
            </a:r>
          </a:p>
          <a:p>
            <a:pPr>
              <a:lnSpc>
                <a:spcPts val="1065"/>
              </a:lnSpc>
            </a:pPr>
            <a:endParaRPr kumimoji="1" lang="zh-CN" altLang="en-US" sz="779" dirty="0">
              <a:solidFill>
                <a:srgbClr val="1D1D1B"/>
              </a:solidFill>
              <a:latin typeface="+mn-lt"/>
            </a:endParaRPr>
          </a:p>
        </p:txBody>
      </p:sp>
      <p:sp>
        <p:nvSpPr>
          <p:cNvPr id="72" name="Subtitle 6">
            <a:extLst>
              <a:ext uri="{FF2B5EF4-FFF2-40B4-BE49-F238E27FC236}">
                <a16:creationId xmlns="" xmlns:a16="http://schemas.microsoft.com/office/drawing/2014/main" id="{12B8F806-ABD5-064C-8793-5E22C72554FD}"/>
              </a:ext>
            </a:extLst>
          </p:cNvPr>
          <p:cNvSpPr txBox="1">
            <a:spLocks/>
          </p:cNvSpPr>
          <p:nvPr userDrawn="1"/>
        </p:nvSpPr>
        <p:spPr>
          <a:xfrm>
            <a:off x="7987276" y="1631849"/>
            <a:ext cx="3477701" cy="491114"/>
          </a:xfrm>
          <a:prstGeom prst="rect">
            <a:avLst/>
          </a:prstGeom>
        </p:spPr>
        <p:txBody>
          <a:bodyPr lIns="0" tIns="0" rIns="0" bIns="0">
            <a:norm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rgbClr val="FFFFFF"/>
                </a:solidFill>
                <a:latin typeface="Microsoft YaHei" panose="020B0503020204020204" pitchFamily="34" charset="-122"/>
                <a:ea typeface="Microsoft YaHei" panose="020B0503020204020204" pitchFamily="34" charset="-122"/>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1681"/>
              </a:lnSpc>
              <a:spcBef>
                <a:spcPts val="0"/>
              </a:spcBef>
            </a:pPr>
            <a:r>
              <a:rPr kumimoji="1" lang="zh-CN" altLang="en-US" sz="1300" dirty="0">
                <a:solidFill>
                  <a:srgbClr val="1D1D1B"/>
                </a:solidFill>
                <a:latin typeface="Microsoft YaHei" charset="-122"/>
                <a:ea typeface="Microsoft YaHei" charset="-122"/>
                <a:cs typeface="Microsoft YaHei" charset="-122"/>
              </a:rPr>
              <a:t>把数字世界带入每个人、每个家庭、</a:t>
            </a:r>
            <a:r>
              <a:rPr kumimoji="1" lang="en-US" altLang="zh-CN" sz="1300" dirty="0">
                <a:solidFill>
                  <a:srgbClr val="1D1D1B"/>
                </a:solidFill>
                <a:latin typeface="Microsoft YaHei" charset="-122"/>
                <a:ea typeface="Microsoft YaHei" charset="-122"/>
                <a:cs typeface="Microsoft YaHei" charset="-122"/>
              </a:rPr>
              <a:t/>
            </a:r>
            <a:br>
              <a:rPr kumimoji="1" lang="en-US" altLang="zh-CN" sz="1300" dirty="0">
                <a:solidFill>
                  <a:srgbClr val="1D1D1B"/>
                </a:solidFill>
                <a:latin typeface="Microsoft YaHei" charset="-122"/>
                <a:ea typeface="Microsoft YaHei" charset="-122"/>
                <a:cs typeface="Microsoft YaHei" charset="-122"/>
              </a:rPr>
            </a:br>
            <a:r>
              <a:rPr kumimoji="1" lang="zh-CN" altLang="en-US" sz="1300" dirty="0">
                <a:solidFill>
                  <a:srgbClr val="1D1D1B"/>
                </a:solidFill>
                <a:latin typeface="Microsoft YaHei" charset="-122"/>
                <a:ea typeface="Microsoft YaHei" charset="-122"/>
                <a:cs typeface="Microsoft YaHei" charset="-122"/>
              </a:rPr>
              <a:t>每个组织，构建万物互联的智能世界。</a:t>
            </a:r>
          </a:p>
        </p:txBody>
      </p:sp>
      <p:sp>
        <p:nvSpPr>
          <p:cNvPr id="73" name="Subtitle 6">
            <a:extLst>
              <a:ext uri="{FF2B5EF4-FFF2-40B4-BE49-F238E27FC236}">
                <a16:creationId xmlns="" xmlns:a16="http://schemas.microsoft.com/office/drawing/2014/main" id="{F1235B6F-D691-2C40-93D4-EC5427ADDFB0}"/>
              </a:ext>
            </a:extLst>
          </p:cNvPr>
          <p:cNvSpPr txBox="1">
            <a:spLocks/>
          </p:cNvSpPr>
          <p:nvPr userDrawn="1"/>
        </p:nvSpPr>
        <p:spPr>
          <a:xfrm>
            <a:off x="7977672" y="2106124"/>
            <a:ext cx="3481833" cy="582808"/>
          </a:xfrm>
          <a:prstGeom prst="rect">
            <a:avLst/>
          </a:prstGeom>
        </p:spPr>
        <p:txBody>
          <a:bodyPr vert="horz" lIns="0" tIns="0" rIns="0" bIns="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Microsoft YaHei" panose="020B0503020204020204" pitchFamily="34" charset="-122"/>
                <a:ea typeface="Microsoft YaHei" panose="020B0503020204020204" pitchFamily="34" charset="-122"/>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ts val="1294"/>
              </a:lnSpc>
            </a:pPr>
            <a:r>
              <a:rPr kumimoji="1" lang="ru-RU" altLang="zh-CN" sz="1200" kern="1200" dirty="0" smtClean="0">
                <a:solidFill>
                  <a:srgbClr val="1D1D1B"/>
                </a:solidFill>
                <a:latin typeface="Microsoft YaHei" panose="020B0503020204020204" pitchFamily="34" charset="-122"/>
                <a:ea typeface="Microsoft YaHei" panose="020B0503020204020204" pitchFamily="34" charset="-122"/>
                <a:cs typeface="Arial" panose="020B0604020202020204" pitchFamily="34" charset="0"/>
              </a:rPr>
              <a:t>Сделаем цифровые технологии доступными каждому человеку, каждому дому и каждой организации — построим полностью подключенный интеллектуальный мир.</a:t>
            </a:r>
          </a:p>
        </p:txBody>
      </p:sp>
      <p:pic>
        <p:nvPicPr>
          <p:cNvPr id="74" name="图片 7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75497" y="5251150"/>
            <a:ext cx="1869596" cy="399462"/>
          </a:xfrm>
          <a:prstGeom prst="rect">
            <a:avLst/>
          </a:prstGeom>
        </p:spPr>
      </p:pic>
    </p:spTree>
    <p:extLst>
      <p:ext uri="{BB962C8B-B14F-4D97-AF65-F5344CB8AC3E}">
        <p14:creationId xmlns:p14="http://schemas.microsoft.com/office/powerpoint/2010/main" val="154100982"/>
      </p:ext>
    </p:extLst>
  </p:cSld>
  <p:clrMap bg1="lt1" tx1="dk1" bg2="lt2" tx2="dk2" accent1="accent1" accent2="accent2" accent3="accent3" accent4="accent4" accent5="accent5" accent6="accent6" hlink="hlink" folHlink="folHlink"/>
  <p:sldLayoutIdLst>
    <p:sldLayoutId id="2147483859" r:id="rId1"/>
  </p:sldLayoutIdLst>
  <p:timing>
    <p:tnLst>
      <p:par>
        <p:cTn id="1" dur="indefinite" restart="never" nodeType="tmRoot"/>
      </p:par>
    </p:tnLst>
  </p:timing>
  <p:hf hdr="0" ftr="0" dt="0"/>
  <p:txStyles>
    <p:titleStyle>
      <a:lvl1pPr algn="l" defTabSz="1187323" rtl="0" eaLnBrk="1" latinLnBrk="0" hangingPunct="1">
        <a:lnSpc>
          <a:spcPct val="90000"/>
        </a:lnSpc>
        <a:spcBef>
          <a:spcPct val="0"/>
        </a:spcBef>
        <a:buNone/>
        <a:defRPr sz="4998" b="0" kern="1200">
          <a:solidFill>
            <a:schemeClr val="tx1"/>
          </a:solidFill>
          <a:latin typeface="Huawei Sans" panose="020C0503030203020204" pitchFamily="34" charset="0"/>
          <a:ea typeface="方正兰亭黑简体" panose="02000000000000000000" pitchFamily="2" charset="-122"/>
          <a:cs typeface="Huawei Sans" panose="020C0503030203020204" pitchFamily="34" charset="0"/>
        </a:defRPr>
      </a:lvl1pPr>
    </p:titleStyle>
    <p:bodyStyle>
      <a:lvl1pPr marL="0" indent="0" algn="l" defTabSz="1187323" rtl="0" eaLnBrk="1" latinLnBrk="0" hangingPunct="1">
        <a:lnSpc>
          <a:spcPct val="90000"/>
        </a:lnSpc>
        <a:spcBef>
          <a:spcPts val="1298"/>
        </a:spcBef>
        <a:buFont typeface="Arial" panose="020B0604020202020204" pitchFamily="34" charset="0"/>
        <a:buNone/>
        <a:defRPr sz="1818" kern="1200">
          <a:solidFill>
            <a:srgbClr val="FFFFFF"/>
          </a:solidFill>
          <a:latin typeface="Microsoft YaHei" panose="020B0503020204020204" pitchFamily="34" charset="-122"/>
          <a:ea typeface="Microsoft YaHei" panose="020B0503020204020204" pitchFamily="34" charset="-122"/>
          <a:cs typeface="+mn-cs"/>
        </a:defRPr>
      </a:lvl1pPr>
      <a:lvl2pPr marL="593662" indent="0" algn="l" defTabSz="1187323" rtl="0" eaLnBrk="1" latinLnBrk="0" hangingPunct="1">
        <a:lnSpc>
          <a:spcPct val="90000"/>
        </a:lnSpc>
        <a:spcBef>
          <a:spcPts val="650"/>
        </a:spcBef>
        <a:buFont typeface="Arial" panose="020B0604020202020204" pitchFamily="34" charset="0"/>
        <a:buNone/>
        <a:defRPr sz="3117" kern="1200">
          <a:solidFill>
            <a:schemeClr val="tx1"/>
          </a:solidFill>
          <a:latin typeface="+mn-lt"/>
          <a:ea typeface="+mn-ea"/>
          <a:cs typeface="+mn-cs"/>
        </a:defRPr>
      </a:lvl2pPr>
      <a:lvl3pPr marL="1187323" indent="0" algn="l" defTabSz="1187323" rtl="0" eaLnBrk="1" latinLnBrk="0" hangingPunct="1">
        <a:lnSpc>
          <a:spcPct val="90000"/>
        </a:lnSpc>
        <a:spcBef>
          <a:spcPts val="650"/>
        </a:spcBef>
        <a:buFont typeface="Arial" panose="020B0604020202020204" pitchFamily="34" charset="0"/>
        <a:buNone/>
        <a:defRPr sz="2597" kern="1200">
          <a:solidFill>
            <a:schemeClr val="tx1"/>
          </a:solidFill>
          <a:latin typeface="+mn-lt"/>
          <a:ea typeface="+mn-ea"/>
          <a:cs typeface="+mn-cs"/>
        </a:defRPr>
      </a:lvl3pPr>
      <a:lvl4pPr marL="1780986" indent="0" algn="l" defTabSz="1187323" rtl="0" eaLnBrk="1" latinLnBrk="0" hangingPunct="1">
        <a:lnSpc>
          <a:spcPct val="90000"/>
        </a:lnSpc>
        <a:spcBef>
          <a:spcPts val="650"/>
        </a:spcBef>
        <a:buFont typeface="Arial" panose="020B0604020202020204" pitchFamily="34" charset="0"/>
        <a:buNone/>
        <a:defRPr sz="2337" kern="1200">
          <a:solidFill>
            <a:schemeClr val="tx1"/>
          </a:solidFill>
          <a:latin typeface="+mn-lt"/>
          <a:ea typeface="+mn-ea"/>
          <a:cs typeface="+mn-cs"/>
        </a:defRPr>
      </a:lvl4pPr>
      <a:lvl5pPr marL="2374648" indent="0" algn="l" defTabSz="1187323" rtl="0" eaLnBrk="1" latinLnBrk="0" hangingPunct="1">
        <a:lnSpc>
          <a:spcPct val="90000"/>
        </a:lnSpc>
        <a:spcBef>
          <a:spcPts val="650"/>
        </a:spcBef>
        <a:buFont typeface="Arial" panose="020B0604020202020204" pitchFamily="34" charset="0"/>
        <a:buNone/>
        <a:defRPr sz="2337" kern="1200">
          <a:solidFill>
            <a:schemeClr val="tx1"/>
          </a:solidFill>
          <a:latin typeface="+mn-lt"/>
          <a:ea typeface="+mn-ea"/>
          <a:cs typeface="+mn-cs"/>
        </a:defRPr>
      </a:lvl5pPr>
      <a:lvl6pPr marL="3265140"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802"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463"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6125"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323" rtl="0" eaLnBrk="1" latinLnBrk="0" hangingPunct="1">
        <a:defRPr sz="2337" kern="1200">
          <a:solidFill>
            <a:schemeClr val="tx1"/>
          </a:solidFill>
          <a:latin typeface="+mn-lt"/>
          <a:ea typeface="+mn-ea"/>
          <a:cs typeface="+mn-cs"/>
        </a:defRPr>
      </a:lvl1pPr>
      <a:lvl2pPr marL="593662" algn="l" defTabSz="1187323" rtl="0" eaLnBrk="1" latinLnBrk="0" hangingPunct="1">
        <a:defRPr sz="2337" kern="1200">
          <a:solidFill>
            <a:schemeClr val="tx1"/>
          </a:solidFill>
          <a:latin typeface="+mn-lt"/>
          <a:ea typeface="+mn-ea"/>
          <a:cs typeface="+mn-cs"/>
        </a:defRPr>
      </a:lvl2pPr>
      <a:lvl3pPr marL="1187323" algn="l" defTabSz="1187323" rtl="0" eaLnBrk="1" latinLnBrk="0" hangingPunct="1">
        <a:defRPr sz="2337" kern="1200">
          <a:solidFill>
            <a:schemeClr val="tx1"/>
          </a:solidFill>
          <a:latin typeface="+mn-lt"/>
          <a:ea typeface="+mn-ea"/>
          <a:cs typeface="+mn-cs"/>
        </a:defRPr>
      </a:lvl3pPr>
      <a:lvl4pPr marL="1780986" algn="l" defTabSz="1187323" rtl="0" eaLnBrk="1" latinLnBrk="0" hangingPunct="1">
        <a:defRPr sz="2337" kern="1200">
          <a:solidFill>
            <a:schemeClr val="tx1"/>
          </a:solidFill>
          <a:latin typeface="+mn-lt"/>
          <a:ea typeface="+mn-ea"/>
          <a:cs typeface="+mn-cs"/>
        </a:defRPr>
      </a:lvl4pPr>
      <a:lvl5pPr marL="2374648" algn="l" defTabSz="1187323" rtl="0" eaLnBrk="1" latinLnBrk="0" hangingPunct="1">
        <a:defRPr sz="2337" kern="1200">
          <a:solidFill>
            <a:schemeClr val="tx1"/>
          </a:solidFill>
          <a:latin typeface="+mn-lt"/>
          <a:ea typeface="+mn-ea"/>
          <a:cs typeface="+mn-cs"/>
        </a:defRPr>
      </a:lvl5pPr>
      <a:lvl6pPr marL="2968309" algn="l" defTabSz="1187323" rtl="0" eaLnBrk="1" latinLnBrk="0" hangingPunct="1">
        <a:defRPr sz="2337" kern="1200">
          <a:solidFill>
            <a:schemeClr val="tx1"/>
          </a:solidFill>
          <a:latin typeface="+mn-lt"/>
          <a:ea typeface="+mn-ea"/>
          <a:cs typeface="+mn-cs"/>
        </a:defRPr>
      </a:lvl6pPr>
      <a:lvl7pPr marL="3561971" algn="l" defTabSz="1187323" rtl="0" eaLnBrk="1" latinLnBrk="0" hangingPunct="1">
        <a:defRPr sz="2337" kern="1200">
          <a:solidFill>
            <a:schemeClr val="tx1"/>
          </a:solidFill>
          <a:latin typeface="+mn-lt"/>
          <a:ea typeface="+mn-ea"/>
          <a:cs typeface="+mn-cs"/>
        </a:defRPr>
      </a:lvl7pPr>
      <a:lvl8pPr marL="4155634" algn="l" defTabSz="1187323" rtl="0" eaLnBrk="1" latinLnBrk="0" hangingPunct="1">
        <a:defRPr sz="2337" kern="1200">
          <a:solidFill>
            <a:schemeClr val="tx1"/>
          </a:solidFill>
          <a:latin typeface="+mn-lt"/>
          <a:ea typeface="+mn-ea"/>
          <a:cs typeface="+mn-cs"/>
        </a:defRPr>
      </a:lvl8pPr>
      <a:lvl9pPr marL="4749295" algn="l" defTabSz="1187323" rtl="0" eaLnBrk="1" latinLnBrk="0" hangingPunct="1">
        <a:defRPr sz="2337"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1">
          <p15:clr>
            <a:srgbClr val="F26B43"/>
          </p15:clr>
        </p15:guide>
        <p15:guide id="2" pos="3842">
          <p15:clr>
            <a:srgbClr val="F26B43"/>
          </p15:clr>
        </p15:guide>
        <p15:guide id="3" pos="370">
          <p15:clr>
            <a:srgbClr val="F26B43"/>
          </p15:clr>
        </p15:guide>
        <p15:guide id="4" pos="7197">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slideLayout" Target="../slideLayouts/slideLayout15.xml"/><Relationship Id="rId3" Type="http://schemas.openxmlformats.org/officeDocument/2006/relationships/tags" Target="../tags/tag5.xml"/><Relationship Id="rId7" Type="http://schemas.openxmlformats.org/officeDocument/2006/relationships/tags" Target="../tags/tag9.xml"/><Relationship Id="rId12" Type="http://schemas.openxmlformats.org/officeDocument/2006/relationships/tags" Target="../tags/tag14.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5" Type="http://schemas.openxmlformats.org/officeDocument/2006/relationships/tags" Target="../tags/tag7.xml"/><Relationship Id="rId10" Type="http://schemas.openxmlformats.org/officeDocument/2006/relationships/tags" Target="../tags/tag12.xml"/><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slideLayout" Target="../slideLayouts/slideLayout12.xml"/><Relationship Id="rId3" Type="http://schemas.openxmlformats.org/officeDocument/2006/relationships/tags" Target="../tags/tag17.xml"/><Relationship Id="rId7" Type="http://schemas.openxmlformats.org/officeDocument/2006/relationships/tags" Target="../tags/tag21.xml"/><Relationship Id="rId12" Type="http://schemas.openxmlformats.org/officeDocument/2006/relationships/tags" Target="../tags/tag26.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tags" Target="../tags/tag25.xml"/><Relationship Id="rId5" Type="http://schemas.openxmlformats.org/officeDocument/2006/relationships/tags" Target="../tags/tag19.xml"/><Relationship Id="rId10" Type="http://schemas.openxmlformats.org/officeDocument/2006/relationships/tags" Target="../tags/tag24.xml"/><Relationship Id="rId4" Type="http://schemas.openxmlformats.org/officeDocument/2006/relationships/tags" Target="../tags/tag18.xml"/><Relationship Id="rId9" Type="http://schemas.openxmlformats.org/officeDocument/2006/relationships/tags" Target="../tags/tag23.xml"/><Relationship Id="rId14"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4.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7.xml"/><Relationship Id="rId1" Type="http://schemas.openxmlformats.org/officeDocument/2006/relationships/slideLayout" Target="../slideLayouts/slideLayout10.xml"/><Relationship Id="rId6" Type="http://schemas.openxmlformats.org/officeDocument/2006/relationships/image" Target="../media/image8.tmp"/><Relationship Id="rId5" Type="http://schemas.openxmlformats.org/officeDocument/2006/relationships/image" Target="../media/image7.tmp"/><Relationship Id="rId4" Type="http://schemas.openxmlformats.org/officeDocument/2006/relationships/image" Target="../media/image6.png"/></Relationships>
</file>

<file path=ppt/slides/_rels/slide48.xml.rels><?xml version="1.0" encoding="UTF-8" standalone="yes"?>
<Relationships xmlns="http://schemas.openxmlformats.org/package/2006/relationships"><Relationship Id="rId3" Type="http://schemas.openxmlformats.org/officeDocument/2006/relationships/hyperlink" Target="https://e.huawei.com/en/" TargetMode="External"/><Relationship Id="rId2" Type="http://schemas.openxmlformats.org/officeDocument/2006/relationships/notesSlide" Target="../notesSlides/notesSlide48.xml"/><Relationship Id="rId1" Type="http://schemas.openxmlformats.org/officeDocument/2006/relationships/slideLayout" Target="../slideLayouts/slideLayout11.xml"/><Relationship Id="rId5" Type="http://schemas.openxmlformats.org/officeDocument/2006/relationships/hyperlink" Target="https://www.huawei.com/en/learning" TargetMode="External"/><Relationship Id="rId4" Type="http://schemas.openxmlformats.org/officeDocument/2006/relationships/hyperlink" Target="https://support.huawei.com/enterprise/en/index.html"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 name="文本占位符 40"/>
          <p:cNvSpPr>
            <a:spLocks noGrp="1"/>
          </p:cNvSpPr>
          <p:nvPr>
            <p:ph type="body" sz="quarter" idx="17"/>
          </p:nvPr>
        </p:nvSpPr>
        <p:spPr/>
        <p:txBody>
          <a:bodyPr wrap="square">
            <a:noAutofit/>
          </a:bodyPr>
          <a:lstStyle/>
          <a:p>
            <a:r>
              <a:rPr lang="ru-RU" sz="1400"/>
              <a:t>V1R1</a:t>
            </a:r>
          </a:p>
        </p:txBody>
      </p:sp>
      <p:sp>
        <p:nvSpPr>
          <p:cNvPr id="2" name="文本占位符 1"/>
          <p:cNvSpPr>
            <a:spLocks noGrp="1"/>
          </p:cNvSpPr>
          <p:nvPr>
            <p:ph type="body" sz="quarter" idx="18"/>
          </p:nvPr>
        </p:nvSpPr>
        <p:spPr/>
        <p:txBody>
          <a:bodyPr wrap="square">
            <a:noAutofit/>
          </a:bodyPr>
          <a:lstStyle/>
          <a:p>
            <a:r>
              <a:rPr lang="ru-RU" sz="1400"/>
              <a:t>Ван Син (Wang Xing)/WX921123</a:t>
            </a:r>
          </a:p>
        </p:txBody>
      </p:sp>
      <p:sp>
        <p:nvSpPr>
          <p:cNvPr id="3" name="文本占位符 2"/>
          <p:cNvSpPr>
            <a:spLocks noGrp="1"/>
          </p:cNvSpPr>
          <p:nvPr>
            <p:ph type="body" sz="quarter" idx="19"/>
          </p:nvPr>
        </p:nvSpPr>
        <p:spPr/>
        <p:txBody>
          <a:bodyPr wrap="square">
            <a:noAutofit/>
          </a:bodyPr>
          <a:lstStyle/>
          <a:p>
            <a:r>
              <a:rPr lang="ru-RU" sz="1400"/>
              <a:t>20.08.2020</a:t>
            </a:r>
          </a:p>
        </p:txBody>
      </p:sp>
      <p:sp>
        <p:nvSpPr>
          <p:cNvPr id="5" name="文本占位符 4"/>
          <p:cNvSpPr>
            <a:spLocks noGrp="1"/>
          </p:cNvSpPr>
          <p:nvPr>
            <p:ph type="body" sz="quarter" idx="20"/>
          </p:nvPr>
        </p:nvSpPr>
        <p:spPr/>
        <p:txBody>
          <a:bodyPr wrap="square">
            <a:noAutofit/>
          </a:bodyPr>
          <a:lstStyle/>
          <a:p>
            <a:r>
              <a:rPr lang="ru-RU" sz="1400"/>
              <a:t>Обновление</a:t>
            </a:r>
          </a:p>
        </p:txBody>
      </p:sp>
      <p:sp>
        <p:nvSpPr>
          <p:cNvPr id="30" name="文本占位符 29"/>
          <p:cNvSpPr>
            <a:spLocks noGrp="1"/>
          </p:cNvSpPr>
          <p:nvPr>
            <p:ph type="body" sz="quarter" idx="13"/>
          </p:nvPr>
        </p:nvSpPr>
        <p:spPr/>
        <p:txBody>
          <a:bodyPr wrap="square">
            <a:noAutofit/>
          </a:bodyPr>
          <a:lstStyle/>
          <a:p>
            <a:r>
              <a:rPr lang="ru-RU"/>
              <a:t>Ван Пэн (Wang Peng)/wx690470</a:t>
            </a:r>
          </a:p>
        </p:txBody>
      </p:sp>
      <p:sp>
        <p:nvSpPr>
          <p:cNvPr id="31" name="文本占位符 30"/>
          <p:cNvSpPr>
            <a:spLocks noGrp="1"/>
          </p:cNvSpPr>
          <p:nvPr>
            <p:ph type="body" sz="quarter" idx="14"/>
          </p:nvPr>
        </p:nvSpPr>
        <p:spPr/>
        <p:txBody>
          <a:bodyPr wrap="square">
            <a:noAutofit/>
          </a:bodyPr>
          <a:lstStyle/>
          <a:p>
            <a:r>
              <a:rPr lang="ru-RU"/>
              <a:t>13.05.2020</a:t>
            </a:r>
          </a:p>
        </p:txBody>
      </p:sp>
      <p:sp>
        <p:nvSpPr>
          <p:cNvPr id="36" name="文本占位符 35"/>
          <p:cNvSpPr>
            <a:spLocks noGrp="1"/>
          </p:cNvSpPr>
          <p:nvPr>
            <p:ph type="body" sz="quarter" idx="15"/>
          </p:nvPr>
        </p:nvSpPr>
        <p:spPr/>
        <p:txBody>
          <a:bodyPr wrap="square">
            <a:noAutofit/>
          </a:bodyPr>
          <a:lstStyle/>
          <a:p>
            <a:r>
              <a:rPr lang="ru-RU"/>
              <a:t>Ван Пэн (Wang Peng)/wx690470</a:t>
            </a:r>
          </a:p>
        </p:txBody>
      </p:sp>
      <p:sp>
        <p:nvSpPr>
          <p:cNvPr id="39" name="文本占位符 38"/>
          <p:cNvSpPr>
            <a:spLocks noGrp="1"/>
          </p:cNvSpPr>
          <p:nvPr>
            <p:ph type="body" sz="quarter" idx="16"/>
          </p:nvPr>
        </p:nvSpPr>
        <p:spPr/>
        <p:txBody>
          <a:bodyPr wrap="square">
            <a:noAutofit/>
          </a:bodyPr>
          <a:lstStyle/>
          <a:p>
            <a:r>
              <a:rPr lang="ru-RU"/>
              <a:t>Новый</a:t>
            </a:r>
          </a:p>
        </p:txBody>
      </p:sp>
      <p:sp>
        <p:nvSpPr>
          <p:cNvPr id="18" name="文本占位符 17"/>
          <p:cNvSpPr>
            <a:spLocks noGrp="1"/>
          </p:cNvSpPr>
          <p:nvPr>
            <p:ph type="body" sz="quarter" idx="21"/>
          </p:nvPr>
        </p:nvSpPr>
        <p:spPr/>
        <p:txBody>
          <a:bodyPr/>
          <a:lstStyle/>
          <a:p>
            <a:r>
              <a:rPr lang="ru-RU"/>
              <a:t>Чжу Юаньюань (Zhu Yuanyuan)/wx640907</a:t>
            </a:r>
          </a:p>
        </p:txBody>
      </p:sp>
      <p:sp>
        <p:nvSpPr>
          <p:cNvPr id="19" name="文本占位符 18"/>
          <p:cNvSpPr>
            <a:spLocks noGrp="1"/>
          </p:cNvSpPr>
          <p:nvPr>
            <p:ph type="body" sz="quarter" idx="22"/>
          </p:nvPr>
        </p:nvSpPr>
        <p:spPr/>
        <p:txBody>
          <a:bodyPr/>
          <a:lstStyle/>
          <a:p>
            <a:r>
              <a:rPr lang="ru-RU"/>
              <a:t>01.07.2020</a:t>
            </a:r>
          </a:p>
        </p:txBody>
      </p:sp>
      <p:sp>
        <p:nvSpPr>
          <p:cNvPr id="20" name="文本占位符 19"/>
          <p:cNvSpPr>
            <a:spLocks noGrp="1"/>
          </p:cNvSpPr>
          <p:nvPr>
            <p:ph type="body" sz="quarter" idx="23"/>
          </p:nvPr>
        </p:nvSpPr>
        <p:spPr/>
        <p:txBody>
          <a:bodyPr/>
          <a:lstStyle/>
          <a:p>
            <a:r>
              <a:rPr lang="ru-RU"/>
              <a:t>Чжу Юаньюань (Zhu Yuanyuan)/wx640907</a:t>
            </a:r>
          </a:p>
        </p:txBody>
      </p:sp>
      <p:sp>
        <p:nvSpPr>
          <p:cNvPr id="21" name="文本占位符 20"/>
          <p:cNvSpPr>
            <a:spLocks noGrp="1"/>
          </p:cNvSpPr>
          <p:nvPr>
            <p:ph type="body" sz="quarter" idx="24"/>
          </p:nvPr>
        </p:nvSpPr>
        <p:spPr/>
        <p:txBody>
          <a:bodyPr/>
          <a:lstStyle/>
          <a:p>
            <a:r>
              <a:rPr lang="ru-RU"/>
              <a:t>Обновление</a:t>
            </a:r>
          </a:p>
        </p:txBody>
      </p:sp>
      <p:sp>
        <p:nvSpPr>
          <p:cNvPr id="22" name="文本占位符 21"/>
          <p:cNvSpPr>
            <a:spLocks noGrp="1"/>
          </p:cNvSpPr>
          <p:nvPr>
            <p:ph type="body" sz="quarter" idx="25"/>
          </p:nvPr>
        </p:nvSpPr>
        <p:spPr/>
        <p:txBody>
          <a:bodyPr/>
          <a:lstStyle/>
          <a:p>
            <a:r>
              <a:rPr lang="ru-RU"/>
              <a:t>Ван Син (Wang Xing)/WX921123</a:t>
            </a:r>
          </a:p>
        </p:txBody>
      </p:sp>
      <p:sp>
        <p:nvSpPr>
          <p:cNvPr id="23" name="文本占位符 22"/>
          <p:cNvSpPr>
            <a:spLocks noGrp="1"/>
          </p:cNvSpPr>
          <p:nvPr>
            <p:ph type="body" sz="quarter" idx="26"/>
          </p:nvPr>
        </p:nvSpPr>
        <p:spPr/>
        <p:txBody>
          <a:bodyPr/>
          <a:lstStyle/>
          <a:p>
            <a:r>
              <a:rPr lang="ru-RU"/>
              <a:t>20.08.2020</a:t>
            </a:r>
          </a:p>
        </p:txBody>
      </p:sp>
      <p:sp>
        <p:nvSpPr>
          <p:cNvPr id="24" name="文本占位符 23"/>
          <p:cNvSpPr>
            <a:spLocks noGrp="1"/>
          </p:cNvSpPr>
          <p:nvPr>
            <p:ph type="body" sz="quarter" idx="27"/>
          </p:nvPr>
        </p:nvSpPr>
        <p:spPr/>
        <p:txBody>
          <a:bodyPr/>
          <a:lstStyle/>
          <a:p>
            <a:r>
              <a:rPr lang="ru-RU"/>
              <a:t>Ван Син (Wang Xing)/WX921123</a:t>
            </a:r>
          </a:p>
        </p:txBody>
      </p:sp>
      <p:sp>
        <p:nvSpPr>
          <p:cNvPr id="25" name="文本占位符 24"/>
          <p:cNvSpPr>
            <a:spLocks noGrp="1"/>
          </p:cNvSpPr>
          <p:nvPr>
            <p:ph type="body" sz="quarter" idx="28"/>
          </p:nvPr>
        </p:nvSpPr>
        <p:spPr/>
        <p:txBody>
          <a:bodyPr/>
          <a:lstStyle/>
          <a:p>
            <a:r>
              <a:rPr lang="ru-RU"/>
              <a:t>Обновление</a:t>
            </a:r>
          </a:p>
        </p:txBody>
      </p:sp>
      <p:sp>
        <p:nvSpPr>
          <p:cNvPr id="26" name="文本占位符 25"/>
          <p:cNvSpPr>
            <a:spLocks noGrp="1"/>
          </p:cNvSpPr>
          <p:nvPr>
            <p:ph type="body" sz="quarter" idx="29"/>
          </p:nvPr>
        </p:nvSpPr>
        <p:spPr/>
        <p:txBody>
          <a:bodyPr/>
          <a:lstStyle/>
          <a:p>
            <a:endParaRPr lang="zh-CN" altLang="en-US" dirty="0"/>
          </a:p>
        </p:txBody>
      </p:sp>
      <p:sp>
        <p:nvSpPr>
          <p:cNvPr id="27" name="文本占位符 26"/>
          <p:cNvSpPr>
            <a:spLocks noGrp="1"/>
          </p:cNvSpPr>
          <p:nvPr>
            <p:ph type="body" sz="quarter" idx="30"/>
          </p:nvPr>
        </p:nvSpPr>
        <p:spPr/>
        <p:txBody>
          <a:bodyPr/>
          <a:lstStyle/>
          <a:p>
            <a:endParaRPr lang="zh-CN" altLang="en-US" dirty="0"/>
          </a:p>
        </p:txBody>
      </p:sp>
      <p:sp>
        <p:nvSpPr>
          <p:cNvPr id="28" name="文本占位符 27"/>
          <p:cNvSpPr>
            <a:spLocks noGrp="1"/>
          </p:cNvSpPr>
          <p:nvPr>
            <p:ph type="body" sz="quarter" idx="31"/>
          </p:nvPr>
        </p:nvSpPr>
        <p:spPr/>
        <p:txBody>
          <a:bodyPr/>
          <a:lstStyle/>
          <a:p>
            <a:endParaRPr lang="zh-CN" altLang="en-US" dirty="0"/>
          </a:p>
        </p:txBody>
      </p:sp>
      <p:sp>
        <p:nvSpPr>
          <p:cNvPr id="29" name="文本占位符 28"/>
          <p:cNvSpPr>
            <a:spLocks noGrp="1"/>
          </p:cNvSpPr>
          <p:nvPr>
            <p:ph type="body" sz="quarter" idx="32"/>
          </p:nvPr>
        </p:nvSpPr>
        <p:spPr/>
        <p:txBody>
          <a:bodyPr/>
          <a:lstStyle/>
          <a:p>
            <a:endParaRPr lang="zh-CN" altLang="en-US" dirty="0"/>
          </a:p>
        </p:txBody>
      </p:sp>
      <p:sp>
        <p:nvSpPr>
          <p:cNvPr id="32" name="文本占位符 31"/>
          <p:cNvSpPr>
            <a:spLocks noGrp="1"/>
          </p:cNvSpPr>
          <p:nvPr>
            <p:ph type="body" sz="quarter" idx="33"/>
          </p:nvPr>
        </p:nvSpPr>
        <p:spPr/>
        <p:txBody>
          <a:bodyPr/>
          <a:lstStyle/>
          <a:p>
            <a:endParaRPr lang="zh-CN" altLang="en-US"/>
          </a:p>
        </p:txBody>
      </p:sp>
      <p:sp>
        <p:nvSpPr>
          <p:cNvPr id="34" name="文本占位符 33"/>
          <p:cNvSpPr>
            <a:spLocks noGrp="1"/>
          </p:cNvSpPr>
          <p:nvPr>
            <p:ph type="body" sz="quarter" idx="34"/>
          </p:nvPr>
        </p:nvSpPr>
        <p:spPr/>
        <p:txBody>
          <a:bodyPr/>
          <a:lstStyle/>
          <a:p>
            <a:endParaRPr lang="zh-CN" altLang="en-US"/>
          </a:p>
        </p:txBody>
      </p:sp>
      <p:sp>
        <p:nvSpPr>
          <p:cNvPr id="35" name="文本占位符 34"/>
          <p:cNvSpPr>
            <a:spLocks noGrp="1"/>
          </p:cNvSpPr>
          <p:nvPr>
            <p:ph type="body" sz="quarter" idx="35"/>
          </p:nvPr>
        </p:nvSpPr>
        <p:spPr/>
        <p:txBody>
          <a:bodyPr/>
          <a:lstStyle/>
          <a:p>
            <a:endParaRPr lang="zh-CN" altLang="en-US" dirty="0"/>
          </a:p>
        </p:txBody>
      </p:sp>
      <p:sp>
        <p:nvSpPr>
          <p:cNvPr id="40" name="文本占位符 39"/>
          <p:cNvSpPr>
            <a:spLocks noGrp="1"/>
          </p:cNvSpPr>
          <p:nvPr>
            <p:ph type="body" sz="quarter" idx="36"/>
          </p:nvPr>
        </p:nvSpPr>
        <p:spPr/>
        <p:txBody>
          <a:bodyPr/>
          <a:lstStyle/>
          <a:p>
            <a:endParaRPr lang="zh-CN" altLang="en-US" dirty="0"/>
          </a:p>
        </p:txBody>
      </p:sp>
      <p:sp>
        <p:nvSpPr>
          <p:cNvPr id="42" name="文本占位符 41"/>
          <p:cNvSpPr>
            <a:spLocks noGrp="1"/>
          </p:cNvSpPr>
          <p:nvPr>
            <p:ph type="body" sz="quarter" idx="37"/>
          </p:nvPr>
        </p:nvSpPr>
        <p:spPr/>
        <p:txBody>
          <a:bodyPr/>
          <a:lstStyle/>
          <a:p>
            <a:endParaRPr lang="zh-CN" altLang="en-US" dirty="0"/>
          </a:p>
        </p:txBody>
      </p:sp>
      <p:sp>
        <p:nvSpPr>
          <p:cNvPr id="43" name="文本占位符 42"/>
          <p:cNvSpPr>
            <a:spLocks noGrp="1"/>
          </p:cNvSpPr>
          <p:nvPr>
            <p:ph type="body" sz="quarter" idx="38"/>
          </p:nvPr>
        </p:nvSpPr>
        <p:spPr/>
        <p:txBody>
          <a:bodyPr/>
          <a:lstStyle/>
          <a:p>
            <a:endParaRPr lang="zh-CN" altLang="en-US"/>
          </a:p>
        </p:txBody>
      </p:sp>
      <p:sp>
        <p:nvSpPr>
          <p:cNvPr id="44" name="文本占位符 43"/>
          <p:cNvSpPr>
            <a:spLocks noGrp="1"/>
          </p:cNvSpPr>
          <p:nvPr>
            <p:ph type="body" sz="quarter" idx="39"/>
          </p:nvPr>
        </p:nvSpPr>
        <p:spPr/>
        <p:txBody>
          <a:bodyPr/>
          <a:lstStyle/>
          <a:p>
            <a:endParaRPr lang="zh-CN" altLang="en-US"/>
          </a:p>
        </p:txBody>
      </p:sp>
      <p:sp>
        <p:nvSpPr>
          <p:cNvPr id="45" name="文本占位符 44"/>
          <p:cNvSpPr>
            <a:spLocks noGrp="1"/>
          </p:cNvSpPr>
          <p:nvPr>
            <p:ph type="body" sz="quarter" idx="40"/>
          </p:nvPr>
        </p:nvSpPr>
        <p:spPr/>
        <p:txBody>
          <a:bodyPr/>
          <a:lstStyle/>
          <a:p>
            <a:endParaRPr lang="zh-CN" altLang="en-US"/>
          </a:p>
        </p:txBody>
      </p:sp>
    </p:spTree>
    <p:extLst>
      <p:ext uri="{BB962C8B-B14F-4D97-AF65-F5344CB8AC3E}">
        <p14:creationId xmlns:p14="http://schemas.microsoft.com/office/powerpoint/2010/main" val="433353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Сценарии применения</a:t>
            </a:r>
          </a:p>
        </p:txBody>
      </p:sp>
      <p:sp>
        <p:nvSpPr>
          <p:cNvPr id="3" name="文本占位符 2"/>
          <p:cNvSpPr>
            <a:spLocks noGrp="1"/>
          </p:cNvSpPr>
          <p:nvPr>
            <p:ph type="body" sz="quarter" idx="10"/>
          </p:nvPr>
        </p:nvSpPr>
        <p:spPr>
          <a:xfrm>
            <a:off x="731837" y="973820"/>
            <a:ext cx="10981191" cy="4875042"/>
          </a:xfrm>
        </p:spPr>
        <p:txBody>
          <a:bodyPr wrap="square">
            <a:noAutofit/>
          </a:bodyPr>
          <a:lstStyle/>
          <a:p>
            <a:r>
              <a:rPr lang="ru-RU" sz="2000" dirty="0" err="1">
                <a:latin typeface="Huawei Sans" panose="020C0503030203020204" pitchFamily="34" charset="0"/>
              </a:rPr>
              <a:t>SmartThin</a:t>
            </a:r>
            <a:r>
              <a:rPr lang="ru-RU" sz="2000" dirty="0">
                <a:latin typeface="Huawei Sans" panose="020C0503030203020204" pitchFamily="34" charset="0"/>
              </a:rPr>
              <a:t> обеспечивает возможность онлайн-расширения емкости систем, которые имеют высокие требования к бесперебойности деятельности, таких как системы банковских операций, без прерывания работы основных сервисов.</a:t>
            </a:r>
          </a:p>
          <a:p>
            <a:r>
              <a:rPr lang="ru-RU" sz="2000" dirty="0" err="1">
                <a:latin typeface="Huawei Sans" panose="020C0503030203020204" pitchFamily="34" charset="0"/>
              </a:rPr>
              <a:t>SmartThin</a:t>
            </a:r>
            <a:r>
              <a:rPr lang="ru-RU" sz="2000" dirty="0">
                <a:latin typeface="Huawei Sans" panose="020C0503030203020204" pitchFamily="34" charset="0"/>
              </a:rPr>
              <a:t> обеспечивает динамическое выделение физического пространства памяти по требованию сервисов, в отношении которых сложно точно оценить рост данных, </a:t>
            </a:r>
            <a:r>
              <a:rPr lang="ru-RU" sz="2000" dirty="0" smtClean="0"/>
              <a:t>например сервисов </a:t>
            </a:r>
            <a:r>
              <a:rPr lang="ru-RU" sz="2000" dirty="0"/>
              <a:t>электронной почты и онлайн-хранилищ.</a:t>
            </a:r>
          </a:p>
          <a:p>
            <a:r>
              <a:rPr lang="ru-RU" sz="2000" dirty="0" err="1"/>
              <a:t>SmartThin</a:t>
            </a:r>
            <a:r>
              <a:rPr lang="ru-RU" sz="2000" dirty="0"/>
              <a:t> позволяет управлять физическими ресурсами хранения при наличии широкого спектра услуг, предъявляющих разные требования к емкости хранения и конкурирующих за получение одних и тех же ресурсов. </a:t>
            </a:r>
            <a:r>
              <a:rPr lang="ru-RU" sz="2000" dirty="0" err="1"/>
              <a:t>SmartThin</a:t>
            </a:r>
            <a:r>
              <a:rPr lang="ru-RU" sz="2000" dirty="0"/>
              <a:t> позволяет оптимизировать конфигурации хранилищ в соответствии с сервисными требованиями.</a:t>
            </a:r>
          </a:p>
          <a:p>
            <a:endParaRPr lang="en-US" altLang="zh-CN" sz="2000" dirty="0">
              <a:latin typeface="Huawei Sans" panose="020C0503030203020204" pitchFamily="34" charset="0"/>
            </a:endParaRPr>
          </a:p>
        </p:txBody>
      </p:sp>
    </p:spTree>
    <p:extLst>
      <p:ext uri="{BB962C8B-B14F-4D97-AF65-F5344CB8AC3E}">
        <p14:creationId xmlns:p14="http://schemas.microsoft.com/office/powerpoint/2010/main" val="3059810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接箭头连接符 24"/>
          <p:cNvCxnSpPr/>
          <p:nvPr/>
        </p:nvCxnSpPr>
        <p:spPr bwMode="auto">
          <a:xfrm>
            <a:off x="8109536" y="3987508"/>
            <a:ext cx="0" cy="363204"/>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26" name="直接箭头连接符 25"/>
          <p:cNvCxnSpPr/>
          <p:nvPr/>
        </p:nvCxnSpPr>
        <p:spPr bwMode="auto">
          <a:xfrm>
            <a:off x="8109536" y="4684367"/>
            <a:ext cx="0" cy="310697"/>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15" name="直接箭头连接符 14"/>
          <p:cNvCxnSpPr/>
          <p:nvPr/>
        </p:nvCxnSpPr>
        <p:spPr bwMode="auto">
          <a:xfrm>
            <a:off x="4142373" y="4679311"/>
            <a:ext cx="899" cy="366283"/>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sp>
        <p:nvSpPr>
          <p:cNvPr id="4" name="标题 3"/>
          <p:cNvSpPr>
            <a:spLocks noGrp="1"/>
          </p:cNvSpPr>
          <p:nvPr>
            <p:ph type="title"/>
          </p:nvPr>
        </p:nvSpPr>
        <p:spPr/>
        <p:txBody>
          <a:bodyPr wrap="square">
            <a:noAutofit/>
          </a:bodyPr>
          <a:lstStyle/>
          <a:p>
            <a:r>
              <a:rPr lang="ru-RU">
                <a:latin typeface="Huawei Sans" panose="020C0503030203020204" pitchFamily="34" charset="0"/>
              </a:rPr>
              <a:t>Процедура конфигурирования</a:t>
            </a:r>
          </a:p>
        </p:txBody>
      </p:sp>
      <p:sp>
        <p:nvSpPr>
          <p:cNvPr id="9" name="圆角矩形 8"/>
          <p:cNvSpPr/>
          <p:nvPr/>
        </p:nvSpPr>
        <p:spPr bwMode="auto">
          <a:xfrm>
            <a:off x="2832685" y="4342251"/>
            <a:ext cx="2619376" cy="456037"/>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600" dirty="0">
                <a:solidFill>
                  <a:schemeClr val="tx1"/>
                </a:solidFill>
                <a:latin typeface="Huawei Sans" panose="020C0503030203020204" pitchFamily="34" charset="0"/>
              </a:rPr>
              <a:t>Создание пула ресурсов хранения</a:t>
            </a:r>
          </a:p>
        </p:txBody>
      </p:sp>
      <p:sp>
        <p:nvSpPr>
          <p:cNvPr id="10" name="圆角矩形 9"/>
          <p:cNvSpPr/>
          <p:nvPr/>
        </p:nvSpPr>
        <p:spPr bwMode="auto">
          <a:xfrm>
            <a:off x="2832685" y="5042189"/>
            <a:ext cx="2621174"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600">
                <a:solidFill>
                  <a:schemeClr val="tx1"/>
                </a:solidFill>
                <a:latin typeface="Huawei Sans" panose="020C0503030203020204" pitchFamily="34" charset="0"/>
              </a:rPr>
              <a:t>Создание тонкого LUNа</a:t>
            </a:r>
          </a:p>
        </p:txBody>
      </p:sp>
      <p:cxnSp>
        <p:nvCxnSpPr>
          <p:cNvPr id="12" name="直接箭头连接符 11"/>
          <p:cNvCxnSpPr>
            <a:endCxn id="7" idx="0"/>
          </p:cNvCxnSpPr>
          <p:nvPr/>
        </p:nvCxnSpPr>
        <p:spPr bwMode="auto">
          <a:xfrm>
            <a:off x="4142373" y="2586021"/>
            <a:ext cx="0" cy="240496"/>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13" name="直接箭头连接符 12"/>
          <p:cNvCxnSpPr/>
          <p:nvPr/>
        </p:nvCxnSpPr>
        <p:spPr bwMode="auto">
          <a:xfrm>
            <a:off x="4142373" y="3282758"/>
            <a:ext cx="0" cy="363083"/>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14" name="直接箭头连接符 13"/>
          <p:cNvCxnSpPr/>
          <p:nvPr/>
        </p:nvCxnSpPr>
        <p:spPr bwMode="auto">
          <a:xfrm>
            <a:off x="4142373" y="3979496"/>
            <a:ext cx="0" cy="366160"/>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17" name="直接箭头连接符 16"/>
          <p:cNvCxnSpPr/>
          <p:nvPr/>
        </p:nvCxnSpPr>
        <p:spPr bwMode="auto">
          <a:xfrm>
            <a:off x="4139991" y="1873242"/>
            <a:ext cx="2382" cy="379124"/>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sp>
        <p:nvSpPr>
          <p:cNvPr id="20" name="圆角矩形 19"/>
          <p:cNvSpPr/>
          <p:nvPr/>
        </p:nvSpPr>
        <p:spPr bwMode="auto">
          <a:xfrm>
            <a:off x="6759367" y="2950386"/>
            <a:ext cx="2700338" cy="340465"/>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600">
                <a:solidFill>
                  <a:schemeClr val="tx1"/>
                </a:solidFill>
                <a:latin typeface="Huawei Sans" panose="020C0503030203020204" pitchFamily="34" charset="0"/>
              </a:rPr>
              <a:t>Удаление тонкого LUNа</a:t>
            </a:r>
          </a:p>
        </p:txBody>
      </p:sp>
      <p:sp>
        <p:nvSpPr>
          <p:cNvPr id="21" name="圆角矩形 20"/>
          <p:cNvSpPr/>
          <p:nvPr/>
        </p:nvSpPr>
        <p:spPr bwMode="auto">
          <a:xfrm>
            <a:off x="6759367" y="3650448"/>
            <a:ext cx="2700338" cy="500083"/>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600" dirty="0">
                <a:solidFill>
                  <a:schemeClr val="tx1"/>
                </a:solidFill>
                <a:latin typeface="Huawei Sans" panose="020C0503030203020204" pitchFamily="34" charset="0"/>
              </a:rPr>
              <a:t>Удаление пула ресурсов хранения</a:t>
            </a:r>
          </a:p>
        </p:txBody>
      </p:sp>
      <p:sp>
        <p:nvSpPr>
          <p:cNvPr id="22" name="圆角矩形 21"/>
          <p:cNvSpPr/>
          <p:nvPr/>
        </p:nvSpPr>
        <p:spPr bwMode="auto">
          <a:xfrm>
            <a:off x="6759367" y="4347307"/>
            <a:ext cx="2700338" cy="450981"/>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fontAlgn="ctr">
              <a:spcBef>
                <a:spcPts val="0"/>
              </a:spcBef>
              <a:spcAft>
                <a:spcPts val="0"/>
              </a:spcAft>
            </a:pPr>
            <a:r>
              <a:rPr lang="ru-RU" sz="1600" dirty="0">
                <a:solidFill>
                  <a:schemeClr val="tx1"/>
                </a:solidFill>
                <a:latin typeface="Huawei Sans" panose="020C0503030203020204" pitchFamily="34" charset="0"/>
              </a:rPr>
              <a:t>Создание дискового домена</a:t>
            </a:r>
          </a:p>
        </p:txBody>
      </p:sp>
      <p:cxnSp>
        <p:nvCxnSpPr>
          <p:cNvPr id="23" name="直接箭头连接符 22"/>
          <p:cNvCxnSpPr/>
          <p:nvPr/>
        </p:nvCxnSpPr>
        <p:spPr bwMode="auto">
          <a:xfrm>
            <a:off x="8109536" y="2587508"/>
            <a:ext cx="0" cy="366283"/>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24" name="直接箭头连接符 23"/>
          <p:cNvCxnSpPr/>
          <p:nvPr/>
        </p:nvCxnSpPr>
        <p:spPr bwMode="auto">
          <a:xfrm>
            <a:off x="8109536" y="3287446"/>
            <a:ext cx="0" cy="366407"/>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cxnSp>
        <p:nvCxnSpPr>
          <p:cNvPr id="27" name="肘形连接符 26"/>
          <p:cNvCxnSpPr/>
          <p:nvPr/>
        </p:nvCxnSpPr>
        <p:spPr bwMode="auto">
          <a:xfrm rot="5400000" flipH="1" flipV="1">
            <a:off x="4215337" y="1485050"/>
            <a:ext cx="3822134" cy="3966264"/>
          </a:xfrm>
          <a:prstGeom prst="bentConnector5">
            <a:avLst>
              <a:gd name="adj1" fmla="val -5981"/>
              <a:gd name="adj2" fmla="val 49501"/>
              <a:gd name="adj3" fmla="val 105981"/>
            </a:avLst>
          </a:prstGeom>
          <a:ln w="12700">
            <a:solidFill>
              <a:schemeClr val="tx1"/>
            </a:solidFill>
            <a:headEnd type="none" w="med" len="med"/>
            <a:tailEnd type="triangle"/>
          </a:ln>
          <a:effectLst/>
        </p:spPr>
        <p:style>
          <a:lnRef idx="3">
            <a:schemeClr val="lt1"/>
          </a:lnRef>
          <a:fillRef idx="1">
            <a:schemeClr val="accent2"/>
          </a:fillRef>
          <a:effectRef idx="1">
            <a:schemeClr val="accent2"/>
          </a:effectRef>
          <a:fontRef idx="minor">
            <a:schemeClr val="lt1"/>
          </a:fontRef>
        </p:style>
      </p:cxnSp>
      <p:sp>
        <p:nvSpPr>
          <p:cNvPr id="29" name="流程图: 终止 28"/>
          <p:cNvSpPr/>
          <p:nvPr/>
        </p:nvSpPr>
        <p:spPr>
          <a:xfrm>
            <a:off x="7072173" y="4995064"/>
            <a:ext cx="2071868" cy="470704"/>
          </a:xfrm>
          <a:prstGeom prst="flowChartTerminator">
            <a:avLst/>
          </a:prstGeom>
          <a:solidFill>
            <a:schemeClr val="bg1"/>
          </a:solidFill>
          <a:ln w="1270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Конец</a:t>
            </a:r>
          </a:p>
        </p:txBody>
      </p:sp>
      <p:sp>
        <p:nvSpPr>
          <p:cNvPr id="5" name="圆角矩形 4"/>
          <p:cNvSpPr/>
          <p:nvPr/>
        </p:nvSpPr>
        <p:spPr bwMode="auto">
          <a:xfrm>
            <a:off x="2832685" y="2025826"/>
            <a:ext cx="2619376" cy="578828"/>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600">
                <a:solidFill>
                  <a:schemeClr val="tx1"/>
                </a:solidFill>
                <a:latin typeface="Huawei Sans" panose="020C0503030203020204" pitchFamily="34" charset="0"/>
              </a:rPr>
              <a:t>Проверка лицензии SmartThin</a:t>
            </a:r>
          </a:p>
        </p:txBody>
      </p:sp>
      <p:sp>
        <p:nvSpPr>
          <p:cNvPr id="7" name="圆角矩形 6"/>
          <p:cNvSpPr/>
          <p:nvPr/>
        </p:nvSpPr>
        <p:spPr bwMode="auto">
          <a:xfrm>
            <a:off x="2832685" y="2826517"/>
            <a:ext cx="2619376" cy="478859"/>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600" dirty="0">
                <a:solidFill>
                  <a:schemeClr val="tx1"/>
                </a:solidFill>
                <a:latin typeface="Huawei Sans" panose="020C0503030203020204" pitchFamily="34" charset="0"/>
              </a:rPr>
              <a:t>Импорт лицензии </a:t>
            </a:r>
            <a:r>
              <a:rPr lang="ru-RU" sz="1600" dirty="0" err="1">
                <a:solidFill>
                  <a:schemeClr val="tx1"/>
                </a:solidFill>
                <a:latin typeface="Huawei Sans" panose="020C0503030203020204" pitchFamily="34" charset="0"/>
              </a:rPr>
              <a:t>SmartThin</a:t>
            </a:r>
            <a:endParaRPr lang="ru-RU" sz="1600" dirty="0">
              <a:solidFill>
                <a:schemeClr val="tx1"/>
              </a:solidFill>
              <a:latin typeface="Huawei Sans" panose="020C0503030203020204" pitchFamily="34" charset="0"/>
            </a:endParaRPr>
          </a:p>
        </p:txBody>
      </p:sp>
      <p:sp>
        <p:nvSpPr>
          <p:cNvPr id="8" name="圆角矩形 7"/>
          <p:cNvSpPr/>
          <p:nvPr/>
        </p:nvSpPr>
        <p:spPr bwMode="auto">
          <a:xfrm>
            <a:off x="2832685" y="3642436"/>
            <a:ext cx="2619376" cy="459319"/>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600" dirty="0">
                <a:solidFill>
                  <a:schemeClr val="tx1"/>
                </a:solidFill>
                <a:latin typeface="Huawei Sans" panose="020C0503030203020204" pitchFamily="34" charset="0"/>
              </a:rPr>
              <a:t>Создание дискового домена</a:t>
            </a:r>
          </a:p>
        </p:txBody>
      </p:sp>
      <p:sp>
        <p:nvSpPr>
          <p:cNvPr id="28" name="流程图: 终止 27"/>
          <p:cNvSpPr/>
          <p:nvPr/>
        </p:nvSpPr>
        <p:spPr>
          <a:xfrm>
            <a:off x="3108766" y="1473798"/>
            <a:ext cx="2071868" cy="395766"/>
          </a:xfrm>
          <a:prstGeom prst="flowChartTerminator">
            <a:avLst/>
          </a:prstGeom>
          <a:solidFill>
            <a:schemeClr val="bg1"/>
          </a:solidFill>
          <a:ln w="12700">
            <a:solidFill>
              <a:schemeClr val="tx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Начало</a:t>
            </a:r>
          </a:p>
        </p:txBody>
      </p:sp>
      <p:cxnSp>
        <p:nvCxnSpPr>
          <p:cNvPr id="16" name="直接箭头连接符 15"/>
          <p:cNvCxnSpPr/>
          <p:nvPr/>
        </p:nvCxnSpPr>
        <p:spPr bwMode="auto">
          <a:xfrm>
            <a:off x="8109536" y="2009316"/>
            <a:ext cx="0" cy="363083"/>
          </a:xfrm>
          <a:prstGeom prst="straightConnector1">
            <a:avLst/>
          </a:prstGeom>
          <a:ln w="12700">
            <a:solidFill>
              <a:schemeClr val="tx1"/>
            </a:solidFill>
            <a:tailEnd type="arrow"/>
          </a:ln>
          <a:effectLst/>
        </p:spPr>
        <p:style>
          <a:lnRef idx="3">
            <a:schemeClr val="lt1"/>
          </a:lnRef>
          <a:fillRef idx="1">
            <a:schemeClr val="accent2"/>
          </a:fillRef>
          <a:effectRef idx="1">
            <a:schemeClr val="accent2"/>
          </a:effectRef>
          <a:fontRef idx="minor">
            <a:schemeClr val="lt1"/>
          </a:fontRef>
        </p:style>
      </p:cxnSp>
      <p:sp>
        <p:nvSpPr>
          <p:cNvPr id="18" name="圆角矩形 17"/>
          <p:cNvSpPr/>
          <p:nvPr/>
        </p:nvSpPr>
        <p:spPr bwMode="auto">
          <a:xfrm>
            <a:off x="6759367" y="1553075"/>
            <a:ext cx="2700338" cy="578828"/>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600" dirty="0">
                <a:solidFill>
                  <a:schemeClr val="tx1"/>
                </a:solidFill>
                <a:latin typeface="Huawei Sans" panose="020C0503030203020204" pitchFamily="34" charset="0"/>
              </a:rPr>
              <a:t>Изменение свойств тонкого </a:t>
            </a:r>
            <a:r>
              <a:rPr lang="ru-RU" sz="1600" dirty="0" err="1">
                <a:solidFill>
                  <a:schemeClr val="tx1"/>
                </a:solidFill>
                <a:latin typeface="Huawei Sans" panose="020C0503030203020204" pitchFamily="34" charset="0"/>
              </a:rPr>
              <a:t>LUNа</a:t>
            </a:r>
            <a:endParaRPr lang="ru-RU" sz="1600" dirty="0">
              <a:solidFill>
                <a:schemeClr val="tx1"/>
              </a:solidFill>
              <a:latin typeface="Huawei Sans" panose="020C0503030203020204" pitchFamily="34" charset="0"/>
            </a:endParaRPr>
          </a:p>
        </p:txBody>
      </p:sp>
      <p:sp>
        <p:nvSpPr>
          <p:cNvPr id="19" name="圆角矩形 18"/>
          <p:cNvSpPr/>
          <p:nvPr/>
        </p:nvSpPr>
        <p:spPr bwMode="auto">
          <a:xfrm>
            <a:off x="6759367" y="2368994"/>
            <a:ext cx="2700338" cy="447748"/>
          </a:xfrm>
          <a:prstGeom prst="roundRect">
            <a:avLst/>
          </a:prstGeom>
          <a:solidFill>
            <a:schemeClr val="bg1"/>
          </a:solidFill>
          <a:ln w="12700">
            <a:solidFill>
              <a:schemeClr val="tx1"/>
            </a:solidFill>
            <a:headEnd/>
            <a:tailEnd/>
          </a:ln>
          <a:effectLst/>
        </p:spPr>
        <p:style>
          <a:lnRef idx="0">
            <a:schemeClr val="accent2"/>
          </a:lnRef>
          <a:fillRef idx="3">
            <a:schemeClr val="accent2"/>
          </a:fillRef>
          <a:effectRef idx="3">
            <a:schemeClr val="accent2"/>
          </a:effectRef>
          <a:fontRef idx="minor">
            <a:schemeClr val="lt1"/>
          </a:fontRef>
        </p:style>
        <p:txBody>
          <a:bodyPr wrap="square" lIns="79200" tIns="39600" rIns="79200" bIns="39600" anchor="ctr">
            <a:noAutofit/>
          </a:bodyPr>
          <a:lstStyle/>
          <a:p>
            <a:pPr algn="ctr" eaLnBrk="1" fontAlgn="ctr" hangingPunct="1">
              <a:spcBef>
                <a:spcPts val="0"/>
              </a:spcBef>
              <a:spcAft>
                <a:spcPts val="0"/>
              </a:spcAft>
            </a:pPr>
            <a:r>
              <a:rPr lang="ru-RU" sz="1500" dirty="0">
                <a:solidFill>
                  <a:schemeClr val="tx1"/>
                </a:solidFill>
                <a:latin typeface="Huawei Sans" panose="020C0503030203020204" pitchFamily="34" charset="0"/>
              </a:rPr>
              <a:t>Онлайн-расширение тонкого </a:t>
            </a:r>
            <a:r>
              <a:rPr lang="ru-RU" sz="1500" dirty="0" err="1">
                <a:solidFill>
                  <a:schemeClr val="tx1"/>
                </a:solidFill>
                <a:latin typeface="Huawei Sans" panose="020C0503030203020204" pitchFamily="34" charset="0"/>
              </a:rPr>
              <a:t>LUNа</a:t>
            </a:r>
            <a:endParaRPr lang="ru-RU" sz="1500" dirty="0">
              <a:solidFill>
                <a:schemeClr val="tx1"/>
              </a:solidFill>
              <a:latin typeface="Huawei Sans" panose="020C0503030203020204" pitchFamily="34" charset="0"/>
            </a:endParaRPr>
          </a:p>
        </p:txBody>
      </p:sp>
    </p:spTree>
    <p:extLst>
      <p:ext uri="{BB962C8B-B14F-4D97-AF65-F5344CB8AC3E}">
        <p14:creationId xmlns:p14="http://schemas.microsoft.com/office/powerpoint/2010/main" val="2550551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ru-RU">
                <a:solidFill>
                  <a:schemeClr val="bg1">
                    <a:lumMod val="50000"/>
                  </a:schemeClr>
                </a:solidFill>
                <a:latin typeface="Huawei Sans" panose="020C0503030203020204" pitchFamily="34" charset="0"/>
              </a:rPr>
              <a:t>SmartThin </a:t>
            </a:r>
          </a:p>
          <a:p>
            <a:r>
              <a:rPr lang="ru-RU" b="1">
                <a:latin typeface="Huawei Sans" panose="020C0503030203020204" pitchFamily="34" charset="0"/>
              </a:rPr>
              <a:t>SmartTier </a:t>
            </a:r>
          </a:p>
          <a:p>
            <a:r>
              <a:rPr lang="ru-RU">
                <a:solidFill>
                  <a:schemeClr val="bg1">
                    <a:lumMod val="50000"/>
                  </a:schemeClr>
                </a:solidFill>
                <a:latin typeface="Huawei Sans" panose="020C0503030203020204" pitchFamily="34" charset="0"/>
              </a:rPr>
              <a:t>SmartQoS </a:t>
            </a:r>
          </a:p>
          <a:p>
            <a:r>
              <a:rPr lang="ru-RU">
                <a:solidFill>
                  <a:schemeClr val="bg1">
                    <a:lumMod val="50000"/>
                  </a:schemeClr>
                </a:solidFill>
                <a:latin typeface="Huawei Sans" panose="020C0503030203020204" pitchFamily="34" charset="0"/>
              </a:rPr>
              <a:t>SmartDedupe </a:t>
            </a:r>
          </a:p>
          <a:p>
            <a:r>
              <a:rPr lang="ru-RU">
                <a:solidFill>
                  <a:schemeClr val="bg1">
                    <a:lumMod val="50000"/>
                  </a:schemeClr>
                </a:solidFill>
                <a:latin typeface="Huawei Sans" panose="020C0503030203020204" pitchFamily="34" charset="0"/>
              </a:rPr>
              <a:t>SmartCompression </a:t>
            </a:r>
          </a:p>
          <a:p>
            <a:r>
              <a:rPr lang="ru-RU">
                <a:solidFill>
                  <a:schemeClr val="bg1">
                    <a:lumMod val="50000"/>
                  </a:schemeClr>
                </a:solidFill>
                <a:latin typeface="Huawei Sans" panose="020C0503030203020204" pitchFamily="34" charset="0"/>
              </a:rPr>
              <a:t>SmartMigration </a:t>
            </a:r>
          </a:p>
        </p:txBody>
      </p:sp>
    </p:spTree>
    <p:extLst>
      <p:ext uri="{BB962C8B-B14F-4D97-AF65-F5344CB8AC3E}">
        <p14:creationId xmlns:p14="http://schemas.microsoft.com/office/powerpoint/2010/main" val="23205205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Обзор</a:t>
            </a:r>
          </a:p>
        </p:txBody>
      </p:sp>
      <p:sp>
        <p:nvSpPr>
          <p:cNvPr id="79" name="文本占位符 78"/>
          <p:cNvSpPr>
            <a:spLocks noGrp="1"/>
          </p:cNvSpPr>
          <p:nvPr>
            <p:ph type="body" sz="quarter" idx="10"/>
          </p:nvPr>
        </p:nvSpPr>
        <p:spPr>
          <a:xfrm>
            <a:off x="731838" y="1052514"/>
            <a:ext cx="10728326" cy="2065775"/>
          </a:xfrm>
        </p:spPr>
        <p:txBody>
          <a:bodyPr wrap="square">
            <a:noAutofit/>
          </a:bodyPr>
          <a:lstStyle/>
          <a:p>
            <a:r>
              <a:rPr lang="ru-RU" sz="1600" dirty="0"/>
              <a:t>Когда горячие и холодные данные распределяются случайным образом, особые характеристики разных типов носителей, формирующих хранилище, не принимаются во внимание. </a:t>
            </a:r>
            <a:r>
              <a:rPr lang="ru-RU" sz="1600" dirty="0" err="1"/>
              <a:t>SmartTier</a:t>
            </a:r>
            <a:r>
              <a:rPr lang="ru-RU" sz="1600" dirty="0"/>
              <a:t> автоматически сопоставляет данные с носителями, которые лучше всего подходят для этого типа данных. Например, для хранения холодных данных больше подходят диски NL-SAS, а для хранения </a:t>
            </a:r>
            <a:r>
              <a:rPr lang="ru-RU" sz="1600" dirty="0" smtClean="0"/>
              <a:t>горячих данных </a:t>
            </a:r>
            <a:r>
              <a:rPr lang="ru-RU" sz="1600" dirty="0"/>
              <a:t>— твердотельные накопители (SSD). Данные передаются вертикально, повышая производительность хранилища и сокращая расходы</a:t>
            </a:r>
            <a:r>
              <a:rPr lang="ru-RU" sz="1600" dirty="0" smtClean="0"/>
              <a:t>.</a:t>
            </a:r>
            <a:endParaRPr lang="en-US" altLang="zh-CN" sz="1600" dirty="0"/>
          </a:p>
        </p:txBody>
      </p:sp>
      <p:grpSp>
        <p:nvGrpSpPr>
          <p:cNvPr id="73" name="组合 72"/>
          <p:cNvGrpSpPr/>
          <p:nvPr/>
        </p:nvGrpSpPr>
        <p:grpSpPr>
          <a:xfrm>
            <a:off x="9447102" y="4645016"/>
            <a:ext cx="4304131" cy="1344200"/>
            <a:chOff x="9326392" y="4276929"/>
            <a:chExt cx="3962738" cy="1237581"/>
          </a:xfrm>
        </p:grpSpPr>
        <p:sp>
          <p:nvSpPr>
            <p:cNvPr id="4" name="文本框 3"/>
            <p:cNvSpPr txBox="1"/>
            <p:nvPr/>
          </p:nvSpPr>
          <p:spPr>
            <a:xfrm>
              <a:off x="9658376" y="4276929"/>
              <a:ext cx="3630754" cy="243449"/>
            </a:xfrm>
            <a:prstGeom prst="rect">
              <a:avLst/>
            </a:prstGeom>
            <a:noFill/>
          </p:spPr>
          <p:txBody>
            <a:bodyPr wrap="square" rtlCol="0">
              <a:noAutofit/>
            </a:bodyPr>
            <a:lstStyle/>
            <a:p>
              <a:pPr fontAlgn="ctr"/>
              <a:r>
                <a:rPr lang="ru-RU" sz="1400" dirty="0">
                  <a:latin typeface="Huawei Sans" panose="020C0503030203020204" pitchFamily="34" charset="0"/>
                </a:rPr>
                <a:t>Наиболее </a:t>
              </a:r>
              <a:r>
                <a:rPr lang="ru-RU" sz="1400" dirty="0" smtClean="0">
                  <a:latin typeface="Huawei Sans" panose="020C0503030203020204" pitchFamily="34" charset="0"/>
                </a:rPr>
                <a:t/>
              </a:r>
              <a:br>
                <a:rPr lang="ru-RU" sz="1400" dirty="0" smtClean="0">
                  <a:latin typeface="Huawei Sans" panose="020C0503030203020204" pitchFamily="34" charset="0"/>
                </a:rPr>
              </a:br>
              <a:r>
                <a:rPr lang="ru-RU" sz="1400" dirty="0" smtClean="0">
                  <a:latin typeface="Huawei Sans" panose="020C0503030203020204" pitchFamily="34" charset="0"/>
                </a:rPr>
                <a:t>востребованные </a:t>
              </a:r>
              <a:r>
                <a:rPr lang="ru-RU" sz="1400" dirty="0">
                  <a:latin typeface="Huawei Sans" panose="020C0503030203020204" pitchFamily="34" charset="0"/>
                </a:rPr>
                <a:t>данные</a:t>
              </a:r>
            </a:p>
          </p:txBody>
        </p:sp>
        <p:sp>
          <p:nvSpPr>
            <p:cNvPr id="5" name="文本框 4"/>
            <p:cNvSpPr txBox="1"/>
            <p:nvPr/>
          </p:nvSpPr>
          <p:spPr>
            <a:xfrm>
              <a:off x="9677938" y="4821752"/>
              <a:ext cx="1584095" cy="307777"/>
            </a:xfrm>
            <a:prstGeom prst="rect">
              <a:avLst/>
            </a:prstGeom>
            <a:noFill/>
          </p:spPr>
          <p:txBody>
            <a:bodyPr wrap="square" rtlCol="0">
              <a:noAutofit/>
            </a:bodyPr>
            <a:lstStyle/>
            <a:p>
              <a:pPr fontAlgn="ctr"/>
              <a:r>
                <a:rPr lang="ru-RU" sz="1400" dirty="0">
                  <a:latin typeface="Huawei Sans" panose="020C0503030203020204" pitchFamily="34" charset="0"/>
                </a:rPr>
                <a:t>Горячие данные</a:t>
              </a:r>
            </a:p>
          </p:txBody>
        </p:sp>
        <p:sp>
          <p:nvSpPr>
            <p:cNvPr id="6" name="文本框 5"/>
            <p:cNvSpPr txBox="1"/>
            <p:nvPr/>
          </p:nvSpPr>
          <p:spPr>
            <a:xfrm>
              <a:off x="9665571" y="5206733"/>
              <a:ext cx="1686883" cy="307777"/>
            </a:xfrm>
            <a:prstGeom prst="rect">
              <a:avLst/>
            </a:prstGeom>
            <a:noFill/>
          </p:spPr>
          <p:txBody>
            <a:bodyPr wrap="square" rtlCol="0">
              <a:noAutofit/>
            </a:bodyPr>
            <a:lstStyle/>
            <a:p>
              <a:pPr fontAlgn="ctr"/>
              <a:r>
                <a:rPr lang="ru-RU" sz="1400" dirty="0">
                  <a:latin typeface="Huawei Sans" panose="020C0503030203020204" pitchFamily="34" charset="0"/>
                </a:rPr>
                <a:t>Холодные данные</a:t>
              </a:r>
            </a:p>
          </p:txBody>
        </p:sp>
        <p:sp>
          <p:nvSpPr>
            <p:cNvPr id="19" name="椭圆 18"/>
            <p:cNvSpPr/>
            <p:nvPr/>
          </p:nvSpPr>
          <p:spPr>
            <a:xfrm>
              <a:off x="9326392" y="4756440"/>
              <a:ext cx="351546" cy="351546"/>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dirty="0">
                <a:latin typeface="Huawei Sans" panose="020C0503030203020204" pitchFamily="34" charset="0"/>
              </a:endParaRPr>
            </a:p>
          </p:txBody>
        </p:sp>
        <p:sp>
          <p:nvSpPr>
            <p:cNvPr id="20" name="椭圆 19"/>
            <p:cNvSpPr/>
            <p:nvPr/>
          </p:nvSpPr>
          <p:spPr>
            <a:xfrm>
              <a:off x="9333586" y="5151071"/>
              <a:ext cx="351546" cy="351546"/>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dirty="0">
                <a:latin typeface="Huawei Sans" panose="020C0503030203020204" pitchFamily="34" charset="0"/>
              </a:endParaRPr>
            </a:p>
          </p:txBody>
        </p:sp>
        <p:sp>
          <p:nvSpPr>
            <p:cNvPr id="72" name="椭圆 71"/>
            <p:cNvSpPr/>
            <p:nvPr/>
          </p:nvSpPr>
          <p:spPr>
            <a:xfrm>
              <a:off x="9333586" y="4371432"/>
              <a:ext cx="351546" cy="351546"/>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dirty="0">
                <a:latin typeface="Huawei Sans" panose="020C0503030203020204" pitchFamily="34" charset="0"/>
              </a:endParaRPr>
            </a:p>
          </p:txBody>
        </p:sp>
      </p:grpSp>
      <p:grpSp>
        <p:nvGrpSpPr>
          <p:cNvPr id="3" name="组合 2"/>
          <p:cNvGrpSpPr/>
          <p:nvPr/>
        </p:nvGrpSpPr>
        <p:grpSpPr>
          <a:xfrm>
            <a:off x="812621" y="3206118"/>
            <a:ext cx="8564308" cy="2973902"/>
            <a:chOff x="731837" y="2939171"/>
            <a:chExt cx="8942543" cy="3105242"/>
          </a:xfrm>
        </p:grpSpPr>
        <p:sp>
          <p:nvSpPr>
            <p:cNvPr id="10" name="矩形 9"/>
            <p:cNvSpPr/>
            <p:nvPr/>
          </p:nvSpPr>
          <p:spPr>
            <a:xfrm>
              <a:off x="731838" y="2945079"/>
              <a:ext cx="7345354" cy="3099334"/>
            </a:xfrm>
            <a:prstGeom prst="rect">
              <a:avLst/>
            </a:prstGeom>
            <a:solidFill>
              <a:schemeClr val="bg1">
                <a:lumMod val="85000"/>
              </a:schemeClr>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nvGrpSpPr>
            <p:cNvPr id="75" name="组合 74"/>
            <p:cNvGrpSpPr/>
            <p:nvPr/>
          </p:nvGrpSpPr>
          <p:grpSpPr>
            <a:xfrm>
              <a:off x="743289" y="2939171"/>
              <a:ext cx="6753655" cy="2810459"/>
              <a:chOff x="612635" y="2528744"/>
              <a:chExt cx="6753655" cy="2810459"/>
            </a:xfrm>
          </p:grpSpPr>
          <p:sp>
            <p:nvSpPr>
              <p:cNvPr id="11" name="文本框 10"/>
              <p:cNvSpPr txBox="1">
                <a:spLocks/>
              </p:cNvSpPr>
              <p:nvPr/>
            </p:nvSpPr>
            <p:spPr>
              <a:xfrm>
                <a:off x="612635" y="2528744"/>
                <a:ext cx="4642967" cy="369332"/>
              </a:xfrm>
              <a:prstGeom prst="rect">
                <a:avLst/>
              </a:prstGeom>
              <a:noFill/>
            </p:spPr>
            <p:txBody>
              <a:bodyPr wrap="square" rtlCol="0">
                <a:noAutofit/>
              </a:bodyPr>
              <a:lstStyle/>
              <a:p>
                <a:pPr fontAlgn="ctr"/>
                <a:r>
                  <a:rPr lang="ru-RU" sz="1600" dirty="0">
                    <a:latin typeface="Huawei Sans" panose="020C0503030203020204" pitchFamily="34" charset="0"/>
                  </a:rPr>
                  <a:t>Уровень высокой производительности</a:t>
                </a:r>
              </a:p>
            </p:txBody>
          </p:sp>
          <p:sp>
            <p:nvSpPr>
              <p:cNvPr id="13" name="文本框 12"/>
              <p:cNvSpPr txBox="1">
                <a:spLocks/>
              </p:cNvSpPr>
              <p:nvPr/>
            </p:nvSpPr>
            <p:spPr>
              <a:xfrm>
                <a:off x="612635" y="3591340"/>
                <a:ext cx="3758990" cy="369332"/>
              </a:xfrm>
              <a:prstGeom prst="rect">
                <a:avLst/>
              </a:prstGeom>
              <a:noFill/>
            </p:spPr>
            <p:txBody>
              <a:bodyPr wrap="square" rtlCol="0">
                <a:noAutofit/>
              </a:bodyPr>
              <a:lstStyle/>
              <a:p>
                <a:pPr fontAlgn="ctr"/>
                <a:r>
                  <a:rPr lang="ru-RU" sz="1600">
                    <a:latin typeface="Huawei Sans" panose="020C0503030203020204" pitchFamily="34" charset="0"/>
                  </a:rPr>
                  <a:t>Уровень производительности</a:t>
                </a:r>
              </a:p>
            </p:txBody>
          </p:sp>
          <p:sp>
            <p:nvSpPr>
              <p:cNvPr id="14" name="文本框 13"/>
              <p:cNvSpPr txBox="1">
                <a:spLocks/>
              </p:cNvSpPr>
              <p:nvPr/>
            </p:nvSpPr>
            <p:spPr>
              <a:xfrm>
                <a:off x="612635" y="4614054"/>
                <a:ext cx="3758990" cy="369332"/>
              </a:xfrm>
              <a:prstGeom prst="rect">
                <a:avLst/>
              </a:prstGeom>
              <a:noFill/>
            </p:spPr>
            <p:txBody>
              <a:bodyPr wrap="square" rtlCol="0">
                <a:noAutofit/>
              </a:bodyPr>
              <a:lstStyle/>
              <a:p>
                <a:pPr fontAlgn="ctr"/>
                <a:r>
                  <a:rPr lang="ru-RU" sz="1600">
                    <a:latin typeface="Huawei Sans" panose="020C0503030203020204" pitchFamily="34" charset="0"/>
                  </a:rPr>
                  <a:t>Уровень емкости</a:t>
                </a:r>
              </a:p>
            </p:txBody>
          </p:sp>
          <p:grpSp>
            <p:nvGrpSpPr>
              <p:cNvPr id="41" name="组合 40"/>
              <p:cNvGrpSpPr/>
              <p:nvPr/>
            </p:nvGrpSpPr>
            <p:grpSpPr>
              <a:xfrm>
                <a:off x="2673248" y="2855329"/>
                <a:ext cx="4693042" cy="2483874"/>
                <a:chOff x="2673248" y="2855329"/>
                <a:chExt cx="4693042" cy="2483874"/>
              </a:xfrm>
            </p:grpSpPr>
            <p:sp>
              <p:nvSpPr>
                <p:cNvPr id="15" name="椭圆 14"/>
                <p:cNvSpPr/>
                <p:nvPr/>
              </p:nvSpPr>
              <p:spPr>
                <a:xfrm>
                  <a:off x="2677747" y="2855329"/>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 name="椭圆 15"/>
                <p:cNvSpPr/>
                <p:nvPr/>
              </p:nvSpPr>
              <p:spPr>
                <a:xfrm>
                  <a:off x="3279762" y="2855332"/>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 name="椭圆 16"/>
                <p:cNvSpPr/>
                <p:nvPr/>
              </p:nvSpPr>
              <p:spPr>
                <a:xfrm>
                  <a:off x="3881777" y="2855438"/>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 name="椭圆 17"/>
                <p:cNvSpPr/>
                <p:nvPr/>
              </p:nvSpPr>
              <p:spPr>
                <a:xfrm>
                  <a:off x="4489465" y="2855331"/>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 name="椭圆 20"/>
                <p:cNvSpPr/>
                <p:nvPr/>
              </p:nvSpPr>
              <p:spPr>
                <a:xfrm>
                  <a:off x="5093408" y="2855331"/>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 name="椭圆 21"/>
                <p:cNvSpPr/>
                <p:nvPr/>
              </p:nvSpPr>
              <p:spPr>
                <a:xfrm>
                  <a:off x="5697351" y="2855330"/>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3" name="椭圆 22"/>
                <p:cNvSpPr/>
                <p:nvPr/>
              </p:nvSpPr>
              <p:spPr>
                <a:xfrm>
                  <a:off x="6301294" y="2855438"/>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4" name="椭圆 23"/>
                <p:cNvSpPr/>
                <p:nvPr/>
              </p:nvSpPr>
              <p:spPr>
                <a:xfrm>
                  <a:off x="6905237" y="2855438"/>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 name="椭圆 24"/>
                <p:cNvSpPr/>
                <p:nvPr/>
              </p:nvSpPr>
              <p:spPr>
                <a:xfrm>
                  <a:off x="2673248" y="3877022"/>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 name="椭圆 25"/>
                <p:cNvSpPr/>
                <p:nvPr/>
              </p:nvSpPr>
              <p:spPr>
                <a:xfrm>
                  <a:off x="3275263" y="3877025"/>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 name="椭圆 26"/>
                <p:cNvSpPr/>
                <p:nvPr/>
              </p:nvSpPr>
              <p:spPr>
                <a:xfrm>
                  <a:off x="3877278" y="3877131"/>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 name="椭圆 27"/>
                <p:cNvSpPr/>
                <p:nvPr/>
              </p:nvSpPr>
              <p:spPr>
                <a:xfrm>
                  <a:off x="4484966" y="3877024"/>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9" name="椭圆 28"/>
                <p:cNvSpPr/>
                <p:nvPr/>
              </p:nvSpPr>
              <p:spPr>
                <a:xfrm>
                  <a:off x="5088909" y="3877024"/>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0" name="椭圆 29"/>
                <p:cNvSpPr/>
                <p:nvPr/>
              </p:nvSpPr>
              <p:spPr>
                <a:xfrm>
                  <a:off x="5692852" y="3877023"/>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1" name="椭圆 30"/>
                <p:cNvSpPr/>
                <p:nvPr/>
              </p:nvSpPr>
              <p:spPr>
                <a:xfrm>
                  <a:off x="6296795" y="3877131"/>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2" name="椭圆 31"/>
                <p:cNvSpPr/>
                <p:nvPr/>
              </p:nvSpPr>
              <p:spPr>
                <a:xfrm>
                  <a:off x="6900738" y="3877131"/>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3" name="椭圆 32"/>
                <p:cNvSpPr/>
                <p:nvPr/>
              </p:nvSpPr>
              <p:spPr>
                <a:xfrm>
                  <a:off x="2677747" y="4878041"/>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4" name="椭圆 33"/>
                <p:cNvSpPr/>
                <p:nvPr/>
              </p:nvSpPr>
              <p:spPr>
                <a:xfrm>
                  <a:off x="3279762" y="4878044"/>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5" name="椭圆 34"/>
                <p:cNvSpPr/>
                <p:nvPr/>
              </p:nvSpPr>
              <p:spPr>
                <a:xfrm>
                  <a:off x="3881777" y="4878150"/>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6" name="椭圆 35"/>
                <p:cNvSpPr/>
                <p:nvPr/>
              </p:nvSpPr>
              <p:spPr>
                <a:xfrm>
                  <a:off x="4489465" y="4878043"/>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7" name="椭圆 36"/>
                <p:cNvSpPr/>
                <p:nvPr/>
              </p:nvSpPr>
              <p:spPr>
                <a:xfrm>
                  <a:off x="5093408" y="4878043"/>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8" name="椭圆 37"/>
                <p:cNvSpPr/>
                <p:nvPr/>
              </p:nvSpPr>
              <p:spPr>
                <a:xfrm>
                  <a:off x="5697351" y="4878042"/>
                  <a:ext cx="461053" cy="461053"/>
                </a:xfrm>
                <a:prstGeom prst="ellipse">
                  <a:avLst/>
                </a:prstGeom>
                <a:solidFill>
                  <a:srgbClr val="00B05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9" name="椭圆 38"/>
                <p:cNvSpPr/>
                <p:nvPr/>
              </p:nvSpPr>
              <p:spPr>
                <a:xfrm>
                  <a:off x="6301294" y="4878150"/>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0" name="椭圆 39"/>
                <p:cNvSpPr/>
                <p:nvPr/>
              </p:nvSpPr>
              <p:spPr>
                <a:xfrm>
                  <a:off x="6905237" y="4878150"/>
                  <a:ext cx="461053" cy="461053"/>
                </a:xfrm>
                <a:prstGeom prst="ellipse">
                  <a:avLst/>
                </a:prstGeom>
                <a:solidFill>
                  <a:srgbClr val="FFC0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71" name="组合 70"/>
            <p:cNvGrpSpPr/>
            <p:nvPr/>
          </p:nvGrpSpPr>
          <p:grpSpPr>
            <a:xfrm>
              <a:off x="2811936" y="3265647"/>
              <a:ext cx="4693042" cy="2483874"/>
              <a:chOff x="8110808" y="64721"/>
              <a:chExt cx="4693042" cy="2483874"/>
            </a:xfrm>
          </p:grpSpPr>
          <p:grpSp>
            <p:nvGrpSpPr>
              <p:cNvPr id="69" name="组合 68"/>
              <p:cNvGrpSpPr/>
              <p:nvPr/>
            </p:nvGrpSpPr>
            <p:grpSpPr>
              <a:xfrm>
                <a:off x="8115307" y="64721"/>
                <a:ext cx="4688543" cy="461162"/>
                <a:chOff x="-1190371" y="195326"/>
                <a:chExt cx="4688543" cy="461162"/>
              </a:xfrm>
            </p:grpSpPr>
            <p:sp>
              <p:nvSpPr>
                <p:cNvPr id="43" name="椭圆 42"/>
                <p:cNvSpPr/>
                <p:nvPr/>
              </p:nvSpPr>
              <p:spPr>
                <a:xfrm>
                  <a:off x="-1190371" y="195326"/>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4" name="椭圆 43"/>
                <p:cNvSpPr/>
                <p:nvPr/>
              </p:nvSpPr>
              <p:spPr>
                <a:xfrm>
                  <a:off x="-588356" y="195329"/>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5" name="椭圆 44"/>
                <p:cNvSpPr/>
                <p:nvPr/>
              </p:nvSpPr>
              <p:spPr>
                <a:xfrm>
                  <a:off x="13659" y="195435"/>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6" name="椭圆 45"/>
                <p:cNvSpPr/>
                <p:nvPr/>
              </p:nvSpPr>
              <p:spPr>
                <a:xfrm>
                  <a:off x="621347" y="195328"/>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7" name="椭圆 46"/>
                <p:cNvSpPr/>
                <p:nvPr/>
              </p:nvSpPr>
              <p:spPr>
                <a:xfrm>
                  <a:off x="1225290" y="195328"/>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8" name="椭圆 47"/>
                <p:cNvSpPr/>
                <p:nvPr/>
              </p:nvSpPr>
              <p:spPr>
                <a:xfrm>
                  <a:off x="1829233" y="195327"/>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9" name="椭圆 48"/>
                <p:cNvSpPr/>
                <p:nvPr/>
              </p:nvSpPr>
              <p:spPr>
                <a:xfrm>
                  <a:off x="2433176" y="195435"/>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椭圆 49"/>
                <p:cNvSpPr/>
                <p:nvPr/>
              </p:nvSpPr>
              <p:spPr>
                <a:xfrm>
                  <a:off x="3037119" y="195435"/>
                  <a:ext cx="461053" cy="461053"/>
                </a:xfrm>
                <a:prstGeom prst="ellipse">
                  <a:avLst/>
                </a:prstGeom>
                <a:solidFill>
                  <a:srgbClr val="DD465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68" name="组合 67"/>
              <p:cNvGrpSpPr/>
              <p:nvPr/>
            </p:nvGrpSpPr>
            <p:grpSpPr>
              <a:xfrm>
                <a:off x="8110808" y="1086414"/>
                <a:ext cx="4688543" cy="461162"/>
                <a:chOff x="-1194870" y="1217019"/>
                <a:chExt cx="4688543" cy="461162"/>
              </a:xfrm>
              <a:solidFill>
                <a:srgbClr val="FFC000"/>
              </a:solidFill>
            </p:grpSpPr>
            <p:sp>
              <p:nvSpPr>
                <p:cNvPr id="51" name="椭圆 50"/>
                <p:cNvSpPr/>
                <p:nvPr/>
              </p:nvSpPr>
              <p:spPr>
                <a:xfrm>
                  <a:off x="-1194870" y="1217019"/>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2" name="椭圆 51"/>
                <p:cNvSpPr/>
                <p:nvPr/>
              </p:nvSpPr>
              <p:spPr>
                <a:xfrm>
                  <a:off x="-592855" y="1217022"/>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3" name="椭圆 52"/>
                <p:cNvSpPr/>
                <p:nvPr/>
              </p:nvSpPr>
              <p:spPr>
                <a:xfrm>
                  <a:off x="9160" y="1217128"/>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4" name="椭圆 53"/>
                <p:cNvSpPr/>
                <p:nvPr/>
              </p:nvSpPr>
              <p:spPr>
                <a:xfrm>
                  <a:off x="616848" y="1217021"/>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5" name="椭圆 54"/>
                <p:cNvSpPr/>
                <p:nvPr/>
              </p:nvSpPr>
              <p:spPr>
                <a:xfrm>
                  <a:off x="1220791" y="1217021"/>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6" name="椭圆 55"/>
                <p:cNvSpPr/>
                <p:nvPr/>
              </p:nvSpPr>
              <p:spPr>
                <a:xfrm>
                  <a:off x="1824734" y="1217020"/>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7" name="椭圆 56"/>
                <p:cNvSpPr/>
                <p:nvPr/>
              </p:nvSpPr>
              <p:spPr>
                <a:xfrm>
                  <a:off x="2428677" y="1217128"/>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8" name="椭圆 57"/>
                <p:cNvSpPr/>
                <p:nvPr/>
              </p:nvSpPr>
              <p:spPr>
                <a:xfrm>
                  <a:off x="3032620" y="1217128"/>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67" name="组合 66"/>
              <p:cNvGrpSpPr/>
              <p:nvPr/>
            </p:nvGrpSpPr>
            <p:grpSpPr>
              <a:xfrm>
                <a:off x="8115307" y="2087433"/>
                <a:ext cx="4688543" cy="461162"/>
                <a:chOff x="-1190371" y="2218038"/>
                <a:chExt cx="4688543" cy="461162"/>
              </a:xfrm>
              <a:solidFill>
                <a:srgbClr val="00B050"/>
              </a:solidFill>
            </p:grpSpPr>
            <p:sp>
              <p:nvSpPr>
                <p:cNvPr id="59" name="椭圆 58"/>
                <p:cNvSpPr/>
                <p:nvPr/>
              </p:nvSpPr>
              <p:spPr>
                <a:xfrm>
                  <a:off x="-1190371" y="2218038"/>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0" name="椭圆 59"/>
                <p:cNvSpPr/>
                <p:nvPr/>
              </p:nvSpPr>
              <p:spPr>
                <a:xfrm>
                  <a:off x="-588356" y="2218041"/>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1" name="椭圆 60"/>
                <p:cNvSpPr/>
                <p:nvPr/>
              </p:nvSpPr>
              <p:spPr>
                <a:xfrm>
                  <a:off x="13659" y="2218147"/>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2" name="椭圆 61"/>
                <p:cNvSpPr/>
                <p:nvPr/>
              </p:nvSpPr>
              <p:spPr>
                <a:xfrm>
                  <a:off x="621347" y="2218040"/>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3" name="椭圆 62"/>
                <p:cNvSpPr/>
                <p:nvPr/>
              </p:nvSpPr>
              <p:spPr>
                <a:xfrm>
                  <a:off x="1225290" y="2218040"/>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4" name="椭圆 63"/>
                <p:cNvSpPr/>
                <p:nvPr/>
              </p:nvSpPr>
              <p:spPr>
                <a:xfrm>
                  <a:off x="1829233" y="2218039"/>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5" name="椭圆 64"/>
                <p:cNvSpPr/>
                <p:nvPr/>
              </p:nvSpPr>
              <p:spPr>
                <a:xfrm>
                  <a:off x="2433176" y="2218147"/>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6" name="椭圆 65"/>
                <p:cNvSpPr/>
                <p:nvPr/>
              </p:nvSpPr>
              <p:spPr>
                <a:xfrm>
                  <a:off x="3037119" y="2218147"/>
                  <a:ext cx="461053" cy="461053"/>
                </a:xfrm>
                <a:prstGeom prst="ellipse">
                  <a:avLst/>
                </a:prstGeom>
                <a:grp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cxnSp>
          <p:nvCxnSpPr>
            <p:cNvPr id="77" name="直接连接符 76"/>
            <p:cNvCxnSpPr/>
            <p:nvPr/>
          </p:nvCxnSpPr>
          <p:spPr>
            <a:xfrm>
              <a:off x="731837" y="4013483"/>
              <a:ext cx="734535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a:off x="731837" y="5032157"/>
              <a:ext cx="7345355"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86" name="组合 85"/>
            <p:cNvGrpSpPr/>
            <p:nvPr/>
          </p:nvGrpSpPr>
          <p:grpSpPr>
            <a:xfrm>
              <a:off x="8165408" y="2945079"/>
              <a:ext cx="1508972" cy="3096349"/>
              <a:chOff x="8440234" y="2999427"/>
              <a:chExt cx="1508972" cy="3096349"/>
            </a:xfrm>
          </p:grpSpPr>
          <p:sp>
            <p:nvSpPr>
              <p:cNvPr id="82" name="矩形 81"/>
              <p:cNvSpPr/>
              <p:nvPr/>
            </p:nvSpPr>
            <p:spPr>
              <a:xfrm>
                <a:off x="8440234" y="2999427"/>
                <a:ext cx="1508972" cy="3096349"/>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3" name="矩形 82"/>
              <p:cNvSpPr/>
              <p:nvPr/>
            </p:nvSpPr>
            <p:spPr>
              <a:xfrm>
                <a:off x="8502942" y="3319995"/>
                <a:ext cx="1343701" cy="5025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600" dirty="0">
                    <a:solidFill>
                      <a:schemeClr val="tx1"/>
                    </a:solidFill>
                    <a:latin typeface="Huawei Sans" panose="020C0503030203020204" pitchFamily="34" charset="0"/>
                  </a:rPr>
                  <a:t>SSD</a:t>
                </a:r>
              </a:p>
            </p:txBody>
          </p:sp>
          <p:sp>
            <p:nvSpPr>
              <p:cNvPr id="84" name="矩形 83"/>
              <p:cNvSpPr/>
              <p:nvPr/>
            </p:nvSpPr>
            <p:spPr>
              <a:xfrm>
                <a:off x="8502943" y="4300455"/>
                <a:ext cx="1336758" cy="5025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600">
                    <a:solidFill>
                      <a:schemeClr val="tx1"/>
                    </a:solidFill>
                    <a:latin typeface="Huawei Sans" panose="020C0503030203020204" pitchFamily="34" charset="0"/>
                  </a:rPr>
                  <a:t>Диски SAS</a:t>
                </a:r>
              </a:p>
            </p:txBody>
          </p:sp>
          <p:sp>
            <p:nvSpPr>
              <p:cNvPr id="85" name="矩形 84"/>
              <p:cNvSpPr/>
              <p:nvPr/>
            </p:nvSpPr>
            <p:spPr>
              <a:xfrm>
                <a:off x="8502942" y="5378254"/>
                <a:ext cx="1336757" cy="5025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600" dirty="0">
                    <a:solidFill>
                      <a:schemeClr val="tx1"/>
                    </a:solidFill>
                    <a:latin typeface="Huawei Sans" panose="020C0503030203020204" pitchFamily="34" charset="0"/>
                  </a:rPr>
                  <a:t>Диски </a:t>
                </a:r>
                <a:r>
                  <a:rPr lang="ru-RU" sz="1600" dirty="0" smtClean="0">
                    <a:solidFill>
                      <a:schemeClr val="tx1"/>
                    </a:solidFill>
                    <a:latin typeface="Huawei Sans" panose="020C0503030203020204" pitchFamily="34" charset="0"/>
                  </a:rPr>
                  <a:t/>
                </a:r>
                <a:br>
                  <a:rPr lang="ru-RU" sz="1600" dirty="0" smtClean="0">
                    <a:solidFill>
                      <a:schemeClr val="tx1"/>
                    </a:solidFill>
                    <a:latin typeface="Huawei Sans" panose="020C0503030203020204" pitchFamily="34" charset="0"/>
                  </a:rPr>
                </a:br>
                <a:r>
                  <a:rPr lang="ru-RU" sz="1600" dirty="0" smtClean="0">
                    <a:solidFill>
                      <a:schemeClr val="tx1"/>
                    </a:solidFill>
                    <a:latin typeface="Huawei Sans" panose="020C0503030203020204" pitchFamily="34" charset="0"/>
                  </a:rPr>
                  <a:t>NL-SAS</a:t>
                </a:r>
                <a:endParaRPr lang="ru-RU" sz="1600" dirty="0">
                  <a:solidFill>
                    <a:schemeClr val="tx1"/>
                  </a:solidFill>
                  <a:latin typeface="Huawei Sans" panose="020C0503030203020204" pitchFamily="34" charset="0"/>
                </a:endParaRPr>
              </a:p>
            </p:txBody>
          </p:sp>
        </p:grpSp>
      </p:grpSp>
    </p:spTree>
    <p:extLst>
      <p:ext uri="{BB962C8B-B14F-4D97-AF65-F5344CB8AC3E}">
        <p14:creationId xmlns:p14="http://schemas.microsoft.com/office/powerpoint/2010/main" val="10936665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Разделение уровней хранения</a:t>
            </a:r>
          </a:p>
        </p:txBody>
      </p:sp>
      <p:sp>
        <p:nvSpPr>
          <p:cNvPr id="5" name="文本占位符 4"/>
          <p:cNvSpPr>
            <a:spLocks noGrp="1"/>
          </p:cNvSpPr>
          <p:nvPr>
            <p:ph type="body" sz="quarter" idx="10"/>
          </p:nvPr>
        </p:nvSpPr>
        <p:spPr>
          <a:xfrm>
            <a:off x="633866" y="962645"/>
            <a:ext cx="10728326" cy="4875042"/>
          </a:xfrm>
        </p:spPr>
        <p:txBody>
          <a:bodyPr wrap="square">
            <a:noAutofit/>
          </a:bodyPr>
          <a:lstStyle/>
          <a:p>
            <a:r>
              <a:rPr lang="ru-RU" sz="1800" dirty="0" smtClean="0">
                <a:latin typeface="Huawei Sans" panose="020C0503030203020204" pitchFamily="34" charset="0"/>
              </a:rPr>
              <a:t>Уровень хранения в </a:t>
            </a:r>
            <a:r>
              <a:rPr lang="ru-RU" sz="1800" dirty="0">
                <a:latin typeface="Huawei Sans" panose="020C0503030203020204" pitchFamily="34" charset="0"/>
              </a:rPr>
              <a:t>пуле ресурсов </a:t>
            </a:r>
            <a:r>
              <a:rPr lang="ru-RU" sz="1800" dirty="0" smtClean="0">
                <a:latin typeface="Huawei Sans" panose="020C0503030203020204" pitchFamily="34" charset="0"/>
              </a:rPr>
              <a:t>представляет </a:t>
            </a:r>
            <a:r>
              <a:rPr lang="ru-RU" sz="1800" dirty="0">
                <a:latin typeface="Huawei Sans" panose="020C0503030203020204" pitchFamily="34" charset="0"/>
              </a:rPr>
              <a:t>собой совокупность накопителей, обеспечивающих </a:t>
            </a:r>
            <a:r>
              <a:rPr lang="ru-RU" sz="1800" dirty="0" smtClean="0">
                <a:latin typeface="Huawei Sans" panose="020C0503030203020204" pitchFamily="34" charset="0"/>
              </a:rPr>
              <a:t>одинаковую производительность. </a:t>
            </a:r>
            <a:r>
              <a:rPr lang="ru-RU" sz="1800" dirty="0"/>
              <a:t>Любой заданный уровень хранения состоит из дисков одинакового типа и уровня RAID.</a:t>
            </a:r>
            <a:r>
              <a:rPr lang="ru-RU" sz="1800" dirty="0">
                <a:latin typeface="Huawei Sans" panose="020C0503030203020204" pitchFamily="34" charset="0"/>
              </a:rPr>
              <a:t> </a:t>
            </a:r>
          </a:p>
        </p:txBody>
      </p:sp>
      <p:grpSp>
        <p:nvGrpSpPr>
          <p:cNvPr id="3" name="组合 2"/>
          <p:cNvGrpSpPr/>
          <p:nvPr/>
        </p:nvGrpSpPr>
        <p:grpSpPr>
          <a:xfrm>
            <a:off x="4647464" y="2362200"/>
            <a:ext cx="2243187" cy="1881224"/>
            <a:chOff x="5023391" y="3052944"/>
            <a:chExt cx="1692127" cy="1535240"/>
          </a:xfrm>
        </p:grpSpPr>
        <p:sp>
          <p:nvSpPr>
            <p:cNvPr id="9" name="MH_Other_2"/>
            <p:cNvSpPr/>
            <p:nvPr>
              <p:custDataLst>
                <p:tags r:id="rId1"/>
              </p:custDataLst>
            </p:nvPr>
          </p:nvSpPr>
          <p:spPr>
            <a:xfrm>
              <a:off x="5023391" y="3151863"/>
              <a:ext cx="1692127" cy="1436321"/>
            </a:xfrm>
            <a:custGeom>
              <a:avLst/>
              <a:gdLst>
                <a:gd name="connsiteX0" fmla="*/ 1485682 w 1746230"/>
                <a:gd name="connsiteY0" fmla="*/ 0 h 1494476"/>
                <a:gd name="connsiteX1" fmla="*/ 1490501 w 1746230"/>
                <a:gd name="connsiteY1" fmla="*/ 3976 h 1494476"/>
                <a:gd name="connsiteX2" fmla="*/ 1746230 w 1746230"/>
                <a:gd name="connsiteY2" fmla="*/ 621361 h 1494476"/>
                <a:gd name="connsiteX3" fmla="*/ 873115 w 1746230"/>
                <a:gd name="connsiteY3" fmla="*/ 1494476 h 1494476"/>
                <a:gd name="connsiteX4" fmla="*/ 0 w 1746230"/>
                <a:gd name="connsiteY4" fmla="*/ 621361 h 1494476"/>
                <a:gd name="connsiteX5" fmla="*/ 255730 w 1746230"/>
                <a:gd name="connsiteY5" fmla="*/ 3976 h 1494476"/>
                <a:gd name="connsiteX6" fmla="*/ 260547 w 1746230"/>
                <a:gd name="connsiteY6" fmla="*/ 1 h 1494476"/>
                <a:gd name="connsiteX7" fmla="*/ 873114 w 1746230"/>
                <a:gd name="connsiteY7" fmla="*/ 612568 h 1494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46230" h="1494476">
                  <a:moveTo>
                    <a:pt x="1485682" y="0"/>
                  </a:moveTo>
                  <a:lnTo>
                    <a:pt x="1490501" y="3976"/>
                  </a:lnTo>
                  <a:cubicBezTo>
                    <a:pt x="1648504" y="161978"/>
                    <a:pt x="1746230" y="380257"/>
                    <a:pt x="1746230" y="621361"/>
                  </a:cubicBezTo>
                  <a:cubicBezTo>
                    <a:pt x="1746230" y="1103569"/>
                    <a:pt x="1355323" y="1494476"/>
                    <a:pt x="873115" y="1494476"/>
                  </a:cubicBezTo>
                  <a:cubicBezTo>
                    <a:pt x="390907" y="1494476"/>
                    <a:pt x="0" y="1103569"/>
                    <a:pt x="0" y="621361"/>
                  </a:cubicBezTo>
                  <a:cubicBezTo>
                    <a:pt x="0" y="380257"/>
                    <a:pt x="97727" y="161978"/>
                    <a:pt x="255730" y="3976"/>
                  </a:cubicBezTo>
                  <a:lnTo>
                    <a:pt x="260547" y="1"/>
                  </a:lnTo>
                  <a:lnTo>
                    <a:pt x="873114" y="612568"/>
                  </a:lnTo>
                  <a:close/>
                </a:path>
              </a:pathLst>
            </a:custGeom>
            <a:solidFill>
              <a:srgbClr val="B5B5B5"/>
            </a:solidFill>
            <a:ln>
              <a:noFill/>
            </a:ln>
          </p:spPr>
          <p:style>
            <a:lnRef idx="1">
              <a:schemeClr val="accent4"/>
            </a:lnRef>
            <a:fillRef idx="2">
              <a:schemeClr val="accent4"/>
            </a:fillRef>
            <a:effectRef idx="1">
              <a:schemeClr val="accent4"/>
            </a:effectRef>
            <a:fontRef idx="minor">
              <a:schemeClr val="dk1"/>
            </a:fontRef>
          </p:style>
          <p:txBody>
            <a:bodyPr wrap="square" rtlCol="0" anchor="ctr">
              <a:noAutofit/>
            </a:bodyPr>
            <a:lstStyle/>
            <a:p>
              <a:pPr algn="ctr" fontAlgn="ctr"/>
              <a:endParaRPr lang="en-US" altLang="zh-CN" sz="1600" dirty="0">
                <a:solidFill>
                  <a:schemeClr val="bg1">
                    <a:lumMod val="50000"/>
                  </a:schemeClr>
                </a:solidFill>
                <a:latin typeface="Huawei Sans" panose="020C0503030203020204" pitchFamily="34" charset="0"/>
                <a:ea typeface="方正兰亭黑简体" panose="02000000000000000000" pitchFamily="2" charset="-122"/>
                <a:cs typeface="Huawei Sans" panose="020C0503030203020204" pitchFamily="34" charset="0"/>
              </a:endParaRPr>
            </a:p>
          </p:txBody>
        </p:sp>
        <p:sp>
          <p:nvSpPr>
            <p:cNvPr id="10" name="MH_SubTitle_1"/>
            <p:cNvSpPr/>
            <p:nvPr>
              <p:custDataLst>
                <p:tags r:id="rId2"/>
              </p:custDataLst>
            </p:nvPr>
          </p:nvSpPr>
          <p:spPr>
            <a:xfrm>
              <a:off x="5176582" y="3052944"/>
              <a:ext cx="1395384" cy="1383964"/>
            </a:xfrm>
            <a:prstGeom prst="ellipse">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2000" b="1" dirty="0">
                  <a:solidFill>
                    <a:schemeClr val="tx1"/>
                  </a:solidFill>
                  <a:latin typeface="Huawei Sans" panose="020C0503030203020204" pitchFamily="34" charset="0"/>
                </a:rPr>
                <a:t>Уровни хранения</a:t>
              </a:r>
            </a:p>
          </p:txBody>
        </p:sp>
      </p:grpSp>
      <p:sp>
        <p:nvSpPr>
          <p:cNvPr id="4" name="文本框 3"/>
          <p:cNvSpPr txBox="1"/>
          <p:nvPr/>
        </p:nvSpPr>
        <p:spPr>
          <a:xfrm>
            <a:off x="990601" y="2220686"/>
            <a:ext cx="3478016" cy="2022739"/>
          </a:xfrm>
          <a:prstGeom prst="rect">
            <a:avLst/>
          </a:prstGeom>
          <a:noFill/>
          <a:ln w="12700">
            <a:solidFill>
              <a:schemeClr val="tx1"/>
            </a:solidFill>
            <a:prstDash val="dash"/>
          </a:ln>
        </p:spPr>
        <p:txBody>
          <a:bodyPr wrap="square" rtlCol="0" anchor="ctr">
            <a:noAutofit/>
          </a:bodyPr>
          <a:lstStyle/>
          <a:p>
            <a:pPr fontAlgn="ctr"/>
            <a:r>
              <a:rPr lang="ru-RU" sz="1400" b="1" dirty="0">
                <a:solidFill>
                  <a:srgbClr val="C00000"/>
                </a:solidFill>
                <a:latin typeface="Huawei Sans" panose="020C0503030203020204" pitchFamily="34" charset="0"/>
              </a:rPr>
              <a:t>Уровень высокой производительности: </a:t>
            </a:r>
            <a:r>
              <a:rPr lang="ru-RU" sz="1400" b="1" dirty="0" smtClean="0">
                <a:solidFill>
                  <a:srgbClr val="C00000"/>
                </a:solidFill>
                <a:latin typeface="Huawei Sans" panose="020C0503030203020204" pitchFamily="34" charset="0"/>
              </a:rPr>
              <a:t>диски SSD</a:t>
            </a:r>
            <a:endParaRPr lang="ru-RU" sz="1400" b="1" dirty="0">
              <a:solidFill>
                <a:srgbClr val="C00000"/>
              </a:solidFill>
              <a:latin typeface="Huawei Sans" panose="020C0503030203020204" pitchFamily="34" charset="0"/>
            </a:endParaRPr>
          </a:p>
          <a:p>
            <a:pPr marL="285750" indent="-285750" fontAlgn="ctr">
              <a:buFont typeface="Wingdings" panose="05000000000000000000" pitchFamily="2" charset="2"/>
              <a:buChar char="ü"/>
            </a:pPr>
            <a:r>
              <a:rPr lang="ru-RU" sz="1400" dirty="0">
                <a:latin typeface="Huawei Sans" panose="020C0503030203020204" pitchFamily="34" charset="0"/>
              </a:rPr>
              <a:t>Высокий показатель IOPS. Быстрый доступ к данным, но высокая стоимость хранения одного блока данных.</a:t>
            </a:r>
          </a:p>
          <a:p>
            <a:pPr marL="285750" indent="-285750" fontAlgn="ctr">
              <a:buFont typeface="Wingdings" panose="05000000000000000000" pitchFamily="2" charset="2"/>
              <a:buChar char="ü"/>
            </a:pPr>
            <a:r>
              <a:rPr lang="ru-RU" sz="1400" dirty="0">
                <a:latin typeface="Huawei Sans" panose="020C0503030203020204" pitchFamily="34" charset="0"/>
              </a:rPr>
              <a:t>Подходит для приложений с интенсивными запросами произвольного доступа.</a:t>
            </a:r>
          </a:p>
        </p:txBody>
      </p:sp>
      <p:sp>
        <p:nvSpPr>
          <p:cNvPr id="8" name="文本框 7"/>
          <p:cNvSpPr txBox="1"/>
          <p:nvPr/>
        </p:nvSpPr>
        <p:spPr>
          <a:xfrm>
            <a:off x="7006555" y="2220687"/>
            <a:ext cx="4712371" cy="2043680"/>
          </a:xfrm>
          <a:prstGeom prst="rect">
            <a:avLst/>
          </a:prstGeom>
          <a:noFill/>
          <a:ln w="12700">
            <a:solidFill>
              <a:schemeClr val="tx1"/>
            </a:solidFill>
            <a:prstDash val="dash"/>
          </a:ln>
        </p:spPr>
        <p:txBody>
          <a:bodyPr wrap="square" rtlCol="0" anchor="ctr">
            <a:noAutofit/>
          </a:bodyPr>
          <a:lstStyle/>
          <a:p>
            <a:pPr fontAlgn="ctr"/>
            <a:r>
              <a:rPr lang="ru-RU" sz="1400" b="1" dirty="0">
                <a:solidFill>
                  <a:srgbClr val="C7000B"/>
                </a:solidFill>
                <a:latin typeface="Huawei Sans" panose="020C0503030203020204" pitchFamily="34" charset="0"/>
              </a:rPr>
              <a:t>Уровень производительности: диски SAS</a:t>
            </a:r>
          </a:p>
          <a:p>
            <a:pPr marL="285750" indent="-285750" fontAlgn="ctr">
              <a:buFont typeface="Wingdings" panose="05000000000000000000" pitchFamily="2" charset="2"/>
              <a:buChar char="ü"/>
            </a:pPr>
            <a:r>
              <a:rPr lang="ru-RU" sz="1400" dirty="0">
                <a:latin typeface="Huawei Sans" panose="020C0503030203020204" pitchFamily="34" charset="0"/>
              </a:rPr>
              <a:t>Высокая пропускная способность </a:t>
            </a:r>
            <a:r>
              <a:rPr lang="ru-RU" sz="1400" dirty="0" smtClean="0">
                <a:latin typeface="Huawei Sans" panose="020C0503030203020204" pitchFamily="34" charset="0"/>
              </a:rPr>
              <a:t>выдерживает </a:t>
            </a:r>
            <a:r>
              <a:rPr lang="ru-RU" sz="1400" dirty="0">
                <a:latin typeface="Huawei Sans" panose="020C0503030203020204" pitchFamily="34" charset="0"/>
              </a:rPr>
              <a:t>большую сервисную нагрузку. Доступ к данным осуществляется со средней скоростью, и при отсутствии кэширования данных скорость записи ниже, чем скорость чтения. </a:t>
            </a:r>
          </a:p>
          <a:p>
            <a:pPr marL="285750" indent="-285750" fontAlgn="ctr">
              <a:buFont typeface="Wingdings" panose="05000000000000000000" pitchFamily="2" charset="2"/>
              <a:buChar char="ü"/>
            </a:pPr>
            <a:r>
              <a:rPr lang="ru-RU" sz="1400" dirty="0">
                <a:latin typeface="Huawei Sans" panose="020C0503030203020204" pitchFamily="34" charset="0"/>
              </a:rPr>
              <a:t>Подходит для приложений с умеренным количеством запросов на доступ.</a:t>
            </a:r>
          </a:p>
        </p:txBody>
      </p:sp>
      <p:sp>
        <p:nvSpPr>
          <p:cNvPr id="11" name="文本框 10"/>
          <p:cNvSpPr txBox="1"/>
          <p:nvPr/>
        </p:nvSpPr>
        <p:spPr>
          <a:xfrm>
            <a:off x="3989883" y="4494424"/>
            <a:ext cx="4315917" cy="1593458"/>
          </a:xfrm>
          <a:prstGeom prst="rect">
            <a:avLst/>
          </a:prstGeom>
          <a:noFill/>
          <a:ln w="12700">
            <a:solidFill>
              <a:schemeClr val="tx1"/>
            </a:solidFill>
            <a:prstDash val="dash"/>
          </a:ln>
        </p:spPr>
        <p:txBody>
          <a:bodyPr wrap="square" rtlCol="0" anchor="ctr">
            <a:noAutofit/>
          </a:bodyPr>
          <a:lstStyle/>
          <a:p>
            <a:pPr fontAlgn="ctr"/>
            <a:r>
              <a:rPr lang="ru-RU" sz="1400" b="1" dirty="0">
                <a:solidFill>
                  <a:srgbClr val="C00000"/>
                </a:solidFill>
                <a:latin typeface="Huawei Sans" panose="020C0503030203020204" pitchFamily="34" charset="0"/>
              </a:rPr>
              <a:t>Уровень емкости: диски NL-SAS</a:t>
            </a:r>
          </a:p>
          <a:p>
            <a:pPr marL="285750" indent="-285750" fontAlgn="ctr">
              <a:buFont typeface="Wingdings" panose="05000000000000000000" pitchFamily="2" charset="2"/>
              <a:buChar char="ü"/>
            </a:pPr>
            <a:r>
              <a:rPr lang="ru-RU" sz="1400" dirty="0">
                <a:latin typeface="Huawei Sans" panose="020C0503030203020204" pitchFamily="34" charset="0"/>
              </a:rPr>
              <a:t>Низкий показатель IOPS. Доступ к данным осуществляется с медленной скоростью, а стоимость хранения блока данных при обработке запросов высока.</a:t>
            </a:r>
          </a:p>
          <a:p>
            <a:pPr marL="285750" indent="-285750" fontAlgn="ctr">
              <a:buFont typeface="Wingdings" panose="05000000000000000000" pitchFamily="2" charset="2"/>
              <a:buChar char="ü"/>
            </a:pPr>
            <a:r>
              <a:rPr lang="ru-RU" sz="1400" dirty="0">
                <a:latin typeface="Huawei Sans" panose="020C0503030203020204" pitchFamily="34" charset="0"/>
              </a:rPr>
              <a:t>Подходит для приложений с небольшим количеством запросов на доступ.</a:t>
            </a:r>
          </a:p>
        </p:txBody>
      </p:sp>
    </p:spTree>
    <p:extLst>
      <p:ext uri="{BB962C8B-B14F-4D97-AF65-F5344CB8AC3E}">
        <p14:creationId xmlns:p14="http://schemas.microsoft.com/office/powerpoint/2010/main" val="38453994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t>Три этапа реализации SmartTier</a:t>
            </a:r>
          </a:p>
        </p:txBody>
      </p:sp>
      <p:sp>
        <p:nvSpPr>
          <p:cNvPr id="3" name="文本占位符 2"/>
          <p:cNvSpPr>
            <a:spLocks noGrp="1"/>
          </p:cNvSpPr>
          <p:nvPr>
            <p:ph type="body" sz="quarter" idx="10"/>
          </p:nvPr>
        </p:nvSpPr>
        <p:spPr>
          <a:xfrm>
            <a:off x="698075" y="944563"/>
            <a:ext cx="10851668" cy="1463452"/>
          </a:xfrm>
        </p:spPr>
        <p:txBody>
          <a:bodyPr wrap="square">
            <a:noAutofit/>
          </a:bodyPr>
          <a:lstStyle/>
          <a:p>
            <a:r>
              <a:rPr lang="ru-RU" dirty="0"/>
              <a:t>Функция </a:t>
            </a:r>
            <a:r>
              <a:rPr lang="ru-RU" dirty="0" err="1"/>
              <a:t>SmartTier</a:t>
            </a:r>
            <a:r>
              <a:rPr lang="ru-RU" dirty="0"/>
              <a:t> реализуется в системе хранения данных в три этапа:</a:t>
            </a:r>
            <a:r>
              <a:rPr lang="ru-RU" dirty="0">
                <a:latin typeface="Huawei Sans" panose="020C0503030203020204" pitchFamily="34" charset="0"/>
              </a:rPr>
              <a:t> </a:t>
            </a:r>
            <a:r>
              <a:rPr lang="ru-RU" dirty="0"/>
              <a:t>мониторинг ввода-вывода, анализ размещения данных и перенос (миграция) данных.</a:t>
            </a:r>
          </a:p>
          <a:p>
            <a:endParaRPr lang="en-US" altLang="zh-CN" dirty="0">
              <a:latin typeface="Huawei Sans" panose="020C0503030203020204" pitchFamily="34" charset="0"/>
            </a:endParaRPr>
          </a:p>
        </p:txBody>
      </p:sp>
      <p:sp>
        <p:nvSpPr>
          <p:cNvPr id="4" name="圆角矩形 3"/>
          <p:cNvSpPr/>
          <p:nvPr/>
        </p:nvSpPr>
        <p:spPr>
          <a:xfrm>
            <a:off x="2087593" y="2583790"/>
            <a:ext cx="2872596" cy="523966"/>
          </a:xfrm>
          <a:prstGeom prst="roundRect">
            <a:avLst/>
          </a:prstGeom>
          <a:solidFill>
            <a:srgbClr val="B5B5B5"/>
          </a:solidFill>
          <a:ln w="44450" cmpd="tri">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b="1" dirty="0">
                <a:solidFill>
                  <a:schemeClr val="tx1"/>
                </a:solidFill>
                <a:latin typeface="Huawei Sans" panose="020C0503030203020204" pitchFamily="34" charset="0"/>
              </a:rPr>
              <a:t>Мониторинг </a:t>
            </a:r>
            <a:r>
              <a:rPr lang="ru-RU" b="1" dirty="0" smtClean="0">
                <a:solidFill>
                  <a:schemeClr val="tx1"/>
                </a:solidFill>
                <a:latin typeface="Huawei Sans" panose="020C0503030203020204" pitchFamily="34" charset="0"/>
              </a:rPr>
              <a:t/>
            </a:r>
            <a:br>
              <a:rPr lang="ru-RU" b="1" dirty="0" smtClean="0">
                <a:solidFill>
                  <a:schemeClr val="tx1"/>
                </a:solidFill>
                <a:latin typeface="Huawei Sans" panose="020C0503030203020204" pitchFamily="34" charset="0"/>
              </a:rPr>
            </a:br>
            <a:r>
              <a:rPr lang="ru-RU" b="1" dirty="0" smtClean="0">
                <a:solidFill>
                  <a:schemeClr val="tx1"/>
                </a:solidFill>
                <a:latin typeface="Huawei Sans" panose="020C0503030203020204" pitchFamily="34" charset="0"/>
              </a:rPr>
              <a:t>ввода-вывода</a:t>
            </a:r>
            <a:endParaRPr lang="ru-RU" b="1" dirty="0">
              <a:solidFill>
                <a:schemeClr val="tx1"/>
              </a:solidFill>
              <a:latin typeface="Huawei Sans" panose="020C0503030203020204" pitchFamily="34" charset="0"/>
            </a:endParaRPr>
          </a:p>
        </p:txBody>
      </p:sp>
      <p:cxnSp>
        <p:nvCxnSpPr>
          <p:cNvPr id="5" name="直接箭头连接符 4"/>
          <p:cNvCxnSpPr>
            <a:stCxn id="4" idx="2"/>
            <a:endCxn id="6" idx="0"/>
          </p:cNvCxnSpPr>
          <p:nvPr/>
        </p:nvCxnSpPr>
        <p:spPr>
          <a:xfrm>
            <a:off x="3523891" y="3107756"/>
            <a:ext cx="0" cy="768373"/>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a:stCxn id="6" idx="2"/>
            <a:endCxn id="8" idx="0"/>
          </p:cNvCxnSpPr>
          <p:nvPr/>
        </p:nvCxnSpPr>
        <p:spPr>
          <a:xfrm>
            <a:off x="3523891" y="4456967"/>
            <a:ext cx="0" cy="733867"/>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圆角矩形 7"/>
          <p:cNvSpPr/>
          <p:nvPr/>
        </p:nvSpPr>
        <p:spPr>
          <a:xfrm>
            <a:off x="2087593" y="5190834"/>
            <a:ext cx="2872596" cy="540875"/>
          </a:xfrm>
          <a:prstGeom prst="roundRect">
            <a:avLst/>
          </a:prstGeom>
          <a:solidFill>
            <a:srgbClr val="B5B5B5"/>
          </a:solidFill>
          <a:ln w="44450" cmpd="tri">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b="1">
                <a:solidFill>
                  <a:schemeClr val="tx1"/>
                </a:solidFill>
                <a:latin typeface="Huawei Sans" panose="020C0503030203020204" pitchFamily="34" charset="0"/>
              </a:rPr>
              <a:t>Перенос (миграция) данных</a:t>
            </a:r>
          </a:p>
        </p:txBody>
      </p:sp>
      <p:sp>
        <p:nvSpPr>
          <p:cNvPr id="26" name="文本框 25"/>
          <p:cNvSpPr txBox="1"/>
          <p:nvPr/>
        </p:nvSpPr>
        <p:spPr>
          <a:xfrm>
            <a:off x="5261485" y="2515966"/>
            <a:ext cx="6164916" cy="369332"/>
          </a:xfrm>
          <a:prstGeom prst="rect">
            <a:avLst/>
          </a:prstGeom>
          <a:noFill/>
        </p:spPr>
        <p:txBody>
          <a:bodyPr wrap="square" rtlCol="0">
            <a:noAutofit/>
          </a:bodyPr>
          <a:lstStyle/>
          <a:p>
            <a:pPr fontAlgn="ctr"/>
            <a:r>
              <a:rPr lang="ru-RU" dirty="0">
                <a:latin typeface="Huawei Sans" panose="020C0503030203020204" pitchFamily="34" charset="0"/>
              </a:rPr>
              <a:t>Модуль мониторинга ввода-вывода собирает статистику по уровням активности всех блоков данных.</a:t>
            </a:r>
          </a:p>
        </p:txBody>
      </p:sp>
      <p:sp>
        <p:nvSpPr>
          <p:cNvPr id="27" name="文本框 26"/>
          <p:cNvSpPr txBox="1"/>
          <p:nvPr/>
        </p:nvSpPr>
        <p:spPr>
          <a:xfrm>
            <a:off x="5261483" y="3876129"/>
            <a:ext cx="5789693" cy="369332"/>
          </a:xfrm>
          <a:prstGeom prst="rect">
            <a:avLst/>
          </a:prstGeom>
          <a:noFill/>
        </p:spPr>
        <p:txBody>
          <a:bodyPr wrap="square" rtlCol="0">
            <a:noAutofit/>
          </a:bodyPr>
          <a:lstStyle/>
          <a:p>
            <a:pPr fontAlgn="ctr"/>
            <a:r>
              <a:rPr lang="ru-RU">
                <a:latin typeface="Huawei Sans" panose="020C0503030203020204" pitchFamily="34" charset="0"/>
              </a:rPr>
              <a:t>Модуль анализа размещения данных оценивает уровень активности каждого блока данных.</a:t>
            </a:r>
          </a:p>
        </p:txBody>
      </p:sp>
      <p:sp>
        <p:nvSpPr>
          <p:cNvPr id="28" name="文本框 27"/>
          <p:cNvSpPr txBox="1"/>
          <p:nvPr/>
        </p:nvSpPr>
        <p:spPr>
          <a:xfrm>
            <a:off x="5261485" y="5190834"/>
            <a:ext cx="5914516" cy="369332"/>
          </a:xfrm>
          <a:prstGeom prst="rect">
            <a:avLst/>
          </a:prstGeom>
          <a:noFill/>
        </p:spPr>
        <p:txBody>
          <a:bodyPr wrap="square" rtlCol="0">
            <a:noAutofit/>
          </a:bodyPr>
          <a:lstStyle/>
          <a:p>
            <a:pPr fontAlgn="ctr"/>
            <a:r>
              <a:rPr lang="ru-RU">
                <a:latin typeface="Huawei Sans" panose="020C0503030203020204" pitchFamily="34" charset="0"/>
              </a:rPr>
              <a:t>Модуль переноса данных перемещает данные на основе оценки и политики переноса данных.</a:t>
            </a:r>
          </a:p>
        </p:txBody>
      </p:sp>
      <p:sp>
        <p:nvSpPr>
          <p:cNvPr id="6" name="圆角矩形 5"/>
          <p:cNvSpPr/>
          <p:nvPr/>
        </p:nvSpPr>
        <p:spPr>
          <a:xfrm>
            <a:off x="2087593" y="3876129"/>
            <a:ext cx="2872596" cy="580838"/>
          </a:xfrm>
          <a:prstGeom prst="roundRect">
            <a:avLst/>
          </a:prstGeom>
          <a:solidFill>
            <a:srgbClr val="B5B5B5"/>
          </a:solidFill>
          <a:ln w="44450" cmpd="tri">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b="1">
                <a:solidFill>
                  <a:schemeClr val="tx1"/>
                </a:solidFill>
                <a:latin typeface="Huawei Sans" panose="020C0503030203020204" pitchFamily="34" charset="0"/>
              </a:rPr>
              <a:t>Анализ размещения данных</a:t>
            </a:r>
          </a:p>
        </p:txBody>
      </p:sp>
    </p:spTree>
    <p:extLst>
      <p:ext uri="{BB962C8B-B14F-4D97-AF65-F5344CB8AC3E}">
        <p14:creationId xmlns:p14="http://schemas.microsoft.com/office/powerpoint/2010/main" val="37286603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Ключевые технологии SmartTier</a:t>
            </a:r>
          </a:p>
        </p:txBody>
      </p:sp>
      <p:sp>
        <p:nvSpPr>
          <p:cNvPr id="5" name="五边形 4"/>
          <p:cNvSpPr/>
          <p:nvPr/>
        </p:nvSpPr>
        <p:spPr>
          <a:xfrm>
            <a:off x="1850159" y="1626922"/>
            <a:ext cx="2192860" cy="926274"/>
          </a:xfrm>
          <a:prstGeom prst="homePlate">
            <a:avLst/>
          </a:prstGeom>
          <a:solidFill>
            <a:schemeClr val="accent1">
              <a:lumMod val="20000"/>
              <a:lumOff val="80000"/>
            </a:schemeClr>
          </a:solidFill>
          <a:ln w="190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buClr>
                <a:prstClr val="black"/>
              </a:buClr>
              <a:buSzPts val="1400"/>
              <a:defRPr/>
            </a:pPr>
            <a:r>
              <a:rPr lang="ru-RU" sz="1400" b="1" dirty="0">
                <a:solidFill>
                  <a:srgbClr val="4472C4">
                    <a:lumMod val="50000"/>
                  </a:srgbClr>
                </a:solidFill>
                <a:latin typeface="Huawei Sans" panose="020C0503030203020204" pitchFamily="34" charset="0"/>
              </a:rPr>
              <a:t>Первоначальное распределение емкости</a:t>
            </a:r>
          </a:p>
        </p:txBody>
      </p:sp>
      <p:sp>
        <p:nvSpPr>
          <p:cNvPr id="6" name="燕尾形 5"/>
          <p:cNvSpPr/>
          <p:nvPr/>
        </p:nvSpPr>
        <p:spPr>
          <a:xfrm>
            <a:off x="4168238" y="1626922"/>
            <a:ext cx="2078181" cy="926274"/>
          </a:xfrm>
          <a:prstGeom prst="chevron">
            <a:avLst/>
          </a:prstGeom>
          <a:solidFill>
            <a:srgbClr val="A6C9E8"/>
          </a:solidFill>
          <a:ln w="190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lvl="0" algn="ctr" fontAlgn="ctr">
              <a:buClr>
                <a:prstClr val="black"/>
              </a:buClr>
              <a:buSzPts val="1400"/>
              <a:defRPr/>
            </a:pPr>
            <a:r>
              <a:rPr lang="ru-RU" sz="1400" b="1">
                <a:solidFill>
                  <a:srgbClr val="4472C4">
                    <a:lumMod val="50000"/>
                  </a:srgbClr>
                </a:solidFill>
                <a:latin typeface="Huawei Sans" panose="020C0503030203020204" pitchFamily="34" charset="0"/>
              </a:rPr>
              <a:t>Политика переноса данных</a:t>
            </a:r>
          </a:p>
        </p:txBody>
      </p:sp>
      <p:sp>
        <p:nvSpPr>
          <p:cNvPr id="7" name="燕尾形 6"/>
          <p:cNvSpPr/>
          <p:nvPr/>
        </p:nvSpPr>
        <p:spPr>
          <a:xfrm>
            <a:off x="6246419" y="1626921"/>
            <a:ext cx="2179124" cy="926274"/>
          </a:xfrm>
          <a:prstGeom prst="chevron">
            <a:avLst/>
          </a:prstGeom>
          <a:solidFill>
            <a:schemeClr val="accent1">
              <a:lumMod val="75000"/>
            </a:schemeClr>
          </a:solidFill>
          <a:ln w="190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buClr>
                <a:prstClr val="black"/>
              </a:buClr>
              <a:buSzPts val="1400"/>
              <a:defRPr/>
            </a:pPr>
            <a:r>
              <a:rPr lang="ru-RU" sz="1400" b="1" dirty="0">
                <a:solidFill>
                  <a:schemeClr val="bg1"/>
                </a:solidFill>
                <a:latin typeface="Huawei Sans" panose="020C0503030203020204" pitchFamily="34" charset="0"/>
              </a:rPr>
              <a:t>Мониторинг статистики</a:t>
            </a:r>
          </a:p>
        </p:txBody>
      </p:sp>
      <p:sp>
        <p:nvSpPr>
          <p:cNvPr id="8" name="燕尾形 7"/>
          <p:cNvSpPr/>
          <p:nvPr/>
        </p:nvSpPr>
        <p:spPr>
          <a:xfrm>
            <a:off x="8324600" y="1626922"/>
            <a:ext cx="1769425" cy="926274"/>
          </a:xfrm>
          <a:prstGeom prst="chevron">
            <a:avLst/>
          </a:prstGeom>
          <a:solidFill>
            <a:schemeClr val="accent1">
              <a:lumMod val="50000"/>
            </a:schemeClr>
          </a:solidFill>
          <a:ln w="19050">
            <a:solidFill>
              <a:schemeClr val="accent1">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lIns="0" rIns="0" rtlCol="0" anchor="ctr">
            <a:noAutofit/>
          </a:bodyPr>
          <a:lstStyle/>
          <a:p>
            <a:pPr marL="188913" algn="ctr" fontAlgn="ctr"/>
            <a:r>
              <a:rPr lang="ru-RU" sz="1400" b="1" dirty="0">
                <a:solidFill>
                  <a:schemeClr val="bg1"/>
                </a:solidFill>
                <a:latin typeface="Huawei Sans" panose="020C0503030203020204" pitchFamily="34" charset="0"/>
              </a:rPr>
              <a:t>Перенос </a:t>
            </a:r>
            <a:r>
              <a:rPr lang="ru-RU" sz="1400" b="1" dirty="0" smtClean="0">
                <a:solidFill>
                  <a:schemeClr val="bg1"/>
                </a:solidFill>
                <a:latin typeface="Huawei Sans" panose="020C0503030203020204" pitchFamily="34" charset="0"/>
              </a:rPr>
              <a:t/>
            </a:r>
            <a:br>
              <a:rPr lang="ru-RU" sz="1400" b="1" dirty="0" smtClean="0">
                <a:solidFill>
                  <a:schemeClr val="bg1"/>
                </a:solidFill>
                <a:latin typeface="Huawei Sans" panose="020C0503030203020204" pitchFamily="34" charset="0"/>
              </a:rPr>
            </a:br>
            <a:r>
              <a:rPr lang="ru-RU" sz="1400" b="1" dirty="0" smtClean="0">
                <a:solidFill>
                  <a:schemeClr val="bg1"/>
                </a:solidFill>
                <a:latin typeface="Huawei Sans" panose="020C0503030203020204" pitchFamily="34" charset="0"/>
              </a:rPr>
              <a:t>данных</a:t>
            </a:r>
            <a:endParaRPr lang="ru-RU" sz="1400" b="1" dirty="0">
              <a:solidFill>
                <a:schemeClr val="bg1"/>
              </a:solidFill>
              <a:latin typeface="Huawei Sans" panose="020C0503030203020204" pitchFamily="34" charset="0"/>
            </a:endParaRPr>
          </a:p>
        </p:txBody>
      </p:sp>
      <p:sp>
        <p:nvSpPr>
          <p:cNvPr id="11" name="Rectangle 9"/>
          <p:cNvSpPr/>
          <p:nvPr/>
        </p:nvSpPr>
        <p:spPr>
          <a:xfrm>
            <a:off x="1850159" y="2814755"/>
            <a:ext cx="2139952" cy="2911505"/>
          </a:xfrm>
          <a:prstGeom prst="rect">
            <a:avLst/>
          </a:prstGeom>
          <a:gradFill flip="none" rotWithShape="1">
            <a:gsLst>
              <a:gs pos="0">
                <a:schemeClr val="bg1">
                  <a:alpha val="57000"/>
                </a:schemeClr>
              </a:gs>
              <a:gs pos="100000">
                <a:schemeClr val="accent1">
                  <a:lumMod val="40000"/>
                  <a:lumOff val="60000"/>
                  <a:alpha val="69000"/>
                </a:schemeClr>
              </a:gs>
              <a:gs pos="74000">
                <a:schemeClr val="accent1">
                  <a:lumMod val="20000"/>
                  <a:lumOff val="80000"/>
                  <a:alpha val="69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wrap="square" anchor="ctr">
            <a:noAutofit/>
          </a:bodyPr>
          <a:lstStyle/>
          <a:p>
            <a:pPr algn="ctr" fontAlgn="ctr">
              <a:defRPr/>
            </a:pPr>
            <a:endParaRPr lang="en-US" sz="1600" dirty="0">
              <a:solidFill>
                <a:schemeClr val="tx1"/>
              </a:solidFill>
              <a:latin typeface="Huawei Sans" panose="020C0503030203020204" pitchFamily="34" charset="0"/>
              <a:cs typeface="Arial" pitchFamily="34" charset="0"/>
            </a:endParaRPr>
          </a:p>
        </p:txBody>
      </p:sp>
      <p:sp>
        <p:nvSpPr>
          <p:cNvPr id="12" name="Text Box 52"/>
          <p:cNvSpPr txBox="1">
            <a:spLocks noChangeArrowheads="1"/>
          </p:cNvSpPr>
          <p:nvPr/>
        </p:nvSpPr>
        <p:spPr bwMode="gray">
          <a:xfrm>
            <a:off x="1811721" y="2831296"/>
            <a:ext cx="2290419" cy="2894964"/>
          </a:xfrm>
          <a:prstGeom prst="rect">
            <a:avLst/>
          </a:prstGeom>
          <a:noFill/>
          <a:ln>
            <a:noFill/>
          </a:ln>
          <a:extLst/>
        </p:spPr>
        <p:txBody>
          <a:bodyPr wrap="square">
            <a:noAutofit/>
          </a:bodyPr>
          <a:lstStyle/>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Автоматическое распределение</a:t>
            </a:r>
          </a:p>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Предпочтительное размещение данных на уровне высокой производительности</a:t>
            </a:r>
          </a:p>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Предпочтительное размещение данных на уровне производительности</a:t>
            </a:r>
          </a:p>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Предпочтительное размещение данных на уровне емкости</a:t>
            </a:r>
          </a:p>
          <a:p>
            <a:pPr marL="174625" indent="-174625" fontAlgn="ctr">
              <a:buClr>
                <a:schemeClr val="tx1"/>
              </a:buClr>
              <a:buSzPts val="1400"/>
              <a:defRPr/>
            </a:pPr>
            <a:endParaRPr lang="en-US" altLang="zh-CN" sz="1400" noProof="1">
              <a:latin typeface="Huawei Sans" panose="020C0503030203020204" pitchFamily="34" charset="0"/>
              <a:cs typeface="Arial" pitchFamily="34" charset="0"/>
            </a:endParaRPr>
          </a:p>
        </p:txBody>
      </p:sp>
      <p:sp>
        <p:nvSpPr>
          <p:cNvPr id="13" name="Rectangle 12"/>
          <p:cNvSpPr/>
          <p:nvPr/>
        </p:nvSpPr>
        <p:spPr>
          <a:xfrm>
            <a:off x="4226479" y="2814756"/>
            <a:ext cx="1985554" cy="2911504"/>
          </a:xfrm>
          <a:prstGeom prst="rect">
            <a:avLst/>
          </a:prstGeom>
          <a:gradFill flip="none" rotWithShape="1">
            <a:gsLst>
              <a:gs pos="0">
                <a:schemeClr val="bg1">
                  <a:alpha val="57000"/>
                </a:schemeClr>
              </a:gs>
              <a:gs pos="100000">
                <a:schemeClr val="accent1">
                  <a:lumMod val="40000"/>
                  <a:lumOff val="60000"/>
                  <a:alpha val="69000"/>
                </a:schemeClr>
              </a:gs>
              <a:gs pos="74000">
                <a:schemeClr val="accent1">
                  <a:lumMod val="20000"/>
                  <a:lumOff val="80000"/>
                  <a:alpha val="69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wrap="square" anchor="ctr">
            <a:noAutofit/>
          </a:bodyPr>
          <a:lstStyle/>
          <a:p>
            <a:pPr algn="ctr" fontAlgn="ctr">
              <a:lnSpc>
                <a:spcPct val="150000"/>
              </a:lnSpc>
              <a:defRPr/>
            </a:pPr>
            <a:endParaRPr lang="en-US" sz="1800" dirty="0">
              <a:solidFill>
                <a:schemeClr val="tx1"/>
              </a:solidFill>
              <a:latin typeface="Huawei Sans" panose="020C0503030203020204" pitchFamily="34" charset="0"/>
              <a:cs typeface="Arial" pitchFamily="34" charset="0"/>
            </a:endParaRPr>
          </a:p>
        </p:txBody>
      </p:sp>
      <p:sp>
        <p:nvSpPr>
          <p:cNvPr id="14" name="Text Box 52"/>
          <p:cNvSpPr txBox="1">
            <a:spLocks noChangeArrowheads="1"/>
          </p:cNvSpPr>
          <p:nvPr/>
        </p:nvSpPr>
        <p:spPr bwMode="gray">
          <a:xfrm>
            <a:off x="4221717" y="2878517"/>
            <a:ext cx="1990316" cy="2847743"/>
          </a:xfrm>
          <a:prstGeom prst="rect">
            <a:avLst/>
          </a:prstGeom>
          <a:noFill/>
          <a:ln w="9525">
            <a:noFill/>
            <a:miter lim="800000"/>
            <a:headEnd/>
            <a:tailEnd/>
          </a:ln>
        </p:spPr>
        <p:txBody>
          <a:bodyPr wrap="square">
            <a:noAutofit/>
          </a:bodyPr>
          <a:lstStyle/>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Автоматический перенос</a:t>
            </a:r>
          </a:p>
          <a:p>
            <a:pPr marL="174625" indent="-174625" fontAlgn="ctr">
              <a:buClr>
                <a:schemeClr val="tx1"/>
              </a:buClr>
              <a:buSzPts val="1400"/>
              <a:buFont typeface="Arial" pitchFamily="34" charset="0"/>
              <a:buChar char="•"/>
            </a:pPr>
            <a:r>
              <a:rPr lang="ru-RU" sz="1400" dirty="0">
                <a:latin typeface="Huawei Sans" panose="020C0503030203020204" pitchFamily="34" charset="0"/>
              </a:rPr>
              <a:t>Перенос на уровень с более высокой </a:t>
            </a:r>
            <a:r>
              <a:rPr lang="ru-RU" sz="1400" dirty="0" smtClean="0">
                <a:latin typeface="Huawei Sans" panose="020C0503030203020204" pitchFamily="34" charset="0"/>
              </a:rPr>
              <a:t>производитель-</a:t>
            </a:r>
            <a:br>
              <a:rPr lang="ru-RU" sz="1400" dirty="0" smtClean="0">
                <a:latin typeface="Huawei Sans" panose="020C0503030203020204" pitchFamily="34" charset="0"/>
              </a:rPr>
            </a:br>
            <a:r>
              <a:rPr lang="ru-RU" sz="1400" dirty="0" err="1" smtClean="0">
                <a:latin typeface="Huawei Sans" panose="020C0503030203020204" pitchFamily="34" charset="0"/>
              </a:rPr>
              <a:t>ностью</a:t>
            </a:r>
            <a:endParaRPr lang="ru-RU" sz="1400" dirty="0">
              <a:latin typeface="Huawei Sans" panose="020C0503030203020204" pitchFamily="34" charset="0"/>
            </a:endParaRPr>
          </a:p>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Перенос на уровень с более низкой </a:t>
            </a:r>
            <a:r>
              <a:rPr lang="ru-RU" sz="1400" dirty="0" err="1" smtClean="0">
                <a:latin typeface="Huawei Sans" panose="020C0503030203020204" pitchFamily="34" charset="0"/>
              </a:rPr>
              <a:t>произво</a:t>
            </a:r>
            <a:r>
              <a:rPr lang="ru-RU" sz="1400" dirty="0" smtClean="0">
                <a:latin typeface="Huawei Sans" panose="020C0503030203020204" pitchFamily="34" charset="0"/>
              </a:rPr>
              <a:t>-</a:t>
            </a:r>
            <a:br>
              <a:rPr lang="ru-RU" sz="1400" dirty="0" smtClean="0">
                <a:latin typeface="Huawei Sans" panose="020C0503030203020204" pitchFamily="34" charset="0"/>
              </a:rPr>
            </a:br>
            <a:r>
              <a:rPr lang="ru-RU" sz="1400" dirty="0" err="1" smtClean="0">
                <a:latin typeface="Huawei Sans" panose="020C0503030203020204" pitchFamily="34" charset="0"/>
              </a:rPr>
              <a:t>дительностью</a:t>
            </a:r>
            <a:endParaRPr lang="ru-RU" sz="1400" dirty="0">
              <a:latin typeface="Huawei Sans" panose="020C0503030203020204" pitchFamily="34" charset="0"/>
            </a:endParaRPr>
          </a:p>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Без переноса</a:t>
            </a:r>
          </a:p>
        </p:txBody>
      </p:sp>
      <p:sp>
        <p:nvSpPr>
          <p:cNvPr id="15" name="Rectangle 15"/>
          <p:cNvSpPr/>
          <p:nvPr/>
        </p:nvSpPr>
        <p:spPr>
          <a:xfrm>
            <a:off x="6392820" y="2814756"/>
            <a:ext cx="1692275" cy="2705100"/>
          </a:xfrm>
          <a:prstGeom prst="rect">
            <a:avLst/>
          </a:prstGeom>
          <a:gradFill flip="none" rotWithShape="1">
            <a:gsLst>
              <a:gs pos="0">
                <a:schemeClr val="bg1">
                  <a:alpha val="57000"/>
                </a:schemeClr>
              </a:gs>
              <a:gs pos="100000">
                <a:schemeClr val="accent1">
                  <a:lumMod val="40000"/>
                  <a:lumOff val="60000"/>
                  <a:alpha val="69000"/>
                </a:schemeClr>
              </a:gs>
              <a:gs pos="74000">
                <a:schemeClr val="accent1">
                  <a:lumMod val="20000"/>
                  <a:lumOff val="80000"/>
                  <a:alpha val="69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wrap="square" anchor="ctr">
            <a:noAutofit/>
          </a:bodyPr>
          <a:lstStyle/>
          <a:p>
            <a:pPr algn="ctr" fontAlgn="ctr">
              <a:defRPr/>
            </a:pPr>
            <a:endParaRPr lang="en-US" sz="1400" dirty="0">
              <a:solidFill>
                <a:schemeClr val="tx1"/>
              </a:solidFill>
              <a:latin typeface="Huawei Sans" panose="020C0503030203020204" pitchFamily="34" charset="0"/>
              <a:cs typeface="Arial" pitchFamily="34" charset="0"/>
            </a:endParaRPr>
          </a:p>
        </p:txBody>
      </p:sp>
      <p:sp>
        <p:nvSpPr>
          <p:cNvPr id="16" name="Text Box 52"/>
          <p:cNvSpPr txBox="1">
            <a:spLocks noChangeArrowheads="1"/>
          </p:cNvSpPr>
          <p:nvPr/>
        </p:nvSpPr>
        <p:spPr bwMode="gray">
          <a:xfrm>
            <a:off x="6375240" y="2828671"/>
            <a:ext cx="1738313" cy="1708160"/>
          </a:xfrm>
          <a:prstGeom prst="rect">
            <a:avLst/>
          </a:prstGeom>
          <a:noFill/>
          <a:ln w="9525">
            <a:noFill/>
            <a:miter lim="800000"/>
            <a:headEnd/>
            <a:tailEnd/>
          </a:ln>
        </p:spPr>
        <p:txBody>
          <a:bodyPr wrap="square">
            <a:noAutofit/>
          </a:bodyPr>
          <a:lstStyle/>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Мониторинг ввода-вывода и сбор статистики</a:t>
            </a:r>
          </a:p>
          <a:p>
            <a:pPr marL="174625" indent="-174625" fontAlgn="ctr">
              <a:buClr>
                <a:schemeClr val="tx1"/>
              </a:buClr>
              <a:buSzPts val="1400"/>
              <a:buFont typeface="Arial" pitchFamily="34" charset="0"/>
              <a:buChar char="•"/>
              <a:defRPr/>
            </a:pPr>
            <a:r>
              <a:rPr lang="ru-RU" sz="1400" dirty="0">
                <a:latin typeface="Huawei Sans" panose="020C0503030203020204" pitchFamily="34" charset="0"/>
              </a:rPr>
              <a:t>Определение данных для переноса</a:t>
            </a:r>
          </a:p>
        </p:txBody>
      </p:sp>
      <p:sp>
        <p:nvSpPr>
          <p:cNvPr id="17" name="Rectangle 17"/>
          <p:cNvSpPr/>
          <p:nvPr/>
        </p:nvSpPr>
        <p:spPr>
          <a:xfrm>
            <a:off x="8323651" y="2814756"/>
            <a:ext cx="1765300" cy="2705100"/>
          </a:xfrm>
          <a:prstGeom prst="rect">
            <a:avLst/>
          </a:prstGeom>
          <a:gradFill flip="none" rotWithShape="1">
            <a:gsLst>
              <a:gs pos="0">
                <a:schemeClr val="bg1">
                  <a:alpha val="57000"/>
                </a:schemeClr>
              </a:gs>
              <a:gs pos="100000">
                <a:schemeClr val="accent1">
                  <a:lumMod val="40000"/>
                  <a:lumOff val="60000"/>
                  <a:alpha val="69000"/>
                </a:schemeClr>
              </a:gs>
              <a:gs pos="74000">
                <a:schemeClr val="accent1">
                  <a:lumMod val="20000"/>
                  <a:lumOff val="80000"/>
                  <a:alpha val="69000"/>
                </a:scheme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wrap="square" anchor="ctr">
            <a:noAutofit/>
          </a:bodyPr>
          <a:lstStyle/>
          <a:p>
            <a:pPr algn="ctr" fontAlgn="ctr">
              <a:defRPr/>
            </a:pPr>
            <a:endParaRPr lang="en-US" sz="1800" dirty="0">
              <a:solidFill>
                <a:schemeClr val="tx1"/>
              </a:solidFill>
              <a:latin typeface="Huawei Sans" panose="020C0503030203020204" pitchFamily="34" charset="0"/>
              <a:cs typeface="Arial" pitchFamily="34" charset="0"/>
            </a:endParaRPr>
          </a:p>
        </p:txBody>
      </p:sp>
      <p:sp>
        <p:nvSpPr>
          <p:cNvPr id="18" name="Text Box 52"/>
          <p:cNvSpPr txBox="1">
            <a:spLocks noChangeArrowheads="1"/>
          </p:cNvSpPr>
          <p:nvPr/>
        </p:nvSpPr>
        <p:spPr bwMode="gray">
          <a:xfrm>
            <a:off x="8323651" y="2792667"/>
            <a:ext cx="1728787" cy="2031325"/>
          </a:xfrm>
          <a:prstGeom prst="rect">
            <a:avLst/>
          </a:prstGeom>
          <a:noFill/>
          <a:ln w="9525">
            <a:noFill/>
            <a:miter lim="800000"/>
            <a:headEnd/>
            <a:tailEnd/>
          </a:ln>
        </p:spPr>
        <p:txBody>
          <a:bodyPr wrap="square">
            <a:noAutofit/>
          </a:bodyPr>
          <a:lstStyle/>
          <a:p>
            <a:pPr marL="174625" indent="-174625" fontAlgn="ctr">
              <a:buClr>
                <a:schemeClr val="tx1"/>
              </a:buClr>
              <a:buSzPts val="1400"/>
              <a:buFont typeface="Arial" pitchFamily="34" charset="0"/>
              <a:buChar char="•"/>
              <a:defRPr/>
            </a:pPr>
            <a:r>
              <a:rPr lang="ru-RU" sz="1400">
                <a:latin typeface="Huawei Sans" panose="020C0503030203020204" pitchFamily="34" charset="0"/>
              </a:rPr>
              <a:t>План переноса</a:t>
            </a:r>
          </a:p>
          <a:p>
            <a:pPr marL="174625" indent="-174625" fontAlgn="ctr">
              <a:buClr>
                <a:schemeClr val="tx1"/>
              </a:buClr>
              <a:buSzPts val="1400"/>
              <a:buFont typeface="Arial" pitchFamily="34" charset="0"/>
              <a:buChar char="•"/>
              <a:defRPr/>
            </a:pPr>
            <a:r>
              <a:rPr lang="ru-RU" sz="1400">
                <a:latin typeface="Huawei Sans" panose="020C0503030203020204" pitchFamily="34" charset="0"/>
              </a:rPr>
              <a:t>Скорость переноса</a:t>
            </a:r>
          </a:p>
          <a:p>
            <a:pPr marL="174625" indent="-174625" fontAlgn="ctr">
              <a:buClr>
                <a:schemeClr val="tx1"/>
              </a:buClr>
              <a:buSzPts val="1400"/>
              <a:buFont typeface="Arial" pitchFamily="34" charset="0"/>
              <a:buChar char="•"/>
              <a:defRPr/>
            </a:pPr>
            <a:r>
              <a:rPr lang="ru-RU" sz="1400">
                <a:latin typeface="Huawei Sans" panose="020C0503030203020204" pitchFamily="34" charset="0"/>
              </a:rPr>
              <a:t>Блок данных для переноса</a:t>
            </a:r>
          </a:p>
        </p:txBody>
      </p:sp>
    </p:spTree>
    <p:extLst>
      <p:ext uri="{BB962C8B-B14F-4D97-AF65-F5344CB8AC3E}">
        <p14:creationId xmlns:p14="http://schemas.microsoft.com/office/powerpoint/2010/main" val="3213812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Сценарии применения</a:t>
            </a:r>
          </a:p>
        </p:txBody>
      </p:sp>
      <p:sp>
        <p:nvSpPr>
          <p:cNvPr id="3" name="文本占位符 2"/>
          <p:cNvSpPr>
            <a:spLocks noGrp="1"/>
          </p:cNvSpPr>
          <p:nvPr>
            <p:ph type="body" sz="quarter" idx="4294967295"/>
          </p:nvPr>
        </p:nvSpPr>
        <p:spPr>
          <a:xfrm>
            <a:off x="731838" y="1054388"/>
            <a:ext cx="5364162" cy="4679950"/>
          </a:xfrm>
        </p:spPr>
        <p:txBody>
          <a:bodyPr/>
          <a:lstStyle/>
          <a:p>
            <a:pPr marL="285750" indent="-285750">
              <a:lnSpc>
                <a:spcPct val="150000"/>
              </a:lnSpc>
            </a:pPr>
            <a:r>
              <a:rPr lang="ru-RU" sz="2000" dirty="0" err="1"/>
              <a:t>SmartTier</a:t>
            </a:r>
            <a:r>
              <a:rPr lang="ru-RU" sz="2000" dirty="0"/>
              <a:t> используется для ряда сервисных сред. </a:t>
            </a:r>
          </a:p>
          <a:p>
            <a:pPr marL="285750" indent="-285750">
              <a:lnSpc>
                <a:spcPct val="150000"/>
              </a:lnSpc>
            </a:pPr>
            <a:r>
              <a:rPr lang="ru-RU" sz="2000" dirty="0"/>
              <a:t>Возьмем для примера службу базы данных </a:t>
            </a:r>
            <a:r>
              <a:rPr lang="ru-RU" sz="2000" dirty="0" err="1"/>
              <a:t>Oracle</a:t>
            </a:r>
            <a:r>
              <a:rPr lang="ru-RU" sz="2000" dirty="0"/>
              <a:t>:</a:t>
            </a:r>
          </a:p>
          <a:p>
            <a:pPr marL="742990" lvl="1" indent="-285750">
              <a:lnSpc>
                <a:spcPct val="150000"/>
              </a:lnSpc>
            </a:pPr>
            <a:r>
              <a:rPr lang="ru-RU" sz="1800" dirty="0"/>
              <a:t>После использования </a:t>
            </a:r>
            <a:r>
              <a:rPr lang="ru-RU" sz="1800" dirty="0" err="1"/>
              <a:t>SmartTier</a:t>
            </a:r>
            <a:r>
              <a:rPr lang="ru-RU" sz="1800" dirty="0"/>
              <a:t> предприятию А удалось снизить стоимость приобретения дисков на 25%.</a:t>
            </a:r>
          </a:p>
          <a:p>
            <a:pPr marL="742990" lvl="1" indent="-285750">
              <a:lnSpc>
                <a:spcPct val="150000"/>
              </a:lnSpc>
            </a:pPr>
            <a:r>
              <a:rPr lang="ru-RU" sz="1800" dirty="0"/>
              <a:t>Чем больше данных хранится в холодном хранилище, тем меньше затрат на приобретение дисков.</a:t>
            </a:r>
          </a:p>
        </p:txBody>
      </p:sp>
      <p:graphicFrame>
        <p:nvGraphicFramePr>
          <p:cNvPr id="8" name="图表 7"/>
          <p:cNvGraphicFramePr/>
          <p:nvPr>
            <p:extLst/>
          </p:nvPr>
        </p:nvGraphicFramePr>
        <p:xfrm>
          <a:off x="6508057" y="2062715"/>
          <a:ext cx="4817117" cy="3646815"/>
        </p:xfrm>
        <a:graphic>
          <a:graphicData uri="http://schemas.openxmlformats.org/drawingml/2006/chart">
            <c:chart xmlns:c="http://schemas.openxmlformats.org/drawingml/2006/chart" xmlns:r="http://schemas.openxmlformats.org/officeDocument/2006/relationships" r:id="rId3"/>
          </a:graphicData>
        </a:graphic>
      </p:graphicFrame>
      <p:sp>
        <p:nvSpPr>
          <p:cNvPr id="10" name="文本框 9"/>
          <p:cNvSpPr txBox="1"/>
          <p:nvPr/>
        </p:nvSpPr>
        <p:spPr>
          <a:xfrm>
            <a:off x="6138725" y="2051577"/>
            <a:ext cx="369332" cy="3519883"/>
          </a:xfrm>
          <a:prstGeom prst="rect">
            <a:avLst/>
          </a:prstGeom>
          <a:noFill/>
        </p:spPr>
        <p:txBody>
          <a:bodyPr vert="vert270" wrap="square" rtlCol="0">
            <a:noAutofit/>
          </a:bodyPr>
          <a:lstStyle/>
          <a:p>
            <a:pPr fontAlgn="ctr"/>
            <a:r>
              <a:rPr lang="ru-RU" sz="1200" dirty="0">
                <a:latin typeface="Huawei Sans" panose="020C0503030203020204" pitchFamily="34" charset="0"/>
              </a:rPr>
              <a:t>Стоимость приобретения диска (долл. США)</a:t>
            </a:r>
          </a:p>
        </p:txBody>
      </p:sp>
      <p:sp>
        <p:nvSpPr>
          <p:cNvPr id="11" name="文本框 10"/>
          <p:cNvSpPr txBox="1"/>
          <p:nvPr/>
        </p:nvSpPr>
        <p:spPr>
          <a:xfrm>
            <a:off x="8176438" y="5734338"/>
            <a:ext cx="3385982" cy="276999"/>
          </a:xfrm>
          <a:prstGeom prst="rect">
            <a:avLst/>
          </a:prstGeom>
          <a:noFill/>
        </p:spPr>
        <p:txBody>
          <a:bodyPr vert="horz" wrap="square" rtlCol="0">
            <a:noAutofit/>
          </a:bodyPr>
          <a:lstStyle/>
          <a:p>
            <a:pPr fontAlgn="ctr"/>
            <a:r>
              <a:rPr lang="ru-RU" sz="1200" dirty="0">
                <a:latin typeface="Huawei Sans" panose="020C0503030203020204" pitchFamily="34" charset="0"/>
              </a:rPr>
              <a:t>Процент невостребованных данных (%)</a:t>
            </a:r>
          </a:p>
        </p:txBody>
      </p:sp>
    </p:spTree>
    <p:extLst>
      <p:ext uri="{BB962C8B-B14F-4D97-AF65-F5344CB8AC3E}">
        <p14:creationId xmlns:p14="http://schemas.microsoft.com/office/powerpoint/2010/main" val="29017152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Процедура конфигурирования</a:t>
            </a:r>
          </a:p>
        </p:txBody>
      </p:sp>
      <p:cxnSp>
        <p:nvCxnSpPr>
          <p:cNvPr id="5" name="直接箭头连接符 4"/>
          <p:cNvCxnSpPr>
            <a:endCxn id="10" idx="0"/>
          </p:cNvCxnSpPr>
          <p:nvPr/>
        </p:nvCxnSpPr>
        <p:spPr>
          <a:xfrm>
            <a:off x="2796244" y="1846477"/>
            <a:ext cx="1" cy="33971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圆角矩形 9"/>
          <p:cNvSpPr/>
          <p:nvPr/>
        </p:nvSpPr>
        <p:spPr>
          <a:xfrm>
            <a:off x="1091090" y="2186195"/>
            <a:ext cx="3410309" cy="359224"/>
          </a:xfrm>
          <a:prstGeom prst="roundRect">
            <a:avLst/>
          </a:prstGeom>
          <a:solidFill>
            <a:schemeClr val="bg1"/>
          </a:solidFill>
          <a:ln w="127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Проверка лицензии.</a:t>
            </a:r>
          </a:p>
        </p:txBody>
      </p:sp>
      <p:sp>
        <p:nvSpPr>
          <p:cNvPr id="11" name="圆角矩形 10"/>
          <p:cNvSpPr/>
          <p:nvPr/>
        </p:nvSpPr>
        <p:spPr>
          <a:xfrm>
            <a:off x="1091089" y="2866076"/>
            <a:ext cx="3410309" cy="603266"/>
          </a:xfrm>
          <a:prstGeom prst="roundRect">
            <a:avLst/>
          </a:prstGeom>
          <a:solidFill>
            <a:schemeClr val="bg1"/>
          </a:solidFill>
          <a:ln w="127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Настройка параметров SmartTier в зависимости от уровня СХД.</a:t>
            </a:r>
          </a:p>
        </p:txBody>
      </p:sp>
      <p:cxnSp>
        <p:nvCxnSpPr>
          <p:cNvPr id="12" name="直接箭头连接符 11"/>
          <p:cNvCxnSpPr>
            <a:stCxn id="10" idx="2"/>
            <a:endCxn id="11" idx="0"/>
          </p:cNvCxnSpPr>
          <p:nvPr/>
        </p:nvCxnSpPr>
        <p:spPr>
          <a:xfrm flipH="1">
            <a:off x="2796244" y="2545419"/>
            <a:ext cx="1" cy="32065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圆角矩形 17"/>
          <p:cNvSpPr/>
          <p:nvPr/>
        </p:nvSpPr>
        <p:spPr>
          <a:xfrm>
            <a:off x="1091091" y="3752849"/>
            <a:ext cx="3410309" cy="638175"/>
          </a:xfrm>
          <a:prstGeom prst="roundRect">
            <a:avLst/>
          </a:prstGeom>
          <a:solidFill>
            <a:schemeClr val="bg1"/>
          </a:solidFill>
          <a:ln w="127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Настройка параметров SmartTier в зависимости от уровня пула ресурсов хранения.</a:t>
            </a:r>
          </a:p>
        </p:txBody>
      </p:sp>
      <p:sp>
        <p:nvSpPr>
          <p:cNvPr id="19" name="圆角矩形 18"/>
          <p:cNvSpPr/>
          <p:nvPr/>
        </p:nvSpPr>
        <p:spPr>
          <a:xfrm>
            <a:off x="1091088" y="4654545"/>
            <a:ext cx="3410309" cy="616265"/>
          </a:xfrm>
          <a:prstGeom prst="roundRect">
            <a:avLst/>
          </a:prstGeom>
          <a:solidFill>
            <a:schemeClr val="bg1"/>
          </a:solidFill>
          <a:ln w="127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Настройка параметров SmartTier в зависимости от уровня LUNа.</a:t>
            </a:r>
          </a:p>
        </p:txBody>
      </p:sp>
      <p:cxnSp>
        <p:nvCxnSpPr>
          <p:cNvPr id="27" name="直接箭头连接符 26"/>
          <p:cNvCxnSpPr>
            <a:stCxn id="11" idx="2"/>
            <a:endCxn id="18" idx="0"/>
          </p:cNvCxnSpPr>
          <p:nvPr/>
        </p:nvCxnSpPr>
        <p:spPr>
          <a:xfrm>
            <a:off x="2796244" y="3469342"/>
            <a:ext cx="2" cy="28350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a:stCxn id="18" idx="2"/>
            <a:endCxn id="19" idx="0"/>
          </p:cNvCxnSpPr>
          <p:nvPr/>
        </p:nvCxnSpPr>
        <p:spPr>
          <a:xfrm flipH="1">
            <a:off x="2796243" y="4391024"/>
            <a:ext cx="3" cy="263521"/>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直接箭头连接符 33"/>
          <p:cNvCxnSpPr>
            <a:stCxn id="19" idx="2"/>
          </p:cNvCxnSpPr>
          <p:nvPr/>
        </p:nvCxnSpPr>
        <p:spPr>
          <a:xfrm>
            <a:off x="2796243" y="5270810"/>
            <a:ext cx="3" cy="283507"/>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353196" y="1262865"/>
            <a:ext cx="6608431" cy="923330"/>
          </a:xfrm>
          <a:prstGeom prst="rect">
            <a:avLst/>
          </a:prstGeom>
          <a:noFill/>
        </p:spPr>
        <p:txBody>
          <a:bodyPr wrap="square" rtlCol="0">
            <a:noAutofit/>
          </a:bodyPr>
          <a:lstStyle/>
          <a:p>
            <a:pPr fontAlgn="ctr"/>
            <a:r>
              <a:rPr lang="ru-RU" dirty="0">
                <a:latin typeface="Huawei Sans" panose="020C0503030203020204" pitchFamily="34" charset="0"/>
              </a:rPr>
              <a:t>Конфигурирование на уровне СХД включает настройку скорости переноса данных, которая применяется ко всем пулам ресурсов в системе хранения данных.</a:t>
            </a:r>
          </a:p>
        </p:txBody>
      </p:sp>
      <p:sp>
        <p:nvSpPr>
          <p:cNvPr id="26" name="文本框 25"/>
          <p:cNvSpPr txBox="1"/>
          <p:nvPr/>
        </p:nvSpPr>
        <p:spPr>
          <a:xfrm>
            <a:off x="5353196" y="2275521"/>
            <a:ext cx="6502105" cy="1477328"/>
          </a:xfrm>
          <a:prstGeom prst="rect">
            <a:avLst/>
          </a:prstGeom>
          <a:noFill/>
        </p:spPr>
        <p:txBody>
          <a:bodyPr wrap="square" rtlCol="0">
            <a:noAutofit/>
          </a:bodyPr>
          <a:lstStyle/>
          <a:p>
            <a:pPr fontAlgn="ctr"/>
            <a:r>
              <a:rPr lang="ru-RU" dirty="0">
                <a:latin typeface="Huawei Sans" panose="020C0503030203020204" pitchFamily="34" charset="0"/>
              </a:rPr>
              <a:t>Конфигурирование на уровне пула ресурсов хранения включает настройку размера переносимых блоков данных, параметров уровня RAID, плана переноса данных, включение функций мониторинга ввода-вывода и прогнозного анализа. Упомянутые настройки применяются к одному пулу ресурсов хранения.</a:t>
            </a:r>
          </a:p>
        </p:txBody>
      </p:sp>
      <p:sp>
        <p:nvSpPr>
          <p:cNvPr id="28" name="文本框 27"/>
          <p:cNvSpPr txBox="1"/>
          <p:nvPr/>
        </p:nvSpPr>
        <p:spPr>
          <a:xfrm>
            <a:off x="5344857" y="4391024"/>
            <a:ext cx="6414752" cy="1200329"/>
          </a:xfrm>
          <a:prstGeom prst="rect">
            <a:avLst/>
          </a:prstGeom>
          <a:noFill/>
        </p:spPr>
        <p:txBody>
          <a:bodyPr wrap="square" rtlCol="0">
            <a:noAutofit/>
          </a:bodyPr>
          <a:lstStyle/>
          <a:p>
            <a:pPr fontAlgn="ctr"/>
            <a:r>
              <a:rPr lang="ru-RU" dirty="0">
                <a:latin typeface="Huawei Sans" panose="020C0503030203020204" pitchFamily="34" charset="0"/>
              </a:rPr>
              <a:t>Конфигурирование на уровне </a:t>
            </a:r>
            <a:r>
              <a:rPr lang="ru-RU" dirty="0" err="1">
                <a:latin typeface="Huawei Sans" panose="020C0503030203020204" pitchFamily="34" charset="0"/>
              </a:rPr>
              <a:t>LUNа</a:t>
            </a:r>
            <a:r>
              <a:rPr lang="ru-RU" dirty="0">
                <a:latin typeface="Huawei Sans" panose="020C0503030203020204" pitchFamily="34" charset="0"/>
              </a:rPr>
              <a:t> включает настройку политики первоначального распределения емкости и политики </a:t>
            </a:r>
            <a:r>
              <a:rPr lang="ru-RU" dirty="0" err="1">
                <a:latin typeface="Huawei Sans" panose="020C0503030203020204" pitchFamily="34" charset="0"/>
              </a:rPr>
              <a:t>SmartTier</a:t>
            </a:r>
            <a:r>
              <a:rPr lang="ru-RU" dirty="0">
                <a:latin typeface="Huawei Sans" panose="020C0503030203020204" pitchFamily="34" charset="0"/>
              </a:rPr>
              <a:t>, которые применяются к одному </a:t>
            </a:r>
            <a:r>
              <a:rPr lang="ru-RU" dirty="0" err="1">
                <a:latin typeface="Huawei Sans" panose="020C0503030203020204" pitchFamily="34" charset="0"/>
              </a:rPr>
              <a:t>LUNу</a:t>
            </a:r>
            <a:r>
              <a:rPr lang="ru-RU" dirty="0">
                <a:latin typeface="Huawei Sans" panose="020C0503030203020204" pitchFamily="34" charset="0"/>
              </a:rPr>
              <a:t>.</a:t>
            </a:r>
          </a:p>
        </p:txBody>
      </p:sp>
      <p:sp>
        <p:nvSpPr>
          <p:cNvPr id="20" name="流程图: 终止 19"/>
          <p:cNvSpPr/>
          <p:nvPr/>
        </p:nvSpPr>
        <p:spPr>
          <a:xfrm>
            <a:off x="1760312" y="1410423"/>
            <a:ext cx="2071868" cy="430463"/>
          </a:xfrm>
          <a:prstGeom prst="flowChartTerminato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Начало</a:t>
            </a:r>
          </a:p>
        </p:txBody>
      </p:sp>
      <p:sp>
        <p:nvSpPr>
          <p:cNvPr id="21" name="流程图: 终止 20"/>
          <p:cNvSpPr/>
          <p:nvPr/>
        </p:nvSpPr>
        <p:spPr>
          <a:xfrm>
            <a:off x="1760308" y="5554317"/>
            <a:ext cx="2071868" cy="430847"/>
          </a:xfrm>
          <a:prstGeom prst="flowChartTerminato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Конец</a:t>
            </a:r>
          </a:p>
        </p:txBody>
      </p:sp>
    </p:spTree>
    <p:extLst>
      <p:ext uri="{BB962C8B-B14F-4D97-AF65-F5344CB8AC3E}">
        <p14:creationId xmlns:p14="http://schemas.microsoft.com/office/powerpoint/2010/main" val="23556786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ru-RU">
                <a:solidFill>
                  <a:schemeClr val="bg1">
                    <a:lumMod val="50000"/>
                  </a:schemeClr>
                </a:solidFill>
                <a:latin typeface="Huawei Sans" panose="020C0503030203020204" pitchFamily="34" charset="0"/>
              </a:rPr>
              <a:t>SmartThin </a:t>
            </a:r>
          </a:p>
          <a:p>
            <a:r>
              <a:rPr lang="ru-RU">
                <a:solidFill>
                  <a:schemeClr val="bg1">
                    <a:lumMod val="50000"/>
                  </a:schemeClr>
                </a:solidFill>
                <a:latin typeface="Huawei Sans" panose="020C0503030203020204" pitchFamily="34" charset="0"/>
              </a:rPr>
              <a:t>SmartTier </a:t>
            </a:r>
          </a:p>
          <a:p>
            <a:r>
              <a:rPr lang="ru-RU" b="1">
                <a:latin typeface="Huawei Sans" panose="020C0503030203020204" pitchFamily="34" charset="0"/>
              </a:rPr>
              <a:t>SmartQoS </a:t>
            </a:r>
          </a:p>
          <a:p>
            <a:r>
              <a:rPr lang="ru-RU">
                <a:solidFill>
                  <a:schemeClr val="bg1">
                    <a:lumMod val="50000"/>
                  </a:schemeClr>
                </a:solidFill>
                <a:latin typeface="Huawei Sans" panose="020C0503030203020204" pitchFamily="34" charset="0"/>
              </a:rPr>
              <a:t>SmartDedupe </a:t>
            </a:r>
          </a:p>
          <a:p>
            <a:r>
              <a:rPr lang="ru-RU">
                <a:solidFill>
                  <a:schemeClr val="bg1">
                    <a:lumMod val="50000"/>
                  </a:schemeClr>
                </a:solidFill>
                <a:latin typeface="Huawei Sans" panose="020C0503030203020204" pitchFamily="34" charset="0"/>
              </a:rPr>
              <a:t>SmartCompression </a:t>
            </a:r>
          </a:p>
          <a:p>
            <a:r>
              <a:rPr lang="ru-RU">
                <a:solidFill>
                  <a:schemeClr val="bg1">
                    <a:lumMod val="50000"/>
                  </a:schemeClr>
                </a:solidFill>
                <a:latin typeface="Huawei Sans" panose="020C0503030203020204" pitchFamily="34" charset="0"/>
              </a:rPr>
              <a:t>SmartMigration </a:t>
            </a:r>
          </a:p>
        </p:txBody>
      </p:sp>
    </p:spTree>
    <p:extLst>
      <p:ext uri="{BB962C8B-B14F-4D97-AF65-F5344CB8AC3E}">
        <p14:creationId xmlns:p14="http://schemas.microsoft.com/office/powerpoint/2010/main" val="38466508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标题 15"/>
          <p:cNvSpPr>
            <a:spLocks noGrp="1"/>
          </p:cNvSpPr>
          <p:nvPr>
            <p:ph type="ctrTitle"/>
          </p:nvPr>
        </p:nvSpPr>
        <p:spPr/>
        <p:txBody>
          <a:bodyPr wrap="square">
            <a:noAutofit/>
          </a:bodyPr>
          <a:lstStyle/>
          <a:p>
            <a:r>
              <a:rPr lang="ru-RU"/>
              <a:t>Технологии, регулирующие использование ресурсов хранения данных, и сценарии их применения</a:t>
            </a:r>
          </a:p>
        </p:txBody>
      </p:sp>
    </p:spTree>
    <p:extLst>
      <p:ext uri="{BB962C8B-B14F-4D97-AF65-F5344CB8AC3E}">
        <p14:creationId xmlns:p14="http://schemas.microsoft.com/office/powerpoint/2010/main" val="21518967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wrap="square">
            <a:noAutofit/>
          </a:bodyPr>
          <a:lstStyle/>
          <a:p>
            <a:r>
              <a:rPr lang="ru-RU">
                <a:latin typeface="Huawei Sans" panose="020C0503030203020204" pitchFamily="34" charset="0"/>
              </a:rPr>
              <a:t>Обзор</a:t>
            </a:r>
          </a:p>
        </p:txBody>
      </p:sp>
      <p:grpSp>
        <p:nvGrpSpPr>
          <p:cNvPr id="8" name="组合 7"/>
          <p:cNvGrpSpPr/>
          <p:nvPr/>
        </p:nvGrpSpPr>
        <p:grpSpPr>
          <a:xfrm>
            <a:off x="1130752" y="1231082"/>
            <a:ext cx="1233707" cy="706935"/>
            <a:chOff x="10325100" y="1325563"/>
            <a:chExt cx="922338" cy="465138"/>
          </a:xfrm>
          <a:solidFill>
            <a:srgbClr val="FAD3BB"/>
          </a:solidFill>
        </p:grpSpPr>
        <p:sp>
          <p:nvSpPr>
            <p:cNvPr id="9" name="Freeform 20"/>
            <p:cNvSpPr>
              <a:spLocks/>
            </p:cNvSpPr>
            <p:nvPr/>
          </p:nvSpPr>
          <p:spPr bwMode="auto">
            <a:xfrm>
              <a:off x="10664825" y="1476375"/>
              <a:ext cx="393700" cy="314325"/>
            </a:xfrm>
            <a:custGeom>
              <a:avLst/>
              <a:gdLst>
                <a:gd name="T0" fmla="*/ 248 w 248"/>
                <a:gd name="T1" fmla="*/ 0 h 198"/>
                <a:gd name="T2" fmla="*/ 13 w 248"/>
                <a:gd name="T3" fmla="*/ 154 h 198"/>
                <a:gd name="T4" fmla="*/ 13 w 248"/>
                <a:gd name="T5" fmla="*/ 154 h 198"/>
                <a:gd name="T6" fmla="*/ 7 w 248"/>
                <a:gd name="T7" fmla="*/ 158 h 198"/>
                <a:gd name="T8" fmla="*/ 6 w 248"/>
                <a:gd name="T9" fmla="*/ 159 h 198"/>
                <a:gd name="T10" fmla="*/ 6 w 248"/>
                <a:gd name="T11" fmla="*/ 159 h 198"/>
                <a:gd name="T12" fmla="*/ 6 w 248"/>
                <a:gd name="T13" fmla="*/ 159 h 198"/>
                <a:gd name="T14" fmla="*/ 3 w 248"/>
                <a:gd name="T15" fmla="*/ 162 h 198"/>
                <a:gd name="T16" fmla="*/ 1 w 248"/>
                <a:gd name="T17" fmla="*/ 166 h 198"/>
                <a:gd name="T18" fmla="*/ 0 w 248"/>
                <a:gd name="T19" fmla="*/ 171 h 198"/>
                <a:gd name="T20" fmla="*/ 0 w 248"/>
                <a:gd name="T21" fmla="*/ 175 h 198"/>
                <a:gd name="T22" fmla="*/ 0 w 248"/>
                <a:gd name="T23" fmla="*/ 175 h 198"/>
                <a:gd name="T24" fmla="*/ 0 w 248"/>
                <a:gd name="T25" fmla="*/ 180 h 198"/>
                <a:gd name="T26" fmla="*/ 1 w 248"/>
                <a:gd name="T27" fmla="*/ 183 h 198"/>
                <a:gd name="T28" fmla="*/ 3 w 248"/>
                <a:gd name="T29" fmla="*/ 188 h 198"/>
                <a:gd name="T30" fmla="*/ 6 w 248"/>
                <a:gd name="T31" fmla="*/ 190 h 198"/>
                <a:gd name="T32" fmla="*/ 9 w 248"/>
                <a:gd name="T33" fmla="*/ 194 h 198"/>
                <a:gd name="T34" fmla="*/ 14 w 248"/>
                <a:gd name="T35" fmla="*/ 195 h 198"/>
                <a:gd name="T36" fmla="*/ 17 w 248"/>
                <a:gd name="T37" fmla="*/ 198 h 198"/>
                <a:gd name="T38" fmla="*/ 22 w 248"/>
                <a:gd name="T39" fmla="*/ 198 h 198"/>
                <a:gd name="T40" fmla="*/ 22 w 248"/>
                <a:gd name="T41" fmla="*/ 198 h 198"/>
                <a:gd name="T42" fmla="*/ 29 w 248"/>
                <a:gd name="T43" fmla="*/ 196 h 198"/>
                <a:gd name="T44" fmla="*/ 36 w 248"/>
                <a:gd name="T45" fmla="*/ 193 h 198"/>
                <a:gd name="T46" fmla="*/ 36 w 248"/>
                <a:gd name="T47" fmla="*/ 193 h 198"/>
                <a:gd name="T48" fmla="*/ 248 w 248"/>
                <a:gd name="T49" fmla="*/ 0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8" h="198">
                  <a:moveTo>
                    <a:pt x="248" y="0"/>
                  </a:moveTo>
                  <a:lnTo>
                    <a:pt x="13" y="154"/>
                  </a:lnTo>
                  <a:lnTo>
                    <a:pt x="13" y="154"/>
                  </a:lnTo>
                  <a:lnTo>
                    <a:pt x="7" y="158"/>
                  </a:lnTo>
                  <a:lnTo>
                    <a:pt x="6" y="159"/>
                  </a:lnTo>
                  <a:lnTo>
                    <a:pt x="6" y="159"/>
                  </a:lnTo>
                  <a:lnTo>
                    <a:pt x="6" y="159"/>
                  </a:lnTo>
                  <a:lnTo>
                    <a:pt x="3" y="162"/>
                  </a:lnTo>
                  <a:lnTo>
                    <a:pt x="1" y="166"/>
                  </a:lnTo>
                  <a:lnTo>
                    <a:pt x="0" y="171"/>
                  </a:lnTo>
                  <a:lnTo>
                    <a:pt x="0" y="175"/>
                  </a:lnTo>
                  <a:lnTo>
                    <a:pt x="0" y="175"/>
                  </a:lnTo>
                  <a:lnTo>
                    <a:pt x="0" y="180"/>
                  </a:lnTo>
                  <a:lnTo>
                    <a:pt x="1" y="183"/>
                  </a:lnTo>
                  <a:lnTo>
                    <a:pt x="3" y="188"/>
                  </a:lnTo>
                  <a:lnTo>
                    <a:pt x="6" y="190"/>
                  </a:lnTo>
                  <a:lnTo>
                    <a:pt x="9" y="194"/>
                  </a:lnTo>
                  <a:lnTo>
                    <a:pt x="14" y="195"/>
                  </a:lnTo>
                  <a:lnTo>
                    <a:pt x="17" y="198"/>
                  </a:lnTo>
                  <a:lnTo>
                    <a:pt x="22" y="198"/>
                  </a:lnTo>
                  <a:lnTo>
                    <a:pt x="22" y="198"/>
                  </a:lnTo>
                  <a:lnTo>
                    <a:pt x="29" y="196"/>
                  </a:lnTo>
                  <a:lnTo>
                    <a:pt x="36" y="193"/>
                  </a:lnTo>
                  <a:lnTo>
                    <a:pt x="36" y="193"/>
                  </a:lnTo>
                  <a:lnTo>
                    <a:pt x="24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0" name="Freeform 21"/>
            <p:cNvSpPr>
              <a:spLocks/>
            </p:cNvSpPr>
            <p:nvPr/>
          </p:nvSpPr>
          <p:spPr bwMode="auto">
            <a:xfrm>
              <a:off x="10364788" y="1525588"/>
              <a:ext cx="115888" cy="117475"/>
            </a:xfrm>
            <a:custGeom>
              <a:avLst/>
              <a:gdLst>
                <a:gd name="T0" fmla="*/ 0 w 73"/>
                <a:gd name="T1" fmla="*/ 47 h 74"/>
                <a:gd name="T2" fmla="*/ 50 w 73"/>
                <a:gd name="T3" fmla="*/ 74 h 74"/>
                <a:gd name="T4" fmla="*/ 50 w 73"/>
                <a:gd name="T5" fmla="*/ 74 h 74"/>
                <a:gd name="T6" fmla="*/ 61 w 73"/>
                <a:gd name="T7" fmla="*/ 59 h 74"/>
                <a:gd name="T8" fmla="*/ 73 w 73"/>
                <a:gd name="T9" fmla="*/ 44 h 74"/>
                <a:gd name="T10" fmla="*/ 26 w 73"/>
                <a:gd name="T11" fmla="*/ 0 h 74"/>
                <a:gd name="T12" fmla="*/ 26 w 73"/>
                <a:gd name="T13" fmla="*/ 0 h 74"/>
                <a:gd name="T14" fmla="*/ 11 w 73"/>
                <a:gd name="T15" fmla="*/ 22 h 74"/>
                <a:gd name="T16" fmla="*/ 0 w 73"/>
                <a:gd name="T17" fmla="*/ 4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 h="74">
                  <a:moveTo>
                    <a:pt x="0" y="47"/>
                  </a:moveTo>
                  <a:lnTo>
                    <a:pt x="50" y="74"/>
                  </a:lnTo>
                  <a:lnTo>
                    <a:pt x="50" y="74"/>
                  </a:lnTo>
                  <a:lnTo>
                    <a:pt x="61" y="59"/>
                  </a:lnTo>
                  <a:lnTo>
                    <a:pt x="73" y="44"/>
                  </a:lnTo>
                  <a:lnTo>
                    <a:pt x="26" y="0"/>
                  </a:lnTo>
                  <a:lnTo>
                    <a:pt x="26" y="0"/>
                  </a:lnTo>
                  <a:lnTo>
                    <a:pt x="11" y="22"/>
                  </a:lnTo>
                  <a:lnTo>
                    <a:pt x="0"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1" name="Freeform 22"/>
            <p:cNvSpPr>
              <a:spLocks/>
            </p:cNvSpPr>
            <p:nvPr/>
          </p:nvSpPr>
          <p:spPr bwMode="auto">
            <a:xfrm>
              <a:off x="10364788" y="1525588"/>
              <a:ext cx="115888" cy="117475"/>
            </a:xfrm>
            <a:custGeom>
              <a:avLst/>
              <a:gdLst>
                <a:gd name="T0" fmla="*/ 0 w 73"/>
                <a:gd name="T1" fmla="*/ 47 h 74"/>
                <a:gd name="T2" fmla="*/ 50 w 73"/>
                <a:gd name="T3" fmla="*/ 74 h 74"/>
                <a:gd name="T4" fmla="*/ 50 w 73"/>
                <a:gd name="T5" fmla="*/ 74 h 74"/>
                <a:gd name="T6" fmla="*/ 61 w 73"/>
                <a:gd name="T7" fmla="*/ 59 h 74"/>
                <a:gd name="T8" fmla="*/ 73 w 73"/>
                <a:gd name="T9" fmla="*/ 44 h 74"/>
                <a:gd name="T10" fmla="*/ 26 w 73"/>
                <a:gd name="T11" fmla="*/ 0 h 74"/>
                <a:gd name="T12" fmla="*/ 26 w 73"/>
                <a:gd name="T13" fmla="*/ 0 h 74"/>
                <a:gd name="T14" fmla="*/ 11 w 73"/>
                <a:gd name="T15" fmla="*/ 22 h 74"/>
                <a:gd name="T16" fmla="*/ 0 w 73"/>
                <a:gd name="T17" fmla="*/ 47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 h="74">
                  <a:moveTo>
                    <a:pt x="0" y="47"/>
                  </a:moveTo>
                  <a:lnTo>
                    <a:pt x="50" y="74"/>
                  </a:lnTo>
                  <a:lnTo>
                    <a:pt x="50" y="74"/>
                  </a:lnTo>
                  <a:lnTo>
                    <a:pt x="61" y="59"/>
                  </a:lnTo>
                  <a:lnTo>
                    <a:pt x="73" y="44"/>
                  </a:lnTo>
                  <a:lnTo>
                    <a:pt x="26" y="0"/>
                  </a:lnTo>
                  <a:lnTo>
                    <a:pt x="26" y="0"/>
                  </a:lnTo>
                  <a:lnTo>
                    <a:pt x="11" y="22"/>
                  </a:lnTo>
                  <a:lnTo>
                    <a:pt x="0" y="47"/>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2" name="Freeform 23"/>
            <p:cNvSpPr>
              <a:spLocks/>
            </p:cNvSpPr>
            <p:nvPr/>
          </p:nvSpPr>
          <p:spPr bwMode="auto">
            <a:xfrm>
              <a:off x="10334625" y="1625600"/>
              <a:ext cx="95250" cy="85725"/>
            </a:xfrm>
            <a:custGeom>
              <a:avLst/>
              <a:gdLst>
                <a:gd name="T0" fmla="*/ 0 w 60"/>
                <a:gd name="T1" fmla="*/ 42 h 54"/>
                <a:gd name="T2" fmla="*/ 49 w 60"/>
                <a:gd name="T3" fmla="*/ 54 h 54"/>
                <a:gd name="T4" fmla="*/ 49 w 60"/>
                <a:gd name="T5" fmla="*/ 54 h 54"/>
                <a:gd name="T6" fmla="*/ 54 w 60"/>
                <a:gd name="T7" fmla="*/ 40 h 54"/>
                <a:gd name="T8" fmla="*/ 60 w 60"/>
                <a:gd name="T9" fmla="*/ 26 h 54"/>
                <a:gd name="T10" fmla="*/ 12 w 60"/>
                <a:gd name="T11" fmla="*/ 0 h 54"/>
                <a:gd name="T12" fmla="*/ 12 w 60"/>
                <a:gd name="T13" fmla="*/ 0 h 54"/>
                <a:gd name="T14" fmla="*/ 5 w 60"/>
                <a:gd name="T15" fmla="*/ 21 h 54"/>
                <a:gd name="T16" fmla="*/ 0 w 60"/>
                <a:gd name="T17" fmla="*/ 4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54">
                  <a:moveTo>
                    <a:pt x="0" y="42"/>
                  </a:moveTo>
                  <a:lnTo>
                    <a:pt x="49" y="54"/>
                  </a:lnTo>
                  <a:lnTo>
                    <a:pt x="49" y="54"/>
                  </a:lnTo>
                  <a:lnTo>
                    <a:pt x="54" y="40"/>
                  </a:lnTo>
                  <a:lnTo>
                    <a:pt x="60" y="26"/>
                  </a:lnTo>
                  <a:lnTo>
                    <a:pt x="12" y="0"/>
                  </a:lnTo>
                  <a:lnTo>
                    <a:pt x="12" y="0"/>
                  </a:lnTo>
                  <a:lnTo>
                    <a:pt x="5" y="21"/>
                  </a:lnTo>
                  <a:lnTo>
                    <a:pt x="0"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3" name="Freeform 24"/>
            <p:cNvSpPr>
              <a:spLocks/>
            </p:cNvSpPr>
            <p:nvPr/>
          </p:nvSpPr>
          <p:spPr bwMode="auto">
            <a:xfrm>
              <a:off x="10334625" y="1625600"/>
              <a:ext cx="95250" cy="85725"/>
            </a:xfrm>
            <a:custGeom>
              <a:avLst/>
              <a:gdLst>
                <a:gd name="T0" fmla="*/ 0 w 60"/>
                <a:gd name="T1" fmla="*/ 42 h 54"/>
                <a:gd name="T2" fmla="*/ 49 w 60"/>
                <a:gd name="T3" fmla="*/ 54 h 54"/>
                <a:gd name="T4" fmla="*/ 49 w 60"/>
                <a:gd name="T5" fmla="*/ 54 h 54"/>
                <a:gd name="T6" fmla="*/ 54 w 60"/>
                <a:gd name="T7" fmla="*/ 40 h 54"/>
                <a:gd name="T8" fmla="*/ 60 w 60"/>
                <a:gd name="T9" fmla="*/ 26 h 54"/>
                <a:gd name="T10" fmla="*/ 12 w 60"/>
                <a:gd name="T11" fmla="*/ 0 h 54"/>
                <a:gd name="T12" fmla="*/ 12 w 60"/>
                <a:gd name="T13" fmla="*/ 0 h 54"/>
                <a:gd name="T14" fmla="*/ 5 w 60"/>
                <a:gd name="T15" fmla="*/ 21 h 54"/>
                <a:gd name="T16" fmla="*/ 0 w 60"/>
                <a:gd name="T17" fmla="*/ 4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54">
                  <a:moveTo>
                    <a:pt x="0" y="42"/>
                  </a:moveTo>
                  <a:lnTo>
                    <a:pt x="49" y="54"/>
                  </a:lnTo>
                  <a:lnTo>
                    <a:pt x="49" y="54"/>
                  </a:lnTo>
                  <a:lnTo>
                    <a:pt x="54" y="40"/>
                  </a:lnTo>
                  <a:lnTo>
                    <a:pt x="60" y="26"/>
                  </a:lnTo>
                  <a:lnTo>
                    <a:pt x="12" y="0"/>
                  </a:lnTo>
                  <a:lnTo>
                    <a:pt x="12" y="0"/>
                  </a:lnTo>
                  <a:lnTo>
                    <a:pt x="5" y="21"/>
                  </a:lnTo>
                  <a:lnTo>
                    <a:pt x="0" y="42"/>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4" name="Freeform 25"/>
            <p:cNvSpPr>
              <a:spLocks/>
            </p:cNvSpPr>
            <p:nvPr/>
          </p:nvSpPr>
          <p:spPr bwMode="auto">
            <a:xfrm>
              <a:off x="10423525" y="1441450"/>
              <a:ext cx="119063" cy="134938"/>
            </a:xfrm>
            <a:custGeom>
              <a:avLst/>
              <a:gdLst>
                <a:gd name="T0" fmla="*/ 0 w 75"/>
                <a:gd name="T1" fmla="*/ 39 h 85"/>
                <a:gd name="T2" fmla="*/ 48 w 75"/>
                <a:gd name="T3" fmla="*/ 85 h 85"/>
                <a:gd name="T4" fmla="*/ 48 w 75"/>
                <a:gd name="T5" fmla="*/ 85 h 85"/>
                <a:gd name="T6" fmla="*/ 61 w 75"/>
                <a:gd name="T7" fmla="*/ 74 h 85"/>
                <a:gd name="T8" fmla="*/ 75 w 75"/>
                <a:gd name="T9" fmla="*/ 66 h 85"/>
                <a:gd name="T10" fmla="*/ 37 w 75"/>
                <a:gd name="T11" fmla="*/ 0 h 85"/>
                <a:gd name="T12" fmla="*/ 37 w 75"/>
                <a:gd name="T13" fmla="*/ 0 h 85"/>
                <a:gd name="T14" fmla="*/ 17 w 75"/>
                <a:gd name="T15" fmla="*/ 18 h 85"/>
                <a:gd name="T16" fmla="*/ 0 w 75"/>
                <a:gd name="T17" fmla="*/ 39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 h="85">
                  <a:moveTo>
                    <a:pt x="0" y="39"/>
                  </a:moveTo>
                  <a:lnTo>
                    <a:pt x="48" y="85"/>
                  </a:lnTo>
                  <a:lnTo>
                    <a:pt x="48" y="85"/>
                  </a:lnTo>
                  <a:lnTo>
                    <a:pt x="61" y="74"/>
                  </a:lnTo>
                  <a:lnTo>
                    <a:pt x="75" y="66"/>
                  </a:lnTo>
                  <a:lnTo>
                    <a:pt x="37" y="0"/>
                  </a:lnTo>
                  <a:lnTo>
                    <a:pt x="37" y="0"/>
                  </a:lnTo>
                  <a:lnTo>
                    <a:pt x="17" y="18"/>
                  </a:lnTo>
                  <a:lnTo>
                    <a:pt x="0" y="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5" name="Freeform 26"/>
            <p:cNvSpPr>
              <a:spLocks/>
            </p:cNvSpPr>
            <p:nvPr/>
          </p:nvSpPr>
          <p:spPr bwMode="auto">
            <a:xfrm>
              <a:off x="10423525" y="1441450"/>
              <a:ext cx="119063" cy="134938"/>
            </a:xfrm>
            <a:custGeom>
              <a:avLst/>
              <a:gdLst>
                <a:gd name="T0" fmla="*/ 0 w 75"/>
                <a:gd name="T1" fmla="*/ 39 h 85"/>
                <a:gd name="T2" fmla="*/ 48 w 75"/>
                <a:gd name="T3" fmla="*/ 85 h 85"/>
                <a:gd name="T4" fmla="*/ 48 w 75"/>
                <a:gd name="T5" fmla="*/ 85 h 85"/>
                <a:gd name="T6" fmla="*/ 61 w 75"/>
                <a:gd name="T7" fmla="*/ 74 h 85"/>
                <a:gd name="T8" fmla="*/ 75 w 75"/>
                <a:gd name="T9" fmla="*/ 66 h 85"/>
                <a:gd name="T10" fmla="*/ 37 w 75"/>
                <a:gd name="T11" fmla="*/ 0 h 85"/>
                <a:gd name="T12" fmla="*/ 37 w 75"/>
                <a:gd name="T13" fmla="*/ 0 h 85"/>
                <a:gd name="T14" fmla="*/ 17 w 75"/>
                <a:gd name="T15" fmla="*/ 18 h 85"/>
                <a:gd name="T16" fmla="*/ 0 w 75"/>
                <a:gd name="T17" fmla="*/ 39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 h="85">
                  <a:moveTo>
                    <a:pt x="0" y="39"/>
                  </a:moveTo>
                  <a:lnTo>
                    <a:pt x="48" y="85"/>
                  </a:lnTo>
                  <a:lnTo>
                    <a:pt x="48" y="85"/>
                  </a:lnTo>
                  <a:lnTo>
                    <a:pt x="61" y="74"/>
                  </a:lnTo>
                  <a:lnTo>
                    <a:pt x="75" y="66"/>
                  </a:lnTo>
                  <a:lnTo>
                    <a:pt x="37" y="0"/>
                  </a:lnTo>
                  <a:lnTo>
                    <a:pt x="37" y="0"/>
                  </a:lnTo>
                  <a:lnTo>
                    <a:pt x="17" y="18"/>
                  </a:lnTo>
                  <a:lnTo>
                    <a:pt x="0" y="39"/>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6" name="Freeform 27"/>
            <p:cNvSpPr>
              <a:spLocks/>
            </p:cNvSpPr>
            <p:nvPr/>
          </p:nvSpPr>
          <p:spPr bwMode="auto">
            <a:xfrm>
              <a:off x="10504488" y="1363663"/>
              <a:ext cx="112713" cy="166688"/>
            </a:xfrm>
            <a:custGeom>
              <a:avLst/>
              <a:gdLst>
                <a:gd name="T0" fmla="*/ 0 w 71"/>
                <a:gd name="T1" fmla="*/ 37 h 105"/>
                <a:gd name="T2" fmla="*/ 40 w 71"/>
                <a:gd name="T3" fmla="*/ 105 h 105"/>
                <a:gd name="T4" fmla="*/ 40 w 71"/>
                <a:gd name="T5" fmla="*/ 105 h 105"/>
                <a:gd name="T6" fmla="*/ 55 w 71"/>
                <a:gd name="T7" fmla="*/ 100 h 105"/>
                <a:gd name="T8" fmla="*/ 71 w 71"/>
                <a:gd name="T9" fmla="*/ 95 h 105"/>
                <a:gd name="T10" fmla="*/ 63 w 71"/>
                <a:gd name="T11" fmla="*/ 0 h 105"/>
                <a:gd name="T12" fmla="*/ 63 w 71"/>
                <a:gd name="T13" fmla="*/ 0 h 105"/>
                <a:gd name="T14" fmla="*/ 46 w 71"/>
                <a:gd name="T15" fmla="*/ 8 h 105"/>
                <a:gd name="T16" fmla="*/ 30 w 71"/>
                <a:gd name="T17" fmla="*/ 16 h 105"/>
                <a:gd name="T18" fmla="*/ 14 w 71"/>
                <a:gd name="T19" fmla="*/ 27 h 105"/>
                <a:gd name="T20" fmla="*/ 0 w 71"/>
                <a:gd name="T21" fmla="*/ 37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1" h="105">
                  <a:moveTo>
                    <a:pt x="0" y="37"/>
                  </a:moveTo>
                  <a:lnTo>
                    <a:pt x="40" y="105"/>
                  </a:lnTo>
                  <a:lnTo>
                    <a:pt x="40" y="105"/>
                  </a:lnTo>
                  <a:lnTo>
                    <a:pt x="55" y="100"/>
                  </a:lnTo>
                  <a:lnTo>
                    <a:pt x="71" y="95"/>
                  </a:lnTo>
                  <a:lnTo>
                    <a:pt x="63" y="0"/>
                  </a:lnTo>
                  <a:lnTo>
                    <a:pt x="63" y="0"/>
                  </a:lnTo>
                  <a:lnTo>
                    <a:pt x="46" y="8"/>
                  </a:lnTo>
                  <a:lnTo>
                    <a:pt x="30" y="16"/>
                  </a:lnTo>
                  <a:lnTo>
                    <a:pt x="14" y="27"/>
                  </a:lnTo>
                  <a:lnTo>
                    <a:pt x="0"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7" name="Freeform 28"/>
            <p:cNvSpPr>
              <a:spLocks/>
            </p:cNvSpPr>
            <p:nvPr/>
          </p:nvSpPr>
          <p:spPr bwMode="auto">
            <a:xfrm>
              <a:off x="10504488" y="1363663"/>
              <a:ext cx="112713" cy="166688"/>
            </a:xfrm>
            <a:custGeom>
              <a:avLst/>
              <a:gdLst>
                <a:gd name="T0" fmla="*/ 0 w 71"/>
                <a:gd name="T1" fmla="*/ 37 h 105"/>
                <a:gd name="T2" fmla="*/ 40 w 71"/>
                <a:gd name="T3" fmla="*/ 105 h 105"/>
                <a:gd name="T4" fmla="*/ 40 w 71"/>
                <a:gd name="T5" fmla="*/ 105 h 105"/>
                <a:gd name="T6" fmla="*/ 55 w 71"/>
                <a:gd name="T7" fmla="*/ 100 h 105"/>
                <a:gd name="T8" fmla="*/ 71 w 71"/>
                <a:gd name="T9" fmla="*/ 95 h 105"/>
                <a:gd name="T10" fmla="*/ 63 w 71"/>
                <a:gd name="T11" fmla="*/ 0 h 105"/>
                <a:gd name="T12" fmla="*/ 63 w 71"/>
                <a:gd name="T13" fmla="*/ 0 h 105"/>
                <a:gd name="T14" fmla="*/ 46 w 71"/>
                <a:gd name="T15" fmla="*/ 8 h 105"/>
                <a:gd name="T16" fmla="*/ 30 w 71"/>
                <a:gd name="T17" fmla="*/ 16 h 105"/>
                <a:gd name="T18" fmla="*/ 14 w 71"/>
                <a:gd name="T19" fmla="*/ 27 h 105"/>
                <a:gd name="T20" fmla="*/ 0 w 71"/>
                <a:gd name="T21" fmla="*/ 37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1" h="105">
                  <a:moveTo>
                    <a:pt x="0" y="37"/>
                  </a:moveTo>
                  <a:lnTo>
                    <a:pt x="40" y="105"/>
                  </a:lnTo>
                  <a:lnTo>
                    <a:pt x="40" y="105"/>
                  </a:lnTo>
                  <a:lnTo>
                    <a:pt x="55" y="100"/>
                  </a:lnTo>
                  <a:lnTo>
                    <a:pt x="71" y="95"/>
                  </a:lnTo>
                  <a:lnTo>
                    <a:pt x="63" y="0"/>
                  </a:lnTo>
                  <a:lnTo>
                    <a:pt x="63" y="0"/>
                  </a:lnTo>
                  <a:lnTo>
                    <a:pt x="46" y="8"/>
                  </a:lnTo>
                  <a:lnTo>
                    <a:pt x="30" y="16"/>
                  </a:lnTo>
                  <a:lnTo>
                    <a:pt x="14" y="27"/>
                  </a:lnTo>
                  <a:lnTo>
                    <a:pt x="0" y="37"/>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8" name="Freeform 29"/>
            <p:cNvSpPr>
              <a:spLocks/>
            </p:cNvSpPr>
            <p:nvPr/>
          </p:nvSpPr>
          <p:spPr bwMode="auto">
            <a:xfrm>
              <a:off x="10756900" y="1325563"/>
              <a:ext cx="201613" cy="215900"/>
            </a:xfrm>
            <a:custGeom>
              <a:avLst/>
              <a:gdLst>
                <a:gd name="T0" fmla="*/ 20 w 127"/>
                <a:gd name="T1" fmla="*/ 0 h 136"/>
                <a:gd name="T2" fmla="*/ 0 w 127"/>
                <a:gd name="T3" fmla="*/ 115 h 136"/>
                <a:gd name="T4" fmla="*/ 0 w 127"/>
                <a:gd name="T5" fmla="*/ 115 h 136"/>
                <a:gd name="T6" fmla="*/ 14 w 127"/>
                <a:gd name="T7" fmla="*/ 120 h 136"/>
                <a:gd name="T8" fmla="*/ 29 w 127"/>
                <a:gd name="T9" fmla="*/ 125 h 136"/>
                <a:gd name="T10" fmla="*/ 41 w 127"/>
                <a:gd name="T11" fmla="*/ 129 h 136"/>
                <a:gd name="T12" fmla="*/ 54 w 127"/>
                <a:gd name="T13" fmla="*/ 136 h 136"/>
                <a:gd name="T14" fmla="*/ 127 w 127"/>
                <a:gd name="T15" fmla="*/ 21 h 136"/>
                <a:gd name="T16" fmla="*/ 127 w 127"/>
                <a:gd name="T17" fmla="*/ 21 h 136"/>
                <a:gd name="T18" fmla="*/ 101 w 127"/>
                <a:gd name="T19" fmla="*/ 12 h 136"/>
                <a:gd name="T20" fmla="*/ 75 w 127"/>
                <a:gd name="T21" fmla="*/ 6 h 136"/>
                <a:gd name="T22" fmla="*/ 48 w 127"/>
                <a:gd name="T23" fmla="*/ 1 h 136"/>
                <a:gd name="T24" fmla="*/ 20 w 127"/>
                <a:gd name="T25"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36">
                  <a:moveTo>
                    <a:pt x="20" y="0"/>
                  </a:moveTo>
                  <a:lnTo>
                    <a:pt x="0" y="115"/>
                  </a:lnTo>
                  <a:lnTo>
                    <a:pt x="0" y="115"/>
                  </a:lnTo>
                  <a:lnTo>
                    <a:pt x="14" y="120"/>
                  </a:lnTo>
                  <a:lnTo>
                    <a:pt x="29" y="125"/>
                  </a:lnTo>
                  <a:lnTo>
                    <a:pt x="41" y="129"/>
                  </a:lnTo>
                  <a:lnTo>
                    <a:pt x="54" y="136"/>
                  </a:lnTo>
                  <a:lnTo>
                    <a:pt x="127" y="21"/>
                  </a:lnTo>
                  <a:lnTo>
                    <a:pt x="127" y="21"/>
                  </a:lnTo>
                  <a:lnTo>
                    <a:pt x="101" y="12"/>
                  </a:lnTo>
                  <a:lnTo>
                    <a:pt x="75" y="6"/>
                  </a:lnTo>
                  <a:lnTo>
                    <a:pt x="48" y="1"/>
                  </a:lnTo>
                  <a:lnTo>
                    <a:pt x="2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19" name="Freeform 30"/>
            <p:cNvSpPr>
              <a:spLocks/>
            </p:cNvSpPr>
            <p:nvPr/>
          </p:nvSpPr>
          <p:spPr bwMode="auto">
            <a:xfrm>
              <a:off x="10756900" y="1325563"/>
              <a:ext cx="201613" cy="215900"/>
            </a:xfrm>
            <a:custGeom>
              <a:avLst/>
              <a:gdLst>
                <a:gd name="T0" fmla="*/ 20 w 127"/>
                <a:gd name="T1" fmla="*/ 0 h 136"/>
                <a:gd name="T2" fmla="*/ 0 w 127"/>
                <a:gd name="T3" fmla="*/ 115 h 136"/>
                <a:gd name="T4" fmla="*/ 0 w 127"/>
                <a:gd name="T5" fmla="*/ 115 h 136"/>
                <a:gd name="T6" fmla="*/ 14 w 127"/>
                <a:gd name="T7" fmla="*/ 120 h 136"/>
                <a:gd name="T8" fmla="*/ 29 w 127"/>
                <a:gd name="T9" fmla="*/ 125 h 136"/>
                <a:gd name="T10" fmla="*/ 41 w 127"/>
                <a:gd name="T11" fmla="*/ 129 h 136"/>
                <a:gd name="T12" fmla="*/ 54 w 127"/>
                <a:gd name="T13" fmla="*/ 136 h 136"/>
                <a:gd name="T14" fmla="*/ 127 w 127"/>
                <a:gd name="T15" fmla="*/ 21 h 136"/>
                <a:gd name="T16" fmla="*/ 127 w 127"/>
                <a:gd name="T17" fmla="*/ 21 h 136"/>
                <a:gd name="T18" fmla="*/ 101 w 127"/>
                <a:gd name="T19" fmla="*/ 12 h 136"/>
                <a:gd name="T20" fmla="*/ 75 w 127"/>
                <a:gd name="T21" fmla="*/ 6 h 136"/>
                <a:gd name="T22" fmla="*/ 48 w 127"/>
                <a:gd name="T23" fmla="*/ 1 h 136"/>
                <a:gd name="T24" fmla="*/ 20 w 127"/>
                <a:gd name="T25"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36">
                  <a:moveTo>
                    <a:pt x="20" y="0"/>
                  </a:moveTo>
                  <a:lnTo>
                    <a:pt x="0" y="115"/>
                  </a:lnTo>
                  <a:lnTo>
                    <a:pt x="0" y="115"/>
                  </a:lnTo>
                  <a:lnTo>
                    <a:pt x="14" y="120"/>
                  </a:lnTo>
                  <a:lnTo>
                    <a:pt x="29" y="125"/>
                  </a:lnTo>
                  <a:lnTo>
                    <a:pt x="41" y="129"/>
                  </a:lnTo>
                  <a:lnTo>
                    <a:pt x="54" y="136"/>
                  </a:lnTo>
                  <a:lnTo>
                    <a:pt x="127" y="21"/>
                  </a:lnTo>
                  <a:lnTo>
                    <a:pt x="127" y="21"/>
                  </a:lnTo>
                  <a:lnTo>
                    <a:pt x="101" y="12"/>
                  </a:lnTo>
                  <a:lnTo>
                    <a:pt x="75" y="6"/>
                  </a:lnTo>
                  <a:lnTo>
                    <a:pt x="48" y="1"/>
                  </a:lnTo>
                  <a:lnTo>
                    <a:pt x="20" y="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0" name="Freeform 31"/>
            <p:cNvSpPr>
              <a:spLocks/>
            </p:cNvSpPr>
            <p:nvPr/>
          </p:nvSpPr>
          <p:spPr bwMode="auto">
            <a:xfrm>
              <a:off x="10961688" y="1538288"/>
              <a:ext cx="285750" cy="252413"/>
            </a:xfrm>
            <a:custGeom>
              <a:avLst/>
              <a:gdLst>
                <a:gd name="T0" fmla="*/ 134 w 180"/>
                <a:gd name="T1" fmla="*/ 0 h 159"/>
                <a:gd name="T2" fmla="*/ 0 w 180"/>
                <a:gd name="T3" fmla="*/ 82 h 159"/>
                <a:gd name="T4" fmla="*/ 0 w 180"/>
                <a:gd name="T5" fmla="*/ 82 h 159"/>
                <a:gd name="T6" fmla="*/ 8 w 180"/>
                <a:gd name="T7" fmla="*/ 100 h 159"/>
                <a:gd name="T8" fmla="*/ 13 w 180"/>
                <a:gd name="T9" fmla="*/ 119 h 159"/>
                <a:gd name="T10" fmla="*/ 18 w 180"/>
                <a:gd name="T11" fmla="*/ 139 h 159"/>
                <a:gd name="T12" fmla="*/ 19 w 180"/>
                <a:gd name="T13" fmla="*/ 159 h 159"/>
                <a:gd name="T14" fmla="*/ 180 w 180"/>
                <a:gd name="T15" fmla="*/ 159 h 159"/>
                <a:gd name="T16" fmla="*/ 180 w 180"/>
                <a:gd name="T17" fmla="*/ 159 h 159"/>
                <a:gd name="T18" fmla="*/ 180 w 180"/>
                <a:gd name="T19" fmla="*/ 156 h 159"/>
                <a:gd name="T20" fmla="*/ 180 w 180"/>
                <a:gd name="T21" fmla="*/ 156 h 159"/>
                <a:gd name="T22" fmla="*/ 179 w 180"/>
                <a:gd name="T23" fmla="*/ 135 h 159"/>
                <a:gd name="T24" fmla="*/ 176 w 180"/>
                <a:gd name="T25" fmla="*/ 114 h 159"/>
                <a:gd name="T26" fmla="*/ 173 w 180"/>
                <a:gd name="T27" fmla="*/ 94 h 159"/>
                <a:gd name="T28" fmla="*/ 168 w 180"/>
                <a:gd name="T29" fmla="*/ 74 h 159"/>
                <a:gd name="T30" fmla="*/ 161 w 180"/>
                <a:gd name="T31" fmla="*/ 54 h 159"/>
                <a:gd name="T32" fmla="*/ 153 w 180"/>
                <a:gd name="T33" fmla="*/ 35 h 159"/>
                <a:gd name="T34" fmla="*/ 145 w 180"/>
                <a:gd name="T35" fmla="*/ 18 h 159"/>
                <a:gd name="T36" fmla="*/ 134 w 180"/>
                <a:gd name="T37" fmla="*/ 0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0" h="159">
                  <a:moveTo>
                    <a:pt x="134" y="0"/>
                  </a:moveTo>
                  <a:lnTo>
                    <a:pt x="0" y="82"/>
                  </a:lnTo>
                  <a:lnTo>
                    <a:pt x="0" y="82"/>
                  </a:lnTo>
                  <a:lnTo>
                    <a:pt x="8" y="100"/>
                  </a:lnTo>
                  <a:lnTo>
                    <a:pt x="13" y="119"/>
                  </a:lnTo>
                  <a:lnTo>
                    <a:pt x="18" y="139"/>
                  </a:lnTo>
                  <a:lnTo>
                    <a:pt x="19" y="159"/>
                  </a:lnTo>
                  <a:lnTo>
                    <a:pt x="180" y="159"/>
                  </a:lnTo>
                  <a:lnTo>
                    <a:pt x="180" y="159"/>
                  </a:lnTo>
                  <a:lnTo>
                    <a:pt x="180" y="156"/>
                  </a:lnTo>
                  <a:lnTo>
                    <a:pt x="180" y="156"/>
                  </a:lnTo>
                  <a:lnTo>
                    <a:pt x="179" y="135"/>
                  </a:lnTo>
                  <a:lnTo>
                    <a:pt x="176" y="114"/>
                  </a:lnTo>
                  <a:lnTo>
                    <a:pt x="173" y="94"/>
                  </a:lnTo>
                  <a:lnTo>
                    <a:pt x="168" y="74"/>
                  </a:lnTo>
                  <a:lnTo>
                    <a:pt x="161" y="54"/>
                  </a:lnTo>
                  <a:lnTo>
                    <a:pt x="153" y="35"/>
                  </a:lnTo>
                  <a:lnTo>
                    <a:pt x="145" y="18"/>
                  </a:lnTo>
                  <a:lnTo>
                    <a:pt x="134" y="0"/>
                  </a:lnTo>
                  <a:close/>
                </a:path>
              </a:pathLst>
            </a:custGeom>
            <a:solidFill>
              <a:srgbClr val="F6B7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1" name="Freeform 32"/>
            <p:cNvSpPr>
              <a:spLocks/>
            </p:cNvSpPr>
            <p:nvPr/>
          </p:nvSpPr>
          <p:spPr bwMode="auto">
            <a:xfrm>
              <a:off x="10961688" y="1538288"/>
              <a:ext cx="285750" cy="252413"/>
            </a:xfrm>
            <a:custGeom>
              <a:avLst/>
              <a:gdLst>
                <a:gd name="T0" fmla="*/ 134 w 180"/>
                <a:gd name="T1" fmla="*/ 0 h 159"/>
                <a:gd name="T2" fmla="*/ 0 w 180"/>
                <a:gd name="T3" fmla="*/ 82 h 159"/>
                <a:gd name="T4" fmla="*/ 0 w 180"/>
                <a:gd name="T5" fmla="*/ 82 h 159"/>
                <a:gd name="T6" fmla="*/ 8 w 180"/>
                <a:gd name="T7" fmla="*/ 100 h 159"/>
                <a:gd name="T8" fmla="*/ 13 w 180"/>
                <a:gd name="T9" fmla="*/ 119 h 159"/>
                <a:gd name="T10" fmla="*/ 18 w 180"/>
                <a:gd name="T11" fmla="*/ 139 h 159"/>
                <a:gd name="T12" fmla="*/ 19 w 180"/>
                <a:gd name="T13" fmla="*/ 159 h 159"/>
                <a:gd name="T14" fmla="*/ 180 w 180"/>
                <a:gd name="T15" fmla="*/ 159 h 159"/>
                <a:gd name="T16" fmla="*/ 180 w 180"/>
                <a:gd name="T17" fmla="*/ 159 h 159"/>
                <a:gd name="T18" fmla="*/ 180 w 180"/>
                <a:gd name="T19" fmla="*/ 156 h 159"/>
                <a:gd name="T20" fmla="*/ 180 w 180"/>
                <a:gd name="T21" fmla="*/ 156 h 159"/>
                <a:gd name="T22" fmla="*/ 179 w 180"/>
                <a:gd name="T23" fmla="*/ 135 h 159"/>
                <a:gd name="T24" fmla="*/ 176 w 180"/>
                <a:gd name="T25" fmla="*/ 114 h 159"/>
                <a:gd name="T26" fmla="*/ 173 w 180"/>
                <a:gd name="T27" fmla="*/ 94 h 159"/>
                <a:gd name="T28" fmla="*/ 168 w 180"/>
                <a:gd name="T29" fmla="*/ 74 h 159"/>
                <a:gd name="T30" fmla="*/ 161 w 180"/>
                <a:gd name="T31" fmla="*/ 54 h 159"/>
                <a:gd name="T32" fmla="*/ 153 w 180"/>
                <a:gd name="T33" fmla="*/ 35 h 159"/>
                <a:gd name="T34" fmla="*/ 145 w 180"/>
                <a:gd name="T35" fmla="*/ 18 h 159"/>
                <a:gd name="T36" fmla="*/ 134 w 180"/>
                <a:gd name="T37" fmla="*/ 0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0" h="159">
                  <a:moveTo>
                    <a:pt x="134" y="0"/>
                  </a:moveTo>
                  <a:lnTo>
                    <a:pt x="0" y="82"/>
                  </a:lnTo>
                  <a:lnTo>
                    <a:pt x="0" y="82"/>
                  </a:lnTo>
                  <a:lnTo>
                    <a:pt x="8" y="100"/>
                  </a:lnTo>
                  <a:lnTo>
                    <a:pt x="13" y="119"/>
                  </a:lnTo>
                  <a:lnTo>
                    <a:pt x="18" y="139"/>
                  </a:lnTo>
                  <a:lnTo>
                    <a:pt x="19" y="159"/>
                  </a:lnTo>
                  <a:lnTo>
                    <a:pt x="180" y="159"/>
                  </a:lnTo>
                  <a:lnTo>
                    <a:pt x="180" y="159"/>
                  </a:lnTo>
                  <a:lnTo>
                    <a:pt x="180" y="156"/>
                  </a:lnTo>
                  <a:lnTo>
                    <a:pt x="180" y="156"/>
                  </a:lnTo>
                  <a:lnTo>
                    <a:pt x="179" y="135"/>
                  </a:lnTo>
                  <a:lnTo>
                    <a:pt x="176" y="114"/>
                  </a:lnTo>
                  <a:lnTo>
                    <a:pt x="173" y="94"/>
                  </a:lnTo>
                  <a:lnTo>
                    <a:pt x="168" y="74"/>
                  </a:lnTo>
                  <a:lnTo>
                    <a:pt x="161" y="54"/>
                  </a:lnTo>
                  <a:lnTo>
                    <a:pt x="153" y="35"/>
                  </a:lnTo>
                  <a:lnTo>
                    <a:pt x="145" y="18"/>
                  </a:lnTo>
                  <a:lnTo>
                    <a:pt x="134" y="0"/>
                  </a:lnTo>
                </a:path>
              </a:pathLst>
            </a:custGeom>
            <a:solidFill>
              <a:srgbClr val="F28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2" name="Freeform 33"/>
            <p:cNvSpPr>
              <a:spLocks/>
            </p:cNvSpPr>
            <p:nvPr/>
          </p:nvSpPr>
          <p:spPr bwMode="auto">
            <a:xfrm>
              <a:off x="10325100" y="1722438"/>
              <a:ext cx="80963" cy="68263"/>
            </a:xfrm>
            <a:custGeom>
              <a:avLst/>
              <a:gdLst>
                <a:gd name="T0" fmla="*/ 0 w 51"/>
                <a:gd name="T1" fmla="*/ 40 h 43"/>
                <a:gd name="T2" fmla="*/ 0 w 51"/>
                <a:gd name="T3" fmla="*/ 40 h 43"/>
                <a:gd name="T4" fmla="*/ 0 w 51"/>
                <a:gd name="T5" fmla="*/ 43 h 43"/>
                <a:gd name="T6" fmla="*/ 47 w 51"/>
                <a:gd name="T7" fmla="*/ 43 h 43"/>
                <a:gd name="T8" fmla="*/ 47 w 51"/>
                <a:gd name="T9" fmla="*/ 43 h 43"/>
                <a:gd name="T10" fmla="*/ 48 w 51"/>
                <a:gd name="T11" fmla="*/ 26 h 43"/>
                <a:gd name="T12" fmla="*/ 51 w 51"/>
                <a:gd name="T13" fmla="*/ 11 h 43"/>
                <a:gd name="T14" fmla="*/ 2 w 51"/>
                <a:gd name="T15" fmla="*/ 0 h 43"/>
                <a:gd name="T16" fmla="*/ 2 w 51"/>
                <a:gd name="T17" fmla="*/ 0 h 43"/>
                <a:gd name="T18" fmla="*/ 0 w 51"/>
                <a:gd name="T19" fmla="*/ 20 h 43"/>
                <a:gd name="T20" fmla="*/ 0 w 51"/>
                <a:gd name="T21" fmla="*/ 4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 h="43">
                  <a:moveTo>
                    <a:pt x="0" y="40"/>
                  </a:moveTo>
                  <a:lnTo>
                    <a:pt x="0" y="40"/>
                  </a:lnTo>
                  <a:lnTo>
                    <a:pt x="0" y="43"/>
                  </a:lnTo>
                  <a:lnTo>
                    <a:pt x="47" y="43"/>
                  </a:lnTo>
                  <a:lnTo>
                    <a:pt x="47" y="43"/>
                  </a:lnTo>
                  <a:lnTo>
                    <a:pt x="48" y="26"/>
                  </a:lnTo>
                  <a:lnTo>
                    <a:pt x="51" y="11"/>
                  </a:lnTo>
                  <a:lnTo>
                    <a:pt x="2" y="0"/>
                  </a:lnTo>
                  <a:lnTo>
                    <a:pt x="2" y="0"/>
                  </a:lnTo>
                  <a:lnTo>
                    <a:pt x="0" y="20"/>
                  </a:lnTo>
                  <a:lnTo>
                    <a:pt x="0" y="4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3" name="Freeform 34"/>
            <p:cNvSpPr>
              <a:spLocks/>
            </p:cNvSpPr>
            <p:nvPr/>
          </p:nvSpPr>
          <p:spPr bwMode="auto">
            <a:xfrm>
              <a:off x="10325100" y="1722438"/>
              <a:ext cx="80963" cy="68263"/>
            </a:xfrm>
            <a:custGeom>
              <a:avLst/>
              <a:gdLst>
                <a:gd name="T0" fmla="*/ 0 w 51"/>
                <a:gd name="T1" fmla="*/ 40 h 43"/>
                <a:gd name="T2" fmla="*/ 0 w 51"/>
                <a:gd name="T3" fmla="*/ 40 h 43"/>
                <a:gd name="T4" fmla="*/ 0 w 51"/>
                <a:gd name="T5" fmla="*/ 43 h 43"/>
                <a:gd name="T6" fmla="*/ 47 w 51"/>
                <a:gd name="T7" fmla="*/ 43 h 43"/>
                <a:gd name="T8" fmla="*/ 47 w 51"/>
                <a:gd name="T9" fmla="*/ 43 h 43"/>
                <a:gd name="T10" fmla="*/ 48 w 51"/>
                <a:gd name="T11" fmla="*/ 26 h 43"/>
                <a:gd name="T12" fmla="*/ 51 w 51"/>
                <a:gd name="T13" fmla="*/ 11 h 43"/>
                <a:gd name="T14" fmla="*/ 2 w 51"/>
                <a:gd name="T15" fmla="*/ 0 h 43"/>
                <a:gd name="T16" fmla="*/ 2 w 51"/>
                <a:gd name="T17" fmla="*/ 0 h 43"/>
                <a:gd name="T18" fmla="*/ 0 w 51"/>
                <a:gd name="T19" fmla="*/ 20 h 43"/>
                <a:gd name="T20" fmla="*/ 0 w 51"/>
                <a:gd name="T21" fmla="*/ 40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1" h="43">
                  <a:moveTo>
                    <a:pt x="0" y="40"/>
                  </a:moveTo>
                  <a:lnTo>
                    <a:pt x="0" y="40"/>
                  </a:lnTo>
                  <a:lnTo>
                    <a:pt x="0" y="43"/>
                  </a:lnTo>
                  <a:lnTo>
                    <a:pt x="47" y="43"/>
                  </a:lnTo>
                  <a:lnTo>
                    <a:pt x="47" y="43"/>
                  </a:lnTo>
                  <a:lnTo>
                    <a:pt x="48" y="26"/>
                  </a:lnTo>
                  <a:lnTo>
                    <a:pt x="51" y="11"/>
                  </a:lnTo>
                  <a:lnTo>
                    <a:pt x="2" y="0"/>
                  </a:lnTo>
                  <a:lnTo>
                    <a:pt x="2" y="0"/>
                  </a:lnTo>
                  <a:lnTo>
                    <a:pt x="0" y="20"/>
                  </a:lnTo>
                  <a:lnTo>
                    <a:pt x="0" y="40"/>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4" name="Freeform 35"/>
            <p:cNvSpPr>
              <a:spLocks/>
            </p:cNvSpPr>
            <p:nvPr/>
          </p:nvSpPr>
          <p:spPr bwMode="auto">
            <a:xfrm>
              <a:off x="10868025" y="1370013"/>
              <a:ext cx="290513" cy="274638"/>
            </a:xfrm>
            <a:custGeom>
              <a:avLst/>
              <a:gdLst>
                <a:gd name="T0" fmla="*/ 74 w 183"/>
                <a:gd name="T1" fmla="*/ 0 h 173"/>
                <a:gd name="T2" fmla="*/ 0 w 183"/>
                <a:gd name="T3" fmla="*/ 118 h 173"/>
                <a:gd name="T4" fmla="*/ 0 w 183"/>
                <a:gd name="T5" fmla="*/ 118 h 173"/>
                <a:gd name="T6" fmla="*/ 14 w 183"/>
                <a:gd name="T7" fmla="*/ 130 h 173"/>
                <a:gd name="T8" fmla="*/ 28 w 183"/>
                <a:gd name="T9" fmla="*/ 142 h 173"/>
                <a:gd name="T10" fmla="*/ 40 w 183"/>
                <a:gd name="T11" fmla="*/ 157 h 173"/>
                <a:gd name="T12" fmla="*/ 50 w 183"/>
                <a:gd name="T13" fmla="*/ 173 h 173"/>
                <a:gd name="T14" fmla="*/ 183 w 183"/>
                <a:gd name="T15" fmla="*/ 91 h 173"/>
                <a:gd name="T16" fmla="*/ 183 w 183"/>
                <a:gd name="T17" fmla="*/ 91 h 173"/>
                <a:gd name="T18" fmla="*/ 172 w 183"/>
                <a:gd name="T19" fmla="*/ 77 h 173"/>
                <a:gd name="T20" fmla="*/ 160 w 183"/>
                <a:gd name="T21" fmla="*/ 64 h 173"/>
                <a:gd name="T22" fmla="*/ 147 w 183"/>
                <a:gd name="T23" fmla="*/ 51 h 173"/>
                <a:gd name="T24" fmla="*/ 135 w 183"/>
                <a:gd name="T25" fmla="*/ 39 h 173"/>
                <a:gd name="T26" fmla="*/ 120 w 183"/>
                <a:gd name="T27" fmla="*/ 29 h 173"/>
                <a:gd name="T28" fmla="*/ 105 w 183"/>
                <a:gd name="T29" fmla="*/ 18 h 173"/>
                <a:gd name="T30" fmla="*/ 90 w 183"/>
                <a:gd name="T31" fmla="*/ 9 h 173"/>
                <a:gd name="T32" fmla="*/ 74 w 183"/>
                <a:gd name="T33"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3" h="173">
                  <a:moveTo>
                    <a:pt x="74" y="0"/>
                  </a:moveTo>
                  <a:lnTo>
                    <a:pt x="0" y="118"/>
                  </a:lnTo>
                  <a:lnTo>
                    <a:pt x="0" y="118"/>
                  </a:lnTo>
                  <a:lnTo>
                    <a:pt x="14" y="130"/>
                  </a:lnTo>
                  <a:lnTo>
                    <a:pt x="28" y="142"/>
                  </a:lnTo>
                  <a:lnTo>
                    <a:pt x="40" y="157"/>
                  </a:lnTo>
                  <a:lnTo>
                    <a:pt x="50" y="173"/>
                  </a:lnTo>
                  <a:lnTo>
                    <a:pt x="183" y="91"/>
                  </a:lnTo>
                  <a:lnTo>
                    <a:pt x="183" y="91"/>
                  </a:lnTo>
                  <a:lnTo>
                    <a:pt x="172" y="77"/>
                  </a:lnTo>
                  <a:lnTo>
                    <a:pt x="160" y="64"/>
                  </a:lnTo>
                  <a:lnTo>
                    <a:pt x="147" y="51"/>
                  </a:lnTo>
                  <a:lnTo>
                    <a:pt x="135" y="39"/>
                  </a:lnTo>
                  <a:lnTo>
                    <a:pt x="120" y="29"/>
                  </a:lnTo>
                  <a:lnTo>
                    <a:pt x="105" y="18"/>
                  </a:lnTo>
                  <a:lnTo>
                    <a:pt x="90" y="9"/>
                  </a:lnTo>
                  <a:lnTo>
                    <a:pt x="74"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5" name="Freeform 36"/>
            <p:cNvSpPr>
              <a:spLocks/>
            </p:cNvSpPr>
            <p:nvPr/>
          </p:nvSpPr>
          <p:spPr bwMode="auto">
            <a:xfrm>
              <a:off x="10868025" y="1370013"/>
              <a:ext cx="290513" cy="274638"/>
            </a:xfrm>
            <a:custGeom>
              <a:avLst/>
              <a:gdLst>
                <a:gd name="T0" fmla="*/ 74 w 183"/>
                <a:gd name="T1" fmla="*/ 0 h 173"/>
                <a:gd name="T2" fmla="*/ 0 w 183"/>
                <a:gd name="T3" fmla="*/ 118 h 173"/>
                <a:gd name="T4" fmla="*/ 0 w 183"/>
                <a:gd name="T5" fmla="*/ 118 h 173"/>
                <a:gd name="T6" fmla="*/ 14 w 183"/>
                <a:gd name="T7" fmla="*/ 130 h 173"/>
                <a:gd name="T8" fmla="*/ 28 w 183"/>
                <a:gd name="T9" fmla="*/ 142 h 173"/>
                <a:gd name="T10" fmla="*/ 40 w 183"/>
                <a:gd name="T11" fmla="*/ 157 h 173"/>
                <a:gd name="T12" fmla="*/ 50 w 183"/>
                <a:gd name="T13" fmla="*/ 173 h 173"/>
                <a:gd name="T14" fmla="*/ 183 w 183"/>
                <a:gd name="T15" fmla="*/ 91 h 173"/>
                <a:gd name="T16" fmla="*/ 183 w 183"/>
                <a:gd name="T17" fmla="*/ 91 h 173"/>
                <a:gd name="T18" fmla="*/ 172 w 183"/>
                <a:gd name="T19" fmla="*/ 77 h 173"/>
                <a:gd name="T20" fmla="*/ 160 w 183"/>
                <a:gd name="T21" fmla="*/ 64 h 173"/>
                <a:gd name="T22" fmla="*/ 147 w 183"/>
                <a:gd name="T23" fmla="*/ 51 h 173"/>
                <a:gd name="T24" fmla="*/ 135 w 183"/>
                <a:gd name="T25" fmla="*/ 39 h 173"/>
                <a:gd name="T26" fmla="*/ 120 w 183"/>
                <a:gd name="T27" fmla="*/ 29 h 173"/>
                <a:gd name="T28" fmla="*/ 105 w 183"/>
                <a:gd name="T29" fmla="*/ 18 h 173"/>
                <a:gd name="T30" fmla="*/ 90 w 183"/>
                <a:gd name="T31" fmla="*/ 9 h 173"/>
                <a:gd name="T32" fmla="*/ 74 w 183"/>
                <a:gd name="T33"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3" h="173">
                  <a:moveTo>
                    <a:pt x="74" y="0"/>
                  </a:moveTo>
                  <a:lnTo>
                    <a:pt x="0" y="118"/>
                  </a:lnTo>
                  <a:lnTo>
                    <a:pt x="0" y="118"/>
                  </a:lnTo>
                  <a:lnTo>
                    <a:pt x="14" y="130"/>
                  </a:lnTo>
                  <a:lnTo>
                    <a:pt x="28" y="142"/>
                  </a:lnTo>
                  <a:lnTo>
                    <a:pt x="40" y="157"/>
                  </a:lnTo>
                  <a:lnTo>
                    <a:pt x="50" y="173"/>
                  </a:lnTo>
                  <a:lnTo>
                    <a:pt x="183" y="91"/>
                  </a:lnTo>
                  <a:lnTo>
                    <a:pt x="183" y="91"/>
                  </a:lnTo>
                  <a:lnTo>
                    <a:pt x="172" y="77"/>
                  </a:lnTo>
                  <a:lnTo>
                    <a:pt x="160" y="64"/>
                  </a:lnTo>
                  <a:lnTo>
                    <a:pt x="147" y="51"/>
                  </a:lnTo>
                  <a:lnTo>
                    <a:pt x="135" y="39"/>
                  </a:lnTo>
                  <a:lnTo>
                    <a:pt x="120" y="29"/>
                  </a:lnTo>
                  <a:lnTo>
                    <a:pt x="105" y="18"/>
                  </a:lnTo>
                  <a:lnTo>
                    <a:pt x="90" y="9"/>
                  </a:lnTo>
                  <a:lnTo>
                    <a:pt x="74" y="0"/>
                  </a:lnTo>
                </a:path>
              </a:pathLst>
            </a:custGeom>
            <a:solidFill>
              <a:srgbClr val="F6B7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6" name="Freeform 37"/>
            <p:cNvSpPr>
              <a:spLocks/>
            </p:cNvSpPr>
            <p:nvPr/>
          </p:nvSpPr>
          <p:spPr bwMode="auto">
            <a:xfrm>
              <a:off x="10633075" y="1325563"/>
              <a:ext cx="128588" cy="180975"/>
            </a:xfrm>
            <a:custGeom>
              <a:avLst/>
              <a:gdLst>
                <a:gd name="T0" fmla="*/ 0 w 81"/>
                <a:gd name="T1" fmla="*/ 17 h 114"/>
                <a:gd name="T2" fmla="*/ 8 w 81"/>
                <a:gd name="T3" fmla="*/ 114 h 114"/>
                <a:gd name="T4" fmla="*/ 8 w 81"/>
                <a:gd name="T5" fmla="*/ 114 h 114"/>
                <a:gd name="T6" fmla="*/ 23 w 81"/>
                <a:gd name="T7" fmla="*/ 113 h 114"/>
                <a:gd name="T8" fmla="*/ 40 w 81"/>
                <a:gd name="T9" fmla="*/ 112 h 114"/>
                <a:gd name="T10" fmla="*/ 40 w 81"/>
                <a:gd name="T11" fmla="*/ 112 h 114"/>
                <a:gd name="T12" fmla="*/ 61 w 81"/>
                <a:gd name="T13" fmla="*/ 113 h 114"/>
                <a:gd name="T14" fmla="*/ 81 w 81"/>
                <a:gd name="T15" fmla="*/ 0 h 114"/>
                <a:gd name="T16" fmla="*/ 81 w 81"/>
                <a:gd name="T17" fmla="*/ 0 h 114"/>
                <a:gd name="T18" fmla="*/ 60 w 81"/>
                <a:gd name="T19" fmla="*/ 3 h 114"/>
                <a:gd name="T20" fmla="*/ 38 w 81"/>
                <a:gd name="T21" fmla="*/ 6 h 114"/>
                <a:gd name="T22" fmla="*/ 19 w 81"/>
                <a:gd name="T23" fmla="*/ 11 h 114"/>
                <a:gd name="T24" fmla="*/ 0 w 81"/>
                <a:gd name="T25" fmla="*/ 17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114">
                  <a:moveTo>
                    <a:pt x="0" y="17"/>
                  </a:moveTo>
                  <a:lnTo>
                    <a:pt x="8" y="114"/>
                  </a:lnTo>
                  <a:lnTo>
                    <a:pt x="8" y="114"/>
                  </a:lnTo>
                  <a:lnTo>
                    <a:pt x="23" y="113"/>
                  </a:lnTo>
                  <a:lnTo>
                    <a:pt x="40" y="112"/>
                  </a:lnTo>
                  <a:lnTo>
                    <a:pt x="40" y="112"/>
                  </a:lnTo>
                  <a:lnTo>
                    <a:pt x="61" y="113"/>
                  </a:lnTo>
                  <a:lnTo>
                    <a:pt x="81" y="0"/>
                  </a:lnTo>
                  <a:lnTo>
                    <a:pt x="81" y="0"/>
                  </a:lnTo>
                  <a:lnTo>
                    <a:pt x="60" y="3"/>
                  </a:lnTo>
                  <a:lnTo>
                    <a:pt x="38" y="6"/>
                  </a:lnTo>
                  <a:lnTo>
                    <a:pt x="19" y="11"/>
                  </a:lnTo>
                  <a:lnTo>
                    <a:pt x="0"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7" name="Freeform 38"/>
            <p:cNvSpPr>
              <a:spLocks/>
            </p:cNvSpPr>
            <p:nvPr/>
          </p:nvSpPr>
          <p:spPr bwMode="auto">
            <a:xfrm>
              <a:off x="10633075" y="1325563"/>
              <a:ext cx="128588" cy="180975"/>
            </a:xfrm>
            <a:custGeom>
              <a:avLst/>
              <a:gdLst>
                <a:gd name="T0" fmla="*/ 0 w 81"/>
                <a:gd name="T1" fmla="*/ 17 h 114"/>
                <a:gd name="T2" fmla="*/ 8 w 81"/>
                <a:gd name="T3" fmla="*/ 114 h 114"/>
                <a:gd name="T4" fmla="*/ 8 w 81"/>
                <a:gd name="T5" fmla="*/ 114 h 114"/>
                <a:gd name="T6" fmla="*/ 23 w 81"/>
                <a:gd name="T7" fmla="*/ 113 h 114"/>
                <a:gd name="T8" fmla="*/ 40 w 81"/>
                <a:gd name="T9" fmla="*/ 112 h 114"/>
                <a:gd name="T10" fmla="*/ 40 w 81"/>
                <a:gd name="T11" fmla="*/ 112 h 114"/>
                <a:gd name="T12" fmla="*/ 61 w 81"/>
                <a:gd name="T13" fmla="*/ 113 h 114"/>
                <a:gd name="T14" fmla="*/ 81 w 81"/>
                <a:gd name="T15" fmla="*/ 0 h 114"/>
                <a:gd name="T16" fmla="*/ 81 w 81"/>
                <a:gd name="T17" fmla="*/ 0 h 114"/>
                <a:gd name="T18" fmla="*/ 60 w 81"/>
                <a:gd name="T19" fmla="*/ 3 h 114"/>
                <a:gd name="T20" fmla="*/ 38 w 81"/>
                <a:gd name="T21" fmla="*/ 6 h 114"/>
                <a:gd name="T22" fmla="*/ 19 w 81"/>
                <a:gd name="T23" fmla="*/ 11 h 114"/>
                <a:gd name="T24" fmla="*/ 0 w 81"/>
                <a:gd name="T25" fmla="*/ 17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114">
                  <a:moveTo>
                    <a:pt x="0" y="17"/>
                  </a:moveTo>
                  <a:lnTo>
                    <a:pt x="8" y="114"/>
                  </a:lnTo>
                  <a:lnTo>
                    <a:pt x="8" y="114"/>
                  </a:lnTo>
                  <a:lnTo>
                    <a:pt x="23" y="113"/>
                  </a:lnTo>
                  <a:lnTo>
                    <a:pt x="40" y="112"/>
                  </a:lnTo>
                  <a:lnTo>
                    <a:pt x="40" y="112"/>
                  </a:lnTo>
                  <a:lnTo>
                    <a:pt x="61" y="113"/>
                  </a:lnTo>
                  <a:lnTo>
                    <a:pt x="81" y="0"/>
                  </a:lnTo>
                  <a:lnTo>
                    <a:pt x="81" y="0"/>
                  </a:lnTo>
                  <a:lnTo>
                    <a:pt x="60" y="3"/>
                  </a:lnTo>
                  <a:lnTo>
                    <a:pt x="38" y="6"/>
                  </a:lnTo>
                  <a:lnTo>
                    <a:pt x="19" y="11"/>
                  </a:lnTo>
                  <a:lnTo>
                    <a:pt x="0" y="17"/>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28" name="Freeform 39"/>
            <p:cNvSpPr>
              <a:spLocks/>
            </p:cNvSpPr>
            <p:nvPr/>
          </p:nvSpPr>
          <p:spPr bwMode="auto">
            <a:xfrm>
              <a:off x="10664825" y="1476375"/>
              <a:ext cx="393700" cy="314325"/>
            </a:xfrm>
            <a:custGeom>
              <a:avLst/>
              <a:gdLst>
                <a:gd name="T0" fmla="*/ 248 w 248"/>
                <a:gd name="T1" fmla="*/ 0 h 198"/>
                <a:gd name="T2" fmla="*/ 13 w 248"/>
                <a:gd name="T3" fmla="*/ 154 h 198"/>
                <a:gd name="T4" fmla="*/ 13 w 248"/>
                <a:gd name="T5" fmla="*/ 154 h 198"/>
                <a:gd name="T6" fmla="*/ 7 w 248"/>
                <a:gd name="T7" fmla="*/ 158 h 198"/>
                <a:gd name="T8" fmla="*/ 6 w 248"/>
                <a:gd name="T9" fmla="*/ 159 h 198"/>
                <a:gd name="T10" fmla="*/ 6 w 248"/>
                <a:gd name="T11" fmla="*/ 159 h 198"/>
                <a:gd name="T12" fmla="*/ 6 w 248"/>
                <a:gd name="T13" fmla="*/ 159 h 198"/>
                <a:gd name="T14" fmla="*/ 3 w 248"/>
                <a:gd name="T15" fmla="*/ 162 h 198"/>
                <a:gd name="T16" fmla="*/ 1 w 248"/>
                <a:gd name="T17" fmla="*/ 166 h 198"/>
                <a:gd name="T18" fmla="*/ 0 w 248"/>
                <a:gd name="T19" fmla="*/ 171 h 198"/>
                <a:gd name="T20" fmla="*/ 0 w 248"/>
                <a:gd name="T21" fmla="*/ 175 h 198"/>
                <a:gd name="T22" fmla="*/ 0 w 248"/>
                <a:gd name="T23" fmla="*/ 175 h 198"/>
                <a:gd name="T24" fmla="*/ 0 w 248"/>
                <a:gd name="T25" fmla="*/ 180 h 198"/>
                <a:gd name="T26" fmla="*/ 1 w 248"/>
                <a:gd name="T27" fmla="*/ 183 h 198"/>
                <a:gd name="T28" fmla="*/ 3 w 248"/>
                <a:gd name="T29" fmla="*/ 188 h 198"/>
                <a:gd name="T30" fmla="*/ 6 w 248"/>
                <a:gd name="T31" fmla="*/ 190 h 198"/>
                <a:gd name="T32" fmla="*/ 9 w 248"/>
                <a:gd name="T33" fmla="*/ 194 h 198"/>
                <a:gd name="T34" fmla="*/ 14 w 248"/>
                <a:gd name="T35" fmla="*/ 195 h 198"/>
                <a:gd name="T36" fmla="*/ 17 w 248"/>
                <a:gd name="T37" fmla="*/ 198 h 198"/>
                <a:gd name="T38" fmla="*/ 22 w 248"/>
                <a:gd name="T39" fmla="*/ 198 h 198"/>
                <a:gd name="T40" fmla="*/ 22 w 248"/>
                <a:gd name="T41" fmla="*/ 198 h 198"/>
                <a:gd name="T42" fmla="*/ 29 w 248"/>
                <a:gd name="T43" fmla="*/ 196 h 198"/>
                <a:gd name="T44" fmla="*/ 36 w 248"/>
                <a:gd name="T45" fmla="*/ 193 h 198"/>
                <a:gd name="T46" fmla="*/ 36 w 248"/>
                <a:gd name="T47" fmla="*/ 193 h 198"/>
                <a:gd name="T48" fmla="*/ 248 w 248"/>
                <a:gd name="T49" fmla="*/ 0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8" h="198">
                  <a:moveTo>
                    <a:pt x="248" y="0"/>
                  </a:moveTo>
                  <a:lnTo>
                    <a:pt x="13" y="154"/>
                  </a:lnTo>
                  <a:lnTo>
                    <a:pt x="13" y="154"/>
                  </a:lnTo>
                  <a:lnTo>
                    <a:pt x="7" y="158"/>
                  </a:lnTo>
                  <a:lnTo>
                    <a:pt x="6" y="159"/>
                  </a:lnTo>
                  <a:lnTo>
                    <a:pt x="6" y="159"/>
                  </a:lnTo>
                  <a:lnTo>
                    <a:pt x="6" y="159"/>
                  </a:lnTo>
                  <a:lnTo>
                    <a:pt x="3" y="162"/>
                  </a:lnTo>
                  <a:lnTo>
                    <a:pt x="1" y="166"/>
                  </a:lnTo>
                  <a:lnTo>
                    <a:pt x="0" y="171"/>
                  </a:lnTo>
                  <a:lnTo>
                    <a:pt x="0" y="175"/>
                  </a:lnTo>
                  <a:lnTo>
                    <a:pt x="0" y="175"/>
                  </a:lnTo>
                  <a:lnTo>
                    <a:pt x="0" y="180"/>
                  </a:lnTo>
                  <a:lnTo>
                    <a:pt x="1" y="183"/>
                  </a:lnTo>
                  <a:lnTo>
                    <a:pt x="3" y="188"/>
                  </a:lnTo>
                  <a:lnTo>
                    <a:pt x="6" y="190"/>
                  </a:lnTo>
                  <a:lnTo>
                    <a:pt x="9" y="194"/>
                  </a:lnTo>
                  <a:lnTo>
                    <a:pt x="14" y="195"/>
                  </a:lnTo>
                  <a:lnTo>
                    <a:pt x="17" y="198"/>
                  </a:lnTo>
                  <a:lnTo>
                    <a:pt x="22" y="198"/>
                  </a:lnTo>
                  <a:lnTo>
                    <a:pt x="22" y="198"/>
                  </a:lnTo>
                  <a:lnTo>
                    <a:pt x="29" y="196"/>
                  </a:lnTo>
                  <a:lnTo>
                    <a:pt x="36" y="193"/>
                  </a:lnTo>
                  <a:lnTo>
                    <a:pt x="36" y="193"/>
                  </a:lnTo>
                  <a:lnTo>
                    <a:pt x="248" y="0"/>
                  </a:lnTo>
                  <a:close/>
                </a:path>
              </a:pathLst>
            </a:custGeom>
            <a:solidFill>
              <a:srgbClr val="F28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grpSp>
      <p:sp>
        <p:nvSpPr>
          <p:cNvPr id="29" name="文本占位符 2"/>
          <p:cNvSpPr txBox="1">
            <a:spLocks/>
          </p:cNvSpPr>
          <p:nvPr/>
        </p:nvSpPr>
        <p:spPr bwMode="auto">
          <a:xfrm>
            <a:off x="2196635" y="2457273"/>
            <a:ext cx="9033597" cy="3050392"/>
          </a:xfrm>
          <a:prstGeom prst="rect">
            <a:avLst/>
          </a:prstGeom>
          <a:noFill/>
          <a:ln w="19050">
            <a:solidFill>
              <a:schemeClr val="bg1">
                <a:lumMod val="50000"/>
              </a:schemeClr>
            </a:solidFill>
            <a:miter lim="800000"/>
            <a:headEnd/>
            <a:tailEnd/>
          </a:ln>
        </p:spPr>
        <p:txBody>
          <a:bodyPr vert="horz" wrap="square" lIns="80141" tIns="40071" rIns="80141" bIns="40071" numCol="1" anchor="ctr" anchorCtr="0" compatLnSpc="1">
            <a:prstTxWarp prst="textNoShape">
              <a:avLst/>
            </a:prstTxWarp>
            <a:noAutofit/>
          </a:bodyPr>
          <a:lstStyle>
            <a:lvl1pPr marL="302279" indent="-302279" algn="just" defTabSz="914034" rtl="0" eaLnBrk="1" fontAlgn="ctr" latinLnBrk="0" hangingPunct="1">
              <a:lnSpc>
                <a:spcPct val="140000"/>
              </a:lnSpc>
              <a:spcBef>
                <a:spcPts val="792"/>
              </a:spcBef>
              <a:buClrTx/>
              <a:buSzPct val="50000"/>
              <a:buFont typeface="Wingdings" panose="05000000000000000000" pitchFamily="2" charset="2"/>
              <a:buChar char="l"/>
              <a:defRPr sz="2199" kern="1200" baseline="0">
                <a:solidFill>
                  <a:schemeClr val="tx1"/>
                </a:solidFill>
                <a:latin typeface="Arial" panose="020C0503030203020204" pitchFamily="34" charset="0"/>
                <a:ea typeface="方正兰亭黑简体" panose="02000000000000000000" pitchFamily="2" charset="-122"/>
                <a:cs typeface="Huawei Sans" panose="020C0503030203020204" pitchFamily="34" charset="0"/>
              </a:defRPr>
            </a:lvl1pPr>
            <a:lvl2pPr marL="654938" indent="-251899" algn="l" defTabSz="914034" rtl="0" eaLnBrk="1" fontAlgn="ctr" latinLnBrk="0" hangingPunct="1">
              <a:lnSpc>
                <a:spcPct val="140000"/>
              </a:lnSpc>
              <a:spcBef>
                <a:spcPts val="720"/>
              </a:spcBef>
              <a:buClrTx/>
              <a:buSzPct val="50000"/>
              <a:buFont typeface="Wingdings" panose="05000000000000000000" pitchFamily="2" charset="2"/>
              <a:buChar char="p"/>
              <a:defRPr sz="1999" kern="1200">
                <a:solidFill>
                  <a:schemeClr val="tx1"/>
                </a:solidFill>
                <a:latin typeface="Arial" panose="020C0503030203020204" pitchFamily="34" charset="0"/>
                <a:ea typeface="方正兰亭黑简体" panose="02000000000000000000" pitchFamily="2" charset="-122"/>
                <a:cs typeface="+mn-cs"/>
              </a:defRPr>
            </a:lvl2pPr>
            <a:lvl3pPr marL="1003998" indent="-201519" algn="l" defTabSz="914034" rtl="0" eaLnBrk="1" fontAlgn="ctr" latinLnBrk="0" hangingPunct="1">
              <a:lnSpc>
                <a:spcPct val="140000"/>
              </a:lnSpc>
              <a:spcBef>
                <a:spcPts val="648"/>
              </a:spcBef>
              <a:buClrTx/>
              <a:buSzPct val="50000"/>
              <a:buFont typeface="Wingdings" panose="05000000000000000000" pitchFamily="2" charset="2"/>
              <a:buChar char="n"/>
              <a:defRPr sz="1799" kern="1200">
                <a:solidFill>
                  <a:schemeClr val="tx1"/>
                </a:solidFill>
                <a:latin typeface="Arial" panose="020C0503030203020204" pitchFamily="34" charset="0"/>
                <a:ea typeface="方正兰亭黑简体" panose="02000000000000000000" pitchFamily="2" charset="-122"/>
                <a:cs typeface="+mn-cs"/>
              </a:defRPr>
            </a:lvl3pPr>
            <a:lvl4pPr marL="1399840" indent="-197921" algn="l" defTabSz="914034" rtl="0" eaLnBrk="1" fontAlgn="ctr" latinLnBrk="0" hangingPunct="1">
              <a:lnSpc>
                <a:spcPct val="140000"/>
              </a:lnSpc>
              <a:spcBef>
                <a:spcPts val="576"/>
              </a:spcBef>
              <a:buFont typeface="Huawei Sans" panose="020C0503030203020204" pitchFamily="34" charset="0"/>
              <a:buChar char="−"/>
              <a:defRPr sz="1599" kern="1200">
                <a:solidFill>
                  <a:schemeClr val="tx1"/>
                </a:solidFill>
                <a:latin typeface="Arial" panose="020C0503030203020204" pitchFamily="34" charset="0"/>
                <a:ea typeface="方正兰亭黑简体" panose="02000000000000000000" pitchFamily="2" charset="-122"/>
                <a:cs typeface="+mn-cs"/>
              </a:defRPr>
            </a:lvl4pPr>
            <a:lvl5pPr marL="1802879" indent="-201519" algn="l" defTabSz="914034" rtl="0" eaLnBrk="1" fontAlgn="ctr" latinLnBrk="0" hangingPunct="1">
              <a:lnSpc>
                <a:spcPct val="140000"/>
              </a:lnSpc>
              <a:spcBef>
                <a:spcPts val="576"/>
              </a:spcBef>
              <a:buFont typeface="Huawei Sans" panose="020C0503030203020204" pitchFamily="34" charset="0"/>
              <a:buChar char="~"/>
              <a:defRPr sz="1399" kern="1200">
                <a:solidFill>
                  <a:schemeClr val="tx1"/>
                </a:solidFill>
                <a:latin typeface="Arial" panose="020C0503030203020204" pitchFamily="34" charset="0"/>
                <a:ea typeface="方正兰亭黑简体" panose="02000000000000000000" pitchFamily="2" charset="-122"/>
                <a:cs typeface="+mn-cs"/>
              </a:defRPr>
            </a:lvl5pPr>
            <a:lvl6pPr marL="2513594"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Arial"/>
                <a:ea typeface="+mn-ea"/>
                <a:cs typeface="+mn-cs"/>
              </a:defRPr>
            </a:lvl6pPr>
            <a:lvl7pPr marL="2970611"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Arial"/>
                <a:ea typeface="+mn-ea"/>
                <a:cs typeface="+mn-cs"/>
              </a:defRPr>
            </a:lvl7pPr>
            <a:lvl8pPr marL="3427628"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Arial"/>
                <a:ea typeface="+mn-ea"/>
                <a:cs typeface="+mn-cs"/>
              </a:defRPr>
            </a:lvl8pPr>
            <a:lvl9pPr marL="3884646" indent="-228509" algn="l" defTabSz="914034" rtl="0" eaLnBrk="1" latinLnBrk="0" hangingPunct="1">
              <a:lnSpc>
                <a:spcPct val="90000"/>
              </a:lnSpc>
              <a:spcBef>
                <a:spcPts val="500"/>
              </a:spcBef>
              <a:buFont typeface="Arial" panose="020B0604020202020204" pitchFamily="34" charset="0"/>
              <a:buChar char="•"/>
              <a:defRPr sz="1799" kern="1200">
                <a:solidFill>
                  <a:schemeClr val="tx1"/>
                </a:solidFill>
                <a:latin typeface="Arial"/>
                <a:ea typeface="+mn-ea"/>
                <a:cs typeface="+mn-cs"/>
              </a:defRPr>
            </a:lvl9pPr>
          </a:lstStyle>
          <a:p>
            <a:pPr algn="l">
              <a:lnSpc>
                <a:spcPct val="100000"/>
              </a:lnSpc>
              <a:buClr>
                <a:schemeClr val="tx1"/>
              </a:buClr>
            </a:pPr>
            <a:r>
              <a:rPr lang="ru-RU" sz="2000" b="1" dirty="0">
                <a:solidFill>
                  <a:srgbClr val="C7000B"/>
                </a:solidFill>
                <a:latin typeface="Huawei Sans" panose="020C0503030203020204" pitchFamily="34" charset="0"/>
              </a:rPr>
              <a:t>Управление трафиком </a:t>
            </a:r>
            <a:r>
              <a:rPr lang="ru-RU" sz="2000" b="1" dirty="0" err="1">
                <a:solidFill>
                  <a:srgbClr val="C7000B"/>
                </a:solidFill>
                <a:latin typeface="Huawei Sans" panose="020C0503030203020204" pitchFamily="34" charset="0"/>
              </a:rPr>
              <a:t>SmartQoS</a:t>
            </a:r>
            <a:endParaRPr lang="ru-RU" sz="2000" b="1" dirty="0">
              <a:solidFill>
                <a:srgbClr val="C7000B"/>
              </a:solidFill>
              <a:latin typeface="Huawei Sans" panose="020C0503030203020204" pitchFamily="34" charset="0"/>
            </a:endParaRPr>
          </a:p>
          <a:p>
            <a:pPr marL="319088" lvl="1" indent="0">
              <a:lnSpc>
                <a:spcPct val="100000"/>
              </a:lnSpc>
              <a:buNone/>
            </a:pPr>
            <a:r>
              <a:rPr lang="ru-RU" sz="2000" dirty="0" err="1">
                <a:latin typeface="Huawei Sans" panose="020C0503030203020204" pitchFamily="34" charset="0"/>
              </a:rPr>
              <a:t>SmartQoS</a:t>
            </a:r>
            <a:r>
              <a:rPr lang="ru-RU" sz="2000" dirty="0">
                <a:latin typeface="Huawei Sans" panose="020C0503030203020204" pitchFamily="34" charset="0"/>
              </a:rPr>
              <a:t> динамически распределяет ресурсы хранения для достижения определенного уровня производительности конкретных приложений.</a:t>
            </a:r>
          </a:p>
          <a:p>
            <a:pPr algn="l">
              <a:lnSpc>
                <a:spcPct val="100000"/>
              </a:lnSpc>
            </a:pPr>
            <a:r>
              <a:rPr lang="ru-RU" sz="2000" dirty="0">
                <a:latin typeface="Huawei Sans" panose="020C0503030203020204" pitchFamily="34" charset="0"/>
              </a:rPr>
              <a:t>Функция </a:t>
            </a:r>
            <a:r>
              <a:rPr lang="ru-RU" sz="2000" b="1" dirty="0">
                <a:solidFill>
                  <a:srgbClr val="C00000"/>
                </a:solidFill>
                <a:latin typeface="Huawei Sans" panose="020C0503030203020204" pitchFamily="34" charset="0"/>
              </a:rPr>
              <a:t>планирования приоритетов ввода-вывода</a:t>
            </a:r>
            <a:r>
              <a:rPr lang="ru-RU" sz="2000" dirty="0">
                <a:latin typeface="Huawei Sans" panose="020C0503030203020204" pitchFamily="34" charset="0"/>
              </a:rPr>
              <a:t> на основе </a:t>
            </a:r>
            <a:r>
              <a:rPr lang="ru-RU" sz="2000" dirty="0" err="1">
                <a:latin typeface="Huawei Sans" panose="020C0503030203020204" pitchFamily="34" charset="0"/>
              </a:rPr>
              <a:t>LUNа</a:t>
            </a:r>
            <a:r>
              <a:rPr lang="ru-RU" sz="2000" dirty="0">
                <a:latin typeface="Huawei Sans" panose="020C0503030203020204" pitchFamily="34" charset="0"/>
              </a:rPr>
              <a:t>, файловой системы или мгновенного снимка, а также функция </a:t>
            </a:r>
            <a:r>
              <a:rPr lang="ru-RU" sz="2000" b="1" dirty="0">
                <a:solidFill>
                  <a:srgbClr val="C00000"/>
                </a:solidFill>
                <a:latin typeface="Huawei Sans" panose="020C0503030203020204" pitchFamily="34" charset="0"/>
              </a:rPr>
              <a:t>управления трафиком ввода-вывода</a:t>
            </a:r>
            <a:r>
              <a:rPr lang="ru-RU" sz="2000" dirty="0">
                <a:latin typeface="Huawei Sans" panose="020C0503030203020204" pitchFamily="34" charset="0"/>
              </a:rPr>
              <a:t> гарантируют непрерывность работы критически важных сервисов в СХД.</a:t>
            </a:r>
          </a:p>
        </p:txBody>
      </p:sp>
    </p:spTree>
    <p:extLst>
      <p:ext uri="{BB962C8B-B14F-4D97-AF65-F5344CB8AC3E}">
        <p14:creationId xmlns:p14="http://schemas.microsoft.com/office/powerpoint/2010/main" val="1266022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Планирование приоритетов ввода-вывода:</a:t>
            </a:r>
          </a:p>
        </p:txBody>
      </p:sp>
      <p:sp>
        <p:nvSpPr>
          <p:cNvPr id="4" name="圆柱形 3"/>
          <p:cNvSpPr/>
          <p:nvPr/>
        </p:nvSpPr>
        <p:spPr>
          <a:xfrm>
            <a:off x="1952813" y="4845704"/>
            <a:ext cx="2538257" cy="722985"/>
          </a:xfrm>
          <a:prstGeom prst="can">
            <a:avLst>
              <a:gd name="adj" fmla="val 34375"/>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 name="圆柱形 4"/>
          <p:cNvSpPr/>
          <p:nvPr/>
        </p:nvSpPr>
        <p:spPr>
          <a:xfrm>
            <a:off x="7750239" y="4805338"/>
            <a:ext cx="2538257" cy="722985"/>
          </a:xfrm>
          <a:prstGeom prst="can">
            <a:avLst>
              <a:gd name="adj" fmla="val 34375"/>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7" name="下箭头 6"/>
          <p:cNvSpPr/>
          <p:nvPr/>
        </p:nvSpPr>
        <p:spPr>
          <a:xfrm>
            <a:off x="1211283" y="2722010"/>
            <a:ext cx="4021328" cy="1711179"/>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 name="下箭头 7"/>
          <p:cNvSpPr/>
          <p:nvPr/>
        </p:nvSpPr>
        <p:spPr>
          <a:xfrm>
            <a:off x="7002260" y="2722012"/>
            <a:ext cx="4021328" cy="1711178"/>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0" name="圆角矩形 9"/>
          <p:cNvSpPr/>
          <p:nvPr/>
        </p:nvSpPr>
        <p:spPr>
          <a:xfrm>
            <a:off x="2602228" y="1603835"/>
            <a:ext cx="1140031" cy="843148"/>
          </a:xfrm>
          <a:prstGeom prst="roundRect">
            <a:avLst/>
          </a:prstGeom>
          <a:solidFill>
            <a:schemeClr val="accent1">
              <a:lumMod val="60000"/>
              <a:lumOff val="4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ru-RU" dirty="0" err="1" smtClean="0">
                <a:solidFill>
                  <a:schemeClr val="accent1">
                    <a:lumMod val="50000"/>
                  </a:schemeClr>
                </a:solidFill>
                <a:latin typeface="Huawei Sans" panose="020C0503030203020204" pitchFamily="34" charset="0"/>
              </a:rPr>
              <a:t>Прило-жение</a:t>
            </a:r>
            <a:r>
              <a:rPr lang="ru-RU" dirty="0" smtClean="0">
                <a:solidFill>
                  <a:schemeClr val="accent1">
                    <a:lumMod val="50000"/>
                  </a:schemeClr>
                </a:solidFill>
                <a:latin typeface="Huawei Sans" panose="020C0503030203020204" pitchFamily="34" charset="0"/>
              </a:rPr>
              <a:t> </a:t>
            </a:r>
            <a:r>
              <a:rPr lang="ru-RU" dirty="0">
                <a:solidFill>
                  <a:schemeClr val="accent1">
                    <a:lumMod val="50000"/>
                  </a:schemeClr>
                </a:solidFill>
                <a:latin typeface="Huawei Sans" panose="020C0503030203020204" pitchFamily="34" charset="0"/>
              </a:rPr>
              <a:t>2</a:t>
            </a:r>
          </a:p>
        </p:txBody>
      </p:sp>
      <p:sp>
        <p:nvSpPr>
          <p:cNvPr id="13" name="圆角矩形 12"/>
          <p:cNvSpPr/>
          <p:nvPr/>
        </p:nvSpPr>
        <p:spPr>
          <a:xfrm>
            <a:off x="913953" y="1603835"/>
            <a:ext cx="1140031" cy="843148"/>
          </a:xfrm>
          <a:prstGeom prst="roundRect">
            <a:avLst/>
          </a:prstGeom>
          <a:solidFill>
            <a:schemeClr val="accent1">
              <a:lumMod val="5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ru-RU" dirty="0" err="1" smtClean="0">
                <a:solidFill>
                  <a:schemeClr val="bg1"/>
                </a:solidFill>
                <a:latin typeface="Huawei Sans" panose="020C0503030203020204" pitchFamily="34" charset="0"/>
              </a:rPr>
              <a:t>Прило-жение</a:t>
            </a:r>
            <a:r>
              <a:rPr lang="ru-RU" dirty="0" smtClean="0">
                <a:solidFill>
                  <a:schemeClr val="bg1"/>
                </a:solidFill>
                <a:latin typeface="Huawei Sans" panose="020C0503030203020204" pitchFamily="34" charset="0"/>
              </a:rPr>
              <a:t> </a:t>
            </a:r>
            <a:r>
              <a:rPr lang="ru-RU" dirty="0">
                <a:solidFill>
                  <a:schemeClr val="bg1"/>
                </a:solidFill>
                <a:latin typeface="Huawei Sans" panose="020C0503030203020204" pitchFamily="34" charset="0"/>
              </a:rPr>
              <a:t>1</a:t>
            </a:r>
          </a:p>
        </p:txBody>
      </p:sp>
      <p:sp>
        <p:nvSpPr>
          <p:cNvPr id="14" name="圆角矩形 13"/>
          <p:cNvSpPr/>
          <p:nvPr/>
        </p:nvSpPr>
        <p:spPr>
          <a:xfrm>
            <a:off x="4268284" y="1603835"/>
            <a:ext cx="1140031" cy="843148"/>
          </a:xfrm>
          <a:prstGeom prst="roundRect">
            <a:avLst/>
          </a:prstGeom>
          <a:solidFill>
            <a:schemeClr val="accent1">
              <a:lumMod val="20000"/>
              <a:lumOff val="8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ru-RU" dirty="0" err="1" smtClean="0">
                <a:latin typeface="Huawei Sans" panose="020C0503030203020204" pitchFamily="34" charset="0"/>
              </a:rPr>
              <a:t>Прило-жение</a:t>
            </a:r>
            <a:r>
              <a:rPr lang="ru-RU" dirty="0" smtClean="0">
                <a:latin typeface="Huawei Sans" panose="020C0503030203020204" pitchFamily="34" charset="0"/>
              </a:rPr>
              <a:t> </a:t>
            </a:r>
            <a:r>
              <a:rPr lang="ru-RU" dirty="0">
                <a:latin typeface="Huawei Sans" panose="020C0503030203020204" pitchFamily="34" charset="0"/>
              </a:rPr>
              <a:t>3</a:t>
            </a:r>
          </a:p>
        </p:txBody>
      </p:sp>
      <p:sp>
        <p:nvSpPr>
          <p:cNvPr id="15" name="文本框 14"/>
          <p:cNvSpPr txBox="1"/>
          <p:nvPr/>
        </p:nvSpPr>
        <p:spPr>
          <a:xfrm>
            <a:off x="2216565" y="2799276"/>
            <a:ext cx="955678" cy="369332"/>
          </a:xfrm>
          <a:prstGeom prst="rect">
            <a:avLst/>
          </a:prstGeom>
          <a:noFill/>
        </p:spPr>
        <p:txBody>
          <a:bodyPr wrap="square" rtlCol="0">
            <a:noAutofit/>
          </a:bodyPr>
          <a:lstStyle/>
          <a:p>
            <a:pPr fontAlgn="ctr"/>
            <a:r>
              <a:rPr lang="ru-RU" b="1">
                <a:latin typeface="Huawei Sans" panose="020C0503030203020204" pitchFamily="34" charset="0"/>
              </a:rPr>
              <a:t>FIFO</a:t>
            </a:r>
          </a:p>
        </p:txBody>
      </p:sp>
      <p:sp>
        <p:nvSpPr>
          <p:cNvPr id="16" name="椭圆 15"/>
          <p:cNvSpPr/>
          <p:nvPr/>
        </p:nvSpPr>
        <p:spPr>
          <a:xfrm>
            <a:off x="3091318" y="5074457"/>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1</a:t>
            </a:r>
          </a:p>
        </p:txBody>
      </p:sp>
      <p:sp>
        <p:nvSpPr>
          <p:cNvPr id="17" name="椭圆 16"/>
          <p:cNvSpPr/>
          <p:nvPr/>
        </p:nvSpPr>
        <p:spPr>
          <a:xfrm>
            <a:off x="3091317" y="4801325"/>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accent1">
                    <a:lumMod val="50000"/>
                  </a:schemeClr>
                </a:solidFill>
                <a:latin typeface="Huawei Sans" panose="020C0503030203020204" pitchFamily="34" charset="0"/>
              </a:rPr>
              <a:t>2</a:t>
            </a:r>
          </a:p>
        </p:txBody>
      </p:sp>
      <p:sp>
        <p:nvSpPr>
          <p:cNvPr id="18" name="椭圆 17"/>
          <p:cNvSpPr/>
          <p:nvPr/>
        </p:nvSpPr>
        <p:spPr>
          <a:xfrm>
            <a:off x="3091316" y="4528193"/>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3</a:t>
            </a:r>
          </a:p>
        </p:txBody>
      </p:sp>
      <p:sp>
        <p:nvSpPr>
          <p:cNvPr id="19" name="椭圆 18"/>
          <p:cNvSpPr/>
          <p:nvPr/>
        </p:nvSpPr>
        <p:spPr>
          <a:xfrm>
            <a:off x="3091315" y="4243185"/>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4</a:t>
            </a:r>
          </a:p>
        </p:txBody>
      </p:sp>
      <p:sp>
        <p:nvSpPr>
          <p:cNvPr id="20" name="椭圆 19"/>
          <p:cNvSpPr/>
          <p:nvPr/>
        </p:nvSpPr>
        <p:spPr>
          <a:xfrm>
            <a:off x="3091314" y="3948906"/>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5</a:t>
            </a:r>
          </a:p>
        </p:txBody>
      </p:sp>
      <p:sp>
        <p:nvSpPr>
          <p:cNvPr id="21" name="椭圆 20"/>
          <p:cNvSpPr/>
          <p:nvPr/>
        </p:nvSpPr>
        <p:spPr>
          <a:xfrm>
            <a:off x="3742259" y="3812340"/>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accent1">
                    <a:lumMod val="50000"/>
                  </a:schemeClr>
                </a:solidFill>
                <a:latin typeface="Huawei Sans" panose="020C0503030203020204" pitchFamily="34" charset="0"/>
              </a:rPr>
              <a:t>6</a:t>
            </a:r>
          </a:p>
        </p:txBody>
      </p:sp>
      <p:sp>
        <p:nvSpPr>
          <p:cNvPr id="22" name="椭圆 21"/>
          <p:cNvSpPr/>
          <p:nvPr/>
        </p:nvSpPr>
        <p:spPr>
          <a:xfrm>
            <a:off x="3451817" y="3355141"/>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7</a:t>
            </a:r>
          </a:p>
        </p:txBody>
      </p:sp>
      <p:sp>
        <p:nvSpPr>
          <p:cNvPr id="23" name="椭圆 22"/>
          <p:cNvSpPr/>
          <p:nvPr/>
        </p:nvSpPr>
        <p:spPr>
          <a:xfrm>
            <a:off x="2935128" y="3184552"/>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accent1">
                    <a:lumMod val="50000"/>
                  </a:schemeClr>
                </a:solidFill>
                <a:latin typeface="Huawei Sans" panose="020C0503030203020204" pitchFamily="34" charset="0"/>
              </a:rPr>
              <a:t>8</a:t>
            </a:r>
          </a:p>
        </p:txBody>
      </p:sp>
      <p:sp>
        <p:nvSpPr>
          <p:cNvPr id="24" name="椭圆 23"/>
          <p:cNvSpPr/>
          <p:nvPr/>
        </p:nvSpPr>
        <p:spPr>
          <a:xfrm>
            <a:off x="2587917" y="3675774"/>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9</a:t>
            </a:r>
          </a:p>
        </p:txBody>
      </p:sp>
      <p:sp>
        <p:nvSpPr>
          <p:cNvPr id="25" name="椭圆 24"/>
          <p:cNvSpPr/>
          <p:nvPr/>
        </p:nvSpPr>
        <p:spPr>
          <a:xfrm>
            <a:off x="8876243" y="3394663"/>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1</a:t>
            </a:r>
          </a:p>
        </p:txBody>
      </p:sp>
      <p:sp>
        <p:nvSpPr>
          <p:cNvPr id="26" name="椭圆 25"/>
          <p:cNvSpPr/>
          <p:nvPr/>
        </p:nvSpPr>
        <p:spPr>
          <a:xfrm>
            <a:off x="8876248" y="4240291"/>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accent1">
                    <a:lumMod val="50000"/>
                  </a:schemeClr>
                </a:solidFill>
                <a:latin typeface="Huawei Sans" panose="020C0503030203020204" pitchFamily="34" charset="0"/>
              </a:rPr>
              <a:t>2</a:t>
            </a:r>
          </a:p>
        </p:txBody>
      </p:sp>
      <p:sp>
        <p:nvSpPr>
          <p:cNvPr id="27" name="椭圆 26"/>
          <p:cNvSpPr/>
          <p:nvPr/>
        </p:nvSpPr>
        <p:spPr>
          <a:xfrm>
            <a:off x="8876248" y="5074457"/>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3</a:t>
            </a:r>
          </a:p>
        </p:txBody>
      </p:sp>
      <p:sp>
        <p:nvSpPr>
          <p:cNvPr id="28" name="椭圆 27"/>
          <p:cNvSpPr/>
          <p:nvPr/>
        </p:nvSpPr>
        <p:spPr>
          <a:xfrm>
            <a:off x="8876242" y="3114146"/>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4</a:t>
            </a:r>
          </a:p>
        </p:txBody>
      </p:sp>
      <p:sp>
        <p:nvSpPr>
          <p:cNvPr id="29" name="椭圆 28"/>
          <p:cNvSpPr/>
          <p:nvPr/>
        </p:nvSpPr>
        <p:spPr>
          <a:xfrm>
            <a:off x="8876246" y="4801325"/>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5</a:t>
            </a:r>
          </a:p>
        </p:txBody>
      </p:sp>
      <p:sp>
        <p:nvSpPr>
          <p:cNvPr id="30" name="椭圆 29"/>
          <p:cNvSpPr/>
          <p:nvPr/>
        </p:nvSpPr>
        <p:spPr>
          <a:xfrm>
            <a:off x="8879428" y="3960781"/>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accent1">
                    <a:lumMod val="50000"/>
                  </a:schemeClr>
                </a:solidFill>
                <a:latin typeface="Huawei Sans" panose="020C0503030203020204" pitchFamily="34" charset="0"/>
              </a:rPr>
              <a:t>6</a:t>
            </a:r>
          </a:p>
        </p:txBody>
      </p:sp>
      <p:sp>
        <p:nvSpPr>
          <p:cNvPr id="31" name="椭圆 30"/>
          <p:cNvSpPr/>
          <p:nvPr/>
        </p:nvSpPr>
        <p:spPr>
          <a:xfrm>
            <a:off x="8874437" y="2852823"/>
            <a:ext cx="261257" cy="273132"/>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7</a:t>
            </a:r>
          </a:p>
        </p:txBody>
      </p:sp>
      <p:sp>
        <p:nvSpPr>
          <p:cNvPr id="32" name="椭圆 31"/>
          <p:cNvSpPr/>
          <p:nvPr/>
        </p:nvSpPr>
        <p:spPr>
          <a:xfrm>
            <a:off x="8879428" y="3687649"/>
            <a:ext cx="261257" cy="27313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accent1">
                    <a:lumMod val="50000"/>
                  </a:schemeClr>
                </a:solidFill>
                <a:latin typeface="Huawei Sans" panose="020C0503030203020204" pitchFamily="34" charset="0"/>
              </a:rPr>
              <a:t>8</a:t>
            </a:r>
          </a:p>
        </p:txBody>
      </p:sp>
      <p:sp>
        <p:nvSpPr>
          <p:cNvPr id="33" name="椭圆 32"/>
          <p:cNvSpPr/>
          <p:nvPr/>
        </p:nvSpPr>
        <p:spPr>
          <a:xfrm>
            <a:off x="8876244" y="4532205"/>
            <a:ext cx="261257" cy="273132"/>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9</a:t>
            </a:r>
          </a:p>
        </p:txBody>
      </p:sp>
      <p:sp>
        <p:nvSpPr>
          <p:cNvPr id="34" name="圆角矩形 33"/>
          <p:cNvSpPr/>
          <p:nvPr/>
        </p:nvSpPr>
        <p:spPr>
          <a:xfrm>
            <a:off x="8395408" y="1601480"/>
            <a:ext cx="1140031" cy="843148"/>
          </a:xfrm>
          <a:prstGeom prst="roundRect">
            <a:avLst/>
          </a:prstGeom>
          <a:solidFill>
            <a:schemeClr val="accent1">
              <a:lumMod val="60000"/>
              <a:lumOff val="4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ru-RU" dirty="0" err="1" smtClean="0">
                <a:solidFill>
                  <a:schemeClr val="accent1">
                    <a:lumMod val="50000"/>
                  </a:schemeClr>
                </a:solidFill>
                <a:latin typeface="Huawei Sans" panose="020C0503030203020204" pitchFamily="34" charset="0"/>
              </a:rPr>
              <a:t>Прило-жение</a:t>
            </a:r>
            <a:r>
              <a:rPr lang="ru-RU" dirty="0" smtClean="0">
                <a:solidFill>
                  <a:schemeClr val="accent1">
                    <a:lumMod val="50000"/>
                  </a:schemeClr>
                </a:solidFill>
                <a:latin typeface="Huawei Sans" panose="020C0503030203020204" pitchFamily="34" charset="0"/>
              </a:rPr>
              <a:t> </a:t>
            </a:r>
            <a:r>
              <a:rPr lang="ru-RU" dirty="0">
                <a:solidFill>
                  <a:schemeClr val="accent1">
                    <a:lumMod val="50000"/>
                  </a:schemeClr>
                </a:solidFill>
                <a:latin typeface="Huawei Sans" panose="020C0503030203020204" pitchFamily="34" charset="0"/>
              </a:rPr>
              <a:t>2</a:t>
            </a:r>
          </a:p>
        </p:txBody>
      </p:sp>
      <p:sp>
        <p:nvSpPr>
          <p:cNvPr id="35" name="圆角矩形 34"/>
          <p:cNvSpPr/>
          <p:nvPr/>
        </p:nvSpPr>
        <p:spPr>
          <a:xfrm>
            <a:off x="6707133" y="1601480"/>
            <a:ext cx="1140031" cy="843148"/>
          </a:xfrm>
          <a:prstGeom prst="roundRect">
            <a:avLst/>
          </a:prstGeom>
          <a:solidFill>
            <a:schemeClr val="accent1">
              <a:lumMod val="5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ru-RU" dirty="0" err="1" smtClean="0">
                <a:solidFill>
                  <a:schemeClr val="bg1"/>
                </a:solidFill>
                <a:latin typeface="Huawei Sans" panose="020C0503030203020204" pitchFamily="34" charset="0"/>
              </a:rPr>
              <a:t>Прило-жение</a:t>
            </a:r>
            <a:r>
              <a:rPr lang="ru-RU" dirty="0" smtClean="0">
                <a:solidFill>
                  <a:schemeClr val="bg1"/>
                </a:solidFill>
                <a:latin typeface="Huawei Sans" panose="020C0503030203020204" pitchFamily="34" charset="0"/>
              </a:rPr>
              <a:t> </a:t>
            </a:r>
            <a:r>
              <a:rPr lang="ru-RU" dirty="0">
                <a:solidFill>
                  <a:schemeClr val="bg1"/>
                </a:solidFill>
                <a:latin typeface="Huawei Sans" panose="020C0503030203020204" pitchFamily="34" charset="0"/>
              </a:rPr>
              <a:t>1</a:t>
            </a:r>
          </a:p>
        </p:txBody>
      </p:sp>
      <p:sp>
        <p:nvSpPr>
          <p:cNvPr id="36" name="圆角矩形 35"/>
          <p:cNvSpPr/>
          <p:nvPr/>
        </p:nvSpPr>
        <p:spPr>
          <a:xfrm>
            <a:off x="10061464" y="1601480"/>
            <a:ext cx="1140031" cy="843148"/>
          </a:xfrm>
          <a:prstGeom prst="roundRect">
            <a:avLst/>
          </a:prstGeom>
          <a:solidFill>
            <a:schemeClr val="accent1">
              <a:lumMod val="20000"/>
              <a:lumOff val="80000"/>
            </a:schemeClr>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nchor="ctr">
            <a:noAutofit/>
          </a:bodyPr>
          <a:lstStyle/>
          <a:p>
            <a:pPr algn="ctr" fontAlgn="ctr"/>
            <a:r>
              <a:rPr lang="ru-RU" dirty="0" err="1" smtClean="0">
                <a:latin typeface="Huawei Sans" panose="020C0503030203020204" pitchFamily="34" charset="0"/>
              </a:rPr>
              <a:t>Прило-жение</a:t>
            </a:r>
            <a:r>
              <a:rPr lang="ru-RU" dirty="0" smtClean="0">
                <a:latin typeface="Huawei Sans" panose="020C0503030203020204" pitchFamily="34" charset="0"/>
              </a:rPr>
              <a:t> </a:t>
            </a:r>
            <a:r>
              <a:rPr lang="ru-RU" dirty="0">
                <a:latin typeface="Huawei Sans" panose="020C0503030203020204" pitchFamily="34" charset="0"/>
              </a:rPr>
              <a:t>3</a:t>
            </a:r>
          </a:p>
        </p:txBody>
      </p:sp>
      <p:sp>
        <p:nvSpPr>
          <p:cNvPr id="37" name="文本框 36"/>
          <p:cNvSpPr txBox="1"/>
          <p:nvPr/>
        </p:nvSpPr>
        <p:spPr>
          <a:xfrm>
            <a:off x="843054" y="1221637"/>
            <a:ext cx="1263101" cy="369332"/>
          </a:xfrm>
          <a:prstGeom prst="rect">
            <a:avLst/>
          </a:prstGeom>
          <a:noFill/>
        </p:spPr>
        <p:txBody>
          <a:bodyPr wrap="square" rtlCol="0">
            <a:noAutofit/>
          </a:bodyPr>
          <a:lstStyle/>
          <a:p>
            <a:pPr fontAlgn="ctr"/>
            <a:r>
              <a:rPr lang="ru-RU" dirty="0">
                <a:latin typeface="Huawei Sans" panose="020C0503030203020204" pitchFamily="34" charset="0"/>
              </a:rPr>
              <a:t>Высокий</a:t>
            </a:r>
          </a:p>
        </p:txBody>
      </p:sp>
      <p:sp>
        <p:nvSpPr>
          <p:cNvPr id="38" name="文本框 37"/>
          <p:cNvSpPr txBox="1"/>
          <p:nvPr/>
        </p:nvSpPr>
        <p:spPr>
          <a:xfrm>
            <a:off x="2428905" y="1221637"/>
            <a:ext cx="1644413" cy="369332"/>
          </a:xfrm>
          <a:prstGeom prst="rect">
            <a:avLst/>
          </a:prstGeom>
          <a:noFill/>
        </p:spPr>
        <p:txBody>
          <a:bodyPr wrap="square" rtlCol="0">
            <a:noAutofit/>
          </a:bodyPr>
          <a:lstStyle/>
          <a:p>
            <a:pPr fontAlgn="ctr"/>
            <a:r>
              <a:rPr lang="ru-RU">
                <a:latin typeface="Huawei Sans" panose="020C0503030203020204" pitchFamily="34" charset="0"/>
              </a:rPr>
              <a:t>Средний</a:t>
            </a:r>
          </a:p>
        </p:txBody>
      </p:sp>
      <p:sp>
        <p:nvSpPr>
          <p:cNvPr id="39" name="文本框 38"/>
          <p:cNvSpPr txBox="1"/>
          <p:nvPr/>
        </p:nvSpPr>
        <p:spPr>
          <a:xfrm>
            <a:off x="4243111" y="1231866"/>
            <a:ext cx="1349343" cy="369332"/>
          </a:xfrm>
          <a:prstGeom prst="rect">
            <a:avLst/>
          </a:prstGeom>
          <a:noFill/>
        </p:spPr>
        <p:txBody>
          <a:bodyPr wrap="square" rtlCol="0">
            <a:noAutofit/>
          </a:bodyPr>
          <a:lstStyle/>
          <a:p>
            <a:pPr fontAlgn="ctr"/>
            <a:r>
              <a:rPr lang="ru-RU">
                <a:latin typeface="Huawei Sans" panose="020C0503030203020204" pitchFamily="34" charset="0"/>
              </a:rPr>
              <a:t>Низкий</a:t>
            </a:r>
          </a:p>
        </p:txBody>
      </p:sp>
      <p:sp>
        <p:nvSpPr>
          <p:cNvPr id="40" name="文本框 39"/>
          <p:cNvSpPr txBox="1"/>
          <p:nvPr/>
        </p:nvSpPr>
        <p:spPr>
          <a:xfrm>
            <a:off x="6666038" y="1231866"/>
            <a:ext cx="1319801" cy="369332"/>
          </a:xfrm>
          <a:prstGeom prst="rect">
            <a:avLst/>
          </a:prstGeom>
          <a:noFill/>
        </p:spPr>
        <p:txBody>
          <a:bodyPr wrap="square" rtlCol="0">
            <a:noAutofit/>
          </a:bodyPr>
          <a:lstStyle/>
          <a:p>
            <a:pPr fontAlgn="ctr"/>
            <a:r>
              <a:rPr lang="ru-RU">
                <a:latin typeface="Huawei Sans" panose="020C0503030203020204" pitchFamily="34" charset="0"/>
              </a:rPr>
              <a:t>Высокий</a:t>
            </a:r>
          </a:p>
        </p:txBody>
      </p:sp>
      <p:sp>
        <p:nvSpPr>
          <p:cNvPr id="41" name="文本框 40"/>
          <p:cNvSpPr txBox="1"/>
          <p:nvPr/>
        </p:nvSpPr>
        <p:spPr>
          <a:xfrm>
            <a:off x="8249832" y="1231866"/>
            <a:ext cx="1721379" cy="369332"/>
          </a:xfrm>
          <a:prstGeom prst="rect">
            <a:avLst/>
          </a:prstGeom>
          <a:noFill/>
        </p:spPr>
        <p:txBody>
          <a:bodyPr wrap="square" rtlCol="0">
            <a:noAutofit/>
          </a:bodyPr>
          <a:lstStyle/>
          <a:p>
            <a:pPr fontAlgn="ctr"/>
            <a:r>
              <a:rPr lang="ru-RU">
                <a:latin typeface="Huawei Sans" panose="020C0503030203020204" pitchFamily="34" charset="0"/>
              </a:rPr>
              <a:t>Средний</a:t>
            </a:r>
          </a:p>
        </p:txBody>
      </p:sp>
      <p:sp>
        <p:nvSpPr>
          <p:cNvPr id="42" name="文本框 41"/>
          <p:cNvSpPr txBox="1"/>
          <p:nvPr/>
        </p:nvSpPr>
        <p:spPr>
          <a:xfrm>
            <a:off x="10066095" y="1242095"/>
            <a:ext cx="1096357" cy="369332"/>
          </a:xfrm>
          <a:prstGeom prst="rect">
            <a:avLst/>
          </a:prstGeom>
          <a:noFill/>
        </p:spPr>
        <p:txBody>
          <a:bodyPr wrap="square" rtlCol="0">
            <a:noAutofit/>
          </a:bodyPr>
          <a:lstStyle/>
          <a:p>
            <a:pPr fontAlgn="ctr"/>
            <a:r>
              <a:rPr lang="ru-RU">
                <a:latin typeface="Huawei Sans" panose="020C0503030203020204" pitchFamily="34" charset="0"/>
              </a:rPr>
              <a:t>Низкий</a:t>
            </a:r>
          </a:p>
        </p:txBody>
      </p:sp>
      <p:sp>
        <p:nvSpPr>
          <p:cNvPr id="43" name="文本框 42"/>
          <p:cNvSpPr txBox="1"/>
          <p:nvPr/>
        </p:nvSpPr>
        <p:spPr>
          <a:xfrm>
            <a:off x="2132540" y="5635572"/>
            <a:ext cx="2178802" cy="369332"/>
          </a:xfrm>
          <a:prstGeom prst="rect">
            <a:avLst/>
          </a:prstGeom>
          <a:noFill/>
        </p:spPr>
        <p:txBody>
          <a:bodyPr wrap="square" rtlCol="0">
            <a:noAutofit/>
          </a:bodyPr>
          <a:lstStyle/>
          <a:p>
            <a:pPr algn="ctr" fontAlgn="ctr"/>
            <a:r>
              <a:rPr lang="ru-RU" dirty="0">
                <a:latin typeface="Huawei Sans" panose="020C0503030203020204" pitchFamily="34" charset="0"/>
              </a:rPr>
              <a:t>Традиционное хранилище</a:t>
            </a:r>
          </a:p>
        </p:txBody>
      </p:sp>
      <p:sp>
        <p:nvSpPr>
          <p:cNvPr id="44" name="文本框 43"/>
          <p:cNvSpPr txBox="1"/>
          <p:nvPr/>
        </p:nvSpPr>
        <p:spPr>
          <a:xfrm>
            <a:off x="7495953" y="5635572"/>
            <a:ext cx="3483727" cy="369332"/>
          </a:xfrm>
          <a:prstGeom prst="rect">
            <a:avLst/>
          </a:prstGeom>
          <a:noFill/>
        </p:spPr>
        <p:txBody>
          <a:bodyPr wrap="square" rtlCol="0">
            <a:noAutofit/>
          </a:bodyPr>
          <a:lstStyle/>
          <a:p>
            <a:pPr algn="ctr" fontAlgn="ctr"/>
            <a:r>
              <a:rPr lang="ru-RU" dirty="0">
                <a:latin typeface="Huawei Sans" panose="020C0503030203020204" pitchFamily="34" charset="0"/>
              </a:rPr>
              <a:t>Планирование приоритетов ввода-вывода</a:t>
            </a:r>
          </a:p>
        </p:txBody>
      </p:sp>
    </p:spTree>
    <p:extLst>
      <p:ext uri="{BB962C8B-B14F-4D97-AF65-F5344CB8AC3E}">
        <p14:creationId xmlns:p14="http://schemas.microsoft.com/office/powerpoint/2010/main" val="171877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Управление трафиком ввода-вывода</a:t>
            </a:r>
          </a:p>
        </p:txBody>
      </p:sp>
      <p:sp>
        <p:nvSpPr>
          <p:cNvPr id="6" name="Freeform 32"/>
          <p:cNvSpPr>
            <a:spLocks noEditPoints="1"/>
          </p:cNvSpPr>
          <p:nvPr/>
        </p:nvSpPr>
        <p:spPr bwMode="auto">
          <a:xfrm>
            <a:off x="6001272" y="1340543"/>
            <a:ext cx="630518" cy="1192322"/>
          </a:xfrm>
          <a:custGeom>
            <a:avLst/>
            <a:gdLst/>
            <a:ahLst/>
            <a:cxnLst>
              <a:cxn ang="0">
                <a:pos x="229" y="2"/>
              </a:cxn>
              <a:cxn ang="0">
                <a:pos x="234" y="10"/>
              </a:cxn>
              <a:cxn ang="0">
                <a:pos x="233" y="520"/>
              </a:cxn>
              <a:cxn ang="0">
                <a:pos x="226" y="526"/>
              </a:cxn>
              <a:cxn ang="0">
                <a:pos x="9" y="526"/>
              </a:cxn>
              <a:cxn ang="0">
                <a:pos x="2" y="520"/>
              </a:cxn>
              <a:cxn ang="0">
                <a:pos x="0" y="10"/>
              </a:cxn>
              <a:cxn ang="0">
                <a:pos x="6" y="2"/>
              </a:cxn>
              <a:cxn ang="0">
                <a:pos x="48" y="51"/>
              </a:cxn>
              <a:cxn ang="0">
                <a:pos x="195" y="54"/>
              </a:cxn>
              <a:cxn ang="0">
                <a:pos x="200" y="61"/>
              </a:cxn>
              <a:cxn ang="0">
                <a:pos x="197" y="101"/>
              </a:cxn>
              <a:cxn ang="0">
                <a:pos x="191" y="106"/>
              </a:cxn>
              <a:cxn ang="0">
                <a:pos x="43" y="106"/>
              </a:cxn>
              <a:cxn ang="0">
                <a:pos x="37" y="100"/>
              </a:cxn>
              <a:cxn ang="0">
                <a:pos x="36" y="59"/>
              </a:cxn>
              <a:cxn ang="0">
                <a:pos x="41" y="53"/>
              </a:cxn>
              <a:cxn ang="0">
                <a:pos x="187" y="122"/>
              </a:cxn>
              <a:cxn ang="0">
                <a:pos x="195" y="125"/>
              </a:cxn>
              <a:cxn ang="0">
                <a:pos x="200" y="132"/>
              </a:cxn>
              <a:cxn ang="0">
                <a:pos x="197" y="173"/>
              </a:cxn>
              <a:cxn ang="0">
                <a:pos x="190" y="178"/>
              </a:cxn>
              <a:cxn ang="0">
                <a:pos x="43" y="177"/>
              </a:cxn>
              <a:cxn ang="0">
                <a:pos x="36" y="171"/>
              </a:cxn>
              <a:cxn ang="0">
                <a:pos x="36" y="130"/>
              </a:cxn>
              <a:cxn ang="0">
                <a:pos x="42" y="124"/>
              </a:cxn>
              <a:cxn ang="0">
                <a:pos x="188" y="194"/>
              </a:cxn>
              <a:cxn ang="0">
                <a:pos x="196" y="197"/>
              </a:cxn>
              <a:cxn ang="0">
                <a:pos x="200" y="204"/>
              </a:cxn>
              <a:cxn ang="0">
                <a:pos x="197" y="245"/>
              </a:cxn>
              <a:cxn ang="0">
                <a:pos x="190" y="249"/>
              </a:cxn>
              <a:cxn ang="0">
                <a:pos x="42" y="248"/>
              </a:cxn>
              <a:cxn ang="0">
                <a:pos x="36" y="242"/>
              </a:cxn>
              <a:cxn ang="0">
                <a:pos x="36" y="201"/>
              </a:cxn>
              <a:cxn ang="0">
                <a:pos x="42" y="195"/>
              </a:cxn>
              <a:cxn ang="0">
                <a:pos x="188" y="265"/>
              </a:cxn>
              <a:cxn ang="0">
                <a:pos x="196" y="269"/>
              </a:cxn>
              <a:cxn ang="0">
                <a:pos x="200" y="277"/>
              </a:cxn>
              <a:cxn ang="0">
                <a:pos x="196" y="317"/>
              </a:cxn>
              <a:cxn ang="0">
                <a:pos x="189" y="321"/>
              </a:cxn>
              <a:cxn ang="0">
                <a:pos x="42" y="319"/>
              </a:cxn>
              <a:cxn ang="0">
                <a:pos x="36" y="313"/>
              </a:cxn>
              <a:cxn ang="0">
                <a:pos x="36" y="272"/>
              </a:cxn>
              <a:cxn ang="0">
                <a:pos x="43" y="266"/>
              </a:cxn>
              <a:cxn ang="0">
                <a:pos x="121" y="455"/>
              </a:cxn>
              <a:cxn ang="0">
                <a:pos x="131" y="461"/>
              </a:cxn>
              <a:cxn ang="0">
                <a:pos x="133" y="473"/>
              </a:cxn>
              <a:cxn ang="0">
                <a:pos x="129" y="482"/>
              </a:cxn>
              <a:cxn ang="0">
                <a:pos x="118" y="486"/>
              </a:cxn>
              <a:cxn ang="0">
                <a:pos x="107" y="482"/>
              </a:cxn>
              <a:cxn ang="0">
                <a:pos x="102" y="473"/>
              </a:cxn>
              <a:cxn ang="0">
                <a:pos x="105" y="461"/>
              </a:cxn>
              <a:cxn ang="0">
                <a:pos x="115" y="455"/>
              </a:cxn>
              <a:cxn ang="0">
                <a:pos x="197" y="404"/>
              </a:cxn>
              <a:cxn ang="0">
                <a:pos x="197" y="413"/>
              </a:cxn>
              <a:cxn ang="0">
                <a:pos x="39" y="414"/>
              </a:cxn>
              <a:cxn ang="0">
                <a:pos x="36" y="406"/>
              </a:cxn>
              <a:cxn ang="0">
                <a:pos x="41" y="403"/>
              </a:cxn>
              <a:cxn ang="0">
                <a:pos x="198" y="388"/>
              </a:cxn>
              <a:cxn ang="0">
                <a:pos x="196" y="396"/>
              </a:cxn>
              <a:cxn ang="0">
                <a:pos x="37" y="395"/>
              </a:cxn>
              <a:cxn ang="0">
                <a:pos x="37" y="387"/>
              </a:cxn>
            </a:cxnLst>
            <a:rect l="0" t="0" r="r" b="b"/>
            <a:pathLst>
              <a:path w="234" h="527">
                <a:moveTo>
                  <a:pt x="13" y="0"/>
                </a:moveTo>
                <a:lnTo>
                  <a:pt x="222" y="0"/>
                </a:lnTo>
                <a:lnTo>
                  <a:pt x="223" y="0"/>
                </a:lnTo>
                <a:lnTo>
                  <a:pt x="223" y="0"/>
                </a:lnTo>
                <a:lnTo>
                  <a:pt x="224" y="0"/>
                </a:lnTo>
                <a:lnTo>
                  <a:pt x="224" y="0"/>
                </a:lnTo>
                <a:lnTo>
                  <a:pt x="225" y="0"/>
                </a:lnTo>
                <a:lnTo>
                  <a:pt x="226" y="1"/>
                </a:lnTo>
                <a:lnTo>
                  <a:pt x="226" y="1"/>
                </a:lnTo>
                <a:lnTo>
                  <a:pt x="227" y="1"/>
                </a:lnTo>
                <a:lnTo>
                  <a:pt x="227" y="1"/>
                </a:lnTo>
                <a:lnTo>
                  <a:pt x="228" y="1"/>
                </a:lnTo>
                <a:lnTo>
                  <a:pt x="228" y="2"/>
                </a:lnTo>
                <a:lnTo>
                  <a:pt x="229" y="2"/>
                </a:lnTo>
                <a:lnTo>
                  <a:pt x="229" y="2"/>
                </a:lnTo>
                <a:lnTo>
                  <a:pt x="230" y="3"/>
                </a:lnTo>
                <a:lnTo>
                  <a:pt x="230" y="3"/>
                </a:lnTo>
                <a:lnTo>
                  <a:pt x="231" y="4"/>
                </a:lnTo>
                <a:lnTo>
                  <a:pt x="231" y="4"/>
                </a:lnTo>
                <a:lnTo>
                  <a:pt x="231" y="4"/>
                </a:lnTo>
                <a:lnTo>
                  <a:pt x="232" y="5"/>
                </a:lnTo>
                <a:lnTo>
                  <a:pt x="232" y="5"/>
                </a:lnTo>
                <a:lnTo>
                  <a:pt x="232" y="6"/>
                </a:lnTo>
                <a:lnTo>
                  <a:pt x="233" y="6"/>
                </a:lnTo>
                <a:lnTo>
                  <a:pt x="233" y="7"/>
                </a:lnTo>
                <a:lnTo>
                  <a:pt x="233" y="7"/>
                </a:lnTo>
                <a:lnTo>
                  <a:pt x="233" y="8"/>
                </a:lnTo>
                <a:lnTo>
                  <a:pt x="233" y="8"/>
                </a:lnTo>
                <a:lnTo>
                  <a:pt x="234" y="9"/>
                </a:lnTo>
                <a:lnTo>
                  <a:pt x="234" y="10"/>
                </a:lnTo>
                <a:lnTo>
                  <a:pt x="234" y="10"/>
                </a:lnTo>
                <a:lnTo>
                  <a:pt x="234" y="12"/>
                </a:lnTo>
                <a:lnTo>
                  <a:pt x="234" y="12"/>
                </a:lnTo>
                <a:lnTo>
                  <a:pt x="234" y="13"/>
                </a:lnTo>
                <a:lnTo>
                  <a:pt x="234" y="514"/>
                </a:lnTo>
                <a:lnTo>
                  <a:pt x="234" y="515"/>
                </a:lnTo>
                <a:lnTo>
                  <a:pt x="234" y="515"/>
                </a:lnTo>
                <a:lnTo>
                  <a:pt x="234" y="516"/>
                </a:lnTo>
                <a:lnTo>
                  <a:pt x="234" y="516"/>
                </a:lnTo>
                <a:lnTo>
                  <a:pt x="234" y="517"/>
                </a:lnTo>
                <a:lnTo>
                  <a:pt x="233" y="517"/>
                </a:lnTo>
                <a:lnTo>
                  <a:pt x="233" y="518"/>
                </a:lnTo>
                <a:lnTo>
                  <a:pt x="233" y="519"/>
                </a:lnTo>
                <a:lnTo>
                  <a:pt x="233" y="519"/>
                </a:lnTo>
                <a:lnTo>
                  <a:pt x="233" y="520"/>
                </a:lnTo>
                <a:lnTo>
                  <a:pt x="232" y="520"/>
                </a:lnTo>
                <a:lnTo>
                  <a:pt x="232" y="521"/>
                </a:lnTo>
                <a:lnTo>
                  <a:pt x="232" y="521"/>
                </a:lnTo>
                <a:lnTo>
                  <a:pt x="231" y="522"/>
                </a:lnTo>
                <a:lnTo>
                  <a:pt x="231" y="522"/>
                </a:lnTo>
                <a:lnTo>
                  <a:pt x="231" y="522"/>
                </a:lnTo>
                <a:lnTo>
                  <a:pt x="230" y="524"/>
                </a:lnTo>
                <a:lnTo>
                  <a:pt x="230" y="524"/>
                </a:lnTo>
                <a:lnTo>
                  <a:pt x="229" y="525"/>
                </a:lnTo>
                <a:lnTo>
                  <a:pt x="229" y="525"/>
                </a:lnTo>
                <a:lnTo>
                  <a:pt x="228" y="525"/>
                </a:lnTo>
                <a:lnTo>
                  <a:pt x="228" y="526"/>
                </a:lnTo>
                <a:lnTo>
                  <a:pt x="227" y="526"/>
                </a:lnTo>
                <a:lnTo>
                  <a:pt x="227" y="526"/>
                </a:lnTo>
                <a:lnTo>
                  <a:pt x="226" y="526"/>
                </a:lnTo>
                <a:lnTo>
                  <a:pt x="226" y="526"/>
                </a:lnTo>
                <a:lnTo>
                  <a:pt x="225" y="527"/>
                </a:lnTo>
                <a:lnTo>
                  <a:pt x="224" y="527"/>
                </a:lnTo>
                <a:lnTo>
                  <a:pt x="224" y="527"/>
                </a:lnTo>
                <a:lnTo>
                  <a:pt x="223" y="527"/>
                </a:lnTo>
                <a:lnTo>
                  <a:pt x="223" y="527"/>
                </a:lnTo>
                <a:lnTo>
                  <a:pt x="222" y="527"/>
                </a:lnTo>
                <a:lnTo>
                  <a:pt x="13" y="527"/>
                </a:lnTo>
                <a:lnTo>
                  <a:pt x="13" y="527"/>
                </a:lnTo>
                <a:lnTo>
                  <a:pt x="12" y="527"/>
                </a:lnTo>
                <a:lnTo>
                  <a:pt x="11" y="527"/>
                </a:lnTo>
                <a:lnTo>
                  <a:pt x="11" y="527"/>
                </a:lnTo>
                <a:lnTo>
                  <a:pt x="10" y="527"/>
                </a:lnTo>
                <a:lnTo>
                  <a:pt x="10" y="526"/>
                </a:lnTo>
                <a:lnTo>
                  <a:pt x="9" y="526"/>
                </a:lnTo>
                <a:lnTo>
                  <a:pt x="9" y="526"/>
                </a:lnTo>
                <a:lnTo>
                  <a:pt x="8" y="526"/>
                </a:lnTo>
                <a:lnTo>
                  <a:pt x="8" y="526"/>
                </a:lnTo>
                <a:lnTo>
                  <a:pt x="7" y="525"/>
                </a:lnTo>
                <a:lnTo>
                  <a:pt x="7" y="525"/>
                </a:lnTo>
                <a:lnTo>
                  <a:pt x="6" y="525"/>
                </a:lnTo>
                <a:lnTo>
                  <a:pt x="6" y="524"/>
                </a:lnTo>
                <a:lnTo>
                  <a:pt x="4" y="524"/>
                </a:lnTo>
                <a:lnTo>
                  <a:pt x="4" y="522"/>
                </a:lnTo>
                <a:lnTo>
                  <a:pt x="3" y="522"/>
                </a:lnTo>
                <a:lnTo>
                  <a:pt x="3" y="522"/>
                </a:lnTo>
                <a:lnTo>
                  <a:pt x="3" y="521"/>
                </a:lnTo>
                <a:lnTo>
                  <a:pt x="2" y="521"/>
                </a:lnTo>
                <a:lnTo>
                  <a:pt x="2" y="520"/>
                </a:lnTo>
                <a:lnTo>
                  <a:pt x="2" y="520"/>
                </a:lnTo>
                <a:lnTo>
                  <a:pt x="1" y="519"/>
                </a:lnTo>
                <a:lnTo>
                  <a:pt x="1" y="519"/>
                </a:lnTo>
                <a:lnTo>
                  <a:pt x="1" y="518"/>
                </a:lnTo>
                <a:lnTo>
                  <a:pt x="1" y="517"/>
                </a:lnTo>
                <a:lnTo>
                  <a:pt x="1" y="517"/>
                </a:lnTo>
                <a:lnTo>
                  <a:pt x="0" y="516"/>
                </a:lnTo>
                <a:lnTo>
                  <a:pt x="0" y="516"/>
                </a:lnTo>
                <a:lnTo>
                  <a:pt x="0" y="515"/>
                </a:lnTo>
                <a:lnTo>
                  <a:pt x="0" y="515"/>
                </a:lnTo>
                <a:lnTo>
                  <a:pt x="0" y="514"/>
                </a:lnTo>
                <a:lnTo>
                  <a:pt x="0" y="13"/>
                </a:lnTo>
                <a:lnTo>
                  <a:pt x="0" y="12"/>
                </a:lnTo>
                <a:lnTo>
                  <a:pt x="0" y="12"/>
                </a:lnTo>
                <a:lnTo>
                  <a:pt x="0" y="10"/>
                </a:lnTo>
                <a:lnTo>
                  <a:pt x="0" y="10"/>
                </a:lnTo>
                <a:lnTo>
                  <a:pt x="1" y="9"/>
                </a:lnTo>
                <a:lnTo>
                  <a:pt x="1" y="8"/>
                </a:lnTo>
                <a:lnTo>
                  <a:pt x="1" y="8"/>
                </a:lnTo>
                <a:lnTo>
                  <a:pt x="1" y="7"/>
                </a:lnTo>
                <a:lnTo>
                  <a:pt x="1" y="7"/>
                </a:lnTo>
                <a:lnTo>
                  <a:pt x="2" y="6"/>
                </a:lnTo>
                <a:lnTo>
                  <a:pt x="2" y="6"/>
                </a:lnTo>
                <a:lnTo>
                  <a:pt x="2" y="5"/>
                </a:lnTo>
                <a:lnTo>
                  <a:pt x="3" y="5"/>
                </a:lnTo>
                <a:lnTo>
                  <a:pt x="3" y="4"/>
                </a:lnTo>
                <a:lnTo>
                  <a:pt x="3" y="4"/>
                </a:lnTo>
                <a:lnTo>
                  <a:pt x="4" y="4"/>
                </a:lnTo>
                <a:lnTo>
                  <a:pt x="4" y="3"/>
                </a:lnTo>
                <a:lnTo>
                  <a:pt x="6" y="3"/>
                </a:lnTo>
                <a:lnTo>
                  <a:pt x="6" y="2"/>
                </a:lnTo>
                <a:lnTo>
                  <a:pt x="7" y="2"/>
                </a:lnTo>
                <a:lnTo>
                  <a:pt x="7" y="2"/>
                </a:lnTo>
                <a:lnTo>
                  <a:pt x="8" y="1"/>
                </a:lnTo>
                <a:lnTo>
                  <a:pt x="8" y="1"/>
                </a:lnTo>
                <a:lnTo>
                  <a:pt x="9" y="1"/>
                </a:lnTo>
                <a:lnTo>
                  <a:pt x="9" y="1"/>
                </a:lnTo>
                <a:lnTo>
                  <a:pt x="10" y="1"/>
                </a:lnTo>
                <a:lnTo>
                  <a:pt x="10" y="0"/>
                </a:lnTo>
                <a:lnTo>
                  <a:pt x="11" y="0"/>
                </a:lnTo>
                <a:lnTo>
                  <a:pt x="11" y="0"/>
                </a:lnTo>
                <a:lnTo>
                  <a:pt x="12" y="0"/>
                </a:lnTo>
                <a:lnTo>
                  <a:pt x="13" y="0"/>
                </a:lnTo>
                <a:lnTo>
                  <a:pt x="13" y="0"/>
                </a:lnTo>
                <a:lnTo>
                  <a:pt x="13" y="0"/>
                </a:lnTo>
                <a:close/>
                <a:moveTo>
                  <a:pt x="48" y="51"/>
                </a:moveTo>
                <a:lnTo>
                  <a:pt x="187" y="51"/>
                </a:lnTo>
                <a:lnTo>
                  <a:pt x="188" y="51"/>
                </a:lnTo>
                <a:lnTo>
                  <a:pt x="188" y="51"/>
                </a:lnTo>
                <a:lnTo>
                  <a:pt x="189" y="51"/>
                </a:lnTo>
                <a:lnTo>
                  <a:pt x="190" y="51"/>
                </a:lnTo>
                <a:lnTo>
                  <a:pt x="190" y="51"/>
                </a:lnTo>
                <a:lnTo>
                  <a:pt x="191" y="52"/>
                </a:lnTo>
                <a:lnTo>
                  <a:pt x="191" y="52"/>
                </a:lnTo>
                <a:lnTo>
                  <a:pt x="192" y="52"/>
                </a:lnTo>
                <a:lnTo>
                  <a:pt x="192" y="52"/>
                </a:lnTo>
                <a:lnTo>
                  <a:pt x="193" y="52"/>
                </a:lnTo>
                <a:lnTo>
                  <a:pt x="193" y="53"/>
                </a:lnTo>
                <a:lnTo>
                  <a:pt x="194" y="53"/>
                </a:lnTo>
                <a:lnTo>
                  <a:pt x="194" y="53"/>
                </a:lnTo>
                <a:lnTo>
                  <a:pt x="195" y="54"/>
                </a:lnTo>
                <a:lnTo>
                  <a:pt x="195" y="54"/>
                </a:lnTo>
                <a:lnTo>
                  <a:pt x="196" y="54"/>
                </a:lnTo>
                <a:lnTo>
                  <a:pt x="196" y="55"/>
                </a:lnTo>
                <a:lnTo>
                  <a:pt x="196" y="55"/>
                </a:lnTo>
                <a:lnTo>
                  <a:pt x="197" y="55"/>
                </a:lnTo>
                <a:lnTo>
                  <a:pt x="197" y="56"/>
                </a:lnTo>
                <a:lnTo>
                  <a:pt x="197" y="56"/>
                </a:lnTo>
                <a:lnTo>
                  <a:pt x="197" y="57"/>
                </a:lnTo>
                <a:lnTo>
                  <a:pt x="198" y="57"/>
                </a:lnTo>
                <a:lnTo>
                  <a:pt x="198" y="58"/>
                </a:lnTo>
                <a:lnTo>
                  <a:pt x="198" y="58"/>
                </a:lnTo>
                <a:lnTo>
                  <a:pt x="198" y="59"/>
                </a:lnTo>
                <a:lnTo>
                  <a:pt x="198" y="59"/>
                </a:lnTo>
                <a:lnTo>
                  <a:pt x="200" y="60"/>
                </a:lnTo>
                <a:lnTo>
                  <a:pt x="200" y="61"/>
                </a:lnTo>
                <a:lnTo>
                  <a:pt x="200" y="61"/>
                </a:lnTo>
                <a:lnTo>
                  <a:pt x="200" y="62"/>
                </a:lnTo>
                <a:lnTo>
                  <a:pt x="200" y="62"/>
                </a:lnTo>
                <a:lnTo>
                  <a:pt x="200" y="95"/>
                </a:lnTo>
                <a:lnTo>
                  <a:pt x="200" y="95"/>
                </a:lnTo>
                <a:lnTo>
                  <a:pt x="200" y="96"/>
                </a:lnTo>
                <a:lnTo>
                  <a:pt x="200" y="96"/>
                </a:lnTo>
                <a:lnTo>
                  <a:pt x="200" y="97"/>
                </a:lnTo>
                <a:lnTo>
                  <a:pt x="198" y="97"/>
                </a:lnTo>
                <a:lnTo>
                  <a:pt x="198" y="98"/>
                </a:lnTo>
                <a:lnTo>
                  <a:pt x="198" y="100"/>
                </a:lnTo>
                <a:lnTo>
                  <a:pt x="198" y="100"/>
                </a:lnTo>
                <a:lnTo>
                  <a:pt x="198" y="100"/>
                </a:lnTo>
                <a:lnTo>
                  <a:pt x="197" y="101"/>
                </a:lnTo>
                <a:lnTo>
                  <a:pt x="197" y="101"/>
                </a:lnTo>
                <a:lnTo>
                  <a:pt x="197" y="102"/>
                </a:lnTo>
                <a:lnTo>
                  <a:pt x="197" y="102"/>
                </a:lnTo>
                <a:lnTo>
                  <a:pt x="196" y="103"/>
                </a:lnTo>
                <a:lnTo>
                  <a:pt x="196" y="103"/>
                </a:lnTo>
                <a:lnTo>
                  <a:pt x="196" y="103"/>
                </a:lnTo>
                <a:lnTo>
                  <a:pt x="195" y="104"/>
                </a:lnTo>
                <a:lnTo>
                  <a:pt x="195" y="104"/>
                </a:lnTo>
                <a:lnTo>
                  <a:pt x="194" y="105"/>
                </a:lnTo>
                <a:lnTo>
                  <a:pt x="194" y="105"/>
                </a:lnTo>
                <a:lnTo>
                  <a:pt x="193" y="105"/>
                </a:lnTo>
                <a:lnTo>
                  <a:pt x="193" y="105"/>
                </a:lnTo>
                <a:lnTo>
                  <a:pt x="192" y="106"/>
                </a:lnTo>
                <a:lnTo>
                  <a:pt x="192" y="106"/>
                </a:lnTo>
                <a:lnTo>
                  <a:pt x="191" y="106"/>
                </a:lnTo>
                <a:lnTo>
                  <a:pt x="191" y="106"/>
                </a:lnTo>
                <a:lnTo>
                  <a:pt x="190" y="106"/>
                </a:lnTo>
                <a:lnTo>
                  <a:pt x="190" y="107"/>
                </a:lnTo>
                <a:lnTo>
                  <a:pt x="189" y="107"/>
                </a:lnTo>
                <a:lnTo>
                  <a:pt x="188" y="107"/>
                </a:lnTo>
                <a:lnTo>
                  <a:pt x="188" y="107"/>
                </a:lnTo>
                <a:lnTo>
                  <a:pt x="187" y="107"/>
                </a:lnTo>
                <a:lnTo>
                  <a:pt x="48" y="107"/>
                </a:lnTo>
                <a:lnTo>
                  <a:pt x="47" y="107"/>
                </a:lnTo>
                <a:lnTo>
                  <a:pt x="47" y="107"/>
                </a:lnTo>
                <a:lnTo>
                  <a:pt x="46" y="107"/>
                </a:lnTo>
                <a:lnTo>
                  <a:pt x="46" y="107"/>
                </a:lnTo>
                <a:lnTo>
                  <a:pt x="45" y="106"/>
                </a:lnTo>
                <a:lnTo>
                  <a:pt x="45" y="106"/>
                </a:lnTo>
                <a:lnTo>
                  <a:pt x="44" y="106"/>
                </a:lnTo>
                <a:lnTo>
                  <a:pt x="43" y="106"/>
                </a:lnTo>
                <a:lnTo>
                  <a:pt x="43" y="106"/>
                </a:lnTo>
                <a:lnTo>
                  <a:pt x="42" y="105"/>
                </a:lnTo>
                <a:lnTo>
                  <a:pt x="42" y="105"/>
                </a:lnTo>
                <a:lnTo>
                  <a:pt x="41" y="105"/>
                </a:lnTo>
                <a:lnTo>
                  <a:pt x="41" y="105"/>
                </a:lnTo>
                <a:lnTo>
                  <a:pt x="41" y="104"/>
                </a:lnTo>
                <a:lnTo>
                  <a:pt x="39" y="104"/>
                </a:lnTo>
                <a:lnTo>
                  <a:pt x="39" y="103"/>
                </a:lnTo>
                <a:lnTo>
                  <a:pt x="38" y="103"/>
                </a:lnTo>
                <a:lnTo>
                  <a:pt x="38" y="103"/>
                </a:lnTo>
                <a:lnTo>
                  <a:pt x="38" y="102"/>
                </a:lnTo>
                <a:lnTo>
                  <a:pt x="37" y="102"/>
                </a:lnTo>
                <a:lnTo>
                  <a:pt x="37" y="101"/>
                </a:lnTo>
                <a:lnTo>
                  <a:pt x="37" y="101"/>
                </a:lnTo>
                <a:lnTo>
                  <a:pt x="37" y="100"/>
                </a:lnTo>
                <a:lnTo>
                  <a:pt x="36" y="100"/>
                </a:lnTo>
                <a:lnTo>
                  <a:pt x="36" y="100"/>
                </a:lnTo>
                <a:lnTo>
                  <a:pt x="36" y="98"/>
                </a:lnTo>
                <a:lnTo>
                  <a:pt x="36" y="97"/>
                </a:lnTo>
                <a:lnTo>
                  <a:pt x="36" y="97"/>
                </a:lnTo>
                <a:lnTo>
                  <a:pt x="36" y="96"/>
                </a:lnTo>
                <a:lnTo>
                  <a:pt x="35" y="96"/>
                </a:lnTo>
                <a:lnTo>
                  <a:pt x="35" y="95"/>
                </a:lnTo>
                <a:lnTo>
                  <a:pt x="35" y="95"/>
                </a:lnTo>
                <a:lnTo>
                  <a:pt x="35" y="62"/>
                </a:lnTo>
                <a:lnTo>
                  <a:pt x="35" y="62"/>
                </a:lnTo>
                <a:lnTo>
                  <a:pt x="35" y="61"/>
                </a:lnTo>
                <a:lnTo>
                  <a:pt x="36" y="61"/>
                </a:lnTo>
                <a:lnTo>
                  <a:pt x="36" y="60"/>
                </a:lnTo>
                <a:lnTo>
                  <a:pt x="36" y="59"/>
                </a:lnTo>
                <a:lnTo>
                  <a:pt x="36" y="59"/>
                </a:lnTo>
                <a:lnTo>
                  <a:pt x="36" y="58"/>
                </a:lnTo>
                <a:lnTo>
                  <a:pt x="36" y="58"/>
                </a:lnTo>
                <a:lnTo>
                  <a:pt x="37" y="57"/>
                </a:lnTo>
                <a:lnTo>
                  <a:pt x="37" y="57"/>
                </a:lnTo>
                <a:lnTo>
                  <a:pt x="37" y="56"/>
                </a:lnTo>
                <a:lnTo>
                  <a:pt x="37" y="56"/>
                </a:lnTo>
                <a:lnTo>
                  <a:pt x="38" y="55"/>
                </a:lnTo>
                <a:lnTo>
                  <a:pt x="38" y="55"/>
                </a:lnTo>
                <a:lnTo>
                  <a:pt x="38" y="55"/>
                </a:lnTo>
                <a:lnTo>
                  <a:pt x="39" y="54"/>
                </a:lnTo>
                <a:lnTo>
                  <a:pt x="39" y="54"/>
                </a:lnTo>
                <a:lnTo>
                  <a:pt x="41" y="54"/>
                </a:lnTo>
                <a:lnTo>
                  <a:pt x="41" y="53"/>
                </a:lnTo>
                <a:lnTo>
                  <a:pt x="41" y="53"/>
                </a:lnTo>
                <a:lnTo>
                  <a:pt x="42" y="53"/>
                </a:lnTo>
                <a:lnTo>
                  <a:pt x="42" y="52"/>
                </a:lnTo>
                <a:lnTo>
                  <a:pt x="43" y="52"/>
                </a:lnTo>
                <a:lnTo>
                  <a:pt x="43" y="52"/>
                </a:lnTo>
                <a:lnTo>
                  <a:pt x="44" y="52"/>
                </a:lnTo>
                <a:lnTo>
                  <a:pt x="45" y="52"/>
                </a:lnTo>
                <a:lnTo>
                  <a:pt x="45" y="51"/>
                </a:lnTo>
                <a:lnTo>
                  <a:pt x="46" y="51"/>
                </a:lnTo>
                <a:lnTo>
                  <a:pt x="46" y="51"/>
                </a:lnTo>
                <a:lnTo>
                  <a:pt x="47" y="51"/>
                </a:lnTo>
                <a:lnTo>
                  <a:pt x="47" y="51"/>
                </a:lnTo>
                <a:lnTo>
                  <a:pt x="48" y="51"/>
                </a:lnTo>
                <a:lnTo>
                  <a:pt x="48" y="51"/>
                </a:lnTo>
                <a:close/>
                <a:moveTo>
                  <a:pt x="48" y="122"/>
                </a:moveTo>
                <a:lnTo>
                  <a:pt x="187" y="122"/>
                </a:lnTo>
                <a:lnTo>
                  <a:pt x="188" y="122"/>
                </a:lnTo>
                <a:lnTo>
                  <a:pt x="188" y="122"/>
                </a:lnTo>
                <a:lnTo>
                  <a:pt x="189" y="122"/>
                </a:lnTo>
                <a:lnTo>
                  <a:pt x="190" y="123"/>
                </a:lnTo>
                <a:lnTo>
                  <a:pt x="190" y="123"/>
                </a:lnTo>
                <a:lnTo>
                  <a:pt x="191" y="123"/>
                </a:lnTo>
                <a:lnTo>
                  <a:pt x="191" y="123"/>
                </a:lnTo>
                <a:lnTo>
                  <a:pt x="192" y="123"/>
                </a:lnTo>
                <a:lnTo>
                  <a:pt x="192" y="123"/>
                </a:lnTo>
                <a:lnTo>
                  <a:pt x="193" y="124"/>
                </a:lnTo>
                <a:lnTo>
                  <a:pt x="193" y="124"/>
                </a:lnTo>
                <a:lnTo>
                  <a:pt x="194" y="124"/>
                </a:lnTo>
                <a:lnTo>
                  <a:pt x="194" y="125"/>
                </a:lnTo>
                <a:lnTo>
                  <a:pt x="195" y="125"/>
                </a:lnTo>
                <a:lnTo>
                  <a:pt x="195" y="125"/>
                </a:lnTo>
                <a:lnTo>
                  <a:pt x="196" y="126"/>
                </a:lnTo>
                <a:lnTo>
                  <a:pt x="196" y="126"/>
                </a:lnTo>
                <a:lnTo>
                  <a:pt x="196" y="126"/>
                </a:lnTo>
                <a:lnTo>
                  <a:pt x="197" y="127"/>
                </a:lnTo>
                <a:lnTo>
                  <a:pt x="197" y="127"/>
                </a:lnTo>
                <a:lnTo>
                  <a:pt x="197" y="128"/>
                </a:lnTo>
                <a:lnTo>
                  <a:pt x="197" y="128"/>
                </a:lnTo>
                <a:lnTo>
                  <a:pt x="198" y="129"/>
                </a:lnTo>
                <a:lnTo>
                  <a:pt x="198" y="129"/>
                </a:lnTo>
                <a:lnTo>
                  <a:pt x="198" y="130"/>
                </a:lnTo>
                <a:lnTo>
                  <a:pt x="198" y="130"/>
                </a:lnTo>
                <a:lnTo>
                  <a:pt x="198" y="131"/>
                </a:lnTo>
                <a:lnTo>
                  <a:pt x="200" y="131"/>
                </a:lnTo>
                <a:lnTo>
                  <a:pt x="200" y="132"/>
                </a:lnTo>
                <a:lnTo>
                  <a:pt x="200" y="132"/>
                </a:lnTo>
                <a:lnTo>
                  <a:pt x="200" y="133"/>
                </a:lnTo>
                <a:lnTo>
                  <a:pt x="200" y="134"/>
                </a:lnTo>
                <a:lnTo>
                  <a:pt x="200" y="166"/>
                </a:lnTo>
                <a:lnTo>
                  <a:pt x="200" y="166"/>
                </a:lnTo>
                <a:lnTo>
                  <a:pt x="200" y="167"/>
                </a:lnTo>
                <a:lnTo>
                  <a:pt x="200" y="168"/>
                </a:lnTo>
                <a:lnTo>
                  <a:pt x="200" y="168"/>
                </a:lnTo>
                <a:lnTo>
                  <a:pt x="198" y="169"/>
                </a:lnTo>
                <a:lnTo>
                  <a:pt x="198" y="169"/>
                </a:lnTo>
                <a:lnTo>
                  <a:pt x="198" y="171"/>
                </a:lnTo>
                <a:lnTo>
                  <a:pt x="198" y="171"/>
                </a:lnTo>
                <a:lnTo>
                  <a:pt x="198" y="172"/>
                </a:lnTo>
                <a:lnTo>
                  <a:pt x="197" y="172"/>
                </a:lnTo>
                <a:lnTo>
                  <a:pt x="197" y="173"/>
                </a:lnTo>
                <a:lnTo>
                  <a:pt x="197" y="173"/>
                </a:lnTo>
                <a:lnTo>
                  <a:pt x="197" y="174"/>
                </a:lnTo>
                <a:lnTo>
                  <a:pt x="196" y="174"/>
                </a:lnTo>
                <a:lnTo>
                  <a:pt x="196" y="174"/>
                </a:lnTo>
                <a:lnTo>
                  <a:pt x="196" y="175"/>
                </a:lnTo>
                <a:lnTo>
                  <a:pt x="195" y="175"/>
                </a:lnTo>
                <a:lnTo>
                  <a:pt x="195" y="176"/>
                </a:lnTo>
                <a:lnTo>
                  <a:pt x="194" y="176"/>
                </a:lnTo>
                <a:lnTo>
                  <a:pt x="194" y="176"/>
                </a:lnTo>
                <a:lnTo>
                  <a:pt x="193" y="176"/>
                </a:lnTo>
                <a:lnTo>
                  <a:pt x="193" y="177"/>
                </a:lnTo>
                <a:lnTo>
                  <a:pt x="192" y="177"/>
                </a:lnTo>
                <a:lnTo>
                  <a:pt x="192" y="177"/>
                </a:lnTo>
                <a:lnTo>
                  <a:pt x="191" y="177"/>
                </a:lnTo>
                <a:lnTo>
                  <a:pt x="191" y="178"/>
                </a:lnTo>
                <a:lnTo>
                  <a:pt x="190" y="178"/>
                </a:lnTo>
                <a:lnTo>
                  <a:pt x="190" y="178"/>
                </a:lnTo>
                <a:lnTo>
                  <a:pt x="189" y="178"/>
                </a:lnTo>
                <a:lnTo>
                  <a:pt x="188" y="178"/>
                </a:lnTo>
                <a:lnTo>
                  <a:pt x="188" y="178"/>
                </a:lnTo>
                <a:lnTo>
                  <a:pt x="187" y="178"/>
                </a:lnTo>
                <a:lnTo>
                  <a:pt x="48" y="178"/>
                </a:lnTo>
                <a:lnTo>
                  <a:pt x="47" y="178"/>
                </a:lnTo>
                <a:lnTo>
                  <a:pt x="47" y="178"/>
                </a:lnTo>
                <a:lnTo>
                  <a:pt x="46" y="178"/>
                </a:lnTo>
                <a:lnTo>
                  <a:pt x="46" y="178"/>
                </a:lnTo>
                <a:lnTo>
                  <a:pt x="45" y="178"/>
                </a:lnTo>
                <a:lnTo>
                  <a:pt x="45" y="178"/>
                </a:lnTo>
                <a:lnTo>
                  <a:pt x="44" y="177"/>
                </a:lnTo>
                <a:lnTo>
                  <a:pt x="43" y="177"/>
                </a:lnTo>
                <a:lnTo>
                  <a:pt x="43" y="177"/>
                </a:lnTo>
                <a:lnTo>
                  <a:pt x="42" y="177"/>
                </a:lnTo>
                <a:lnTo>
                  <a:pt x="42" y="176"/>
                </a:lnTo>
                <a:lnTo>
                  <a:pt x="41" y="176"/>
                </a:lnTo>
                <a:lnTo>
                  <a:pt x="41" y="176"/>
                </a:lnTo>
                <a:lnTo>
                  <a:pt x="41" y="176"/>
                </a:lnTo>
                <a:lnTo>
                  <a:pt x="39" y="175"/>
                </a:lnTo>
                <a:lnTo>
                  <a:pt x="39" y="175"/>
                </a:lnTo>
                <a:lnTo>
                  <a:pt x="38" y="174"/>
                </a:lnTo>
                <a:lnTo>
                  <a:pt x="38" y="174"/>
                </a:lnTo>
                <a:lnTo>
                  <a:pt x="38" y="174"/>
                </a:lnTo>
                <a:lnTo>
                  <a:pt x="37" y="173"/>
                </a:lnTo>
                <a:lnTo>
                  <a:pt x="37" y="173"/>
                </a:lnTo>
                <a:lnTo>
                  <a:pt x="37" y="172"/>
                </a:lnTo>
                <a:lnTo>
                  <a:pt x="37" y="172"/>
                </a:lnTo>
                <a:lnTo>
                  <a:pt x="36" y="171"/>
                </a:lnTo>
                <a:lnTo>
                  <a:pt x="36" y="171"/>
                </a:lnTo>
                <a:lnTo>
                  <a:pt x="36" y="169"/>
                </a:lnTo>
                <a:lnTo>
                  <a:pt x="36" y="169"/>
                </a:lnTo>
                <a:lnTo>
                  <a:pt x="36" y="168"/>
                </a:lnTo>
                <a:lnTo>
                  <a:pt x="36" y="168"/>
                </a:lnTo>
                <a:lnTo>
                  <a:pt x="35" y="167"/>
                </a:lnTo>
                <a:lnTo>
                  <a:pt x="35" y="166"/>
                </a:lnTo>
                <a:lnTo>
                  <a:pt x="35" y="166"/>
                </a:lnTo>
                <a:lnTo>
                  <a:pt x="35" y="134"/>
                </a:lnTo>
                <a:lnTo>
                  <a:pt x="35" y="133"/>
                </a:lnTo>
                <a:lnTo>
                  <a:pt x="35" y="132"/>
                </a:lnTo>
                <a:lnTo>
                  <a:pt x="36" y="132"/>
                </a:lnTo>
                <a:lnTo>
                  <a:pt x="36" y="131"/>
                </a:lnTo>
                <a:lnTo>
                  <a:pt x="36" y="131"/>
                </a:lnTo>
                <a:lnTo>
                  <a:pt x="36" y="130"/>
                </a:lnTo>
                <a:lnTo>
                  <a:pt x="36" y="130"/>
                </a:lnTo>
                <a:lnTo>
                  <a:pt x="36" y="129"/>
                </a:lnTo>
                <a:lnTo>
                  <a:pt x="37" y="129"/>
                </a:lnTo>
                <a:lnTo>
                  <a:pt x="37" y="128"/>
                </a:lnTo>
                <a:lnTo>
                  <a:pt x="37" y="128"/>
                </a:lnTo>
                <a:lnTo>
                  <a:pt x="37" y="127"/>
                </a:lnTo>
                <a:lnTo>
                  <a:pt x="38" y="127"/>
                </a:lnTo>
                <a:lnTo>
                  <a:pt x="38" y="126"/>
                </a:lnTo>
                <a:lnTo>
                  <a:pt x="38" y="126"/>
                </a:lnTo>
                <a:lnTo>
                  <a:pt x="39" y="126"/>
                </a:lnTo>
                <a:lnTo>
                  <a:pt x="39" y="125"/>
                </a:lnTo>
                <a:lnTo>
                  <a:pt x="41" y="125"/>
                </a:lnTo>
                <a:lnTo>
                  <a:pt x="41" y="125"/>
                </a:lnTo>
                <a:lnTo>
                  <a:pt x="41" y="124"/>
                </a:lnTo>
                <a:lnTo>
                  <a:pt x="42" y="124"/>
                </a:lnTo>
                <a:lnTo>
                  <a:pt x="42" y="124"/>
                </a:lnTo>
                <a:lnTo>
                  <a:pt x="43" y="123"/>
                </a:lnTo>
                <a:lnTo>
                  <a:pt x="43" y="123"/>
                </a:lnTo>
                <a:lnTo>
                  <a:pt x="44" y="123"/>
                </a:lnTo>
                <a:lnTo>
                  <a:pt x="45" y="123"/>
                </a:lnTo>
                <a:lnTo>
                  <a:pt x="45" y="123"/>
                </a:lnTo>
                <a:lnTo>
                  <a:pt x="46" y="123"/>
                </a:lnTo>
                <a:lnTo>
                  <a:pt x="46" y="122"/>
                </a:lnTo>
                <a:lnTo>
                  <a:pt x="47" y="122"/>
                </a:lnTo>
                <a:lnTo>
                  <a:pt x="47" y="122"/>
                </a:lnTo>
                <a:lnTo>
                  <a:pt x="48" y="122"/>
                </a:lnTo>
                <a:lnTo>
                  <a:pt x="48" y="122"/>
                </a:lnTo>
                <a:close/>
                <a:moveTo>
                  <a:pt x="48" y="194"/>
                </a:moveTo>
                <a:lnTo>
                  <a:pt x="187" y="194"/>
                </a:lnTo>
                <a:lnTo>
                  <a:pt x="188" y="194"/>
                </a:lnTo>
                <a:lnTo>
                  <a:pt x="188" y="194"/>
                </a:lnTo>
                <a:lnTo>
                  <a:pt x="189" y="194"/>
                </a:lnTo>
                <a:lnTo>
                  <a:pt x="190" y="194"/>
                </a:lnTo>
                <a:lnTo>
                  <a:pt x="190" y="194"/>
                </a:lnTo>
                <a:lnTo>
                  <a:pt x="191" y="194"/>
                </a:lnTo>
                <a:lnTo>
                  <a:pt x="191" y="194"/>
                </a:lnTo>
                <a:lnTo>
                  <a:pt x="192" y="194"/>
                </a:lnTo>
                <a:lnTo>
                  <a:pt x="192" y="195"/>
                </a:lnTo>
                <a:lnTo>
                  <a:pt x="193" y="195"/>
                </a:lnTo>
                <a:lnTo>
                  <a:pt x="193" y="195"/>
                </a:lnTo>
                <a:lnTo>
                  <a:pt x="194" y="196"/>
                </a:lnTo>
                <a:lnTo>
                  <a:pt x="194" y="196"/>
                </a:lnTo>
                <a:lnTo>
                  <a:pt x="195" y="196"/>
                </a:lnTo>
                <a:lnTo>
                  <a:pt x="195" y="197"/>
                </a:lnTo>
                <a:lnTo>
                  <a:pt x="196" y="197"/>
                </a:lnTo>
                <a:lnTo>
                  <a:pt x="196" y="197"/>
                </a:lnTo>
                <a:lnTo>
                  <a:pt x="196" y="198"/>
                </a:lnTo>
                <a:lnTo>
                  <a:pt x="197" y="198"/>
                </a:lnTo>
                <a:lnTo>
                  <a:pt x="197" y="199"/>
                </a:lnTo>
                <a:lnTo>
                  <a:pt x="197" y="199"/>
                </a:lnTo>
                <a:lnTo>
                  <a:pt x="197" y="200"/>
                </a:lnTo>
                <a:lnTo>
                  <a:pt x="198" y="200"/>
                </a:lnTo>
                <a:lnTo>
                  <a:pt x="198" y="201"/>
                </a:lnTo>
                <a:lnTo>
                  <a:pt x="198" y="201"/>
                </a:lnTo>
                <a:lnTo>
                  <a:pt x="198" y="202"/>
                </a:lnTo>
                <a:lnTo>
                  <a:pt x="198" y="202"/>
                </a:lnTo>
                <a:lnTo>
                  <a:pt x="200" y="203"/>
                </a:lnTo>
                <a:lnTo>
                  <a:pt x="200" y="203"/>
                </a:lnTo>
                <a:lnTo>
                  <a:pt x="200" y="204"/>
                </a:lnTo>
                <a:lnTo>
                  <a:pt x="200" y="204"/>
                </a:lnTo>
                <a:lnTo>
                  <a:pt x="200" y="206"/>
                </a:lnTo>
                <a:lnTo>
                  <a:pt x="200" y="237"/>
                </a:lnTo>
                <a:lnTo>
                  <a:pt x="200" y="238"/>
                </a:lnTo>
                <a:lnTo>
                  <a:pt x="200" y="238"/>
                </a:lnTo>
                <a:lnTo>
                  <a:pt x="200" y="239"/>
                </a:lnTo>
                <a:lnTo>
                  <a:pt x="200" y="239"/>
                </a:lnTo>
                <a:lnTo>
                  <a:pt x="198" y="241"/>
                </a:lnTo>
                <a:lnTo>
                  <a:pt x="198" y="242"/>
                </a:lnTo>
                <a:lnTo>
                  <a:pt x="198" y="242"/>
                </a:lnTo>
                <a:lnTo>
                  <a:pt x="198" y="243"/>
                </a:lnTo>
                <a:lnTo>
                  <a:pt x="198" y="243"/>
                </a:lnTo>
                <a:lnTo>
                  <a:pt x="197" y="244"/>
                </a:lnTo>
                <a:lnTo>
                  <a:pt x="197" y="244"/>
                </a:lnTo>
                <a:lnTo>
                  <a:pt x="197" y="245"/>
                </a:lnTo>
                <a:lnTo>
                  <a:pt x="197" y="245"/>
                </a:lnTo>
                <a:lnTo>
                  <a:pt x="196" y="245"/>
                </a:lnTo>
                <a:lnTo>
                  <a:pt x="196" y="246"/>
                </a:lnTo>
                <a:lnTo>
                  <a:pt x="196" y="246"/>
                </a:lnTo>
                <a:lnTo>
                  <a:pt x="195" y="247"/>
                </a:lnTo>
                <a:lnTo>
                  <a:pt x="195" y="247"/>
                </a:lnTo>
                <a:lnTo>
                  <a:pt x="194" y="247"/>
                </a:lnTo>
                <a:lnTo>
                  <a:pt x="194" y="248"/>
                </a:lnTo>
                <a:lnTo>
                  <a:pt x="193" y="248"/>
                </a:lnTo>
                <a:lnTo>
                  <a:pt x="193" y="248"/>
                </a:lnTo>
                <a:lnTo>
                  <a:pt x="192" y="248"/>
                </a:lnTo>
                <a:lnTo>
                  <a:pt x="192" y="249"/>
                </a:lnTo>
                <a:lnTo>
                  <a:pt x="191" y="249"/>
                </a:lnTo>
                <a:lnTo>
                  <a:pt x="191" y="249"/>
                </a:lnTo>
                <a:lnTo>
                  <a:pt x="190" y="249"/>
                </a:lnTo>
                <a:lnTo>
                  <a:pt x="190" y="249"/>
                </a:lnTo>
                <a:lnTo>
                  <a:pt x="189" y="249"/>
                </a:lnTo>
                <a:lnTo>
                  <a:pt x="188" y="249"/>
                </a:lnTo>
                <a:lnTo>
                  <a:pt x="188" y="249"/>
                </a:lnTo>
                <a:lnTo>
                  <a:pt x="187" y="249"/>
                </a:lnTo>
                <a:lnTo>
                  <a:pt x="48" y="249"/>
                </a:lnTo>
                <a:lnTo>
                  <a:pt x="47" y="249"/>
                </a:lnTo>
                <a:lnTo>
                  <a:pt x="47" y="249"/>
                </a:lnTo>
                <a:lnTo>
                  <a:pt x="46" y="249"/>
                </a:lnTo>
                <a:lnTo>
                  <a:pt x="46" y="249"/>
                </a:lnTo>
                <a:lnTo>
                  <a:pt x="45" y="249"/>
                </a:lnTo>
                <a:lnTo>
                  <a:pt x="45" y="249"/>
                </a:lnTo>
                <a:lnTo>
                  <a:pt x="44" y="249"/>
                </a:lnTo>
                <a:lnTo>
                  <a:pt x="43" y="249"/>
                </a:lnTo>
                <a:lnTo>
                  <a:pt x="43" y="248"/>
                </a:lnTo>
                <a:lnTo>
                  <a:pt x="42" y="248"/>
                </a:lnTo>
                <a:lnTo>
                  <a:pt x="42" y="248"/>
                </a:lnTo>
                <a:lnTo>
                  <a:pt x="41" y="248"/>
                </a:lnTo>
                <a:lnTo>
                  <a:pt x="41" y="247"/>
                </a:lnTo>
                <a:lnTo>
                  <a:pt x="41" y="247"/>
                </a:lnTo>
                <a:lnTo>
                  <a:pt x="39" y="247"/>
                </a:lnTo>
                <a:lnTo>
                  <a:pt x="39" y="246"/>
                </a:lnTo>
                <a:lnTo>
                  <a:pt x="38" y="246"/>
                </a:lnTo>
                <a:lnTo>
                  <a:pt x="38" y="245"/>
                </a:lnTo>
                <a:lnTo>
                  <a:pt x="38" y="245"/>
                </a:lnTo>
                <a:lnTo>
                  <a:pt x="37" y="245"/>
                </a:lnTo>
                <a:lnTo>
                  <a:pt x="37" y="244"/>
                </a:lnTo>
                <a:lnTo>
                  <a:pt x="37" y="244"/>
                </a:lnTo>
                <a:lnTo>
                  <a:pt x="37" y="243"/>
                </a:lnTo>
                <a:lnTo>
                  <a:pt x="36" y="243"/>
                </a:lnTo>
                <a:lnTo>
                  <a:pt x="36" y="242"/>
                </a:lnTo>
                <a:lnTo>
                  <a:pt x="36" y="242"/>
                </a:lnTo>
                <a:lnTo>
                  <a:pt x="36" y="241"/>
                </a:lnTo>
                <a:lnTo>
                  <a:pt x="36" y="239"/>
                </a:lnTo>
                <a:lnTo>
                  <a:pt x="36" y="239"/>
                </a:lnTo>
                <a:lnTo>
                  <a:pt x="35" y="238"/>
                </a:lnTo>
                <a:lnTo>
                  <a:pt x="35" y="238"/>
                </a:lnTo>
                <a:lnTo>
                  <a:pt x="35" y="237"/>
                </a:lnTo>
                <a:lnTo>
                  <a:pt x="35" y="206"/>
                </a:lnTo>
                <a:lnTo>
                  <a:pt x="35" y="204"/>
                </a:lnTo>
                <a:lnTo>
                  <a:pt x="35" y="204"/>
                </a:lnTo>
                <a:lnTo>
                  <a:pt x="36" y="203"/>
                </a:lnTo>
                <a:lnTo>
                  <a:pt x="36" y="203"/>
                </a:lnTo>
                <a:lnTo>
                  <a:pt x="36" y="202"/>
                </a:lnTo>
                <a:lnTo>
                  <a:pt x="36" y="202"/>
                </a:lnTo>
                <a:lnTo>
                  <a:pt x="36" y="201"/>
                </a:lnTo>
                <a:lnTo>
                  <a:pt x="36" y="201"/>
                </a:lnTo>
                <a:lnTo>
                  <a:pt x="37" y="200"/>
                </a:lnTo>
                <a:lnTo>
                  <a:pt x="37" y="200"/>
                </a:lnTo>
                <a:lnTo>
                  <a:pt x="37" y="199"/>
                </a:lnTo>
                <a:lnTo>
                  <a:pt x="37" y="199"/>
                </a:lnTo>
                <a:lnTo>
                  <a:pt x="38" y="198"/>
                </a:lnTo>
                <a:lnTo>
                  <a:pt x="38" y="198"/>
                </a:lnTo>
                <a:lnTo>
                  <a:pt x="38" y="197"/>
                </a:lnTo>
                <a:lnTo>
                  <a:pt x="39" y="197"/>
                </a:lnTo>
                <a:lnTo>
                  <a:pt x="39" y="197"/>
                </a:lnTo>
                <a:lnTo>
                  <a:pt x="41" y="196"/>
                </a:lnTo>
                <a:lnTo>
                  <a:pt x="41" y="196"/>
                </a:lnTo>
                <a:lnTo>
                  <a:pt x="41" y="196"/>
                </a:lnTo>
                <a:lnTo>
                  <a:pt x="42" y="195"/>
                </a:lnTo>
                <a:lnTo>
                  <a:pt x="42" y="195"/>
                </a:lnTo>
                <a:lnTo>
                  <a:pt x="43" y="195"/>
                </a:lnTo>
                <a:lnTo>
                  <a:pt x="43" y="194"/>
                </a:lnTo>
                <a:lnTo>
                  <a:pt x="44" y="194"/>
                </a:lnTo>
                <a:lnTo>
                  <a:pt x="45" y="194"/>
                </a:lnTo>
                <a:lnTo>
                  <a:pt x="45" y="194"/>
                </a:lnTo>
                <a:lnTo>
                  <a:pt x="46" y="194"/>
                </a:lnTo>
                <a:lnTo>
                  <a:pt x="46" y="194"/>
                </a:lnTo>
                <a:lnTo>
                  <a:pt x="47" y="194"/>
                </a:lnTo>
                <a:lnTo>
                  <a:pt x="47" y="194"/>
                </a:lnTo>
                <a:lnTo>
                  <a:pt x="48" y="194"/>
                </a:lnTo>
                <a:lnTo>
                  <a:pt x="48" y="194"/>
                </a:lnTo>
                <a:close/>
                <a:moveTo>
                  <a:pt x="48" y="265"/>
                </a:moveTo>
                <a:lnTo>
                  <a:pt x="187" y="265"/>
                </a:lnTo>
                <a:lnTo>
                  <a:pt x="188" y="265"/>
                </a:lnTo>
                <a:lnTo>
                  <a:pt x="188" y="265"/>
                </a:lnTo>
                <a:lnTo>
                  <a:pt x="189" y="265"/>
                </a:lnTo>
                <a:lnTo>
                  <a:pt x="190" y="265"/>
                </a:lnTo>
                <a:lnTo>
                  <a:pt x="190" y="265"/>
                </a:lnTo>
                <a:lnTo>
                  <a:pt x="191" y="266"/>
                </a:lnTo>
                <a:lnTo>
                  <a:pt x="191" y="266"/>
                </a:lnTo>
                <a:lnTo>
                  <a:pt x="192" y="266"/>
                </a:lnTo>
                <a:lnTo>
                  <a:pt x="192" y="266"/>
                </a:lnTo>
                <a:lnTo>
                  <a:pt x="193" y="266"/>
                </a:lnTo>
                <a:lnTo>
                  <a:pt x="193" y="267"/>
                </a:lnTo>
                <a:lnTo>
                  <a:pt x="194" y="267"/>
                </a:lnTo>
                <a:lnTo>
                  <a:pt x="194" y="267"/>
                </a:lnTo>
                <a:lnTo>
                  <a:pt x="195" y="268"/>
                </a:lnTo>
                <a:lnTo>
                  <a:pt x="195" y="268"/>
                </a:lnTo>
                <a:lnTo>
                  <a:pt x="196" y="268"/>
                </a:lnTo>
                <a:lnTo>
                  <a:pt x="196" y="269"/>
                </a:lnTo>
                <a:lnTo>
                  <a:pt x="196" y="269"/>
                </a:lnTo>
                <a:lnTo>
                  <a:pt x="197" y="270"/>
                </a:lnTo>
                <a:lnTo>
                  <a:pt x="197" y="270"/>
                </a:lnTo>
                <a:lnTo>
                  <a:pt x="197" y="270"/>
                </a:lnTo>
                <a:lnTo>
                  <a:pt x="197" y="271"/>
                </a:lnTo>
                <a:lnTo>
                  <a:pt x="198" y="271"/>
                </a:lnTo>
                <a:lnTo>
                  <a:pt x="198" y="272"/>
                </a:lnTo>
                <a:lnTo>
                  <a:pt x="198" y="272"/>
                </a:lnTo>
                <a:lnTo>
                  <a:pt x="198" y="273"/>
                </a:lnTo>
                <a:lnTo>
                  <a:pt x="198" y="273"/>
                </a:lnTo>
                <a:lnTo>
                  <a:pt x="200" y="274"/>
                </a:lnTo>
                <a:lnTo>
                  <a:pt x="200" y="275"/>
                </a:lnTo>
                <a:lnTo>
                  <a:pt x="200" y="275"/>
                </a:lnTo>
                <a:lnTo>
                  <a:pt x="200" y="277"/>
                </a:lnTo>
                <a:lnTo>
                  <a:pt x="200" y="277"/>
                </a:lnTo>
                <a:lnTo>
                  <a:pt x="200" y="309"/>
                </a:lnTo>
                <a:lnTo>
                  <a:pt x="200" y="309"/>
                </a:lnTo>
                <a:lnTo>
                  <a:pt x="200" y="310"/>
                </a:lnTo>
                <a:lnTo>
                  <a:pt x="200" y="310"/>
                </a:lnTo>
                <a:lnTo>
                  <a:pt x="200" y="312"/>
                </a:lnTo>
                <a:lnTo>
                  <a:pt x="198" y="312"/>
                </a:lnTo>
                <a:lnTo>
                  <a:pt x="198" y="313"/>
                </a:lnTo>
                <a:lnTo>
                  <a:pt x="198" y="313"/>
                </a:lnTo>
                <a:lnTo>
                  <a:pt x="198" y="314"/>
                </a:lnTo>
                <a:lnTo>
                  <a:pt x="198" y="314"/>
                </a:lnTo>
                <a:lnTo>
                  <a:pt x="197" y="315"/>
                </a:lnTo>
                <a:lnTo>
                  <a:pt x="197" y="315"/>
                </a:lnTo>
                <a:lnTo>
                  <a:pt x="197" y="316"/>
                </a:lnTo>
                <a:lnTo>
                  <a:pt x="197" y="316"/>
                </a:lnTo>
                <a:lnTo>
                  <a:pt x="196" y="317"/>
                </a:lnTo>
                <a:lnTo>
                  <a:pt x="196" y="317"/>
                </a:lnTo>
                <a:lnTo>
                  <a:pt x="196" y="318"/>
                </a:lnTo>
                <a:lnTo>
                  <a:pt x="195" y="318"/>
                </a:lnTo>
                <a:lnTo>
                  <a:pt x="195" y="318"/>
                </a:lnTo>
                <a:lnTo>
                  <a:pt x="194" y="319"/>
                </a:lnTo>
                <a:lnTo>
                  <a:pt x="194" y="319"/>
                </a:lnTo>
                <a:lnTo>
                  <a:pt x="193" y="319"/>
                </a:lnTo>
                <a:lnTo>
                  <a:pt x="193" y="319"/>
                </a:lnTo>
                <a:lnTo>
                  <a:pt x="192" y="320"/>
                </a:lnTo>
                <a:lnTo>
                  <a:pt x="192" y="320"/>
                </a:lnTo>
                <a:lnTo>
                  <a:pt x="191" y="320"/>
                </a:lnTo>
                <a:lnTo>
                  <a:pt x="191" y="320"/>
                </a:lnTo>
                <a:lnTo>
                  <a:pt x="190" y="320"/>
                </a:lnTo>
                <a:lnTo>
                  <a:pt x="190" y="321"/>
                </a:lnTo>
                <a:lnTo>
                  <a:pt x="189" y="321"/>
                </a:lnTo>
                <a:lnTo>
                  <a:pt x="188" y="321"/>
                </a:lnTo>
                <a:lnTo>
                  <a:pt x="188" y="321"/>
                </a:lnTo>
                <a:lnTo>
                  <a:pt x="187" y="321"/>
                </a:lnTo>
                <a:lnTo>
                  <a:pt x="48" y="321"/>
                </a:lnTo>
                <a:lnTo>
                  <a:pt x="47" y="321"/>
                </a:lnTo>
                <a:lnTo>
                  <a:pt x="47" y="321"/>
                </a:lnTo>
                <a:lnTo>
                  <a:pt x="46" y="321"/>
                </a:lnTo>
                <a:lnTo>
                  <a:pt x="46" y="321"/>
                </a:lnTo>
                <a:lnTo>
                  <a:pt x="45" y="320"/>
                </a:lnTo>
                <a:lnTo>
                  <a:pt x="45" y="320"/>
                </a:lnTo>
                <a:lnTo>
                  <a:pt x="44" y="320"/>
                </a:lnTo>
                <a:lnTo>
                  <a:pt x="43" y="320"/>
                </a:lnTo>
                <a:lnTo>
                  <a:pt x="43" y="320"/>
                </a:lnTo>
                <a:lnTo>
                  <a:pt x="42" y="319"/>
                </a:lnTo>
                <a:lnTo>
                  <a:pt x="42" y="319"/>
                </a:lnTo>
                <a:lnTo>
                  <a:pt x="41" y="319"/>
                </a:lnTo>
                <a:lnTo>
                  <a:pt x="41" y="319"/>
                </a:lnTo>
                <a:lnTo>
                  <a:pt x="41" y="318"/>
                </a:lnTo>
                <a:lnTo>
                  <a:pt x="39" y="318"/>
                </a:lnTo>
                <a:lnTo>
                  <a:pt x="39" y="318"/>
                </a:lnTo>
                <a:lnTo>
                  <a:pt x="38" y="317"/>
                </a:lnTo>
                <a:lnTo>
                  <a:pt x="38" y="317"/>
                </a:lnTo>
                <a:lnTo>
                  <a:pt x="38" y="316"/>
                </a:lnTo>
                <a:lnTo>
                  <a:pt x="37" y="316"/>
                </a:lnTo>
                <a:lnTo>
                  <a:pt x="37" y="315"/>
                </a:lnTo>
                <a:lnTo>
                  <a:pt x="37" y="315"/>
                </a:lnTo>
                <a:lnTo>
                  <a:pt x="37" y="314"/>
                </a:lnTo>
                <a:lnTo>
                  <a:pt x="36" y="314"/>
                </a:lnTo>
                <a:lnTo>
                  <a:pt x="36" y="313"/>
                </a:lnTo>
                <a:lnTo>
                  <a:pt x="36" y="313"/>
                </a:lnTo>
                <a:lnTo>
                  <a:pt x="36" y="312"/>
                </a:lnTo>
                <a:lnTo>
                  <a:pt x="36" y="312"/>
                </a:lnTo>
                <a:lnTo>
                  <a:pt x="36" y="310"/>
                </a:lnTo>
                <a:lnTo>
                  <a:pt x="35" y="310"/>
                </a:lnTo>
                <a:lnTo>
                  <a:pt x="35" y="309"/>
                </a:lnTo>
                <a:lnTo>
                  <a:pt x="35" y="309"/>
                </a:lnTo>
                <a:lnTo>
                  <a:pt x="35" y="277"/>
                </a:lnTo>
                <a:lnTo>
                  <a:pt x="35" y="277"/>
                </a:lnTo>
                <a:lnTo>
                  <a:pt x="35" y="275"/>
                </a:lnTo>
                <a:lnTo>
                  <a:pt x="36" y="275"/>
                </a:lnTo>
                <a:lnTo>
                  <a:pt x="36" y="274"/>
                </a:lnTo>
                <a:lnTo>
                  <a:pt x="36" y="273"/>
                </a:lnTo>
                <a:lnTo>
                  <a:pt x="36" y="273"/>
                </a:lnTo>
                <a:lnTo>
                  <a:pt x="36" y="272"/>
                </a:lnTo>
                <a:lnTo>
                  <a:pt x="36" y="272"/>
                </a:lnTo>
                <a:lnTo>
                  <a:pt x="37" y="271"/>
                </a:lnTo>
                <a:lnTo>
                  <a:pt x="37" y="271"/>
                </a:lnTo>
                <a:lnTo>
                  <a:pt x="37" y="270"/>
                </a:lnTo>
                <a:lnTo>
                  <a:pt x="37" y="270"/>
                </a:lnTo>
                <a:lnTo>
                  <a:pt x="38" y="270"/>
                </a:lnTo>
                <a:lnTo>
                  <a:pt x="38" y="269"/>
                </a:lnTo>
                <a:lnTo>
                  <a:pt x="38" y="269"/>
                </a:lnTo>
                <a:lnTo>
                  <a:pt x="39" y="268"/>
                </a:lnTo>
                <a:lnTo>
                  <a:pt x="39" y="268"/>
                </a:lnTo>
                <a:lnTo>
                  <a:pt x="41" y="268"/>
                </a:lnTo>
                <a:lnTo>
                  <a:pt x="41" y="267"/>
                </a:lnTo>
                <a:lnTo>
                  <a:pt x="41" y="267"/>
                </a:lnTo>
                <a:lnTo>
                  <a:pt x="42" y="267"/>
                </a:lnTo>
                <a:lnTo>
                  <a:pt x="42" y="266"/>
                </a:lnTo>
                <a:lnTo>
                  <a:pt x="43" y="266"/>
                </a:lnTo>
                <a:lnTo>
                  <a:pt x="43" y="266"/>
                </a:lnTo>
                <a:lnTo>
                  <a:pt x="44" y="266"/>
                </a:lnTo>
                <a:lnTo>
                  <a:pt x="45" y="266"/>
                </a:lnTo>
                <a:lnTo>
                  <a:pt x="45" y="265"/>
                </a:lnTo>
                <a:lnTo>
                  <a:pt x="46" y="265"/>
                </a:lnTo>
                <a:lnTo>
                  <a:pt x="46" y="265"/>
                </a:lnTo>
                <a:lnTo>
                  <a:pt x="47" y="265"/>
                </a:lnTo>
                <a:lnTo>
                  <a:pt x="47" y="265"/>
                </a:lnTo>
                <a:lnTo>
                  <a:pt x="48" y="265"/>
                </a:lnTo>
                <a:lnTo>
                  <a:pt x="48" y="265"/>
                </a:lnTo>
                <a:close/>
                <a:moveTo>
                  <a:pt x="118" y="455"/>
                </a:moveTo>
                <a:lnTo>
                  <a:pt x="118" y="455"/>
                </a:lnTo>
                <a:lnTo>
                  <a:pt x="119" y="455"/>
                </a:lnTo>
                <a:lnTo>
                  <a:pt x="120" y="455"/>
                </a:lnTo>
                <a:lnTo>
                  <a:pt x="121" y="455"/>
                </a:lnTo>
                <a:lnTo>
                  <a:pt x="121" y="456"/>
                </a:lnTo>
                <a:lnTo>
                  <a:pt x="122" y="456"/>
                </a:lnTo>
                <a:lnTo>
                  <a:pt x="123" y="456"/>
                </a:lnTo>
                <a:lnTo>
                  <a:pt x="123" y="456"/>
                </a:lnTo>
                <a:lnTo>
                  <a:pt x="124" y="457"/>
                </a:lnTo>
                <a:lnTo>
                  <a:pt x="125" y="457"/>
                </a:lnTo>
                <a:lnTo>
                  <a:pt x="125" y="457"/>
                </a:lnTo>
                <a:lnTo>
                  <a:pt x="126" y="458"/>
                </a:lnTo>
                <a:lnTo>
                  <a:pt x="127" y="458"/>
                </a:lnTo>
                <a:lnTo>
                  <a:pt x="127" y="459"/>
                </a:lnTo>
                <a:lnTo>
                  <a:pt x="129" y="459"/>
                </a:lnTo>
                <a:lnTo>
                  <a:pt x="129" y="460"/>
                </a:lnTo>
                <a:lnTo>
                  <a:pt x="130" y="460"/>
                </a:lnTo>
                <a:lnTo>
                  <a:pt x="130" y="461"/>
                </a:lnTo>
                <a:lnTo>
                  <a:pt x="131" y="461"/>
                </a:lnTo>
                <a:lnTo>
                  <a:pt x="131" y="462"/>
                </a:lnTo>
                <a:lnTo>
                  <a:pt x="131" y="462"/>
                </a:lnTo>
                <a:lnTo>
                  <a:pt x="132" y="463"/>
                </a:lnTo>
                <a:lnTo>
                  <a:pt x="132" y="464"/>
                </a:lnTo>
                <a:lnTo>
                  <a:pt x="132" y="464"/>
                </a:lnTo>
                <a:lnTo>
                  <a:pt x="133" y="465"/>
                </a:lnTo>
                <a:lnTo>
                  <a:pt x="133" y="466"/>
                </a:lnTo>
                <a:lnTo>
                  <a:pt x="133" y="466"/>
                </a:lnTo>
                <a:lnTo>
                  <a:pt x="133" y="467"/>
                </a:lnTo>
                <a:lnTo>
                  <a:pt x="133" y="468"/>
                </a:lnTo>
                <a:lnTo>
                  <a:pt x="133" y="469"/>
                </a:lnTo>
                <a:lnTo>
                  <a:pt x="133" y="469"/>
                </a:lnTo>
                <a:lnTo>
                  <a:pt x="133" y="471"/>
                </a:lnTo>
                <a:lnTo>
                  <a:pt x="133" y="472"/>
                </a:lnTo>
                <a:lnTo>
                  <a:pt x="133" y="473"/>
                </a:lnTo>
                <a:lnTo>
                  <a:pt x="133" y="473"/>
                </a:lnTo>
                <a:lnTo>
                  <a:pt x="133" y="474"/>
                </a:lnTo>
                <a:lnTo>
                  <a:pt x="133" y="475"/>
                </a:lnTo>
                <a:lnTo>
                  <a:pt x="133" y="476"/>
                </a:lnTo>
                <a:lnTo>
                  <a:pt x="133" y="476"/>
                </a:lnTo>
                <a:lnTo>
                  <a:pt x="132" y="477"/>
                </a:lnTo>
                <a:lnTo>
                  <a:pt x="132" y="478"/>
                </a:lnTo>
                <a:lnTo>
                  <a:pt x="132" y="478"/>
                </a:lnTo>
                <a:lnTo>
                  <a:pt x="131" y="479"/>
                </a:lnTo>
                <a:lnTo>
                  <a:pt x="131" y="480"/>
                </a:lnTo>
                <a:lnTo>
                  <a:pt x="131" y="480"/>
                </a:lnTo>
                <a:lnTo>
                  <a:pt x="130" y="481"/>
                </a:lnTo>
                <a:lnTo>
                  <a:pt x="130" y="481"/>
                </a:lnTo>
                <a:lnTo>
                  <a:pt x="129" y="482"/>
                </a:lnTo>
                <a:lnTo>
                  <a:pt x="129" y="482"/>
                </a:lnTo>
                <a:lnTo>
                  <a:pt x="127" y="483"/>
                </a:lnTo>
                <a:lnTo>
                  <a:pt x="127" y="483"/>
                </a:lnTo>
                <a:lnTo>
                  <a:pt x="126" y="484"/>
                </a:lnTo>
                <a:lnTo>
                  <a:pt x="125" y="484"/>
                </a:lnTo>
                <a:lnTo>
                  <a:pt x="125" y="484"/>
                </a:lnTo>
                <a:lnTo>
                  <a:pt x="124" y="485"/>
                </a:lnTo>
                <a:lnTo>
                  <a:pt x="123" y="485"/>
                </a:lnTo>
                <a:lnTo>
                  <a:pt x="123" y="485"/>
                </a:lnTo>
                <a:lnTo>
                  <a:pt x="122" y="485"/>
                </a:lnTo>
                <a:lnTo>
                  <a:pt x="121" y="486"/>
                </a:lnTo>
                <a:lnTo>
                  <a:pt x="121" y="486"/>
                </a:lnTo>
                <a:lnTo>
                  <a:pt x="120" y="486"/>
                </a:lnTo>
                <a:lnTo>
                  <a:pt x="119" y="486"/>
                </a:lnTo>
                <a:lnTo>
                  <a:pt x="118" y="486"/>
                </a:lnTo>
                <a:lnTo>
                  <a:pt x="118" y="486"/>
                </a:lnTo>
                <a:lnTo>
                  <a:pt x="117" y="486"/>
                </a:lnTo>
                <a:lnTo>
                  <a:pt x="116" y="486"/>
                </a:lnTo>
                <a:lnTo>
                  <a:pt x="115" y="486"/>
                </a:lnTo>
                <a:lnTo>
                  <a:pt x="115" y="486"/>
                </a:lnTo>
                <a:lnTo>
                  <a:pt x="114" y="486"/>
                </a:lnTo>
                <a:lnTo>
                  <a:pt x="113" y="485"/>
                </a:lnTo>
                <a:lnTo>
                  <a:pt x="113" y="485"/>
                </a:lnTo>
                <a:lnTo>
                  <a:pt x="112" y="485"/>
                </a:lnTo>
                <a:lnTo>
                  <a:pt x="110" y="485"/>
                </a:lnTo>
                <a:lnTo>
                  <a:pt x="110" y="484"/>
                </a:lnTo>
                <a:lnTo>
                  <a:pt x="109" y="484"/>
                </a:lnTo>
                <a:lnTo>
                  <a:pt x="108" y="484"/>
                </a:lnTo>
                <a:lnTo>
                  <a:pt x="108" y="483"/>
                </a:lnTo>
                <a:lnTo>
                  <a:pt x="107" y="483"/>
                </a:lnTo>
                <a:lnTo>
                  <a:pt x="107" y="482"/>
                </a:lnTo>
                <a:lnTo>
                  <a:pt x="106" y="482"/>
                </a:lnTo>
                <a:lnTo>
                  <a:pt x="106" y="481"/>
                </a:lnTo>
                <a:lnTo>
                  <a:pt x="105" y="481"/>
                </a:lnTo>
                <a:lnTo>
                  <a:pt x="105" y="480"/>
                </a:lnTo>
                <a:lnTo>
                  <a:pt x="104" y="480"/>
                </a:lnTo>
                <a:lnTo>
                  <a:pt x="104" y="479"/>
                </a:lnTo>
                <a:lnTo>
                  <a:pt x="104" y="478"/>
                </a:lnTo>
                <a:lnTo>
                  <a:pt x="103" y="478"/>
                </a:lnTo>
                <a:lnTo>
                  <a:pt x="103" y="477"/>
                </a:lnTo>
                <a:lnTo>
                  <a:pt x="103" y="476"/>
                </a:lnTo>
                <a:lnTo>
                  <a:pt x="102" y="476"/>
                </a:lnTo>
                <a:lnTo>
                  <a:pt x="102" y="475"/>
                </a:lnTo>
                <a:lnTo>
                  <a:pt x="102" y="474"/>
                </a:lnTo>
                <a:lnTo>
                  <a:pt x="102" y="473"/>
                </a:lnTo>
                <a:lnTo>
                  <a:pt x="102" y="473"/>
                </a:lnTo>
                <a:lnTo>
                  <a:pt x="102" y="472"/>
                </a:lnTo>
                <a:lnTo>
                  <a:pt x="102" y="471"/>
                </a:lnTo>
                <a:lnTo>
                  <a:pt x="102" y="469"/>
                </a:lnTo>
                <a:lnTo>
                  <a:pt x="102" y="469"/>
                </a:lnTo>
                <a:lnTo>
                  <a:pt x="102" y="468"/>
                </a:lnTo>
                <a:lnTo>
                  <a:pt x="102" y="467"/>
                </a:lnTo>
                <a:lnTo>
                  <a:pt x="102" y="466"/>
                </a:lnTo>
                <a:lnTo>
                  <a:pt x="102" y="466"/>
                </a:lnTo>
                <a:lnTo>
                  <a:pt x="103" y="465"/>
                </a:lnTo>
                <a:lnTo>
                  <a:pt x="103" y="464"/>
                </a:lnTo>
                <a:lnTo>
                  <a:pt x="103" y="464"/>
                </a:lnTo>
                <a:lnTo>
                  <a:pt x="104" y="463"/>
                </a:lnTo>
                <a:lnTo>
                  <a:pt x="104" y="462"/>
                </a:lnTo>
                <a:lnTo>
                  <a:pt x="104" y="462"/>
                </a:lnTo>
                <a:lnTo>
                  <a:pt x="105" y="461"/>
                </a:lnTo>
                <a:lnTo>
                  <a:pt x="105" y="461"/>
                </a:lnTo>
                <a:lnTo>
                  <a:pt x="106" y="460"/>
                </a:lnTo>
                <a:lnTo>
                  <a:pt x="106" y="460"/>
                </a:lnTo>
                <a:lnTo>
                  <a:pt x="107" y="459"/>
                </a:lnTo>
                <a:lnTo>
                  <a:pt x="107" y="459"/>
                </a:lnTo>
                <a:lnTo>
                  <a:pt x="108" y="458"/>
                </a:lnTo>
                <a:lnTo>
                  <a:pt x="108" y="458"/>
                </a:lnTo>
                <a:lnTo>
                  <a:pt x="109" y="457"/>
                </a:lnTo>
                <a:lnTo>
                  <a:pt x="110" y="457"/>
                </a:lnTo>
                <a:lnTo>
                  <a:pt x="110" y="457"/>
                </a:lnTo>
                <a:lnTo>
                  <a:pt x="112" y="456"/>
                </a:lnTo>
                <a:lnTo>
                  <a:pt x="113" y="456"/>
                </a:lnTo>
                <a:lnTo>
                  <a:pt x="113" y="456"/>
                </a:lnTo>
                <a:lnTo>
                  <a:pt x="114" y="456"/>
                </a:lnTo>
                <a:lnTo>
                  <a:pt x="115" y="455"/>
                </a:lnTo>
                <a:lnTo>
                  <a:pt x="115" y="455"/>
                </a:lnTo>
                <a:lnTo>
                  <a:pt x="116" y="455"/>
                </a:lnTo>
                <a:lnTo>
                  <a:pt x="117" y="455"/>
                </a:lnTo>
                <a:lnTo>
                  <a:pt x="118" y="455"/>
                </a:lnTo>
                <a:lnTo>
                  <a:pt x="118" y="455"/>
                </a:lnTo>
                <a:close/>
                <a:moveTo>
                  <a:pt x="41" y="403"/>
                </a:moveTo>
                <a:lnTo>
                  <a:pt x="194" y="403"/>
                </a:lnTo>
                <a:lnTo>
                  <a:pt x="195" y="403"/>
                </a:lnTo>
                <a:lnTo>
                  <a:pt x="195" y="403"/>
                </a:lnTo>
                <a:lnTo>
                  <a:pt x="195" y="403"/>
                </a:lnTo>
                <a:lnTo>
                  <a:pt x="196" y="403"/>
                </a:lnTo>
                <a:lnTo>
                  <a:pt x="196" y="404"/>
                </a:lnTo>
                <a:lnTo>
                  <a:pt x="196" y="404"/>
                </a:lnTo>
                <a:lnTo>
                  <a:pt x="197" y="404"/>
                </a:lnTo>
                <a:lnTo>
                  <a:pt x="197" y="404"/>
                </a:lnTo>
                <a:lnTo>
                  <a:pt x="197" y="405"/>
                </a:lnTo>
                <a:lnTo>
                  <a:pt x="197" y="405"/>
                </a:lnTo>
                <a:lnTo>
                  <a:pt x="198" y="405"/>
                </a:lnTo>
                <a:lnTo>
                  <a:pt x="198" y="405"/>
                </a:lnTo>
                <a:lnTo>
                  <a:pt x="198" y="406"/>
                </a:lnTo>
                <a:lnTo>
                  <a:pt x="198" y="406"/>
                </a:lnTo>
                <a:lnTo>
                  <a:pt x="198" y="406"/>
                </a:lnTo>
                <a:lnTo>
                  <a:pt x="198" y="407"/>
                </a:lnTo>
                <a:lnTo>
                  <a:pt x="198" y="410"/>
                </a:lnTo>
                <a:lnTo>
                  <a:pt x="198" y="411"/>
                </a:lnTo>
                <a:lnTo>
                  <a:pt x="198" y="411"/>
                </a:lnTo>
                <a:lnTo>
                  <a:pt x="198" y="411"/>
                </a:lnTo>
                <a:lnTo>
                  <a:pt x="198" y="412"/>
                </a:lnTo>
                <a:lnTo>
                  <a:pt x="198" y="412"/>
                </a:lnTo>
                <a:lnTo>
                  <a:pt x="197" y="413"/>
                </a:lnTo>
                <a:lnTo>
                  <a:pt x="197" y="413"/>
                </a:lnTo>
                <a:lnTo>
                  <a:pt x="197" y="413"/>
                </a:lnTo>
                <a:lnTo>
                  <a:pt x="197" y="413"/>
                </a:lnTo>
                <a:lnTo>
                  <a:pt x="196" y="414"/>
                </a:lnTo>
                <a:lnTo>
                  <a:pt x="196" y="414"/>
                </a:lnTo>
                <a:lnTo>
                  <a:pt x="196" y="414"/>
                </a:lnTo>
                <a:lnTo>
                  <a:pt x="195" y="414"/>
                </a:lnTo>
                <a:lnTo>
                  <a:pt x="195" y="414"/>
                </a:lnTo>
                <a:lnTo>
                  <a:pt x="195" y="414"/>
                </a:lnTo>
                <a:lnTo>
                  <a:pt x="194" y="414"/>
                </a:lnTo>
                <a:lnTo>
                  <a:pt x="41" y="414"/>
                </a:lnTo>
                <a:lnTo>
                  <a:pt x="41" y="414"/>
                </a:lnTo>
                <a:lnTo>
                  <a:pt x="39" y="414"/>
                </a:lnTo>
                <a:lnTo>
                  <a:pt x="39" y="414"/>
                </a:lnTo>
                <a:lnTo>
                  <a:pt x="39" y="414"/>
                </a:lnTo>
                <a:lnTo>
                  <a:pt x="38" y="414"/>
                </a:lnTo>
                <a:lnTo>
                  <a:pt x="38" y="414"/>
                </a:lnTo>
                <a:lnTo>
                  <a:pt x="38" y="413"/>
                </a:lnTo>
                <a:lnTo>
                  <a:pt x="37" y="413"/>
                </a:lnTo>
                <a:lnTo>
                  <a:pt x="37" y="413"/>
                </a:lnTo>
                <a:lnTo>
                  <a:pt x="37" y="413"/>
                </a:lnTo>
                <a:lnTo>
                  <a:pt x="37" y="412"/>
                </a:lnTo>
                <a:lnTo>
                  <a:pt x="37" y="412"/>
                </a:lnTo>
                <a:lnTo>
                  <a:pt x="36" y="411"/>
                </a:lnTo>
                <a:lnTo>
                  <a:pt x="36" y="411"/>
                </a:lnTo>
                <a:lnTo>
                  <a:pt x="36" y="411"/>
                </a:lnTo>
                <a:lnTo>
                  <a:pt x="36" y="410"/>
                </a:lnTo>
                <a:lnTo>
                  <a:pt x="36" y="407"/>
                </a:lnTo>
                <a:lnTo>
                  <a:pt x="36" y="406"/>
                </a:lnTo>
                <a:lnTo>
                  <a:pt x="36" y="406"/>
                </a:lnTo>
                <a:lnTo>
                  <a:pt x="36" y="406"/>
                </a:lnTo>
                <a:lnTo>
                  <a:pt x="37" y="405"/>
                </a:lnTo>
                <a:lnTo>
                  <a:pt x="37" y="405"/>
                </a:lnTo>
                <a:lnTo>
                  <a:pt x="37" y="405"/>
                </a:lnTo>
                <a:lnTo>
                  <a:pt x="37" y="405"/>
                </a:lnTo>
                <a:lnTo>
                  <a:pt x="37" y="404"/>
                </a:lnTo>
                <a:lnTo>
                  <a:pt x="38" y="404"/>
                </a:lnTo>
                <a:lnTo>
                  <a:pt x="38" y="404"/>
                </a:lnTo>
                <a:lnTo>
                  <a:pt x="38" y="404"/>
                </a:lnTo>
                <a:lnTo>
                  <a:pt x="39" y="403"/>
                </a:lnTo>
                <a:lnTo>
                  <a:pt x="39" y="403"/>
                </a:lnTo>
                <a:lnTo>
                  <a:pt x="39" y="403"/>
                </a:lnTo>
                <a:lnTo>
                  <a:pt x="41" y="403"/>
                </a:lnTo>
                <a:lnTo>
                  <a:pt x="41" y="403"/>
                </a:lnTo>
                <a:lnTo>
                  <a:pt x="41" y="403"/>
                </a:lnTo>
                <a:close/>
                <a:moveTo>
                  <a:pt x="41" y="385"/>
                </a:moveTo>
                <a:lnTo>
                  <a:pt x="194" y="385"/>
                </a:lnTo>
                <a:lnTo>
                  <a:pt x="195" y="385"/>
                </a:lnTo>
                <a:lnTo>
                  <a:pt x="195" y="386"/>
                </a:lnTo>
                <a:lnTo>
                  <a:pt x="195" y="386"/>
                </a:lnTo>
                <a:lnTo>
                  <a:pt x="196" y="386"/>
                </a:lnTo>
                <a:lnTo>
                  <a:pt x="196" y="386"/>
                </a:lnTo>
                <a:lnTo>
                  <a:pt x="196" y="386"/>
                </a:lnTo>
                <a:lnTo>
                  <a:pt x="197" y="386"/>
                </a:lnTo>
                <a:lnTo>
                  <a:pt x="197" y="387"/>
                </a:lnTo>
                <a:lnTo>
                  <a:pt x="197" y="387"/>
                </a:lnTo>
                <a:lnTo>
                  <a:pt x="197" y="387"/>
                </a:lnTo>
                <a:lnTo>
                  <a:pt x="198" y="387"/>
                </a:lnTo>
                <a:lnTo>
                  <a:pt x="198" y="388"/>
                </a:lnTo>
                <a:lnTo>
                  <a:pt x="198" y="388"/>
                </a:lnTo>
                <a:lnTo>
                  <a:pt x="198" y="388"/>
                </a:lnTo>
                <a:lnTo>
                  <a:pt x="198" y="389"/>
                </a:lnTo>
                <a:lnTo>
                  <a:pt x="198" y="389"/>
                </a:lnTo>
                <a:lnTo>
                  <a:pt x="198" y="393"/>
                </a:lnTo>
                <a:lnTo>
                  <a:pt x="198" y="393"/>
                </a:lnTo>
                <a:lnTo>
                  <a:pt x="198" y="393"/>
                </a:lnTo>
                <a:lnTo>
                  <a:pt x="198" y="394"/>
                </a:lnTo>
                <a:lnTo>
                  <a:pt x="198" y="394"/>
                </a:lnTo>
                <a:lnTo>
                  <a:pt x="198" y="395"/>
                </a:lnTo>
                <a:lnTo>
                  <a:pt x="197" y="395"/>
                </a:lnTo>
                <a:lnTo>
                  <a:pt x="197" y="395"/>
                </a:lnTo>
                <a:lnTo>
                  <a:pt x="197" y="395"/>
                </a:lnTo>
                <a:lnTo>
                  <a:pt x="197" y="396"/>
                </a:lnTo>
                <a:lnTo>
                  <a:pt x="196" y="396"/>
                </a:lnTo>
                <a:lnTo>
                  <a:pt x="196" y="396"/>
                </a:lnTo>
                <a:lnTo>
                  <a:pt x="196" y="396"/>
                </a:lnTo>
                <a:lnTo>
                  <a:pt x="195" y="396"/>
                </a:lnTo>
                <a:lnTo>
                  <a:pt x="195" y="396"/>
                </a:lnTo>
                <a:lnTo>
                  <a:pt x="195" y="396"/>
                </a:lnTo>
                <a:lnTo>
                  <a:pt x="194" y="396"/>
                </a:lnTo>
                <a:lnTo>
                  <a:pt x="41" y="396"/>
                </a:lnTo>
                <a:lnTo>
                  <a:pt x="41" y="396"/>
                </a:lnTo>
                <a:lnTo>
                  <a:pt x="39" y="396"/>
                </a:lnTo>
                <a:lnTo>
                  <a:pt x="39" y="396"/>
                </a:lnTo>
                <a:lnTo>
                  <a:pt x="39" y="396"/>
                </a:lnTo>
                <a:lnTo>
                  <a:pt x="38" y="396"/>
                </a:lnTo>
                <a:lnTo>
                  <a:pt x="38" y="396"/>
                </a:lnTo>
                <a:lnTo>
                  <a:pt x="38" y="396"/>
                </a:lnTo>
                <a:lnTo>
                  <a:pt x="37" y="395"/>
                </a:lnTo>
                <a:lnTo>
                  <a:pt x="37" y="395"/>
                </a:lnTo>
                <a:lnTo>
                  <a:pt x="37" y="395"/>
                </a:lnTo>
                <a:lnTo>
                  <a:pt x="37" y="395"/>
                </a:lnTo>
                <a:lnTo>
                  <a:pt x="37" y="394"/>
                </a:lnTo>
                <a:lnTo>
                  <a:pt x="36" y="394"/>
                </a:lnTo>
                <a:lnTo>
                  <a:pt x="36" y="393"/>
                </a:lnTo>
                <a:lnTo>
                  <a:pt x="36" y="393"/>
                </a:lnTo>
                <a:lnTo>
                  <a:pt x="36" y="393"/>
                </a:lnTo>
                <a:lnTo>
                  <a:pt x="36" y="389"/>
                </a:lnTo>
                <a:lnTo>
                  <a:pt x="36" y="389"/>
                </a:lnTo>
                <a:lnTo>
                  <a:pt x="36" y="388"/>
                </a:lnTo>
                <a:lnTo>
                  <a:pt x="36" y="388"/>
                </a:lnTo>
                <a:lnTo>
                  <a:pt x="37" y="388"/>
                </a:lnTo>
                <a:lnTo>
                  <a:pt x="37" y="387"/>
                </a:lnTo>
                <a:lnTo>
                  <a:pt x="37" y="387"/>
                </a:lnTo>
                <a:lnTo>
                  <a:pt x="37" y="387"/>
                </a:lnTo>
                <a:lnTo>
                  <a:pt x="37" y="387"/>
                </a:lnTo>
                <a:lnTo>
                  <a:pt x="38" y="386"/>
                </a:lnTo>
                <a:lnTo>
                  <a:pt x="38" y="386"/>
                </a:lnTo>
                <a:lnTo>
                  <a:pt x="38" y="386"/>
                </a:lnTo>
                <a:lnTo>
                  <a:pt x="39" y="386"/>
                </a:lnTo>
                <a:lnTo>
                  <a:pt x="39" y="386"/>
                </a:lnTo>
                <a:lnTo>
                  <a:pt x="39" y="386"/>
                </a:lnTo>
                <a:lnTo>
                  <a:pt x="41" y="385"/>
                </a:lnTo>
                <a:lnTo>
                  <a:pt x="41" y="385"/>
                </a:lnTo>
                <a:lnTo>
                  <a:pt x="41" y="385"/>
                </a:lnTo>
                <a:close/>
              </a:path>
            </a:pathLst>
          </a:custGeom>
          <a:solidFill>
            <a:srgbClr val="65AADD"/>
          </a:solidFill>
          <a:ln w="9525">
            <a:no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7" name="Freeform 32"/>
          <p:cNvSpPr>
            <a:spLocks noEditPoints="1"/>
          </p:cNvSpPr>
          <p:nvPr/>
        </p:nvSpPr>
        <p:spPr bwMode="auto">
          <a:xfrm>
            <a:off x="3909236" y="1354813"/>
            <a:ext cx="630518" cy="1192322"/>
          </a:xfrm>
          <a:custGeom>
            <a:avLst/>
            <a:gdLst/>
            <a:ahLst/>
            <a:cxnLst>
              <a:cxn ang="0">
                <a:pos x="229" y="2"/>
              </a:cxn>
              <a:cxn ang="0">
                <a:pos x="234" y="10"/>
              </a:cxn>
              <a:cxn ang="0">
                <a:pos x="233" y="520"/>
              </a:cxn>
              <a:cxn ang="0">
                <a:pos x="226" y="526"/>
              </a:cxn>
              <a:cxn ang="0">
                <a:pos x="9" y="526"/>
              </a:cxn>
              <a:cxn ang="0">
                <a:pos x="2" y="520"/>
              </a:cxn>
              <a:cxn ang="0">
                <a:pos x="0" y="10"/>
              </a:cxn>
              <a:cxn ang="0">
                <a:pos x="6" y="2"/>
              </a:cxn>
              <a:cxn ang="0">
                <a:pos x="48" y="51"/>
              </a:cxn>
              <a:cxn ang="0">
                <a:pos x="195" y="54"/>
              </a:cxn>
              <a:cxn ang="0">
                <a:pos x="200" y="61"/>
              </a:cxn>
              <a:cxn ang="0">
                <a:pos x="197" y="101"/>
              </a:cxn>
              <a:cxn ang="0">
                <a:pos x="191" y="106"/>
              </a:cxn>
              <a:cxn ang="0">
                <a:pos x="43" y="106"/>
              </a:cxn>
              <a:cxn ang="0">
                <a:pos x="37" y="100"/>
              </a:cxn>
              <a:cxn ang="0">
                <a:pos x="36" y="59"/>
              </a:cxn>
              <a:cxn ang="0">
                <a:pos x="41" y="53"/>
              </a:cxn>
              <a:cxn ang="0">
                <a:pos x="187" y="122"/>
              </a:cxn>
              <a:cxn ang="0">
                <a:pos x="195" y="125"/>
              </a:cxn>
              <a:cxn ang="0">
                <a:pos x="200" y="132"/>
              </a:cxn>
              <a:cxn ang="0">
                <a:pos x="197" y="173"/>
              </a:cxn>
              <a:cxn ang="0">
                <a:pos x="190" y="178"/>
              </a:cxn>
              <a:cxn ang="0">
                <a:pos x="43" y="177"/>
              </a:cxn>
              <a:cxn ang="0">
                <a:pos x="36" y="171"/>
              </a:cxn>
              <a:cxn ang="0">
                <a:pos x="36" y="130"/>
              </a:cxn>
              <a:cxn ang="0">
                <a:pos x="42" y="124"/>
              </a:cxn>
              <a:cxn ang="0">
                <a:pos x="188" y="194"/>
              </a:cxn>
              <a:cxn ang="0">
                <a:pos x="196" y="197"/>
              </a:cxn>
              <a:cxn ang="0">
                <a:pos x="200" y="204"/>
              </a:cxn>
              <a:cxn ang="0">
                <a:pos x="197" y="245"/>
              </a:cxn>
              <a:cxn ang="0">
                <a:pos x="190" y="249"/>
              </a:cxn>
              <a:cxn ang="0">
                <a:pos x="42" y="248"/>
              </a:cxn>
              <a:cxn ang="0">
                <a:pos x="36" y="242"/>
              </a:cxn>
              <a:cxn ang="0">
                <a:pos x="36" y="201"/>
              </a:cxn>
              <a:cxn ang="0">
                <a:pos x="42" y="195"/>
              </a:cxn>
              <a:cxn ang="0">
                <a:pos x="188" y="265"/>
              </a:cxn>
              <a:cxn ang="0">
                <a:pos x="196" y="269"/>
              </a:cxn>
              <a:cxn ang="0">
                <a:pos x="200" y="277"/>
              </a:cxn>
              <a:cxn ang="0">
                <a:pos x="196" y="317"/>
              </a:cxn>
              <a:cxn ang="0">
                <a:pos x="189" y="321"/>
              </a:cxn>
              <a:cxn ang="0">
                <a:pos x="42" y="319"/>
              </a:cxn>
              <a:cxn ang="0">
                <a:pos x="36" y="313"/>
              </a:cxn>
              <a:cxn ang="0">
                <a:pos x="36" y="272"/>
              </a:cxn>
              <a:cxn ang="0">
                <a:pos x="43" y="266"/>
              </a:cxn>
              <a:cxn ang="0">
                <a:pos x="121" y="455"/>
              </a:cxn>
              <a:cxn ang="0">
                <a:pos x="131" y="461"/>
              </a:cxn>
              <a:cxn ang="0">
                <a:pos x="133" y="473"/>
              </a:cxn>
              <a:cxn ang="0">
                <a:pos x="129" y="482"/>
              </a:cxn>
              <a:cxn ang="0">
                <a:pos x="118" y="486"/>
              </a:cxn>
              <a:cxn ang="0">
                <a:pos x="107" y="482"/>
              </a:cxn>
              <a:cxn ang="0">
                <a:pos x="102" y="473"/>
              </a:cxn>
              <a:cxn ang="0">
                <a:pos x="105" y="461"/>
              </a:cxn>
              <a:cxn ang="0">
                <a:pos x="115" y="455"/>
              </a:cxn>
              <a:cxn ang="0">
                <a:pos x="197" y="404"/>
              </a:cxn>
              <a:cxn ang="0">
                <a:pos x="197" y="413"/>
              </a:cxn>
              <a:cxn ang="0">
                <a:pos x="39" y="414"/>
              </a:cxn>
              <a:cxn ang="0">
                <a:pos x="36" y="406"/>
              </a:cxn>
              <a:cxn ang="0">
                <a:pos x="41" y="403"/>
              </a:cxn>
              <a:cxn ang="0">
                <a:pos x="198" y="388"/>
              </a:cxn>
              <a:cxn ang="0">
                <a:pos x="196" y="396"/>
              </a:cxn>
              <a:cxn ang="0">
                <a:pos x="37" y="395"/>
              </a:cxn>
              <a:cxn ang="0">
                <a:pos x="37" y="387"/>
              </a:cxn>
            </a:cxnLst>
            <a:rect l="0" t="0" r="r" b="b"/>
            <a:pathLst>
              <a:path w="234" h="527">
                <a:moveTo>
                  <a:pt x="13" y="0"/>
                </a:moveTo>
                <a:lnTo>
                  <a:pt x="222" y="0"/>
                </a:lnTo>
                <a:lnTo>
                  <a:pt x="223" y="0"/>
                </a:lnTo>
                <a:lnTo>
                  <a:pt x="223" y="0"/>
                </a:lnTo>
                <a:lnTo>
                  <a:pt x="224" y="0"/>
                </a:lnTo>
                <a:lnTo>
                  <a:pt x="224" y="0"/>
                </a:lnTo>
                <a:lnTo>
                  <a:pt x="225" y="0"/>
                </a:lnTo>
                <a:lnTo>
                  <a:pt x="226" y="1"/>
                </a:lnTo>
                <a:lnTo>
                  <a:pt x="226" y="1"/>
                </a:lnTo>
                <a:lnTo>
                  <a:pt x="227" y="1"/>
                </a:lnTo>
                <a:lnTo>
                  <a:pt x="227" y="1"/>
                </a:lnTo>
                <a:lnTo>
                  <a:pt x="228" y="1"/>
                </a:lnTo>
                <a:lnTo>
                  <a:pt x="228" y="2"/>
                </a:lnTo>
                <a:lnTo>
                  <a:pt x="229" y="2"/>
                </a:lnTo>
                <a:lnTo>
                  <a:pt x="229" y="2"/>
                </a:lnTo>
                <a:lnTo>
                  <a:pt x="230" y="3"/>
                </a:lnTo>
                <a:lnTo>
                  <a:pt x="230" y="3"/>
                </a:lnTo>
                <a:lnTo>
                  <a:pt x="231" y="4"/>
                </a:lnTo>
                <a:lnTo>
                  <a:pt x="231" y="4"/>
                </a:lnTo>
                <a:lnTo>
                  <a:pt x="231" y="4"/>
                </a:lnTo>
                <a:lnTo>
                  <a:pt x="232" y="5"/>
                </a:lnTo>
                <a:lnTo>
                  <a:pt x="232" y="5"/>
                </a:lnTo>
                <a:lnTo>
                  <a:pt x="232" y="6"/>
                </a:lnTo>
                <a:lnTo>
                  <a:pt x="233" y="6"/>
                </a:lnTo>
                <a:lnTo>
                  <a:pt x="233" y="7"/>
                </a:lnTo>
                <a:lnTo>
                  <a:pt x="233" y="7"/>
                </a:lnTo>
                <a:lnTo>
                  <a:pt x="233" y="8"/>
                </a:lnTo>
                <a:lnTo>
                  <a:pt x="233" y="8"/>
                </a:lnTo>
                <a:lnTo>
                  <a:pt x="234" y="9"/>
                </a:lnTo>
                <a:lnTo>
                  <a:pt x="234" y="10"/>
                </a:lnTo>
                <a:lnTo>
                  <a:pt x="234" y="10"/>
                </a:lnTo>
                <a:lnTo>
                  <a:pt x="234" y="12"/>
                </a:lnTo>
                <a:lnTo>
                  <a:pt x="234" y="12"/>
                </a:lnTo>
                <a:lnTo>
                  <a:pt x="234" y="13"/>
                </a:lnTo>
                <a:lnTo>
                  <a:pt x="234" y="514"/>
                </a:lnTo>
                <a:lnTo>
                  <a:pt x="234" y="515"/>
                </a:lnTo>
                <a:lnTo>
                  <a:pt x="234" y="515"/>
                </a:lnTo>
                <a:lnTo>
                  <a:pt x="234" y="516"/>
                </a:lnTo>
                <a:lnTo>
                  <a:pt x="234" y="516"/>
                </a:lnTo>
                <a:lnTo>
                  <a:pt x="234" y="517"/>
                </a:lnTo>
                <a:lnTo>
                  <a:pt x="233" y="517"/>
                </a:lnTo>
                <a:lnTo>
                  <a:pt x="233" y="518"/>
                </a:lnTo>
                <a:lnTo>
                  <a:pt x="233" y="519"/>
                </a:lnTo>
                <a:lnTo>
                  <a:pt x="233" y="519"/>
                </a:lnTo>
                <a:lnTo>
                  <a:pt x="233" y="520"/>
                </a:lnTo>
                <a:lnTo>
                  <a:pt x="232" y="520"/>
                </a:lnTo>
                <a:lnTo>
                  <a:pt x="232" y="521"/>
                </a:lnTo>
                <a:lnTo>
                  <a:pt x="232" y="521"/>
                </a:lnTo>
                <a:lnTo>
                  <a:pt x="231" y="522"/>
                </a:lnTo>
                <a:lnTo>
                  <a:pt x="231" y="522"/>
                </a:lnTo>
                <a:lnTo>
                  <a:pt x="231" y="522"/>
                </a:lnTo>
                <a:lnTo>
                  <a:pt x="230" y="524"/>
                </a:lnTo>
                <a:lnTo>
                  <a:pt x="230" y="524"/>
                </a:lnTo>
                <a:lnTo>
                  <a:pt x="229" y="525"/>
                </a:lnTo>
                <a:lnTo>
                  <a:pt x="229" y="525"/>
                </a:lnTo>
                <a:lnTo>
                  <a:pt x="228" y="525"/>
                </a:lnTo>
                <a:lnTo>
                  <a:pt x="228" y="526"/>
                </a:lnTo>
                <a:lnTo>
                  <a:pt x="227" y="526"/>
                </a:lnTo>
                <a:lnTo>
                  <a:pt x="227" y="526"/>
                </a:lnTo>
                <a:lnTo>
                  <a:pt x="226" y="526"/>
                </a:lnTo>
                <a:lnTo>
                  <a:pt x="226" y="526"/>
                </a:lnTo>
                <a:lnTo>
                  <a:pt x="225" y="527"/>
                </a:lnTo>
                <a:lnTo>
                  <a:pt x="224" y="527"/>
                </a:lnTo>
                <a:lnTo>
                  <a:pt x="224" y="527"/>
                </a:lnTo>
                <a:lnTo>
                  <a:pt x="223" y="527"/>
                </a:lnTo>
                <a:lnTo>
                  <a:pt x="223" y="527"/>
                </a:lnTo>
                <a:lnTo>
                  <a:pt x="222" y="527"/>
                </a:lnTo>
                <a:lnTo>
                  <a:pt x="13" y="527"/>
                </a:lnTo>
                <a:lnTo>
                  <a:pt x="13" y="527"/>
                </a:lnTo>
                <a:lnTo>
                  <a:pt x="12" y="527"/>
                </a:lnTo>
                <a:lnTo>
                  <a:pt x="11" y="527"/>
                </a:lnTo>
                <a:lnTo>
                  <a:pt x="11" y="527"/>
                </a:lnTo>
                <a:lnTo>
                  <a:pt x="10" y="527"/>
                </a:lnTo>
                <a:lnTo>
                  <a:pt x="10" y="526"/>
                </a:lnTo>
                <a:lnTo>
                  <a:pt x="9" y="526"/>
                </a:lnTo>
                <a:lnTo>
                  <a:pt x="9" y="526"/>
                </a:lnTo>
                <a:lnTo>
                  <a:pt x="8" y="526"/>
                </a:lnTo>
                <a:lnTo>
                  <a:pt x="8" y="526"/>
                </a:lnTo>
                <a:lnTo>
                  <a:pt x="7" y="525"/>
                </a:lnTo>
                <a:lnTo>
                  <a:pt x="7" y="525"/>
                </a:lnTo>
                <a:lnTo>
                  <a:pt x="6" y="525"/>
                </a:lnTo>
                <a:lnTo>
                  <a:pt x="6" y="524"/>
                </a:lnTo>
                <a:lnTo>
                  <a:pt x="4" y="524"/>
                </a:lnTo>
                <a:lnTo>
                  <a:pt x="4" y="522"/>
                </a:lnTo>
                <a:lnTo>
                  <a:pt x="3" y="522"/>
                </a:lnTo>
                <a:lnTo>
                  <a:pt x="3" y="522"/>
                </a:lnTo>
                <a:lnTo>
                  <a:pt x="3" y="521"/>
                </a:lnTo>
                <a:lnTo>
                  <a:pt x="2" y="521"/>
                </a:lnTo>
                <a:lnTo>
                  <a:pt x="2" y="520"/>
                </a:lnTo>
                <a:lnTo>
                  <a:pt x="2" y="520"/>
                </a:lnTo>
                <a:lnTo>
                  <a:pt x="1" y="519"/>
                </a:lnTo>
                <a:lnTo>
                  <a:pt x="1" y="519"/>
                </a:lnTo>
                <a:lnTo>
                  <a:pt x="1" y="518"/>
                </a:lnTo>
                <a:lnTo>
                  <a:pt x="1" y="517"/>
                </a:lnTo>
                <a:lnTo>
                  <a:pt x="1" y="517"/>
                </a:lnTo>
                <a:lnTo>
                  <a:pt x="0" y="516"/>
                </a:lnTo>
                <a:lnTo>
                  <a:pt x="0" y="516"/>
                </a:lnTo>
                <a:lnTo>
                  <a:pt x="0" y="515"/>
                </a:lnTo>
                <a:lnTo>
                  <a:pt x="0" y="515"/>
                </a:lnTo>
                <a:lnTo>
                  <a:pt x="0" y="514"/>
                </a:lnTo>
                <a:lnTo>
                  <a:pt x="0" y="13"/>
                </a:lnTo>
                <a:lnTo>
                  <a:pt x="0" y="12"/>
                </a:lnTo>
                <a:lnTo>
                  <a:pt x="0" y="12"/>
                </a:lnTo>
                <a:lnTo>
                  <a:pt x="0" y="10"/>
                </a:lnTo>
                <a:lnTo>
                  <a:pt x="0" y="10"/>
                </a:lnTo>
                <a:lnTo>
                  <a:pt x="1" y="9"/>
                </a:lnTo>
                <a:lnTo>
                  <a:pt x="1" y="8"/>
                </a:lnTo>
                <a:lnTo>
                  <a:pt x="1" y="8"/>
                </a:lnTo>
                <a:lnTo>
                  <a:pt x="1" y="7"/>
                </a:lnTo>
                <a:lnTo>
                  <a:pt x="1" y="7"/>
                </a:lnTo>
                <a:lnTo>
                  <a:pt x="2" y="6"/>
                </a:lnTo>
                <a:lnTo>
                  <a:pt x="2" y="6"/>
                </a:lnTo>
                <a:lnTo>
                  <a:pt x="2" y="5"/>
                </a:lnTo>
                <a:lnTo>
                  <a:pt x="3" y="5"/>
                </a:lnTo>
                <a:lnTo>
                  <a:pt x="3" y="4"/>
                </a:lnTo>
                <a:lnTo>
                  <a:pt x="3" y="4"/>
                </a:lnTo>
                <a:lnTo>
                  <a:pt x="4" y="4"/>
                </a:lnTo>
                <a:lnTo>
                  <a:pt x="4" y="3"/>
                </a:lnTo>
                <a:lnTo>
                  <a:pt x="6" y="3"/>
                </a:lnTo>
                <a:lnTo>
                  <a:pt x="6" y="2"/>
                </a:lnTo>
                <a:lnTo>
                  <a:pt x="7" y="2"/>
                </a:lnTo>
                <a:lnTo>
                  <a:pt x="7" y="2"/>
                </a:lnTo>
                <a:lnTo>
                  <a:pt x="8" y="1"/>
                </a:lnTo>
                <a:lnTo>
                  <a:pt x="8" y="1"/>
                </a:lnTo>
                <a:lnTo>
                  <a:pt x="9" y="1"/>
                </a:lnTo>
                <a:lnTo>
                  <a:pt x="9" y="1"/>
                </a:lnTo>
                <a:lnTo>
                  <a:pt x="10" y="1"/>
                </a:lnTo>
                <a:lnTo>
                  <a:pt x="10" y="0"/>
                </a:lnTo>
                <a:lnTo>
                  <a:pt x="11" y="0"/>
                </a:lnTo>
                <a:lnTo>
                  <a:pt x="11" y="0"/>
                </a:lnTo>
                <a:lnTo>
                  <a:pt x="12" y="0"/>
                </a:lnTo>
                <a:lnTo>
                  <a:pt x="13" y="0"/>
                </a:lnTo>
                <a:lnTo>
                  <a:pt x="13" y="0"/>
                </a:lnTo>
                <a:lnTo>
                  <a:pt x="13" y="0"/>
                </a:lnTo>
                <a:close/>
                <a:moveTo>
                  <a:pt x="48" y="51"/>
                </a:moveTo>
                <a:lnTo>
                  <a:pt x="187" y="51"/>
                </a:lnTo>
                <a:lnTo>
                  <a:pt x="188" y="51"/>
                </a:lnTo>
                <a:lnTo>
                  <a:pt x="188" y="51"/>
                </a:lnTo>
                <a:lnTo>
                  <a:pt x="189" y="51"/>
                </a:lnTo>
                <a:lnTo>
                  <a:pt x="190" y="51"/>
                </a:lnTo>
                <a:lnTo>
                  <a:pt x="190" y="51"/>
                </a:lnTo>
                <a:lnTo>
                  <a:pt x="191" y="52"/>
                </a:lnTo>
                <a:lnTo>
                  <a:pt x="191" y="52"/>
                </a:lnTo>
                <a:lnTo>
                  <a:pt x="192" y="52"/>
                </a:lnTo>
                <a:lnTo>
                  <a:pt x="192" y="52"/>
                </a:lnTo>
                <a:lnTo>
                  <a:pt x="193" y="52"/>
                </a:lnTo>
                <a:lnTo>
                  <a:pt x="193" y="53"/>
                </a:lnTo>
                <a:lnTo>
                  <a:pt x="194" y="53"/>
                </a:lnTo>
                <a:lnTo>
                  <a:pt x="194" y="53"/>
                </a:lnTo>
                <a:lnTo>
                  <a:pt x="195" y="54"/>
                </a:lnTo>
                <a:lnTo>
                  <a:pt x="195" y="54"/>
                </a:lnTo>
                <a:lnTo>
                  <a:pt x="196" y="54"/>
                </a:lnTo>
                <a:lnTo>
                  <a:pt x="196" y="55"/>
                </a:lnTo>
                <a:lnTo>
                  <a:pt x="196" y="55"/>
                </a:lnTo>
                <a:lnTo>
                  <a:pt x="197" y="55"/>
                </a:lnTo>
                <a:lnTo>
                  <a:pt x="197" y="56"/>
                </a:lnTo>
                <a:lnTo>
                  <a:pt x="197" y="56"/>
                </a:lnTo>
                <a:lnTo>
                  <a:pt x="197" y="57"/>
                </a:lnTo>
                <a:lnTo>
                  <a:pt x="198" y="57"/>
                </a:lnTo>
                <a:lnTo>
                  <a:pt x="198" y="58"/>
                </a:lnTo>
                <a:lnTo>
                  <a:pt x="198" y="58"/>
                </a:lnTo>
                <a:lnTo>
                  <a:pt x="198" y="59"/>
                </a:lnTo>
                <a:lnTo>
                  <a:pt x="198" y="59"/>
                </a:lnTo>
                <a:lnTo>
                  <a:pt x="200" y="60"/>
                </a:lnTo>
                <a:lnTo>
                  <a:pt x="200" y="61"/>
                </a:lnTo>
                <a:lnTo>
                  <a:pt x="200" y="61"/>
                </a:lnTo>
                <a:lnTo>
                  <a:pt x="200" y="62"/>
                </a:lnTo>
                <a:lnTo>
                  <a:pt x="200" y="62"/>
                </a:lnTo>
                <a:lnTo>
                  <a:pt x="200" y="95"/>
                </a:lnTo>
                <a:lnTo>
                  <a:pt x="200" y="95"/>
                </a:lnTo>
                <a:lnTo>
                  <a:pt x="200" y="96"/>
                </a:lnTo>
                <a:lnTo>
                  <a:pt x="200" y="96"/>
                </a:lnTo>
                <a:lnTo>
                  <a:pt x="200" y="97"/>
                </a:lnTo>
                <a:lnTo>
                  <a:pt x="198" y="97"/>
                </a:lnTo>
                <a:lnTo>
                  <a:pt x="198" y="98"/>
                </a:lnTo>
                <a:lnTo>
                  <a:pt x="198" y="100"/>
                </a:lnTo>
                <a:lnTo>
                  <a:pt x="198" y="100"/>
                </a:lnTo>
                <a:lnTo>
                  <a:pt x="198" y="100"/>
                </a:lnTo>
                <a:lnTo>
                  <a:pt x="197" y="101"/>
                </a:lnTo>
                <a:lnTo>
                  <a:pt x="197" y="101"/>
                </a:lnTo>
                <a:lnTo>
                  <a:pt x="197" y="102"/>
                </a:lnTo>
                <a:lnTo>
                  <a:pt x="197" y="102"/>
                </a:lnTo>
                <a:lnTo>
                  <a:pt x="196" y="103"/>
                </a:lnTo>
                <a:lnTo>
                  <a:pt x="196" y="103"/>
                </a:lnTo>
                <a:lnTo>
                  <a:pt x="196" y="103"/>
                </a:lnTo>
                <a:lnTo>
                  <a:pt x="195" y="104"/>
                </a:lnTo>
                <a:lnTo>
                  <a:pt x="195" y="104"/>
                </a:lnTo>
                <a:lnTo>
                  <a:pt x="194" y="105"/>
                </a:lnTo>
                <a:lnTo>
                  <a:pt x="194" y="105"/>
                </a:lnTo>
                <a:lnTo>
                  <a:pt x="193" y="105"/>
                </a:lnTo>
                <a:lnTo>
                  <a:pt x="193" y="105"/>
                </a:lnTo>
                <a:lnTo>
                  <a:pt x="192" y="106"/>
                </a:lnTo>
                <a:lnTo>
                  <a:pt x="192" y="106"/>
                </a:lnTo>
                <a:lnTo>
                  <a:pt x="191" y="106"/>
                </a:lnTo>
                <a:lnTo>
                  <a:pt x="191" y="106"/>
                </a:lnTo>
                <a:lnTo>
                  <a:pt x="190" y="106"/>
                </a:lnTo>
                <a:lnTo>
                  <a:pt x="190" y="107"/>
                </a:lnTo>
                <a:lnTo>
                  <a:pt x="189" y="107"/>
                </a:lnTo>
                <a:lnTo>
                  <a:pt x="188" y="107"/>
                </a:lnTo>
                <a:lnTo>
                  <a:pt x="188" y="107"/>
                </a:lnTo>
                <a:lnTo>
                  <a:pt x="187" y="107"/>
                </a:lnTo>
                <a:lnTo>
                  <a:pt x="48" y="107"/>
                </a:lnTo>
                <a:lnTo>
                  <a:pt x="47" y="107"/>
                </a:lnTo>
                <a:lnTo>
                  <a:pt x="47" y="107"/>
                </a:lnTo>
                <a:lnTo>
                  <a:pt x="46" y="107"/>
                </a:lnTo>
                <a:lnTo>
                  <a:pt x="46" y="107"/>
                </a:lnTo>
                <a:lnTo>
                  <a:pt x="45" y="106"/>
                </a:lnTo>
                <a:lnTo>
                  <a:pt x="45" y="106"/>
                </a:lnTo>
                <a:lnTo>
                  <a:pt x="44" y="106"/>
                </a:lnTo>
                <a:lnTo>
                  <a:pt x="43" y="106"/>
                </a:lnTo>
                <a:lnTo>
                  <a:pt x="43" y="106"/>
                </a:lnTo>
                <a:lnTo>
                  <a:pt x="42" y="105"/>
                </a:lnTo>
                <a:lnTo>
                  <a:pt x="42" y="105"/>
                </a:lnTo>
                <a:lnTo>
                  <a:pt x="41" y="105"/>
                </a:lnTo>
                <a:lnTo>
                  <a:pt x="41" y="105"/>
                </a:lnTo>
                <a:lnTo>
                  <a:pt x="41" y="104"/>
                </a:lnTo>
                <a:lnTo>
                  <a:pt x="39" y="104"/>
                </a:lnTo>
                <a:lnTo>
                  <a:pt x="39" y="103"/>
                </a:lnTo>
                <a:lnTo>
                  <a:pt x="38" y="103"/>
                </a:lnTo>
                <a:lnTo>
                  <a:pt x="38" y="103"/>
                </a:lnTo>
                <a:lnTo>
                  <a:pt x="38" y="102"/>
                </a:lnTo>
                <a:lnTo>
                  <a:pt x="37" y="102"/>
                </a:lnTo>
                <a:lnTo>
                  <a:pt x="37" y="101"/>
                </a:lnTo>
                <a:lnTo>
                  <a:pt x="37" y="101"/>
                </a:lnTo>
                <a:lnTo>
                  <a:pt x="37" y="100"/>
                </a:lnTo>
                <a:lnTo>
                  <a:pt x="36" y="100"/>
                </a:lnTo>
                <a:lnTo>
                  <a:pt x="36" y="100"/>
                </a:lnTo>
                <a:lnTo>
                  <a:pt x="36" y="98"/>
                </a:lnTo>
                <a:lnTo>
                  <a:pt x="36" y="97"/>
                </a:lnTo>
                <a:lnTo>
                  <a:pt x="36" y="97"/>
                </a:lnTo>
                <a:lnTo>
                  <a:pt x="36" y="96"/>
                </a:lnTo>
                <a:lnTo>
                  <a:pt x="35" y="96"/>
                </a:lnTo>
                <a:lnTo>
                  <a:pt x="35" y="95"/>
                </a:lnTo>
                <a:lnTo>
                  <a:pt x="35" y="95"/>
                </a:lnTo>
                <a:lnTo>
                  <a:pt x="35" y="62"/>
                </a:lnTo>
                <a:lnTo>
                  <a:pt x="35" y="62"/>
                </a:lnTo>
                <a:lnTo>
                  <a:pt x="35" y="61"/>
                </a:lnTo>
                <a:lnTo>
                  <a:pt x="36" y="61"/>
                </a:lnTo>
                <a:lnTo>
                  <a:pt x="36" y="60"/>
                </a:lnTo>
                <a:lnTo>
                  <a:pt x="36" y="59"/>
                </a:lnTo>
                <a:lnTo>
                  <a:pt x="36" y="59"/>
                </a:lnTo>
                <a:lnTo>
                  <a:pt x="36" y="58"/>
                </a:lnTo>
                <a:lnTo>
                  <a:pt x="36" y="58"/>
                </a:lnTo>
                <a:lnTo>
                  <a:pt x="37" y="57"/>
                </a:lnTo>
                <a:lnTo>
                  <a:pt x="37" y="57"/>
                </a:lnTo>
                <a:lnTo>
                  <a:pt x="37" y="56"/>
                </a:lnTo>
                <a:lnTo>
                  <a:pt x="37" y="56"/>
                </a:lnTo>
                <a:lnTo>
                  <a:pt x="38" y="55"/>
                </a:lnTo>
                <a:lnTo>
                  <a:pt x="38" y="55"/>
                </a:lnTo>
                <a:lnTo>
                  <a:pt x="38" y="55"/>
                </a:lnTo>
                <a:lnTo>
                  <a:pt x="39" y="54"/>
                </a:lnTo>
                <a:lnTo>
                  <a:pt x="39" y="54"/>
                </a:lnTo>
                <a:lnTo>
                  <a:pt x="41" y="54"/>
                </a:lnTo>
                <a:lnTo>
                  <a:pt x="41" y="53"/>
                </a:lnTo>
                <a:lnTo>
                  <a:pt x="41" y="53"/>
                </a:lnTo>
                <a:lnTo>
                  <a:pt x="42" y="53"/>
                </a:lnTo>
                <a:lnTo>
                  <a:pt x="42" y="52"/>
                </a:lnTo>
                <a:lnTo>
                  <a:pt x="43" y="52"/>
                </a:lnTo>
                <a:lnTo>
                  <a:pt x="43" y="52"/>
                </a:lnTo>
                <a:lnTo>
                  <a:pt x="44" y="52"/>
                </a:lnTo>
                <a:lnTo>
                  <a:pt x="45" y="52"/>
                </a:lnTo>
                <a:lnTo>
                  <a:pt x="45" y="51"/>
                </a:lnTo>
                <a:lnTo>
                  <a:pt x="46" y="51"/>
                </a:lnTo>
                <a:lnTo>
                  <a:pt x="46" y="51"/>
                </a:lnTo>
                <a:lnTo>
                  <a:pt x="47" y="51"/>
                </a:lnTo>
                <a:lnTo>
                  <a:pt x="47" y="51"/>
                </a:lnTo>
                <a:lnTo>
                  <a:pt x="48" y="51"/>
                </a:lnTo>
                <a:lnTo>
                  <a:pt x="48" y="51"/>
                </a:lnTo>
                <a:close/>
                <a:moveTo>
                  <a:pt x="48" y="122"/>
                </a:moveTo>
                <a:lnTo>
                  <a:pt x="187" y="122"/>
                </a:lnTo>
                <a:lnTo>
                  <a:pt x="188" y="122"/>
                </a:lnTo>
                <a:lnTo>
                  <a:pt x="188" y="122"/>
                </a:lnTo>
                <a:lnTo>
                  <a:pt x="189" y="122"/>
                </a:lnTo>
                <a:lnTo>
                  <a:pt x="190" y="123"/>
                </a:lnTo>
                <a:lnTo>
                  <a:pt x="190" y="123"/>
                </a:lnTo>
                <a:lnTo>
                  <a:pt x="191" y="123"/>
                </a:lnTo>
                <a:lnTo>
                  <a:pt x="191" y="123"/>
                </a:lnTo>
                <a:lnTo>
                  <a:pt x="192" y="123"/>
                </a:lnTo>
                <a:lnTo>
                  <a:pt x="192" y="123"/>
                </a:lnTo>
                <a:lnTo>
                  <a:pt x="193" y="124"/>
                </a:lnTo>
                <a:lnTo>
                  <a:pt x="193" y="124"/>
                </a:lnTo>
                <a:lnTo>
                  <a:pt x="194" y="124"/>
                </a:lnTo>
                <a:lnTo>
                  <a:pt x="194" y="125"/>
                </a:lnTo>
                <a:lnTo>
                  <a:pt x="195" y="125"/>
                </a:lnTo>
                <a:lnTo>
                  <a:pt x="195" y="125"/>
                </a:lnTo>
                <a:lnTo>
                  <a:pt x="196" y="126"/>
                </a:lnTo>
                <a:lnTo>
                  <a:pt x="196" y="126"/>
                </a:lnTo>
                <a:lnTo>
                  <a:pt x="196" y="126"/>
                </a:lnTo>
                <a:lnTo>
                  <a:pt x="197" y="127"/>
                </a:lnTo>
                <a:lnTo>
                  <a:pt x="197" y="127"/>
                </a:lnTo>
                <a:lnTo>
                  <a:pt x="197" y="128"/>
                </a:lnTo>
                <a:lnTo>
                  <a:pt x="197" y="128"/>
                </a:lnTo>
                <a:lnTo>
                  <a:pt x="198" y="129"/>
                </a:lnTo>
                <a:lnTo>
                  <a:pt x="198" y="129"/>
                </a:lnTo>
                <a:lnTo>
                  <a:pt x="198" y="130"/>
                </a:lnTo>
                <a:lnTo>
                  <a:pt x="198" y="130"/>
                </a:lnTo>
                <a:lnTo>
                  <a:pt x="198" y="131"/>
                </a:lnTo>
                <a:lnTo>
                  <a:pt x="200" y="131"/>
                </a:lnTo>
                <a:lnTo>
                  <a:pt x="200" y="132"/>
                </a:lnTo>
                <a:lnTo>
                  <a:pt x="200" y="132"/>
                </a:lnTo>
                <a:lnTo>
                  <a:pt x="200" y="133"/>
                </a:lnTo>
                <a:lnTo>
                  <a:pt x="200" y="134"/>
                </a:lnTo>
                <a:lnTo>
                  <a:pt x="200" y="166"/>
                </a:lnTo>
                <a:lnTo>
                  <a:pt x="200" y="166"/>
                </a:lnTo>
                <a:lnTo>
                  <a:pt x="200" y="167"/>
                </a:lnTo>
                <a:lnTo>
                  <a:pt x="200" y="168"/>
                </a:lnTo>
                <a:lnTo>
                  <a:pt x="200" y="168"/>
                </a:lnTo>
                <a:lnTo>
                  <a:pt x="198" y="169"/>
                </a:lnTo>
                <a:lnTo>
                  <a:pt x="198" y="169"/>
                </a:lnTo>
                <a:lnTo>
                  <a:pt x="198" y="171"/>
                </a:lnTo>
                <a:lnTo>
                  <a:pt x="198" y="171"/>
                </a:lnTo>
                <a:lnTo>
                  <a:pt x="198" y="172"/>
                </a:lnTo>
                <a:lnTo>
                  <a:pt x="197" y="172"/>
                </a:lnTo>
                <a:lnTo>
                  <a:pt x="197" y="173"/>
                </a:lnTo>
                <a:lnTo>
                  <a:pt x="197" y="173"/>
                </a:lnTo>
                <a:lnTo>
                  <a:pt x="197" y="174"/>
                </a:lnTo>
                <a:lnTo>
                  <a:pt x="196" y="174"/>
                </a:lnTo>
                <a:lnTo>
                  <a:pt x="196" y="174"/>
                </a:lnTo>
                <a:lnTo>
                  <a:pt x="196" y="175"/>
                </a:lnTo>
                <a:lnTo>
                  <a:pt x="195" y="175"/>
                </a:lnTo>
                <a:lnTo>
                  <a:pt x="195" y="176"/>
                </a:lnTo>
                <a:lnTo>
                  <a:pt x="194" y="176"/>
                </a:lnTo>
                <a:lnTo>
                  <a:pt x="194" y="176"/>
                </a:lnTo>
                <a:lnTo>
                  <a:pt x="193" y="176"/>
                </a:lnTo>
                <a:lnTo>
                  <a:pt x="193" y="177"/>
                </a:lnTo>
                <a:lnTo>
                  <a:pt x="192" y="177"/>
                </a:lnTo>
                <a:lnTo>
                  <a:pt x="192" y="177"/>
                </a:lnTo>
                <a:lnTo>
                  <a:pt x="191" y="177"/>
                </a:lnTo>
                <a:lnTo>
                  <a:pt x="191" y="178"/>
                </a:lnTo>
                <a:lnTo>
                  <a:pt x="190" y="178"/>
                </a:lnTo>
                <a:lnTo>
                  <a:pt x="190" y="178"/>
                </a:lnTo>
                <a:lnTo>
                  <a:pt x="189" y="178"/>
                </a:lnTo>
                <a:lnTo>
                  <a:pt x="188" y="178"/>
                </a:lnTo>
                <a:lnTo>
                  <a:pt x="188" y="178"/>
                </a:lnTo>
                <a:lnTo>
                  <a:pt x="187" y="178"/>
                </a:lnTo>
                <a:lnTo>
                  <a:pt x="48" y="178"/>
                </a:lnTo>
                <a:lnTo>
                  <a:pt x="47" y="178"/>
                </a:lnTo>
                <a:lnTo>
                  <a:pt x="47" y="178"/>
                </a:lnTo>
                <a:lnTo>
                  <a:pt x="46" y="178"/>
                </a:lnTo>
                <a:lnTo>
                  <a:pt x="46" y="178"/>
                </a:lnTo>
                <a:lnTo>
                  <a:pt x="45" y="178"/>
                </a:lnTo>
                <a:lnTo>
                  <a:pt x="45" y="178"/>
                </a:lnTo>
                <a:lnTo>
                  <a:pt x="44" y="177"/>
                </a:lnTo>
                <a:lnTo>
                  <a:pt x="43" y="177"/>
                </a:lnTo>
                <a:lnTo>
                  <a:pt x="43" y="177"/>
                </a:lnTo>
                <a:lnTo>
                  <a:pt x="42" y="177"/>
                </a:lnTo>
                <a:lnTo>
                  <a:pt x="42" y="176"/>
                </a:lnTo>
                <a:lnTo>
                  <a:pt x="41" y="176"/>
                </a:lnTo>
                <a:lnTo>
                  <a:pt x="41" y="176"/>
                </a:lnTo>
                <a:lnTo>
                  <a:pt x="41" y="176"/>
                </a:lnTo>
                <a:lnTo>
                  <a:pt x="39" y="175"/>
                </a:lnTo>
                <a:lnTo>
                  <a:pt x="39" y="175"/>
                </a:lnTo>
                <a:lnTo>
                  <a:pt x="38" y="174"/>
                </a:lnTo>
                <a:lnTo>
                  <a:pt x="38" y="174"/>
                </a:lnTo>
                <a:lnTo>
                  <a:pt x="38" y="174"/>
                </a:lnTo>
                <a:lnTo>
                  <a:pt x="37" y="173"/>
                </a:lnTo>
                <a:lnTo>
                  <a:pt x="37" y="173"/>
                </a:lnTo>
                <a:lnTo>
                  <a:pt x="37" y="172"/>
                </a:lnTo>
                <a:lnTo>
                  <a:pt x="37" y="172"/>
                </a:lnTo>
                <a:lnTo>
                  <a:pt x="36" y="171"/>
                </a:lnTo>
                <a:lnTo>
                  <a:pt x="36" y="171"/>
                </a:lnTo>
                <a:lnTo>
                  <a:pt x="36" y="169"/>
                </a:lnTo>
                <a:lnTo>
                  <a:pt x="36" y="169"/>
                </a:lnTo>
                <a:lnTo>
                  <a:pt x="36" y="168"/>
                </a:lnTo>
                <a:lnTo>
                  <a:pt x="36" y="168"/>
                </a:lnTo>
                <a:lnTo>
                  <a:pt x="35" y="167"/>
                </a:lnTo>
                <a:lnTo>
                  <a:pt x="35" y="166"/>
                </a:lnTo>
                <a:lnTo>
                  <a:pt x="35" y="166"/>
                </a:lnTo>
                <a:lnTo>
                  <a:pt x="35" y="134"/>
                </a:lnTo>
                <a:lnTo>
                  <a:pt x="35" y="133"/>
                </a:lnTo>
                <a:lnTo>
                  <a:pt x="35" y="132"/>
                </a:lnTo>
                <a:lnTo>
                  <a:pt x="36" y="132"/>
                </a:lnTo>
                <a:lnTo>
                  <a:pt x="36" y="131"/>
                </a:lnTo>
                <a:lnTo>
                  <a:pt x="36" y="131"/>
                </a:lnTo>
                <a:lnTo>
                  <a:pt x="36" y="130"/>
                </a:lnTo>
                <a:lnTo>
                  <a:pt x="36" y="130"/>
                </a:lnTo>
                <a:lnTo>
                  <a:pt x="36" y="129"/>
                </a:lnTo>
                <a:lnTo>
                  <a:pt x="37" y="129"/>
                </a:lnTo>
                <a:lnTo>
                  <a:pt x="37" y="128"/>
                </a:lnTo>
                <a:lnTo>
                  <a:pt x="37" y="128"/>
                </a:lnTo>
                <a:lnTo>
                  <a:pt x="37" y="127"/>
                </a:lnTo>
                <a:lnTo>
                  <a:pt x="38" y="127"/>
                </a:lnTo>
                <a:lnTo>
                  <a:pt x="38" y="126"/>
                </a:lnTo>
                <a:lnTo>
                  <a:pt x="38" y="126"/>
                </a:lnTo>
                <a:lnTo>
                  <a:pt x="39" y="126"/>
                </a:lnTo>
                <a:lnTo>
                  <a:pt x="39" y="125"/>
                </a:lnTo>
                <a:lnTo>
                  <a:pt x="41" y="125"/>
                </a:lnTo>
                <a:lnTo>
                  <a:pt x="41" y="125"/>
                </a:lnTo>
                <a:lnTo>
                  <a:pt x="41" y="124"/>
                </a:lnTo>
                <a:lnTo>
                  <a:pt x="42" y="124"/>
                </a:lnTo>
                <a:lnTo>
                  <a:pt x="42" y="124"/>
                </a:lnTo>
                <a:lnTo>
                  <a:pt x="43" y="123"/>
                </a:lnTo>
                <a:lnTo>
                  <a:pt x="43" y="123"/>
                </a:lnTo>
                <a:lnTo>
                  <a:pt x="44" y="123"/>
                </a:lnTo>
                <a:lnTo>
                  <a:pt x="45" y="123"/>
                </a:lnTo>
                <a:lnTo>
                  <a:pt x="45" y="123"/>
                </a:lnTo>
                <a:lnTo>
                  <a:pt x="46" y="123"/>
                </a:lnTo>
                <a:lnTo>
                  <a:pt x="46" y="122"/>
                </a:lnTo>
                <a:lnTo>
                  <a:pt x="47" y="122"/>
                </a:lnTo>
                <a:lnTo>
                  <a:pt x="47" y="122"/>
                </a:lnTo>
                <a:lnTo>
                  <a:pt x="48" y="122"/>
                </a:lnTo>
                <a:lnTo>
                  <a:pt x="48" y="122"/>
                </a:lnTo>
                <a:close/>
                <a:moveTo>
                  <a:pt x="48" y="194"/>
                </a:moveTo>
                <a:lnTo>
                  <a:pt x="187" y="194"/>
                </a:lnTo>
                <a:lnTo>
                  <a:pt x="188" y="194"/>
                </a:lnTo>
                <a:lnTo>
                  <a:pt x="188" y="194"/>
                </a:lnTo>
                <a:lnTo>
                  <a:pt x="189" y="194"/>
                </a:lnTo>
                <a:lnTo>
                  <a:pt x="190" y="194"/>
                </a:lnTo>
                <a:lnTo>
                  <a:pt x="190" y="194"/>
                </a:lnTo>
                <a:lnTo>
                  <a:pt x="191" y="194"/>
                </a:lnTo>
                <a:lnTo>
                  <a:pt x="191" y="194"/>
                </a:lnTo>
                <a:lnTo>
                  <a:pt x="192" y="194"/>
                </a:lnTo>
                <a:lnTo>
                  <a:pt x="192" y="195"/>
                </a:lnTo>
                <a:lnTo>
                  <a:pt x="193" y="195"/>
                </a:lnTo>
                <a:lnTo>
                  <a:pt x="193" y="195"/>
                </a:lnTo>
                <a:lnTo>
                  <a:pt x="194" y="196"/>
                </a:lnTo>
                <a:lnTo>
                  <a:pt x="194" y="196"/>
                </a:lnTo>
                <a:lnTo>
                  <a:pt x="195" y="196"/>
                </a:lnTo>
                <a:lnTo>
                  <a:pt x="195" y="197"/>
                </a:lnTo>
                <a:lnTo>
                  <a:pt x="196" y="197"/>
                </a:lnTo>
                <a:lnTo>
                  <a:pt x="196" y="197"/>
                </a:lnTo>
                <a:lnTo>
                  <a:pt x="196" y="198"/>
                </a:lnTo>
                <a:lnTo>
                  <a:pt x="197" y="198"/>
                </a:lnTo>
                <a:lnTo>
                  <a:pt x="197" y="199"/>
                </a:lnTo>
                <a:lnTo>
                  <a:pt x="197" y="199"/>
                </a:lnTo>
                <a:lnTo>
                  <a:pt x="197" y="200"/>
                </a:lnTo>
                <a:lnTo>
                  <a:pt x="198" y="200"/>
                </a:lnTo>
                <a:lnTo>
                  <a:pt x="198" y="201"/>
                </a:lnTo>
                <a:lnTo>
                  <a:pt x="198" y="201"/>
                </a:lnTo>
                <a:lnTo>
                  <a:pt x="198" y="202"/>
                </a:lnTo>
                <a:lnTo>
                  <a:pt x="198" y="202"/>
                </a:lnTo>
                <a:lnTo>
                  <a:pt x="200" y="203"/>
                </a:lnTo>
                <a:lnTo>
                  <a:pt x="200" y="203"/>
                </a:lnTo>
                <a:lnTo>
                  <a:pt x="200" y="204"/>
                </a:lnTo>
                <a:lnTo>
                  <a:pt x="200" y="204"/>
                </a:lnTo>
                <a:lnTo>
                  <a:pt x="200" y="206"/>
                </a:lnTo>
                <a:lnTo>
                  <a:pt x="200" y="237"/>
                </a:lnTo>
                <a:lnTo>
                  <a:pt x="200" y="238"/>
                </a:lnTo>
                <a:lnTo>
                  <a:pt x="200" y="238"/>
                </a:lnTo>
                <a:lnTo>
                  <a:pt x="200" y="239"/>
                </a:lnTo>
                <a:lnTo>
                  <a:pt x="200" y="239"/>
                </a:lnTo>
                <a:lnTo>
                  <a:pt x="198" y="241"/>
                </a:lnTo>
                <a:lnTo>
                  <a:pt x="198" y="242"/>
                </a:lnTo>
                <a:lnTo>
                  <a:pt x="198" y="242"/>
                </a:lnTo>
                <a:lnTo>
                  <a:pt x="198" y="243"/>
                </a:lnTo>
                <a:lnTo>
                  <a:pt x="198" y="243"/>
                </a:lnTo>
                <a:lnTo>
                  <a:pt x="197" y="244"/>
                </a:lnTo>
                <a:lnTo>
                  <a:pt x="197" y="244"/>
                </a:lnTo>
                <a:lnTo>
                  <a:pt x="197" y="245"/>
                </a:lnTo>
                <a:lnTo>
                  <a:pt x="197" y="245"/>
                </a:lnTo>
                <a:lnTo>
                  <a:pt x="196" y="245"/>
                </a:lnTo>
                <a:lnTo>
                  <a:pt x="196" y="246"/>
                </a:lnTo>
                <a:lnTo>
                  <a:pt x="196" y="246"/>
                </a:lnTo>
                <a:lnTo>
                  <a:pt x="195" y="247"/>
                </a:lnTo>
                <a:lnTo>
                  <a:pt x="195" y="247"/>
                </a:lnTo>
                <a:lnTo>
                  <a:pt x="194" y="247"/>
                </a:lnTo>
                <a:lnTo>
                  <a:pt x="194" y="248"/>
                </a:lnTo>
                <a:lnTo>
                  <a:pt x="193" y="248"/>
                </a:lnTo>
                <a:lnTo>
                  <a:pt x="193" y="248"/>
                </a:lnTo>
                <a:lnTo>
                  <a:pt x="192" y="248"/>
                </a:lnTo>
                <a:lnTo>
                  <a:pt x="192" y="249"/>
                </a:lnTo>
                <a:lnTo>
                  <a:pt x="191" y="249"/>
                </a:lnTo>
                <a:lnTo>
                  <a:pt x="191" y="249"/>
                </a:lnTo>
                <a:lnTo>
                  <a:pt x="190" y="249"/>
                </a:lnTo>
                <a:lnTo>
                  <a:pt x="190" y="249"/>
                </a:lnTo>
                <a:lnTo>
                  <a:pt x="189" y="249"/>
                </a:lnTo>
                <a:lnTo>
                  <a:pt x="188" y="249"/>
                </a:lnTo>
                <a:lnTo>
                  <a:pt x="188" y="249"/>
                </a:lnTo>
                <a:lnTo>
                  <a:pt x="187" y="249"/>
                </a:lnTo>
                <a:lnTo>
                  <a:pt x="48" y="249"/>
                </a:lnTo>
                <a:lnTo>
                  <a:pt x="47" y="249"/>
                </a:lnTo>
                <a:lnTo>
                  <a:pt x="47" y="249"/>
                </a:lnTo>
                <a:lnTo>
                  <a:pt x="46" y="249"/>
                </a:lnTo>
                <a:lnTo>
                  <a:pt x="46" y="249"/>
                </a:lnTo>
                <a:lnTo>
                  <a:pt x="45" y="249"/>
                </a:lnTo>
                <a:lnTo>
                  <a:pt x="45" y="249"/>
                </a:lnTo>
                <a:lnTo>
                  <a:pt x="44" y="249"/>
                </a:lnTo>
                <a:lnTo>
                  <a:pt x="43" y="249"/>
                </a:lnTo>
                <a:lnTo>
                  <a:pt x="43" y="248"/>
                </a:lnTo>
                <a:lnTo>
                  <a:pt x="42" y="248"/>
                </a:lnTo>
                <a:lnTo>
                  <a:pt x="42" y="248"/>
                </a:lnTo>
                <a:lnTo>
                  <a:pt x="41" y="248"/>
                </a:lnTo>
                <a:lnTo>
                  <a:pt x="41" y="247"/>
                </a:lnTo>
                <a:lnTo>
                  <a:pt x="41" y="247"/>
                </a:lnTo>
                <a:lnTo>
                  <a:pt x="39" y="247"/>
                </a:lnTo>
                <a:lnTo>
                  <a:pt x="39" y="246"/>
                </a:lnTo>
                <a:lnTo>
                  <a:pt x="38" y="246"/>
                </a:lnTo>
                <a:lnTo>
                  <a:pt x="38" y="245"/>
                </a:lnTo>
                <a:lnTo>
                  <a:pt x="38" y="245"/>
                </a:lnTo>
                <a:lnTo>
                  <a:pt x="37" y="245"/>
                </a:lnTo>
                <a:lnTo>
                  <a:pt x="37" y="244"/>
                </a:lnTo>
                <a:lnTo>
                  <a:pt x="37" y="244"/>
                </a:lnTo>
                <a:lnTo>
                  <a:pt x="37" y="243"/>
                </a:lnTo>
                <a:lnTo>
                  <a:pt x="36" y="243"/>
                </a:lnTo>
                <a:lnTo>
                  <a:pt x="36" y="242"/>
                </a:lnTo>
                <a:lnTo>
                  <a:pt x="36" y="242"/>
                </a:lnTo>
                <a:lnTo>
                  <a:pt x="36" y="241"/>
                </a:lnTo>
                <a:lnTo>
                  <a:pt x="36" y="239"/>
                </a:lnTo>
                <a:lnTo>
                  <a:pt x="36" y="239"/>
                </a:lnTo>
                <a:lnTo>
                  <a:pt x="35" y="238"/>
                </a:lnTo>
                <a:lnTo>
                  <a:pt x="35" y="238"/>
                </a:lnTo>
                <a:lnTo>
                  <a:pt x="35" y="237"/>
                </a:lnTo>
                <a:lnTo>
                  <a:pt x="35" y="206"/>
                </a:lnTo>
                <a:lnTo>
                  <a:pt x="35" y="204"/>
                </a:lnTo>
                <a:lnTo>
                  <a:pt x="35" y="204"/>
                </a:lnTo>
                <a:lnTo>
                  <a:pt x="36" y="203"/>
                </a:lnTo>
                <a:lnTo>
                  <a:pt x="36" y="203"/>
                </a:lnTo>
                <a:lnTo>
                  <a:pt x="36" y="202"/>
                </a:lnTo>
                <a:lnTo>
                  <a:pt x="36" y="202"/>
                </a:lnTo>
                <a:lnTo>
                  <a:pt x="36" y="201"/>
                </a:lnTo>
                <a:lnTo>
                  <a:pt x="36" y="201"/>
                </a:lnTo>
                <a:lnTo>
                  <a:pt x="37" y="200"/>
                </a:lnTo>
                <a:lnTo>
                  <a:pt x="37" y="200"/>
                </a:lnTo>
                <a:lnTo>
                  <a:pt x="37" y="199"/>
                </a:lnTo>
                <a:lnTo>
                  <a:pt x="37" y="199"/>
                </a:lnTo>
                <a:lnTo>
                  <a:pt x="38" y="198"/>
                </a:lnTo>
                <a:lnTo>
                  <a:pt x="38" y="198"/>
                </a:lnTo>
                <a:lnTo>
                  <a:pt x="38" y="197"/>
                </a:lnTo>
                <a:lnTo>
                  <a:pt x="39" y="197"/>
                </a:lnTo>
                <a:lnTo>
                  <a:pt x="39" y="197"/>
                </a:lnTo>
                <a:lnTo>
                  <a:pt x="41" y="196"/>
                </a:lnTo>
                <a:lnTo>
                  <a:pt x="41" y="196"/>
                </a:lnTo>
                <a:lnTo>
                  <a:pt x="41" y="196"/>
                </a:lnTo>
                <a:lnTo>
                  <a:pt x="42" y="195"/>
                </a:lnTo>
                <a:lnTo>
                  <a:pt x="42" y="195"/>
                </a:lnTo>
                <a:lnTo>
                  <a:pt x="43" y="195"/>
                </a:lnTo>
                <a:lnTo>
                  <a:pt x="43" y="194"/>
                </a:lnTo>
                <a:lnTo>
                  <a:pt x="44" y="194"/>
                </a:lnTo>
                <a:lnTo>
                  <a:pt x="45" y="194"/>
                </a:lnTo>
                <a:lnTo>
                  <a:pt x="45" y="194"/>
                </a:lnTo>
                <a:lnTo>
                  <a:pt x="46" y="194"/>
                </a:lnTo>
                <a:lnTo>
                  <a:pt x="46" y="194"/>
                </a:lnTo>
                <a:lnTo>
                  <a:pt x="47" y="194"/>
                </a:lnTo>
                <a:lnTo>
                  <a:pt x="47" y="194"/>
                </a:lnTo>
                <a:lnTo>
                  <a:pt x="48" y="194"/>
                </a:lnTo>
                <a:lnTo>
                  <a:pt x="48" y="194"/>
                </a:lnTo>
                <a:close/>
                <a:moveTo>
                  <a:pt x="48" y="265"/>
                </a:moveTo>
                <a:lnTo>
                  <a:pt x="187" y="265"/>
                </a:lnTo>
                <a:lnTo>
                  <a:pt x="188" y="265"/>
                </a:lnTo>
                <a:lnTo>
                  <a:pt x="188" y="265"/>
                </a:lnTo>
                <a:lnTo>
                  <a:pt x="189" y="265"/>
                </a:lnTo>
                <a:lnTo>
                  <a:pt x="190" y="265"/>
                </a:lnTo>
                <a:lnTo>
                  <a:pt x="190" y="265"/>
                </a:lnTo>
                <a:lnTo>
                  <a:pt x="191" y="266"/>
                </a:lnTo>
                <a:lnTo>
                  <a:pt x="191" y="266"/>
                </a:lnTo>
                <a:lnTo>
                  <a:pt x="192" y="266"/>
                </a:lnTo>
                <a:lnTo>
                  <a:pt x="192" y="266"/>
                </a:lnTo>
                <a:lnTo>
                  <a:pt x="193" y="266"/>
                </a:lnTo>
                <a:lnTo>
                  <a:pt x="193" y="267"/>
                </a:lnTo>
                <a:lnTo>
                  <a:pt x="194" y="267"/>
                </a:lnTo>
                <a:lnTo>
                  <a:pt x="194" y="267"/>
                </a:lnTo>
                <a:lnTo>
                  <a:pt x="195" y="268"/>
                </a:lnTo>
                <a:lnTo>
                  <a:pt x="195" y="268"/>
                </a:lnTo>
                <a:lnTo>
                  <a:pt x="196" y="268"/>
                </a:lnTo>
                <a:lnTo>
                  <a:pt x="196" y="269"/>
                </a:lnTo>
                <a:lnTo>
                  <a:pt x="196" y="269"/>
                </a:lnTo>
                <a:lnTo>
                  <a:pt x="197" y="270"/>
                </a:lnTo>
                <a:lnTo>
                  <a:pt x="197" y="270"/>
                </a:lnTo>
                <a:lnTo>
                  <a:pt x="197" y="270"/>
                </a:lnTo>
                <a:lnTo>
                  <a:pt x="197" y="271"/>
                </a:lnTo>
                <a:lnTo>
                  <a:pt x="198" y="271"/>
                </a:lnTo>
                <a:lnTo>
                  <a:pt x="198" y="272"/>
                </a:lnTo>
                <a:lnTo>
                  <a:pt x="198" y="272"/>
                </a:lnTo>
                <a:lnTo>
                  <a:pt x="198" y="273"/>
                </a:lnTo>
                <a:lnTo>
                  <a:pt x="198" y="273"/>
                </a:lnTo>
                <a:lnTo>
                  <a:pt x="200" y="274"/>
                </a:lnTo>
                <a:lnTo>
                  <a:pt x="200" y="275"/>
                </a:lnTo>
                <a:lnTo>
                  <a:pt x="200" y="275"/>
                </a:lnTo>
                <a:lnTo>
                  <a:pt x="200" y="277"/>
                </a:lnTo>
                <a:lnTo>
                  <a:pt x="200" y="277"/>
                </a:lnTo>
                <a:lnTo>
                  <a:pt x="200" y="309"/>
                </a:lnTo>
                <a:lnTo>
                  <a:pt x="200" y="309"/>
                </a:lnTo>
                <a:lnTo>
                  <a:pt x="200" y="310"/>
                </a:lnTo>
                <a:lnTo>
                  <a:pt x="200" y="310"/>
                </a:lnTo>
                <a:lnTo>
                  <a:pt x="200" y="312"/>
                </a:lnTo>
                <a:lnTo>
                  <a:pt x="198" y="312"/>
                </a:lnTo>
                <a:lnTo>
                  <a:pt x="198" y="313"/>
                </a:lnTo>
                <a:lnTo>
                  <a:pt x="198" y="313"/>
                </a:lnTo>
                <a:lnTo>
                  <a:pt x="198" y="314"/>
                </a:lnTo>
                <a:lnTo>
                  <a:pt x="198" y="314"/>
                </a:lnTo>
                <a:lnTo>
                  <a:pt x="197" y="315"/>
                </a:lnTo>
                <a:lnTo>
                  <a:pt x="197" y="315"/>
                </a:lnTo>
                <a:lnTo>
                  <a:pt x="197" y="316"/>
                </a:lnTo>
                <a:lnTo>
                  <a:pt x="197" y="316"/>
                </a:lnTo>
                <a:lnTo>
                  <a:pt x="196" y="317"/>
                </a:lnTo>
                <a:lnTo>
                  <a:pt x="196" y="317"/>
                </a:lnTo>
                <a:lnTo>
                  <a:pt x="196" y="318"/>
                </a:lnTo>
                <a:lnTo>
                  <a:pt x="195" y="318"/>
                </a:lnTo>
                <a:lnTo>
                  <a:pt x="195" y="318"/>
                </a:lnTo>
                <a:lnTo>
                  <a:pt x="194" y="319"/>
                </a:lnTo>
                <a:lnTo>
                  <a:pt x="194" y="319"/>
                </a:lnTo>
                <a:lnTo>
                  <a:pt x="193" y="319"/>
                </a:lnTo>
                <a:lnTo>
                  <a:pt x="193" y="319"/>
                </a:lnTo>
                <a:lnTo>
                  <a:pt x="192" y="320"/>
                </a:lnTo>
                <a:lnTo>
                  <a:pt x="192" y="320"/>
                </a:lnTo>
                <a:lnTo>
                  <a:pt x="191" y="320"/>
                </a:lnTo>
                <a:lnTo>
                  <a:pt x="191" y="320"/>
                </a:lnTo>
                <a:lnTo>
                  <a:pt x="190" y="320"/>
                </a:lnTo>
                <a:lnTo>
                  <a:pt x="190" y="321"/>
                </a:lnTo>
                <a:lnTo>
                  <a:pt x="189" y="321"/>
                </a:lnTo>
                <a:lnTo>
                  <a:pt x="188" y="321"/>
                </a:lnTo>
                <a:lnTo>
                  <a:pt x="188" y="321"/>
                </a:lnTo>
                <a:lnTo>
                  <a:pt x="187" y="321"/>
                </a:lnTo>
                <a:lnTo>
                  <a:pt x="48" y="321"/>
                </a:lnTo>
                <a:lnTo>
                  <a:pt x="47" y="321"/>
                </a:lnTo>
                <a:lnTo>
                  <a:pt x="47" y="321"/>
                </a:lnTo>
                <a:lnTo>
                  <a:pt x="46" y="321"/>
                </a:lnTo>
                <a:lnTo>
                  <a:pt x="46" y="321"/>
                </a:lnTo>
                <a:lnTo>
                  <a:pt x="45" y="320"/>
                </a:lnTo>
                <a:lnTo>
                  <a:pt x="45" y="320"/>
                </a:lnTo>
                <a:lnTo>
                  <a:pt x="44" y="320"/>
                </a:lnTo>
                <a:lnTo>
                  <a:pt x="43" y="320"/>
                </a:lnTo>
                <a:lnTo>
                  <a:pt x="43" y="320"/>
                </a:lnTo>
                <a:lnTo>
                  <a:pt x="42" y="319"/>
                </a:lnTo>
                <a:lnTo>
                  <a:pt x="42" y="319"/>
                </a:lnTo>
                <a:lnTo>
                  <a:pt x="41" y="319"/>
                </a:lnTo>
                <a:lnTo>
                  <a:pt x="41" y="319"/>
                </a:lnTo>
                <a:lnTo>
                  <a:pt x="41" y="318"/>
                </a:lnTo>
                <a:lnTo>
                  <a:pt x="39" y="318"/>
                </a:lnTo>
                <a:lnTo>
                  <a:pt x="39" y="318"/>
                </a:lnTo>
                <a:lnTo>
                  <a:pt x="38" y="317"/>
                </a:lnTo>
                <a:lnTo>
                  <a:pt x="38" y="317"/>
                </a:lnTo>
                <a:lnTo>
                  <a:pt x="38" y="316"/>
                </a:lnTo>
                <a:lnTo>
                  <a:pt x="37" y="316"/>
                </a:lnTo>
                <a:lnTo>
                  <a:pt x="37" y="315"/>
                </a:lnTo>
                <a:lnTo>
                  <a:pt x="37" y="315"/>
                </a:lnTo>
                <a:lnTo>
                  <a:pt x="37" y="314"/>
                </a:lnTo>
                <a:lnTo>
                  <a:pt x="36" y="314"/>
                </a:lnTo>
                <a:lnTo>
                  <a:pt x="36" y="313"/>
                </a:lnTo>
                <a:lnTo>
                  <a:pt x="36" y="313"/>
                </a:lnTo>
                <a:lnTo>
                  <a:pt x="36" y="312"/>
                </a:lnTo>
                <a:lnTo>
                  <a:pt x="36" y="312"/>
                </a:lnTo>
                <a:lnTo>
                  <a:pt x="36" y="310"/>
                </a:lnTo>
                <a:lnTo>
                  <a:pt x="35" y="310"/>
                </a:lnTo>
                <a:lnTo>
                  <a:pt x="35" y="309"/>
                </a:lnTo>
                <a:lnTo>
                  <a:pt x="35" y="309"/>
                </a:lnTo>
                <a:lnTo>
                  <a:pt x="35" y="277"/>
                </a:lnTo>
                <a:lnTo>
                  <a:pt x="35" y="277"/>
                </a:lnTo>
                <a:lnTo>
                  <a:pt x="35" y="275"/>
                </a:lnTo>
                <a:lnTo>
                  <a:pt x="36" y="275"/>
                </a:lnTo>
                <a:lnTo>
                  <a:pt x="36" y="274"/>
                </a:lnTo>
                <a:lnTo>
                  <a:pt x="36" y="273"/>
                </a:lnTo>
                <a:lnTo>
                  <a:pt x="36" y="273"/>
                </a:lnTo>
                <a:lnTo>
                  <a:pt x="36" y="272"/>
                </a:lnTo>
                <a:lnTo>
                  <a:pt x="36" y="272"/>
                </a:lnTo>
                <a:lnTo>
                  <a:pt x="37" y="271"/>
                </a:lnTo>
                <a:lnTo>
                  <a:pt x="37" y="271"/>
                </a:lnTo>
                <a:lnTo>
                  <a:pt x="37" y="270"/>
                </a:lnTo>
                <a:lnTo>
                  <a:pt x="37" y="270"/>
                </a:lnTo>
                <a:lnTo>
                  <a:pt x="38" y="270"/>
                </a:lnTo>
                <a:lnTo>
                  <a:pt x="38" y="269"/>
                </a:lnTo>
                <a:lnTo>
                  <a:pt x="38" y="269"/>
                </a:lnTo>
                <a:lnTo>
                  <a:pt x="39" y="268"/>
                </a:lnTo>
                <a:lnTo>
                  <a:pt x="39" y="268"/>
                </a:lnTo>
                <a:lnTo>
                  <a:pt x="41" y="268"/>
                </a:lnTo>
                <a:lnTo>
                  <a:pt x="41" y="267"/>
                </a:lnTo>
                <a:lnTo>
                  <a:pt x="41" y="267"/>
                </a:lnTo>
                <a:lnTo>
                  <a:pt x="42" y="267"/>
                </a:lnTo>
                <a:lnTo>
                  <a:pt x="42" y="266"/>
                </a:lnTo>
                <a:lnTo>
                  <a:pt x="43" y="266"/>
                </a:lnTo>
                <a:lnTo>
                  <a:pt x="43" y="266"/>
                </a:lnTo>
                <a:lnTo>
                  <a:pt x="44" y="266"/>
                </a:lnTo>
                <a:lnTo>
                  <a:pt x="45" y="266"/>
                </a:lnTo>
                <a:lnTo>
                  <a:pt x="45" y="265"/>
                </a:lnTo>
                <a:lnTo>
                  <a:pt x="46" y="265"/>
                </a:lnTo>
                <a:lnTo>
                  <a:pt x="46" y="265"/>
                </a:lnTo>
                <a:lnTo>
                  <a:pt x="47" y="265"/>
                </a:lnTo>
                <a:lnTo>
                  <a:pt x="47" y="265"/>
                </a:lnTo>
                <a:lnTo>
                  <a:pt x="48" y="265"/>
                </a:lnTo>
                <a:lnTo>
                  <a:pt x="48" y="265"/>
                </a:lnTo>
                <a:close/>
                <a:moveTo>
                  <a:pt x="118" y="455"/>
                </a:moveTo>
                <a:lnTo>
                  <a:pt x="118" y="455"/>
                </a:lnTo>
                <a:lnTo>
                  <a:pt x="119" y="455"/>
                </a:lnTo>
                <a:lnTo>
                  <a:pt x="120" y="455"/>
                </a:lnTo>
                <a:lnTo>
                  <a:pt x="121" y="455"/>
                </a:lnTo>
                <a:lnTo>
                  <a:pt x="121" y="456"/>
                </a:lnTo>
                <a:lnTo>
                  <a:pt x="122" y="456"/>
                </a:lnTo>
                <a:lnTo>
                  <a:pt x="123" y="456"/>
                </a:lnTo>
                <a:lnTo>
                  <a:pt x="123" y="456"/>
                </a:lnTo>
                <a:lnTo>
                  <a:pt x="124" y="457"/>
                </a:lnTo>
                <a:lnTo>
                  <a:pt x="125" y="457"/>
                </a:lnTo>
                <a:lnTo>
                  <a:pt x="125" y="457"/>
                </a:lnTo>
                <a:lnTo>
                  <a:pt x="126" y="458"/>
                </a:lnTo>
                <a:lnTo>
                  <a:pt x="127" y="458"/>
                </a:lnTo>
                <a:lnTo>
                  <a:pt x="127" y="459"/>
                </a:lnTo>
                <a:lnTo>
                  <a:pt x="129" y="459"/>
                </a:lnTo>
                <a:lnTo>
                  <a:pt x="129" y="460"/>
                </a:lnTo>
                <a:lnTo>
                  <a:pt x="130" y="460"/>
                </a:lnTo>
                <a:lnTo>
                  <a:pt x="130" y="461"/>
                </a:lnTo>
                <a:lnTo>
                  <a:pt x="131" y="461"/>
                </a:lnTo>
                <a:lnTo>
                  <a:pt x="131" y="462"/>
                </a:lnTo>
                <a:lnTo>
                  <a:pt x="131" y="462"/>
                </a:lnTo>
                <a:lnTo>
                  <a:pt x="132" y="463"/>
                </a:lnTo>
                <a:lnTo>
                  <a:pt x="132" y="464"/>
                </a:lnTo>
                <a:lnTo>
                  <a:pt x="132" y="464"/>
                </a:lnTo>
                <a:lnTo>
                  <a:pt x="133" y="465"/>
                </a:lnTo>
                <a:lnTo>
                  <a:pt x="133" y="466"/>
                </a:lnTo>
                <a:lnTo>
                  <a:pt x="133" y="466"/>
                </a:lnTo>
                <a:lnTo>
                  <a:pt x="133" y="467"/>
                </a:lnTo>
                <a:lnTo>
                  <a:pt x="133" y="468"/>
                </a:lnTo>
                <a:lnTo>
                  <a:pt x="133" y="469"/>
                </a:lnTo>
                <a:lnTo>
                  <a:pt x="133" y="469"/>
                </a:lnTo>
                <a:lnTo>
                  <a:pt x="133" y="471"/>
                </a:lnTo>
                <a:lnTo>
                  <a:pt x="133" y="472"/>
                </a:lnTo>
                <a:lnTo>
                  <a:pt x="133" y="473"/>
                </a:lnTo>
                <a:lnTo>
                  <a:pt x="133" y="473"/>
                </a:lnTo>
                <a:lnTo>
                  <a:pt x="133" y="474"/>
                </a:lnTo>
                <a:lnTo>
                  <a:pt x="133" y="475"/>
                </a:lnTo>
                <a:lnTo>
                  <a:pt x="133" y="476"/>
                </a:lnTo>
                <a:lnTo>
                  <a:pt x="133" y="476"/>
                </a:lnTo>
                <a:lnTo>
                  <a:pt x="132" y="477"/>
                </a:lnTo>
                <a:lnTo>
                  <a:pt x="132" y="478"/>
                </a:lnTo>
                <a:lnTo>
                  <a:pt x="132" y="478"/>
                </a:lnTo>
                <a:lnTo>
                  <a:pt x="131" y="479"/>
                </a:lnTo>
                <a:lnTo>
                  <a:pt x="131" y="480"/>
                </a:lnTo>
                <a:lnTo>
                  <a:pt x="131" y="480"/>
                </a:lnTo>
                <a:lnTo>
                  <a:pt x="130" y="481"/>
                </a:lnTo>
                <a:lnTo>
                  <a:pt x="130" y="481"/>
                </a:lnTo>
                <a:lnTo>
                  <a:pt x="129" y="482"/>
                </a:lnTo>
                <a:lnTo>
                  <a:pt x="129" y="482"/>
                </a:lnTo>
                <a:lnTo>
                  <a:pt x="127" y="483"/>
                </a:lnTo>
                <a:lnTo>
                  <a:pt x="127" y="483"/>
                </a:lnTo>
                <a:lnTo>
                  <a:pt x="126" y="484"/>
                </a:lnTo>
                <a:lnTo>
                  <a:pt x="125" y="484"/>
                </a:lnTo>
                <a:lnTo>
                  <a:pt x="125" y="484"/>
                </a:lnTo>
                <a:lnTo>
                  <a:pt x="124" y="485"/>
                </a:lnTo>
                <a:lnTo>
                  <a:pt x="123" y="485"/>
                </a:lnTo>
                <a:lnTo>
                  <a:pt x="123" y="485"/>
                </a:lnTo>
                <a:lnTo>
                  <a:pt x="122" y="485"/>
                </a:lnTo>
                <a:lnTo>
                  <a:pt x="121" y="486"/>
                </a:lnTo>
                <a:lnTo>
                  <a:pt x="121" y="486"/>
                </a:lnTo>
                <a:lnTo>
                  <a:pt x="120" y="486"/>
                </a:lnTo>
                <a:lnTo>
                  <a:pt x="119" y="486"/>
                </a:lnTo>
                <a:lnTo>
                  <a:pt x="118" y="486"/>
                </a:lnTo>
                <a:lnTo>
                  <a:pt x="118" y="486"/>
                </a:lnTo>
                <a:lnTo>
                  <a:pt x="117" y="486"/>
                </a:lnTo>
                <a:lnTo>
                  <a:pt x="116" y="486"/>
                </a:lnTo>
                <a:lnTo>
                  <a:pt x="115" y="486"/>
                </a:lnTo>
                <a:lnTo>
                  <a:pt x="115" y="486"/>
                </a:lnTo>
                <a:lnTo>
                  <a:pt x="114" y="486"/>
                </a:lnTo>
                <a:lnTo>
                  <a:pt x="113" y="485"/>
                </a:lnTo>
                <a:lnTo>
                  <a:pt x="113" y="485"/>
                </a:lnTo>
                <a:lnTo>
                  <a:pt x="112" y="485"/>
                </a:lnTo>
                <a:lnTo>
                  <a:pt x="110" y="485"/>
                </a:lnTo>
                <a:lnTo>
                  <a:pt x="110" y="484"/>
                </a:lnTo>
                <a:lnTo>
                  <a:pt x="109" y="484"/>
                </a:lnTo>
                <a:lnTo>
                  <a:pt x="108" y="484"/>
                </a:lnTo>
                <a:lnTo>
                  <a:pt x="108" y="483"/>
                </a:lnTo>
                <a:lnTo>
                  <a:pt x="107" y="483"/>
                </a:lnTo>
                <a:lnTo>
                  <a:pt x="107" y="482"/>
                </a:lnTo>
                <a:lnTo>
                  <a:pt x="106" y="482"/>
                </a:lnTo>
                <a:lnTo>
                  <a:pt x="106" y="481"/>
                </a:lnTo>
                <a:lnTo>
                  <a:pt x="105" y="481"/>
                </a:lnTo>
                <a:lnTo>
                  <a:pt x="105" y="480"/>
                </a:lnTo>
                <a:lnTo>
                  <a:pt x="104" y="480"/>
                </a:lnTo>
                <a:lnTo>
                  <a:pt x="104" y="479"/>
                </a:lnTo>
                <a:lnTo>
                  <a:pt x="104" y="478"/>
                </a:lnTo>
                <a:lnTo>
                  <a:pt x="103" y="478"/>
                </a:lnTo>
                <a:lnTo>
                  <a:pt x="103" y="477"/>
                </a:lnTo>
                <a:lnTo>
                  <a:pt x="103" y="476"/>
                </a:lnTo>
                <a:lnTo>
                  <a:pt x="102" y="476"/>
                </a:lnTo>
                <a:lnTo>
                  <a:pt x="102" y="475"/>
                </a:lnTo>
                <a:lnTo>
                  <a:pt x="102" y="474"/>
                </a:lnTo>
                <a:lnTo>
                  <a:pt x="102" y="473"/>
                </a:lnTo>
                <a:lnTo>
                  <a:pt x="102" y="473"/>
                </a:lnTo>
                <a:lnTo>
                  <a:pt x="102" y="472"/>
                </a:lnTo>
                <a:lnTo>
                  <a:pt x="102" y="471"/>
                </a:lnTo>
                <a:lnTo>
                  <a:pt x="102" y="469"/>
                </a:lnTo>
                <a:lnTo>
                  <a:pt x="102" y="469"/>
                </a:lnTo>
                <a:lnTo>
                  <a:pt x="102" y="468"/>
                </a:lnTo>
                <a:lnTo>
                  <a:pt x="102" y="467"/>
                </a:lnTo>
                <a:lnTo>
                  <a:pt x="102" y="466"/>
                </a:lnTo>
                <a:lnTo>
                  <a:pt x="102" y="466"/>
                </a:lnTo>
                <a:lnTo>
                  <a:pt x="103" y="465"/>
                </a:lnTo>
                <a:lnTo>
                  <a:pt x="103" y="464"/>
                </a:lnTo>
                <a:lnTo>
                  <a:pt x="103" y="464"/>
                </a:lnTo>
                <a:lnTo>
                  <a:pt x="104" y="463"/>
                </a:lnTo>
                <a:lnTo>
                  <a:pt x="104" y="462"/>
                </a:lnTo>
                <a:lnTo>
                  <a:pt x="104" y="462"/>
                </a:lnTo>
                <a:lnTo>
                  <a:pt x="105" y="461"/>
                </a:lnTo>
                <a:lnTo>
                  <a:pt x="105" y="461"/>
                </a:lnTo>
                <a:lnTo>
                  <a:pt x="106" y="460"/>
                </a:lnTo>
                <a:lnTo>
                  <a:pt x="106" y="460"/>
                </a:lnTo>
                <a:lnTo>
                  <a:pt x="107" y="459"/>
                </a:lnTo>
                <a:lnTo>
                  <a:pt x="107" y="459"/>
                </a:lnTo>
                <a:lnTo>
                  <a:pt x="108" y="458"/>
                </a:lnTo>
                <a:lnTo>
                  <a:pt x="108" y="458"/>
                </a:lnTo>
                <a:lnTo>
                  <a:pt x="109" y="457"/>
                </a:lnTo>
                <a:lnTo>
                  <a:pt x="110" y="457"/>
                </a:lnTo>
                <a:lnTo>
                  <a:pt x="110" y="457"/>
                </a:lnTo>
                <a:lnTo>
                  <a:pt x="112" y="456"/>
                </a:lnTo>
                <a:lnTo>
                  <a:pt x="113" y="456"/>
                </a:lnTo>
                <a:lnTo>
                  <a:pt x="113" y="456"/>
                </a:lnTo>
                <a:lnTo>
                  <a:pt x="114" y="456"/>
                </a:lnTo>
                <a:lnTo>
                  <a:pt x="115" y="455"/>
                </a:lnTo>
                <a:lnTo>
                  <a:pt x="115" y="455"/>
                </a:lnTo>
                <a:lnTo>
                  <a:pt x="116" y="455"/>
                </a:lnTo>
                <a:lnTo>
                  <a:pt x="117" y="455"/>
                </a:lnTo>
                <a:lnTo>
                  <a:pt x="118" y="455"/>
                </a:lnTo>
                <a:lnTo>
                  <a:pt x="118" y="455"/>
                </a:lnTo>
                <a:close/>
                <a:moveTo>
                  <a:pt x="41" y="403"/>
                </a:moveTo>
                <a:lnTo>
                  <a:pt x="194" y="403"/>
                </a:lnTo>
                <a:lnTo>
                  <a:pt x="195" y="403"/>
                </a:lnTo>
                <a:lnTo>
                  <a:pt x="195" y="403"/>
                </a:lnTo>
                <a:lnTo>
                  <a:pt x="195" y="403"/>
                </a:lnTo>
                <a:lnTo>
                  <a:pt x="196" y="403"/>
                </a:lnTo>
                <a:lnTo>
                  <a:pt x="196" y="404"/>
                </a:lnTo>
                <a:lnTo>
                  <a:pt x="196" y="404"/>
                </a:lnTo>
                <a:lnTo>
                  <a:pt x="197" y="404"/>
                </a:lnTo>
                <a:lnTo>
                  <a:pt x="197" y="404"/>
                </a:lnTo>
                <a:lnTo>
                  <a:pt x="197" y="405"/>
                </a:lnTo>
                <a:lnTo>
                  <a:pt x="197" y="405"/>
                </a:lnTo>
                <a:lnTo>
                  <a:pt x="198" y="405"/>
                </a:lnTo>
                <a:lnTo>
                  <a:pt x="198" y="405"/>
                </a:lnTo>
                <a:lnTo>
                  <a:pt x="198" y="406"/>
                </a:lnTo>
                <a:lnTo>
                  <a:pt x="198" y="406"/>
                </a:lnTo>
                <a:lnTo>
                  <a:pt x="198" y="406"/>
                </a:lnTo>
                <a:lnTo>
                  <a:pt x="198" y="407"/>
                </a:lnTo>
                <a:lnTo>
                  <a:pt x="198" y="410"/>
                </a:lnTo>
                <a:lnTo>
                  <a:pt x="198" y="411"/>
                </a:lnTo>
                <a:lnTo>
                  <a:pt x="198" y="411"/>
                </a:lnTo>
                <a:lnTo>
                  <a:pt x="198" y="411"/>
                </a:lnTo>
                <a:lnTo>
                  <a:pt x="198" y="412"/>
                </a:lnTo>
                <a:lnTo>
                  <a:pt x="198" y="412"/>
                </a:lnTo>
                <a:lnTo>
                  <a:pt x="197" y="413"/>
                </a:lnTo>
                <a:lnTo>
                  <a:pt x="197" y="413"/>
                </a:lnTo>
                <a:lnTo>
                  <a:pt x="197" y="413"/>
                </a:lnTo>
                <a:lnTo>
                  <a:pt x="197" y="413"/>
                </a:lnTo>
                <a:lnTo>
                  <a:pt x="196" y="414"/>
                </a:lnTo>
                <a:lnTo>
                  <a:pt x="196" y="414"/>
                </a:lnTo>
                <a:lnTo>
                  <a:pt x="196" y="414"/>
                </a:lnTo>
                <a:lnTo>
                  <a:pt x="195" y="414"/>
                </a:lnTo>
                <a:lnTo>
                  <a:pt x="195" y="414"/>
                </a:lnTo>
                <a:lnTo>
                  <a:pt x="195" y="414"/>
                </a:lnTo>
                <a:lnTo>
                  <a:pt x="194" y="414"/>
                </a:lnTo>
                <a:lnTo>
                  <a:pt x="41" y="414"/>
                </a:lnTo>
                <a:lnTo>
                  <a:pt x="41" y="414"/>
                </a:lnTo>
                <a:lnTo>
                  <a:pt x="39" y="414"/>
                </a:lnTo>
                <a:lnTo>
                  <a:pt x="39" y="414"/>
                </a:lnTo>
                <a:lnTo>
                  <a:pt x="39" y="414"/>
                </a:lnTo>
                <a:lnTo>
                  <a:pt x="38" y="414"/>
                </a:lnTo>
                <a:lnTo>
                  <a:pt x="38" y="414"/>
                </a:lnTo>
                <a:lnTo>
                  <a:pt x="38" y="413"/>
                </a:lnTo>
                <a:lnTo>
                  <a:pt x="37" y="413"/>
                </a:lnTo>
                <a:lnTo>
                  <a:pt x="37" y="413"/>
                </a:lnTo>
                <a:lnTo>
                  <a:pt x="37" y="413"/>
                </a:lnTo>
                <a:lnTo>
                  <a:pt x="37" y="412"/>
                </a:lnTo>
                <a:lnTo>
                  <a:pt x="37" y="412"/>
                </a:lnTo>
                <a:lnTo>
                  <a:pt x="36" y="411"/>
                </a:lnTo>
                <a:lnTo>
                  <a:pt x="36" y="411"/>
                </a:lnTo>
                <a:lnTo>
                  <a:pt x="36" y="411"/>
                </a:lnTo>
                <a:lnTo>
                  <a:pt x="36" y="410"/>
                </a:lnTo>
                <a:lnTo>
                  <a:pt x="36" y="407"/>
                </a:lnTo>
                <a:lnTo>
                  <a:pt x="36" y="406"/>
                </a:lnTo>
                <a:lnTo>
                  <a:pt x="36" y="406"/>
                </a:lnTo>
                <a:lnTo>
                  <a:pt x="36" y="406"/>
                </a:lnTo>
                <a:lnTo>
                  <a:pt x="37" y="405"/>
                </a:lnTo>
                <a:lnTo>
                  <a:pt x="37" y="405"/>
                </a:lnTo>
                <a:lnTo>
                  <a:pt x="37" y="405"/>
                </a:lnTo>
                <a:lnTo>
                  <a:pt x="37" y="405"/>
                </a:lnTo>
                <a:lnTo>
                  <a:pt x="37" y="404"/>
                </a:lnTo>
                <a:lnTo>
                  <a:pt x="38" y="404"/>
                </a:lnTo>
                <a:lnTo>
                  <a:pt x="38" y="404"/>
                </a:lnTo>
                <a:lnTo>
                  <a:pt x="38" y="404"/>
                </a:lnTo>
                <a:lnTo>
                  <a:pt x="39" y="403"/>
                </a:lnTo>
                <a:lnTo>
                  <a:pt x="39" y="403"/>
                </a:lnTo>
                <a:lnTo>
                  <a:pt x="39" y="403"/>
                </a:lnTo>
                <a:lnTo>
                  <a:pt x="41" y="403"/>
                </a:lnTo>
                <a:lnTo>
                  <a:pt x="41" y="403"/>
                </a:lnTo>
                <a:lnTo>
                  <a:pt x="41" y="403"/>
                </a:lnTo>
                <a:close/>
                <a:moveTo>
                  <a:pt x="41" y="385"/>
                </a:moveTo>
                <a:lnTo>
                  <a:pt x="194" y="385"/>
                </a:lnTo>
                <a:lnTo>
                  <a:pt x="195" y="385"/>
                </a:lnTo>
                <a:lnTo>
                  <a:pt x="195" y="386"/>
                </a:lnTo>
                <a:lnTo>
                  <a:pt x="195" y="386"/>
                </a:lnTo>
                <a:lnTo>
                  <a:pt x="196" y="386"/>
                </a:lnTo>
                <a:lnTo>
                  <a:pt x="196" y="386"/>
                </a:lnTo>
                <a:lnTo>
                  <a:pt x="196" y="386"/>
                </a:lnTo>
                <a:lnTo>
                  <a:pt x="197" y="386"/>
                </a:lnTo>
                <a:lnTo>
                  <a:pt x="197" y="387"/>
                </a:lnTo>
                <a:lnTo>
                  <a:pt x="197" y="387"/>
                </a:lnTo>
                <a:lnTo>
                  <a:pt x="197" y="387"/>
                </a:lnTo>
                <a:lnTo>
                  <a:pt x="198" y="387"/>
                </a:lnTo>
                <a:lnTo>
                  <a:pt x="198" y="388"/>
                </a:lnTo>
                <a:lnTo>
                  <a:pt x="198" y="388"/>
                </a:lnTo>
                <a:lnTo>
                  <a:pt x="198" y="388"/>
                </a:lnTo>
                <a:lnTo>
                  <a:pt x="198" y="389"/>
                </a:lnTo>
                <a:lnTo>
                  <a:pt x="198" y="389"/>
                </a:lnTo>
                <a:lnTo>
                  <a:pt x="198" y="393"/>
                </a:lnTo>
                <a:lnTo>
                  <a:pt x="198" y="393"/>
                </a:lnTo>
                <a:lnTo>
                  <a:pt x="198" y="393"/>
                </a:lnTo>
                <a:lnTo>
                  <a:pt x="198" y="394"/>
                </a:lnTo>
                <a:lnTo>
                  <a:pt x="198" y="394"/>
                </a:lnTo>
                <a:lnTo>
                  <a:pt x="198" y="395"/>
                </a:lnTo>
                <a:lnTo>
                  <a:pt x="197" y="395"/>
                </a:lnTo>
                <a:lnTo>
                  <a:pt x="197" y="395"/>
                </a:lnTo>
                <a:lnTo>
                  <a:pt x="197" y="395"/>
                </a:lnTo>
                <a:lnTo>
                  <a:pt x="197" y="396"/>
                </a:lnTo>
                <a:lnTo>
                  <a:pt x="196" y="396"/>
                </a:lnTo>
                <a:lnTo>
                  <a:pt x="196" y="396"/>
                </a:lnTo>
                <a:lnTo>
                  <a:pt x="196" y="396"/>
                </a:lnTo>
                <a:lnTo>
                  <a:pt x="195" y="396"/>
                </a:lnTo>
                <a:lnTo>
                  <a:pt x="195" y="396"/>
                </a:lnTo>
                <a:lnTo>
                  <a:pt x="195" y="396"/>
                </a:lnTo>
                <a:lnTo>
                  <a:pt x="194" y="396"/>
                </a:lnTo>
                <a:lnTo>
                  <a:pt x="41" y="396"/>
                </a:lnTo>
                <a:lnTo>
                  <a:pt x="41" y="396"/>
                </a:lnTo>
                <a:lnTo>
                  <a:pt x="39" y="396"/>
                </a:lnTo>
                <a:lnTo>
                  <a:pt x="39" y="396"/>
                </a:lnTo>
                <a:lnTo>
                  <a:pt x="39" y="396"/>
                </a:lnTo>
                <a:lnTo>
                  <a:pt x="38" y="396"/>
                </a:lnTo>
                <a:lnTo>
                  <a:pt x="38" y="396"/>
                </a:lnTo>
                <a:lnTo>
                  <a:pt x="38" y="396"/>
                </a:lnTo>
                <a:lnTo>
                  <a:pt x="37" y="395"/>
                </a:lnTo>
                <a:lnTo>
                  <a:pt x="37" y="395"/>
                </a:lnTo>
                <a:lnTo>
                  <a:pt x="37" y="395"/>
                </a:lnTo>
                <a:lnTo>
                  <a:pt x="37" y="395"/>
                </a:lnTo>
                <a:lnTo>
                  <a:pt x="37" y="394"/>
                </a:lnTo>
                <a:lnTo>
                  <a:pt x="36" y="394"/>
                </a:lnTo>
                <a:lnTo>
                  <a:pt x="36" y="393"/>
                </a:lnTo>
                <a:lnTo>
                  <a:pt x="36" y="393"/>
                </a:lnTo>
                <a:lnTo>
                  <a:pt x="36" y="393"/>
                </a:lnTo>
                <a:lnTo>
                  <a:pt x="36" y="389"/>
                </a:lnTo>
                <a:lnTo>
                  <a:pt x="36" y="389"/>
                </a:lnTo>
                <a:lnTo>
                  <a:pt x="36" y="388"/>
                </a:lnTo>
                <a:lnTo>
                  <a:pt x="36" y="388"/>
                </a:lnTo>
                <a:lnTo>
                  <a:pt x="37" y="388"/>
                </a:lnTo>
                <a:lnTo>
                  <a:pt x="37" y="387"/>
                </a:lnTo>
                <a:lnTo>
                  <a:pt x="37" y="387"/>
                </a:lnTo>
                <a:lnTo>
                  <a:pt x="37" y="387"/>
                </a:lnTo>
                <a:lnTo>
                  <a:pt x="37" y="387"/>
                </a:lnTo>
                <a:lnTo>
                  <a:pt x="38" y="386"/>
                </a:lnTo>
                <a:lnTo>
                  <a:pt x="38" y="386"/>
                </a:lnTo>
                <a:lnTo>
                  <a:pt x="38" y="386"/>
                </a:lnTo>
                <a:lnTo>
                  <a:pt x="39" y="386"/>
                </a:lnTo>
                <a:lnTo>
                  <a:pt x="39" y="386"/>
                </a:lnTo>
                <a:lnTo>
                  <a:pt x="39" y="386"/>
                </a:lnTo>
                <a:lnTo>
                  <a:pt x="41" y="385"/>
                </a:lnTo>
                <a:lnTo>
                  <a:pt x="41" y="385"/>
                </a:lnTo>
                <a:lnTo>
                  <a:pt x="41" y="385"/>
                </a:lnTo>
                <a:close/>
              </a:path>
            </a:pathLst>
          </a:custGeom>
          <a:solidFill>
            <a:srgbClr val="65AADD"/>
          </a:solidFill>
          <a:ln w="9525">
            <a:noFill/>
            <a:round/>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grpSp>
        <p:nvGrpSpPr>
          <p:cNvPr id="27" name="组合 26"/>
          <p:cNvGrpSpPr/>
          <p:nvPr/>
        </p:nvGrpSpPr>
        <p:grpSpPr>
          <a:xfrm>
            <a:off x="4224491" y="2547135"/>
            <a:ext cx="2103917" cy="1448790"/>
            <a:chOff x="3779748" y="2838202"/>
            <a:chExt cx="1500036" cy="1353788"/>
          </a:xfrm>
        </p:grpSpPr>
        <p:cxnSp>
          <p:nvCxnSpPr>
            <p:cNvPr id="11" name="肘形连接符 10"/>
            <p:cNvCxnSpPr/>
            <p:nvPr/>
          </p:nvCxnSpPr>
          <p:spPr>
            <a:xfrm rot="16200000" flipH="1">
              <a:off x="3498980" y="3118970"/>
              <a:ext cx="1353788" cy="792251"/>
            </a:xfrm>
            <a:prstGeom prst="bentConnector3">
              <a:avLst>
                <a:gd name="adj1" fmla="val 40869"/>
              </a:avLst>
            </a:prstGeom>
            <a:ln w="2857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肘形连接符 16"/>
            <p:cNvCxnSpPr/>
            <p:nvPr/>
          </p:nvCxnSpPr>
          <p:spPr>
            <a:xfrm rot="10800000" flipV="1">
              <a:off x="4580467" y="2849297"/>
              <a:ext cx="699317" cy="547581"/>
            </a:xfrm>
            <a:prstGeom prst="bentConnector3">
              <a:avLst>
                <a:gd name="adj1" fmla="val 360"/>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36" name="矩形 35"/>
          <p:cNvSpPr/>
          <p:nvPr/>
        </p:nvSpPr>
        <p:spPr>
          <a:xfrm>
            <a:off x="3437327" y="4074534"/>
            <a:ext cx="4037611" cy="1845194"/>
          </a:xfrm>
          <a:prstGeom prst="rect">
            <a:avLst/>
          </a:prstGeom>
          <a:solidFill>
            <a:schemeClr val="accent3">
              <a:lumMod val="20000"/>
              <a:lumOff val="80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accent1">
                    <a:lumMod val="50000"/>
                  </a:schemeClr>
                </a:solidFill>
                <a:latin typeface="Huawei Sans" panose="020C0503030203020204" pitchFamily="34" charset="0"/>
              </a:rPr>
              <a:t>......</a:t>
            </a:r>
          </a:p>
        </p:txBody>
      </p:sp>
      <p:grpSp>
        <p:nvGrpSpPr>
          <p:cNvPr id="41" name="组合 40"/>
          <p:cNvGrpSpPr/>
          <p:nvPr/>
        </p:nvGrpSpPr>
        <p:grpSpPr>
          <a:xfrm>
            <a:off x="1753915" y="3329435"/>
            <a:ext cx="264141" cy="356262"/>
            <a:chOff x="1330036" y="2992587"/>
            <a:chExt cx="353291" cy="546264"/>
          </a:xfrm>
          <a:solidFill>
            <a:schemeClr val="accent4">
              <a:lumMod val="60000"/>
              <a:lumOff val="40000"/>
            </a:schemeClr>
          </a:solidFill>
        </p:grpSpPr>
        <p:sp>
          <p:nvSpPr>
            <p:cNvPr id="37" name="矩形 36"/>
            <p:cNvSpPr/>
            <p:nvPr/>
          </p:nvSpPr>
          <p:spPr>
            <a:xfrm>
              <a:off x="1330036" y="3182589"/>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9" name="矩形 38"/>
            <p:cNvSpPr/>
            <p:nvPr/>
          </p:nvSpPr>
          <p:spPr>
            <a:xfrm>
              <a:off x="1406236" y="3090558"/>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8" name="矩形 37"/>
            <p:cNvSpPr/>
            <p:nvPr/>
          </p:nvSpPr>
          <p:spPr>
            <a:xfrm>
              <a:off x="1505197" y="2992587"/>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40" name="文本框 39"/>
          <p:cNvSpPr txBox="1"/>
          <p:nvPr/>
        </p:nvSpPr>
        <p:spPr>
          <a:xfrm>
            <a:off x="2038381" y="3224032"/>
            <a:ext cx="3309182" cy="1323439"/>
          </a:xfrm>
          <a:prstGeom prst="rect">
            <a:avLst/>
          </a:prstGeom>
          <a:noFill/>
        </p:spPr>
        <p:txBody>
          <a:bodyPr wrap="square" rtlCol="0">
            <a:noAutofit/>
          </a:bodyPr>
          <a:lstStyle/>
          <a:p>
            <a:pPr fontAlgn="ctr"/>
            <a:r>
              <a:rPr lang="ru-RU" sz="1200" dirty="0">
                <a:latin typeface="Huawei Sans" panose="020C0503030203020204" pitchFamily="34" charset="0"/>
              </a:rPr>
              <a:t>Количество выделенных маркеров</a:t>
            </a:r>
          </a:p>
          <a:p>
            <a:pPr fontAlgn="ctr"/>
            <a:r>
              <a:rPr lang="ru-RU" sz="1200" dirty="0">
                <a:latin typeface="Huawei Sans" panose="020C0503030203020204" pitchFamily="34" charset="0"/>
              </a:rPr>
              <a:t>(Механизм обработки очередей запросов на ввод-вывод от приложений в системе)</a:t>
            </a:r>
          </a:p>
        </p:txBody>
      </p:sp>
      <p:sp>
        <p:nvSpPr>
          <p:cNvPr id="42" name="矩形 41"/>
          <p:cNvSpPr/>
          <p:nvPr/>
        </p:nvSpPr>
        <p:spPr>
          <a:xfrm>
            <a:off x="3722336" y="4292537"/>
            <a:ext cx="3491345" cy="4868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fontAlgn="ctr"/>
            <a:r>
              <a:rPr lang="ru-RU" sz="1600" dirty="0">
                <a:solidFill>
                  <a:schemeClr val="accent1">
                    <a:lumMod val="50000"/>
                  </a:schemeClr>
                </a:solidFill>
                <a:latin typeface="Huawei Sans" panose="020C0503030203020204" pitchFamily="34" charset="0"/>
              </a:rPr>
              <a:t>Очередь </a:t>
            </a:r>
            <a:r>
              <a:rPr lang="ru-RU" sz="1600" dirty="0" smtClean="0">
                <a:solidFill>
                  <a:schemeClr val="accent1">
                    <a:lumMod val="50000"/>
                  </a:schemeClr>
                </a:solidFill>
                <a:latin typeface="Huawei Sans" panose="020C0503030203020204" pitchFamily="34" charset="0"/>
              </a:rPr>
              <a:t>1 из запросов на </a:t>
            </a:r>
            <a:br>
              <a:rPr lang="ru-RU" sz="1600" dirty="0" smtClean="0">
                <a:solidFill>
                  <a:schemeClr val="accent1">
                    <a:lumMod val="50000"/>
                  </a:schemeClr>
                </a:solidFill>
                <a:latin typeface="Huawei Sans" panose="020C0503030203020204" pitchFamily="34" charset="0"/>
              </a:rPr>
            </a:br>
            <a:r>
              <a:rPr lang="ru-RU" sz="1600" dirty="0" smtClean="0">
                <a:solidFill>
                  <a:schemeClr val="accent1">
                    <a:lumMod val="50000"/>
                  </a:schemeClr>
                </a:solidFill>
                <a:latin typeface="Huawei Sans" panose="020C0503030203020204" pitchFamily="34" charset="0"/>
              </a:rPr>
              <a:t>ввод-вывод от приложений</a:t>
            </a:r>
            <a:endParaRPr lang="ru-RU" sz="1600" dirty="0">
              <a:solidFill>
                <a:schemeClr val="accent1">
                  <a:lumMod val="50000"/>
                </a:schemeClr>
              </a:solidFill>
              <a:latin typeface="Huawei Sans" panose="020C0503030203020204" pitchFamily="34" charset="0"/>
            </a:endParaRPr>
          </a:p>
        </p:txBody>
      </p:sp>
      <p:sp>
        <p:nvSpPr>
          <p:cNvPr id="43" name="矩形 42"/>
          <p:cNvSpPr/>
          <p:nvPr/>
        </p:nvSpPr>
        <p:spPr>
          <a:xfrm>
            <a:off x="3722336" y="5254437"/>
            <a:ext cx="3491345" cy="48688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fontAlgn="ctr"/>
            <a:r>
              <a:rPr lang="ru-RU" sz="1600" dirty="0">
                <a:solidFill>
                  <a:schemeClr val="accent1">
                    <a:lumMod val="50000"/>
                  </a:schemeClr>
                </a:solidFill>
                <a:latin typeface="Huawei Sans" panose="020C0503030203020204" pitchFamily="34" charset="0"/>
              </a:rPr>
              <a:t>Очередь n из запросов на </a:t>
            </a:r>
            <a:br>
              <a:rPr lang="ru-RU" sz="1600" dirty="0">
                <a:solidFill>
                  <a:schemeClr val="accent1">
                    <a:lumMod val="50000"/>
                  </a:schemeClr>
                </a:solidFill>
                <a:latin typeface="Huawei Sans" panose="020C0503030203020204" pitchFamily="34" charset="0"/>
              </a:rPr>
            </a:br>
            <a:r>
              <a:rPr lang="ru-RU" sz="1600" dirty="0">
                <a:solidFill>
                  <a:schemeClr val="accent1">
                    <a:lumMod val="50000"/>
                  </a:schemeClr>
                </a:solidFill>
                <a:latin typeface="Huawei Sans" panose="020C0503030203020204" pitchFamily="34" charset="0"/>
              </a:rPr>
              <a:t>ввод-вывод от приложений</a:t>
            </a:r>
          </a:p>
        </p:txBody>
      </p:sp>
      <p:grpSp>
        <p:nvGrpSpPr>
          <p:cNvPr id="48" name="组合 47"/>
          <p:cNvGrpSpPr/>
          <p:nvPr/>
        </p:nvGrpSpPr>
        <p:grpSpPr>
          <a:xfrm>
            <a:off x="6654094" y="4342291"/>
            <a:ext cx="264141" cy="356262"/>
            <a:chOff x="1330036" y="2992587"/>
            <a:chExt cx="353291" cy="546264"/>
          </a:xfrm>
          <a:solidFill>
            <a:schemeClr val="accent4">
              <a:lumMod val="60000"/>
              <a:lumOff val="40000"/>
            </a:schemeClr>
          </a:solidFill>
        </p:grpSpPr>
        <p:sp>
          <p:nvSpPr>
            <p:cNvPr id="49" name="矩形 48"/>
            <p:cNvSpPr/>
            <p:nvPr/>
          </p:nvSpPr>
          <p:spPr>
            <a:xfrm>
              <a:off x="1330036" y="3182589"/>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矩形 49"/>
            <p:cNvSpPr/>
            <p:nvPr/>
          </p:nvSpPr>
          <p:spPr>
            <a:xfrm>
              <a:off x="1406236" y="3090558"/>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1" name="矩形 50"/>
            <p:cNvSpPr/>
            <p:nvPr/>
          </p:nvSpPr>
          <p:spPr>
            <a:xfrm>
              <a:off x="1505197" y="2992587"/>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52" name="组合 51"/>
          <p:cNvGrpSpPr/>
          <p:nvPr/>
        </p:nvGrpSpPr>
        <p:grpSpPr>
          <a:xfrm>
            <a:off x="6842443" y="4138429"/>
            <a:ext cx="264141" cy="356262"/>
            <a:chOff x="1330036" y="2992587"/>
            <a:chExt cx="353291" cy="546264"/>
          </a:xfrm>
          <a:solidFill>
            <a:schemeClr val="accent4">
              <a:lumMod val="60000"/>
              <a:lumOff val="40000"/>
            </a:schemeClr>
          </a:solidFill>
        </p:grpSpPr>
        <p:sp>
          <p:nvSpPr>
            <p:cNvPr id="53" name="矩形 52"/>
            <p:cNvSpPr/>
            <p:nvPr/>
          </p:nvSpPr>
          <p:spPr>
            <a:xfrm>
              <a:off x="1330036" y="3182589"/>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4" name="矩形 53"/>
            <p:cNvSpPr/>
            <p:nvPr/>
          </p:nvSpPr>
          <p:spPr>
            <a:xfrm>
              <a:off x="1406236" y="3090558"/>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5" name="矩形 54"/>
            <p:cNvSpPr/>
            <p:nvPr/>
          </p:nvSpPr>
          <p:spPr>
            <a:xfrm>
              <a:off x="1505197" y="2992587"/>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56" name="组合 55"/>
          <p:cNvGrpSpPr/>
          <p:nvPr/>
        </p:nvGrpSpPr>
        <p:grpSpPr>
          <a:xfrm>
            <a:off x="6659255" y="5284957"/>
            <a:ext cx="190152" cy="292367"/>
            <a:chOff x="1330036" y="3090558"/>
            <a:chExt cx="254330" cy="448293"/>
          </a:xfrm>
          <a:solidFill>
            <a:schemeClr val="accent4">
              <a:lumMod val="60000"/>
              <a:lumOff val="40000"/>
            </a:schemeClr>
          </a:solidFill>
        </p:grpSpPr>
        <p:sp>
          <p:nvSpPr>
            <p:cNvPr id="57" name="矩形 56"/>
            <p:cNvSpPr/>
            <p:nvPr/>
          </p:nvSpPr>
          <p:spPr>
            <a:xfrm>
              <a:off x="1330036" y="3182589"/>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8" name="矩形 57"/>
            <p:cNvSpPr/>
            <p:nvPr/>
          </p:nvSpPr>
          <p:spPr>
            <a:xfrm>
              <a:off x="1406236" y="3090558"/>
              <a:ext cx="178130" cy="356262"/>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cxnSp>
        <p:nvCxnSpPr>
          <p:cNvPr id="61" name="直接箭头连接符 60"/>
          <p:cNvCxnSpPr>
            <a:stCxn id="36" idx="3"/>
          </p:cNvCxnSpPr>
          <p:nvPr/>
        </p:nvCxnSpPr>
        <p:spPr>
          <a:xfrm flipV="1">
            <a:off x="7474938" y="4987515"/>
            <a:ext cx="1959429" cy="9616"/>
          </a:xfrm>
          <a:prstGeom prst="straightConnector1">
            <a:avLst/>
          </a:prstGeom>
          <a:ln w="2857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3" name="Freeform 52"/>
          <p:cNvSpPr>
            <a:spLocks noEditPoints="1"/>
          </p:cNvSpPr>
          <p:nvPr/>
        </p:nvSpPr>
        <p:spPr bwMode="auto">
          <a:xfrm>
            <a:off x="9511316" y="4387214"/>
            <a:ext cx="977070" cy="1182624"/>
          </a:xfrm>
          <a:custGeom>
            <a:avLst/>
            <a:gdLst>
              <a:gd name="T0" fmla="*/ 107 w 311"/>
              <a:gd name="T1" fmla="*/ 4 h 387"/>
              <a:gd name="T2" fmla="*/ 43 w 311"/>
              <a:gd name="T3" fmla="*/ 20 h 387"/>
              <a:gd name="T4" fmla="*/ 7 w 311"/>
              <a:gd name="T5" fmla="*/ 48 h 387"/>
              <a:gd name="T6" fmla="*/ 0 w 311"/>
              <a:gd name="T7" fmla="*/ 120 h 387"/>
              <a:gd name="T8" fmla="*/ 18 w 311"/>
              <a:gd name="T9" fmla="*/ 153 h 387"/>
              <a:gd name="T10" fmla="*/ 66 w 311"/>
              <a:gd name="T11" fmla="*/ 176 h 387"/>
              <a:gd name="T12" fmla="*/ 138 w 311"/>
              <a:gd name="T13" fmla="*/ 188 h 387"/>
              <a:gd name="T14" fmla="*/ 204 w 311"/>
              <a:gd name="T15" fmla="*/ 184 h 387"/>
              <a:gd name="T16" fmla="*/ 268 w 311"/>
              <a:gd name="T17" fmla="*/ 168 h 387"/>
              <a:gd name="T18" fmla="*/ 304 w 311"/>
              <a:gd name="T19" fmla="*/ 140 h 387"/>
              <a:gd name="T20" fmla="*/ 311 w 311"/>
              <a:gd name="T21" fmla="*/ 68 h 387"/>
              <a:gd name="T22" fmla="*/ 293 w 311"/>
              <a:gd name="T23" fmla="*/ 37 h 387"/>
              <a:gd name="T24" fmla="*/ 245 w 311"/>
              <a:gd name="T25" fmla="*/ 12 h 387"/>
              <a:gd name="T26" fmla="*/ 173 w 311"/>
              <a:gd name="T27" fmla="*/ 1 h 387"/>
              <a:gd name="T28" fmla="*/ 61 w 311"/>
              <a:gd name="T29" fmla="*/ 153 h 387"/>
              <a:gd name="T30" fmla="*/ 54 w 311"/>
              <a:gd name="T31" fmla="*/ 135 h 387"/>
              <a:gd name="T32" fmla="*/ 70 w 311"/>
              <a:gd name="T33" fmla="*/ 128 h 387"/>
              <a:gd name="T34" fmla="*/ 77 w 311"/>
              <a:gd name="T35" fmla="*/ 146 h 387"/>
              <a:gd name="T36" fmla="*/ 155 w 311"/>
              <a:gd name="T37" fmla="*/ 121 h 387"/>
              <a:gd name="T38" fmla="*/ 61 w 311"/>
              <a:gd name="T39" fmla="*/ 106 h 387"/>
              <a:gd name="T40" fmla="*/ 2 w 311"/>
              <a:gd name="T41" fmla="*/ 64 h 387"/>
              <a:gd name="T42" fmla="*/ 65 w 311"/>
              <a:gd name="T43" fmla="*/ 100 h 387"/>
              <a:gd name="T44" fmla="*/ 155 w 311"/>
              <a:gd name="T45" fmla="*/ 114 h 387"/>
              <a:gd name="T46" fmla="*/ 265 w 311"/>
              <a:gd name="T47" fmla="*/ 93 h 387"/>
              <a:gd name="T48" fmla="*/ 304 w 311"/>
              <a:gd name="T49" fmla="*/ 69 h 387"/>
              <a:gd name="T50" fmla="*/ 230 w 311"/>
              <a:gd name="T51" fmla="*/ 112 h 387"/>
              <a:gd name="T52" fmla="*/ 155 w 311"/>
              <a:gd name="T53" fmla="*/ 317 h 387"/>
              <a:gd name="T54" fmla="*/ 52 w 311"/>
              <a:gd name="T55" fmla="*/ 301 h 387"/>
              <a:gd name="T56" fmla="*/ 13 w 311"/>
              <a:gd name="T57" fmla="*/ 276 h 387"/>
              <a:gd name="T58" fmla="*/ 0 w 311"/>
              <a:gd name="T59" fmla="*/ 263 h 387"/>
              <a:gd name="T60" fmla="*/ 4 w 311"/>
              <a:gd name="T61" fmla="*/ 333 h 387"/>
              <a:gd name="T62" fmla="*/ 34 w 311"/>
              <a:gd name="T63" fmla="*/ 363 h 387"/>
              <a:gd name="T64" fmla="*/ 93 w 311"/>
              <a:gd name="T65" fmla="*/ 383 h 387"/>
              <a:gd name="T66" fmla="*/ 155 w 311"/>
              <a:gd name="T67" fmla="*/ 387 h 387"/>
              <a:gd name="T68" fmla="*/ 232 w 311"/>
              <a:gd name="T69" fmla="*/ 379 h 387"/>
              <a:gd name="T70" fmla="*/ 286 w 311"/>
              <a:gd name="T71" fmla="*/ 358 h 387"/>
              <a:gd name="T72" fmla="*/ 310 w 311"/>
              <a:gd name="T73" fmla="*/ 326 h 387"/>
              <a:gd name="T74" fmla="*/ 309 w 311"/>
              <a:gd name="T75" fmla="*/ 258 h 387"/>
              <a:gd name="T76" fmla="*/ 292 w 311"/>
              <a:gd name="T77" fmla="*/ 282 h 387"/>
              <a:gd name="T78" fmla="*/ 238 w 311"/>
              <a:gd name="T79" fmla="*/ 308 h 387"/>
              <a:gd name="T80" fmla="*/ 66 w 311"/>
              <a:gd name="T81" fmla="*/ 357 h 387"/>
              <a:gd name="T82" fmla="*/ 53 w 311"/>
              <a:gd name="T83" fmla="*/ 344 h 387"/>
              <a:gd name="T84" fmla="*/ 66 w 311"/>
              <a:gd name="T85" fmla="*/ 330 h 387"/>
              <a:gd name="T86" fmla="*/ 79 w 311"/>
              <a:gd name="T87" fmla="*/ 344 h 387"/>
              <a:gd name="T88" fmla="*/ 66 w 311"/>
              <a:gd name="T89" fmla="*/ 357 h 387"/>
              <a:gd name="T90" fmla="*/ 99 w 311"/>
              <a:gd name="T91" fmla="*/ 213 h 387"/>
              <a:gd name="T92" fmla="*/ 19 w 311"/>
              <a:gd name="T93" fmla="*/ 182 h 387"/>
              <a:gd name="T94" fmla="*/ 2 w 311"/>
              <a:gd name="T95" fmla="*/ 159 h 387"/>
              <a:gd name="T96" fmla="*/ 1 w 311"/>
              <a:gd name="T97" fmla="*/ 227 h 387"/>
              <a:gd name="T98" fmla="*/ 25 w 311"/>
              <a:gd name="T99" fmla="*/ 258 h 387"/>
              <a:gd name="T100" fmla="*/ 79 w 311"/>
              <a:gd name="T101" fmla="*/ 279 h 387"/>
              <a:gd name="T102" fmla="*/ 155 w 311"/>
              <a:gd name="T103" fmla="*/ 288 h 387"/>
              <a:gd name="T104" fmla="*/ 218 w 311"/>
              <a:gd name="T105" fmla="*/ 283 h 387"/>
              <a:gd name="T106" fmla="*/ 277 w 311"/>
              <a:gd name="T107" fmla="*/ 263 h 387"/>
              <a:gd name="T108" fmla="*/ 307 w 311"/>
              <a:gd name="T109" fmla="*/ 234 h 387"/>
              <a:gd name="T110" fmla="*/ 310 w 311"/>
              <a:gd name="T111" fmla="*/ 163 h 387"/>
              <a:gd name="T112" fmla="*/ 298 w 311"/>
              <a:gd name="T113" fmla="*/ 176 h 387"/>
              <a:gd name="T114" fmla="*/ 237 w 311"/>
              <a:gd name="T115" fmla="*/ 207 h 387"/>
              <a:gd name="T116" fmla="*/ 66 w 311"/>
              <a:gd name="T117" fmla="*/ 255 h 387"/>
              <a:gd name="T118" fmla="*/ 53 w 311"/>
              <a:gd name="T119" fmla="*/ 241 h 387"/>
              <a:gd name="T120" fmla="*/ 66 w 311"/>
              <a:gd name="T121" fmla="*/ 228 h 387"/>
              <a:gd name="T122" fmla="*/ 79 w 311"/>
              <a:gd name="T123" fmla="*/ 241 h 387"/>
              <a:gd name="T124" fmla="*/ 66 w 311"/>
              <a:gd name="T125" fmla="*/ 255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11" h="387">
                <a:moveTo>
                  <a:pt x="155" y="0"/>
                </a:moveTo>
                <a:lnTo>
                  <a:pt x="155" y="0"/>
                </a:lnTo>
                <a:lnTo>
                  <a:pt x="138" y="1"/>
                </a:lnTo>
                <a:lnTo>
                  <a:pt x="122" y="1"/>
                </a:lnTo>
                <a:lnTo>
                  <a:pt x="107" y="4"/>
                </a:lnTo>
                <a:lnTo>
                  <a:pt x="93" y="6"/>
                </a:lnTo>
                <a:lnTo>
                  <a:pt x="79" y="8"/>
                </a:lnTo>
                <a:lnTo>
                  <a:pt x="66" y="12"/>
                </a:lnTo>
                <a:lnTo>
                  <a:pt x="54" y="15"/>
                </a:lnTo>
                <a:lnTo>
                  <a:pt x="43" y="20"/>
                </a:lnTo>
                <a:lnTo>
                  <a:pt x="34" y="25"/>
                </a:lnTo>
                <a:lnTo>
                  <a:pt x="25" y="31"/>
                </a:lnTo>
                <a:lnTo>
                  <a:pt x="18" y="37"/>
                </a:lnTo>
                <a:lnTo>
                  <a:pt x="12" y="42"/>
                </a:lnTo>
                <a:lnTo>
                  <a:pt x="7" y="48"/>
                </a:lnTo>
                <a:lnTo>
                  <a:pt x="4" y="55"/>
                </a:lnTo>
                <a:lnTo>
                  <a:pt x="1" y="61"/>
                </a:lnTo>
                <a:lnTo>
                  <a:pt x="0" y="68"/>
                </a:lnTo>
                <a:lnTo>
                  <a:pt x="0" y="120"/>
                </a:lnTo>
                <a:lnTo>
                  <a:pt x="0" y="120"/>
                </a:lnTo>
                <a:lnTo>
                  <a:pt x="1" y="127"/>
                </a:lnTo>
                <a:lnTo>
                  <a:pt x="4" y="134"/>
                </a:lnTo>
                <a:lnTo>
                  <a:pt x="7" y="140"/>
                </a:lnTo>
                <a:lnTo>
                  <a:pt x="12" y="147"/>
                </a:lnTo>
                <a:lnTo>
                  <a:pt x="18" y="153"/>
                </a:lnTo>
                <a:lnTo>
                  <a:pt x="25" y="157"/>
                </a:lnTo>
                <a:lnTo>
                  <a:pt x="34" y="163"/>
                </a:lnTo>
                <a:lnTo>
                  <a:pt x="43" y="168"/>
                </a:lnTo>
                <a:lnTo>
                  <a:pt x="54" y="173"/>
                </a:lnTo>
                <a:lnTo>
                  <a:pt x="66" y="176"/>
                </a:lnTo>
                <a:lnTo>
                  <a:pt x="79" y="180"/>
                </a:lnTo>
                <a:lnTo>
                  <a:pt x="93" y="182"/>
                </a:lnTo>
                <a:lnTo>
                  <a:pt x="107" y="184"/>
                </a:lnTo>
                <a:lnTo>
                  <a:pt x="122" y="187"/>
                </a:lnTo>
                <a:lnTo>
                  <a:pt x="138" y="188"/>
                </a:lnTo>
                <a:lnTo>
                  <a:pt x="155" y="188"/>
                </a:lnTo>
                <a:lnTo>
                  <a:pt x="155" y="188"/>
                </a:lnTo>
                <a:lnTo>
                  <a:pt x="173" y="188"/>
                </a:lnTo>
                <a:lnTo>
                  <a:pt x="188" y="187"/>
                </a:lnTo>
                <a:lnTo>
                  <a:pt x="204" y="184"/>
                </a:lnTo>
                <a:lnTo>
                  <a:pt x="218" y="182"/>
                </a:lnTo>
                <a:lnTo>
                  <a:pt x="232" y="180"/>
                </a:lnTo>
                <a:lnTo>
                  <a:pt x="245" y="176"/>
                </a:lnTo>
                <a:lnTo>
                  <a:pt x="257" y="173"/>
                </a:lnTo>
                <a:lnTo>
                  <a:pt x="268" y="168"/>
                </a:lnTo>
                <a:lnTo>
                  <a:pt x="277" y="163"/>
                </a:lnTo>
                <a:lnTo>
                  <a:pt x="286" y="157"/>
                </a:lnTo>
                <a:lnTo>
                  <a:pt x="293" y="153"/>
                </a:lnTo>
                <a:lnTo>
                  <a:pt x="299" y="147"/>
                </a:lnTo>
                <a:lnTo>
                  <a:pt x="304" y="140"/>
                </a:lnTo>
                <a:lnTo>
                  <a:pt x="307" y="134"/>
                </a:lnTo>
                <a:lnTo>
                  <a:pt x="310" y="127"/>
                </a:lnTo>
                <a:lnTo>
                  <a:pt x="311" y="120"/>
                </a:lnTo>
                <a:lnTo>
                  <a:pt x="311" y="68"/>
                </a:lnTo>
                <a:lnTo>
                  <a:pt x="311" y="68"/>
                </a:lnTo>
                <a:lnTo>
                  <a:pt x="310" y="61"/>
                </a:lnTo>
                <a:lnTo>
                  <a:pt x="307" y="55"/>
                </a:lnTo>
                <a:lnTo>
                  <a:pt x="304" y="48"/>
                </a:lnTo>
                <a:lnTo>
                  <a:pt x="299" y="42"/>
                </a:lnTo>
                <a:lnTo>
                  <a:pt x="293" y="37"/>
                </a:lnTo>
                <a:lnTo>
                  <a:pt x="286" y="31"/>
                </a:lnTo>
                <a:lnTo>
                  <a:pt x="277" y="25"/>
                </a:lnTo>
                <a:lnTo>
                  <a:pt x="268" y="20"/>
                </a:lnTo>
                <a:lnTo>
                  <a:pt x="257" y="15"/>
                </a:lnTo>
                <a:lnTo>
                  <a:pt x="245" y="12"/>
                </a:lnTo>
                <a:lnTo>
                  <a:pt x="232" y="8"/>
                </a:lnTo>
                <a:lnTo>
                  <a:pt x="218" y="6"/>
                </a:lnTo>
                <a:lnTo>
                  <a:pt x="204" y="4"/>
                </a:lnTo>
                <a:lnTo>
                  <a:pt x="188" y="1"/>
                </a:lnTo>
                <a:lnTo>
                  <a:pt x="173" y="1"/>
                </a:lnTo>
                <a:lnTo>
                  <a:pt x="155" y="0"/>
                </a:lnTo>
                <a:lnTo>
                  <a:pt x="155" y="0"/>
                </a:lnTo>
                <a:close/>
                <a:moveTo>
                  <a:pt x="66" y="154"/>
                </a:moveTo>
                <a:lnTo>
                  <a:pt x="66" y="154"/>
                </a:lnTo>
                <a:lnTo>
                  <a:pt x="61" y="153"/>
                </a:lnTo>
                <a:lnTo>
                  <a:pt x="56" y="149"/>
                </a:lnTo>
                <a:lnTo>
                  <a:pt x="54" y="146"/>
                </a:lnTo>
                <a:lnTo>
                  <a:pt x="53" y="140"/>
                </a:lnTo>
                <a:lnTo>
                  <a:pt x="53" y="140"/>
                </a:lnTo>
                <a:lnTo>
                  <a:pt x="54" y="135"/>
                </a:lnTo>
                <a:lnTo>
                  <a:pt x="56" y="132"/>
                </a:lnTo>
                <a:lnTo>
                  <a:pt x="61" y="128"/>
                </a:lnTo>
                <a:lnTo>
                  <a:pt x="66" y="127"/>
                </a:lnTo>
                <a:lnTo>
                  <a:pt x="66" y="127"/>
                </a:lnTo>
                <a:lnTo>
                  <a:pt x="70" y="128"/>
                </a:lnTo>
                <a:lnTo>
                  <a:pt x="75" y="132"/>
                </a:lnTo>
                <a:lnTo>
                  <a:pt x="77" y="135"/>
                </a:lnTo>
                <a:lnTo>
                  <a:pt x="79" y="140"/>
                </a:lnTo>
                <a:lnTo>
                  <a:pt x="79" y="140"/>
                </a:lnTo>
                <a:lnTo>
                  <a:pt x="77" y="146"/>
                </a:lnTo>
                <a:lnTo>
                  <a:pt x="75" y="149"/>
                </a:lnTo>
                <a:lnTo>
                  <a:pt x="70" y="153"/>
                </a:lnTo>
                <a:lnTo>
                  <a:pt x="66" y="154"/>
                </a:lnTo>
                <a:lnTo>
                  <a:pt x="66" y="154"/>
                </a:lnTo>
                <a:close/>
                <a:moveTo>
                  <a:pt x="155" y="121"/>
                </a:moveTo>
                <a:lnTo>
                  <a:pt x="155" y="121"/>
                </a:lnTo>
                <a:lnTo>
                  <a:pt x="129" y="121"/>
                </a:lnTo>
                <a:lnTo>
                  <a:pt x="104" y="118"/>
                </a:lnTo>
                <a:lnTo>
                  <a:pt x="81" y="112"/>
                </a:lnTo>
                <a:lnTo>
                  <a:pt x="61" y="106"/>
                </a:lnTo>
                <a:lnTo>
                  <a:pt x="42" y="96"/>
                </a:lnTo>
                <a:lnTo>
                  <a:pt x="26" y="87"/>
                </a:lnTo>
                <a:lnTo>
                  <a:pt x="13" y="76"/>
                </a:lnTo>
                <a:lnTo>
                  <a:pt x="7" y="69"/>
                </a:lnTo>
                <a:lnTo>
                  <a:pt x="2" y="64"/>
                </a:lnTo>
                <a:lnTo>
                  <a:pt x="2" y="64"/>
                </a:lnTo>
                <a:lnTo>
                  <a:pt x="15" y="74"/>
                </a:lnTo>
                <a:lnTo>
                  <a:pt x="29" y="85"/>
                </a:lnTo>
                <a:lnTo>
                  <a:pt x="46" y="93"/>
                </a:lnTo>
                <a:lnTo>
                  <a:pt x="65" y="100"/>
                </a:lnTo>
                <a:lnTo>
                  <a:pt x="85" y="106"/>
                </a:lnTo>
                <a:lnTo>
                  <a:pt x="107" y="110"/>
                </a:lnTo>
                <a:lnTo>
                  <a:pt x="130" y="113"/>
                </a:lnTo>
                <a:lnTo>
                  <a:pt x="155" y="114"/>
                </a:lnTo>
                <a:lnTo>
                  <a:pt x="155" y="114"/>
                </a:lnTo>
                <a:lnTo>
                  <a:pt x="181" y="113"/>
                </a:lnTo>
                <a:lnTo>
                  <a:pt x="204" y="110"/>
                </a:lnTo>
                <a:lnTo>
                  <a:pt x="227" y="106"/>
                </a:lnTo>
                <a:lnTo>
                  <a:pt x="246" y="100"/>
                </a:lnTo>
                <a:lnTo>
                  <a:pt x="265" y="93"/>
                </a:lnTo>
                <a:lnTo>
                  <a:pt x="282" y="85"/>
                </a:lnTo>
                <a:lnTo>
                  <a:pt x="296" y="74"/>
                </a:lnTo>
                <a:lnTo>
                  <a:pt x="309" y="64"/>
                </a:lnTo>
                <a:lnTo>
                  <a:pt x="309" y="64"/>
                </a:lnTo>
                <a:lnTo>
                  <a:pt x="304" y="69"/>
                </a:lnTo>
                <a:lnTo>
                  <a:pt x="298" y="76"/>
                </a:lnTo>
                <a:lnTo>
                  <a:pt x="285" y="87"/>
                </a:lnTo>
                <a:lnTo>
                  <a:pt x="269" y="96"/>
                </a:lnTo>
                <a:lnTo>
                  <a:pt x="250" y="106"/>
                </a:lnTo>
                <a:lnTo>
                  <a:pt x="230" y="112"/>
                </a:lnTo>
                <a:lnTo>
                  <a:pt x="207" y="118"/>
                </a:lnTo>
                <a:lnTo>
                  <a:pt x="182" y="121"/>
                </a:lnTo>
                <a:lnTo>
                  <a:pt x="155" y="121"/>
                </a:lnTo>
                <a:lnTo>
                  <a:pt x="155" y="121"/>
                </a:lnTo>
                <a:close/>
                <a:moveTo>
                  <a:pt x="155" y="317"/>
                </a:moveTo>
                <a:lnTo>
                  <a:pt x="155" y="317"/>
                </a:lnTo>
                <a:lnTo>
                  <a:pt x="126" y="316"/>
                </a:lnTo>
                <a:lnTo>
                  <a:pt x="97" y="312"/>
                </a:lnTo>
                <a:lnTo>
                  <a:pt x="73" y="308"/>
                </a:lnTo>
                <a:lnTo>
                  <a:pt x="52" y="301"/>
                </a:lnTo>
                <a:lnTo>
                  <a:pt x="42" y="296"/>
                </a:lnTo>
                <a:lnTo>
                  <a:pt x="33" y="291"/>
                </a:lnTo>
                <a:lnTo>
                  <a:pt x="26" y="286"/>
                </a:lnTo>
                <a:lnTo>
                  <a:pt x="19" y="282"/>
                </a:lnTo>
                <a:lnTo>
                  <a:pt x="13" y="276"/>
                </a:lnTo>
                <a:lnTo>
                  <a:pt x="8" y="270"/>
                </a:lnTo>
                <a:lnTo>
                  <a:pt x="5" y="264"/>
                </a:lnTo>
                <a:lnTo>
                  <a:pt x="2" y="258"/>
                </a:lnTo>
                <a:lnTo>
                  <a:pt x="2" y="258"/>
                </a:lnTo>
                <a:lnTo>
                  <a:pt x="0" y="263"/>
                </a:lnTo>
                <a:lnTo>
                  <a:pt x="0" y="269"/>
                </a:lnTo>
                <a:lnTo>
                  <a:pt x="0" y="319"/>
                </a:lnTo>
                <a:lnTo>
                  <a:pt x="0" y="319"/>
                </a:lnTo>
                <a:lnTo>
                  <a:pt x="1" y="326"/>
                </a:lnTo>
                <a:lnTo>
                  <a:pt x="4" y="333"/>
                </a:lnTo>
                <a:lnTo>
                  <a:pt x="7" y="340"/>
                </a:lnTo>
                <a:lnTo>
                  <a:pt x="12" y="346"/>
                </a:lnTo>
                <a:lnTo>
                  <a:pt x="18" y="352"/>
                </a:lnTo>
                <a:lnTo>
                  <a:pt x="25" y="358"/>
                </a:lnTo>
                <a:lnTo>
                  <a:pt x="34" y="363"/>
                </a:lnTo>
                <a:lnTo>
                  <a:pt x="43" y="367"/>
                </a:lnTo>
                <a:lnTo>
                  <a:pt x="54" y="372"/>
                </a:lnTo>
                <a:lnTo>
                  <a:pt x="66" y="376"/>
                </a:lnTo>
                <a:lnTo>
                  <a:pt x="79" y="379"/>
                </a:lnTo>
                <a:lnTo>
                  <a:pt x="93" y="383"/>
                </a:lnTo>
                <a:lnTo>
                  <a:pt x="107" y="385"/>
                </a:lnTo>
                <a:lnTo>
                  <a:pt x="122" y="386"/>
                </a:lnTo>
                <a:lnTo>
                  <a:pt x="138" y="387"/>
                </a:lnTo>
                <a:lnTo>
                  <a:pt x="155" y="387"/>
                </a:lnTo>
                <a:lnTo>
                  <a:pt x="155" y="387"/>
                </a:lnTo>
                <a:lnTo>
                  <a:pt x="173" y="387"/>
                </a:lnTo>
                <a:lnTo>
                  <a:pt x="188" y="386"/>
                </a:lnTo>
                <a:lnTo>
                  <a:pt x="204" y="385"/>
                </a:lnTo>
                <a:lnTo>
                  <a:pt x="218" y="383"/>
                </a:lnTo>
                <a:lnTo>
                  <a:pt x="232" y="379"/>
                </a:lnTo>
                <a:lnTo>
                  <a:pt x="245" y="376"/>
                </a:lnTo>
                <a:lnTo>
                  <a:pt x="257" y="372"/>
                </a:lnTo>
                <a:lnTo>
                  <a:pt x="268" y="367"/>
                </a:lnTo>
                <a:lnTo>
                  <a:pt x="277" y="363"/>
                </a:lnTo>
                <a:lnTo>
                  <a:pt x="286" y="358"/>
                </a:lnTo>
                <a:lnTo>
                  <a:pt x="293" y="352"/>
                </a:lnTo>
                <a:lnTo>
                  <a:pt x="299" y="346"/>
                </a:lnTo>
                <a:lnTo>
                  <a:pt x="304" y="340"/>
                </a:lnTo>
                <a:lnTo>
                  <a:pt x="307" y="333"/>
                </a:lnTo>
                <a:lnTo>
                  <a:pt x="310" y="326"/>
                </a:lnTo>
                <a:lnTo>
                  <a:pt x="311" y="319"/>
                </a:lnTo>
                <a:lnTo>
                  <a:pt x="311" y="269"/>
                </a:lnTo>
                <a:lnTo>
                  <a:pt x="311" y="269"/>
                </a:lnTo>
                <a:lnTo>
                  <a:pt x="311" y="263"/>
                </a:lnTo>
                <a:lnTo>
                  <a:pt x="309" y="258"/>
                </a:lnTo>
                <a:lnTo>
                  <a:pt x="309" y="258"/>
                </a:lnTo>
                <a:lnTo>
                  <a:pt x="306" y="264"/>
                </a:lnTo>
                <a:lnTo>
                  <a:pt x="303" y="270"/>
                </a:lnTo>
                <a:lnTo>
                  <a:pt x="298" y="276"/>
                </a:lnTo>
                <a:lnTo>
                  <a:pt x="292" y="282"/>
                </a:lnTo>
                <a:lnTo>
                  <a:pt x="285" y="286"/>
                </a:lnTo>
                <a:lnTo>
                  <a:pt x="278" y="291"/>
                </a:lnTo>
                <a:lnTo>
                  <a:pt x="269" y="296"/>
                </a:lnTo>
                <a:lnTo>
                  <a:pt x="259" y="301"/>
                </a:lnTo>
                <a:lnTo>
                  <a:pt x="238" y="308"/>
                </a:lnTo>
                <a:lnTo>
                  <a:pt x="214" y="312"/>
                </a:lnTo>
                <a:lnTo>
                  <a:pt x="185" y="316"/>
                </a:lnTo>
                <a:lnTo>
                  <a:pt x="155" y="317"/>
                </a:lnTo>
                <a:lnTo>
                  <a:pt x="155" y="317"/>
                </a:lnTo>
                <a:close/>
                <a:moveTo>
                  <a:pt x="66" y="357"/>
                </a:moveTo>
                <a:lnTo>
                  <a:pt x="66" y="357"/>
                </a:lnTo>
                <a:lnTo>
                  <a:pt x="61" y="356"/>
                </a:lnTo>
                <a:lnTo>
                  <a:pt x="56" y="352"/>
                </a:lnTo>
                <a:lnTo>
                  <a:pt x="54" y="349"/>
                </a:lnTo>
                <a:lnTo>
                  <a:pt x="53" y="344"/>
                </a:lnTo>
                <a:lnTo>
                  <a:pt x="53" y="344"/>
                </a:lnTo>
                <a:lnTo>
                  <a:pt x="54" y="338"/>
                </a:lnTo>
                <a:lnTo>
                  <a:pt x="56" y="335"/>
                </a:lnTo>
                <a:lnTo>
                  <a:pt x="61" y="331"/>
                </a:lnTo>
                <a:lnTo>
                  <a:pt x="66" y="330"/>
                </a:lnTo>
                <a:lnTo>
                  <a:pt x="66" y="330"/>
                </a:lnTo>
                <a:lnTo>
                  <a:pt x="70" y="331"/>
                </a:lnTo>
                <a:lnTo>
                  <a:pt x="75" y="335"/>
                </a:lnTo>
                <a:lnTo>
                  <a:pt x="77" y="338"/>
                </a:lnTo>
                <a:lnTo>
                  <a:pt x="79" y="344"/>
                </a:lnTo>
                <a:lnTo>
                  <a:pt x="79" y="344"/>
                </a:lnTo>
                <a:lnTo>
                  <a:pt x="77" y="349"/>
                </a:lnTo>
                <a:lnTo>
                  <a:pt x="75" y="352"/>
                </a:lnTo>
                <a:lnTo>
                  <a:pt x="70" y="356"/>
                </a:lnTo>
                <a:lnTo>
                  <a:pt x="66" y="357"/>
                </a:lnTo>
                <a:lnTo>
                  <a:pt x="66" y="357"/>
                </a:lnTo>
                <a:close/>
                <a:moveTo>
                  <a:pt x="155" y="217"/>
                </a:moveTo>
                <a:lnTo>
                  <a:pt x="155" y="217"/>
                </a:lnTo>
                <a:lnTo>
                  <a:pt x="126" y="216"/>
                </a:lnTo>
                <a:lnTo>
                  <a:pt x="99" y="213"/>
                </a:lnTo>
                <a:lnTo>
                  <a:pt x="74" y="207"/>
                </a:lnTo>
                <a:lnTo>
                  <a:pt x="52" y="200"/>
                </a:lnTo>
                <a:lnTo>
                  <a:pt x="34" y="191"/>
                </a:lnTo>
                <a:lnTo>
                  <a:pt x="26" y="187"/>
                </a:lnTo>
                <a:lnTo>
                  <a:pt x="19" y="182"/>
                </a:lnTo>
                <a:lnTo>
                  <a:pt x="13" y="176"/>
                </a:lnTo>
                <a:lnTo>
                  <a:pt x="8" y="170"/>
                </a:lnTo>
                <a:lnTo>
                  <a:pt x="5" y="164"/>
                </a:lnTo>
                <a:lnTo>
                  <a:pt x="2" y="159"/>
                </a:lnTo>
                <a:lnTo>
                  <a:pt x="2" y="159"/>
                </a:lnTo>
                <a:lnTo>
                  <a:pt x="0" y="163"/>
                </a:lnTo>
                <a:lnTo>
                  <a:pt x="0" y="168"/>
                </a:lnTo>
                <a:lnTo>
                  <a:pt x="0" y="220"/>
                </a:lnTo>
                <a:lnTo>
                  <a:pt x="0" y="220"/>
                </a:lnTo>
                <a:lnTo>
                  <a:pt x="1" y="227"/>
                </a:lnTo>
                <a:lnTo>
                  <a:pt x="4" y="234"/>
                </a:lnTo>
                <a:lnTo>
                  <a:pt x="7" y="240"/>
                </a:lnTo>
                <a:lnTo>
                  <a:pt x="12" y="247"/>
                </a:lnTo>
                <a:lnTo>
                  <a:pt x="18" y="252"/>
                </a:lnTo>
                <a:lnTo>
                  <a:pt x="25" y="258"/>
                </a:lnTo>
                <a:lnTo>
                  <a:pt x="34" y="263"/>
                </a:lnTo>
                <a:lnTo>
                  <a:pt x="43" y="268"/>
                </a:lnTo>
                <a:lnTo>
                  <a:pt x="54" y="272"/>
                </a:lnTo>
                <a:lnTo>
                  <a:pt x="66" y="276"/>
                </a:lnTo>
                <a:lnTo>
                  <a:pt x="79" y="279"/>
                </a:lnTo>
                <a:lnTo>
                  <a:pt x="93" y="283"/>
                </a:lnTo>
                <a:lnTo>
                  <a:pt x="107" y="285"/>
                </a:lnTo>
                <a:lnTo>
                  <a:pt x="122" y="286"/>
                </a:lnTo>
                <a:lnTo>
                  <a:pt x="138" y="288"/>
                </a:lnTo>
                <a:lnTo>
                  <a:pt x="155" y="288"/>
                </a:lnTo>
                <a:lnTo>
                  <a:pt x="155" y="288"/>
                </a:lnTo>
                <a:lnTo>
                  <a:pt x="173" y="288"/>
                </a:lnTo>
                <a:lnTo>
                  <a:pt x="188" y="286"/>
                </a:lnTo>
                <a:lnTo>
                  <a:pt x="204" y="285"/>
                </a:lnTo>
                <a:lnTo>
                  <a:pt x="218" y="283"/>
                </a:lnTo>
                <a:lnTo>
                  <a:pt x="232" y="279"/>
                </a:lnTo>
                <a:lnTo>
                  <a:pt x="245" y="276"/>
                </a:lnTo>
                <a:lnTo>
                  <a:pt x="257" y="272"/>
                </a:lnTo>
                <a:lnTo>
                  <a:pt x="268" y="268"/>
                </a:lnTo>
                <a:lnTo>
                  <a:pt x="277" y="263"/>
                </a:lnTo>
                <a:lnTo>
                  <a:pt x="286" y="258"/>
                </a:lnTo>
                <a:lnTo>
                  <a:pt x="293" y="252"/>
                </a:lnTo>
                <a:lnTo>
                  <a:pt x="299" y="247"/>
                </a:lnTo>
                <a:lnTo>
                  <a:pt x="304" y="240"/>
                </a:lnTo>
                <a:lnTo>
                  <a:pt x="307" y="234"/>
                </a:lnTo>
                <a:lnTo>
                  <a:pt x="310" y="227"/>
                </a:lnTo>
                <a:lnTo>
                  <a:pt x="311" y="220"/>
                </a:lnTo>
                <a:lnTo>
                  <a:pt x="311" y="168"/>
                </a:lnTo>
                <a:lnTo>
                  <a:pt x="311" y="168"/>
                </a:lnTo>
                <a:lnTo>
                  <a:pt x="310" y="163"/>
                </a:lnTo>
                <a:lnTo>
                  <a:pt x="309" y="159"/>
                </a:lnTo>
                <a:lnTo>
                  <a:pt x="309" y="159"/>
                </a:lnTo>
                <a:lnTo>
                  <a:pt x="306" y="164"/>
                </a:lnTo>
                <a:lnTo>
                  <a:pt x="303" y="170"/>
                </a:lnTo>
                <a:lnTo>
                  <a:pt x="298" y="176"/>
                </a:lnTo>
                <a:lnTo>
                  <a:pt x="292" y="182"/>
                </a:lnTo>
                <a:lnTo>
                  <a:pt x="285" y="187"/>
                </a:lnTo>
                <a:lnTo>
                  <a:pt x="277" y="191"/>
                </a:lnTo>
                <a:lnTo>
                  <a:pt x="259" y="200"/>
                </a:lnTo>
                <a:lnTo>
                  <a:pt x="237" y="207"/>
                </a:lnTo>
                <a:lnTo>
                  <a:pt x="212" y="213"/>
                </a:lnTo>
                <a:lnTo>
                  <a:pt x="185" y="216"/>
                </a:lnTo>
                <a:lnTo>
                  <a:pt x="155" y="217"/>
                </a:lnTo>
                <a:lnTo>
                  <a:pt x="155" y="217"/>
                </a:lnTo>
                <a:close/>
                <a:moveTo>
                  <a:pt x="66" y="255"/>
                </a:moveTo>
                <a:lnTo>
                  <a:pt x="66" y="255"/>
                </a:lnTo>
                <a:lnTo>
                  <a:pt x="61" y="254"/>
                </a:lnTo>
                <a:lnTo>
                  <a:pt x="56" y="250"/>
                </a:lnTo>
                <a:lnTo>
                  <a:pt x="54" y="247"/>
                </a:lnTo>
                <a:lnTo>
                  <a:pt x="53" y="241"/>
                </a:lnTo>
                <a:lnTo>
                  <a:pt x="53" y="241"/>
                </a:lnTo>
                <a:lnTo>
                  <a:pt x="54" y="236"/>
                </a:lnTo>
                <a:lnTo>
                  <a:pt x="56" y="233"/>
                </a:lnTo>
                <a:lnTo>
                  <a:pt x="61" y="229"/>
                </a:lnTo>
                <a:lnTo>
                  <a:pt x="66" y="228"/>
                </a:lnTo>
                <a:lnTo>
                  <a:pt x="66" y="228"/>
                </a:lnTo>
                <a:lnTo>
                  <a:pt x="70" y="229"/>
                </a:lnTo>
                <a:lnTo>
                  <a:pt x="75" y="233"/>
                </a:lnTo>
                <a:lnTo>
                  <a:pt x="77" y="236"/>
                </a:lnTo>
                <a:lnTo>
                  <a:pt x="79" y="241"/>
                </a:lnTo>
                <a:lnTo>
                  <a:pt x="79" y="241"/>
                </a:lnTo>
                <a:lnTo>
                  <a:pt x="77" y="247"/>
                </a:lnTo>
                <a:lnTo>
                  <a:pt x="75" y="250"/>
                </a:lnTo>
                <a:lnTo>
                  <a:pt x="70" y="254"/>
                </a:lnTo>
                <a:lnTo>
                  <a:pt x="66" y="255"/>
                </a:lnTo>
                <a:lnTo>
                  <a:pt x="66" y="255"/>
                </a:lnTo>
                <a:close/>
              </a:path>
            </a:pathLst>
          </a:custGeom>
          <a:solidFill>
            <a:srgbClr val="65AA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fontAlgn="ctr"/>
            <a:endParaRPr lang="en-US" altLang="zh-CN" dirty="0">
              <a:latin typeface="Huawei Sans" panose="020C0503030203020204" pitchFamily="34" charset="0"/>
            </a:endParaRPr>
          </a:p>
        </p:txBody>
      </p:sp>
      <p:sp>
        <p:nvSpPr>
          <p:cNvPr id="64" name="文本框 63"/>
          <p:cNvSpPr txBox="1"/>
          <p:nvPr/>
        </p:nvSpPr>
        <p:spPr>
          <a:xfrm>
            <a:off x="9718314" y="5630436"/>
            <a:ext cx="943465" cy="289292"/>
          </a:xfrm>
          <a:prstGeom prst="rect">
            <a:avLst/>
          </a:prstGeom>
          <a:noFill/>
        </p:spPr>
        <p:txBody>
          <a:bodyPr wrap="square" rtlCol="0">
            <a:noAutofit/>
          </a:bodyPr>
          <a:lstStyle/>
          <a:p>
            <a:pPr fontAlgn="ctr"/>
            <a:r>
              <a:rPr lang="ru-RU" sz="1600" dirty="0">
                <a:latin typeface="Huawei Sans" panose="020C0503030203020204" pitchFamily="34" charset="0"/>
              </a:rPr>
              <a:t>Диск</a:t>
            </a:r>
          </a:p>
        </p:txBody>
      </p:sp>
      <p:sp>
        <p:nvSpPr>
          <p:cNvPr id="65" name="文本框 64"/>
          <p:cNvSpPr txBox="1"/>
          <p:nvPr/>
        </p:nvSpPr>
        <p:spPr>
          <a:xfrm>
            <a:off x="1753915" y="997029"/>
            <a:ext cx="3697179" cy="584775"/>
          </a:xfrm>
          <a:prstGeom prst="rect">
            <a:avLst/>
          </a:prstGeom>
          <a:noFill/>
        </p:spPr>
        <p:txBody>
          <a:bodyPr wrap="square" rtlCol="0">
            <a:noAutofit/>
          </a:bodyPr>
          <a:lstStyle/>
          <a:p>
            <a:pPr algn="ctr" fontAlgn="ctr"/>
            <a:r>
              <a:rPr lang="ru-RU" sz="1600" dirty="0">
                <a:latin typeface="Huawei Sans" panose="020C0503030203020204" pitchFamily="34" charset="0"/>
              </a:rPr>
              <a:t>Сервер приложений 1</a:t>
            </a:r>
          </a:p>
        </p:txBody>
      </p:sp>
      <p:sp>
        <p:nvSpPr>
          <p:cNvPr id="66" name="文本框 65"/>
          <p:cNvSpPr txBox="1"/>
          <p:nvPr/>
        </p:nvSpPr>
        <p:spPr>
          <a:xfrm>
            <a:off x="5246539" y="995708"/>
            <a:ext cx="3769870" cy="584775"/>
          </a:xfrm>
          <a:prstGeom prst="rect">
            <a:avLst/>
          </a:prstGeom>
          <a:noFill/>
        </p:spPr>
        <p:txBody>
          <a:bodyPr wrap="square" rtlCol="0">
            <a:noAutofit/>
          </a:bodyPr>
          <a:lstStyle/>
          <a:p>
            <a:pPr algn="ctr" fontAlgn="ctr"/>
            <a:r>
              <a:rPr lang="ru-RU" sz="1600" dirty="0">
                <a:latin typeface="Huawei Sans" panose="020C0503030203020204" pitchFamily="34" charset="0"/>
              </a:rPr>
              <a:t>Сервер приложений 2</a:t>
            </a:r>
          </a:p>
        </p:txBody>
      </p:sp>
      <p:sp>
        <p:nvSpPr>
          <p:cNvPr id="67" name="椭圆 66"/>
          <p:cNvSpPr/>
          <p:nvPr/>
        </p:nvSpPr>
        <p:spPr>
          <a:xfrm>
            <a:off x="4073205" y="2760893"/>
            <a:ext cx="249382" cy="2612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1</a:t>
            </a:r>
          </a:p>
        </p:txBody>
      </p:sp>
      <p:sp>
        <p:nvSpPr>
          <p:cNvPr id="68" name="文本框 67"/>
          <p:cNvSpPr txBox="1"/>
          <p:nvPr/>
        </p:nvSpPr>
        <p:spPr>
          <a:xfrm>
            <a:off x="4358211" y="2572609"/>
            <a:ext cx="1720815" cy="584775"/>
          </a:xfrm>
          <a:prstGeom prst="rect">
            <a:avLst/>
          </a:prstGeom>
          <a:noFill/>
        </p:spPr>
        <p:txBody>
          <a:bodyPr wrap="square" rtlCol="0">
            <a:noAutofit/>
          </a:bodyPr>
          <a:lstStyle/>
          <a:p>
            <a:pPr fontAlgn="ctr"/>
            <a:r>
              <a:rPr lang="ru-RU" sz="1600" dirty="0">
                <a:latin typeface="Huawei Sans" panose="020C0503030203020204" pitchFamily="34" charset="0"/>
              </a:rPr>
              <a:t>Запрос </a:t>
            </a:r>
            <a:r>
              <a:rPr lang="ru-RU" sz="1600" dirty="0" smtClean="0">
                <a:latin typeface="Huawei Sans" panose="020C0503030203020204" pitchFamily="34" charset="0"/>
              </a:rPr>
              <a:t/>
            </a:r>
            <a:br>
              <a:rPr lang="ru-RU" sz="1600" dirty="0" smtClean="0">
                <a:latin typeface="Huawei Sans" panose="020C0503030203020204" pitchFamily="34" charset="0"/>
              </a:rPr>
            </a:br>
            <a:r>
              <a:rPr lang="ru-RU" sz="1600" dirty="0" smtClean="0">
                <a:latin typeface="Huawei Sans" panose="020C0503030203020204" pitchFamily="34" charset="0"/>
              </a:rPr>
              <a:t>ввода-вывода</a:t>
            </a:r>
            <a:endParaRPr lang="ru-RU" sz="1600" dirty="0">
              <a:latin typeface="Huawei Sans" panose="020C0503030203020204" pitchFamily="34" charset="0"/>
            </a:endParaRPr>
          </a:p>
        </p:txBody>
      </p:sp>
      <p:sp>
        <p:nvSpPr>
          <p:cNvPr id="69" name="椭圆 68"/>
          <p:cNvSpPr/>
          <p:nvPr/>
        </p:nvSpPr>
        <p:spPr>
          <a:xfrm>
            <a:off x="6200329" y="2760893"/>
            <a:ext cx="249382" cy="2612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1</a:t>
            </a:r>
          </a:p>
        </p:txBody>
      </p:sp>
      <p:sp>
        <p:nvSpPr>
          <p:cNvPr id="70" name="文本框 69"/>
          <p:cNvSpPr txBox="1"/>
          <p:nvPr/>
        </p:nvSpPr>
        <p:spPr>
          <a:xfrm>
            <a:off x="6449711" y="2596359"/>
            <a:ext cx="1880250" cy="584775"/>
          </a:xfrm>
          <a:prstGeom prst="rect">
            <a:avLst/>
          </a:prstGeom>
          <a:noFill/>
        </p:spPr>
        <p:txBody>
          <a:bodyPr wrap="square" rtlCol="0">
            <a:noAutofit/>
          </a:bodyPr>
          <a:lstStyle/>
          <a:p>
            <a:pPr fontAlgn="ctr"/>
            <a:r>
              <a:rPr lang="ru-RU" sz="1600" dirty="0">
                <a:latin typeface="Huawei Sans" panose="020C0503030203020204" pitchFamily="34" charset="0"/>
              </a:rPr>
              <a:t>Запрос </a:t>
            </a:r>
            <a:r>
              <a:rPr lang="ru-RU" sz="1600" dirty="0" smtClean="0">
                <a:latin typeface="Huawei Sans" panose="020C0503030203020204" pitchFamily="34" charset="0"/>
              </a:rPr>
              <a:t/>
            </a:r>
            <a:br>
              <a:rPr lang="ru-RU" sz="1600" dirty="0" smtClean="0">
                <a:latin typeface="Huawei Sans" panose="020C0503030203020204" pitchFamily="34" charset="0"/>
              </a:rPr>
            </a:br>
            <a:r>
              <a:rPr lang="ru-RU" sz="1600" dirty="0" smtClean="0">
                <a:latin typeface="Huawei Sans" panose="020C0503030203020204" pitchFamily="34" charset="0"/>
              </a:rPr>
              <a:t>ввода-вывода</a:t>
            </a:r>
            <a:endParaRPr lang="ru-RU" sz="1600" dirty="0">
              <a:latin typeface="Huawei Sans" panose="020C0503030203020204" pitchFamily="34" charset="0"/>
            </a:endParaRPr>
          </a:p>
        </p:txBody>
      </p:sp>
      <p:sp>
        <p:nvSpPr>
          <p:cNvPr id="71" name="椭圆 70"/>
          <p:cNvSpPr/>
          <p:nvPr/>
        </p:nvSpPr>
        <p:spPr>
          <a:xfrm>
            <a:off x="3312636" y="3995653"/>
            <a:ext cx="249382" cy="2612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2</a:t>
            </a:r>
          </a:p>
        </p:txBody>
      </p:sp>
      <p:sp>
        <p:nvSpPr>
          <p:cNvPr id="72" name="椭圆 71"/>
          <p:cNvSpPr/>
          <p:nvPr/>
        </p:nvSpPr>
        <p:spPr>
          <a:xfrm>
            <a:off x="8329961" y="4821261"/>
            <a:ext cx="249382" cy="2612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3</a:t>
            </a:r>
          </a:p>
        </p:txBody>
      </p:sp>
      <p:sp>
        <p:nvSpPr>
          <p:cNvPr id="73" name="文本框 72"/>
          <p:cNvSpPr txBox="1"/>
          <p:nvPr/>
        </p:nvSpPr>
        <p:spPr>
          <a:xfrm>
            <a:off x="7331949" y="3728436"/>
            <a:ext cx="2277107" cy="584775"/>
          </a:xfrm>
          <a:prstGeom prst="rect">
            <a:avLst/>
          </a:prstGeom>
          <a:noFill/>
        </p:spPr>
        <p:txBody>
          <a:bodyPr wrap="square" rtlCol="0">
            <a:noAutofit/>
          </a:bodyPr>
          <a:lstStyle/>
          <a:p>
            <a:pPr algn="ctr" fontAlgn="ctr"/>
            <a:r>
              <a:rPr lang="ru-RU" sz="1600" dirty="0">
                <a:latin typeface="Huawei Sans" panose="020C0503030203020204" pitchFamily="34" charset="0"/>
              </a:rPr>
              <a:t>Обработка исключенных из очереди запросов ввода-вывода.</a:t>
            </a:r>
          </a:p>
        </p:txBody>
      </p:sp>
      <p:sp>
        <p:nvSpPr>
          <p:cNvPr id="82" name="矩形 81"/>
          <p:cNvSpPr/>
          <p:nvPr/>
        </p:nvSpPr>
        <p:spPr>
          <a:xfrm>
            <a:off x="1525401" y="3224033"/>
            <a:ext cx="9286503" cy="2754458"/>
          </a:xfrm>
          <a:prstGeom prst="rect">
            <a:avLst/>
          </a:pr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3" name="文本框 82"/>
          <p:cNvSpPr txBox="1"/>
          <p:nvPr/>
        </p:nvSpPr>
        <p:spPr>
          <a:xfrm>
            <a:off x="9511316" y="3344691"/>
            <a:ext cx="1150463" cy="584775"/>
          </a:xfrm>
          <a:prstGeom prst="rect">
            <a:avLst/>
          </a:prstGeom>
          <a:noFill/>
        </p:spPr>
        <p:txBody>
          <a:bodyPr wrap="square" rtlCol="0">
            <a:noAutofit/>
          </a:bodyPr>
          <a:lstStyle/>
          <a:p>
            <a:pPr algn="ctr" fontAlgn="ctr"/>
            <a:r>
              <a:rPr lang="ru-RU" sz="1600">
                <a:latin typeface="Huawei Sans" panose="020C0503030203020204" pitchFamily="34" charset="0"/>
              </a:rPr>
              <a:t>Система хранения данных</a:t>
            </a:r>
          </a:p>
        </p:txBody>
      </p:sp>
    </p:spTree>
    <p:extLst>
      <p:ext uri="{BB962C8B-B14F-4D97-AF65-F5344CB8AC3E}">
        <p14:creationId xmlns:p14="http://schemas.microsoft.com/office/powerpoint/2010/main" val="22808989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wrap="square">
            <a:noAutofit/>
          </a:bodyPr>
          <a:lstStyle/>
          <a:p>
            <a:r>
              <a:rPr lang="ru-RU">
                <a:latin typeface="Huawei Sans" panose="020C0503030203020204" pitchFamily="34" charset="0"/>
              </a:rPr>
              <a:t>Сценарий применения</a:t>
            </a:r>
          </a:p>
        </p:txBody>
      </p:sp>
      <p:graphicFrame>
        <p:nvGraphicFramePr>
          <p:cNvPr id="10" name="表格 9"/>
          <p:cNvGraphicFramePr>
            <a:graphicFrameLocks noGrp="1"/>
          </p:cNvGraphicFramePr>
          <p:nvPr>
            <p:extLst>
              <p:ext uri="{D42A27DB-BD31-4B8C-83A1-F6EECF244321}">
                <p14:modId xmlns:p14="http://schemas.microsoft.com/office/powerpoint/2010/main" val="34606746"/>
              </p:ext>
            </p:extLst>
          </p:nvPr>
        </p:nvGraphicFramePr>
        <p:xfrm>
          <a:off x="731838" y="1167902"/>
          <a:ext cx="5137334" cy="1112520"/>
        </p:xfrm>
        <a:graphic>
          <a:graphicData uri="http://schemas.openxmlformats.org/drawingml/2006/table">
            <a:tbl>
              <a:tblPr firstRow="1" bandRow="1">
                <a:tableStyleId>{72833802-FEF1-4C79-8D5D-14CF1EAF98D9}</a:tableStyleId>
              </a:tblPr>
              <a:tblGrid>
                <a:gridCol w="3287269"/>
                <a:gridCol w="1850065"/>
              </a:tblGrid>
              <a:tr h="370840">
                <a:tc>
                  <a:txBody>
                    <a:bodyPr/>
                    <a:lstStyle/>
                    <a:p>
                      <a:pPr marL="0" marR="0" lvl="0" indent="0" algn="ctr" defTabSz="801688"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a:ln>
                            <a:noFill/>
                          </a:ln>
                          <a:solidFill>
                            <a:srgbClr val="FFFFFF"/>
                          </a:solidFill>
                          <a:latin typeface="Huawei Sans" panose="020C0503030203020204" pitchFamily="34" charset="0"/>
                          <a:ea typeface="方正兰亭黑简体" panose="02000000000000000000" pitchFamily="2" charset="-122"/>
                          <a:sym typeface="Huawei Sans" panose="020C0503030203020204" pitchFamily="34" charset="0"/>
                        </a:rPr>
                        <a:t>Тип пользователя</a:t>
                      </a:r>
                    </a:p>
                  </a:txBody>
                  <a:tcPr marL="79200" marR="79200" marT="39600" marB="39600" horzOverflow="overflow">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solidFill>
                      <a:srgbClr val="00B0F0"/>
                    </a:solidFill>
                  </a:tcPr>
                </a:tc>
                <a:tc>
                  <a:txBody>
                    <a:bodyPr/>
                    <a:lstStyle/>
                    <a:p>
                      <a:pPr marL="0" marR="0" lvl="0" indent="0" algn="ctr" defTabSz="801688" rtl="0" eaLnBrk="1" fontAlgn="base" latinLnBrk="0" hangingPunct="1">
                        <a:lnSpc>
                          <a:spcPct val="100000"/>
                        </a:lnSpc>
                        <a:spcBef>
                          <a:spcPct val="0"/>
                        </a:spcBef>
                        <a:spcAft>
                          <a:spcPct val="0"/>
                        </a:spcAft>
                        <a:buClrTx/>
                        <a:buSzTx/>
                        <a:buFontTx/>
                        <a:buNone/>
                        <a:tabLst/>
                      </a:pPr>
                      <a:r>
                        <a:rPr lang="ru-RU" sz="1400" b="1" i="0">
                          <a:solidFill>
                            <a:schemeClr val="bg1"/>
                          </a:solidFill>
                          <a:latin typeface="+mn-lt"/>
                          <a:ea typeface="+mn-ea"/>
                          <a:cs typeface="+mn-cs"/>
                        </a:rPr>
                        <a:t>Требования QoS</a:t>
                      </a:r>
                    </a:p>
                  </a:txBody>
                  <a:tcPr marL="79200" marR="79200" marT="39600" marB="39600" horzOverflow="overflow">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solidFill>
                      <a:srgbClr val="00B0F0"/>
                    </a:solidFill>
                  </a:tcPr>
                </a:tc>
              </a:tr>
              <a:tr h="370840">
                <a:tc>
                  <a:txBody>
                    <a:bodyPr/>
                    <a:lstStyle/>
                    <a:p>
                      <a:pPr algn="ctr"/>
                      <a:r>
                        <a:rPr lang="ru-RU" sz="1400" dirty="0">
                          <a:latin typeface="Huawei Sans" panose="020C0503030203020204" pitchFamily="34" charset="0"/>
                          <a:ea typeface="方正兰亭黑简体" panose="02000000000000000000" pitchFamily="2" charset="-122"/>
                          <a:sym typeface="Huawei Sans" panose="020C0503030203020204" pitchFamily="34" charset="0"/>
                        </a:rPr>
                        <a:t>Абонент</a:t>
                      </a:r>
                      <a:r>
                        <a:rPr lang="ru-RU" sz="1400" baseline="0" dirty="0">
                          <a:latin typeface="Huawei Sans" panose="020C0503030203020204" pitchFamily="34" charset="0"/>
                          <a:ea typeface="方正兰亭黑简体" panose="02000000000000000000" pitchFamily="2" charset="-122"/>
                          <a:sym typeface="Huawei Sans" panose="020C0503030203020204" pitchFamily="34" charset="0"/>
                        </a:rPr>
                        <a:t> A («Золотой абонент»)</a:t>
                      </a:r>
                    </a:p>
                  </a:txBody>
                  <a:tcPr marL="25400" marR="25400" marT="25400" marB="25400">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tcPr>
                </a:tc>
                <a:tc>
                  <a:txBody>
                    <a:bodyPr/>
                    <a:lstStyle/>
                    <a:p>
                      <a:pPr algn="ctr"/>
                      <a:r>
                        <a:rPr lang="ru-RU" sz="1400">
                          <a:latin typeface="Huawei Sans" panose="020C0503030203020204" pitchFamily="34" charset="0"/>
                          <a:ea typeface="方正兰亭黑简体" panose="02000000000000000000" pitchFamily="2" charset="-122"/>
                          <a:sym typeface="Huawei Sans" panose="020C0503030203020204" pitchFamily="34" charset="0"/>
                        </a:rPr>
                        <a:t>Высокие</a:t>
                      </a:r>
                    </a:p>
                  </a:txBody>
                  <a:tcPr marL="25400" marR="25400" marT="25400" marB="25400">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tcPr>
                </a:tc>
              </a:tr>
              <a:tr h="370840">
                <a:tc>
                  <a:txBody>
                    <a:bodyPr/>
                    <a:lstStyle/>
                    <a:p>
                      <a:pPr algn="ctr"/>
                      <a:r>
                        <a:rPr lang="ru-RU" sz="1400" dirty="0">
                          <a:latin typeface="Huawei Sans" panose="020C0503030203020204" pitchFamily="34" charset="0"/>
                          <a:ea typeface="方正兰亭黑简体" panose="02000000000000000000" pitchFamily="2" charset="-122"/>
                          <a:sym typeface="Huawei Sans" panose="020C0503030203020204" pitchFamily="34" charset="0"/>
                        </a:rPr>
                        <a:t>Абонент</a:t>
                      </a:r>
                      <a:r>
                        <a:rPr lang="ru-RU" sz="1400" baseline="0" dirty="0">
                          <a:latin typeface="Huawei Sans" panose="020C0503030203020204" pitchFamily="34" charset="0"/>
                          <a:ea typeface="方正兰亭黑简体" panose="02000000000000000000" pitchFamily="2" charset="-122"/>
                          <a:sym typeface="Huawei Sans" panose="020C0503030203020204" pitchFamily="34" charset="0"/>
                        </a:rPr>
                        <a:t> </a:t>
                      </a:r>
                      <a:r>
                        <a:rPr lang="ru-RU" sz="1400" dirty="0">
                          <a:latin typeface="Huawei Sans" panose="020C0503030203020204" pitchFamily="34" charset="0"/>
                          <a:ea typeface="方正兰亭黑简体" panose="02000000000000000000" pitchFamily="2" charset="-122"/>
                          <a:sym typeface="Huawei Sans" panose="020C0503030203020204" pitchFamily="34" charset="0"/>
                        </a:rPr>
                        <a:t>B («Серебряный абонент</a:t>
                      </a:r>
                      <a:r>
                        <a:rPr lang="ru-RU" sz="1400" baseline="0" dirty="0">
                          <a:latin typeface="Huawei Sans" panose="020C0503030203020204" pitchFamily="34" charset="0"/>
                          <a:ea typeface="方正兰亭黑简体" panose="02000000000000000000" pitchFamily="2" charset="-122"/>
                          <a:sym typeface="Huawei Sans" panose="020C0503030203020204" pitchFamily="34" charset="0"/>
                        </a:rPr>
                        <a:t>»)</a:t>
                      </a:r>
                    </a:p>
                  </a:txBody>
                  <a:tcPr marL="25400" marR="25400" marT="25400" marB="25400">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tcPr>
                </a:tc>
                <a:tc>
                  <a:txBody>
                    <a:bodyPr/>
                    <a:lstStyle/>
                    <a:p>
                      <a:pPr algn="ctr"/>
                      <a:r>
                        <a:rPr lang="ru-RU" sz="1400" dirty="0">
                          <a:latin typeface="Huawei Sans" panose="020C0503030203020204" pitchFamily="34" charset="0"/>
                          <a:ea typeface="方正兰亭黑简体" panose="02000000000000000000" pitchFamily="2" charset="-122"/>
                          <a:sym typeface="Huawei Sans" panose="020C0503030203020204" pitchFamily="34" charset="0"/>
                        </a:rPr>
                        <a:t>Низкие</a:t>
                      </a:r>
                    </a:p>
                  </a:txBody>
                  <a:tcPr marL="25400" marR="25400" marT="25400" marB="25400">
                    <a:lnL w="12700" cap="flat" cmpd="sng" algn="ctr">
                      <a:solidFill>
                        <a:srgbClr val="A6D2FF"/>
                      </a:solidFill>
                      <a:prstDash val="solid"/>
                      <a:round/>
                      <a:headEnd type="none" w="med" len="med"/>
                      <a:tailEnd type="none" w="med" len="med"/>
                    </a:lnL>
                    <a:lnR w="12700" cap="flat" cmpd="sng" algn="ctr">
                      <a:solidFill>
                        <a:srgbClr val="A6D2FF"/>
                      </a:solidFill>
                      <a:prstDash val="solid"/>
                      <a:round/>
                      <a:headEnd type="none" w="med" len="med"/>
                      <a:tailEnd type="none" w="med" len="med"/>
                    </a:lnR>
                    <a:lnT w="12700" cap="flat" cmpd="sng" algn="ctr">
                      <a:solidFill>
                        <a:srgbClr val="A6D2FF"/>
                      </a:solidFill>
                      <a:prstDash val="solid"/>
                      <a:round/>
                      <a:headEnd type="none" w="med" len="med"/>
                      <a:tailEnd type="none" w="med" len="med"/>
                    </a:lnT>
                    <a:lnB w="12700" cap="flat" cmpd="sng" algn="ctr">
                      <a:solidFill>
                        <a:srgbClr val="A6D2FF"/>
                      </a:solidFill>
                      <a:prstDash val="solid"/>
                      <a:round/>
                      <a:headEnd type="none" w="med" len="med"/>
                      <a:tailEnd type="none" w="med" len="med"/>
                    </a:lnB>
                  </a:tcPr>
                </a:tc>
              </a:tr>
            </a:tbl>
          </a:graphicData>
        </a:graphic>
      </p:graphicFrame>
      <p:sp>
        <p:nvSpPr>
          <p:cNvPr id="11" name="矩形 10"/>
          <p:cNvSpPr/>
          <p:nvPr/>
        </p:nvSpPr>
        <p:spPr>
          <a:xfrm>
            <a:off x="634211" y="2341773"/>
            <a:ext cx="5461789" cy="3970318"/>
          </a:xfrm>
          <a:prstGeom prst="rect">
            <a:avLst/>
          </a:prstGeom>
        </p:spPr>
        <p:txBody>
          <a:bodyPr wrap="square">
            <a:spAutoFit/>
          </a:bodyPr>
          <a:lstStyle/>
          <a:p>
            <a:pPr marL="285750" lvl="1" indent="-285750">
              <a:lnSpc>
                <a:spcPct val="150000"/>
              </a:lnSpc>
              <a:buFont typeface="Arial" panose="020B0604020202020204" pitchFamily="34" charset="0"/>
              <a:buChar char="•"/>
            </a:pPr>
            <a:r>
              <a:rPr lang="ru-RU" sz="140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Политика управления трафиком </a:t>
            </a:r>
            <a:r>
              <a:rPr lang="ru-RU" sz="1400" dirty="0" err="1">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SmartQoS</a:t>
            </a:r>
            <a:r>
              <a:rPr lang="ru-RU" sz="140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 A ограничивает пропускную способность для абонента A ровно в той степени, которой достаточно для защиты сервисов всей системы, но не настолько, чтобы это оказывало влияние на услуги абонента A </a:t>
            </a:r>
            <a:r>
              <a:rPr lang="ru-RU" sz="1400" dirty="0" smtClean="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
            </a:r>
            <a:br>
              <a:rPr lang="ru-RU" sz="1400" dirty="0" smtClean="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br>
            <a:r>
              <a:rPr lang="ru-RU" sz="1400" dirty="0" smtClean="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a:t>
            </a:r>
            <a:r>
              <a:rPr lang="ru-RU" sz="140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например, ≤ 100 МБ/с).</a:t>
            </a:r>
          </a:p>
          <a:p>
            <a:pPr marL="285750" lvl="1" indent="-285750">
              <a:lnSpc>
                <a:spcPct val="150000"/>
              </a:lnSpc>
              <a:buFont typeface="Arial" panose="020B0604020202020204" pitchFamily="34" charset="0"/>
              <a:buChar char="•"/>
            </a:pPr>
            <a:r>
              <a:rPr lang="ru-RU" sz="140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Политика управления трафиком </a:t>
            </a:r>
            <a:r>
              <a:rPr lang="ru-RU" sz="1400" dirty="0" err="1">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SmartQoS</a:t>
            </a:r>
            <a:r>
              <a:rPr lang="ru-RU" sz="1400" dirty="0">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 B ограничивает пропускную способность для абонента B в большей мере. Пропускная способность абонента B меньше, чем у абонента A (например, ≤ 30 МБ/с). Остальная пропускная способность резервируется для других пользователей.</a:t>
            </a:r>
          </a:p>
        </p:txBody>
      </p:sp>
      <p:grpSp>
        <p:nvGrpSpPr>
          <p:cNvPr id="12" name="组合 11"/>
          <p:cNvGrpSpPr/>
          <p:nvPr/>
        </p:nvGrpSpPr>
        <p:grpSpPr>
          <a:xfrm>
            <a:off x="6096000" y="1484972"/>
            <a:ext cx="5234940" cy="3615838"/>
            <a:chOff x="7180208" y="1703294"/>
            <a:chExt cx="5174894" cy="2759793"/>
          </a:xfrm>
        </p:grpSpPr>
        <p:sp>
          <p:nvSpPr>
            <p:cNvPr id="13" name="梯形 12"/>
            <p:cNvSpPr/>
            <p:nvPr/>
          </p:nvSpPr>
          <p:spPr>
            <a:xfrm rot="5400000" flipV="1">
              <a:off x="10093274" y="3543725"/>
              <a:ext cx="683710" cy="734684"/>
            </a:xfrm>
            <a:prstGeom prst="trapezoid">
              <a:avLst>
                <a:gd name="adj" fmla="val 1257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err="1"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sp>
          <p:nvSpPr>
            <p:cNvPr id="14" name="梯形 13"/>
            <p:cNvSpPr/>
            <p:nvPr/>
          </p:nvSpPr>
          <p:spPr>
            <a:xfrm rot="5400000">
              <a:off x="9751419" y="2328058"/>
              <a:ext cx="1367420" cy="734684"/>
            </a:xfrm>
            <a:prstGeom prst="trapezoid">
              <a:avLst>
                <a:gd name="adj" fmla="val 45744"/>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err="1"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sp>
          <p:nvSpPr>
            <p:cNvPr id="15" name="矩形 14"/>
            <p:cNvSpPr/>
            <p:nvPr/>
          </p:nvSpPr>
          <p:spPr>
            <a:xfrm>
              <a:off x="7180208" y="1703294"/>
              <a:ext cx="2887579" cy="2759793"/>
            </a:xfrm>
            <a:prstGeom prst="rect">
              <a:avLst/>
            </a:prstGeom>
            <a:solidFill>
              <a:srgbClr val="D8D8D8"/>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zh-CN" altLang="en-US"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endParaRPr>
            </a:p>
          </p:txBody>
        </p:sp>
        <p:sp>
          <p:nvSpPr>
            <p:cNvPr id="16" name="矩形 15"/>
            <p:cNvSpPr/>
            <p:nvPr/>
          </p:nvSpPr>
          <p:spPr>
            <a:xfrm>
              <a:off x="7180208" y="1995478"/>
              <a:ext cx="2887579" cy="1383632"/>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ru-RU" sz="160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Пропускная способность ограничена до максимум 100 МБ/с, что вполне достаточно для обеспечения надежных ресурсов.</a:t>
              </a:r>
            </a:p>
          </p:txBody>
        </p:sp>
        <p:sp>
          <p:nvSpPr>
            <p:cNvPr id="17" name="矩形 16"/>
            <p:cNvSpPr/>
            <p:nvPr/>
          </p:nvSpPr>
          <p:spPr>
            <a:xfrm>
              <a:off x="7180208" y="3649471"/>
              <a:ext cx="2887579" cy="515003"/>
            </a:xfrm>
            <a:prstGeom prst="rect">
              <a:avLst/>
            </a:prstGeom>
            <a:solidFill>
              <a:srgbClr val="A6D2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ru-RU" sz="14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Пропускная способность ограничена до максимум </a:t>
              </a:r>
              <a:r>
                <a:rPr lang="ru-RU" sz="14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
              </a:r>
              <a:br>
                <a:rPr lang="ru-RU" sz="14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br>
              <a:r>
                <a:rPr lang="ru-RU" sz="1400" dirty="0" smtClean="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30 </a:t>
              </a:r>
              <a:r>
                <a:rPr lang="ru-RU" sz="14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МБ/с.</a:t>
              </a:r>
            </a:p>
          </p:txBody>
        </p:sp>
        <p:sp>
          <p:nvSpPr>
            <p:cNvPr id="18" name="矩形 17"/>
            <p:cNvSpPr/>
            <p:nvPr/>
          </p:nvSpPr>
          <p:spPr>
            <a:xfrm>
              <a:off x="10802471" y="2341345"/>
              <a:ext cx="1552631" cy="691899"/>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ru-RU" sz="160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Абонент A</a:t>
              </a:r>
            </a:p>
            <a:p>
              <a:pPr algn="ctr"/>
              <a:r>
                <a:rPr lang="ru-RU" sz="160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«Золотой абонент»</a:t>
              </a:r>
            </a:p>
          </p:txBody>
        </p:sp>
        <p:sp>
          <p:nvSpPr>
            <p:cNvPr id="19" name="矩形 18"/>
            <p:cNvSpPr/>
            <p:nvPr/>
          </p:nvSpPr>
          <p:spPr>
            <a:xfrm>
              <a:off x="10802471" y="3561023"/>
              <a:ext cx="1552631" cy="691899"/>
            </a:xfrm>
            <a:prstGeom prst="rect">
              <a:avLst/>
            </a:prstGeom>
            <a:solidFill>
              <a:srgbClr val="A6D2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ru-RU" sz="16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Абонент B</a:t>
              </a:r>
            </a:p>
            <a:p>
              <a:pPr algn="ctr"/>
              <a:r>
                <a:rPr lang="ru-RU" sz="160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«Серебряный абонент</a:t>
              </a:r>
              <a:r>
                <a:rPr lang="ru-RU" sz="1600" baseline="0" dirty="0">
                  <a:solidFill>
                    <a:schemeClr val="tx1"/>
                  </a:solidFill>
                  <a:latin typeface="Huawei Sans" panose="020B0604020202020204" charset="0"/>
                  <a:ea typeface="方正兰亭黑简体" panose="02000000000000000000" pitchFamily="2" charset="-122"/>
                  <a:cs typeface="Huawei Sans" panose="020B0604020202020204" charset="0"/>
                  <a:sym typeface="Huawei Sans" panose="020C0503030203020204" pitchFamily="34" charset="0"/>
                </a:rPr>
                <a:t>»</a:t>
              </a:r>
            </a:p>
          </p:txBody>
        </p:sp>
      </p:grpSp>
    </p:spTree>
    <p:extLst>
      <p:ext uri="{BB962C8B-B14F-4D97-AF65-F5344CB8AC3E}">
        <p14:creationId xmlns:p14="http://schemas.microsoft.com/office/powerpoint/2010/main" val="30778488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wrap="square">
            <a:noAutofit/>
          </a:bodyPr>
          <a:lstStyle/>
          <a:p>
            <a:r>
              <a:rPr lang="ru-RU">
                <a:latin typeface="Huawei Sans" panose="020C0503030203020204" pitchFamily="34" charset="0"/>
              </a:rPr>
              <a:t>Процедура конфигурирования</a:t>
            </a:r>
          </a:p>
        </p:txBody>
      </p:sp>
      <p:sp>
        <p:nvSpPr>
          <p:cNvPr id="12" name="流程图: 终止 11"/>
          <p:cNvSpPr/>
          <p:nvPr/>
        </p:nvSpPr>
        <p:spPr>
          <a:xfrm>
            <a:off x="2896441" y="1795709"/>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Начало</a:t>
            </a:r>
          </a:p>
        </p:txBody>
      </p:sp>
      <p:sp>
        <p:nvSpPr>
          <p:cNvPr id="13" name="流程图: 可选过程 12"/>
          <p:cNvSpPr/>
          <p:nvPr/>
        </p:nvSpPr>
        <p:spPr>
          <a:xfrm>
            <a:off x="2184597" y="2709336"/>
            <a:ext cx="3495555" cy="672335"/>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Проверка лицензии SmartQoS</a:t>
            </a:r>
          </a:p>
        </p:txBody>
      </p:sp>
      <p:sp>
        <p:nvSpPr>
          <p:cNvPr id="15" name="流程图: 可选过程 14"/>
          <p:cNvSpPr/>
          <p:nvPr/>
        </p:nvSpPr>
        <p:spPr>
          <a:xfrm>
            <a:off x="2184598" y="3752405"/>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Настройка SmartQoS</a:t>
            </a:r>
          </a:p>
        </p:txBody>
      </p:sp>
      <p:sp>
        <p:nvSpPr>
          <p:cNvPr id="19" name="流程图: 终止 18"/>
          <p:cNvSpPr/>
          <p:nvPr/>
        </p:nvSpPr>
        <p:spPr>
          <a:xfrm>
            <a:off x="2896442" y="4707159"/>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Конец</a:t>
            </a:r>
          </a:p>
        </p:txBody>
      </p:sp>
      <p:cxnSp>
        <p:nvCxnSpPr>
          <p:cNvPr id="21" name="直接箭头连接符 20"/>
          <p:cNvCxnSpPr>
            <a:stCxn id="12" idx="2"/>
            <a:endCxn id="13" idx="0"/>
          </p:cNvCxnSpPr>
          <p:nvPr/>
        </p:nvCxnSpPr>
        <p:spPr>
          <a:xfrm>
            <a:off x="3932375" y="2337623"/>
            <a:ext cx="0" cy="371713"/>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15" idx="2"/>
            <a:endCxn id="19" idx="0"/>
          </p:cNvCxnSpPr>
          <p:nvPr/>
        </p:nvCxnSpPr>
        <p:spPr>
          <a:xfrm>
            <a:off x="3932376" y="4336424"/>
            <a:ext cx="0" cy="370735"/>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3" idx="2"/>
            <a:endCxn id="15" idx="0"/>
          </p:cNvCxnSpPr>
          <p:nvPr/>
        </p:nvCxnSpPr>
        <p:spPr>
          <a:xfrm>
            <a:off x="3932375" y="3381671"/>
            <a:ext cx="1" cy="370734"/>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10" name="组合 9"/>
          <p:cNvGrpSpPr/>
          <p:nvPr/>
        </p:nvGrpSpPr>
        <p:grpSpPr>
          <a:xfrm>
            <a:off x="6419390" y="3204659"/>
            <a:ext cx="2953210" cy="1679040"/>
            <a:chOff x="6651911" y="3278108"/>
            <a:chExt cx="2040828" cy="1679040"/>
          </a:xfrm>
          <a:solidFill>
            <a:schemeClr val="bg1">
              <a:lumMod val="95000"/>
            </a:schemeClr>
          </a:solidFill>
        </p:grpSpPr>
        <p:sp>
          <p:nvSpPr>
            <p:cNvPr id="20" name="流程图: 可选过程 19"/>
            <p:cNvSpPr/>
            <p:nvPr/>
          </p:nvSpPr>
          <p:spPr>
            <a:xfrm>
              <a:off x="6651911" y="3278108"/>
              <a:ext cx="2040828" cy="449026"/>
            </a:xfrm>
            <a:prstGeom prst="flowChartAlternateProcess">
              <a:avLst/>
            </a:prstGeom>
            <a:grp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Мониторинг работы сервисов</a:t>
              </a:r>
            </a:p>
          </p:txBody>
        </p:sp>
        <p:sp>
          <p:nvSpPr>
            <p:cNvPr id="22" name="流程图: 可选过程 21"/>
            <p:cNvSpPr/>
            <p:nvPr/>
          </p:nvSpPr>
          <p:spPr>
            <a:xfrm>
              <a:off x="6651911" y="3893115"/>
              <a:ext cx="2040828" cy="449026"/>
            </a:xfrm>
            <a:prstGeom prst="flowChartAlternateProcess">
              <a:avLst/>
            </a:prstGeom>
            <a:grp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dirty="0">
                  <a:solidFill>
                    <a:schemeClr val="tx1"/>
                  </a:solidFill>
                  <a:latin typeface="Huawei Sans" panose="020C0503030203020204" pitchFamily="34" charset="0"/>
                </a:rPr>
                <a:t>Настройка приоритета </a:t>
              </a:r>
              <a:r>
                <a:rPr lang="ru-RU" sz="1400" dirty="0" smtClean="0">
                  <a:solidFill>
                    <a:schemeClr val="tx1"/>
                  </a:solidFill>
                  <a:latin typeface="Huawei Sans" panose="020C0503030203020204" pitchFamily="34" charset="0"/>
                </a:rPr>
                <a:t/>
              </a:r>
              <a:br>
                <a:rPr lang="ru-RU" sz="1400" dirty="0" smtClean="0">
                  <a:solidFill>
                    <a:schemeClr val="tx1"/>
                  </a:solidFill>
                  <a:latin typeface="Huawei Sans" panose="020C0503030203020204" pitchFamily="34" charset="0"/>
                </a:rPr>
              </a:br>
              <a:r>
                <a:rPr lang="ru-RU" sz="1400" dirty="0" smtClean="0">
                  <a:solidFill>
                    <a:schemeClr val="tx1"/>
                  </a:solidFill>
                  <a:latin typeface="Huawei Sans" panose="020C0503030203020204" pitchFamily="34" charset="0"/>
                </a:rPr>
                <a:t>ввода-вывода</a:t>
              </a:r>
              <a:endParaRPr lang="ru-RU" sz="1400" dirty="0">
                <a:solidFill>
                  <a:schemeClr val="tx1"/>
                </a:solidFill>
                <a:latin typeface="Huawei Sans" panose="020C0503030203020204" pitchFamily="34" charset="0"/>
              </a:endParaRPr>
            </a:p>
          </p:txBody>
        </p:sp>
        <p:sp>
          <p:nvSpPr>
            <p:cNvPr id="26" name="流程图: 可选过程 25"/>
            <p:cNvSpPr/>
            <p:nvPr/>
          </p:nvSpPr>
          <p:spPr>
            <a:xfrm>
              <a:off x="6651911" y="4508122"/>
              <a:ext cx="2040828" cy="449026"/>
            </a:xfrm>
            <a:prstGeom prst="flowChartAlternateProcess">
              <a:avLst/>
            </a:prstGeom>
            <a:grp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Создание политики SmartQoS</a:t>
              </a:r>
            </a:p>
          </p:txBody>
        </p:sp>
      </p:grpSp>
      <p:cxnSp>
        <p:nvCxnSpPr>
          <p:cNvPr id="27" name="直接箭头连接符 26"/>
          <p:cNvCxnSpPr>
            <a:stCxn id="15" idx="3"/>
            <a:endCxn id="22" idx="1"/>
          </p:cNvCxnSpPr>
          <p:nvPr/>
        </p:nvCxnSpPr>
        <p:spPr>
          <a:xfrm flipV="1">
            <a:off x="5680153" y="4044179"/>
            <a:ext cx="739237" cy="236"/>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nvGrpSpPr>
          <p:cNvPr id="41" name="组合 40"/>
          <p:cNvGrpSpPr/>
          <p:nvPr/>
        </p:nvGrpSpPr>
        <p:grpSpPr>
          <a:xfrm>
            <a:off x="6041767" y="3438698"/>
            <a:ext cx="369619" cy="1232888"/>
            <a:chOff x="6402196" y="3426298"/>
            <a:chExt cx="369619" cy="1232888"/>
          </a:xfrm>
        </p:grpSpPr>
        <p:cxnSp>
          <p:nvCxnSpPr>
            <p:cNvPr id="17" name="直接连接符 16"/>
            <p:cNvCxnSpPr/>
            <p:nvPr/>
          </p:nvCxnSpPr>
          <p:spPr>
            <a:xfrm flipH="1">
              <a:off x="6402196" y="3429172"/>
              <a:ext cx="36961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6402196" y="4659186"/>
              <a:ext cx="36961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V="1">
              <a:off x="6410200" y="3426298"/>
              <a:ext cx="0" cy="12300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流程图: 可选过程 42"/>
          <p:cNvSpPr/>
          <p:nvPr/>
        </p:nvSpPr>
        <p:spPr>
          <a:xfrm>
            <a:off x="8820647" y="5080442"/>
            <a:ext cx="751137" cy="289581"/>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b="1" dirty="0">
              <a:solidFill>
                <a:schemeClr val="tx1"/>
              </a:solidFill>
              <a:latin typeface="Huawei Sans" panose="020C0503030203020204" pitchFamily="34" charset="0"/>
            </a:endParaRPr>
          </a:p>
        </p:txBody>
      </p:sp>
      <p:sp>
        <p:nvSpPr>
          <p:cNvPr id="44" name="流程图: 可选过程 43"/>
          <p:cNvSpPr/>
          <p:nvPr/>
        </p:nvSpPr>
        <p:spPr>
          <a:xfrm>
            <a:off x="8820647" y="5479068"/>
            <a:ext cx="751137" cy="266392"/>
          </a:xfrm>
          <a:prstGeom prst="flowChartAlternateProcess">
            <a:avLst/>
          </a:prstGeom>
          <a:solidFill>
            <a:schemeClr val="bg1">
              <a:lumMod val="95000"/>
            </a:scheme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600" dirty="0">
              <a:solidFill>
                <a:schemeClr val="tx1"/>
              </a:solidFill>
              <a:latin typeface="Huawei Sans" panose="020C0503030203020204" pitchFamily="34" charset="0"/>
            </a:endParaRPr>
          </a:p>
        </p:txBody>
      </p:sp>
      <p:sp>
        <p:nvSpPr>
          <p:cNvPr id="45" name="文本框 44"/>
          <p:cNvSpPr txBox="1"/>
          <p:nvPr/>
        </p:nvSpPr>
        <p:spPr>
          <a:xfrm>
            <a:off x="9674220" y="5064407"/>
            <a:ext cx="2127919" cy="369332"/>
          </a:xfrm>
          <a:prstGeom prst="rect">
            <a:avLst/>
          </a:prstGeom>
          <a:noFill/>
          <a:ln w="12700">
            <a:solidFill>
              <a:schemeClr val="bg1"/>
            </a:solidFill>
          </a:ln>
        </p:spPr>
        <p:txBody>
          <a:bodyPr wrap="square" rtlCol="0">
            <a:noAutofit/>
          </a:bodyPr>
          <a:lstStyle/>
          <a:p>
            <a:pPr fontAlgn="ctr"/>
            <a:r>
              <a:rPr lang="ru-RU" dirty="0">
                <a:latin typeface="Huawei Sans" panose="020C0503030203020204" pitchFamily="34" charset="0"/>
              </a:rPr>
              <a:t>Основные шаги</a:t>
            </a:r>
          </a:p>
        </p:txBody>
      </p:sp>
      <p:sp>
        <p:nvSpPr>
          <p:cNvPr id="46" name="文本框 45"/>
          <p:cNvSpPr txBox="1"/>
          <p:nvPr/>
        </p:nvSpPr>
        <p:spPr>
          <a:xfrm>
            <a:off x="9674219" y="5427598"/>
            <a:ext cx="2383101" cy="369332"/>
          </a:xfrm>
          <a:prstGeom prst="rect">
            <a:avLst/>
          </a:prstGeom>
          <a:noFill/>
          <a:ln w="12700">
            <a:solidFill>
              <a:schemeClr val="bg1"/>
            </a:solidFill>
          </a:ln>
        </p:spPr>
        <p:txBody>
          <a:bodyPr wrap="square" rtlCol="0">
            <a:noAutofit/>
          </a:bodyPr>
          <a:lstStyle/>
          <a:p>
            <a:pPr fontAlgn="ctr"/>
            <a:r>
              <a:rPr lang="ru-RU" dirty="0">
                <a:latin typeface="Huawei Sans" panose="020C0503030203020204" pitchFamily="34" charset="0"/>
              </a:rPr>
              <a:t>Вспомогательные шаги</a:t>
            </a:r>
          </a:p>
        </p:txBody>
      </p:sp>
    </p:spTree>
    <p:extLst>
      <p:ext uri="{BB962C8B-B14F-4D97-AF65-F5344CB8AC3E}">
        <p14:creationId xmlns:p14="http://schemas.microsoft.com/office/powerpoint/2010/main" val="23748077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ru-RU">
                <a:solidFill>
                  <a:schemeClr val="bg1">
                    <a:lumMod val="50000"/>
                  </a:schemeClr>
                </a:solidFill>
                <a:latin typeface="Huawei Sans" panose="020C0503030203020204" pitchFamily="34" charset="0"/>
              </a:rPr>
              <a:t>SmartThin </a:t>
            </a:r>
          </a:p>
          <a:p>
            <a:r>
              <a:rPr lang="ru-RU">
                <a:solidFill>
                  <a:schemeClr val="bg1">
                    <a:lumMod val="50000"/>
                  </a:schemeClr>
                </a:solidFill>
                <a:latin typeface="Huawei Sans" panose="020C0503030203020204" pitchFamily="34" charset="0"/>
              </a:rPr>
              <a:t>SmartTier </a:t>
            </a:r>
          </a:p>
          <a:p>
            <a:r>
              <a:rPr lang="ru-RU">
                <a:solidFill>
                  <a:schemeClr val="bg1">
                    <a:lumMod val="50000"/>
                  </a:schemeClr>
                </a:solidFill>
                <a:latin typeface="Huawei Sans" panose="020C0503030203020204" pitchFamily="34" charset="0"/>
              </a:rPr>
              <a:t>SmartQoS </a:t>
            </a:r>
          </a:p>
          <a:p>
            <a:r>
              <a:rPr lang="ru-RU" b="1">
                <a:latin typeface="Huawei Sans" panose="020C0503030203020204" pitchFamily="34" charset="0"/>
              </a:rPr>
              <a:t>SmartDedupe </a:t>
            </a:r>
          </a:p>
          <a:p>
            <a:r>
              <a:rPr lang="ru-RU">
                <a:solidFill>
                  <a:schemeClr val="bg1">
                    <a:lumMod val="50000"/>
                  </a:schemeClr>
                </a:solidFill>
                <a:latin typeface="Huawei Sans" panose="020C0503030203020204" pitchFamily="34" charset="0"/>
              </a:rPr>
              <a:t>SmartCompression </a:t>
            </a:r>
          </a:p>
          <a:p>
            <a:r>
              <a:rPr lang="ru-RU">
                <a:solidFill>
                  <a:schemeClr val="bg1">
                    <a:lumMod val="50000"/>
                  </a:schemeClr>
                </a:solidFill>
                <a:latin typeface="Huawei Sans" panose="020C0503030203020204" pitchFamily="34" charset="0"/>
              </a:rPr>
              <a:t>SmartMigration </a:t>
            </a:r>
          </a:p>
        </p:txBody>
      </p:sp>
    </p:spTree>
    <p:extLst>
      <p:ext uri="{BB962C8B-B14F-4D97-AF65-F5344CB8AC3E}">
        <p14:creationId xmlns:p14="http://schemas.microsoft.com/office/powerpoint/2010/main" val="35206327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标题 15"/>
          <p:cNvSpPr>
            <a:spLocks noGrp="1"/>
          </p:cNvSpPr>
          <p:nvPr>
            <p:ph type="title"/>
          </p:nvPr>
        </p:nvSpPr>
        <p:spPr/>
        <p:txBody>
          <a:bodyPr/>
          <a:lstStyle/>
          <a:p>
            <a:r>
              <a:rPr lang="ru-RU"/>
              <a:t>Обзор</a:t>
            </a:r>
          </a:p>
        </p:txBody>
      </p:sp>
      <p:sp>
        <p:nvSpPr>
          <p:cNvPr id="17" name="文本占位符 16"/>
          <p:cNvSpPr>
            <a:spLocks noGrp="1"/>
          </p:cNvSpPr>
          <p:nvPr>
            <p:ph type="body" sz="quarter" idx="10"/>
          </p:nvPr>
        </p:nvSpPr>
        <p:spPr/>
        <p:txBody>
          <a:bodyPr/>
          <a:lstStyle/>
          <a:p>
            <a:r>
              <a:rPr lang="ru-RU"/>
              <a:t>Технология SmartDedupe позволяет обнаруживать и исключать избыточные данные в системе хранения. В процессе дедупликации освобождается физический объем хранилища, необходимый для удовлетворения растущего спроса на ресурсы хранения.</a:t>
            </a:r>
          </a:p>
          <a:p>
            <a:r>
              <a:rPr lang="ru-RU"/>
              <a:t>Системы хранения данных Huawei OceanStor Dorado V6 обеспечивают поточную дедупликацию и фоновую дедупликацию похожих данных.</a:t>
            </a:r>
          </a:p>
          <a:p>
            <a:pPr lvl="1"/>
            <a:r>
              <a:rPr lang="ru-RU"/>
              <a:t>Поточная дедупликация: данные дедуплицируются перед записью на диски.</a:t>
            </a:r>
          </a:p>
          <a:p>
            <a:pPr lvl="1"/>
            <a:r>
              <a:rPr lang="ru-RU"/>
              <a:t>Фоновая дедупликация похожих данных: данные записываются на диски, а затем считываются и дедуплицируются, когда система простаивает.</a:t>
            </a:r>
          </a:p>
          <a:p>
            <a:endParaRPr lang="en-US" altLang="zh-CN" dirty="0" smtClean="0"/>
          </a:p>
        </p:txBody>
      </p:sp>
    </p:spTree>
    <p:extLst>
      <p:ext uri="{BB962C8B-B14F-4D97-AF65-F5344CB8AC3E}">
        <p14:creationId xmlns:p14="http://schemas.microsoft.com/office/powerpoint/2010/main" val="740414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标题 66"/>
          <p:cNvSpPr>
            <a:spLocks noGrp="1"/>
          </p:cNvSpPr>
          <p:nvPr>
            <p:ph type="title"/>
          </p:nvPr>
        </p:nvSpPr>
        <p:spPr>
          <a:xfrm>
            <a:off x="731838" y="322176"/>
            <a:ext cx="10728325" cy="497095"/>
          </a:xfrm>
        </p:spPr>
        <p:txBody>
          <a:bodyPr wrap="square">
            <a:noAutofit/>
          </a:bodyPr>
          <a:lstStyle/>
          <a:p>
            <a:r>
              <a:rPr lang="ru-RU" dirty="0"/>
              <a:t>Принцип работы поточной </a:t>
            </a:r>
            <a:r>
              <a:rPr lang="ru-RU" dirty="0" err="1"/>
              <a:t>дедупликации</a:t>
            </a:r>
            <a:endParaRPr lang="ru-RU" dirty="0"/>
          </a:p>
        </p:txBody>
      </p:sp>
      <p:grpSp>
        <p:nvGrpSpPr>
          <p:cNvPr id="35" name="组合 34"/>
          <p:cNvGrpSpPr/>
          <p:nvPr/>
        </p:nvGrpSpPr>
        <p:grpSpPr>
          <a:xfrm>
            <a:off x="6600056" y="875644"/>
            <a:ext cx="4691121" cy="5037564"/>
            <a:chOff x="6600056" y="1195501"/>
            <a:chExt cx="4691121" cy="5189133"/>
          </a:xfrm>
        </p:grpSpPr>
        <p:sp>
          <p:nvSpPr>
            <p:cNvPr id="36" name="矩形 35"/>
            <p:cNvSpPr/>
            <p:nvPr/>
          </p:nvSpPr>
          <p:spPr bwMode="auto">
            <a:xfrm>
              <a:off x="7214600" y="1195501"/>
              <a:ext cx="3462033" cy="613403"/>
            </a:xfrm>
            <a:prstGeom prst="rect">
              <a:avLst/>
            </a:prstGeom>
            <a:solidFill>
              <a:schemeClr val="accent1">
                <a:lumMod val="60000"/>
                <a:lumOff val="40000"/>
              </a:schemeClr>
            </a:solidFill>
            <a:ln w="3175" cap="flat" cmpd="sng" algn="ctr">
              <a:solidFill>
                <a:schemeClr val="tx1"/>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2000" dirty="0" err="1">
                  <a:solidFill>
                    <a:srgbClr val="000000">
                      <a:lumMod val="95000"/>
                      <a:lumOff val="5000"/>
                    </a:srgbClr>
                  </a:solidFill>
                  <a:latin typeface="Huawei Sans" panose="020C0503030203020204" pitchFamily="34" charset="0"/>
                </a:rPr>
                <a:t>Дедуплицируемые</a:t>
              </a:r>
              <a:r>
                <a:rPr lang="ru-RU" sz="2000" dirty="0">
                  <a:solidFill>
                    <a:srgbClr val="000000">
                      <a:lumMod val="95000"/>
                      <a:lumOff val="5000"/>
                    </a:srgbClr>
                  </a:solidFill>
                  <a:latin typeface="Huawei Sans" panose="020C0503030203020204" pitchFamily="34" charset="0"/>
                </a:rPr>
                <a:t> данные</a:t>
              </a:r>
            </a:p>
          </p:txBody>
        </p:sp>
        <p:cxnSp>
          <p:nvCxnSpPr>
            <p:cNvPr id="37" name="直接箭头连接符 36"/>
            <p:cNvCxnSpPr>
              <a:stCxn id="36" idx="2"/>
              <a:endCxn id="46" idx="0"/>
            </p:cNvCxnSpPr>
            <p:nvPr/>
          </p:nvCxnSpPr>
          <p:spPr bwMode="auto">
            <a:xfrm flipH="1">
              <a:off x="7313924" y="1808904"/>
              <a:ext cx="1631693" cy="384868"/>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直接箭头连接符 37"/>
            <p:cNvCxnSpPr>
              <a:stCxn id="36" idx="2"/>
              <a:endCxn id="47" idx="0"/>
            </p:cNvCxnSpPr>
            <p:nvPr/>
          </p:nvCxnSpPr>
          <p:spPr bwMode="auto">
            <a:xfrm>
              <a:off x="8945617" y="1808904"/>
              <a:ext cx="0" cy="384868"/>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直接箭头连接符 38"/>
            <p:cNvCxnSpPr>
              <a:stCxn id="36" idx="2"/>
              <a:endCxn id="48" idx="0"/>
            </p:cNvCxnSpPr>
            <p:nvPr/>
          </p:nvCxnSpPr>
          <p:spPr bwMode="auto">
            <a:xfrm>
              <a:off x="8945617" y="1808904"/>
              <a:ext cx="1621092" cy="384868"/>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0" name="矩形 39"/>
            <p:cNvSpPr/>
            <p:nvPr/>
          </p:nvSpPr>
          <p:spPr bwMode="auto">
            <a:xfrm>
              <a:off x="6600056" y="5808634"/>
              <a:ext cx="1439998" cy="576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200">
                  <a:solidFill>
                    <a:srgbClr val="000000">
                      <a:lumMod val="95000"/>
                      <a:lumOff val="5000"/>
                    </a:srgbClr>
                  </a:solidFill>
                  <a:latin typeface="Huawei Sans" panose="020C0503030203020204" pitchFamily="34" charset="0"/>
                </a:rPr>
                <a:t>Запись данных</a:t>
              </a:r>
            </a:p>
          </p:txBody>
        </p:sp>
        <p:sp>
          <p:nvSpPr>
            <p:cNvPr id="41" name="矩形 40"/>
            <p:cNvSpPr/>
            <p:nvPr/>
          </p:nvSpPr>
          <p:spPr bwMode="auto">
            <a:xfrm>
              <a:off x="8225618" y="5808634"/>
              <a:ext cx="1439998" cy="576000"/>
            </a:xfrm>
            <a:prstGeom prst="rect">
              <a:avLst/>
            </a:prstGeom>
            <a:solidFill>
              <a:schemeClr val="accent2">
                <a:lumMod val="40000"/>
                <a:lumOff val="6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200">
                  <a:solidFill>
                    <a:srgbClr val="000000">
                      <a:lumMod val="95000"/>
                      <a:lumOff val="5000"/>
                    </a:srgbClr>
                  </a:solidFill>
                  <a:latin typeface="Huawei Sans" panose="020C0503030203020204" pitchFamily="34" charset="0"/>
                </a:rPr>
                <a:t>+ 1</a:t>
              </a:r>
            </a:p>
          </p:txBody>
        </p:sp>
        <p:sp>
          <p:nvSpPr>
            <p:cNvPr id="42" name="矩形 41"/>
            <p:cNvSpPr/>
            <p:nvPr/>
          </p:nvSpPr>
          <p:spPr bwMode="auto">
            <a:xfrm>
              <a:off x="9851179" y="5808634"/>
              <a:ext cx="1439998" cy="576000"/>
            </a:xfrm>
            <a:prstGeom prst="rect">
              <a:avLst/>
            </a:prstGeom>
            <a:solidFill>
              <a:srgbClr val="D9D9D9"/>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200">
                  <a:solidFill>
                    <a:srgbClr val="000000">
                      <a:lumMod val="95000"/>
                      <a:lumOff val="5000"/>
                    </a:srgbClr>
                  </a:solidFill>
                  <a:latin typeface="Huawei Sans" panose="020C0503030203020204" pitchFamily="34" charset="0"/>
                </a:rPr>
                <a:t>Запись данных</a:t>
              </a:r>
            </a:p>
          </p:txBody>
        </p:sp>
        <p:cxnSp>
          <p:nvCxnSpPr>
            <p:cNvPr id="43" name="直接箭头连接符 42"/>
            <p:cNvCxnSpPr>
              <a:stCxn id="52" idx="2"/>
            </p:cNvCxnSpPr>
            <p:nvPr/>
          </p:nvCxnSpPr>
          <p:spPr bwMode="auto">
            <a:xfrm flipH="1">
              <a:off x="7249900" y="5494539"/>
              <a:ext cx="10018" cy="314094"/>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4" name="直接箭头连接符 43"/>
            <p:cNvCxnSpPr>
              <a:stCxn id="53" idx="2"/>
              <a:endCxn id="41" idx="0"/>
            </p:cNvCxnSpPr>
            <p:nvPr/>
          </p:nvCxnSpPr>
          <p:spPr bwMode="auto">
            <a:xfrm>
              <a:off x="8939931" y="5494539"/>
              <a:ext cx="5686" cy="314094"/>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直接箭头连接符 44"/>
            <p:cNvCxnSpPr>
              <a:stCxn id="54" idx="2"/>
              <a:endCxn id="42" idx="0"/>
            </p:cNvCxnSpPr>
            <p:nvPr/>
          </p:nvCxnSpPr>
          <p:spPr bwMode="auto">
            <a:xfrm>
              <a:off x="10566709" y="5494539"/>
              <a:ext cx="4469" cy="314094"/>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6" name="矩形 45"/>
            <p:cNvSpPr/>
            <p:nvPr/>
          </p:nvSpPr>
          <p:spPr bwMode="auto">
            <a:xfrm>
              <a:off x="6708068" y="2193771"/>
              <a:ext cx="1211711" cy="540000"/>
            </a:xfrm>
            <a:prstGeom prst="rect">
              <a:avLst/>
            </a:prstGeom>
            <a:solidFill>
              <a:schemeClr val="accent1">
                <a:lumMod val="60000"/>
                <a:lumOff val="40000"/>
              </a:schemeClr>
            </a:solidFill>
            <a:ln w="3175" cap="flat" cmpd="sng" algn="ctr">
              <a:solidFill>
                <a:schemeClr val="tx1"/>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2000">
                  <a:solidFill>
                    <a:srgbClr val="000000">
                      <a:lumMod val="95000"/>
                      <a:lumOff val="5000"/>
                    </a:srgbClr>
                  </a:solidFill>
                  <a:latin typeface="Huawei Sans" panose="020C0503030203020204" pitchFamily="34" charset="0"/>
                </a:rPr>
                <a:t>Блок 1</a:t>
              </a:r>
            </a:p>
          </p:txBody>
        </p:sp>
        <p:sp>
          <p:nvSpPr>
            <p:cNvPr id="47" name="矩形 46"/>
            <p:cNvSpPr/>
            <p:nvPr/>
          </p:nvSpPr>
          <p:spPr bwMode="auto">
            <a:xfrm>
              <a:off x="8339761" y="2193771"/>
              <a:ext cx="1211711" cy="540000"/>
            </a:xfrm>
            <a:prstGeom prst="rect">
              <a:avLst/>
            </a:prstGeom>
            <a:solidFill>
              <a:schemeClr val="accent1">
                <a:lumMod val="60000"/>
                <a:lumOff val="40000"/>
              </a:schemeClr>
            </a:solidFill>
            <a:ln w="3175" cap="flat" cmpd="sng" algn="ctr">
              <a:solidFill>
                <a:schemeClr val="tx1"/>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2000">
                  <a:solidFill>
                    <a:srgbClr val="000000">
                      <a:lumMod val="95000"/>
                      <a:lumOff val="5000"/>
                    </a:srgbClr>
                  </a:solidFill>
                  <a:latin typeface="Huawei Sans" panose="020C0503030203020204" pitchFamily="34" charset="0"/>
                </a:rPr>
                <a:t>Блок 2</a:t>
              </a:r>
            </a:p>
          </p:txBody>
        </p:sp>
        <p:sp>
          <p:nvSpPr>
            <p:cNvPr id="48" name="矩形 47"/>
            <p:cNvSpPr/>
            <p:nvPr/>
          </p:nvSpPr>
          <p:spPr bwMode="auto">
            <a:xfrm>
              <a:off x="9960853" y="2193771"/>
              <a:ext cx="1211711" cy="540000"/>
            </a:xfrm>
            <a:prstGeom prst="rect">
              <a:avLst/>
            </a:prstGeom>
            <a:solidFill>
              <a:schemeClr val="accent1">
                <a:lumMod val="60000"/>
                <a:lumOff val="40000"/>
              </a:schemeClr>
            </a:solidFill>
            <a:ln w="3175" cap="flat" cmpd="sng" algn="ctr">
              <a:solidFill>
                <a:schemeClr val="tx1"/>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2000">
                  <a:solidFill>
                    <a:srgbClr val="000000">
                      <a:lumMod val="95000"/>
                      <a:lumOff val="5000"/>
                    </a:srgbClr>
                  </a:solidFill>
                  <a:latin typeface="Huawei Sans" panose="020C0503030203020204" pitchFamily="34" charset="0"/>
                </a:rPr>
                <a:t>Блок 3</a:t>
              </a:r>
            </a:p>
          </p:txBody>
        </p:sp>
        <p:sp>
          <p:nvSpPr>
            <p:cNvPr id="49" name="矩形 48"/>
            <p:cNvSpPr/>
            <p:nvPr/>
          </p:nvSpPr>
          <p:spPr bwMode="auto">
            <a:xfrm>
              <a:off x="6967720" y="3120953"/>
              <a:ext cx="692407" cy="540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2000">
                  <a:solidFill>
                    <a:srgbClr val="000000">
                      <a:lumMod val="95000"/>
                      <a:lumOff val="5000"/>
                    </a:srgbClr>
                  </a:solidFill>
                  <a:latin typeface="Huawei Sans" panose="020C0503030203020204" pitchFamily="34" charset="0"/>
                </a:rPr>
                <a:t>FP0</a:t>
              </a:r>
            </a:p>
          </p:txBody>
        </p:sp>
        <p:sp>
          <p:nvSpPr>
            <p:cNvPr id="50" name="矩形 49"/>
            <p:cNvSpPr/>
            <p:nvPr/>
          </p:nvSpPr>
          <p:spPr bwMode="auto">
            <a:xfrm>
              <a:off x="8599413" y="3120953"/>
              <a:ext cx="692407" cy="540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2000">
                  <a:solidFill>
                    <a:srgbClr val="000000">
                      <a:lumMod val="95000"/>
                      <a:lumOff val="5000"/>
                    </a:srgbClr>
                  </a:solidFill>
                  <a:latin typeface="Huawei Sans" panose="020C0503030203020204" pitchFamily="34" charset="0"/>
                </a:rPr>
                <a:t>FP1</a:t>
              </a:r>
            </a:p>
          </p:txBody>
        </p:sp>
        <p:sp>
          <p:nvSpPr>
            <p:cNvPr id="51" name="矩形 50"/>
            <p:cNvSpPr/>
            <p:nvPr/>
          </p:nvSpPr>
          <p:spPr bwMode="auto">
            <a:xfrm>
              <a:off x="10220505" y="3120953"/>
              <a:ext cx="692407" cy="540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2000">
                  <a:solidFill>
                    <a:srgbClr val="000000">
                      <a:lumMod val="95000"/>
                      <a:lumOff val="5000"/>
                    </a:srgbClr>
                  </a:solidFill>
                  <a:latin typeface="Huawei Sans" panose="020C0503030203020204" pitchFamily="34" charset="0"/>
                </a:rPr>
                <a:t>FP2</a:t>
              </a:r>
            </a:p>
          </p:txBody>
        </p:sp>
        <p:sp>
          <p:nvSpPr>
            <p:cNvPr id="52" name="矩形 51"/>
            <p:cNvSpPr/>
            <p:nvPr/>
          </p:nvSpPr>
          <p:spPr bwMode="auto">
            <a:xfrm>
              <a:off x="6600057" y="4810363"/>
              <a:ext cx="1319722" cy="684176"/>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0" tIns="45720" rIns="0" bIns="45720" numCol="1" spcCol="0" rtlCol="0" fromWordArt="0" anchor="ctr" anchorCtr="1" forceAA="0" compatLnSpc="1">
              <a:prstTxWarp prst="textNoShape">
                <a:avLst/>
              </a:prstTxWarp>
              <a:noAutofit/>
            </a:bodyPr>
            <a:lstStyle/>
            <a:p>
              <a:pPr algn="ctr" defTabSz="914400" fontAlgn="ctr">
                <a:spcBef>
                  <a:spcPct val="0"/>
                </a:spcBef>
                <a:spcAft>
                  <a:spcPct val="0"/>
                </a:spcAft>
                <a:defRPr/>
              </a:pPr>
              <a:r>
                <a:rPr lang="ru-RU" sz="1200" dirty="0">
                  <a:solidFill>
                    <a:srgbClr val="000000">
                      <a:lumMod val="95000"/>
                      <a:lumOff val="5000"/>
                    </a:srgbClr>
                  </a:solidFill>
                  <a:latin typeface="Huawei Sans" panose="020C0503030203020204" pitchFamily="34" charset="0"/>
                </a:rPr>
                <a:t>Новый блок</a:t>
              </a:r>
            </a:p>
            <a:p>
              <a:pPr marL="0" marR="0" lvl="0" indent="0" algn="ctr" defTabSz="914400" eaLnBrk="1" fontAlgn="ctr" latinLnBrk="0" hangingPunct="1">
                <a:lnSpc>
                  <a:spcPct val="100000"/>
                </a:lnSpc>
                <a:spcBef>
                  <a:spcPct val="0"/>
                </a:spcBef>
                <a:spcAft>
                  <a:spcPct val="0"/>
                </a:spcAft>
                <a:buClrTx/>
                <a:buSzTx/>
                <a:buFontTx/>
                <a:buNone/>
                <a:tabLst/>
                <a:defRPr/>
              </a:pPr>
              <a:r>
                <a:rPr lang="ru-RU" sz="1200" dirty="0">
                  <a:solidFill>
                    <a:srgbClr val="000000">
                      <a:lumMod val="95000"/>
                      <a:lumOff val="5000"/>
                    </a:srgbClr>
                  </a:solidFill>
                  <a:latin typeface="Huawei Sans" panose="020C0503030203020204" pitchFamily="34" charset="0"/>
                </a:rPr>
                <a:t>(идентичный FP)</a:t>
              </a:r>
            </a:p>
          </p:txBody>
        </p:sp>
        <p:sp>
          <p:nvSpPr>
            <p:cNvPr id="53" name="矩形 52"/>
            <p:cNvSpPr/>
            <p:nvPr/>
          </p:nvSpPr>
          <p:spPr bwMode="auto">
            <a:xfrm>
              <a:off x="8060938" y="4810363"/>
              <a:ext cx="1757985" cy="684176"/>
            </a:xfrm>
            <a:prstGeom prst="rect">
              <a:avLst/>
            </a:prstGeom>
            <a:solidFill>
              <a:schemeClr val="accent2">
                <a:lumMod val="40000"/>
                <a:lumOff val="60000"/>
              </a:schemeClr>
            </a:solidFill>
            <a:ln w="3175" cap="flat" cmpd="sng" algn="ctr">
              <a:solidFill>
                <a:srgbClr val="000000"/>
              </a:solidFill>
              <a:prstDash val="solid"/>
            </a:ln>
            <a:effectLst/>
          </p:spPr>
          <p:txBody>
            <a:bodyPr rot="0" spcFirstLastPara="0" vertOverflow="overflow" horzOverflow="overflow" vert="horz" wrap="square" lIns="0" tIns="45720" rIns="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200" dirty="0">
                  <a:solidFill>
                    <a:srgbClr val="000000">
                      <a:lumMod val="95000"/>
                      <a:lumOff val="5000"/>
                    </a:srgbClr>
                  </a:solidFill>
                  <a:latin typeface="Huawei Sans" panose="020C0503030203020204" pitchFamily="34" charset="0"/>
                </a:rPr>
                <a:t>Старый блок</a:t>
              </a:r>
            </a:p>
            <a:p>
              <a:pPr marL="0" marR="0" lvl="0" indent="0" algn="ctr" defTabSz="914400" eaLnBrk="1" fontAlgn="ctr" latinLnBrk="0" hangingPunct="1">
                <a:lnSpc>
                  <a:spcPct val="100000"/>
                </a:lnSpc>
                <a:spcBef>
                  <a:spcPct val="0"/>
                </a:spcBef>
                <a:spcAft>
                  <a:spcPct val="0"/>
                </a:spcAft>
                <a:buClrTx/>
                <a:buSzTx/>
                <a:buFontTx/>
                <a:buNone/>
                <a:tabLst/>
                <a:defRPr/>
              </a:pPr>
              <a:r>
                <a:rPr lang="ru-RU" sz="1200" dirty="0">
                  <a:solidFill>
                    <a:srgbClr val="000000">
                      <a:lumMod val="95000"/>
                      <a:lumOff val="5000"/>
                    </a:srgbClr>
                  </a:solidFill>
                  <a:latin typeface="Huawei Sans" panose="020C0503030203020204" pitchFamily="34" charset="0"/>
                </a:rPr>
                <a:t>(идентичный FP)</a:t>
              </a:r>
            </a:p>
            <a:p>
              <a:pPr marL="0" marR="0" lvl="0" indent="0" algn="ctr" defTabSz="914400" eaLnBrk="1" fontAlgn="ctr" latinLnBrk="0" hangingPunct="1">
                <a:lnSpc>
                  <a:spcPct val="100000"/>
                </a:lnSpc>
                <a:spcBef>
                  <a:spcPct val="0"/>
                </a:spcBef>
                <a:spcAft>
                  <a:spcPct val="0"/>
                </a:spcAft>
                <a:buClrTx/>
                <a:buSzTx/>
                <a:buFontTx/>
                <a:buNone/>
                <a:tabLst/>
                <a:defRPr/>
              </a:pPr>
              <a:r>
                <a:rPr lang="ru-RU" sz="1200" dirty="0">
                  <a:solidFill>
                    <a:srgbClr val="000000">
                      <a:lumMod val="95000"/>
                      <a:lumOff val="5000"/>
                    </a:srgbClr>
                  </a:solidFill>
                  <a:latin typeface="Huawei Sans" panose="020C0503030203020204" pitchFamily="34" charset="0"/>
                </a:rPr>
                <a:t>(побайтовое сравнение)</a:t>
              </a:r>
            </a:p>
          </p:txBody>
        </p:sp>
        <p:sp>
          <p:nvSpPr>
            <p:cNvPr id="54" name="矩形 53"/>
            <p:cNvSpPr/>
            <p:nvPr/>
          </p:nvSpPr>
          <p:spPr bwMode="auto">
            <a:xfrm>
              <a:off x="10099334" y="4810363"/>
              <a:ext cx="934749" cy="684176"/>
            </a:xfrm>
            <a:prstGeom prst="rect">
              <a:avLst/>
            </a:prstGeom>
            <a:solidFill>
              <a:srgbClr val="D9D9D9"/>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400">
                  <a:solidFill>
                    <a:srgbClr val="000000">
                      <a:lumMod val="95000"/>
                      <a:lumOff val="5000"/>
                    </a:srgbClr>
                  </a:solidFill>
                  <a:latin typeface="Huawei Sans" panose="020C0503030203020204" pitchFamily="34" charset="0"/>
                </a:rPr>
                <a:t>Новый блок</a:t>
              </a:r>
            </a:p>
          </p:txBody>
        </p:sp>
        <p:cxnSp>
          <p:nvCxnSpPr>
            <p:cNvPr id="55" name="直接箭头连接符 54"/>
            <p:cNvCxnSpPr>
              <a:stCxn id="46" idx="2"/>
              <a:endCxn id="49" idx="0"/>
            </p:cNvCxnSpPr>
            <p:nvPr/>
          </p:nvCxnSpPr>
          <p:spPr bwMode="auto">
            <a:xfrm flipH="1">
              <a:off x="7313924" y="2733771"/>
              <a:ext cx="0" cy="387182"/>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直接箭头连接符 55"/>
            <p:cNvCxnSpPr>
              <a:stCxn id="47" idx="2"/>
              <a:endCxn id="50" idx="0"/>
            </p:cNvCxnSpPr>
            <p:nvPr/>
          </p:nvCxnSpPr>
          <p:spPr bwMode="auto">
            <a:xfrm flipH="1">
              <a:off x="8945617" y="2733771"/>
              <a:ext cx="0" cy="387182"/>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直接箭头连接符 56"/>
            <p:cNvCxnSpPr>
              <a:stCxn id="48" idx="2"/>
              <a:endCxn id="51" idx="0"/>
            </p:cNvCxnSpPr>
            <p:nvPr/>
          </p:nvCxnSpPr>
          <p:spPr bwMode="auto">
            <a:xfrm flipH="1">
              <a:off x="10566709" y="2733771"/>
              <a:ext cx="0" cy="387182"/>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直接箭头连接符 57"/>
            <p:cNvCxnSpPr>
              <a:stCxn id="49" idx="2"/>
            </p:cNvCxnSpPr>
            <p:nvPr/>
          </p:nvCxnSpPr>
          <p:spPr bwMode="auto">
            <a:xfrm>
              <a:off x="7313924" y="3660953"/>
              <a:ext cx="0" cy="1149410"/>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9" name="直接箭头连接符 58"/>
            <p:cNvCxnSpPr>
              <a:stCxn id="50" idx="2"/>
              <a:endCxn id="53" idx="0"/>
            </p:cNvCxnSpPr>
            <p:nvPr/>
          </p:nvCxnSpPr>
          <p:spPr bwMode="auto">
            <a:xfrm flipH="1">
              <a:off x="8939931" y="3660953"/>
              <a:ext cx="5686" cy="1149410"/>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直接箭头连接符 59"/>
            <p:cNvCxnSpPr>
              <a:stCxn id="51" idx="2"/>
              <a:endCxn id="54" idx="0"/>
            </p:cNvCxnSpPr>
            <p:nvPr/>
          </p:nvCxnSpPr>
          <p:spPr bwMode="auto">
            <a:xfrm flipH="1">
              <a:off x="10566709" y="3660953"/>
              <a:ext cx="0" cy="1149410"/>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aphicFrame>
        <p:nvGraphicFramePr>
          <p:cNvPr id="61" name="表格 60"/>
          <p:cNvGraphicFramePr>
            <a:graphicFrameLocks noGrp="1"/>
          </p:cNvGraphicFramePr>
          <p:nvPr>
            <p:extLst>
              <p:ext uri="{D42A27DB-BD31-4B8C-83A1-F6EECF244321}">
                <p14:modId xmlns:p14="http://schemas.microsoft.com/office/powerpoint/2010/main" val="1153344577"/>
              </p:ext>
            </p:extLst>
          </p:nvPr>
        </p:nvGraphicFramePr>
        <p:xfrm>
          <a:off x="1343472" y="2636844"/>
          <a:ext cx="4212468" cy="2547943"/>
        </p:xfrm>
        <a:graphic>
          <a:graphicData uri="http://schemas.openxmlformats.org/drawingml/2006/table">
            <a:tbl>
              <a:tblPr firstRow="1" bandRow="1"/>
              <a:tblGrid>
                <a:gridCol w="1387677"/>
                <a:gridCol w="1536051"/>
                <a:gridCol w="1288740"/>
              </a:tblGrid>
              <a:tr h="340555">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ru-RU" sz="1600">
                          <a:solidFill>
                            <a:schemeClr val="tx1"/>
                          </a:solidFill>
                          <a:latin typeface="Huawei Sans" panose="020C0503030203020204" pitchFamily="34" charset="0"/>
                        </a:rPr>
                        <a:t>FP</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ru-RU" sz="1600">
                          <a:solidFill>
                            <a:schemeClr val="tx1"/>
                          </a:solidFill>
                          <a:latin typeface="Huawei Sans" panose="020C0503030203020204" pitchFamily="34" charset="0"/>
                        </a:rPr>
                        <a:t>Адрес данных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ru-RU" sz="1600">
                          <a:solidFill>
                            <a:schemeClr val="tx1"/>
                          </a:solidFill>
                          <a:latin typeface="Huawei Sans" panose="020C0503030203020204" pitchFamily="34" charset="0"/>
                        </a:rPr>
                        <a:t>Ссылки</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414343">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latin typeface="Huawei Sans" panose="020C0503030203020204" pitchFamily="34" charset="0"/>
                        </a:rPr>
                        <a:t>FP0=FPx</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latin typeface="Huawei Sans" panose="020C0503030203020204" pitchFamily="34" charset="0"/>
                        </a:rPr>
                        <a:t>Адрес данных 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latin typeface="Huawei Sans" panose="020C0503030203020204" pitchFamily="34" charset="0"/>
                        </a:rPr>
                        <a:t>1</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4343">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latin typeface="Huawei Sans" panose="020C0503030203020204" pitchFamily="34" charset="0"/>
                        </a:rPr>
                        <a:t>FP1=FPy</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ru-RU" sz="1400">
                          <a:solidFill>
                            <a:schemeClr val="tx1"/>
                          </a:solidFill>
                          <a:latin typeface="Huawei Sans" panose="020C0503030203020204" pitchFamily="34" charset="0"/>
                        </a:rPr>
                        <a:t>Дополнение данных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1-&gt;2</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4343">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rgbClr val="FF0000"/>
                          </a:solidFill>
                          <a:latin typeface="Huawei Sans" panose="020C0503030203020204" pitchFamily="34" charset="0"/>
                        </a:rPr>
                        <a:t>FP2</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rgbClr val="FF0000"/>
                          </a:solidFill>
                          <a:latin typeface="Huawei Sans" panose="020C0503030203020204" pitchFamily="34" charset="0"/>
                        </a:rPr>
                        <a:t>Адрес данных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rgbClr val="FF0000"/>
                          </a:solidFill>
                          <a:latin typeface="Huawei Sans" panose="020C0503030203020204" pitchFamily="34" charset="0"/>
                        </a:rPr>
                        <a:t>1</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4343">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FPx</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ru-RU" sz="1400">
                          <a:solidFill>
                            <a:schemeClr val="tx1"/>
                          </a:solidFill>
                          <a:latin typeface="Huawei Sans" panose="020C0503030203020204" pitchFamily="34" charset="0"/>
                        </a:rPr>
                        <a:t>Адрес данных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1</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cxnSp>
        <p:nvCxnSpPr>
          <p:cNvPr id="62" name="直接箭头连接符 61"/>
          <p:cNvCxnSpPr>
            <a:endCxn id="49" idx="1"/>
          </p:cNvCxnSpPr>
          <p:nvPr/>
        </p:nvCxnSpPr>
        <p:spPr bwMode="auto">
          <a:xfrm flipV="1">
            <a:off x="5555940" y="3006970"/>
            <a:ext cx="1411780" cy="13393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3" name="直接箭头连接符 62"/>
          <p:cNvCxnSpPr>
            <a:endCxn id="50" idx="2"/>
          </p:cNvCxnSpPr>
          <p:nvPr/>
        </p:nvCxnSpPr>
        <p:spPr bwMode="auto">
          <a:xfrm flipV="1">
            <a:off x="5555940" y="3269083"/>
            <a:ext cx="3389677" cy="303865"/>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4" name="直接箭头连接符 63"/>
          <p:cNvCxnSpPr>
            <a:endCxn id="51" idx="2"/>
          </p:cNvCxnSpPr>
          <p:nvPr/>
        </p:nvCxnSpPr>
        <p:spPr bwMode="auto">
          <a:xfrm flipV="1">
            <a:off x="5555939" y="3269083"/>
            <a:ext cx="5010770" cy="699909"/>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直接箭头连接符 64"/>
          <p:cNvCxnSpPr>
            <a:stCxn id="54" idx="0"/>
          </p:cNvCxnSpPr>
          <p:nvPr/>
        </p:nvCxnSpPr>
        <p:spPr bwMode="auto">
          <a:xfrm flipH="1" flipV="1">
            <a:off x="5555940" y="4077004"/>
            <a:ext cx="5010769" cy="307916"/>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6" name="矩形 65"/>
          <p:cNvSpPr/>
          <p:nvPr/>
        </p:nvSpPr>
        <p:spPr bwMode="auto">
          <a:xfrm>
            <a:off x="1343472" y="2188961"/>
            <a:ext cx="4212468" cy="325228"/>
          </a:xfrm>
          <a:prstGeom prst="rect">
            <a:avLst/>
          </a:prstGeom>
          <a:solidFill>
            <a:srgbClr val="CCECFF"/>
          </a:solidFill>
          <a:ln w="9525">
            <a:solidFill>
              <a:srgbClr val="000000"/>
            </a:solidFill>
          </a:ln>
          <a:effectLst/>
          <a:extLst/>
        </p:spPr>
        <p:txBody>
          <a:bodyPr vert="horz" wrap="square" lIns="91440" tIns="45720" rIns="91440" bIns="45720" numCol="1" rtlCol="0" anchor="ctr" anchorCtr="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
                <a:srgbClr val="CC9900"/>
              </a:buClr>
              <a:buSzTx/>
              <a:buFontTx/>
              <a:buNone/>
              <a:tabLst/>
              <a:defRPr/>
            </a:pPr>
            <a:r>
              <a:rPr lang="ru-RU" sz="1400">
                <a:solidFill>
                  <a:srgbClr val="000000"/>
                </a:solidFill>
                <a:latin typeface="Huawei Sans" panose="020C0503030203020204" pitchFamily="34" charset="0"/>
              </a:rPr>
              <a:t>Таблица отпечатков (FingerPrint, FP)</a:t>
            </a:r>
          </a:p>
        </p:txBody>
      </p:sp>
    </p:spTree>
    <p:extLst>
      <p:ext uri="{BB962C8B-B14F-4D97-AF65-F5344CB8AC3E}">
        <p14:creationId xmlns:p14="http://schemas.microsoft.com/office/powerpoint/2010/main" val="1156772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t>Принцип работы фоновой дедупликации похожих данных</a:t>
            </a:r>
          </a:p>
        </p:txBody>
      </p:sp>
      <p:graphicFrame>
        <p:nvGraphicFramePr>
          <p:cNvPr id="47" name="表格 46"/>
          <p:cNvGraphicFramePr>
            <a:graphicFrameLocks noGrp="1"/>
          </p:cNvGraphicFramePr>
          <p:nvPr>
            <p:extLst>
              <p:ext uri="{D42A27DB-BD31-4B8C-83A1-F6EECF244321}">
                <p14:modId xmlns:p14="http://schemas.microsoft.com/office/powerpoint/2010/main" val="713395746"/>
              </p:ext>
            </p:extLst>
          </p:nvPr>
        </p:nvGraphicFramePr>
        <p:xfrm>
          <a:off x="6889687" y="4247765"/>
          <a:ext cx="3916115" cy="822960"/>
        </p:xfrm>
        <a:graphic>
          <a:graphicData uri="http://schemas.openxmlformats.org/drawingml/2006/table">
            <a:tbl>
              <a:tblPr firstRow="1" bandRow="1"/>
              <a:tblGrid>
                <a:gridCol w="1164721"/>
                <a:gridCol w="1567522"/>
                <a:gridCol w="1183872"/>
              </a:tblGrid>
              <a:tr h="286766">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&lt;FP&gt;</a:t>
                      </a: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Адрес данных</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Ссылки</a:t>
                      </a: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302488">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FP0</a:t>
                      </a: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Адрес данных 0</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2.1</a:t>
                      </a: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48" name="表格 47"/>
          <p:cNvGraphicFramePr>
            <a:graphicFrameLocks noGrp="1"/>
          </p:cNvGraphicFramePr>
          <p:nvPr>
            <p:extLst>
              <p:ext uri="{D42A27DB-BD31-4B8C-83A1-F6EECF244321}">
                <p14:modId xmlns:p14="http://schemas.microsoft.com/office/powerpoint/2010/main" val="674565943"/>
              </p:ext>
            </p:extLst>
          </p:nvPr>
        </p:nvGraphicFramePr>
        <p:xfrm>
          <a:off x="6889687" y="2501817"/>
          <a:ext cx="3916116" cy="1600200"/>
        </p:xfrm>
        <a:graphic>
          <a:graphicData uri="http://schemas.openxmlformats.org/drawingml/2006/table">
            <a:tbl>
              <a:tblPr firstRow="1" bandRow="1"/>
              <a:tblGrid>
                <a:gridCol w="1197568"/>
                <a:gridCol w="1290158"/>
                <a:gridCol w="1428390"/>
              </a:tblGrid>
              <a:tr h="636320">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ru-RU" sz="1400" dirty="0">
                          <a:solidFill>
                            <a:schemeClr val="tx1"/>
                          </a:solidFill>
                          <a:latin typeface="Huawei Sans" panose="020C0503030203020204" pitchFamily="34" charset="0"/>
                        </a:rPr>
                        <a:t>&lt;LBA&gt;</a:t>
                      </a: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&lt;FP&gt;</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914034" rtl="0" eaLnBrk="1" latinLnBrk="0" hangingPunct="1">
                        <a:defRPr sz="1799" b="1" kern="1200">
                          <a:solidFill>
                            <a:schemeClr val="lt1"/>
                          </a:solidFill>
                          <a:latin typeface="Arial"/>
                          <a:ea typeface="微软雅黑"/>
                          <a:cs typeface="Arial"/>
                        </a:defRPr>
                      </a:lvl1pPr>
                      <a:lvl2pPr marL="457017" algn="l" defTabSz="914034" rtl="0" eaLnBrk="1" latinLnBrk="0" hangingPunct="1">
                        <a:defRPr sz="1799" b="1" kern="1200">
                          <a:solidFill>
                            <a:schemeClr val="lt1"/>
                          </a:solidFill>
                          <a:latin typeface="Arial"/>
                          <a:ea typeface="微软雅黑"/>
                          <a:cs typeface="Arial"/>
                        </a:defRPr>
                      </a:lvl2pPr>
                      <a:lvl3pPr marL="914034" algn="l" defTabSz="914034" rtl="0" eaLnBrk="1" latinLnBrk="0" hangingPunct="1">
                        <a:defRPr sz="1799" b="1" kern="1200">
                          <a:solidFill>
                            <a:schemeClr val="lt1"/>
                          </a:solidFill>
                          <a:latin typeface="Arial"/>
                          <a:ea typeface="微软雅黑"/>
                          <a:cs typeface="Arial"/>
                        </a:defRPr>
                      </a:lvl3pPr>
                      <a:lvl4pPr marL="1371051" algn="l" defTabSz="914034" rtl="0" eaLnBrk="1" latinLnBrk="0" hangingPunct="1">
                        <a:defRPr sz="1799" b="1" kern="1200">
                          <a:solidFill>
                            <a:schemeClr val="lt1"/>
                          </a:solidFill>
                          <a:latin typeface="Arial"/>
                          <a:ea typeface="微软雅黑"/>
                          <a:cs typeface="Arial"/>
                        </a:defRPr>
                      </a:lvl4pPr>
                      <a:lvl5pPr marL="1828068" algn="l" defTabSz="914034" rtl="0" eaLnBrk="1" latinLnBrk="0" hangingPunct="1">
                        <a:defRPr sz="1799" b="1" kern="1200">
                          <a:solidFill>
                            <a:schemeClr val="lt1"/>
                          </a:solidFill>
                          <a:latin typeface="Arial"/>
                          <a:ea typeface="微软雅黑"/>
                          <a:cs typeface="Arial"/>
                        </a:defRPr>
                      </a:lvl5pPr>
                      <a:lvl6pPr marL="2285086" algn="l" defTabSz="914034" rtl="0" eaLnBrk="1" latinLnBrk="0" hangingPunct="1">
                        <a:defRPr sz="1799" b="1" kern="1200">
                          <a:solidFill>
                            <a:schemeClr val="lt1"/>
                          </a:solidFill>
                          <a:latin typeface="Arial"/>
                          <a:ea typeface="微软雅黑"/>
                          <a:cs typeface="Arial"/>
                        </a:defRPr>
                      </a:lvl6pPr>
                      <a:lvl7pPr marL="2742103" algn="l" defTabSz="914034" rtl="0" eaLnBrk="1" latinLnBrk="0" hangingPunct="1">
                        <a:defRPr sz="1799" b="1" kern="1200">
                          <a:solidFill>
                            <a:schemeClr val="lt1"/>
                          </a:solidFill>
                          <a:latin typeface="Arial"/>
                          <a:ea typeface="微软雅黑"/>
                          <a:cs typeface="Arial"/>
                        </a:defRPr>
                      </a:lvl7pPr>
                      <a:lvl8pPr marL="3199120" algn="l" defTabSz="914034" rtl="0" eaLnBrk="1" latinLnBrk="0" hangingPunct="1">
                        <a:defRPr sz="1799" b="1" kern="1200">
                          <a:solidFill>
                            <a:schemeClr val="lt1"/>
                          </a:solidFill>
                          <a:latin typeface="Arial"/>
                          <a:ea typeface="微软雅黑"/>
                          <a:cs typeface="Arial"/>
                        </a:defRPr>
                      </a:lvl8pPr>
                      <a:lvl9pPr marL="3656137" algn="l" defTabSz="914034" rtl="0" eaLnBrk="1" latinLnBrk="0" hangingPunct="1">
                        <a:defRPr sz="1799" b="1" kern="1200">
                          <a:solidFill>
                            <a:schemeClr val="lt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ru-RU" sz="1300" dirty="0">
                          <a:solidFill>
                            <a:schemeClr val="tx1"/>
                          </a:solidFill>
                          <a:latin typeface="Huawei Sans" panose="020C0503030203020204" pitchFamily="34" charset="0"/>
                        </a:rPr>
                        <a:t>&lt;Аналогичный отпечаток</a:t>
                      </a:r>
                      <a:r>
                        <a:rPr lang="ru-RU" sz="1300" baseline="0" dirty="0">
                          <a:solidFill>
                            <a:schemeClr val="tx1"/>
                          </a:solidFill>
                          <a:latin typeface="Huawei Sans" panose="020C0503030203020204" pitchFamily="34" charset="0"/>
                        </a:rPr>
                        <a:t> (SFP)</a:t>
                      </a:r>
                      <a:r>
                        <a:rPr lang="ru-RU" sz="1300" dirty="0">
                          <a:solidFill>
                            <a:schemeClr val="tx1"/>
                          </a:solidFill>
                          <a:latin typeface="Huawei Sans" panose="020C0503030203020204" pitchFamily="34" charset="0"/>
                        </a:rPr>
                        <a:t>&gt;</a:t>
                      </a:r>
                    </a:p>
                  </a:txBody>
                  <a:tcPr marL="0" marR="0">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282809">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LBA0</a:t>
                      </a: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FP0</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ru-RU" sz="1400">
                          <a:solidFill>
                            <a:schemeClr val="tx1"/>
                          </a:solidFill>
                          <a:latin typeface="Huawei Sans" panose="020C0503030203020204" pitchFamily="34" charset="0"/>
                        </a:rPr>
                        <a:t>SFP0</a:t>
                      </a: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2809">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LBA1</a:t>
                      </a: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FP1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ru-RU" sz="1400">
                          <a:solidFill>
                            <a:schemeClr val="tx1"/>
                          </a:solidFill>
                          <a:latin typeface="Huawei Sans" panose="020C0503030203020204" pitchFamily="34" charset="0"/>
                        </a:rPr>
                        <a:t>SFP1</a:t>
                      </a: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82809">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LBA2</a:t>
                      </a:r>
                    </a:p>
                  </a:txBody>
                  <a:tcP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algn="ctr" fontAlgn="ctr"/>
                      <a:r>
                        <a:rPr lang="ru-RU" sz="1400">
                          <a:solidFill>
                            <a:schemeClr val="tx1"/>
                          </a:solidFill>
                          <a:latin typeface="Huawei Sans" panose="020C0503030203020204" pitchFamily="34" charset="0"/>
                        </a:rPr>
                        <a:t>FP2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034" rtl="0" eaLnBrk="1" latinLnBrk="0" hangingPunct="1">
                        <a:defRPr sz="1799" kern="1200">
                          <a:solidFill>
                            <a:schemeClr val="dk1"/>
                          </a:solidFill>
                          <a:latin typeface="Arial"/>
                          <a:ea typeface="微软雅黑"/>
                          <a:cs typeface="Arial"/>
                        </a:defRPr>
                      </a:lvl1pPr>
                      <a:lvl2pPr marL="457017" algn="l" defTabSz="914034" rtl="0" eaLnBrk="1" latinLnBrk="0" hangingPunct="1">
                        <a:defRPr sz="1799" kern="1200">
                          <a:solidFill>
                            <a:schemeClr val="dk1"/>
                          </a:solidFill>
                          <a:latin typeface="Arial"/>
                          <a:ea typeface="微软雅黑"/>
                          <a:cs typeface="Arial"/>
                        </a:defRPr>
                      </a:lvl2pPr>
                      <a:lvl3pPr marL="914034" algn="l" defTabSz="914034" rtl="0" eaLnBrk="1" latinLnBrk="0" hangingPunct="1">
                        <a:defRPr sz="1799" kern="1200">
                          <a:solidFill>
                            <a:schemeClr val="dk1"/>
                          </a:solidFill>
                          <a:latin typeface="Arial"/>
                          <a:ea typeface="微软雅黑"/>
                          <a:cs typeface="Arial"/>
                        </a:defRPr>
                      </a:lvl3pPr>
                      <a:lvl4pPr marL="1371051" algn="l" defTabSz="914034" rtl="0" eaLnBrk="1" latinLnBrk="0" hangingPunct="1">
                        <a:defRPr sz="1799" kern="1200">
                          <a:solidFill>
                            <a:schemeClr val="dk1"/>
                          </a:solidFill>
                          <a:latin typeface="Arial"/>
                          <a:ea typeface="微软雅黑"/>
                          <a:cs typeface="Arial"/>
                        </a:defRPr>
                      </a:lvl4pPr>
                      <a:lvl5pPr marL="1828068" algn="l" defTabSz="914034" rtl="0" eaLnBrk="1" latinLnBrk="0" hangingPunct="1">
                        <a:defRPr sz="1799" kern="1200">
                          <a:solidFill>
                            <a:schemeClr val="dk1"/>
                          </a:solidFill>
                          <a:latin typeface="Arial"/>
                          <a:ea typeface="微软雅黑"/>
                          <a:cs typeface="Arial"/>
                        </a:defRPr>
                      </a:lvl5pPr>
                      <a:lvl6pPr marL="2285086" algn="l" defTabSz="914034" rtl="0" eaLnBrk="1" latinLnBrk="0" hangingPunct="1">
                        <a:defRPr sz="1799" kern="1200">
                          <a:solidFill>
                            <a:schemeClr val="dk1"/>
                          </a:solidFill>
                          <a:latin typeface="Arial"/>
                          <a:ea typeface="微软雅黑"/>
                          <a:cs typeface="Arial"/>
                        </a:defRPr>
                      </a:lvl6pPr>
                      <a:lvl7pPr marL="2742103" algn="l" defTabSz="914034" rtl="0" eaLnBrk="1" latinLnBrk="0" hangingPunct="1">
                        <a:defRPr sz="1799" kern="1200">
                          <a:solidFill>
                            <a:schemeClr val="dk1"/>
                          </a:solidFill>
                          <a:latin typeface="Arial"/>
                          <a:ea typeface="微软雅黑"/>
                          <a:cs typeface="Arial"/>
                        </a:defRPr>
                      </a:lvl7pPr>
                      <a:lvl8pPr marL="3199120" algn="l" defTabSz="914034" rtl="0" eaLnBrk="1" latinLnBrk="0" hangingPunct="1">
                        <a:defRPr sz="1799" kern="1200">
                          <a:solidFill>
                            <a:schemeClr val="dk1"/>
                          </a:solidFill>
                          <a:latin typeface="Arial"/>
                          <a:ea typeface="微软雅黑"/>
                          <a:cs typeface="Arial"/>
                        </a:defRPr>
                      </a:lvl8pPr>
                      <a:lvl9pPr marL="3656137" algn="l" defTabSz="914034" rtl="0" eaLnBrk="1" latinLnBrk="0" hangingPunct="1">
                        <a:defRPr sz="1799" kern="1200">
                          <a:solidFill>
                            <a:schemeClr val="dk1"/>
                          </a:solidFill>
                          <a:latin typeface="Arial"/>
                          <a:ea typeface="微软雅黑"/>
                          <a:cs typeface="Arial"/>
                        </a:defRPr>
                      </a:lvl9pPr>
                    </a:lstStyle>
                    <a:p>
                      <a:pPr marL="0" marR="0" lvl="0" indent="0" algn="ctr" defTabSz="914400" rtl="0" eaLnBrk="1" fontAlgn="ctr" latinLnBrk="0" hangingPunct="1">
                        <a:lnSpc>
                          <a:spcPct val="100000"/>
                        </a:lnSpc>
                        <a:spcBef>
                          <a:spcPct val="0"/>
                        </a:spcBef>
                        <a:spcAft>
                          <a:spcPct val="0"/>
                        </a:spcAft>
                        <a:buClrTx/>
                        <a:buSzTx/>
                        <a:buFontTx/>
                        <a:buNone/>
                        <a:defRPr/>
                      </a:pPr>
                      <a:r>
                        <a:rPr lang="ru-RU" sz="1400">
                          <a:solidFill>
                            <a:schemeClr val="tx1"/>
                          </a:solidFill>
                          <a:latin typeface="Huawei Sans" panose="020C0503030203020204" pitchFamily="34" charset="0"/>
                        </a:rPr>
                        <a:t>SFP2</a:t>
                      </a:r>
                    </a:p>
                  </a:txBody>
                  <a:tcPr>
                    <a:lnL w="12700" cap="flat" cmpd="sng" algn="ctr">
                      <a:solidFill>
                        <a:srgbClr val="00000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49" name="矩形 48"/>
          <p:cNvSpPr/>
          <p:nvPr/>
        </p:nvSpPr>
        <p:spPr bwMode="auto">
          <a:xfrm>
            <a:off x="6889686" y="1989926"/>
            <a:ext cx="3916116" cy="362246"/>
          </a:xfrm>
          <a:prstGeom prst="rect">
            <a:avLst/>
          </a:prstGeom>
          <a:solidFill>
            <a:srgbClr val="CCECFF"/>
          </a:solidFill>
          <a:ln w="9525">
            <a:solidFill>
              <a:srgbClr val="000000"/>
            </a:solidFill>
          </a:ln>
          <a:effectLst/>
          <a:extLst/>
        </p:spPr>
        <p:txBody>
          <a:bodyPr vert="horz" wrap="square" lIns="91440" tIns="45720" rIns="91440" bIns="45720" numCol="1" rtlCol="0" anchor="ctr" anchorCtr="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
                <a:srgbClr val="CC9900"/>
              </a:buClr>
              <a:buSzTx/>
              <a:buFontTx/>
              <a:buNone/>
              <a:tabLst/>
              <a:defRPr/>
            </a:pPr>
            <a:r>
              <a:rPr lang="ru-RU" sz="1400">
                <a:solidFill>
                  <a:srgbClr val="000000"/>
                </a:solidFill>
                <a:latin typeface="Huawei Sans" panose="020C0503030203020204" pitchFamily="34" charset="0"/>
              </a:rPr>
              <a:t>Таблица возможностей дедупликации похожих данных</a:t>
            </a:r>
          </a:p>
        </p:txBody>
      </p:sp>
      <p:grpSp>
        <p:nvGrpSpPr>
          <p:cNvPr id="50" name="组合 49"/>
          <p:cNvGrpSpPr/>
          <p:nvPr/>
        </p:nvGrpSpPr>
        <p:grpSpPr>
          <a:xfrm>
            <a:off x="1070874" y="1447654"/>
            <a:ext cx="5681652" cy="4746665"/>
            <a:chOff x="1235460" y="1340904"/>
            <a:chExt cx="5681652" cy="5115763"/>
          </a:xfrm>
        </p:grpSpPr>
        <p:grpSp>
          <p:nvGrpSpPr>
            <p:cNvPr id="51" name="组合 50"/>
            <p:cNvGrpSpPr/>
            <p:nvPr/>
          </p:nvGrpSpPr>
          <p:grpSpPr>
            <a:xfrm>
              <a:off x="1235460" y="1340904"/>
              <a:ext cx="5472608" cy="5115763"/>
              <a:chOff x="6206745" y="1340904"/>
              <a:chExt cx="5472608" cy="5115763"/>
            </a:xfrm>
          </p:grpSpPr>
          <p:sp>
            <p:nvSpPr>
              <p:cNvPr id="58" name="矩形 57"/>
              <p:cNvSpPr/>
              <p:nvPr/>
            </p:nvSpPr>
            <p:spPr bwMode="auto">
              <a:xfrm>
                <a:off x="7214600" y="1340904"/>
                <a:ext cx="3462033" cy="396000"/>
              </a:xfrm>
              <a:prstGeom prst="rect">
                <a:avLst/>
              </a:prstGeom>
              <a:solidFill>
                <a:schemeClr val="accent1">
                  <a:lumMod val="60000"/>
                  <a:lumOff val="4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Дедуплицируемые данные</a:t>
                </a:r>
              </a:p>
            </p:txBody>
          </p:sp>
          <p:cxnSp>
            <p:nvCxnSpPr>
              <p:cNvPr id="59" name="直接箭头连接符 58"/>
              <p:cNvCxnSpPr>
                <a:stCxn id="58" idx="2"/>
                <a:endCxn id="87" idx="0"/>
              </p:cNvCxnSpPr>
              <p:nvPr/>
            </p:nvCxnSpPr>
            <p:spPr bwMode="auto">
              <a:xfrm flipH="1">
                <a:off x="7404841" y="1736904"/>
                <a:ext cx="1540776"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0" name="直接箭头连接符 59"/>
              <p:cNvCxnSpPr>
                <a:stCxn id="58" idx="2"/>
                <a:endCxn id="88" idx="0"/>
              </p:cNvCxnSpPr>
              <p:nvPr/>
            </p:nvCxnSpPr>
            <p:spPr bwMode="auto">
              <a:xfrm flipH="1">
                <a:off x="8945617" y="1736904"/>
                <a:ext cx="0"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1" name="直接箭头连接符 60"/>
              <p:cNvCxnSpPr>
                <a:stCxn id="58" idx="2"/>
                <a:endCxn id="89" idx="0"/>
              </p:cNvCxnSpPr>
              <p:nvPr/>
            </p:nvCxnSpPr>
            <p:spPr bwMode="auto">
              <a:xfrm>
                <a:off x="8945617" y="1736904"/>
                <a:ext cx="1540776"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62" name="组合 61"/>
              <p:cNvGrpSpPr/>
              <p:nvPr/>
            </p:nvGrpSpPr>
            <p:grpSpPr>
              <a:xfrm>
                <a:off x="6798985" y="1971097"/>
                <a:ext cx="4293263" cy="396000"/>
                <a:chOff x="6798985" y="2168860"/>
                <a:chExt cx="4293263" cy="524227"/>
              </a:xfrm>
            </p:grpSpPr>
            <p:sp>
              <p:nvSpPr>
                <p:cNvPr id="87" name="矩形 86"/>
                <p:cNvSpPr/>
                <p:nvPr/>
              </p:nvSpPr>
              <p:spPr bwMode="auto">
                <a:xfrm>
                  <a:off x="6798985" y="2168860"/>
                  <a:ext cx="1211711" cy="524227"/>
                </a:xfrm>
                <a:prstGeom prst="rect">
                  <a:avLst/>
                </a:prstGeom>
                <a:solidFill>
                  <a:schemeClr val="accent1">
                    <a:lumMod val="60000"/>
                    <a:lumOff val="4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Блок 1</a:t>
                  </a:r>
                </a:p>
              </p:txBody>
            </p:sp>
            <p:sp>
              <p:nvSpPr>
                <p:cNvPr id="88" name="矩形 87"/>
                <p:cNvSpPr/>
                <p:nvPr/>
              </p:nvSpPr>
              <p:spPr bwMode="auto">
                <a:xfrm>
                  <a:off x="8339761" y="2168860"/>
                  <a:ext cx="1211711" cy="524227"/>
                </a:xfrm>
                <a:prstGeom prst="rect">
                  <a:avLst/>
                </a:prstGeom>
                <a:solidFill>
                  <a:schemeClr val="accent1">
                    <a:lumMod val="60000"/>
                    <a:lumOff val="4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Блок 2</a:t>
                  </a:r>
                </a:p>
              </p:txBody>
            </p:sp>
            <p:sp>
              <p:nvSpPr>
                <p:cNvPr id="89" name="矩形 88"/>
                <p:cNvSpPr/>
                <p:nvPr/>
              </p:nvSpPr>
              <p:spPr bwMode="auto">
                <a:xfrm>
                  <a:off x="9880537" y="2168860"/>
                  <a:ext cx="1211711" cy="524227"/>
                </a:xfrm>
                <a:prstGeom prst="rect">
                  <a:avLst/>
                </a:prstGeom>
                <a:solidFill>
                  <a:schemeClr val="accent1">
                    <a:lumMod val="60000"/>
                    <a:lumOff val="4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Блок 3</a:t>
                  </a:r>
                </a:p>
              </p:txBody>
            </p:sp>
          </p:grpSp>
          <p:grpSp>
            <p:nvGrpSpPr>
              <p:cNvPr id="63" name="组合 62"/>
              <p:cNvGrpSpPr/>
              <p:nvPr/>
            </p:nvGrpSpPr>
            <p:grpSpPr>
              <a:xfrm>
                <a:off x="7058637" y="2601290"/>
                <a:ext cx="3773959" cy="524227"/>
                <a:chOff x="7058637" y="3068960"/>
                <a:chExt cx="3773959" cy="524227"/>
              </a:xfrm>
            </p:grpSpPr>
            <p:sp>
              <p:nvSpPr>
                <p:cNvPr id="84" name="矩形 83"/>
                <p:cNvSpPr/>
                <p:nvPr/>
              </p:nvSpPr>
              <p:spPr bwMode="auto">
                <a:xfrm>
                  <a:off x="7058637" y="3068960"/>
                  <a:ext cx="692407" cy="524227"/>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SFP0</a:t>
                  </a:r>
                </a:p>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FP0</a:t>
                  </a:r>
                </a:p>
              </p:txBody>
            </p:sp>
            <p:sp>
              <p:nvSpPr>
                <p:cNvPr id="85" name="矩形 84"/>
                <p:cNvSpPr/>
                <p:nvPr/>
              </p:nvSpPr>
              <p:spPr bwMode="auto">
                <a:xfrm>
                  <a:off x="8599413" y="3068960"/>
                  <a:ext cx="692407" cy="524227"/>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SFP1</a:t>
                  </a:r>
                </a:p>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FP1</a:t>
                  </a:r>
                </a:p>
              </p:txBody>
            </p:sp>
            <p:sp>
              <p:nvSpPr>
                <p:cNvPr id="86" name="矩形 85"/>
                <p:cNvSpPr/>
                <p:nvPr/>
              </p:nvSpPr>
              <p:spPr bwMode="auto">
                <a:xfrm>
                  <a:off x="10140189" y="3068960"/>
                  <a:ext cx="692407" cy="524227"/>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SFP2</a:t>
                  </a:r>
                </a:p>
                <a:p>
                  <a:pPr marL="0" marR="0" lvl="0" indent="0" algn="ctr" defTabSz="914400" eaLnBrk="1" fontAlgn="ctr" latinLnBrk="0" hangingPunct="1">
                    <a:lnSpc>
                      <a:spcPct val="100000"/>
                    </a:lnSpc>
                    <a:spcBef>
                      <a:spcPct val="0"/>
                    </a:spcBef>
                    <a:spcAft>
                      <a:spcPct val="0"/>
                    </a:spcAft>
                    <a:buClrTx/>
                    <a:buSzTx/>
                    <a:buFontTx/>
                    <a:buNone/>
                    <a:tabLst/>
                    <a:defRPr/>
                  </a:pPr>
                  <a:r>
                    <a:rPr lang="ru-RU" sz="1600">
                      <a:solidFill>
                        <a:srgbClr val="000000">
                          <a:lumMod val="95000"/>
                          <a:lumOff val="5000"/>
                        </a:srgbClr>
                      </a:solidFill>
                      <a:latin typeface="Huawei Sans" panose="020C0503030203020204" pitchFamily="34" charset="0"/>
                    </a:rPr>
                    <a:t>FP2</a:t>
                  </a:r>
                </a:p>
              </p:txBody>
            </p:sp>
          </p:grpSp>
          <p:cxnSp>
            <p:nvCxnSpPr>
              <p:cNvPr id="64" name="直接箭头连接符 63"/>
              <p:cNvCxnSpPr>
                <a:stCxn id="87" idx="2"/>
                <a:endCxn id="84" idx="0"/>
              </p:cNvCxnSpPr>
              <p:nvPr/>
            </p:nvCxnSpPr>
            <p:spPr bwMode="auto">
              <a:xfrm flipH="1">
                <a:off x="7404841" y="2367097"/>
                <a:ext cx="0"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直接箭头连接符 64"/>
              <p:cNvCxnSpPr>
                <a:stCxn id="88" idx="2"/>
                <a:endCxn id="85" idx="0"/>
              </p:cNvCxnSpPr>
              <p:nvPr/>
            </p:nvCxnSpPr>
            <p:spPr bwMode="auto">
              <a:xfrm flipH="1">
                <a:off x="8945617" y="2367097"/>
                <a:ext cx="0"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6" name="直接箭头连接符 65"/>
              <p:cNvCxnSpPr>
                <a:stCxn id="89" idx="2"/>
                <a:endCxn id="86" idx="0"/>
              </p:cNvCxnSpPr>
              <p:nvPr/>
            </p:nvCxnSpPr>
            <p:spPr bwMode="auto">
              <a:xfrm flipH="1">
                <a:off x="10486393" y="2367097"/>
                <a:ext cx="0" cy="23419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7" name="文本框 66"/>
              <p:cNvSpPr txBox="1"/>
              <p:nvPr/>
            </p:nvSpPr>
            <p:spPr bwMode="auto">
              <a:xfrm>
                <a:off x="7214601" y="3479440"/>
                <a:ext cx="3462032" cy="309600"/>
              </a:xfrm>
              <a:prstGeom prst="rect">
                <a:avLst/>
              </a:prstGeom>
              <a:noFill/>
              <a:ln w="9525">
                <a:solidFill>
                  <a:srgbClr val="000000"/>
                </a:solidFill>
                <a:miter lim="800000"/>
              </a:ln>
            </p:spPr>
            <p:txBody>
              <a:bodyPr wrap="square" lIns="99980" tIns="49986" rIns="99980" bIns="49986" rtlCol="0">
                <a:noAutofit/>
              </a:bodyPr>
              <a:lstStyle/>
              <a:p>
                <a:pPr marL="0" marR="0" lvl="0" indent="0" algn="ctr" defTabSz="1001649" eaLnBrk="0" fontAlgn="ctr" latinLnBrk="0" hangingPunct="0">
                  <a:lnSpc>
                    <a:spcPct val="100000"/>
                  </a:lnSpc>
                  <a:spcBef>
                    <a:spcPct val="0"/>
                  </a:spcBef>
                  <a:spcAft>
                    <a:spcPct val="0"/>
                  </a:spcAft>
                  <a:buClrTx/>
                  <a:buSzTx/>
                  <a:buFontTx/>
                  <a:buNone/>
                  <a:tabLst/>
                  <a:defRPr/>
                </a:pPr>
                <a:r>
                  <a:rPr lang="ru-RU" sz="1400">
                    <a:solidFill>
                      <a:srgbClr val="000000"/>
                    </a:solidFill>
                    <a:latin typeface="Huawei Sans" panose="020C0503030203020204" pitchFamily="34" charset="0"/>
                  </a:rPr>
                  <a:t>Система хранения данных</a:t>
                </a:r>
              </a:p>
            </p:txBody>
          </p:sp>
          <p:sp>
            <p:nvSpPr>
              <p:cNvPr id="68" name="文本框 67"/>
              <p:cNvSpPr txBox="1"/>
              <p:nvPr/>
            </p:nvSpPr>
            <p:spPr bwMode="auto">
              <a:xfrm>
                <a:off x="7422191" y="5965186"/>
                <a:ext cx="3042917" cy="491481"/>
              </a:xfrm>
              <a:prstGeom prst="rect">
                <a:avLst/>
              </a:prstGeom>
              <a:noFill/>
              <a:ln w="9525">
                <a:solidFill>
                  <a:srgbClr val="000000"/>
                </a:solidFill>
                <a:miter lim="800000"/>
              </a:ln>
            </p:spPr>
            <p:txBody>
              <a:bodyPr wrap="square" lIns="99980" tIns="49986" rIns="99980" bIns="49986" rtlCol="0" anchor="ctr">
                <a:noAutofit/>
              </a:bodyPr>
              <a:lstStyle/>
              <a:p>
                <a:pPr marL="0" marR="0" lvl="0" indent="0" algn="ctr" defTabSz="1001649" eaLnBrk="0" fontAlgn="ctr" latinLnBrk="0" hangingPunct="0">
                  <a:lnSpc>
                    <a:spcPct val="100000"/>
                  </a:lnSpc>
                  <a:spcBef>
                    <a:spcPct val="0"/>
                  </a:spcBef>
                  <a:spcAft>
                    <a:spcPct val="0"/>
                  </a:spcAft>
                  <a:buClrTx/>
                  <a:buSzTx/>
                  <a:buFontTx/>
                  <a:buNone/>
                  <a:tabLst/>
                  <a:defRPr/>
                </a:pPr>
                <a:r>
                  <a:rPr lang="ru-RU" sz="1200" dirty="0">
                    <a:solidFill>
                      <a:srgbClr val="000000"/>
                    </a:solidFill>
                    <a:latin typeface="Huawei Sans" panose="020C0503030203020204" pitchFamily="34" charset="0"/>
                  </a:rPr>
                  <a:t>Сохранение после разностного сжатия</a:t>
                </a:r>
              </a:p>
            </p:txBody>
          </p:sp>
          <p:cxnSp>
            <p:nvCxnSpPr>
              <p:cNvPr id="69" name="直接箭头连接符 68"/>
              <p:cNvCxnSpPr>
                <a:stCxn id="85" idx="2"/>
                <a:endCxn id="67" idx="0"/>
              </p:cNvCxnSpPr>
              <p:nvPr/>
            </p:nvCxnSpPr>
            <p:spPr bwMode="auto">
              <a:xfrm flipH="1">
                <a:off x="8945617" y="3125517"/>
                <a:ext cx="0" cy="353923"/>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0" name="直接箭头连接符 69"/>
              <p:cNvCxnSpPr>
                <a:stCxn id="86" idx="2"/>
              </p:cNvCxnSpPr>
              <p:nvPr/>
            </p:nvCxnSpPr>
            <p:spPr bwMode="auto">
              <a:xfrm flipH="1">
                <a:off x="10486393" y="3125517"/>
                <a:ext cx="0" cy="3528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直接箭头连接符 70"/>
              <p:cNvCxnSpPr>
                <a:stCxn id="84" idx="2"/>
              </p:cNvCxnSpPr>
              <p:nvPr/>
            </p:nvCxnSpPr>
            <p:spPr bwMode="auto">
              <a:xfrm flipH="1">
                <a:off x="7404841" y="3125517"/>
                <a:ext cx="0" cy="3528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72" name="组合 71"/>
              <p:cNvGrpSpPr/>
              <p:nvPr/>
            </p:nvGrpSpPr>
            <p:grpSpPr>
              <a:xfrm>
                <a:off x="6206745" y="4320000"/>
                <a:ext cx="5472608" cy="1459176"/>
                <a:chOff x="431096" y="4261825"/>
                <a:chExt cx="5472608" cy="1459176"/>
              </a:xfrm>
            </p:grpSpPr>
            <p:sp>
              <p:nvSpPr>
                <p:cNvPr id="75" name="矩形 74"/>
                <p:cNvSpPr/>
                <p:nvPr/>
              </p:nvSpPr>
              <p:spPr bwMode="auto">
                <a:xfrm>
                  <a:off x="431096" y="5161825"/>
                  <a:ext cx="1440000" cy="559176"/>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200">
                      <a:solidFill>
                        <a:srgbClr val="000000">
                          <a:lumMod val="95000"/>
                          <a:lumOff val="5000"/>
                        </a:srgbClr>
                      </a:solidFill>
                      <a:latin typeface="Huawei Sans" panose="020C0503030203020204" pitchFamily="34" charset="0"/>
                    </a:rPr>
                    <a:t>Запись данных</a:t>
                  </a:r>
                </a:p>
              </p:txBody>
            </p:sp>
            <p:sp>
              <p:nvSpPr>
                <p:cNvPr id="76" name="矩形 75"/>
                <p:cNvSpPr/>
                <p:nvPr/>
              </p:nvSpPr>
              <p:spPr bwMode="auto">
                <a:xfrm>
                  <a:off x="2448000" y="5161825"/>
                  <a:ext cx="1440000" cy="559176"/>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200">
                      <a:solidFill>
                        <a:srgbClr val="000000">
                          <a:lumMod val="95000"/>
                          <a:lumOff val="5000"/>
                        </a:srgbClr>
                      </a:solidFill>
                      <a:latin typeface="Huawei Sans" panose="020C0503030203020204" pitchFamily="34" charset="0"/>
                    </a:rPr>
                    <a:t>+ 1</a:t>
                  </a:r>
                </a:p>
              </p:txBody>
            </p:sp>
            <p:sp>
              <p:nvSpPr>
                <p:cNvPr id="77" name="矩形 76"/>
                <p:cNvSpPr/>
                <p:nvPr/>
              </p:nvSpPr>
              <p:spPr bwMode="auto">
                <a:xfrm>
                  <a:off x="4463704" y="5161825"/>
                  <a:ext cx="1440000" cy="559176"/>
                </a:xfrm>
                <a:prstGeom prst="rect">
                  <a:avLst/>
                </a:prstGeom>
                <a:solidFill>
                  <a:schemeClr val="accent2">
                    <a:lumMod val="40000"/>
                    <a:lumOff val="60000"/>
                  </a:scheme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lvl="0" algn="ctr" defTabSz="914400" fontAlgn="ctr">
                    <a:spcBef>
                      <a:spcPct val="0"/>
                    </a:spcBef>
                    <a:spcAft>
                      <a:spcPct val="0"/>
                    </a:spcAft>
                    <a:defRPr/>
                  </a:pPr>
                  <a:r>
                    <a:rPr lang="ru-RU" sz="1200"/>
                    <a:t>Дельта-сжатие</a:t>
                  </a:r>
                </a:p>
              </p:txBody>
            </p:sp>
            <p:sp>
              <p:nvSpPr>
                <p:cNvPr id="78" name="矩形 77"/>
                <p:cNvSpPr/>
                <p:nvPr/>
              </p:nvSpPr>
              <p:spPr bwMode="auto">
                <a:xfrm>
                  <a:off x="431096" y="4261825"/>
                  <a:ext cx="1440000" cy="648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200">
                      <a:solidFill>
                        <a:srgbClr val="000000">
                          <a:lumMod val="95000"/>
                          <a:lumOff val="5000"/>
                        </a:srgbClr>
                      </a:solidFill>
                      <a:latin typeface="Huawei Sans" panose="020C0503030203020204" pitchFamily="34" charset="0"/>
                    </a:rPr>
                    <a:t>Новый блок</a:t>
                  </a:r>
                </a:p>
              </p:txBody>
            </p:sp>
            <p:sp>
              <p:nvSpPr>
                <p:cNvPr id="79" name="矩形 78"/>
                <p:cNvSpPr/>
                <p:nvPr/>
              </p:nvSpPr>
              <p:spPr bwMode="auto">
                <a:xfrm>
                  <a:off x="2017173" y="4261825"/>
                  <a:ext cx="2301654" cy="648000"/>
                </a:xfrm>
                <a:prstGeom prst="rect">
                  <a:avLst/>
                </a:prstGeom>
                <a:solidFill>
                  <a:srgbClr val="FFFFFF">
                    <a:lumMod val="85000"/>
                  </a:srgbClr>
                </a:solidFill>
                <a:ln w="3175" cap="flat" cmpd="sng" algn="ctr">
                  <a:solidFill>
                    <a:srgbClr val="000000"/>
                  </a:solidFill>
                  <a:prstDash val="solid"/>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400">
                      <a:solidFill>
                        <a:srgbClr val="000000">
                          <a:lumMod val="95000"/>
                          <a:lumOff val="5000"/>
                        </a:srgbClr>
                      </a:solidFill>
                      <a:latin typeface="Huawei Sans" panose="020C0503030203020204" pitchFamily="34" charset="0"/>
                    </a:rPr>
                    <a:t>Идентичный блок</a:t>
                  </a:r>
                </a:p>
                <a:p>
                  <a:pPr marL="0" marR="0" lvl="0" indent="0" algn="ctr" defTabSz="914400" eaLnBrk="1" fontAlgn="ctr" latinLnBrk="0" hangingPunct="1">
                    <a:lnSpc>
                      <a:spcPct val="100000"/>
                    </a:lnSpc>
                    <a:spcBef>
                      <a:spcPct val="0"/>
                    </a:spcBef>
                    <a:spcAft>
                      <a:spcPct val="0"/>
                    </a:spcAft>
                    <a:buClrTx/>
                    <a:buSzTx/>
                    <a:buFontTx/>
                    <a:buNone/>
                    <a:tabLst/>
                    <a:defRPr/>
                  </a:pPr>
                  <a:r>
                    <a:rPr lang="ru-RU" sz="1200">
                      <a:solidFill>
                        <a:srgbClr val="000000">
                          <a:lumMod val="95000"/>
                          <a:lumOff val="5000"/>
                        </a:srgbClr>
                      </a:solidFill>
                      <a:latin typeface="Huawei Sans" panose="020C0503030203020204" pitchFamily="34" charset="0"/>
                    </a:rPr>
                    <a:t>(идентичный FP)</a:t>
                  </a:r>
                </a:p>
                <a:p>
                  <a:pPr marL="0" marR="0" lvl="0" indent="0" algn="ctr" defTabSz="914400" eaLnBrk="1" fontAlgn="ctr" latinLnBrk="0" hangingPunct="1">
                    <a:lnSpc>
                      <a:spcPct val="100000"/>
                    </a:lnSpc>
                    <a:spcBef>
                      <a:spcPct val="0"/>
                    </a:spcBef>
                    <a:spcAft>
                      <a:spcPct val="0"/>
                    </a:spcAft>
                    <a:buClrTx/>
                    <a:buSzTx/>
                    <a:buFontTx/>
                    <a:buNone/>
                    <a:tabLst/>
                    <a:defRPr/>
                  </a:pPr>
                  <a:r>
                    <a:rPr lang="ru-RU" sz="1200">
                      <a:solidFill>
                        <a:srgbClr val="000000">
                          <a:lumMod val="95000"/>
                          <a:lumOff val="5000"/>
                        </a:srgbClr>
                      </a:solidFill>
                      <a:latin typeface="Huawei Sans" panose="020C0503030203020204" pitchFamily="34" charset="0"/>
                    </a:rPr>
                    <a:t>(побайтовое сравнение)</a:t>
                  </a:r>
                </a:p>
              </p:txBody>
            </p:sp>
            <p:sp>
              <p:nvSpPr>
                <p:cNvPr id="80" name="矩形 79"/>
                <p:cNvSpPr/>
                <p:nvPr/>
              </p:nvSpPr>
              <p:spPr bwMode="auto">
                <a:xfrm>
                  <a:off x="4463704" y="4261825"/>
                  <a:ext cx="1440000" cy="648000"/>
                </a:xfrm>
                <a:prstGeom prst="rect">
                  <a:avLst/>
                </a:prstGeom>
                <a:solidFill>
                  <a:schemeClr val="accent2">
                    <a:lumMod val="40000"/>
                    <a:lumOff val="60000"/>
                  </a:schemeClr>
                </a:solidFill>
                <a:ln w="3175" cap="flat" cmpd="sng" algn="ctr">
                  <a:solidFill>
                    <a:srgbClr val="000000"/>
                  </a:solidFill>
                  <a:prstDash val="solid"/>
                </a:ln>
                <a:effectLst/>
              </p:spPr>
              <p:txBody>
                <a:bodyPr rot="0" spcFirstLastPara="0" vertOverflow="overflow" horzOverflow="overflow" vert="horz" wrap="square" lIns="0" tIns="45720" rIns="0" bIns="45720" numCol="1" spcCol="0" rtlCol="0" fromWordArt="0" anchor="ctr" anchorCtr="1" forceAA="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Tx/>
                    <a:buSzTx/>
                    <a:buFontTx/>
                    <a:buNone/>
                    <a:tabLst/>
                    <a:defRPr/>
                  </a:pPr>
                  <a:r>
                    <a:rPr lang="ru-RU" sz="1400" dirty="0">
                      <a:solidFill>
                        <a:srgbClr val="000000">
                          <a:lumMod val="95000"/>
                          <a:lumOff val="5000"/>
                        </a:srgbClr>
                      </a:solidFill>
                      <a:latin typeface="Huawei Sans" panose="020C0503030203020204" pitchFamily="34" charset="0"/>
                    </a:rPr>
                    <a:t>Похожий блок</a:t>
                  </a:r>
                </a:p>
                <a:p>
                  <a:pPr marL="0" marR="0" lvl="0" indent="0" algn="ctr" defTabSz="914400" eaLnBrk="1" fontAlgn="ctr" latinLnBrk="0" hangingPunct="1">
                    <a:lnSpc>
                      <a:spcPct val="100000"/>
                    </a:lnSpc>
                    <a:spcBef>
                      <a:spcPct val="0"/>
                    </a:spcBef>
                    <a:spcAft>
                      <a:spcPct val="0"/>
                    </a:spcAft>
                    <a:buClrTx/>
                    <a:buSzTx/>
                    <a:buFontTx/>
                    <a:buNone/>
                    <a:tabLst/>
                    <a:defRPr/>
                  </a:pPr>
                  <a:r>
                    <a:rPr lang="ru-RU" sz="1200" dirty="0">
                      <a:solidFill>
                        <a:srgbClr val="000000">
                          <a:lumMod val="95000"/>
                          <a:lumOff val="5000"/>
                        </a:srgbClr>
                      </a:solidFill>
                      <a:latin typeface="Huawei Sans" panose="020C0503030203020204" pitchFamily="34" charset="0"/>
                    </a:rPr>
                    <a:t>(идентичный SFP)</a:t>
                  </a:r>
                </a:p>
              </p:txBody>
            </p:sp>
            <p:cxnSp>
              <p:nvCxnSpPr>
                <p:cNvPr id="81" name="直接箭头连接符 80"/>
                <p:cNvCxnSpPr>
                  <a:stCxn id="78" idx="2"/>
                  <a:endCxn id="75" idx="0"/>
                </p:cNvCxnSpPr>
                <p:nvPr/>
              </p:nvCxnSpPr>
              <p:spPr bwMode="auto">
                <a:xfrm flipH="1">
                  <a:off x="1151096" y="4909825"/>
                  <a:ext cx="0" cy="2520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 name="直接箭头连接符 81"/>
                <p:cNvCxnSpPr>
                  <a:stCxn id="79" idx="2"/>
                  <a:endCxn id="76" idx="0"/>
                </p:cNvCxnSpPr>
                <p:nvPr/>
              </p:nvCxnSpPr>
              <p:spPr bwMode="auto">
                <a:xfrm flipH="1">
                  <a:off x="3168000" y="4909825"/>
                  <a:ext cx="0" cy="2520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3" name="直接箭头连接符 82"/>
                <p:cNvCxnSpPr>
                  <a:stCxn id="80" idx="2"/>
                  <a:endCxn id="77" idx="0"/>
                </p:cNvCxnSpPr>
                <p:nvPr/>
              </p:nvCxnSpPr>
              <p:spPr bwMode="auto">
                <a:xfrm flipH="1">
                  <a:off x="5183704" y="4909825"/>
                  <a:ext cx="0" cy="252000"/>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73" name="直接箭头连接符 72"/>
              <p:cNvCxnSpPr>
                <a:stCxn id="75" idx="2"/>
                <a:endCxn id="68" idx="0"/>
              </p:cNvCxnSpPr>
              <p:nvPr/>
            </p:nvCxnSpPr>
            <p:spPr bwMode="auto">
              <a:xfrm>
                <a:off x="6926745" y="5779177"/>
                <a:ext cx="2016905" cy="186009"/>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4" name="直接箭头连接符 73"/>
              <p:cNvCxnSpPr>
                <a:stCxn id="77" idx="2"/>
                <a:endCxn id="68" idx="0"/>
              </p:cNvCxnSpPr>
              <p:nvPr/>
            </p:nvCxnSpPr>
            <p:spPr bwMode="auto">
              <a:xfrm flipH="1">
                <a:off x="8943650" y="5779177"/>
                <a:ext cx="2015703" cy="186009"/>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52" name="直接箭头连接符 51"/>
            <p:cNvCxnSpPr>
              <a:stCxn id="84" idx="2"/>
              <a:endCxn id="49" idx="1"/>
            </p:cNvCxnSpPr>
            <p:nvPr/>
          </p:nvCxnSpPr>
          <p:spPr bwMode="auto">
            <a:xfrm flipV="1">
              <a:off x="2433556" y="2118682"/>
              <a:ext cx="4483556" cy="1006835"/>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直接箭头连接符 52"/>
            <p:cNvCxnSpPr>
              <a:stCxn id="85" idx="2"/>
              <a:endCxn id="49" idx="1"/>
            </p:cNvCxnSpPr>
            <p:nvPr/>
          </p:nvCxnSpPr>
          <p:spPr bwMode="auto">
            <a:xfrm flipV="1">
              <a:off x="3974332" y="2118682"/>
              <a:ext cx="2942780" cy="1006835"/>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直接箭头连接符 53"/>
            <p:cNvCxnSpPr>
              <a:stCxn id="86" idx="2"/>
              <a:endCxn id="49" idx="1"/>
            </p:cNvCxnSpPr>
            <p:nvPr/>
          </p:nvCxnSpPr>
          <p:spPr bwMode="auto">
            <a:xfrm flipV="1">
              <a:off x="5515108" y="2118682"/>
              <a:ext cx="1402004" cy="1006835"/>
            </a:xfrm>
            <a:prstGeom prst="straightConnector1">
              <a:avLst/>
            </a:prstGeom>
            <a:noFill/>
            <a:ln w="12700" cap="flat" cmpd="sng" algn="ctr">
              <a:solidFill>
                <a:srgbClr val="000000"/>
              </a:solidFill>
              <a:prstDash val="solid"/>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5" name="直接箭头连接符 54"/>
            <p:cNvCxnSpPr>
              <a:stCxn id="49" idx="1"/>
              <a:endCxn id="78" idx="0"/>
            </p:cNvCxnSpPr>
            <p:nvPr/>
          </p:nvCxnSpPr>
          <p:spPr bwMode="auto">
            <a:xfrm flipH="1">
              <a:off x="1955460" y="2118682"/>
              <a:ext cx="4961652" cy="2201318"/>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直接箭头连接符 55"/>
            <p:cNvCxnSpPr>
              <a:stCxn id="49" idx="1"/>
              <a:endCxn id="79" idx="0"/>
            </p:cNvCxnSpPr>
            <p:nvPr/>
          </p:nvCxnSpPr>
          <p:spPr bwMode="auto">
            <a:xfrm flipH="1">
              <a:off x="3972364" y="2118682"/>
              <a:ext cx="2944748" cy="2201318"/>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直接箭头连接符 56"/>
            <p:cNvCxnSpPr>
              <a:stCxn id="49" idx="1"/>
              <a:endCxn id="80" idx="0"/>
            </p:cNvCxnSpPr>
            <p:nvPr/>
          </p:nvCxnSpPr>
          <p:spPr bwMode="auto">
            <a:xfrm flipH="1">
              <a:off x="5988068" y="2118682"/>
              <a:ext cx="929044" cy="2201318"/>
            </a:xfrm>
            <a:prstGeom prst="straightConnector1">
              <a:avLst/>
            </a:prstGeom>
            <a:noFill/>
            <a:ln w="12700" cap="flat" cmpd="sng" algn="ctr">
              <a:solidFill>
                <a:srgbClr val="000000"/>
              </a:solidFill>
              <a:prstDash val="dash"/>
              <a:round/>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90" name="矩形 89"/>
          <p:cNvSpPr/>
          <p:nvPr/>
        </p:nvSpPr>
        <p:spPr bwMode="auto">
          <a:xfrm>
            <a:off x="6889686" y="3854389"/>
            <a:ext cx="3916116" cy="268357"/>
          </a:xfrm>
          <a:prstGeom prst="rect">
            <a:avLst/>
          </a:prstGeom>
          <a:solidFill>
            <a:srgbClr val="CCECFF"/>
          </a:solidFill>
          <a:ln w="9525">
            <a:solidFill>
              <a:srgbClr val="000000"/>
            </a:solidFill>
          </a:ln>
          <a:effectLst/>
          <a:extLst/>
        </p:spPr>
        <p:txBody>
          <a:bodyPr vert="horz" wrap="square" lIns="91440" tIns="45720" rIns="91440" bIns="45720" numCol="1" rtlCol="0" anchor="ctr" anchorCtr="0" compatLnSpc="1">
            <a:prstTxWarp prst="textNoShape">
              <a:avLst/>
            </a:prstTxWarp>
            <a:noAutofit/>
          </a:bodyPr>
          <a:lstStyle/>
          <a:p>
            <a:pPr marL="0" marR="0" lvl="0" indent="0" algn="ctr" defTabSz="914400" eaLnBrk="1" fontAlgn="ctr" latinLnBrk="0" hangingPunct="1">
              <a:lnSpc>
                <a:spcPct val="100000"/>
              </a:lnSpc>
              <a:spcBef>
                <a:spcPct val="0"/>
              </a:spcBef>
              <a:spcAft>
                <a:spcPct val="0"/>
              </a:spcAft>
              <a:buClr>
                <a:srgbClr val="CC9900"/>
              </a:buClr>
              <a:buSzTx/>
              <a:buFontTx/>
              <a:buNone/>
              <a:tabLst/>
              <a:defRPr/>
            </a:pPr>
            <a:r>
              <a:rPr lang="ru-RU" sz="1400">
                <a:solidFill>
                  <a:srgbClr val="000000"/>
                </a:solidFill>
                <a:latin typeface="Huawei Sans" panose="020C0503030203020204" pitchFamily="34" charset="0"/>
              </a:rPr>
              <a:t>Таблица отпечатков</a:t>
            </a:r>
          </a:p>
        </p:txBody>
      </p:sp>
    </p:spTree>
    <p:extLst>
      <p:ext uri="{BB962C8B-B14F-4D97-AF65-F5344CB8AC3E}">
        <p14:creationId xmlns:p14="http://schemas.microsoft.com/office/powerpoint/2010/main" val="14217769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ru-RU"/>
              <a:t>Сценарии применения SmartDedupe</a:t>
            </a:r>
          </a:p>
        </p:txBody>
      </p:sp>
      <p:sp>
        <p:nvSpPr>
          <p:cNvPr id="2" name="文本占位符 1"/>
          <p:cNvSpPr>
            <a:spLocks noGrp="1"/>
          </p:cNvSpPr>
          <p:nvPr>
            <p:ph type="body" sz="quarter" idx="10"/>
          </p:nvPr>
        </p:nvSpPr>
        <p:spPr>
          <a:xfrm>
            <a:off x="731838" y="1052514"/>
            <a:ext cx="10728326" cy="4875042"/>
          </a:xfrm>
        </p:spPr>
        <p:txBody>
          <a:bodyPr/>
          <a:lstStyle/>
          <a:p>
            <a:r>
              <a:rPr lang="ru-RU"/>
              <a:t>Распространенным сценарием применения дедупликации являются решения Инфраструктуры виртуальных рабочих мест (Virtual Desktop Infrastructure, VDI).</a:t>
            </a:r>
          </a:p>
          <a:p>
            <a:r>
              <a:rPr lang="ru-RU"/>
              <a:t>В сценариях VDI пользователи создают виртуальные образы на физическом устройстве хранения. Эти образы содержат большое количество повторяющихся данных. По мере увеличения объема повторяющихся данных системе хранения становится все труднее удовлетворить сервисные требования. Функция SmartDedupe позволяет удалять повторяющиеся в образах данные, освобождая ресурсы хранилища для хранения более актуальных сервисных данных.</a:t>
            </a:r>
          </a:p>
        </p:txBody>
      </p:sp>
    </p:spTree>
    <p:extLst>
      <p:ext uri="{BB962C8B-B14F-4D97-AF65-F5344CB8AC3E}">
        <p14:creationId xmlns:p14="http://schemas.microsoft.com/office/powerpoint/2010/main" val="2111511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占位符 8"/>
          <p:cNvSpPr>
            <a:spLocks noGrp="1"/>
          </p:cNvSpPr>
          <p:nvPr>
            <p:ph type="body" sz="quarter" idx="10"/>
          </p:nvPr>
        </p:nvSpPr>
        <p:spPr/>
        <p:txBody>
          <a:bodyPr wrap="square">
            <a:noAutofit/>
          </a:bodyPr>
          <a:lstStyle/>
          <a:p>
            <a:pPr marL="0" indent="0">
              <a:buNone/>
            </a:pPr>
            <a:r>
              <a:rPr lang="ru-RU">
                <a:latin typeface="Huawei Sans" panose="020C0503030203020204" pitchFamily="34" charset="0"/>
              </a:rPr>
              <a:t>В этом курсе описываются технологии, регулирующие использование ресурсов хранения данных, включая SmartThin, SmartTier, SmartQoS, SmartDedupe, SmartCompression и SmartMigration.</a:t>
            </a:r>
          </a:p>
        </p:txBody>
      </p:sp>
    </p:spTree>
    <p:extLst>
      <p:ext uri="{BB962C8B-B14F-4D97-AF65-F5344CB8AC3E}">
        <p14:creationId xmlns:p14="http://schemas.microsoft.com/office/powerpoint/2010/main" val="18305365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wrap="square">
            <a:noAutofit/>
          </a:bodyPr>
          <a:lstStyle/>
          <a:p>
            <a:r>
              <a:rPr lang="ru-RU">
                <a:latin typeface="Huawei Sans" panose="020C0503030203020204" pitchFamily="34" charset="0"/>
              </a:rPr>
              <a:t>Процедура конфигурирования</a:t>
            </a:r>
          </a:p>
        </p:txBody>
      </p:sp>
      <p:sp>
        <p:nvSpPr>
          <p:cNvPr id="12" name="流程图: 终止 11"/>
          <p:cNvSpPr/>
          <p:nvPr/>
        </p:nvSpPr>
        <p:spPr>
          <a:xfrm>
            <a:off x="5065574" y="1802256"/>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Начало</a:t>
            </a:r>
          </a:p>
        </p:txBody>
      </p:sp>
      <p:sp>
        <p:nvSpPr>
          <p:cNvPr id="13" name="流程图: 可选过程 12"/>
          <p:cNvSpPr/>
          <p:nvPr/>
        </p:nvSpPr>
        <p:spPr>
          <a:xfrm>
            <a:off x="4353730" y="2851699"/>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Проверка лицензии</a:t>
            </a:r>
          </a:p>
        </p:txBody>
      </p:sp>
      <p:sp>
        <p:nvSpPr>
          <p:cNvPr id="15" name="流程图: 可选过程 14"/>
          <p:cNvSpPr/>
          <p:nvPr/>
        </p:nvSpPr>
        <p:spPr>
          <a:xfrm>
            <a:off x="4353731" y="3999674"/>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Включение SmartDedupe</a:t>
            </a:r>
          </a:p>
        </p:txBody>
      </p:sp>
      <p:sp>
        <p:nvSpPr>
          <p:cNvPr id="19" name="流程图: 终止 18"/>
          <p:cNvSpPr/>
          <p:nvPr/>
        </p:nvSpPr>
        <p:spPr>
          <a:xfrm>
            <a:off x="5065572" y="5155528"/>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Конец</a:t>
            </a:r>
          </a:p>
        </p:txBody>
      </p:sp>
      <p:cxnSp>
        <p:nvCxnSpPr>
          <p:cNvPr id="21" name="直接箭头连接符 20"/>
          <p:cNvCxnSpPr>
            <a:stCxn id="12" idx="2"/>
            <a:endCxn id="13" idx="0"/>
          </p:cNvCxnSpPr>
          <p:nvPr/>
        </p:nvCxnSpPr>
        <p:spPr>
          <a:xfrm>
            <a:off x="6101508" y="2344170"/>
            <a:ext cx="0" cy="507529"/>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15" idx="2"/>
            <a:endCxn id="19" idx="0"/>
          </p:cNvCxnSpPr>
          <p:nvPr/>
        </p:nvCxnSpPr>
        <p:spPr>
          <a:xfrm flipH="1">
            <a:off x="6101506" y="4583693"/>
            <a:ext cx="3" cy="571835"/>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3" idx="2"/>
            <a:endCxn id="15" idx="0"/>
          </p:cNvCxnSpPr>
          <p:nvPr/>
        </p:nvCxnSpPr>
        <p:spPr>
          <a:xfrm>
            <a:off x="6101508" y="3435718"/>
            <a:ext cx="1" cy="563956"/>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bwMode="auto">
          <a:xfrm>
            <a:off x="4427903" y="2590006"/>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cxnSp>
        <p:nvCxnSpPr>
          <p:cNvPr id="16" name="直接连接符 15"/>
          <p:cNvCxnSpPr/>
          <p:nvPr/>
        </p:nvCxnSpPr>
        <p:spPr bwMode="auto">
          <a:xfrm>
            <a:off x="4427903" y="3733052"/>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cxnSp>
        <p:nvCxnSpPr>
          <p:cNvPr id="17" name="直接连接符 16"/>
          <p:cNvCxnSpPr/>
          <p:nvPr/>
        </p:nvCxnSpPr>
        <p:spPr bwMode="auto">
          <a:xfrm>
            <a:off x="4448902" y="4867807"/>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sp>
        <p:nvSpPr>
          <p:cNvPr id="20" name="文本框 19"/>
          <p:cNvSpPr txBox="1"/>
          <p:nvPr/>
        </p:nvSpPr>
        <p:spPr bwMode="auto">
          <a:xfrm>
            <a:off x="1905000" y="2519887"/>
            <a:ext cx="2469669" cy="1196655"/>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marL="228600" indent="-228600" fontAlgn="ctr"/>
            <a:r>
              <a:rPr lang="ru-RU" sz="1600">
                <a:latin typeface="Huawei Sans" panose="020C0503030203020204" pitchFamily="34" charset="0"/>
              </a:rPr>
              <a:t>1. Проверка доступности SmartDedupe</a:t>
            </a:r>
          </a:p>
        </p:txBody>
      </p:sp>
      <p:sp>
        <p:nvSpPr>
          <p:cNvPr id="22" name="文本框 21"/>
          <p:cNvSpPr txBox="1"/>
          <p:nvPr/>
        </p:nvSpPr>
        <p:spPr bwMode="auto">
          <a:xfrm>
            <a:off x="1889999" y="3763799"/>
            <a:ext cx="2530143" cy="1196655"/>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marL="228600" indent="-228600" fontAlgn="ctr"/>
            <a:r>
              <a:rPr lang="ru-RU" sz="1600">
                <a:latin typeface="Huawei Sans" panose="020C0503030203020204" pitchFamily="34" charset="0"/>
              </a:rPr>
              <a:t>2. Включение SmartDedupe для LUNов</a:t>
            </a:r>
          </a:p>
        </p:txBody>
      </p:sp>
    </p:spTree>
    <p:extLst>
      <p:ext uri="{BB962C8B-B14F-4D97-AF65-F5344CB8AC3E}">
        <p14:creationId xmlns:p14="http://schemas.microsoft.com/office/powerpoint/2010/main" val="16412022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ru-RU">
                <a:solidFill>
                  <a:schemeClr val="bg1">
                    <a:lumMod val="50000"/>
                  </a:schemeClr>
                </a:solidFill>
                <a:latin typeface="Huawei Sans" panose="020C0503030203020204" pitchFamily="34" charset="0"/>
              </a:rPr>
              <a:t>SmartThin </a:t>
            </a:r>
          </a:p>
          <a:p>
            <a:r>
              <a:rPr lang="ru-RU">
                <a:solidFill>
                  <a:schemeClr val="bg1">
                    <a:lumMod val="50000"/>
                  </a:schemeClr>
                </a:solidFill>
                <a:latin typeface="Huawei Sans" panose="020C0503030203020204" pitchFamily="34" charset="0"/>
              </a:rPr>
              <a:t>SmartTier </a:t>
            </a:r>
          </a:p>
          <a:p>
            <a:r>
              <a:rPr lang="ru-RU">
                <a:solidFill>
                  <a:schemeClr val="bg1">
                    <a:lumMod val="50000"/>
                  </a:schemeClr>
                </a:solidFill>
                <a:latin typeface="Huawei Sans" panose="020C0503030203020204" pitchFamily="34" charset="0"/>
              </a:rPr>
              <a:t>SmartQoS </a:t>
            </a:r>
          </a:p>
          <a:p>
            <a:r>
              <a:rPr lang="ru-RU">
                <a:solidFill>
                  <a:schemeClr val="bg1">
                    <a:lumMod val="50000"/>
                  </a:schemeClr>
                </a:solidFill>
                <a:latin typeface="Huawei Sans" panose="020C0503030203020204" pitchFamily="34" charset="0"/>
              </a:rPr>
              <a:t>SmartDedupe </a:t>
            </a:r>
          </a:p>
          <a:p>
            <a:r>
              <a:rPr lang="ru-RU" b="1">
                <a:latin typeface="Huawei Sans" panose="020C0503030203020204" pitchFamily="34" charset="0"/>
              </a:rPr>
              <a:t>SmartCompression </a:t>
            </a:r>
          </a:p>
          <a:p>
            <a:r>
              <a:rPr lang="ru-RU">
                <a:solidFill>
                  <a:schemeClr val="bg1">
                    <a:lumMod val="50000"/>
                  </a:schemeClr>
                </a:solidFill>
                <a:latin typeface="Huawei Sans" panose="020C0503030203020204" pitchFamily="34" charset="0"/>
              </a:rPr>
              <a:t>SmartMigration </a:t>
            </a:r>
          </a:p>
        </p:txBody>
      </p:sp>
    </p:spTree>
    <p:extLst>
      <p:ext uri="{BB962C8B-B14F-4D97-AF65-F5344CB8AC3E}">
        <p14:creationId xmlns:p14="http://schemas.microsoft.com/office/powerpoint/2010/main" val="11861940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标题 15"/>
          <p:cNvSpPr>
            <a:spLocks noGrp="1"/>
          </p:cNvSpPr>
          <p:nvPr>
            <p:ph type="title"/>
          </p:nvPr>
        </p:nvSpPr>
        <p:spPr/>
        <p:txBody>
          <a:bodyPr/>
          <a:lstStyle/>
          <a:p>
            <a:r>
              <a:rPr lang="ru-RU"/>
              <a:t>Обзор</a:t>
            </a:r>
          </a:p>
        </p:txBody>
      </p:sp>
      <p:sp>
        <p:nvSpPr>
          <p:cNvPr id="17" name="文本占位符 16"/>
          <p:cNvSpPr>
            <a:spLocks noGrp="1"/>
          </p:cNvSpPr>
          <p:nvPr>
            <p:ph type="body" sz="quarter" idx="10"/>
          </p:nvPr>
        </p:nvSpPr>
        <p:spPr>
          <a:xfrm>
            <a:off x="731838" y="965719"/>
            <a:ext cx="10728326" cy="4875042"/>
          </a:xfrm>
        </p:spPr>
        <p:txBody>
          <a:bodyPr/>
          <a:lstStyle/>
          <a:p>
            <a:r>
              <a:rPr lang="ru-RU" dirty="0" err="1"/>
              <a:t>SmartCompression</a:t>
            </a:r>
            <a:r>
              <a:rPr lang="ru-RU" dirty="0"/>
              <a:t> обеспечивает реорганизацию данных для экономии места, повышая эффективность процессов передачи, обработки и хранения данных без потерь. Система поддерживает поточное сжатие, то есть сжатие, которое применяется только к вновь записываемым данным.</a:t>
            </a:r>
          </a:p>
          <a:p>
            <a:r>
              <a:rPr lang="ru-RU" dirty="0"/>
              <a:t>Системы хранения данных Huawei </a:t>
            </a:r>
            <a:r>
              <a:rPr lang="ru-RU" dirty="0" err="1"/>
              <a:t>OceanStor</a:t>
            </a:r>
            <a:r>
              <a:rPr lang="ru-RU" dirty="0"/>
              <a:t> </a:t>
            </a:r>
            <a:r>
              <a:rPr lang="ru-RU" dirty="0" err="1"/>
              <a:t>Dorado</a:t>
            </a:r>
            <a:r>
              <a:rPr lang="ru-RU" dirty="0"/>
              <a:t> V6 поддерживают поточное сжатие и фоновое сжатие. Оба типа сжатия обеспечивают защиту данных от потери.</a:t>
            </a:r>
          </a:p>
          <a:p>
            <a:pPr lvl="1"/>
            <a:r>
              <a:rPr lang="ru-RU" dirty="0"/>
              <a:t>Поточное сжатие: сжатие данных осуществляется перед записью на диски.</a:t>
            </a:r>
          </a:p>
          <a:p>
            <a:pPr lvl="1"/>
            <a:r>
              <a:rPr lang="ru-RU" dirty="0"/>
              <a:t>Фоновое сжатие: данные сначала записываются на диски, а затем считываются и сжимаются, когда система простаивает.</a:t>
            </a:r>
          </a:p>
        </p:txBody>
      </p:sp>
    </p:spTree>
    <p:extLst>
      <p:ext uri="{BB962C8B-B14F-4D97-AF65-F5344CB8AC3E}">
        <p14:creationId xmlns:p14="http://schemas.microsoft.com/office/powerpoint/2010/main" val="22608360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Принцип работы SmartCompression</a:t>
            </a:r>
          </a:p>
        </p:txBody>
      </p:sp>
      <p:sp>
        <p:nvSpPr>
          <p:cNvPr id="58" name="文本框 57"/>
          <p:cNvSpPr txBox="1"/>
          <p:nvPr/>
        </p:nvSpPr>
        <p:spPr>
          <a:xfrm>
            <a:off x="3326990" y="2739669"/>
            <a:ext cx="5904656" cy="461665"/>
          </a:xfrm>
          <a:prstGeom prst="rect">
            <a:avLst/>
          </a:prstGeom>
          <a:noFill/>
        </p:spPr>
        <p:txBody>
          <a:bodyPr wrap="square" rtlCol="0">
            <a:noAutofit/>
          </a:bodyPr>
          <a:lstStyle/>
          <a:p>
            <a:pPr fontAlgn="ctr"/>
            <a:r>
              <a:rPr lang="ru-RU" sz="2400" b="1">
                <a:latin typeface="Huawei Sans" panose="020C0503030203020204" pitchFamily="34" charset="0"/>
                <a:ea typeface="方正兰亭黑简体" panose="02000000000000000000" pitchFamily="2" charset="-122"/>
                <a:sym typeface="Huawei Sans" panose="020C0503030203020204" pitchFamily="34" charset="0"/>
              </a:rPr>
              <a:t>... ... abcdefg     abc       hj       abchj</a:t>
            </a:r>
          </a:p>
        </p:txBody>
      </p:sp>
      <p:sp>
        <p:nvSpPr>
          <p:cNvPr id="59" name="矩形 58"/>
          <p:cNvSpPr/>
          <p:nvPr/>
        </p:nvSpPr>
        <p:spPr bwMode="auto">
          <a:xfrm>
            <a:off x="4043772" y="2420896"/>
            <a:ext cx="1296144" cy="1008112"/>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buFont typeface="Wingdings" pitchFamily="2" charset="2"/>
              <a:buChar char="n"/>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60" name="直接连接符 59"/>
          <p:cNvCxnSpPr/>
          <p:nvPr/>
        </p:nvCxnSpPr>
        <p:spPr bwMode="auto">
          <a:xfrm>
            <a:off x="1775520" y="3677203"/>
            <a:ext cx="8341874" cy="0"/>
          </a:xfrm>
          <a:prstGeom prst="line">
            <a:avLst/>
          </a:prstGeom>
          <a:ln w="2857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61" name="文本框 60"/>
          <p:cNvSpPr txBox="1"/>
          <p:nvPr/>
        </p:nvSpPr>
        <p:spPr>
          <a:xfrm>
            <a:off x="1471273" y="2699551"/>
            <a:ext cx="2140969" cy="369332"/>
          </a:xfrm>
          <a:prstGeom prst="rect">
            <a:avLst/>
          </a:prstGeom>
          <a:noFill/>
        </p:spPr>
        <p:txBody>
          <a:bodyPr wrap="square" rtlCol="0">
            <a:noAutofit/>
          </a:bodyPr>
          <a:lstStyle/>
          <a:p>
            <a:pPr algn="ctr" fontAlgn="ctr"/>
            <a:r>
              <a:rPr lang="ru-RU" sz="1800">
                <a:latin typeface="Huawei Sans" panose="020C0503030203020204" pitchFamily="34" charset="0"/>
                <a:ea typeface="方正兰亭黑简体" panose="02000000000000000000" pitchFamily="2" charset="-122"/>
                <a:sym typeface="Huawei Sans" panose="020C0503030203020204" pitchFamily="34" charset="0"/>
              </a:rPr>
              <a:t>Данные, подлежащие сжатию</a:t>
            </a:r>
          </a:p>
        </p:txBody>
      </p:sp>
      <p:sp>
        <p:nvSpPr>
          <p:cNvPr id="62" name="文本框 61"/>
          <p:cNvSpPr txBox="1"/>
          <p:nvPr/>
        </p:nvSpPr>
        <p:spPr>
          <a:xfrm>
            <a:off x="1677661" y="4188926"/>
            <a:ext cx="1728191" cy="369332"/>
          </a:xfrm>
          <a:prstGeom prst="rect">
            <a:avLst/>
          </a:prstGeom>
          <a:noFill/>
        </p:spPr>
        <p:txBody>
          <a:bodyPr wrap="square" rtlCol="0">
            <a:noAutofit/>
          </a:bodyPr>
          <a:lstStyle/>
          <a:p>
            <a:pPr algn="ctr" fontAlgn="ctr"/>
            <a:r>
              <a:rPr lang="ru-RU" sz="1800">
                <a:latin typeface="Huawei Sans" panose="020C0503030203020204" pitchFamily="34" charset="0"/>
                <a:ea typeface="方正兰亭黑简体" panose="02000000000000000000" pitchFamily="2" charset="-122"/>
                <a:sym typeface="Huawei Sans" panose="020C0503030203020204" pitchFamily="34" charset="0"/>
              </a:rPr>
              <a:t>После сжатия</a:t>
            </a:r>
          </a:p>
        </p:txBody>
      </p:sp>
      <p:cxnSp>
        <p:nvCxnSpPr>
          <p:cNvPr id="63" name="直接箭头连接符 62"/>
          <p:cNvCxnSpPr>
            <a:stCxn id="64" idx="2"/>
            <a:endCxn id="59" idx="0"/>
          </p:cNvCxnSpPr>
          <p:nvPr/>
        </p:nvCxnSpPr>
        <p:spPr bwMode="auto">
          <a:xfrm flipH="1">
            <a:off x="4691844" y="1689570"/>
            <a:ext cx="1421211" cy="731326"/>
          </a:xfrm>
          <a:prstGeom prst="straightConnector1">
            <a:avLst/>
          </a:prstGeom>
          <a:ln>
            <a:tailEnd type="triangle"/>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64" name="文本框 63"/>
          <p:cNvSpPr txBox="1"/>
          <p:nvPr/>
        </p:nvSpPr>
        <p:spPr>
          <a:xfrm>
            <a:off x="4807115" y="1376772"/>
            <a:ext cx="2611880" cy="312798"/>
          </a:xfrm>
          <a:prstGeom prst="rect">
            <a:avLst/>
          </a:prstGeom>
          <a:noFill/>
        </p:spPr>
        <p:txBody>
          <a:bodyPr wrap="square" rtlCol="0">
            <a:noAutofit/>
          </a:bodyPr>
          <a:lstStyle/>
          <a:p>
            <a:pPr fontAlgn="ctr"/>
            <a:r>
              <a:rPr lang="ru-RU" sz="1600">
                <a:latin typeface="Huawei Sans" panose="020C0503030203020204" pitchFamily="34" charset="0"/>
                <a:ea typeface="方正兰亭黑简体" panose="02000000000000000000" pitchFamily="2" charset="-122"/>
                <a:sym typeface="Huawei Sans" panose="020C0503030203020204" pitchFamily="34" charset="0"/>
              </a:rPr>
              <a:t>Окно сжатия</a:t>
            </a:r>
          </a:p>
        </p:txBody>
      </p:sp>
      <p:cxnSp>
        <p:nvCxnSpPr>
          <p:cNvPr id="65" name="直接箭头连接符 64"/>
          <p:cNvCxnSpPr/>
          <p:nvPr/>
        </p:nvCxnSpPr>
        <p:spPr bwMode="auto">
          <a:xfrm>
            <a:off x="6080251" y="3041410"/>
            <a:ext cx="1" cy="1080120"/>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66" name="文本框 65"/>
          <p:cNvSpPr txBox="1"/>
          <p:nvPr/>
        </p:nvSpPr>
        <p:spPr>
          <a:xfrm>
            <a:off x="5663952" y="4054378"/>
            <a:ext cx="1008000" cy="461665"/>
          </a:xfrm>
          <a:prstGeom prst="rect">
            <a:avLst/>
          </a:prstGeom>
          <a:noFill/>
        </p:spPr>
        <p:txBody>
          <a:bodyPr wrap="square" rtlCol="0">
            <a:noAutofit/>
          </a:bodyPr>
          <a:lstStyle/>
          <a:p>
            <a:pPr fontAlgn="ctr"/>
            <a:r>
              <a:rPr lang="ru-RU" sz="2400" b="1">
                <a:latin typeface="Huawei Sans" panose="020C0503030203020204" pitchFamily="34" charset="0"/>
                <a:ea typeface="方正兰亭黑简体" panose="02000000000000000000" pitchFamily="2" charset="-122"/>
                <a:sym typeface="Huawei Sans" panose="020C0503030203020204" pitchFamily="34" charset="0"/>
              </a:rPr>
              <a:t>(0,3)</a:t>
            </a:r>
          </a:p>
        </p:txBody>
      </p:sp>
      <p:sp>
        <p:nvSpPr>
          <p:cNvPr id="67" name="下弧形箭头 66"/>
          <p:cNvSpPr/>
          <p:nvPr/>
        </p:nvSpPr>
        <p:spPr bwMode="auto">
          <a:xfrm rot="9410129" flipV="1">
            <a:off x="4958612" y="3269408"/>
            <a:ext cx="1104390" cy="488293"/>
          </a:xfrm>
          <a:prstGeom prst="curvedUpArrow">
            <a:avLst>
              <a:gd name="adj1" fmla="val 25000"/>
              <a:gd name="adj2" fmla="val 52199"/>
              <a:gd name="adj3" fmla="val 25000"/>
            </a:avLst>
          </a:prstGeom>
          <a:noFill/>
          <a:ln>
            <a:solidFill>
              <a:srgbClr val="FF000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pPr>
            <a:endParaRPr lang="en-US" altLang="zh-CN" sz="1400"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68" name="文本框 67"/>
          <p:cNvSpPr txBox="1"/>
          <p:nvPr/>
        </p:nvSpPr>
        <p:spPr>
          <a:xfrm>
            <a:off x="3639623" y="3757897"/>
            <a:ext cx="2177258" cy="1169551"/>
          </a:xfrm>
          <a:prstGeom prst="rect">
            <a:avLst/>
          </a:prstGeom>
          <a:noFill/>
        </p:spPr>
        <p:txBody>
          <a:bodyPr wrap="square" rtlCol="0">
            <a:noAutofit/>
          </a:bodyPr>
          <a:lstStyle/>
          <a:p>
            <a:pPr fontAlgn="ctr"/>
            <a:r>
              <a:rPr lang="ru-RU" sz="1400" dirty="0">
                <a:latin typeface="Huawei Sans" panose="020C0503030203020204" pitchFamily="34" charset="0"/>
                <a:ea typeface="方正兰亭黑简体" panose="02000000000000000000" pitchFamily="2" charset="-122"/>
                <a:sym typeface="Huawei Sans" panose="020C0503030203020204" pitchFamily="34" charset="0"/>
              </a:rPr>
              <a:t>Поиск самой длинной строки идентичных символов, начиная с первого символа.</a:t>
            </a:r>
          </a:p>
        </p:txBody>
      </p:sp>
      <p:cxnSp>
        <p:nvCxnSpPr>
          <p:cNvPr id="69" name="直接箭头连接符 68"/>
          <p:cNvCxnSpPr/>
          <p:nvPr/>
        </p:nvCxnSpPr>
        <p:spPr bwMode="auto">
          <a:xfrm flipH="1">
            <a:off x="5430181" y="4469291"/>
            <a:ext cx="506055" cy="648072"/>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cxnSp>
        <p:nvCxnSpPr>
          <p:cNvPr id="70" name="直接箭头连接符 69"/>
          <p:cNvCxnSpPr/>
          <p:nvPr/>
        </p:nvCxnSpPr>
        <p:spPr bwMode="auto">
          <a:xfrm>
            <a:off x="6202227" y="4466483"/>
            <a:ext cx="166057" cy="650881"/>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71" name="文本框 70"/>
          <p:cNvSpPr txBox="1"/>
          <p:nvPr/>
        </p:nvSpPr>
        <p:spPr>
          <a:xfrm>
            <a:off x="4079776" y="5120912"/>
            <a:ext cx="1735536" cy="584775"/>
          </a:xfrm>
          <a:prstGeom prst="rect">
            <a:avLst/>
          </a:prstGeom>
          <a:noFill/>
        </p:spPr>
        <p:txBody>
          <a:bodyPr wrap="square" rtlCol="0">
            <a:noAutofit/>
          </a:bodyPr>
          <a:lstStyle>
            <a:defPPr>
              <a:defRPr lang="zh-CN"/>
            </a:defPPr>
            <a:lvl1pPr>
              <a:defRPr sz="1400"/>
            </a:lvl1pPr>
          </a:lstStyle>
          <a:p>
            <a:pPr algn="ctr" fontAlgn="ctr"/>
            <a:r>
              <a:rPr lang="ru-RU" sz="1600">
                <a:latin typeface="Huawei Sans" panose="020C0503030203020204" pitchFamily="34" charset="0"/>
                <a:ea typeface="方正兰亭黑简体" panose="02000000000000000000" pitchFamily="2" charset="-122"/>
                <a:sym typeface="Huawei Sans" panose="020C0503030203020204" pitchFamily="34" charset="0"/>
              </a:rPr>
              <a:t>Смещение в окне</a:t>
            </a:r>
          </a:p>
        </p:txBody>
      </p:sp>
      <p:sp>
        <p:nvSpPr>
          <p:cNvPr id="72" name="文本框 71"/>
          <p:cNvSpPr txBox="1"/>
          <p:nvPr/>
        </p:nvSpPr>
        <p:spPr>
          <a:xfrm>
            <a:off x="5784713" y="5128130"/>
            <a:ext cx="1692188" cy="584775"/>
          </a:xfrm>
          <a:prstGeom prst="rect">
            <a:avLst/>
          </a:prstGeom>
          <a:noFill/>
        </p:spPr>
        <p:txBody>
          <a:bodyPr wrap="square" rtlCol="0">
            <a:noAutofit/>
          </a:bodyPr>
          <a:lstStyle>
            <a:defPPr>
              <a:defRPr lang="zh-CN"/>
            </a:defPPr>
            <a:lvl1pPr>
              <a:defRPr sz="1400"/>
            </a:lvl1pPr>
          </a:lstStyle>
          <a:p>
            <a:pPr algn="ctr" fontAlgn="ctr"/>
            <a:r>
              <a:rPr lang="ru-RU" sz="1600">
                <a:latin typeface="Huawei Sans" panose="020C0503030203020204" pitchFamily="34" charset="0"/>
                <a:ea typeface="方正兰亭黑简体" panose="02000000000000000000" pitchFamily="2" charset="-122"/>
                <a:sym typeface="Huawei Sans" panose="020C0503030203020204" pitchFamily="34" charset="0"/>
              </a:rPr>
              <a:t>Самая длинная совпадающая строка</a:t>
            </a:r>
          </a:p>
        </p:txBody>
      </p:sp>
      <p:sp>
        <p:nvSpPr>
          <p:cNvPr id="73" name="矩形 72"/>
          <p:cNvSpPr/>
          <p:nvPr/>
        </p:nvSpPr>
        <p:spPr bwMode="auto">
          <a:xfrm>
            <a:off x="4583832" y="2414579"/>
            <a:ext cx="1675783" cy="1008112"/>
          </a:xfrm>
          <a:prstGeom prst="rect">
            <a:avLst/>
          </a:prstGeom>
          <a:noFill/>
          <a:ln w="28575">
            <a:solidFill>
              <a:srgbClr val="FF000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buFont typeface="Wingdings" pitchFamily="2" charset="2"/>
              <a:buChar char="n"/>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74" name="直接箭头连接符 73"/>
          <p:cNvCxnSpPr>
            <a:stCxn id="64" idx="2"/>
          </p:cNvCxnSpPr>
          <p:nvPr/>
        </p:nvCxnSpPr>
        <p:spPr bwMode="auto">
          <a:xfrm flipH="1">
            <a:off x="5678063" y="1689570"/>
            <a:ext cx="434992" cy="704762"/>
          </a:xfrm>
          <a:prstGeom prst="straightConnector1">
            <a:avLst/>
          </a:prstGeom>
          <a:ln>
            <a:tailEnd type="triangle"/>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75" name="下弧形箭头 74"/>
          <p:cNvSpPr/>
          <p:nvPr/>
        </p:nvSpPr>
        <p:spPr bwMode="auto">
          <a:xfrm rot="9229609" flipV="1">
            <a:off x="6136889" y="3270651"/>
            <a:ext cx="1012691" cy="420809"/>
          </a:xfrm>
          <a:prstGeom prst="curvedUpArrow">
            <a:avLst>
              <a:gd name="adj1" fmla="val 25000"/>
              <a:gd name="adj2" fmla="val 52199"/>
              <a:gd name="adj3" fmla="val 25000"/>
            </a:avLst>
          </a:prstGeom>
          <a:noFill/>
          <a:ln>
            <a:solidFill>
              <a:srgbClr val="FF000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76" name="直接箭头连接符 75"/>
          <p:cNvCxnSpPr/>
          <p:nvPr/>
        </p:nvCxnSpPr>
        <p:spPr bwMode="auto">
          <a:xfrm>
            <a:off x="7057781" y="3041410"/>
            <a:ext cx="1" cy="1080120"/>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77" name="文本框 76"/>
          <p:cNvSpPr txBox="1"/>
          <p:nvPr/>
        </p:nvSpPr>
        <p:spPr>
          <a:xfrm>
            <a:off x="6852084" y="4054378"/>
            <a:ext cx="596544" cy="461665"/>
          </a:xfrm>
          <a:prstGeom prst="rect">
            <a:avLst/>
          </a:prstGeom>
          <a:noFill/>
        </p:spPr>
        <p:txBody>
          <a:bodyPr wrap="square" rtlCol="0">
            <a:noAutofit/>
          </a:bodyPr>
          <a:lstStyle/>
          <a:p>
            <a:pPr fontAlgn="ctr"/>
            <a:r>
              <a:rPr lang="ru-RU" sz="2400" b="1">
                <a:latin typeface="Huawei Sans" panose="020C0503030203020204" pitchFamily="34" charset="0"/>
                <a:ea typeface="方正兰亭黑简体" panose="02000000000000000000" pitchFamily="2" charset="-122"/>
                <a:sym typeface="Huawei Sans" panose="020C0503030203020204" pitchFamily="34" charset="0"/>
              </a:rPr>
              <a:t>hj</a:t>
            </a:r>
          </a:p>
        </p:txBody>
      </p:sp>
      <p:sp>
        <p:nvSpPr>
          <p:cNvPr id="78" name="文本框 77"/>
          <p:cNvSpPr txBox="1"/>
          <p:nvPr/>
        </p:nvSpPr>
        <p:spPr>
          <a:xfrm>
            <a:off x="2373749" y="2003319"/>
            <a:ext cx="3095345" cy="322406"/>
          </a:xfrm>
          <a:prstGeom prst="rect">
            <a:avLst/>
          </a:prstGeom>
          <a:noFill/>
        </p:spPr>
        <p:txBody>
          <a:bodyPr wrap="square" rtlCol="0">
            <a:noAutofit/>
          </a:bodyPr>
          <a:lstStyle/>
          <a:p>
            <a:pPr fontAlgn="ctr"/>
            <a:r>
              <a:rPr lang="ru-RU" sz="1600" dirty="0">
                <a:latin typeface="Huawei Sans" panose="020C0503030203020204" pitchFamily="34" charset="0"/>
                <a:ea typeface="方正兰亭黑简体" panose="02000000000000000000" pitchFamily="2" charset="-122"/>
                <a:sym typeface="Huawei Sans" panose="020C0503030203020204" pitchFamily="34" charset="0"/>
              </a:rPr>
              <a:t>Окно сдвигается вперед</a:t>
            </a:r>
          </a:p>
        </p:txBody>
      </p:sp>
      <p:sp>
        <p:nvSpPr>
          <p:cNvPr id="79" name="矩形 78"/>
          <p:cNvSpPr/>
          <p:nvPr/>
        </p:nvSpPr>
        <p:spPr bwMode="auto">
          <a:xfrm>
            <a:off x="4943872" y="2414579"/>
            <a:ext cx="2475123" cy="1008112"/>
          </a:xfrm>
          <a:prstGeom prst="rect">
            <a:avLst/>
          </a:prstGeom>
          <a:noFill/>
          <a:ln w="28575">
            <a:solidFill>
              <a:srgbClr val="7030A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buFont typeface="Wingdings" pitchFamily="2" charset="2"/>
              <a:buChar char="n"/>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80" name="文本框 79"/>
          <p:cNvSpPr txBox="1"/>
          <p:nvPr/>
        </p:nvSpPr>
        <p:spPr>
          <a:xfrm>
            <a:off x="6096000" y="2023104"/>
            <a:ext cx="3135646" cy="378446"/>
          </a:xfrm>
          <a:prstGeom prst="rect">
            <a:avLst/>
          </a:prstGeom>
          <a:noFill/>
        </p:spPr>
        <p:txBody>
          <a:bodyPr wrap="square" rtlCol="0">
            <a:noAutofit/>
          </a:bodyPr>
          <a:lstStyle/>
          <a:p>
            <a:pPr fontAlgn="ctr"/>
            <a:r>
              <a:rPr lang="ru-RU" sz="1600">
                <a:latin typeface="Huawei Sans" panose="020C0503030203020204" pitchFamily="34" charset="0"/>
                <a:ea typeface="方正兰亭黑简体" panose="02000000000000000000" pitchFamily="2" charset="-122"/>
                <a:sym typeface="Huawei Sans" panose="020C0503030203020204" pitchFamily="34" charset="0"/>
              </a:rPr>
              <a:t>Окно сдвигается вперед</a:t>
            </a:r>
          </a:p>
        </p:txBody>
      </p:sp>
      <p:cxnSp>
        <p:nvCxnSpPr>
          <p:cNvPr id="81" name="直接箭头连接符 80"/>
          <p:cNvCxnSpPr>
            <a:stCxn id="64" idx="2"/>
            <a:endCxn id="79" idx="0"/>
          </p:cNvCxnSpPr>
          <p:nvPr/>
        </p:nvCxnSpPr>
        <p:spPr bwMode="auto">
          <a:xfrm>
            <a:off x="6113055" y="1689570"/>
            <a:ext cx="68379" cy="725009"/>
          </a:xfrm>
          <a:prstGeom prst="straightConnector1">
            <a:avLst/>
          </a:prstGeom>
          <a:ln>
            <a:tailEnd type="triangle"/>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82" name="下弧形箭头 81"/>
          <p:cNvSpPr/>
          <p:nvPr/>
        </p:nvSpPr>
        <p:spPr bwMode="auto">
          <a:xfrm rot="9229609" flipV="1">
            <a:off x="7181005" y="3261545"/>
            <a:ext cx="1012691" cy="420809"/>
          </a:xfrm>
          <a:prstGeom prst="curvedUpArrow">
            <a:avLst>
              <a:gd name="adj1" fmla="val 25000"/>
              <a:gd name="adj2" fmla="val 52199"/>
              <a:gd name="adj3" fmla="val 25000"/>
            </a:avLst>
          </a:prstGeom>
          <a:noFill/>
          <a:ln>
            <a:solidFill>
              <a:srgbClr val="FF0000"/>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Autofit/>
          </a:bodyPr>
          <a:lstStyle/>
          <a:p>
            <a:pPr fontAlgn="ctr">
              <a:buClr>
                <a:srgbClr val="CC9900"/>
              </a:buClr>
            </a:pPr>
            <a:endParaRPr lang="en-US" altLang="zh-CN" sz="1100" dirty="0">
              <a:latin typeface="Huawei Sans" panose="020C0503030203020204" pitchFamily="34" charset="0"/>
              <a:ea typeface="方正兰亭黑简体" panose="02000000000000000000" pitchFamily="2" charset="-122"/>
              <a:sym typeface="Huawei Sans" panose="020C0503030203020204" pitchFamily="34" charset="0"/>
            </a:endParaRPr>
          </a:p>
        </p:txBody>
      </p:sp>
      <p:cxnSp>
        <p:nvCxnSpPr>
          <p:cNvPr id="83" name="直接箭头连接符 82"/>
          <p:cNvCxnSpPr/>
          <p:nvPr/>
        </p:nvCxnSpPr>
        <p:spPr bwMode="auto">
          <a:xfrm>
            <a:off x="8352288" y="3041410"/>
            <a:ext cx="1" cy="1080120"/>
          </a:xfrm>
          <a:prstGeom prst="straightConnector1">
            <a:avLst/>
          </a:prstGeom>
          <a:ln w="9525" cap="flat" cmpd="sng" algn="ctr">
            <a:solidFill>
              <a:srgbClr val="FF0000"/>
            </a:solidFill>
            <a:prstDash val="solid"/>
            <a:round/>
            <a:headEnd type="none" w="med" len="med"/>
            <a:tailEnd type="triangle" w="med" len="med"/>
          </a:ln>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
        <p:nvSpPr>
          <p:cNvPr id="84" name="文本框 83"/>
          <p:cNvSpPr txBox="1"/>
          <p:nvPr/>
        </p:nvSpPr>
        <p:spPr>
          <a:xfrm>
            <a:off x="7896312" y="4054378"/>
            <a:ext cx="1008000" cy="461665"/>
          </a:xfrm>
          <a:prstGeom prst="rect">
            <a:avLst/>
          </a:prstGeom>
          <a:noFill/>
        </p:spPr>
        <p:txBody>
          <a:bodyPr wrap="square" rtlCol="0">
            <a:noAutofit/>
          </a:bodyPr>
          <a:lstStyle/>
          <a:p>
            <a:pPr fontAlgn="ctr"/>
            <a:r>
              <a:rPr lang="ru-RU" sz="2400" b="1">
                <a:latin typeface="Huawei Sans" panose="020C0503030203020204" pitchFamily="34" charset="0"/>
                <a:ea typeface="方正兰亭黑简体" panose="02000000000000000000" pitchFamily="2" charset="-122"/>
                <a:sym typeface="Huawei Sans" panose="020C0503030203020204" pitchFamily="34" charset="0"/>
              </a:rPr>
              <a:t>(2,5)</a:t>
            </a:r>
          </a:p>
        </p:txBody>
      </p:sp>
      <p:sp>
        <p:nvSpPr>
          <p:cNvPr id="85" name="文本框 84"/>
          <p:cNvSpPr txBox="1"/>
          <p:nvPr/>
        </p:nvSpPr>
        <p:spPr bwMode="auto">
          <a:xfrm>
            <a:off x="9415737" y="5743360"/>
            <a:ext cx="2016224" cy="581102"/>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algn="ctr" fontAlgn="ctr"/>
            <a:r>
              <a:rPr lang="ru-RU" sz="1600">
                <a:latin typeface="Huawei Sans" panose="020C0503030203020204" pitchFamily="34" charset="0"/>
                <a:ea typeface="方正兰亭黑简体" panose="02000000000000000000" pitchFamily="2" charset="-122"/>
                <a:sym typeface="Huawei Sans" panose="020C0503030203020204" pitchFamily="34" charset="0"/>
              </a:rPr>
              <a:t>(Пример LZ77)</a:t>
            </a:r>
          </a:p>
        </p:txBody>
      </p:sp>
    </p:spTree>
    <p:extLst>
      <p:ext uri="{BB962C8B-B14F-4D97-AF65-F5344CB8AC3E}">
        <p14:creationId xmlns:p14="http://schemas.microsoft.com/office/powerpoint/2010/main" val="2412140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6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999"/>
                                          </p:stCondLst>
                                        </p:cTn>
                                        <p:tgtEl>
                                          <p:spTgt spid="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999"/>
                                          </p:stCondLst>
                                        </p:cTn>
                                        <p:tgtEl>
                                          <p:spTgt spid="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999"/>
                                          </p:stCondLst>
                                        </p:cTn>
                                        <p:tgtEl>
                                          <p:spTgt spid="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999"/>
                                          </p:stCondLst>
                                        </p:cTn>
                                        <p:tgtEl>
                                          <p:spTgt spid="6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999"/>
                                          </p:stCondLst>
                                        </p:cTn>
                                        <p:tgtEl>
                                          <p:spTgt spid="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999"/>
                                          </p:stCondLst>
                                        </p:cTn>
                                        <p:tgtEl>
                                          <p:spTgt spid="6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999"/>
                                          </p:stCondLst>
                                        </p:cTn>
                                        <p:tgtEl>
                                          <p:spTgt spid="6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999"/>
                                          </p:stCondLst>
                                        </p:cTn>
                                        <p:tgtEl>
                                          <p:spTgt spid="7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999"/>
                                          </p:stCondLst>
                                        </p:cTn>
                                        <p:tgtEl>
                                          <p:spTgt spid="7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999"/>
                                          </p:stCondLst>
                                        </p:cTn>
                                        <p:tgtEl>
                                          <p:spTgt spid="7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999"/>
                                          </p:stCondLst>
                                        </p:cTn>
                                        <p:tgtEl>
                                          <p:spTgt spid="63"/>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999"/>
                                          </p:stCondLst>
                                        </p:cTn>
                                        <p:tgtEl>
                                          <p:spTgt spid="59"/>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999"/>
                                          </p:stCondLst>
                                        </p:cTn>
                                        <p:tgtEl>
                                          <p:spTgt spid="6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999"/>
                                          </p:stCondLst>
                                        </p:cTn>
                                        <p:tgtEl>
                                          <p:spTgt spid="6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999"/>
                                          </p:stCondLst>
                                        </p:cTn>
                                        <p:tgtEl>
                                          <p:spTgt spid="7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999"/>
                                          </p:stCondLst>
                                        </p:cTn>
                                        <p:tgtEl>
                                          <p:spTgt spid="7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999"/>
                                          </p:stCondLst>
                                        </p:cTn>
                                        <p:tgtEl>
                                          <p:spTgt spid="7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999"/>
                                          </p:stCondLst>
                                        </p:cTn>
                                        <p:tgtEl>
                                          <p:spTgt spid="7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999"/>
                                          </p:stCondLst>
                                        </p:cTn>
                                        <p:tgtEl>
                                          <p:spTgt spid="7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999"/>
                                          </p:stCondLst>
                                        </p:cTn>
                                        <p:tgtEl>
                                          <p:spTgt spid="7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nodeType="clickEffect">
                                  <p:stCondLst>
                                    <p:cond delay="0"/>
                                  </p:stCondLst>
                                  <p:childTnLst>
                                    <p:set>
                                      <p:cBhvr>
                                        <p:cTn id="62" dur="1" fill="hold">
                                          <p:stCondLst>
                                            <p:cond delay="999"/>
                                          </p:stCondLst>
                                        </p:cTn>
                                        <p:tgtEl>
                                          <p:spTgt spid="74"/>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999"/>
                                          </p:stCondLst>
                                        </p:cTn>
                                        <p:tgtEl>
                                          <p:spTgt spid="73"/>
                                        </p:tgtEl>
                                        <p:attrNameLst>
                                          <p:attrName>style.visibility</p:attrName>
                                        </p:attrNameLst>
                                      </p:cBhvr>
                                      <p:to>
                                        <p:strVal val="hidden"/>
                                      </p:to>
                                    </p:set>
                                  </p:childTnLst>
                                </p:cTn>
                              </p:par>
                              <p:par>
                                <p:cTn id="65" presetID="1" presetClass="exit" presetSubtype="0" fill="hold" grpId="1" nodeType="withEffect">
                                  <p:stCondLst>
                                    <p:cond delay="0"/>
                                  </p:stCondLst>
                                  <p:childTnLst>
                                    <p:set>
                                      <p:cBhvr>
                                        <p:cTn id="66" dur="1" fill="hold">
                                          <p:stCondLst>
                                            <p:cond delay="999"/>
                                          </p:stCondLst>
                                        </p:cTn>
                                        <p:tgtEl>
                                          <p:spTgt spid="75"/>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999"/>
                                          </p:stCondLst>
                                        </p:cTn>
                                        <p:tgtEl>
                                          <p:spTgt spid="78"/>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999"/>
                                          </p:stCondLst>
                                        </p:cTn>
                                        <p:tgtEl>
                                          <p:spTgt spid="81"/>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999"/>
                                          </p:stCondLst>
                                        </p:cTn>
                                        <p:tgtEl>
                                          <p:spTgt spid="79"/>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999"/>
                                          </p:stCondLst>
                                        </p:cTn>
                                        <p:tgtEl>
                                          <p:spTgt spid="8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999"/>
                                          </p:stCondLst>
                                        </p:cTn>
                                        <p:tgtEl>
                                          <p:spTgt spid="82"/>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999"/>
                                          </p:stCondLst>
                                        </p:cTn>
                                        <p:tgtEl>
                                          <p:spTgt spid="83"/>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999"/>
                                          </p:stCondLst>
                                        </p:cTn>
                                        <p:tgtEl>
                                          <p:spTgt spid="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59" grpId="1" animBg="1"/>
      <p:bldP spid="64" grpId="0"/>
      <p:bldP spid="66" grpId="0"/>
      <p:bldP spid="67" grpId="0" animBg="1"/>
      <p:bldP spid="67" grpId="1" animBg="1"/>
      <p:bldP spid="68" grpId="0"/>
      <p:bldP spid="68" grpId="1"/>
      <p:bldP spid="71" grpId="0"/>
      <p:bldP spid="72" grpId="0"/>
      <p:bldP spid="73" grpId="0" animBg="1"/>
      <p:bldP spid="73" grpId="1" animBg="1"/>
      <p:bldP spid="75" grpId="0" animBg="1"/>
      <p:bldP spid="75" grpId="1" animBg="1"/>
      <p:bldP spid="77" grpId="0"/>
      <p:bldP spid="78" grpId="0"/>
      <p:bldP spid="78" grpId="1"/>
      <p:bldP spid="79" grpId="0" animBg="1"/>
      <p:bldP spid="80" grpId="0"/>
      <p:bldP spid="82" grpId="0" animBg="1"/>
      <p:bldP spid="8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wrap="square">
            <a:noAutofit/>
          </a:bodyPr>
          <a:lstStyle/>
          <a:p>
            <a:r>
              <a:rPr lang="ru-RU">
                <a:latin typeface="Huawei Sans" panose="020C0503030203020204" pitchFamily="34" charset="0"/>
              </a:rPr>
              <a:t>Сценарии применения SmartCompression</a:t>
            </a:r>
          </a:p>
        </p:txBody>
      </p:sp>
      <p:grpSp>
        <p:nvGrpSpPr>
          <p:cNvPr id="115" name="组合 114"/>
          <p:cNvGrpSpPr/>
          <p:nvPr/>
        </p:nvGrpSpPr>
        <p:grpSpPr>
          <a:xfrm>
            <a:off x="1890373" y="1688392"/>
            <a:ext cx="8614177" cy="3689167"/>
            <a:chOff x="2963652" y="2132856"/>
            <a:chExt cx="6787711" cy="3946643"/>
          </a:xfrm>
        </p:grpSpPr>
        <p:grpSp>
          <p:nvGrpSpPr>
            <p:cNvPr id="116" name="组合 115"/>
            <p:cNvGrpSpPr/>
            <p:nvPr/>
          </p:nvGrpSpPr>
          <p:grpSpPr>
            <a:xfrm>
              <a:off x="2963652" y="2132856"/>
              <a:ext cx="1747150" cy="3946643"/>
              <a:chOff x="1259632" y="1628800"/>
              <a:chExt cx="1747150" cy="3946643"/>
            </a:xfrm>
          </p:grpSpPr>
          <p:sp>
            <p:nvSpPr>
              <p:cNvPr id="127" name="MH_Other_4"/>
              <p:cNvSpPr/>
              <p:nvPr>
                <p:custDataLst>
                  <p:tags r:id="rId9"/>
                </p:custDataLst>
              </p:nvPr>
            </p:nvSpPr>
            <p:spPr>
              <a:xfrm>
                <a:off x="1500051" y="3929070"/>
                <a:ext cx="1299477" cy="1341325"/>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8" name="MH_Other_5"/>
              <p:cNvSpPr/>
              <p:nvPr>
                <p:custDataLst>
                  <p:tags r:id="rId10"/>
                </p:custDataLst>
              </p:nvPr>
            </p:nvSpPr>
            <p:spPr>
              <a:xfrm>
                <a:off x="1890057" y="3918164"/>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9" name="MH_SubTitle_2"/>
              <p:cNvSpPr/>
              <p:nvPr>
                <p:custDataLst>
                  <p:tags r:id="rId11"/>
                </p:custDataLst>
              </p:nvPr>
            </p:nvSpPr>
            <p:spPr>
              <a:xfrm>
                <a:off x="1263736" y="1628800"/>
                <a:ext cx="1743046" cy="2988163"/>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ru-RU" sz="2000" b="1">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rPr>
                  <a:t>Базы данных</a:t>
                </a:r>
              </a:p>
            </p:txBody>
          </p:sp>
          <p:sp>
            <p:nvSpPr>
              <p:cNvPr id="130" name="MH_Other_6"/>
              <p:cNvSpPr/>
              <p:nvPr>
                <p:custDataLst>
                  <p:tags r:id="rId12"/>
                </p:custDataLst>
              </p:nvPr>
            </p:nvSpPr>
            <p:spPr>
              <a:xfrm>
                <a:off x="1259632" y="4997755"/>
                <a:ext cx="425504" cy="577688"/>
              </a:xfrm>
              <a:prstGeom prst="ellipse">
                <a:avLst/>
              </a:prstGeom>
              <a:solidFill>
                <a:schemeClr val="accent2"/>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117" name="组合 116"/>
            <p:cNvGrpSpPr/>
            <p:nvPr/>
          </p:nvGrpSpPr>
          <p:grpSpPr>
            <a:xfrm>
              <a:off x="8004212" y="2132858"/>
              <a:ext cx="1747151" cy="3946640"/>
              <a:chOff x="6940144" y="1484787"/>
              <a:chExt cx="1747151" cy="3946640"/>
            </a:xfrm>
          </p:grpSpPr>
          <p:sp>
            <p:nvSpPr>
              <p:cNvPr id="123" name="MH_Other_7"/>
              <p:cNvSpPr/>
              <p:nvPr>
                <p:custDataLst>
                  <p:tags r:id="rId5"/>
                </p:custDataLst>
              </p:nvPr>
            </p:nvSpPr>
            <p:spPr>
              <a:xfrm>
                <a:off x="7180564" y="3785055"/>
                <a:ext cx="1299477" cy="1341327"/>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4" name="MH_Other_8"/>
              <p:cNvSpPr/>
              <p:nvPr>
                <p:custDataLst>
                  <p:tags r:id="rId6"/>
                </p:custDataLst>
              </p:nvPr>
            </p:nvSpPr>
            <p:spPr>
              <a:xfrm>
                <a:off x="7570571" y="3774148"/>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3">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5" name="MH_SubTitle_3"/>
              <p:cNvSpPr/>
              <p:nvPr>
                <p:custDataLst>
                  <p:tags r:id="rId7"/>
                </p:custDataLst>
              </p:nvPr>
            </p:nvSpPr>
            <p:spPr>
              <a:xfrm>
                <a:off x="6944249" y="1484787"/>
                <a:ext cx="1743046" cy="2988164"/>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rIns="108000" bIns="360000" rtlCol="0" anchor="ctr">
                <a:noAutofit/>
              </a:bodyPr>
              <a:lstStyle/>
              <a:p>
                <a:pPr algn="ctr" fontAlgn="ctr"/>
                <a:r>
                  <a:rPr lang="ru-RU" b="1" dirty="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Технические </a:t>
                </a:r>
                <a:r>
                  <a:rPr lang="ru-RU" b="1" dirty="0" smtClean="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
                </a:r>
                <a:br>
                  <a:rPr lang="ru-RU" b="1" dirty="0" smtClean="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br>
                <a:r>
                  <a:rPr lang="ru-RU" b="1" dirty="0" smtClean="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и сейсмологи-</a:t>
                </a:r>
                <a:r>
                  <a:rPr lang="ru-RU" b="1" dirty="0" err="1" smtClean="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ческие</a:t>
                </a:r>
                <a:endParaRPr lang="ru-RU" b="1" dirty="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endParaRPr>
              </a:p>
              <a:p>
                <a:pPr algn="ctr" fontAlgn="ctr"/>
                <a:r>
                  <a:rPr lang="ru-RU" b="1" dirty="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данные</a:t>
                </a:r>
              </a:p>
            </p:txBody>
          </p:sp>
          <p:sp>
            <p:nvSpPr>
              <p:cNvPr id="126" name="MH_Other_9"/>
              <p:cNvSpPr/>
              <p:nvPr>
                <p:custDataLst>
                  <p:tags r:id="rId8"/>
                </p:custDataLst>
              </p:nvPr>
            </p:nvSpPr>
            <p:spPr>
              <a:xfrm>
                <a:off x="6940144" y="4853739"/>
                <a:ext cx="425504" cy="577688"/>
              </a:xfrm>
              <a:prstGeom prst="ellipse">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118" name="组合 117"/>
            <p:cNvGrpSpPr/>
            <p:nvPr/>
          </p:nvGrpSpPr>
          <p:grpSpPr>
            <a:xfrm>
              <a:off x="5483932" y="2132856"/>
              <a:ext cx="1747150" cy="3946643"/>
              <a:chOff x="1259632" y="1628800"/>
              <a:chExt cx="1747150" cy="3946643"/>
            </a:xfrm>
          </p:grpSpPr>
          <p:sp>
            <p:nvSpPr>
              <p:cNvPr id="119" name="MH_Other_4"/>
              <p:cNvSpPr/>
              <p:nvPr>
                <p:custDataLst>
                  <p:tags r:id="rId1"/>
                </p:custDataLst>
              </p:nvPr>
            </p:nvSpPr>
            <p:spPr>
              <a:xfrm>
                <a:off x="1500051" y="3929070"/>
                <a:ext cx="1299477" cy="1341325"/>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0" name="MH_Other_5"/>
              <p:cNvSpPr/>
              <p:nvPr>
                <p:custDataLst>
                  <p:tags r:id="rId2"/>
                </p:custDataLst>
              </p:nvPr>
            </p:nvSpPr>
            <p:spPr>
              <a:xfrm>
                <a:off x="1890057" y="3918164"/>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121" name="MH_SubTitle_2"/>
              <p:cNvSpPr/>
              <p:nvPr>
                <p:custDataLst>
                  <p:tags r:id="rId3"/>
                </p:custDataLst>
              </p:nvPr>
            </p:nvSpPr>
            <p:spPr>
              <a:xfrm>
                <a:off x="1263736" y="1628800"/>
                <a:ext cx="1743046" cy="2988163"/>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ru-RU" sz="2000" b="1">
                    <a:solidFill>
                      <a:schemeClr val="accent2">
                        <a:lumMod val="75000"/>
                      </a:schemeClr>
                    </a:solidFill>
                    <a:latin typeface="Huawei Sans" panose="020C0503030203020204" pitchFamily="34" charset="0"/>
                    <a:ea typeface="方正兰亭黑简体" panose="02000000000000000000" pitchFamily="2" charset="-122"/>
                    <a:sym typeface="Huawei Sans" panose="020C0503030203020204" pitchFamily="34" charset="0"/>
                  </a:rPr>
                  <a:t>Файловые</a:t>
                </a:r>
              </a:p>
              <a:p>
                <a:pPr algn="ctr" fontAlgn="ctr"/>
                <a:r>
                  <a:rPr lang="ru-RU" sz="2000" b="1">
                    <a:solidFill>
                      <a:schemeClr val="accent2">
                        <a:lumMod val="75000"/>
                      </a:schemeClr>
                    </a:solidFill>
                    <a:latin typeface="Huawei Sans" panose="020C0503030203020204" pitchFamily="34" charset="0"/>
                    <a:ea typeface="方正兰亭黑简体" panose="02000000000000000000" pitchFamily="2" charset="-122"/>
                    <a:sym typeface="Huawei Sans" panose="020C0503030203020204" pitchFamily="34" charset="0"/>
                  </a:rPr>
                  <a:t>службы</a:t>
                </a:r>
              </a:p>
            </p:txBody>
          </p:sp>
          <p:sp>
            <p:nvSpPr>
              <p:cNvPr id="122" name="MH_Other_6"/>
              <p:cNvSpPr/>
              <p:nvPr>
                <p:custDataLst>
                  <p:tags r:id="rId4"/>
                </p:custDataLst>
              </p:nvPr>
            </p:nvSpPr>
            <p:spPr>
              <a:xfrm>
                <a:off x="1259632" y="4997755"/>
                <a:ext cx="425504" cy="577688"/>
              </a:xfrm>
              <a:prstGeom prst="ellipse">
                <a:avLst/>
              </a:prstGeom>
              <a:solidFill>
                <a:schemeClr val="accent2">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20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spTree>
    <p:extLst>
      <p:ext uri="{BB962C8B-B14F-4D97-AF65-F5344CB8AC3E}">
        <p14:creationId xmlns:p14="http://schemas.microsoft.com/office/powerpoint/2010/main" val="33753850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t>Совместное использование SmartDedupe и SmartCompression</a:t>
            </a:r>
          </a:p>
        </p:txBody>
      </p:sp>
      <p:sp>
        <p:nvSpPr>
          <p:cNvPr id="3" name="文本占位符 2"/>
          <p:cNvSpPr>
            <a:spLocks noGrp="1"/>
          </p:cNvSpPr>
          <p:nvPr>
            <p:ph type="body" sz="quarter" idx="10"/>
          </p:nvPr>
        </p:nvSpPr>
        <p:spPr/>
        <p:txBody>
          <a:bodyPr wrap="square">
            <a:noAutofit/>
          </a:bodyPr>
          <a:lstStyle/>
          <a:p>
            <a:r>
              <a:rPr lang="ru-RU" dirty="0"/>
              <a:t>Совместное использование </a:t>
            </a:r>
            <a:r>
              <a:rPr lang="ru-RU" dirty="0" err="1"/>
              <a:t>дедупликации</a:t>
            </a:r>
            <a:r>
              <a:rPr lang="ru-RU" dirty="0"/>
              <a:t> и сжатия позволяет </a:t>
            </a:r>
            <a:r>
              <a:rPr lang="ru-RU" dirty="0" smtClean="0"/>
              <a:t>более </a:t>
            </a:r>
            <a:r>
              <a:rPr lang="ru-RU" dirty="0"/>
              <a:t>эффективно использовать пространство памяти.</a:t>
            </a:r>
          </a:p>
          <a:p>
            <a:r>
              <a:rPr lang="ru-RU" dirty="0">
                <a:latin typeface="Huawei Sans" panose="020C0503030203020204" pitchFamily="34" charset="0"/>
              </a:rPr>
              <a:t>Сценарии применения:</a:t>
            </a:r>
          </a:p>
          <a:p>
            <a:pPr lvl="1"/>
            <a:r>
              <a:rPr lang="ru-RU" sz="1800" dirty="0">
                <a:latin typeface="Huawei Sans" panose="020C0503030203020204" pitchFamily="34" charset="0"/>
              </a:rPr>
              <a:t>Сценарии VDI и VSI</a:t>
            </a:r>
          </a:p>
          <a:p>
            <a:pPr lvl="1"/>
            <a:r>
              <a:rPr lang="ru-RU" sz="1800" dirty="0">
                <a:latin typeface="Huawei Sans" panose="020C0503030203020204" pitchFamily="34" charset="0"/>
              </a:rPr>
              <a:t>Системы разработки и тестирования данных</a:t>
            </a:r>
          </a:p>
          <a:p>
            <a:pPr lvl="1"/>
            <a:r>
              <a:rPr lang="ru-RU" sz="1800" dirty="0"/>
              <a:t>Системы хранения данных с включенной </a:t>
            </a:r>
            <a:r>
              <a:rPr lang="ru-RU" sz="1800" dirty="0" smtClean="0"/>
              <a:t/>
            </a:r>
            <a:br>
              <a:rPr lang="ru-RU" sz="1800" dirty="0" smtClean="0"/>
            </a:br>
            <a:r>
              <a:rPr lang="ru-RU" sz="1800" dirty="0" smtClean="0"/>
              <a:t>файловой </a:t>
            </a:r>
            <a:r>
              <a:rPr lang="ru-RU" sz="1800" dirty="0"/>
              <a:t>службой</a:t>
            </a:r>
          </a:p>
          <a:p>
            <a:pPr lvl="1"/>
            <a:r>
              <a:rPr lang="ru-RU" sz="1800" dirty="0">
                <a:latin typeface="Huawei Sans" panose="020C0503030203020204" pitchFamily="34" charset="0"/>
              </a:rPr>
              <a:t>Системы обработки технических данных</a:t>
            </a:r>
          </a:p>
          <a:p>
            <a:endParaRPr lang="en-US" altLang="zh-CN" dirty="0">
              <a:latin typeface="Huawei Sans" panose="020C0503030203020204" pitchFamily="34" charset="0"/>
              <a:sym typeface="Huawei Sans" panose="020C0503030203020204" pitchFamily="34" charset="0"/>
            </a:endParaRPr>
          </a:p>
        </p:txBody>
      </p:sp>
      <p:grpSp>
        <p:nvGrpSpPr>
          <p:cNvPr id="20" name="组合 19"/>
          <p:cNvGrpSpPr/>
          <p:nvPr/>
        </p:nvGrpSpPr>
        <p:grpSpPr>
          <a:xfrm>
            <a:off x="6679089" y="3158560"/>
            <a:ext cx="4615666" cy="1976737"/>
            <a:chOff x="2963652" y="2132856"/>
            <a:chExt cx="6787711" cy="3946643"/>
          </a:xfrm>
        </p:grpSpPr>
        <p:grpSp>
          <p:nvGrpSpPr>
            <p:cNvPr id="21" name="组合 20"/>
            <p:cNvGrpSpPr/>
            <p:nvPr/>
          </p:nvGrpSpPr>
          <p:grpSpPr>
            <a:xfrm>
              <a:off x="2963652" y="2132856"/>
              <a:ext cx="1747150" cy="3946643"/>
              <a:chOff x="1259632" y="1628800"/>
              <a:chExt cx="1747150" cy="3946643"/>
            </a:xfrm>
          </p:grpSpPr>
          <p:sp>
            <p:nvSpPr>
              <p:cNvPr id="32" name="MH_Other_4"/>
              <p:cNvSpPr/>
              <p:nvPr>
                <p:custDataLst>
                  <p:tags r:id="rId9"/>
                </p:custDataLst>
              </p:nvPr>
            </p:nvSpPr>
            <p:spPr>
              <a:xfrm>
                <a:off x="1500051" y="3929070"/>
                <a:ext cx="1299477" cy="1341325"/>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33" name="MH_Other_5"/>
              <p:cNvSpPr/>
              <p:nvPr>
                <p:custDataLst>
                  <p:tags r:id="rId10"/>
                </p:custDataLst>
              </p:nvPr>
            </p:nvSpPr>
            <p:spPr>
              <a:xfrm>
                <a:off x="1890057" y="3918164"/>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34" name="MH_SubTitle_2"/>
              <p:cNvSpPr/>
              <p:nvPr>
                <p:custDataLst>
                  <p:tags r:id="rId11"/>
                </p:custDataLst>
              </p:nvPr>
            </p:nvSpPr>
            <p:spPr>
              <a:xfrm>
                <a:off x="1263736" y="1628800"/>
                <a:ext cx="1743046" cy="2988164"/>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ru-RU" sz="1200" b="1" dirty="0">
                    <a:solidFill>
                      <a:schemeClr val="accent2"/>
                    </a:solidFill>
                    <a:latin typeface="Huawei Sans" panose="020C0503030203020204" pitchFamily="34" charset="0"/>
                    <a:ea typeface="方正兰亭黑简体" panose="02000000000000000000" pitchFamily="2" charset="-122"/>
                    <a:sym typeface="Huawei Sans" panose="020C0503030203020204" pitchFamily="34" charset="0"/>
                  </a:rPr>
                  <a:t>Экономия места для хранения</a:t>
                </a:r>
              </a:p>
            </p:txBody>
          </p:sp>
          <p:sp>
            <p:nvSpPr>
              <p:cNvPr id="35" name="MH_Other_6"/>
              <p:cNvSpPr/>
              <p:nvPr>
                <p:custDataLst>
                  <p:tags r:id="rId12"/>
                </p:custDataLst>
              </p:nvPr>
            </p:nvSpPr>
            <p:spPr>
              <a:xfrm>
                <a:off x="1259632" y="4997755"/>
                <a:ext cx="425504" cy="577688"/>
              </a:xfrm>
              <a:prstGeom prst="ellipse">
                <a:avLst/>
              </a:prstGeom>
              <a:solidFill>
                <a:schemeClr val="accent2"/>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22" name="组合 21"/>
            <p:cNvGrpSpPr/>
            <p:nvPr/>
          </p:nvGrpSpPr>
          <p:grpSpPr>
            <a:xfrm>
              <a:off x="8004212" y="2132858"/>
              <a:ext cx="1747151" cy="3946640"/>
              <a:chOff x="6940144" y="1484787"/>
              <a:chExt cx="1747151" cy="3946640"/>
            </a:xfrm>
          </p:grpSpPr>
          <p:sp>
            <p:nvSpPr>
              <p:cNvPr id="28" name="MH_Other_7"/>
              <p:cNvSpPr/>
              <p:nvPr>
                <p:custDataLst>
                  <p:tags r:id="rId5"/>
                </p:custDataLst>
              </p:nvPr>
            </p:nvSpPr>
            <p:spPr>
              <a:xfrm>
                <a:off x="7180564" y="3785055"/>
                <a:ext cx="1299477" cy="1341327"/>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29" name="MH_Other_8"/>
              <p:cNvSpPr/>
              <p:nvPr>
                <p:custDataLst>
                  <p:tags r:id="rId6"/>
                </p:custDataLst>
              </p:nvPr>
            </p:nvSpPr>
            <p:spPr>
              <a:xfrm>
                <a:off x="7570571" y="3774148"/>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3">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30" name="MH_SubTitle_3"/>
              <p:cNvSpPr/>
              <p:nvPr>
                <p:custDataLst>
                  <p:tags r:id="rId7"/>
                </p:custDataLst>
              </p:nvPr>
            </p:nvSpPr>
            <p:spPr>
              <a:xfrm>
                <a:off x="6944249" y="1484787"/>
                <a:ext cx="1743046" cy="2988164"/>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ru-RU" sz="1200" b="1" dirty="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Продление срока</a:t>
                </a:r>
              </a:p>
              <a:p>
                <a:pPr algn="ctr" fontAlgn="ctr"/>
                <a:r>
                  <a:rPr lang="ru-RU" sz="1200" b="1" dirty="0">
                    <a:solidFill>
                      <a:schemeClr val="bg1">
                        <a:lumMod val="65000"/>
                      </a:schemeClr>
                    </a:solidFill>
                    <a:latin typeface="Huawei Sans" panose="020C0503030203020204" pitchFamily="34" charset="0"/>
                    <a:ea typeface="方正兰亭黑简体" panose="02000000000000000000" pitchFamily="2" charset="-122"/>
                    <a:sym typeface="Huawei Sans" panose="020C0503030203020204" pitchFamily="34" charset="0"/>
                  </a:rPr>
                  <a:t>службы SSD</a:t>
                </a:r>
              </a:p>
            </p:txBody>
          </p:sp>
          <p:sp>
            <p:nvSpPr>
              <p:cNvPr id="31" name="MH_Other_9"/>
              <p:cNvSpPr/>
              <p:nvPr>
                <p:custDataLst>
                  <p:tags r:id="rId8"/>
                </p:custDataLst>
              </p:nvPr>
            </p:nvSpPr>
            <p:spPr>
              <a:xfrm>
                <a:off x="6940144" y="4853739"/>
                <a:ext cx="425504" cy="577688"/>
              </a:xfrm>
              <a:prstGeom prst="ellipse">
                <a:avLst/>
              </a:prstGeom>
              <a:solidFill>
                <a:schemeClr val="bg1">
                  <a:lumMod val="6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nvGrpSpPr>
            <p:cNvPr id="23" name="组合 22"/>
            <p:cNvGrpSpPr/>
            <p:nvPr/>
          </p:nvGrpSpPr>
          <p:grpSpPr>
            <a:xfrm>
              <a:off x="5483932" y="2132856"/>
              <a:ext cx="1747150" cy="3946643"/>
              <a:chOff x="1259632" y="1628800"/>
              <a:chExt cx="1747150" cy="3946643"/>
            </a:xfrm>
          </p:grpSpPr>
          <p:sp>
            <p:nvSpPr>
              <p:cNvPr id="24" name="MH_Other_4"/>
              <p:cNvSpPr/>
              <p:nvPr>
                <p:custDataLst>
                  <p:tags r:id="rId1"/>
                </p:custDataLst>
              </p:nvPr>
            </p:nvSpPr>
            <p:spPr>
              <a:xfrm>
                <a:off x="1500051" y="3929070"/>
                <a:ext cx="1299477" cy="1341325"/>
              </a:xfrm>
              <a:custGeom>
                <a:avLst/>
                <a:gdLst>
                  <a:gd name="connsiteX0" fmla="*/ 1280265 w 1280265"/>
                  <a:gd name="connsiteY0" fmla="*/ 0 h 1336431"/>
                  <a:gd name="connsiteX1" fmla="*/ 770311 w 1280265"/>
                  <a:gd name="connsiteY1" fmla="*/ 202223 h 1336431"/>
                  <a:gd name="connsiteX2" fmla="*/ 357073 w 1280265"/>
                  <a:gd name="connsiteY2" fmla="*/ 571500 h 1336431"/>
                  <a:gd name="connsiteX3" fmla="*/ 40550 w 1280265"/>
                  <a:gd name="connsiteY3" fmla="*/ 1028700 h 1336431"/>
                  <a:gd name="connsiteX4" fmla="*/ 14173 w 1280265"/>
                  <a:gd name="connsiteY4" fmla="*/ 1336431 h 1336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0265" h="1336431">
                    <a:moveTo>
                      <a:pt x="1280265" y="0"/>
                    </a:moveTo>
                    <a:cubicBezTo>
                      <a:pt x="1102220" y="53486"/>
                      <a:pt x="924176" y="106973"/>
                      <a:pt x="770311" y="202223"/>
                    </a:cubicBezTo>
                    <a:cubicBezTo>
                      <a:pt x="616446" y="297473"/>
                      <a:pt x="478700" y="433754"/>
                      <a:pt x="357073" y="571500"/>
                    </a:cubicBezTo>
                    <a:cubicBezTo>
                      <a:pt x="235446" y="709246"/>
                      <a:pt x="97700" y="901211"/>
                      <a:pt x="40550" y="1028700"/>
                    </a:cubicBezTo>
                    <a:cubicBezTo>
                      <a:pt x="-16600" y="1156189"/>
                      <a:pt x="-1214" y="1246310"/>
                      <a:pt x="14173" y="1336431"/>
                    </a:cubicBezTo>
                  </a:path>
                </a:pathLst>
              </a:cu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25" name="MH_Other_5"/>
              <p:cNvSpPr/>
              <p:nvPr>
                <p:custDataLst>
                  <p:tags r:id="rId2"/>
                </p:custDataLst>
              </p:nvPr>
            </p:nvSpPr>
            <p:spPr>
              <a:xfrm>
                <a:off x="1890057" y="3918164"/>
                <a:ext cx="909470" cy="688048"/>
              </a:xfrm>
              <a:custGeom>
                <a:avLst/>
                <a:gdLst>
                  <a:gd name="connsiteX0" fmla="*/ 936800 w 936800"/>
                  <a:gd name="connsiteY0" fmla="*/ 0 h 705361"/>
                  <a:gd name="connsiteX1" fmla="*/ 934440 w 936800"/>
                  <a:gd name="connsiteY1" fmla="*/ 12638 h 705361"/>
                  <a:gd name="connsiteX2" fmla="*/ 305655 w 936800"/>
                  <a:gd name="connsiteY2" fmla="*/ 705361 h 705361"/>
                  <a:gd name="connsiteX3" fmla="*/ 40030 w 936800"/>
                  <a:gd name="connsiteY3" fmla="*/ 616230 h 705361"/>
                  <a:gd name="connsiteX4" fmla="*/ 0 w 936800"/>
                  <a:gd name="connsiteY4" fmla="*/ 580117 h 705361"/>
                  <a:gd name="connsiteX5" fmla="*/ 25579 w 936800"/>
                  <a:gd name="connsiteY5" fmla="*/ 545326 h 705361"/>
                  <a:gd name="connsiteX6" fmla="*/ 610280 w 936800"/>
                  <a:gd name="connsiteY6" fmla="*/ 107428 h 705361"/>
                  <a:gd name="connsiteX7" fmla="*/ 822009 w 936800"/>
                  <a:gd name="connsiteY7" fmla="*/ 27354 h 705361"/>
                  <a:gd name="connsiteX0-1" fmla="*/ 1065951 w 1065951"/>
                  <a:gd name="connsiteY0-2" fmla="*/ 0 h 740584"/>
                  <a:gd name="connsiteX1-3" fmla="*/ 934440 w 1065951"/>
                  <a:gd name="connsiteY1-4" fmla="*/ 47861 h 740584"/>
                  <a:gd name="connsiteX2-5" fmla="*/ 305655 w 1065951"/>
                  <a:gd name="connsiteY2-6" fmla="*/ 740584 h 740584"/>
                  <a:gd name="connsiteX3-7" fmla="*/ 40030 w 1065951"/>
                  <a:gd name="connsiteY3-8" fmla="*/ 651453 h 740584"/>
                  <a:gd name="connsiteX4-9" fmla="*/ 0 w 1065951"/>
                  <a:gd name="connsiteY4-10" fmla="*/ 615340 h 740584"/>
                  <a:gd name="connsiteX5-11" fmla="*/ 25579 w 1065951"/>
                  <a:gd name="connsiteY5-12" fmla="*/ 580549 h 740584"/>
                  <a:gd name="connsiteX6-13" fmla="*/ 610280 w 1065951"/>
                  <a:gd name="connsiteY6-14" fmla="*/ 142651 h 740584"/>
                  <a:gd name="connsiteX7-15" fmla="*/ 822009 w 1065951"/>
                  <a:gd name="connsiteY7-16" fmla="*/ 62577 h 740584"/>
                  <a:gd name="connsiteX8" fmla="*/ 1065951 w 1065951"/>
                  <a:gd name="connsiteY8" fmla="*/ 0 h 740584"/>
                  <a:gd name="connsiteX0-17" fmla="*/ 1065951 w 1065951"/>
                  <a:gd name="connsiteY0-18" fmla="*/ 0 h 777223"/>
                  <a:gd name="connsiteX1-19" fmla="*/ 1040109 w 1065951"/>
                  <a:gd name="connsiteY1-20" fmla="*/ 47861 h 777223"/>
                  <a:gd name="connsiteX2-21" fmla="*/ 305655 w 1065951"/>
                  <a:gd name="connsiteY2-22" fmla="*/ 740584 h 777223"/>
                  <a:gd name="connsiteX3-23" fmla="*/ 40030 w 1065951"/>
                  <a:gd name="connsiteY3-24" fmla="*/ 651453 h 777223"/>
                  <a:gd name="connsiteX4-25" fmla="*/ 0 w 1065951"/>
                  <a:gd name="connsiteY4-26" fmla="*/ 615340 h 777223"/>
                  <a:gd name="connsiteX5-27" fmla="*/ 25579 w 1065951"/>
                  <a:gd name="connsiteY5-28" fmla="*/ 580549 h 777223"/>
                  <a:gd name="connsiteX6-29" fmla="*/ 610280 w 1065951"/>
                  <a:gd name="connsiteY6-30" fmla="*/ 142651 h 777223"/>
                  <a:gd name="connsiteX7-31" fmla="*/ 822009 w 1065951"/>
                  <a:gd name="connsiteY7-32" fmla="*/ 62577 h 777223"/>
                  <a:gd name="connsiteX8-33" fmla="*/ 1065951 w 1065951"/>
                  <a:gd name="connsiteY8-34" fmla="*/ 0 h 777223"/>
                  <a:gd name="connsiteX0-35" fmla="*/ 1065951 w 1065951"/>
                  <a:gd name="connsiteY0-36" fmla="*/ 0 h 740752"/>
                  <a:gd name="connsiteX1-37" fmla="*/ 1040109 w 1065951"/>
                  <a:gd name="connsiteY1-38" fmla="*/ 47861 h 740752"/>
                  <a:gd name="connsiteX2-39" fmla="*/ 305655 w 1065951"/>
                  <a:gd name="connsiteY2-40" fmla="*/ 740584 h 740752"/>
                  <a:gd name="connsiteX3-41" fmla="*/ 40030 w 1065951"/>
                  <a:gd name="connsiteY3-42" fmla="*/ 651453 h 740752"/>
                  <a:gd name="connsiteX4-43" fmla="*/ 0 w 1065951"/>
                  <a:gd name="connsiteY4-44" fmla="*/ 615340 h 740752"/>
                  <a:gd name="connsiteX5-45" fmla="*/ 25579 w 1065951"/>
                  <a:gd name="connsiteY5-46" fmla="*/ 580549 h 740752"/>
                  <a:gd name="connsiteX6-47" fmla="*/ 610280 w 1065951"/>
                  <a:gd name="connsiteY6-48" fmla="*/ 142651 h 740752"/>
                  <a:gd name="connsiteX7-49" fmla="*/ 822009 w 1065951"/>
                  <a:gd name="connsiteY7-50" fmla="*/ 62577 h 740752"/>
                  <a:gd name="connsiteX8-51" fmla="*/ 1065951 w 1065951"/>
                  <a:gd name="connsiteY8-52" fmla="*/ 0 h 74075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1065951" h="740752">
                    <a:moveTo>
                      <a:pt x="1065951" y="0"/>
                    </a:moveTo>
                    <a:cubicBezTo>
                      <a:pt x="1065164" y="4213"/>
                      <a:pt x="1040896" y="43648"/>
                      <a:pt x="1040109" y="47861"/>
                    </a:cubicBezTo>
                    <a:cubicBezTo>
                      <a:pt x="936513" y="454946"/>
                      <a:pt x="500166" y="748822"/>
                      <a:pt x="305655" y="740584"/>
                    </a:cubicBezTo>
                    <a:cubicBezTo>
                      <a:pt x="185941" y="735514"/>
                      <a:pt x="121672" y="708847"/>
                      <a:pt x="40030" y="651453"/>
                    </a:cubicBezTo>
                    <a:lnTo>
                      <a:pt x="0" y="615340"/>
                    </a:lnTo>
                    <a:lnTo>
                      <a:pt x="25579" y="580549"/>
                    </a:lnTo>
                    <a:cubicBezTo>
                      <a:pt x="161442" y="410521"/>
                      <a:pt x="363393" y="254074"/>
                      <a:pt x="610280" y="142651"/>
                    </a:cubicBezTo>
                    <a:cubicBezTo>
                      <a:pt x="680819" y="110816"/>
                      <a:pt x="751687" y="84163"/>
                      <a:pt x="822009" y="62577"/>
                    </a:cubicBezTo>
                    <a:cubicBezTo>
                      <a:pt x="860273" y="53459"/>
                      <a:pt x="1027687" y="9118"/>
                      <a:pt x="106595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latin typeface="Huawei Sans" panose="020C0503030203020204" pitchFamily="34" charset="0"/>
                  <a:ea typeface="方正兰亭黑简体" panose="02000000000000000000" pitchFamily="2" charset="-122"/>
                  <a:sym typeface="Huawei Sans" panose="020C0503030203020204" pitchFamily="34" charset="0"/>
                </a:endParaRPr>
              </a:p>
            </p:txBody>
          </p:sp>
          <p:sp>
            <p:nvSpPr>
              <p:cNvPr id="26" name="MH_SubTitle_2"/>
              <p:cNvSpPr/>
              <p:nvPr>
                <p:custDataLst>
                  <p:tags r:id="rId3"/>
                </p:custDataLst>
              </p:nvPr>
            </p:nvSpPr>
            <p:spPr>
              <a:xfrm>
                <a:off x="1263736" y="1628800"/>
                <a:ext cx="1743046" cy="2988163"/>
              </a:xfrm>
              <a:custGeom>
                <a:avLst/>
                <a:gdLst>
                  <a:gd name="connsiteX0" fmla="*/ 764931 w 1529862"/>
                  <a:gd name="connsiteY0" fmla="*/ 70339 h 2409092"/>
                  <a:gd name="connsiteX1" fmla="*/ 82519 w 1529862"/>
                  <a:gd name="connsiteY1" fmla="*/ 1204547 h 2409092"/>
                  <a:gd name="connsiteX2" fmla="*/ 764931 w 1529862"/>
                  <a:gd name="connsiteY2" fmla="*/ 2338755 h 2409092"/>
                  <a:gd name="connsiteX3" fmla="*/ 1447343 w 1529862"/>
                  <a:gd name="connsiteY3" fmla="*/ 1204547 h 2409092"/>
                  <a:gd name="connsiteX4" fmla="*/ 764931 w 1529862"/>
                  <a:gd name="connsiteY4" fmla="*/ 70339 h 2409092"/>
                  <a:gd name="connsiteX5" fmla="*/ 764931 w 1529862"/>
                  <a:gd name="connsiteY5" fmla="*/ 0 h 2409092"/>
                  <a:gd name="connsiteX6" fmla="*/ 1529862 w 1529862"/>
                  <a:gd name="connsiteY6" fmla="*/ 1204546 h 2409092"/>
                  <a:gd name="connsiteX7" fmla="*/ 764931 w 1529862"/>
                  <a:gd name="connsiteY7" fmla="*/ 2409092 h 2409092"/>
                  <a:gd name="connsiteX8" fmla="*/ 0 w 1529862"/>
                  <a:gd name="connsiteY8" fmla="*/ 1204546 h 2409092"/>
                  <a:gd name="connsiteX9" fmla="*/ 764931 w 1529862"/>
                  <a:gd name="connsiteY9" fmla="*/ 0 h 2409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9862" h="2409092">
                    <a:moveTo>
                      <a:pt x="764931" y="70339"/>
                    </a:moveTo>
                    <a:cubicBezTo>
                      <a:pt x="388045" y="70339"/>
                      <a:pt x="82519" y="578141"/>
                      <a:pt x="82519" y="1204547"/>
                    </a:cubicBezTo>
                    <a:cubicBezTo>
                      <a:pt x="82519" y="1830953"/>
                      <a:pt x="388045" y="2338755"/>
                      <a:pt x="764931" y="2338755"/>
                    </a:cubicBezTo>
                    <a:cubicBezTo>
                      <a:pt x="1141817" y="2338755"/>
                      <a:pt x="1447343" y="1830953"/>
                      <a:pt x="1447343" y="1204547"/>
                    </a:cubicBezTo>
                    <a:cubicBezTo>
                      <a:pt x="1447343" y="578141"/>
                      <a:pt x="1141817" y="70339"/>
                      <a:pt x="764931" y="70339"/>
                    </a:cubicBezTo>
                    <a:close/>
                    <a:moveTo>
                      <a:pt x="764931" y="0"/>
                    </a:moveTo>
                    <a:cubicBezTo>
                      <a:pt x="1187391" y="0"/>
                      <a:pt x="1529862" y="539294"/>
                      <a:pt x="1529862" y="1204546"/>
                    </a:cubicBezTo>
                    <a:cubicBezTo>
                      <a:pt x="1529862" y="1869798"/>
                      <a:pt x="1187391" y="2409092"/>
                      <a:pt x="764931" y="2409092"/>
                    </a:cubicBezTo>
                    <a:cubicBezTo>
                      <a:pt x="342471" y="2409092"/>
                      <a:pt x="0" y="1869798"/>
                      <a:pt x="0" y="1204546"/>
                    </a:cubicBezTo>
                    <a:cubicBezTo>
                      <a:pt x="0" y="539294"/>
                      <a:pt x="342471" y="0"/>
                      <a:pt x="764931"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360000" rtlCol="0" anchor="ctr">
                <a:noAutofit/>
              </a:bodyPr>
              <a:lstStyle/>
              <a:p>
                <a:pPr algn="ctr" fontAlgn="ctr"/>
                <a:r>
                  <a:rPr lang="ru-RU" sz="1200" b="1">
                    <a:solidFill>
                      <a:schemeClr val="accent2">
                        <a:lumMod val="75000"/>
                      </a:schemeClr>
                    </a:solidFill>
                    <a:latin typeface="Huawei Sans" panose="020C0503030203020204" pitchFamily="34" charset="0"/>
                    <a:ea typeface="方正兰亭黑简体" panose="02000000000000000000" pitchFamily="2" charset="-122"/>
                    <a:sym typeface="Huawei Sans" panose="020C0503030203020204" pitchFamily="34" charset="0"/>
                  </a:rPr>
                  <a:t>Экономия затрат</a:t>
                </a:r>
              </a:p>
            </p:txBody>
          </p:sp>
          <p:sp>
            <p:nvSpPr>
              <p:cNvPr id="27" name="MH_Other_6"/>
              <p:cNvSpPr/>
              <p:nvPr>
                <p:custDataLst>
                  <p:tags r:id="rId4"/>
                </p:custDataLst>
              </p:nvPr>
            </p:nvSpPr>
            <p:spPr>
              <a:xfrm>
                <a:off x="1259632" y="4997755"/>
                <a:ext cx="425504" cy="577688"/>
              </a:xfrm>
              <a:prstGeom prst="ellipse">
                <a:avLst/>
              </a:prstGeom>
              <a:solidFill>
                <a:schemeClr val="accent2">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sz="1400" b="1" dirty="0">
                  <a:solidFill>
                    <a:srgbClr val="FEFFFF"/>
                  </a:solidFill>
                  <a:latin typeface="Huawei Sans" panose="020C0503030203020204" pitchFamily="34" charset="0"/>
                  <a:ea typeface="方正兰亭黑简体" panose="02000000000000000000" pitchFamily="2" charset="-122"/>
                  <a:sym typeface="Huawei Sans" panose="020C0503030203020204" pitchFamily="34" charset="0"/>
                </a:endParaRPr>
              </a:p>
            </p:txBody>
          </p:sp>
        </p:grpSp>
      </p:grpSp>
    </p:spTree>
    <p:extLst>
      <p:ext uri="{BB962C8B-B14F-4D97-AF65-F5344CB8AC3E}">
        <p14:creationId xmlns:p14="http://schemas.microsoft.com/office/powerpoint/2010/main" val="21495769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wrap="square">
            <a:noAutofit/>
          </a:bodyPr>
          <a:lstStyle/>
          <a:p>
            <a:r>
              <a:rPr lang="ru-RU">
                <a:latin typeface="Huawei Sans" panose="020C0503030203020204" pitchFamily="34" charset="0"/>
              </a:rPr>
              <a:t>Процедура конфигурирования</a:t>
            </a:r>
          </a:p>
        </p:txBody>
      </p:sp>
      <p:sp>
        <p:nvSpPr>
          <p:cNvPr id="12" name="流程图: 终止 11"/>
          <p:cNvSpPr/>
          <p:nvPr/>
        </p:nvSpPr>
        <p:spPr>
          <a:xfrm>
            <a:off x="5082731" y="1665096"/>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Начало</a:t>
            </a:r>
          </a:p>
        </p:txBody>
      </p:sp>
      <p:sp>
        <p:nvSpPr>
          <p:cNvPr id="13" name="流程图: 可选过程 12"/>
          <p:cNvSpPr/>
          <p:nvPr/>
        </p:nvSpPr>
        <p:spPr>
          <a:xfrm>
            <a:off x="4370887" y="2714539"/>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Проверка лицензии</a:t>
            </a:r>
          </a:p>
        </p:txBody>
      </p:sp>
      <p:sp>
        <p:nvSpPr>
          <p:cNvPr id="15" name="流程图: 可选过程 14"/>
          <p:cNvSpPr/>
          <p:nvPr/>
        </p:nvSpPr>
        <p:spPr>
          <a:xfrm>
            <a:off x="4370888" y="3862514"/>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Включение SmartCompression</a:t>
            </a:r>
          </a:p>
        </p:txBody>
      </p:sp>
      <p:sp>
        <p:nvSpPr>
          <p:cNvPr id="19" name="流程图: 终止 18"/>
          <p:cNvSpPr/>
          <p:nvPr/>
        </p:nvSpPr>
        <p:spPr>
          <a:xfrm>
            <a:off x="5082729" y="5018368"/>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Конец</a:t>
            </a:r>
          </a:p>
        </p:txBody>
      </p:sp>
      <p:cxnSp>
        <p:nvCxnSpPr>
          <p:cNvPr id="21" name="直接箭头连接符 20"/>
          <p:cNvCxnSpPr>
            <a:stCxn id="12" idx="2"/>
            <a:endCxn id="13" idx="0"/>
          </p:cNvCxnSpPr>
          <p:nvPr/>
        </p:nvCxnSpPr>
        <p:spPr>
          <a:xfrm>
            <a:off x="6118665" y="2207010"/>
            <a:ext cx="0" cy="507529"/>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15" idx="2"/>
            <a:endCxn id="19" idx="0"/>
          </p:cNvCxnSpPr>
          <p:nvPr/>
        </p:nvCxnSpPr>
        <p:spPr>
          <a:xfrm flipH="1">
            <a:off x="6118663" y="4446533"/>
            <a:ext cx="3" cy="571835"/>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3" idx="2"/>
            <a:endCxn id="15" idx="0"/>
          </p:cNvCxnSpPr>
          <p:nvPr/>
        </p:nvCxnSpPr>
        <p:spPr>
          <a:xfrm>
            <a:off x="6118665" y="3298558"/>
            <a:ext cx="1" cy="563956"/>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bwMode="auto">
          <a:xfrm>
            <a:off x="4445060" y="2452846"/>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cxnSp>
        <p:nvCxnSpPr>
          <p:cNvPr id="16" name="直接连接符 15"/>
          <p:cNvCxnSpPr/>
          <p:nvPr/>
        </p:nvCxnSpPr>
        <p:spPr bwMode="auto">
          <a:xfrm>
            <a:off x="4445060" y="3595892"/>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cxnSp>
        <p:nvCxnSpPr>
          <p:cNvPr id="17" name="直接连接符 16"/>
          <p:cNvCxnSpPr/>
          <p:nvPr/>
        </p:nvCxnSpPr>
        <p:spPr bwMode="auto">
          <a:xfrm>
            <a:off x="4466059" y="4730647"/>
            <a:ext cx="3272725" cy="0"/>
          </a:xfrm>
          <a:prstGeom prst="line">
            <a:avLst/>
          </a:prstGeom>
          <a:solidFill>
            <a:schemeClr val="accent1"/>
          </a:solidFill>
          <a:ln w="12700" cap="flat" cmpd="sng" algn="ctr">
            <a:solidFill>
              <a:schemeClr val="tx1"/>
            </a:solidFill>
            <a:prstDash val="dash"/>
            <a:round/>
            <a:headEnd type="none" w="med" len="med"/>
            <a:tailEnd type="none" w="med" len="med"/>
          </a:ln>
          <a:effectLst/>
        </p:spPr>
      </p:cxnSp>
      <p:sp>
        <p:nvSpPr>
          <p:cNvPr id="20" name="文本框 19"/>
          <p:cNvSpPr txBox="1"/>
          <p:nvPr/>
        </p:nvSpPr>
        <p:spPr bwMode="auto">
          <a:xfrm>
            <a:off x="1834082" y="2567393"/>
            <a:ext cx="2557744" cy="827323"/>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marL="223838" indent="-223838" fontAlgn="ctr"/>
            <a:r>
              <a:rPr lang="ru-RU" sz="1600">
                <a:latin typeface="Huawei Sans" panose="020C0503030203020204" pitchFamily="34" charset="0"/>
              </a:rPr>
              <a:t>1. Проверка доступности SmartCompression</a:t>
            </a:r>
          </a:p>
        </p:txBody>
      </p:sp>
      <p:sp>
        <p:nvSpPr>
          <p:cNvPr id="22" name="文本框 21"/>
          <p:cNvSpPr txBox="1"/>
          <p:nvPr/>
        </p:nvSpPr>
        <p:spPr bwMode="auto">
          <a:xfrm>
            <a:off x="1816925" y="3626639"/>
            <a:ext cx="2333694" cy="1196655"/>
          </a:xfrm>
          <a:prstGeom prst="rect">
            <a:avLst/>
          </a:prstGeom>
          <a:noFill/>
          <a:ln w="9525" algn="ctr">
            <a:noFill/>
            <a:miter lim="800000"/>
            <a:headEnd/>
            <a:tailEnd/>
          </a:ln>
        </p:spPr>
        <p:txBody>
          <a:bodyPr vert="horz" wrap="square" lIns="87802" tIns="43901" rIns="87802" bIns="43901" numCol="1" rtlCol="0" anchor="ctr" anchorCtr="0" compatLnSpc="1">
            <a:prstTxWarp prst="textNoShape">
              <a:avLst/>
            </a:prstTxWarp>
            <a:noAutofit/>
          </a:bodyPr>
          <a:lstStyle/>
          <a:p>
            <a:pPr marL="223838" indent="-223838" fontAlgn="ctr"/>
            <a:r>
              <a:rPr lang="ru-RU" sz="1600">
                <a:latin typeface="Huawei Sans" panose="020C0503030203020204" pitchFamily="34" charset="0"/>
              </a:rPr>
              <a:t>2. Включение SmartCompression для LUNов</a:t>
            </a:r>
          </a:p>
        </p:txBody>
      </p:sp>
    </p:spTree>
    <p:extLst>
      <p:ext uri="{BB962C8B-B14F-4D97-AF65-F5344CB8AC3E}">
        <p14:creationId xmlns:p14="http://schemas.microsoft.com/office/powerpoint/2010/main" val="6865414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ru-RU">
                <a:solidFill>
                  <a:schemeClr val="bg1">
                    <a:lumMod val="50000"/>
                  </a:schemeClr>
                </a:solidFill>
                <a:latin typeface="Huawei Sans" panose="020C0503030203020204" pitchFamily="34" charset="0"/>
              </a:rPr>
              <a:t>SmartThin </a:t>
            </a:r>
          </a:p>
          <a:p>
            <a:r>
              <a:rPr lang="ru-RU">
                <a:solidFill>
                  <a:schemeClr val="bg1">
                    <a:lumMod val="50000"/>
                  </a:schemeClr>
                </a:solidFill>
                <a:latin typeface="Huawei Sans" panose="020C0503030203020204" pitchFamily="34" charset="0"/>
              </a:rPr>
              <a:t>SmartTier </a:t>
            </a:r>
          </a:p>
          <a:p>
            <a:r>
              <a:rPr lang="ru-RU">
                <a:solidFill>
                  <a:schemeClr val="bg1">
                    <a:lumMod val="50000"/>
                  </a:schemeClr>
                </a:solidFill>
                <a:latin typeface="Huawei Sans" panose="020C0503030203020204" pitchFamily="34" charset="0"/>
              </a:rPr>
              <a:t>SmartQoS </a:t>
            </a:r>
          </a:p>
          <a:p>
            <a:r>
              <a:rPr lang="ru-RU">
                <a:solidFill>
                  <a:schemeClr val="bg1">
                    <a:lumMod val="50000"/>
                  </a:schemeClr>
                </a:solidFill>
                <a:latin typeface="Huawei Sans" panose="020C0503030203020204" pitchFamily="34" charset="0"/>
              </a:rPr>
              <a:t>SmartDedupe </a:t>
            </a:r>
          </a:p>
          <a:p>
            <a:r>
              <a:rPr lang="ru-RU">
                <a:solidFill>
                  <a:schemeClr val="bg1">
                    <a:lumMod val="50000"/>
                  </a:schemeClr>
                </a:solidFill>
                <a:latin typeface="Huawei Sans" panose="020C0503030203020204" pitchFamily="34" charset="0"/>
              </a:rPr>
              <a:t>SmartCompression </a:t>
            </a:r>
          </a:p>
          <a:p>
            <a:r>
              <a:rPr lang="ru-RU" b="1">
                <a:latin typeface="Huawei Sans" panose="020C0503030203020204" pitchFamily="34" charset="0"/>
              </a:rPr>
              <a:t>SmartMigration </a:t>
            </a:r>
          </a:p>
        </p:txBody>
      </p:sp>
    </p:spTree>
    <p:extLst>
      <p:ext uri="{BB962C8B-B14F-4D97-AF65-F5344CB8AC3E}">
        <p14:creationId xmlns:p14="http://schemas.microsoft.com/office/powerpoint/2010/main" val="30070193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wrap="square">
            <a:noAutofit/>
          </a:bodyPr>
          <a:lstStyle/>
          <a:p>
            <a:r>
              <a:rPr lang="ru-RU">
                <a:latin typeface="Huawei Sans" panose="020C0503030203020204" pitchFamily="34" charset="0"/>
              </a:rPr>
              <a:t>Обзор</a:t>
            </a:r>
          </a:p>
        </p:txBody>
      </p:sp>
      <p:sp>
        <p:nvSpPr>
          <p:cNvPr id="4" name="文本占位符 3"/>
          <p:cNvSpPr>
            <a:spLocks noGrp="1"/>
          </p:cNvSpPr>
          <p:nvPr>
            <p:ph type="body" sz="quarter" idx="10"/>
          </p:nvPr>
        </p:nvSpPr>
        <p:spPr/>
        <p:txBody>
          <a:bodyPr wrap="square">
            <a:noAutofit/>
          </a:bodyPr>
          <a:lstStyle/>
          <a:p>
            <a:r>
              <a:rPr lang="ru-RU">
                <a:latin typeface="Huawei Sans" panose="020C0503030203020204" pitchFamily="34" charset="0"/>
              </a:rPr>
              <a:t>SmartMigration — ключевая технология для переноса сервисов. </a:t>
            </a:r>
            <a:r>
              <a:rPr lang="ru-RU"/>
              <a:t>Перенос всех услуг с исходного LUNа на целевой LUN может быть осуществлен без прерывания сервисов хоста.</a:t>
            </a:r>
            <a:r>
              <a:rPr lang="ru-RU">
                <a:latin typeface="Huawei Sans" panose="020C0503030203020204" pitchFamily="34" charset="0"/>
              </a:rPr>
              <a:t> </a:t>
            </a:r>
            <a:r>
              <a:rPr lang="ru-RU"/>
              <a:t>После завершения репликации целевой LUN может полностью заменить исходный LUN в плане предоставления сервисов.</a:t>
            </a:r>
          </a:p>
        </p:txBody>
      </p:sp>
      <p:sp>
        <p:nvSpPr>
          <p:cNvPr id="5" name="云形标注 4"/>
          <p:cNvSpPr/>
          <p:nvPr/>
        </p:nvSpPr>
        <p:spPr>
          <a:xfrm flipH="1">
            <a:off x="6096000" y="3154680"/>
            <a:ext cx="4143589" cy="1902965"/>
          </a:xfrm>
          <a:prstGeom prst="cloudCallout">
            <a:avLst>
              <a:gd name="adj1" fmla="val -75977"/>
              <a:gd name="adj2" fmla="val 32389"/>
            </a:avLst>
          </a:prstGeom>
        </p:spPr>
        <p:style>
          <a:lnRef idx="2">
            <a:schemeClr val="dk1"/>
          </a:lnRef>
          <a:fillRef idx="1">
            <a:schemeClr val="lt1"/>
          </a:fillRef>
          <a:effectRef idx="0">
            <a:schemeClr val="dk1"/>
          </a:effectRef>
          <a:fontRef idx="minor">
            <a:schemeClr val="dk1"/>
          </a:fontRef>
        </p:style>
        <p:txBody>
          <a:bodyPr wrap="square" rtlCol="0" anchor="ctr">
            <a:noAutofit/>
          </a:bodyPr>
          <a:lstStyle/>
          <a:p>
            <a:pPr algn="ctr" fontAlgn="ctr"/>
            <a:r>
              <a:rPr lang="ru-RU" dirty="0">
                <a:latin typeface="Huawei Sans" panose="020C0503030203020204" pitchFamily="34" charset="0"/>
              </a:rPr>
              <a:t>Что значит «полностью»?</a:t>
            </a:r>
          </a:p>
        </p:txBody>
      </p:sp>
    </p:spTree>
    <p:extLst>
      <p:ext uri="{BB962C8B-B14F-4D97-AF65-F5344CB8AC3E}">
        <p14:creationId xmlns:p14="http://schemas.microsoft.com/office/powerpoint/2010/main" val="289962286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Принцип работы SmartMigration</a:t>
            </a:r>
          </a:p>
        </p:txBody>
      </p:sp>
      <p:sp>
        <p:nvSpPr>
          <p:cNvPr id="14" name="文本占位符 13"/>
          <p:cNvSpPr>
            <a:spLocks noGrp="1"/>
          </p:cNvSpPr>
          <p:nvPr>
            <p:ph type="body" sz="quarter" idx="10"/>
          </p:nvPr>
        </p:nvSpPr>
        <p:spPr/>
        <p:txBody>
          <a:bodyPr wrap="square">
            <a:noAutofit/>
          </a:bodyPr>
          <a:lstStyle/>
          <a:p>
            <a:r>
              <a:rPr lang="ru-RU">
                <a:latin typeface="Huawei Sans" panose="020C0503030203020204" pitchFamily="34" charset="0"/>
              </a:rPr>
              <a:t>SmartMigration используется для регулирования производительности служб или обновления систем хранения данных путем переноса сервисов между LUNами.</a:t>
            </a:r>
          </a:p>
          <a:p>
            <a:r>
              <a:rPr lang="ru-RU">
                <a:latin typeface="Huawei Sans" panose="020C0503030203020204" pitchFamily="34" charset="0"/>
              </a:rPr>
              <a:t>Развертывание SmartMigration выполняется в два этапа:</a:t>
            </a:r>
          </a:p>
        </p:txBody>
      </p:sp>
      <p:sp>
        <p:nvSpPr>
          <p:cNvPr id="4" name="右箭头 3"/>
          <p:cNvSpPr/>
          <p:nvPr/>
        </p:nvSpPr>
        <p:spPr>
          <a:xfrm>
            <a:off x="2671403" y="4199146"/>
            <a:ext cx="6667500" cy="348343"/>
          </a:xfrm>
          <a:prstGeom prst="rightArrow">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 name="文本框 4"/>
          <p:cNvSpPr txBox="1"/>
          <p:nvPr/>
        </p:nvSpPr>
        <p:spPr>
          <a:xfrm>
            <a:off x="1158949" y="4137458"/>
            <a:ext cx="1413717" cy="461665"/>
          </a:xfrm>
          <a:prstGeom prst="rect">
            <a:avLst/>
          </a:prstGeom>
          <a:noFill/>
        </p:spPr>
        <p:txBody>
          <a:bodyPr wrap="square" rtlCol="0">
            <a:noAutofit/>
          </a:bodyPr>
          <a:lstStyle/>
          <a:p>
            <a:pPr fontAlgn="ctr"/>
            <a:r>
              <a:rPr lang="ru-RU" sz="2400" dirty="0">
                <a:latin typeface="Huawei Sans" panose="020C0503030203020204" pitchFamily="34" charset="0"/>
              </a:rPr>
              <a:t>Начало</a:t>
            </a:r>
          </a:p>
        </p:txBody>
      </p:sp>
      <p:sp>
        <p:nvSpPr>
          <p:cNvPr id="7" name="文本框 6"/>
          <p:cNvSpPr txBox="1"/>
          <p:nvPr/>
        </p:nvSpPr>
        <p:spPr>
          <a:xfrm>
            <a:off x="2915704" y="3506648"/>
            <a:ext cx="3073934" cy="461665"/>
          </a:xfrm>
          <a:prstGeom prst="rect">
            <a:avLst/>
          </a:prstGeom>
          <a:noFill/>
        </p:spPr>
        <p:txBody>
          <a:bodyPr wrap="square" rtlCol="0">
            <a:noAutofit/>
          </a:bodyPr>
          <a:lstStyle/>
          <a:p>
            <a:pPr algn="ctr" fontAlgn="ctr"/>
            <a:r>
              <a:rPr lang="ru-RU" sz="2000" b="1">
                <a:solidFill>
                  <a:srgbClr val="C00000"/>
                </a:solidFill>
                <a:latin typeface="Huawei Sans" panose="020C0503030203020204" pitchFamily="34" charset="0"/>
              </a:rPr>
              <a:t>Синхронизация сервисных данных</a:t>
            </a:r>
          </a:p>
        </p:txBody>
      </p:sp>
      <p:sp>
        <p:nvSpPr>
          <p:cNvPr id="8" name="文本框 7"/>
          <p:cNvSpPr txBox="1"/>
          <p:nvPr/>
        </p:nvSpPr>
        <p:spPr>
          <a:xfrm>
            <a:off x="5989638" y="3513344"/>
            <a:ext cx="3349265" cy="461665"/>
          </a:xfrm>
          <a:prstGeom prst="rect">
            <a:avLst/>
          </a:prstGeom>
          <a:noFill/>
        </p:spPr>
        <p:txBody>
          <a:bodyPr wrap="square" rtlCol="0">
            <a:noAutofit/>
          </a:bodyPr>
          <a:lstStyle/>
          <a:p>
            <a:pPr algn="ctr" fontAlgn="ctr"/>
            <a:r>
              <a:rPr lang="ru-RU" sz="2000" b="1" dirty="0">
                <a:solidFill>
                  <a:srgbClr val="C00000"/>
                </a:solidFill>
                <a:latin typeface="Huawei Sans" panose="020C0503030203020204" pitchFamily="34" charset="0"/>
              </a:rPr>
              <a:t>Обмен информацией между </a:t>
            </a:r>
            <a:r>
              <a:rPr lang="ru-RU" sz="2000" b="1" dirty="0" err="1">
                <a:solidFill>
                  <a:srgbClr val="C00000"/>
                </a:solidFill>
                <a:latin typeface="Huawei Sans" panose="020C0503030203020204" pitchFamily="34" charset="0"/>
              </a:rPr>
              <a:t>LUNами</a:t>
            </a:r>
            <a:endParaRPr lang="ru-RU" sz="2000" b="1" dirty="0">
              <a:solidFill>
                <a:srgbClr val="C00000"/>
              </a:solidFill>
              <a:latin typeface="Huawei Sans" panose="020C0503030203020204" pitchFamily="34" charset="0"/>
            </a:endParaRPr>
          </a:p>
        </p:txBody>
      </p:sp>
      <p:cxnSp>
        <p:nvCxnSpPr>
          <p:cNvPr id="10" name="直接连接符 9"/>
          <p:cNvCxnSpPr/>
          <p:nvPr/>
        </p:nvCxnSpPr>
        <p:spPr>
          <a:xfrm flipV="1">
            <a:off x="5899017" y="4199147"/>
            <a:ext cx="0" cy="117928"/>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9499391" y="4142484"/>
            <a:ext cx="1365833" cy="461665"/>
          </a:xfrm>
          <a:prstGeom prst="rect">
            <a:avLst/>
          </a:prstGeom>
          <a:noFill/>
        </p:spPr>
        <p:txBody>
          <a:bodyPr wrap="square" rtlCol="0">
            <a:noAutofit/>
          </a:bodyPr>
          <a:lstStyle/>
          <a:p>
            <a:pPr fontAlgn="ctr"/>
            <a:r>
              <a:rPr lang="ru-RU" sz="2400">
                <a:latin typeface="Huawei Sans" panose="020C0503030203020204" pitchFamily="34" charset="0"/>
              </a:rPr>
              <a:t>Конец</a:t>
            </a:r>
          </a:p>
        </p:txBody>
      </p:sp>
    </p:spTree>
    <p:extLst>
      <p:ext uri="{BB962C8B-B14F-4D97-AF65-F5344CB8AC3E}">
        <p14:creationId xmlns:p14="http://schemas.microsoft.com/office/powerpoint/2010/main" val="1017735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占位符 8"/>
          <p:cNvSpPr>
            <a:spLocks noGrp="1"/>
          </p:cNvSpPr>
          <p:nvPr>
            <p:ph type="body" sz="quarter" idx="10"/>
          </p:nvPr>
        </p:nvSpPr>
        <p:spPr/>
        <p:txBody>
          <a:bodyPr/>
          <a:lstStyle/>
          <a:p>
            <a:r>
              <a:rPr lang="ru-RU" sz="2000" dirty="0"/>
              <a:t>По окончании данного курса обучающиеся узнают принципы реализации и сценарии применения следующих функций:</a:t>
            </a:r>
          </a:p>
          <a:p>
            <a:pPr lvl="1"/>
            <a:r>
              <a:rPr lang="ru-RU" sz="1800" dirty="0" err="1"/>
              <a:t>SmartThin</a:t>
            </a:r>
            <a:r>
              <a:rPr lang="ru-RU" sz="1800" dirty="0"/>
              <a:t> </a:t>
            </a:r>
          </a:p>
          <a:p>
            <a:pPr lvl="1"/>
            <a:r>
              <a:rPr lang="ru-RU" sz="1800" dirty="0" err="1"/>
              <a:t>SmartTier</a:t>
            </a:r>
            <a:r>
              <a:rPr lang="ru-RU" sz="1800" dirty="0"/>
              <a:t> </a:t>
            </a:r>
          </a:p>
          <a:p>
            <a:pPr lvl="1"/>
            <a:r>
              <a:rPr lang="ru-RU" sz="1800" dirty="0" err="1"/>
              <a:t>SmartQoS</a:t>
            </a:r>
            <a:r>
              <a:rPr lang="ru-RU" sz="1800" dirty="0"/>
              <a:t> </a:t>
            </a:r>
          </a:p>
          <a:p>
            <a:pPr lvl="1"/>
            <a:r>
              <a:rPr lang="ru-RU" sz="1800" dirty="0" err="1"/>
              <a:t>SmartDedupe</a:t>
            </a:r>
            <a:endParaRPr lang="ru-RU" sz="1800" dirty="0"/>
          </a:p>
          <a:p>
            <a:pPr lvl="1"/>
            <a:r>
              <a:rPr lang="ru-RU" sz="1800" dirty="0" err="1"/>
              <a:t>SmartCompression</a:t>
            </a:r>
            <a:endParaRPr lang="ru-RU" sz="1800" dirty="0"/>
          </a:p>
          <a:p>
            <a:pPr lvl="1"/>
            <a:r>
              <a:rPr lang="ru-RU" sz="1800" dirty="0" err="1"/>
              <a:t>SmartMigration</a:t>
            </a:r>
            <a:endParaRPr lang="ru-RU" sz="1800" dirty="0"/>
          </a:p>
        </p:txBody>
      </p:sp>
    </p:spTree>
    <p:extLst>
      <p:ext uri="{BB962C8B-B14F-4D97-AF65-F5344CB8AC3E}">
        <p14:creationId xmlns:p14="http://schemas.microsoft.com/office/powerpoint/2010/main" val="15183319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sz="3200">
                <a:latin typeface="Huawei Sans" panose="020C0503030203020204" pitchFamily="34" charset="0"/>
              </a:rPr>
              <a:t>Синхронизация сервисных данных SmartMigration</a:t>
            </a:r>
          </a:p>
        </p:txBody>
      </p:sp>
      <p:sp>
        <p:nvSpPr>
          <p:cNvPr id="3" name="文本占位符 2"/>
          <p:cNvSpPr>
            <a:spLocks noGrp="1"/>
          </p:cNvSpPr>
          <p:nvPr>
            <p:ph type="body" sz="quarter" idx="10"/>
          </p:nvPr>
        </p:nvSpPr>
        <p:spPr>
          <a:xfrm>
            <a:off x="731838" y="910013"/>
            <a:ext cx="10728326" cy="4875042"/>
          </a:xfrm>
        </p:spPr>
        <p:txBody>
          <a:bodyPr wrap="square">
            <a:noAutofit/>
          </a:bodyPr>
          <a:lstStyle/>
          <a:p>
            <a:r>
              <a:rPr lang="ru-RU" sz="2000" dirty="0">
                <a:latin typeface="Huawei Sans" panose="020C0503030203020204" pitchFamily="34" charset="0"/>
              </a:rPr>
              <a:t>После создания задачи </a:t>
            </a:r>
            <a:r>
              <a:rPr lang="ru-RU" sz="2000" dirty="0" err="1">
                <a:latin typeface="Huawei Sans" panose="020C0503030203020204" pitchFamily="34" charset="0"/>
              </a:rPr>
              <a:t>SmartMigration</a:t>
            </a:r>
            <a:r>
              <a:rPr lang="ru-RU" sz="2000" dirty="0">
                <a:latin typeface="Huawei Sans" panose="020C0503030203020204" pitchFamily="34" charset="0"/>
              </a:rPr>
              <a:t> необходимо объединить исходный и целевой </a:t>
            </a:r>
            <a:r>
              <a:rPr lang="ru-RU" sz="2000" dirty="0" err="1">
                <a:latin typeface="Huawei Sans" panose="020C0503030203020204" pitchFamily="34" charset="0"/>
              </a:rPr>
              <a:t>LUNы</a:t>
            </a:r>
            <a:r>
              <a:rPr lang="ru-RU" sz="2000" dirty="0">
                <a:latin typeface="Huawei Sans" panose="020C0503030203020204" pitchFamily="34" charset="0"/>
              </a:rPr>
              <a:t> в пару. </a:t>
            </a:r>
          </a:p>
          <a:p>
            <a:r>
              <a:rPr lang="ru-RU" sz="2000" dirty="0"/>
              <a:t>Синхронизация сервисных данных между исходным и целевым </a:t>
            </a:r>
            <a:r>
              <a:rPr lang="ru-RU" sz="2000" dirty="0" err="1"/>
              <a:t>LUNами</a:t>
            </a:r>
            <a:r>
              <a:rPr lang="ru-RU" sz="2000" dirty="0"/>
              <a:t> включает первоначальную синхронизацию и синхронизацию изменений данных.</a:t>
            </a:r>
          </a:p>
        </p:txBody>
      </p:sp>
      <p:grpSp>
        <p:nvGrpSpPr>
          <p:cNvPr id="81" name="组合 80"/>
          <p:cNvGrpSpPr/>
          <p:nvPr/>
        </p:nvGrpSpPr>
        <p:grpSpPr>
          <a:xfrm>
            <a:off x="628487" y="3171656"/>
            <a:ext cx="4393326" cy="1952927"/>
            <a:chOff x="480199" y="2861929"/>
            <a:chExt cx="4393326" cy="1952927"/>
          </a:xfrm>
        </p:grpSpPr>
        <p:sp>
          <p:nvSpPr>
            <p:cNvPr id="4" name="圆柱形 3"/>
            <p:cNvSpPr/>
            <p:nvPr/>
          </p:nvSpPr>
          <p:spPr>
            <a:xfrm>
              <a:off x="1035586" y="3037807"/>
              <a:ext cx="984239" cy="1314504"/>
            </a:xfrm>
            <a:prstGeom prst="can">
              <a:avLst>
                <a:gd name="adj" fmla="val 34375"/>
              </a:avLst>
            </a:prstGeom>
            <a:solidFill>
              <a:schemeClr val="accent2"/>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nvGrpSpPr>
            <p:cNvPr id="5" name="组合 4"/>
            <p:cNvGrpSpPr/>
            <p:nvPr/>
          </p:nvGrpSpPr>
          <p:grpSpPr>
            <a:xfrm>
              <a:off x="1204122" y="3478400"/>
              <a:ext cx="671914" cy="701540"/>
              <a:chOff x="5165349" y="3488869"/>
              <a:chExt cx="819744" cy="651455"/>
            </a:xfrm>
          </p:grpSpPr>
          <p:sp>
            <p:nvSpPr>
              <p:cNvPr id="6" name="矩形 5"/>
              <p:cNvSpPr/>
              <p:nvPr/>
            </p:nvSpPr>
            <p:spPr>
              <a:xfrm>
                <a:off x="5165349" y="3488869"/>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A</a:t>
                </a:r>
              </a:p>
            </p:txBody>
          </p:sp>
          <p:sp>
            <p:nvSpPr>
              <p:cNvPr id="7" name="矩形 6"/>
              <p:cNvSpPr/>
              <p:nvPr/>
            </p:nvSpPr>
            <p:spPr>
              <a:xfrm>
                <a:off x="5453353" y="3488870"/>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B</a:t>
                </a:r>
              </a:p>
            </p:txBody>
          </p:sp>
          <p:sp>
            <p:nvSpPr>
              <p:cNvPr id="8" name="矩形 7"/>
              <p:cNvSpPr/>
              <p:nvPr/>
            </p:nvSpPr>
            <p:spPr>
              <a:xfrm>
                <a:off x="5741357" y="3488870"/>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C</a:t>
                </a:r>
              </a:p>
            </p:txBody>
          </p:sp>
          <p:sp>
            <p:nvSpPr>
              <p:cNvPr id="9" name="矩形 8"/>
              <p:cNvSpPr/>
              <p:nvPr/>
            </p:nvSpPr>
            <p:spPr>
              <a:xfrm>
                <a:off x="5165349" y="3710826"/>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D</a:t>
                </a:r>
              </a:p>
            </p:txBody>
          </p:sp>
          <p:sp>
            <p:nvSpPr>
              <p:cNvPr id="10" name="矩形 9"/>
              <p:cNvSpPr/>
              <p:nvPr/>
            </p:nvSpPr>
            <p:spPr>
              <a:xfrm>
                <a:off x="5453353" y="3710827"/>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E</a:t>
                </a:r>
              </a:p>
            </p:txBody>
          </p:sp>
          <p:sp>
            <p:nvSpPr>
              <p:cNvPr id="11" name="矩形 10"/>
              <p:cNvSpPr/>
              <p:nvPr/>
            </p:nvSpPr>
            <p:spPr>
              <a:xfrm>
                <a:off x="5741357" y="3710827"/>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F</a:t>
                </a:r>
              </a:p>
            </p:txBody>
          </p:sp>
          <p:sp>
            <p:nvSpPr>
              <p:cNvPr id="12" name="矩形 11"/>
              <p:cNvSpPr/>
              <p:nvPr/>
            </p:nvSpPr>
            <p:spPr>
              <a:xfrm>
                <a:off x="5165349" y="3939132"/>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G</a:t>
                </a:r>
              </a:p>
            </p:txBody>
          </p:sp>
          <p:sp>
            <p:nvSpPr>
              <p:cNvPr id="13" name="矩形 12"/>
              <p:cNvSpPr/>
              <p:nvPr/>
            </p:nvSpPr>
            <p:spPr>
              <a:xfrm>
                <a:off x="5453353" y="3939133"/>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H</a:t>
                </a:r>
              </a:p>
            </p:txBody>
          </p:sp>
          <p:sp>
            <p:nvSpPr>
              <p:cNvPr id="14" name="矩形 13"/>
              <p:cNvSpPr/>
              <p:nvPr/>
            </p:nvSpPr>
            <p:spPr>
              <a:xfrm>
                <a:off x="5741357" y="3939133"/>
                <a:ext cx="243736" cy="20119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I</a:t>
                </a:r>
              </a:p>
            </p:txBody>
          </p:sp>
        </p:grpSp>
        <p:sp>
          <p:nvSpPr>
            <p:cNvPr id="15" name="文本框 14"/>
            <p:cNvSpPr txBox="1"/>
            <p:nvPr/>
          </p:nvSpPr>
          <p:spPr>
            <a:xfrm>
              <a:off x="480199" y="4352312"/>
              <a:ext cx="1774068" cy="462544"/>
            </a:xfrm>
            <a:prstGeom prst="rect">
              <a:avLst/>
            </a:prstGeom>
            <a:noFill/>
          </p:spPr>
          <p:txBody>
            <a:bodyPr wrap="square" rtlCol="0">
              <a:noAutofit/>
            </a:bodyPr>
            <a:lstStyle/>
            <a:p>
              <a:pPr fontAlgn="ctr"/>
              <a:r>
                <a:rPr lang="ru-RU" sz="1600" dirty="0">
                  <a:latin typeface="Huawei Sans" panose="020C0503030203020204" pitchFamily="34" charset="0"/>
                </a:rPr>
                <a:t>Исходный LUN</a:t>
              </a:r>
            </a:p>
          </p:txBody>
        </p:sp>
        <p:sp>
          <p:nvSpPr>
            <p:cNvPr id="18" name="圆柱形 17"/>
            <p:cNvSpPr/>
            <p:nvPr/>
          </p:nvSpPr>
          <p:spPr>
            <a:xfrm>
              <a:off x="3672800" y="3037808"/>
              <a:ext cx="1001952" cy="1314504"/>
            </a:xfrm>
            <a:prstGeom prst="can">
              <a:avLst>
                <a:gd name="adj" fmla="val 34375"/>
              </a:avLst>
            </a:prstGeom>
            <a:solidFill>
              <a:schemeClr val="accent1">
                <a:lumMod val="40000"/>
                <a:lumOff val="6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nvGrpSpPr>
            <p:cNvPr id="19" name="组合 18"/>
            <p:cNvGrpSpPr/>
            <p:nvPr/>
          </p:nvGrpSpPr>
          <p:grpSpPr>
            <a:xfrm>
              <a:off x="3835993" y="3478401"/>
              <a:ext cx="671914" cy="701540"/>
              <a:chOff x="5165349" y="3488869"/>
              <a:chExt cx="819744" cy="651455"/>
            </a:xfrm>
            <a:solidFill>
              <a:schemeClr val="bg1"/>
            </a:solidFill>
          </p:grpSpPr>
          <p:sp>
            <p:nvSpPr>
              <p:cNvPr id="20" name="矩形 19"/>
              <p:cNvSpPr/>
              <p:nvPr/>
            </p:nvSpPr>
            <p:spPr>
              <a:xfrm>
                <a:off x="5165349" y="3488869"/>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A</a:t>
                </a:r>
              </a:p>
            </p:txBody>
          </p:sp>
          <p:sp>
            <p:nvSpPr>
              <p:cNvPr id="21" name="矩形 20"/>
              <p:cNvSpPr/>
              <p:nvPr/>
            </p:nvSpPr>
            <p:spPr>
              <a:xfrm>
                <a:off x="5453353" y="3488870"/>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B</a:t>
                </a:r>
              </a:p>
            </p:txBody>
          </p:sp>
          <p:sp>
            <p:nvSpPr>
              <p:cNvPr id="22" name="矩形 21"/>
              <p:cNvSpPr/>
              <p:nvPr/>
            </p:nvSpPr>
            <p:spPr>
              <a:xfrm>
                <a:off x="5741357" y="3488870"/>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C</a:t>
                </a:r>
              </a:p>
            </p:txBody>
          </p:sp>
          <p:sp>
            <p:nvSpPr>
              <p:cNvPr id="23" name="矩形 22"/>
              <p:cNvSpPr/>
              <p:nvPr/>
            </p:nvSpPr>
            <p:spPr>
              <a:xfrm>
                <a:off x="5165349" y="3710826"/>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D</a:t>
                </a:r>
              </a:p>
            </p:txBody>
          </p:sp>
          <p:sp>
            <p:nvSpPr>
              <p:cNvPr id="24" name="矩形 23"/>
              <p:cNvSpPr/>
              <p:nvPr/>
            </p:nvSpPr>
            <p:spPr>
              <a:xfrm>
                <a:off x="5453353" y="3710827"/>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E</a:t>
                </a:r>
              </a:p>
            </p:txBody>
          </p:sp>
          <p:sp>
            <p:nvSpPr>
              <p:cNvPr id="25" name="矩形 24"/>
              <p:cNvSpPr/>
              <p:nvPr/>
            </p:nvSpPr>
            <p:spPr>
              <a:xfrm>
                <a:off x="5741357" y="3710827"/>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F</a:t>
                </a:r>
              </a:p>
            </p:txBody>
          </p:sp>
          <p:sp>
            <p:nvSpPr>
              <p:cNvPr id="26" name="矩形 25"/>
              <p:cNvSpPr/>
              <p:nvPr/>
            </p:nvSpPr>
            <p:spPr>
              <a:xfrm>
                <a:off x="5165349" y="3939132"/>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G</a:t>
                </a:r>
              </a:p>
            </p:txBody>
          </p:sp>
          <p:sp>
            <p:nvSpPr>
              <p:cNvPr id="27" name="矩形 26"/>
              <p:cNvSpPr/>
              <p:nvPr/>
            </p:nvSpPr>
            <p:spPr>
              <a:xfrm>
                <a:off x="5453353" y="3939133"/>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H</a:t>
                </a:r>
              </a:p>
            </p:txBody>
          </p:sp>
          <p:sp>
            <p:nvSpPr>
              <p:cNvPr id="28" name="矩形 27"/>
              <p:cNvSpPr/>
              <p:nvPr/>
            </p:nvSpPr>
            <p:spPr>
              <a:xfrm>
                <a:off x="5741357" y="3939133"/>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I</a:t>
                </a:r>
              </a:p>
            </p:txBody>
          </p:sp>
        </p:grpSp>
        <p:sp>
          <p:nvSpPr>
            <p:cNvPr id="29" name="文本框 28"/>
            <p:cNvSpPr txBox="1"/>
            <p:nvPr/>
          </p:nvSpPr>
          <p:spPr>
            <a:xfrm>
              <a:off x="3282241" y="4379214"/>
              <a:ext cx="1591284" cy="338554"/>
            </a:xfrm>
            <a:prstGeom prst="rect">
              <a:avLst/>
            </a:prstGeom>
            <a:noFill/>
          </p:spPr>
          <p:txBody>
            <a:bodyPr wrap="square" rtlCol="0">
              <a:noAutofit/>
            </a:bodyPr>
            <a:lstStyle/>
            <a:p>
              <a:pPr fontAlgn="ctr"/>
              <a:r>
                <a:rPr lang="ru-RU" sz="1600" dirty="0">
                  <a:latin typeface="Huawei Sans" panose="020C0503030203020204" pitchFamily="34" charset="0"/>
                </a:rPr>
                <a:t>Целевой LUN</a:t>
              </a:r>
            </a:p>
          </p:txBody>
        </p:sp>
        <p:cxnSp>
          <p:nvCxnSpPr>
            <p:cNvPr id="31" name="直接箭头连接符 30"/>
            <p:cNvCxnSpPr/>
            <p:nvPr/>
          </p:nvCxnSpPr>
          <p:spPr>
            <a:xfrm>
              <a:off x="2074910" y="3695059"/>
              <a:ext cx="1586873" cy="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2" name="组合 31"/>
            <p:cNvGrpSpPr/>
            <p:nvPr/>
          </p:nvGrpSpPr>
          <p:grpSpPr>
            <a:xfrm>
              <a:off x="2460780" y="2861929"/>
              <a:ext cx="671914" cy="701540"/>
              <a:chOff x="4668040" y="3499099"/>
              <a:chExt cx="819744" cy="651455"/>
            </a:xfrm>
            <a:solidFill>
              <a:schemeClr val="bg1"/>
            </a:solidFill>
          </p:grpSpPr>
          <p:sp>
            <p:nvSpPr>
              <p:cNvPr id="33" name="矩形 32"/>
              <p:cNvSpPr/>
              <p:nvPr/>
            </p:nvSpPr>
            <p:spPr>
              <a:xfrm>
                <a:off x="4668040" y="3499099"/>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A</a:t>
                </a:r>
              </a:p>
            </p:txBody>
          </p:sp>
          <p:sp>
            <p:nvSpPr>
              <p:cNvPr id="34" name="矩形 33"/>
              <p:cNvSpPr/>
              <p:nvPr/>
            </p:nvSpPr>
            <p:spPr>
              <a:xfrm>
                <a:off x="4956044" y="3499100"/>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B</a:t>
                </a:r>
              </a:p>
            </p:txBody>
          </p:sp>
          <p:sp>
            <p:nvSpPr>
              <p:cNvPr id="35" name="矩形 34"/>
              <p:cNvSpPr/>
              <p:nvPr/>
            </p:nvSpPr>
            <p:spPr>
              <a:xfrm>
                <a:off x="5244048" y="3499100"/>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C</a:t>
                </a:r>
              </a:p>
            </p:txBody>
          </p:sp>
          <p:sp>
            <p:nvSpPr>
              <p:cNvPr id="36" name="矩形 35"/>
              <p:cNvSpPr/>
              <p:nvPr/>
            </p:nvSpPr>
            <p:spPr>
              <a:xfrm>
                <a:off x="4668040" y="3721057"/>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D</a:t>
                </a:r>
              </a:p>
            </p:txBody>
          </p:sp>
          <p:sp>
            <p:nvSpPr>
              <p:cNvPr id="37" name="矩形 36"/>
              <p:cNvSpPr/>
              <p:nvPr/>
            </p:nvSpPr>
            <p:spPr>
              <a:xfrm>
                <a:off x="4956044" y="3721058"/>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E</a:t>
                </a:r>
              </a:p>
            </p:txBody>
          </p:sp>
          <p:sp>
            <p:nvSpPr>
              <p:cNvPr id="38" name="矩形 37"/>
              <p:cNvSpPr/>
              <p:nvPr/>
            </p:nvSpPr>
            <p:spPr>
              <a:xfrm>
                <a:off x="5244048" y="3721058"/>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F</a:t>
                </a:r>
              </a:p>
            </p:txBody>
          </p:sp>
          <p:sp>
            <p:nvSpPr>
              <p:cNvPr id="39" name="矩形 38"/>
              <p:cNvSpPr/>
              <p:nvPr/>
            </p:nvSpPr>
            <p:spPr>
              <a:xfrm>
                <a:off x="4668040" y="3949362"/>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G</a:t>
                </a:r>
              </a:p>
            </p:txBody>
          </p:sp>
          <p:sp>
            <p:nvSpPr>
              <p:cNvPr id="40" name="矩形 39"/>
              <p:cNvSpPr/>
              <p:nvPr/>
            </p:nvSpPr>
            <p:spPr>
              <a:xfrm>
                <a:off x="4956044" y="3949363"/>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H</a:t>
                </a:r>
              </a:p>
            </p:txBody>
          </p:sp>
          <p:sp>
            <p:nvSpPr>
              <p:cNvPr id="41" name="矩形 40"/>
              <p:cNvSpPr/>
              <p:nvPr/>
            </p:nvSpPr>
            <p:spPr>
              <a:xfrm>
                <a:off x="5244048" y="3949363"/>
                <a:ext cx="243736" cy="201191"/>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noAutofit/>
              </a:bodyPr>
              <a:lstStyle/>
              <a:p>
                <a:pPr algn="ctr" fontAlgn="ctr"/>
                <a:r>
                  <a:rPr lang="ru-RU" sz="1200">
                    <a:solidFill>
                      <a:schemeClr val="tx1"/>
                    </a:solidFill>
                    <a:latin typeface="Huawei Sans" panose="020C0503030203020204" pitchFamily="34" charset="0"/>
                  </a:rPr>
                  <a:t>I</a:t>
                </a:r>
              </a:p>
            </p:txBody>
          </p:sp>
        </p:grpSp>
        <p:sp>
          <p:nvSpPr>
            <p:cNvPr id="42" name="文本框 41"/>
            <p:cNvSpPr txBox="1"/>
            <p:nvPr/>
          </p:nvSpPr>
          <p:spPr>
            <a:xfrm>
              <a:off x="2083814" y="3747994"/>
              <a:ext cx="1575496" cy="300302"/>
            </a:xfrm>
            <a:prstGeom prst="rect">
              <a:avLst/>
            </a:prstGeom>
            <a:noFill/>
          </p:spPr>
          <p:txBody>
            <a:bodyPr wrap="square" rtlCol="0">
              <a:noAutofit/>
            </a:bodyPr>
            <a:lstStyle/>
            <a:p>
              <a:pPr algn="ctr" fontAlgn="ctr"/>
              <a:r>
                <a:rPr lang="ru-RU" sz="1200" dirty="0">
                  <a:latin typeface="Huawei Sans" panose="020C0503030203020204" pitchFamily="34" charset="0"/>
                </a:rPr>
                <a:t>Копирование всех данных</a:t>
              </a:r>
            </a:p>
          </p:txBody>
        </p:sp>
      </p:grpSp>
      <p:sp>
        <p:nvSpPr>
          <p:cNvPr id="44" name="圆角矩形 43"/>
          <p:cNvSpPr/>
          <p:nvPr/>
        </p:nvSpPr>
        <p:spPr>
          <a:xfrm>
            <a:off x="1373694" y="5153370"/>
            <a:ext cx="3286052" cy="495759"/>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2000" b="1">
                <a:solidFill>
                  <a:schemeClr val="accent1">
                    <a:lumMod val="50000"/>
                  </a:schemeClr>
                </a:solidFill>
                <a:latin typeface="Huawei Sans" panose="020C0503030203020204" pitchFamily="34" charset="0"/>
              </a:rPr>
              <a:t>Первоначальная синхронизация</a:t>
            </a:r>
          </a:p>
        </p:txBody>
      </p:sp>
      <p:grpSp>
        <p:nvGrpSpPr>
          <p:cNvPr id="45" name="组合 44"/>
          <p:cNvGrpSpPr/>
          <p:nvPr/>
        </p:nvGrpSpPr>
        <p:grpSpPr>
          <a:xfrm>
            <a:off x="6162223" y="2820677"/>
            <a:ext cx="5610604" cy="2680215"/>
            <a:chOff x="4746071" y="3037539"/>
            <a:chExt cx="7153543" cy="3189225"/>
          </a:xfrm>
        </p:grpSpPr>
        <p:sp>
          <p:nvSpPr>
            <p:cNvPr id="46" name="圆柱形 45"/>
            <p:cNvSpPr/>
            <p:nvPr/>
          </p:nvSpPr>
          <p:spPr>
            <a:xfrm>
              <a:off x="7644064" y="4216890"/>
              <a:ext cx="2078390" cy="696835"/>
            </a:xfrm>
            <a:prstGeom prst="can">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2400">
                  <a:solidFill>
                    <a:schemeClr val="tx1"/>
                  </a:solidFill>
                  <a:latin typeface="Huawei Sans" panose="020C0503030203020204" pitchFamily="34" charset="0"/>
                </a:rPr>
                <a:t>LM</a:t>
              </a:r>
            </a:p>
          </p:txBody>
        </p:sp>
        <p:sp>
          <p:nvSpPr>
            <p:cNvPr id="47" name="圆柱形 46"/>
            <p:cNvSpPr/>
            <p:nvPr/>
          </p:nvSpPr>
          <p:spPr>
            <a:xfrm>
              <a:off x="7057252" y="5484154"/>
              <a:ext cx="961408" cy="742610"/>
            </a:xfrm>
            <a:prstGeom prst="can">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ctr">
              <a:noAutofit/>
            </a:bodyPr>
            <a:lstStyle/>
            <a:p>
              <a:pPr algn="ctr" fontAlgn="ctr"/>
              <a:r>
                <a:rPr lang="ru-RU" sz="1000" dirty="0">
                  <a:solidFill>
                    <a:schemeClr val="tx1"/>
                  </a:solidFill>
                  <a:latin typeface="Huawei Sans" panose="020C0503030203020204" pitchFamily="34" charset="0"/>
                </a:rPr>
                <a:t>Исходный LUN</a:t>
              </a:r>
            </a:p>
          </p:txBody>
        </p:sp>
        <p:sp>
          <p:nvSpPr>
            <p:cNvPr id="48" name="圆柱形 47"/>
            <p:cNvSpPr/>
            <p:nvPr/>
          </p:nvSpPr>
          <p:spPr>
            <a:xfrm>
              <a:off x="9102302" y="5484154"/>
              <a:ext cx="1005039" cy="742610"/>
            </a:xfrm>
            <a:prstGeom prst="ca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36000" rtlCol="0" anchor="ctr">
              <a:noAutofit/>
            </a:bodyPr>
            <a:lstStyle/>
            <a:p>
              <a:pPr algn="ctr" fontAlgn="ctr"/>
              <a:r>
                <a:rPr lang="ru-RU" sz="1000">
                  <a:solidFill>
                    <a:schemeClr val="tx1"/>
                  </a:solidFill>
                  <a:latin typeface="Huawei Sans" panose="020C0503030203020204" pitchFamily="34" charset="0"/>
                </a:rPr>
                <a:t>Целевой LUN</a:t>
              </a:r>
            </a:p>
          </p:txBody>
        </p:sp>
        <p:sp>
          <p:nvSpPr>
            <p:cNvPr id="49" name="圆角矩形 48"/>
            <p:cNvSpPr/>
            <p:nvPr/>
          </p:nvSpPr>
          <p:spPr>
            <a:xfrm>
              <a:off x="5197744" y="4253352"/>
              <a:ext cx="681469" cy="613496"/>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矩形 49"/>
            <p:cNvSpPr/>
            <p:nvPr/>
          </p:nvSpPr>
          <p:spPr>
            <a:xfrm>
              <a:off x="5290117" y="4333525"/>
              <a:ext cx="146403" cy="125488"/>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1" name="矩形 50"/>
            <p:cNvSpPr/>
            <p:nvPr/>
          </p:nvSpPr>
          <p:spPr>
            <a:xfrm>
              <a:off x="5467892" y="4500842"/>
              <a:ext cx="146403" cy="125488"/>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2" name="矩形 51"/>
            <p:cNvSpPr/>
            <p:nvPr/>
          </p:nvSpPr>
          <p:spPr>
            <a:xfrm>
              <a:off x="5642180" y="4674318"/>
              <a:ext cx="146403" cy="125488"/>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3" name="圆角矩形 52"/>
            <p:cNvSpPr/>
            <p:nvPr/>
          </p:nvSpPr>
          <p:spPr>
            <a:xfrm>
              <a:off x="6375783" y="4263767"/>
              <a:ext cx="681469" cy="603081"/>
            </a:xfrm>
            <a:prstGeom prst="roundRect">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4" name="矩形 53"/>
            <p:cNvSpPr/>
            <p:nvPr/>
          </p:nvSpPr>
          <p:spPr>
            <a:xfrm>
              <a:off x="6468156" y="4342579"/>
              <a:ext cx="146403" cy="123357"/>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5" name="矩形 54"/>
            <p:cNvSpPr/>
            <p:nvPr/>
          </p:nvSpPr>
          <p:spPr>
            <a:xfrm>
              <a:off x="6645931" y="4507055"/>
              <a:ext cx="146403" cy="123357"/>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6" name="矩形 55"/>
            <p:cNvSpPr/>
            <p:nvPr/>
          </p:nvSpPr>
          <p:spPr>
            <a:xfrm>
              <a:off x="6820219" y="4677587"/>
              <a:ext cx="146403" cy="12335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7" name="文本框 56"/>
            <p:cNvSpPr txBox="1"/>
            <p:nvPr/>
          </p:nvSpPr>
          <p:spPr>
            <a:xfrm>
              <a:off x="5217369" y="3948981"/>
              <a:ext cx="759767" cy="384544"/>
            </a:xfrm>
            <a:prstGeom prst="rect">
              <a:avLst/>
            </a:prstGeom>
            <a:noFill/>
          </p:spPr>
          <p:txBody>
            <a:bodyPr wrap="square" rtlCol="0">
              <a:noAutofit/>
            </a:bodyPr>
            <a:lstStyle/>
            <a:p>
              <a:pPr fontAlgn="ctr"/>
              <a:r>
                <a:rPr lang="ru-RU" sz="1400">
                  <a:latin typeface="Huawei Sans" panose="020C0503030203020204" pitchFamily="34" charset="0"/>
                </a:rPr>
                <a:t>DCL</a:t>
              </a:r>
            </a:p>
          </p:txBody>
        </p:sp>
        <p:sp>
          <p:nvSpPr>
            <p:cNvPr id="58" name="文本框 57"/>
            <p:cNvSpPr txBox="1"/>
            <p:nvPr/>
          </p:nvSpPr>
          <p:spPr>
            <a:xfrm>
              <a:off x="6134457" y="3932542"/>
              <a:ext cx="1184787" cy="632765"/>
            </a:xfrm>
            <a:prstGeom prst="rect">
              <a:avLst/>
            </a:prstGeom>
            <a:noFill/>
          </p:spPr>
          <p:txBody>
            <a:bodyPr wrap="square" rtlCol="0">
              <a:noAutofit/>
            </a:bodyPr>
            <a:lstStyle/>
            <a:p>
              <a:pPr fontAlgn="ctr"/>
              <a:r>
                <a:rPr lang="ru-RU" sz="1400" dirty="0">
                  <a:latin typeface="Huawei Sans" panose="020C0503030203020204" pitchFamily="34" charset="0"/>
                </a:rPr>
                <a:t>Журнал</a:t>
              </a:r>
            </a:p>
          </p:txBody>
        </p:sp>
        <p:pic>
          <p:nvPicPr>
            <p:cNvPr id="59" name="图片 58" descr="PC.png"/>
            <p:cNvPicPr>
              <a:picLocks noChangeAspect="1"/>
            </p:cNvPicPr>
            <p:nvPr/>
          </p:nvPicPr>
          <p:blipFill>
            <a:blip r:embed="rId3" cstate="print"/>
            <a:stretch>
              <a:fillRect/>
            </a:stretch>
          </p:blipFill>
          <p:spPr>
            <a:xfrm>
              <a:off x="8301177" y="3037539"/>
              <a:ext cx="764163" cy="586877"/>
            </a:xfrm>
            <a:prstGeom prst="rect">
              <a:avLst/>
            </a:prstGeom>
          </p:spPr>
        </p:pic>
        <p:cxnSp>
          <p:nvCxnSpPr>
            <p:cNvPr id="60" name="直接连接符 59"/>
            <p:cNvCxnSpPr/>
            <p:nvPr/>
          </p:nvCxnSpPr>
          <p:spPr>
            <a:xfrm>
              <a:off x="4746071" y="3943580"/>
              <a:ext cx="6497050" cy="5401"/>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1" name="文本框 60"/>
            <p:cNvSpPr txBox="1"/>
            <p:nvPr/>
          </p:nvSpPr>
          <p:spPr>
            <a:xfrm>
              <a:off x="10279939" y="3367748"/>
              <a:ext cx="963183" cy="402850"/>
            </a:xfrm>
            <a:prstGeom prst="rect">
              <a:avLst/>
            </a:prstGeom>
            <a:noFill/>
          </p:spPr>
          <p:txBody>
            <a:bodyPr wrap="square" rtlCol="0">
              <a:noAutofit/>
            </a:bodyPr>
            <a:lstStyle/>
            <a:p>
              <a:pPr fontAlgn="ctr"/>
              <a:r>
                <a:rPr lang="ru-RU" sz="1600">
                  <a:latin typeface="Huawei Sans" panose="020C0503030203020204" pitchFamily="34" charset="0"/>
                </a:rPr>
                <a:t>Хост</a:t>
              </a:r>
            </a:p>
          </p:txBody>
        </p:sp>
        <p:sp>
          <p:nvSpPr>
            <p:cNvPr id="62" name="文本框 61"/>
            <p:cNvSpPr txBox="1"/>
            <p:nvPr/>
          </p:nvSpPr>
          <p:spPr>
            <a:xfrm>
              <a:off x="10242616" y="4245104"/>
              <a:ext cx="1656998" cy="402850"/>
            </a:xfrm>
            <a:prstGeom prst="rect">
              <a:avLst/>
            </a:prstGeom>
            <a:noFill/>
          </p:spPr>
          <p:txBody>
            <a:bodyPr wrap="square" rtlCol="0">
              <a:noAutofit/>
            </a:bodyPr>
            <a:lstStyle/>
            <a:p>
              <a:pPr fontAlgn="ctr"/>
              <a:r>
                <a:rPr lang="ru-RU" sz="1600" dirty="0">
                  <a:latin typeface="Huawei Sans" panose="020C0503030203020204" pitchFamily="34" charset="0"/>
                </a:rPr>
                <a:t>Система хранения данных</a:t>
              </a:r>
            </a:p>
          </p:txBody>
        </p:sp>
        <p:cxnSp>
          <p:nvCxnSpPr>
            <p:cNvPr id="63" name="直接箭头连接符 62"/>
            <p:cNvCxnSpPr/>
            <p:nvPr/>
          </p:nvCxnSpPr>
          <p:spPr>
            <a:xfrm>
              <a:off x="8545237" y="3624416"/>
              <a:ext cx="0" cy="628936"/>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4" name="椭圆 63"/>
            <p:cNvSpPr/>
            <p:nvPr/>
          </p:nvSpPr>
          <p:spPr>
            <a:xfrm>
              <a:off x="8247085" y="3704247"/>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1</a:t>
              </a:r>
            </a:p>
          </p:txBody>
        </p:sp>
        <p:cxnSp>
          <p:nvCxnSpPr>
            <p:cNvPr id="65" name="直接箭头连接符 64"/>
            <p:cNvCxnSpPr>
              <a:stCxn id="46" idx="2"/>
              <a:endCxn id="53" idx="3"/>
            </p:cNvCxnSpPr>
            <p:nvPr/>
          </p:nvCxnSpPr>
          <p:spPr>
            <a:xfrm flipH="1">
              <a:off x="7057252" y="4565308"/>
              <a:ext cx="586812"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6" name="椭圆 65"/>
            <p:cNvSpPr/>
            <p:nvPr/>
          </p:nvSpPr>
          <p:spPr>
            <a:xfrm>
              <a:off x="7265276" y="4596961"/>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4</a:t>
              </a:r>
            </a:p>
          </p:txBody>
        </p:sp>
        <p:cxnSp>
          <p:nvCxnSpPr>
            <p:cNvPr id="67" name="直接箭头连接符 66"/>
            <p:cNvCxnSpPr>
              <a:stCxn id="46" idx="1"/>
              <a:endCxn id="59" idx="2"/>
            </p:cNvCxnSpPr>
            <p:nvPr/>
          </p:nvCxnSpPr>
          <p:spPr>
            <a:xfrm flipV="1">
              <a:off x="8683259" y="3624416"/>
              <a:ext cx="0" cy="592474"/>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椭圆 67"/>
            <p:cNvSpPr/>
            <p:nvPr/>
          </p:nvSpPr>
          <p:spPr>
            <a:xfrm>
              <a:off x="8785931" y="3704246"/>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5</a:t>
              </a:r>
            </a:p>
          </p:txBody>
        </p:sp>
        <p:cxnSp>
          <p:nvCxnSpPr>
            <p:cNvPr id="69" name="直接箭头连接符 68"/>
            <p:cNvCxnSpPr>
              <a:stCxn id="53" idx="1"/>
              <a:endCxn id="49" idx="3"/>
            </p:cNvCxnSpPr>
            <p:nvPr/>
          </p:nvCxnSpPr>
          <p:spPr>
            <a:xfrm flipH="1" flipV="1">
              <a:off x="5879213" y="4560100"/>
              <a:ext cx="496570" cy="520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椭圆 69"/>
            <p:cNvSpPr/>
            <p:nvPr/>
          </p:nvSpPr>
          <p:spPr>
            <a:xfrm>
              <a:off x="6041788" y="4267017"/>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4</a:t>
              </a:r>
            </a:p>
          </p:txBody>
        </p:sp>
        <p:cxnSp>
          <p:nvCxnSpPr>
            <p:cNvPr id="71" name="直接箭头连接符 70"/>
            <p:cNvCxnSpPr/>
            <p:nvPr/>
          </p:nvCxnSpPr>
          <p:spPr>
            <a:xfrm flipH="1">
              <a:off x="7057252" y="4454445"/>
              <a:ext cx="586812"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椭圆 71"/>
            <p:cNvSpPr/>
            <p:nvPr/>
          </p:nvSpPr>
          <p:spPr>
            <a:xfrm>
              <a:off x="7276339" y="4163721"/>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2</a:t>
              </a:r>
            </a:p>
          </p:txBody>
        </p:sp>
        <p:cxnSp>
          <p:nvCxnSpPr>
            <p:cNvPr id="73" name="直接箭头连接符 72"/>
            <p:cNvCxnSpPr/>
            <p:nvPr/>
          </p:nvCxnSpPr>
          <p:spPr>
            <a:xfrm flipH="1">
              <a:off x="7457661" y="4913725"/>
              <a:ext cx="644874" cy="57042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4" name="椭圆 73"/>
            <p:cNvSpPr/>
            <p:nvPr/>
          </p:nvSpPr>
          <p:spPr>
            <a:xfrm>
              <a:off x="7480734" y="5082592"/>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2</a:t>
              </a:r>
            </a:p>
          </p:txBody>
        </p:sp>
        <p:cxnSp>
          <p:nvCxnSpPr>
            <p:cNvPr id="75" name="直接箭头连接符 74"/>
            <p:cNvCxnSpPr/>
            <p:nvPr/>
          </p:nvCxnSpPr>
          <p:spPr>
            <a:xfrm>
              <a:off x="9329329" y="4913725"/>
              <a:ext cx="577886" cy="570429"/>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6" name="椭圆 75"/>
            <p:cNvSpPr/>
            <p:nvPr/>
          </p:nvSpPr>
          <p:spPr>
            <a:xfrm>
              <a:off x="9701367" y="5067373"/>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2</a:t>
              </a:r>
            </a:p>
          </p:txBody>
        </p:sp>
        <p:cxnSp>
          <p:nvCxnSpPr>
            <p:cNvPr id="77" name="直接箭头连接符 76"/>
            <p:cNvCxnSpPr>
              <a:stCxn id="47" idx="1"/>
            </p:cNvCxnSpPr>
            <p:nvPr/>
          </p:nvCxnSpPr>
          <p:spPr>
            <a:xfrm flipV="1">
              <a:off x="7537956" y="4913726"/>
              <a:ext cx="760410" cy="57042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椭圆 77"/>
            <p:cNvSpPr/>
            <p:nvPr/>
          </p:nvSpPr>
          <p:spPr>
            <a:xfrm>
              <a:off x="7972454" y="5225740"/>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3</a:t>
              </a:r>
            </a:p>
          </p:txBody>
        </p:sp>
        <p:cxnSp>
          <p:nvCxnSpPr>
            <p:cNvPr id="79" name="直接箭头连接符 78"/>
            <p:cNvCxnSpPr>
              <a:stCxn id="48" idx="1"/>
            </p:cNvCxnSpPr>
            <p:nvPr/>
          </p:nvCxnSpPr>
          <p:spPr>
            <a:xfrm flipH="1" flipV="1">
              <a:off x="9138186" y="4913726"/>
              <a:ext cx="466636" cy="57042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椭圆 79"/>
            <p:cNvSpPr/>
            <p:nvPr/>
          </p:nvSpPr>
          <p:spPr>
            <a:xfrm>
              <a:off x="9193499" y="5235983"/>
              <a:ext cx="200091" cy="200091"/>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200" b="1">
                  <a:latin typeface="Huawei Sans" panose="020C0503030203020204" pitchFamily="34" charset="0"/>
                </a:rPr>
                <a:t>3</a:t>
              </a:r>
            </a:p>
          </p:txBody>
        </p:sp>
      </p:grpSp>
      <p:sp>
        <p:nvSpPr>
          <p:cNvPr id="82" name="圆角矩形 81"/>
          <p:cNvSpPr/>
          <p:nvPr/>
        </p:nvSpPr>
        <p:spPr>
          <a:xfrm>
            <a:off x="7512874" y="5630795"/>
            <a:ext cx="3286052" cy="495759"/>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2000" b="1" dirty="0">
                <a:solidFill>
                  <a:schemeClr val="accent1">
                    <a:lumMod val="50000"/>
                  </a:schemeClr>
                </a:solidFill>
                <a:latin typeface="Huawei Sans" panose="020C0503030203020204" pitchFamily="34" charset="0"/>
              </a:rPr>
              <a:t>Синхронизация изменений данных</a:t>
            </a:r>
          </a:p>
        </p:txBody>
      </p:sp>
    </p:spTree>
    <p:extLst>
      <p:ext uri="{BB962C8B-B14F-4D97-AF65-F5344CB8AC3E}">
        <p14:creationId xmlns:p14="http://schemas.microsoft.com/office/powerpoint/2010/main" val="37289005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31838" y="447468"/>
            <a:ext cx="11357381" cy="497095"/>
          </a:xfrm>
        </p:spPr>
        <p:txBody>
          <a:bodyPr wrap="square">
            <a:noAutofit/>
          </a:bodyPr>
          <a:lstStyle/>
          <a:p>
            <a:r>
              <a:rPr lang="ru-RU" dirty="0">
                <a:latin typeface="Huawei Sans" panose="020C0503030203020204" pitchFamily="34" charset="0"/>
              </a:rPr>
              <a:t>Обмен информацией между </a:t>
            </a:r>
            <a:r>
              <a:rPr lang="ru-RU" dirty="0" err="1">
                <a:latin typeface="Huawei Sans" panose="020C0503030203020204" pitchFamily="34" charset="0"/>
              </a:rPr>
              <a:t>LUNами</a:t>
            </a:r>
            <a:r>
              <a:rPr lang="ru-RU" dirty="0">
                <a:latin typeface="Huawei Sans" panose="020C0503030203020204" pitchFamily="34" charset="0"/>
              </a:rPr>
              <a:t> </a:t>
            </a:r>
            <a:r>
              <a:rPr lang="ru-RU" dirty="0" err="1">
                <a:latin typeface="Huawei Sans" panose="020C0503030203020204" pitchFamily="34" charset="0"/>
              </a:rPr>
              <a:t>SmartMigration</a:t>
            </a:r>
            <a:endParaRPr lang="ru-RU" dirty="0">
              <a:latin typeface="Huawei Sans" panose="020C0503030203020204" pitchFamily="34" charset="0"/>
            </a:endParaRPr>
          </a:p>
        </p:txBody>
      </p:sp>
      <p:sp>
        <p:nvSpPr>
          <p:cNvPr id="3" name="文本占位符 2"/>
          <p:cNvSpPr>
            <a:spLocks noGrp="1"/>
          </p:cNvSpPr>
          <p:nvPr>
            <p:ph type="body" sz="quarter" idx="10"/>
          </p:nvPr>
        </p:nvSpPr>
        <p:spPr>
          <a:xfrm>
            <a:off x="731838" y="965719"/>
            <a:ext cx="10728326" cy="4875042"/>
          </a:xfrm>
        </p:spPr>
        <p:txBody>
          <a:bodyPr wrap="square">
            <a:noAutofit/>
          </a:bodyPr>
          <a:lstStyle/>
          <a:p>
            <a:r>
              <a:rPr lang="ru-RU" sz="2000" dirty="0"/>
              <a:t>Для обмена информацией </a:t>
            </a:r>
            <a:r>
              <a:rPr lang="ru-RU" sz="2000" dirty="0" err="1"/>
              <a:t>LUNы</a:t>
            </a:r>
            <a:r>
              <a:rPr lang="ru-RU" sz="2000" dirty="0"/>
              <a:t> сопоставляются с томами данных. Во время обмена изменяются идентификаторы томов данных, но идентификаторы исходного и целевого </a:t>
            </a:r>
            <a:r>
              <a:rPr lang="ru-RU" sz="2000" dirty="0" err="1" smtClean="0"/>
              <a:t>LUNов</a:t>
            </a:r>
            <a:r>
              <a:rPr lang="ru-RU" sz="2000" dirty="0" smtClean="0"/>
              <a:t> </a:t>
            </a:r>
            <a:r>
              <a:rPr lang="ru-RU" sz="2000" dirty="0"/>
              <a:t>остаются неизменными.</a:t>
            </a:r>
          </a:p>
        </p:txBody>
      </p:sp>
      <p:sp>
        <p:nvSpPr>
          <p:cNvPr id="4" name="圆柱形 3"/>
          <p:cNvSpPr/>
          <p:nvPr/>
        </p:nvSpPr>
        <p:spPr>
          <a:xfrm>
            <a:off x="5668224" y="2445477"/>
            <a:ext cx="1125981" cy="742610"/>
          </a:xfrm>
          <a:prstGeom prst="can">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dirty="0">
                <a:solidFill>
                  <a:schemeClr val="tx1"/>
                </a:solidFill>
                <a:latin typeface="Huawei Sans" panose="020C0503030203020204" pitchFamily="34" charset="0"/>
              </a:rPr>
              <a:t>Исходный LUN</a:t>
            </a:r>
          </a:p>
        </p:txBody>
      </p:sp>
      <p:sp>
        <p:nvSpPr>
          <p:cNvPr id="5" name="圆柱形 4"/>
          <p:cNvSpPr/>
          <p:nvPr/>
        </p:nvSpPr>
        <p:spPr>
          <a:xfrm>
            <a:off x="9219841" y="2445477"/>
            <a:ext cx="1013150" cy="742610"/>
          </a:xfrm>
          <a:prstGeom prst="ca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Целевой LUN</a:t>
            </a:r>
          </a:p>
        </p:txBody>
      </p:sp>
      <p:pic>
        <p:nvPicPr>
          <p:cNvPr id="6" name="图片 5" descr="PC.png"/>
          <p:cNvPicPr>
            <a:picLocks noChangeAspect="1"/>
          </p:cNvPicPr>
          <p:nvPr/>
        </p:nvPicPr>
        <p:blipFill>
          <a:blip r:embed="rId3" cstate="print"/>
          <a:stretch>
            <a:fillRect/>
          </a:stretch>
        </p:blipFill>
        <p:spPr>
          <a:xfrm>
            <a:off x="2345594" y="2443037"/>
            <a:ext cx="764163" cy="586877"/>
          </a:xfrm>
          <a:prstGeom prst="rect">
            <a:avLst/>
          </a:prstGeom>
        </p:spPr>
      </p:pic>
      <p:graphicFrame>
        <p:nvGraphicFramePr>
          <p:cNvPr id="7" name="表格 6"/>
          <p:cNvGraphicFramePr>
            <a:graphicFrameLocks noGrp="1"/>
          </p:cNvGraphicFramePr>
          <p:nvPr>
            <p:extLst>
              <p:ext uri="{D42A27DB-BD31-4B8C-83A1-F6EECF244321}">
                <p14:modId xmlns:p14="http://schemas.microsoft.com/office/powerpoint/2010/main" val="4221338014"/>
              </p:ext>
            </p:extLst>
          </p:nvPr>
        </p:nvGraphicFramePr>
        <p:xfrm>
          <a:off x="4687793" y="3293202"/>
          <a:ext cx="2705101" cy="614386"/>
        </p:xfrm>
        <a:graphic>
          <a:graphicData uri="http://schemas.openxmlformats.org/drawingml/2006/table">
            <a:tbl>
              <a:tblPr firstRow="1" bandRow="1"/>
              <a:tblGrid>
                <a:gridCol w="851770"/>
                <a:gridCol w="1853331"/>
              </a:tblGrid>
              <a:tr h="307193">
                <a:tc>
                  <a:txBody>
                    <a:bodyPr/>
                    <a:lstStyle/>
                    <a:p>
                      <a:pPr algn="ctr" fontAlgn="ctr"/>
                      <a:r>
                        <a:rPr lang="ru-RU" sz="1200" dirty="0">
                          <a:latin typeface="Huawei Sans" panose="020C0503030203020204" pitchFamily="34" charset="0"/>
                        </a:rPr>
                        <a:t>ID </a:t>
                      </a:r>
                      <a:r>
                        <a:rPr lang="ru-RU" sz="1200" dirty="0" err="1">
                          <a:latin typeface="Huawei Sans" panose="020C0503030203020204" pitchFamily="34" charset="0"/>
                        </a:rPr>
                        <a:t>LUNа</a:t>
                      </a:r>
                      <a:endParaRPr lang="ru-RU" sz="1200" dirty="0">
                        <a:latin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ru-RU" sz="1200" dirty="0">
                          <a:latin typeface="Huawei Sans" panose="020C0503030203020204" pitchFamily="34" charset="0"/>
                        </a:rPr>
                        <a:t>ID </a:t>
                      </a:r>
                      <a:r>
                        <a:rPr lang="ru-RU" sz="1200" dirty="0" smtClean="0">
                          <a:latin typeface="Huawei Sans" panose="020C0503030203020204" pitchFamily="34" charset="0"/>
                        </a:rPr>
                        <a:t>исх. </a:t>
                      </a:r>
                      <a:r>
                        <a:rPr lang="ru-RU" sz="1200" dirty="0">
                          <a:latin typeface="Huawei Sans" panose="020C0503030203020204" pitchFamily="34" charset="0"/>
                        </a:rPr>
                        <a:t>тома данных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307193">
                <a:tc>
                  <a:txBody>
                    <a:bodyPr/>
                    <a:lstStyle/>
                    <a:p>
                      <a:pPr algn="ctr" fontAlgn="ctr"/>
                      <a:r>
                        <a:rPr lang="ru-RU" sz="1200">
                          <a:latin typeface="Huawei Sans" panose="020C0503030203020204" pitchFamily="34" charset="0"/>
                        </a:rPr>
                        <a:t>0</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ru-RU" sz="1200" dirty="0">
                          <a:latin typeface="Huawei Sans" panose="020C0503030203020204" pitchFamily="34" charset="0"/>
                        </a:rPr>
                        <a:t>0</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sp>
        <p:nvSpPr>
          <p:cNvPr id="14" name="文本框 13"/>
          <p:cNvSpPr txBox="1"/>
          <p:nvPr/>
        </p:nvSpPr>
        <p:spPr>
          <a:xfrm>
            <a:off x="1392865" y="3441363"/>
            <a:ext cx="3294927" cy="369332"/>
          </a:xfrm>
          <a:prstGeom prst="rect">
            <a:avLst/>
          </a:prstGeom>
          <a:noFill/>
        </p:spPr>
        <p:txBody>
          <a:bodyPr wrap="square" rtlCol="0">
            <a:noAutofit/>
          </a:bodyPr>
          <a:lstStyle/>
          <a:p>
            <a:pPr fontAlgn="ctr"/>
            <a:r>
              <a:rPr lang="ru-RU" sz="1600" dirty="0">
                <a:latin typeface="Huawei Sans" panose="020C0503030203020204" pitchFamily="34" charset="0"/>
              </a:rPr>
              <a:t>Перед обменом информацией между </a:t>
            </a:r>
            <a:r>
              <a:rPr lang="ru-RU" sz="1600" dirty="0" err="1">
                <a:latin typeface="Huawei Sans" panose="020C0503030203020204" pitchFamily="34" charset="0"/>
              </a:rPr>
              <a:t>LUNами</a:t>
            </a:r>
            <a:endParaRPr lang="ru-RU" sz="1600" dirty="0">
              <a:latin typeface="Huawei Sans" panose="020C0503030203020204" pitchFamily="34" charset="0"/>
            </a:endParaRPr>
          </a:p>
        </p:txBody>
      </p:sp>
      <p:sp>
        <p:nvSpPr>
          <p:cNvPr id="15" name="文本框 14"/>
          <p:cNvSpPr txBox="1"/>
          <p:nvPr/>
        </p:nvSpPr>
        <p:spPr>
          <a:xfrm>
            <a:off x="1392865" y="4337340"/>
            <a:ext cx="3267650" cy="369332"/>
          </a:xfrm>
          <a:prstGeom prst="rect">
            <a:avLst/>
          </a:prstGeom>
          <a:noFill/>
        </p:spPr>
        <p:txBody>
          <a:bodyPr wrap="square" rtlCol="0">
            <a:noAutofit/>
          </a:bodyPr>
          <a:lstStyle/>
          <a:p>
            <a:pPr fontAlgn="ctr"/>
            <a:r>
              <a:rPr lang="ru-RU" sz="1600" dirty="0">
                <a:latin typeface="Huawei Sans" panose="020C0503030203020204" pitchFamily="34" charset="0"/>
              </a:rPr>
              <a:t>В процессе обмена информацией между </a:t>
            </a:r>
            <a:r>
              <a:rPr lang="ru-RU" sz="1600" dirty="0" err="1">
                <a:latin typeface="Huawei Sans" panose="020C0503030203020204" pitchFamily="34" charset="0"/>
              </a:rPr>
              <a:t>LUNами</a:t>
            </a:r>
            <a:endParaRPr lang="ru-RU" sz="1600" dirty="0">
              <a:latin typeface="Huawei Sans" panose="020C0503030203020204" pitchFamily="34" charset="0"/>
            </a:endParaRPr>
          </a:p>
        </p:txBody>
      </p:sp>
      <p:sp>
        <p:nvSpPr>
          <p:cNvPr id="16" name="文本框 15"/>
          <p:cNvSpPr txBox="1"/>
          <p:nvPr/>
        </p:nvSpPr>
        <p:spPr>
          <a:xfrm>
            <a:off x="1392865" y="5297235"/>
            <a:ext cx="3352675" cy="369332"/>
          </a:xfrm>
          <a:prstGeom prst="rect">
            <a:avLst/>
          </a:prstGeom>
          <a:noFill/>
        </p:spPr>
        <p:txBody>
          <a:bodyPr wrap="square" rtlCol="0">
            <a:noAutofit/>
          </a:bodyPr>
          <a:lstStyle/>
          <a:p>
            <a:pPr fontAlgn="ctr"/>
            <a:r>
              <a:rPr lang="ru-RU" sz="1600" dirty="0">
                <a:latin typeface="Huawei Sans" panose="020C0503030203020204" pitchFamily="34" charset="0"/>
              </a:rPr>
              <a:t>После обмена информацией между </a:t>
            </a:r>
            <a:r>
              <a:rPr lang="ru-RU" sz="1600" dirty="0" err="1">
                <a:latin typeface="Huawei Sans" panose="020C0503030203020204" pitchFamily="34" charset="0"/>
              </a:rPr>
              <a:t>LUNами</a:t>
            </a:r>
            <a:endParaRPr lang="ru-RU" sz="1600" dirty="0">
              <a:latin typeface="Huawei Sans" panose="020C0503030203020204" pitchFamily="34" charset="0"/>
            </a:endParaRPr>
          </a:p>
        </p:txBody>
      </p:sp>
      <p:graphicFrame>
        <p:nvGraphicFramePr>
          <p:cNvPr id="18" name="表格 17"/>
          <p:cNvGraphicFramePr>
            <a:graphicFrameLocks noGrp="1"/>
          </p:cNvGraphicFramePr>
          <p:nvPr>
            <p:extLst>
              <p:ext uri="{D42A27DB-BD31-4B8C-83A1-F6EECF244321}">
                <p14:modId xmlns:p14="http://schemas.microsoft.com/office/powerpoint/2010/main" val="4070820455"/>
              </p:ext>
            </p:extLst>
          </p:nvPr>
        </p:nvGraphicFramePr>
        <p:xfrm>
          <a:off x="8339867" y="3293204"/>
          <a:ext cx="2628901" cy="614384"/>
        </p:xfrm>
        <a:graphic>
          <a:graphicData uri="http://schemas.openxmlformats.org/drawingml/2006/table">
            <a:tbl>
              <a:tblPr firstRow="1" bandRow="1"/>
              <a:tblGrid>
                <a:gridCol w="850077"/>
                <a:gridCol w="1778824"/>
              </a:tblGrid>
              <a:tr h="307192">
                <a:tc>
                  <a:txBody>
                    <a:bodyPr/>
                    <a:lstStyle/>
                    <a:p>
                      <a:pPr algn="ctr" fontAlgn="ctr"/>
                      <a:r>
                        <a:rPr lang="ru-RU" sz="1200" dirty="0">
                          <a:latin typeface="Huawei Sans" panose="020C0503030203020204" pitchFamily="34" charset="0"/>
                        </a:rPr>
                        <a:t>ID </a:t>
                      </a:r>
                      <a:r>
                        <a:rPr lang="ru-RU" sz="1200" dirty="0" err="1">
                          <a:latin typeface="Huawei Sans" panose="020C0503030203020204" pitchFamily="34" charset="0"/>
                        </a:rPr>
                        <a:t>LUNа</a:t>
                      </a:r>
                      <a:endParaRPr lang="ru-RU" sz="1200" dirty="0">
                        <a:latin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dirty="0">
                          <a:latin typeface="Huawei Sans" panose="020C0503030203020204" pitchFamily="34" charset="0"/>
                        </a:rPr>
                        <a:t>ID </a:t>
                      </a:r>
                      <a:r>
                        <a:rPr lang="ru-RU" sz="1200" dirty="0" smtClean="0">
                          <a:latin typeface="Huawei Sans" panose="020C0503030203020204" pitchFamily="34" charset="0"/>
                        </a:rPr>
                        <a:t>цел. </a:t>
                      </a:r>
                      <a:r>
                        <a:rPr lang="ru-RU" sz="1200" dirty="0">
                          <a:latin typeface="Huawei Sans" panose="020C0503030203020204" pitchFamily="34" charset="0"/>
                        </a:rPr>
                        <a:t>тома данных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7192">
                <a:tc>
                  <a:txBody>
                    <a:bodyPr/>
                    <a:lstStyle/>
                    <a:p>
                      <a:pPr algn="ctr" fontAlgn="ctr"/>
                      <a:r>
                        <a:rPr lang="ru-RU" sz="1200">
                          <a:latin typeface="Huawei Sans" panose="020C0503030203020204" pitchFamily="34" charset="0"/>
                        </a:rPr>
                        <a:t>1</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ru-RU" sz="1200">
                          <a:latin typeface="Huawei Sans" panose="020C0503030203020204" pitchFamily="34" charset="0"/>
                        </a:rPr>
                        <a:t>1</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3026578121"/>
              </p:ext>
            </p:extLst>
          </p:nvPr>
        </p:nvGraphicFramePr>
        <p:xfrm>
          <a:off x="4687793" y="4186506"/>
          <a:ext cx="2705101" cy="620100"/>
        </p:xfrm>
        <a:graphic>
          <a:graphicData uri="http://schemas.openxmlformats.org/drawingml/2006/table">
            <a:tbl>
              <a:tblPr firstRow="1" bandRow="1"/>
              <a:tblGrid>
                <a:gridCol w="844551"/>
                <a:gridCol w="1860550"/>
              </a:tblGrid>
              <a:tr h="310050">
                <a:tc>
                  <a:txBody>
                    <a:bodyPr/>
                    <a:lstStyle/>
                    <a:p>
                      <a:pPr algn="ctr" fontAlgn="ctr"/>
                      <a:r>
                        <a:rPr lang="ru-RU" sz="1200" dirty="0">
                          <a:latin typeface="Huawei Sans" panose="020C0503030203020204" pitchFamily="34" charset="0"/>
                        </a:rPr>
                        <a:t>ID </a:t>
                      </a:r>
                      <a:r>
                        <a:rPr lang="ru-RU" sz="1200" dirty="0" err="1">
                          <a:latin typeface="Huawei Sans" panose="020C0503030203020204" pitchFamily="34" charset="0"/>
                        </a:rPr>
                        <a:t>LUNа</a:t>
                      </a:r>
                      <a:endParaRPr lang="ru-RU" sz="1200" dirty="0">
                        <a:latin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ru-RU" sz="1200" dirty="0">
                          <a:latin typeface="Huawei Sans" panose="020C0503030203020204" pitchFamily="34" charset="0"/>
                        </a:rPr>
                        <a:t>ID </a:t>
                      </a:r>
                      <a:r>
                        <a:rPr lang="ru-RU" sz="1200" dirty="0" smtClean="0">
                          <a:latin typeface="Huawei Sans" panose="020C0503030203020204" pitchFamily="34" charset="0"/>
                        </a:rPr>
                        <a:t>цел. </a:t>
                      </a:r>
                      <a:r>
                        <a:rPr lang="ru-RU" sz="1200" dirty="0">
                          <a:latin typeface="Huawei Sans" panose="020C0503030203020204" pitchFamily="34" charset="0"/>
                        </a:rPr>
                        <a:t>тома данных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0050">
                <a:tc>
                  <a:txBody>
                    <a:bodyPr/>
                    <a:lstStyle/>
                    <a:p>
                      <a:pPr algn="ctr" fontAlgn="ctr"/>
                      <a:r>
                        <a:rPr lang="ru-RU" sz="1200">
                          <a:latin typeface="Huawei Sans" panose="020C0503030203020204" pitchFamily="34" charset="0"/>
                        </a:rPr>
                        <a:t>0</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ru-RU" sz="1200">
                          <a:latin typeface="Huawei Sans" panose="020C0503030203020204" pitchFamily="34" charset="0"/>
                        </a:rPr>
                        <a:t>1</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20" name="表格 19"/>
          <p:cNvGraphicFramePr>
            <a:graphicFrameLocks noGrp="1"/>
          </p:cNvGraphicFramePr>
          <p:nvPr>
            <p:extLst>
              <p:ext uri="{D42A27DB-BD31-4B8C-83A1-F6EECF244321}">
                <p14:modId xmlns:p14="http://schemas.microsoft.com/office/powerpoint/2010/main" val="51648200"/>
              </p:ext>
            </p:extLst>
          </p:nvPr>
        </p:nvGraphicFramePr>
        <p:xfrm>
          <a:off x="8339867" y="4186506"/>
          <a:ext cx="2628901" cy="620100"/>
        </p:xfrm>
        <a:graphic>
          <a:graphicData uri="http://schemas.openxmlformats.org/drawingml/2006/table">
            <a:tbl>
              <a:tblPr firstRow="1" bandRow="1"/>
              <a:tblGrid>
                <a:gridCol w="850077"/>
                <a:gridCol w="1778824"/>
              </a:tblGrid>
              <a:tr h="310050">
                <a:tc>
                  <a:txBody>
                    <a:bodyPr/>
                    <a:lstStyle/>
                    <a:p>
                      <a:pPr algn="ctr" fontAlgn="ctr"/>
                      <a:r>
                        <a:rPr lang="ru-RU" sz="1200" dirty="0">
                          <a:latin typeface="Huawei Sans" panose="020C0503030203020204" pitchFamily="34" charset="0"/>
                        </a:rPr>
                        <a:t>ID </a:t>
                      </a:r>
                      <a:r>
                        <a:rPr lang="ru-RU" sz="1200" dirty="0" err="1">
                          <a:latin typeface="Huawei Sans" panose="020C0503030203020204" pitchFamily="34" charset="0"/>
                        </a:rPr>
                        <a:t>LUNа</a:t>
                      </a:r>
                      <a:endParaRPr lang="ru-RU" sz="1200" dirty="0">
                        <a:latin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dirty="0">
                          <a:latin typeface="Huawei Sans" panose="020C0503030203020204" pitchFamily="34" charset="0"/>
                        </a:rPr>
                        <a:t>ID </a:t>
                      </a:r>
                      <a:r>
                        <a:rPr lang="ru-RU" sz="1200" dirty="0" smtClean="0">
                          <a:latin typeface="Huawei Sans" panose="020C0503030203020204" pitchFamily="34" charset="0"/>
                        </a:rPr>
                        <a:t>исх. </a:t>
                      </a:r>
                      <a:r>
                        <a:rPr lang="ru-RU" sz="1200" dirty="0">
                          <a:latin typeface="Huawei Sans" panose="020C0503030203020204" pitchFamily="34" charset="0"/>
                        </a:rPr>
                        <a:t>тома данных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310050">
                <a:tc>
                  <a:txBody>
                    <a:bodyPr/>
                    <a:lstStyle/>
                    <a:p>
                      <a:pPr algn="ctr" fontAlgn="ctr"/>
                      <a:r>
                        <a:rPr lang="ru-RU" sz="1200">
                          <a:latin typeface="Huawei Sans" panose="020C0503030203020204" pitchFamily="34" charset="0"/>
                        </a:rPr>
                        <a:t>1</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ru-RU" sz="1200">
                          <a:latin typeface="Huawei Sans" panose="020C0503030203020204" pitchFamily="34" charset="0"/>
                        </a:rPr>
                        <a:t>0</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graphicFrame>
        <p:nvGraphicFramePr>
          <p:cNvPr id="21" name="表格 20"/>
          <p:cNvGraphicFramePr>
            <a:graphicFrameLocks noGrp="1"/>
          </p:cNvGraphicFramePr>
          <p:nvPr>
            <p:extLst>
              <p:ext uri="{D42A27DB-BD31-4B8C-83A1-F6EECF244321}">
                <p14:modId xmlns:p14="http://schemas.microsoft.com/office/powerpoint/2010/main" val="2411027313"/>
              </p:ext>
            </p:extLst>
          </p:nvPr>
        </p:nvGraphicFramePr>
        <p:xfrm>
          <a:off x="4687793" y="5161957"/>
          <a:ext cx="2705101" cy="594288"/>
        </p:xfrm>
        <a:graphic>
          <a:graphicData uri="http://schemas.openxmlformats.org/drawingml/2006/table">
            <a:tbl>
              <a:tblPr firstRow="1" bandRow="1"/>
              <a:tblGrid>
                <a:gridCol w="815976"/>
                <a:gridCol w="1889125"/>
              </a:tblGrid>
              <a:tr h="297144">
                <a:tc>
                  <a:txBody>
                    <a:bodyPr/>
                    <a:lstStyle/>
                    <a:p>
                      <a:pPr algn="ctr" fontAlgn="ctr"/>
                      <a:r>
                        <a:rPr lang="ru-RU" sz="1200" dirty="0">
                          <a:latin typeface="Huawei Sans" panose="020C0503030203020204" pitchFamily="34" charset="0"/>
                        </a:rPr>
                        <a:t>ID </a:t>
                      </a:r>
                      <a:r>
                        <a:rPr lang="ru-RU" sz="1200" dirty="0" err="1">
                          <a:latin typeface="Huawei Sans" panose="020C0503030203020204" pitchFamily="34" charset="0"/>
                        </a:rPr>
                        <a:t>LUNа</a:t>
                      </a:r>
                      <a:endParaRPr lang="ru-RU" sz="1200" dirty="0">
                        <a:latin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ru-RU" sz="1200" dirty="0">
                          <a:latin typeface="Huawei Sans" panose="020C0503030203020204" pitchFamily="34" charset="0"/>
                        </a:rPr>
                        <a:t>ID </a:t>
                      </a:r>
                      <a:r>
                        <a:rPr lang="ru-RU" sz="1200" dirty="0" smtClean="0">
                          <a:latin typeface="Huawei Sans" panose="020C0503030203020204" pitchFamily="34" charset="0"/>
                        </a:rPr>
                        <a:t>цел. </a:t>
                      </a:r>
                      <a:r>
                        <a:rPr lang="ru-RU" sz="1200" dirty="0">
                          <a:latin typeface="Huawei Sans" panose="020C0503030203020204" pitchFamily="34" charset="0"/>
                        </a:rPr>
                        <a:t>тома данных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7144">
                <a:tc>
                  <a:txBody>
                    <a:bodyPr/>
                    <a:lstStyle/>
                    <a:p>
                      <a:pPr algn="ctr" fontAlgn="ctr"/>
                      <a:r>
                        <a:rPr lang="ru-RU" sz="1200">
                          <a:latin typeface="Huawei Sans" panose="020C0503030203020204" pitchFamily="34" charset="0"/>
                        </a:rPr>
                        <a:t>0</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fontAlgn="ctr"/>
                      <a:r>
                        <a:rPr lang="ru-RU" sz="1200">
                          <a:latin typeface="Huawei Sans" panose="020C0503030203020204" pitchFamily="34" charset="0"/>
                        </a:rPr>
                        <a:t>1</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bl>
          </a:graphicData>
        </a:graphic>
      </p:graphicFrame>
      <p:graphicFrame>
        <p:nvGraphicFramePr>
          <p:cNvPr id="22" name="表格 21"/>
          <p:cNvGraphicFramePr>
            <a:graphicFrameLocks noGrp="1"/>
          </p:cNvGraphicFramePr>
          <p:nvPr>
            <p:extLst>
              <p:ext uri="{D42A27DB-BD31-4B8C-83A1-F6EECF244321}">
                <p14:modId xmlns:p14="http://schemas.microsoft.com/office/powerpoint/2010/main" val="3613629793"/>
              </p:ext>
            </p:extLst>
          </p:nvPr>
        </p:nvGraphicFramePr>
        <p:xfrm>
          <a:off x="8339867" y="5161957"/>
          <a:ext cx="2628901" cy="609600"/>
        </p:xfrm>
        <a:graphic>
          <a:graphicData uri="http://schemas.openxmlformats.org/drawingml/2006/table">
            <a:tbl>
              <a:tblPr firstRow="1" bandRow="1"/>
              <a:tblGrid>
                <a:gridCol w="811977"/>
                <a:gridCol w="1816924"/>
              </a:tblGrid>
              <a:tr h="304800">
                <a:tc>
                  <a:txBody>
                    <a:bodyPr/>
                    <a:lstStyle/>
                    <a:p>
                      <a:pPr algn="ctr" fontAlgn="ctr"/>
                      <a:r>
                        <a:rPr lang="ru-RU" sz="1200" dirty="0">
                          <a:latin typeface="Huawei Sans" panose="020C0503030203020204" pitchFamily="34" charset="0"/>
                        </a:rPr>
                        <a:t>ID </a:t>
                      </a:r>
                      <a:r>
                        <a:rPr lang="ru-RU" sz="1200" dirty="0" err="1">
                          <a:latin typeface="Huawei Sans" panose="020C0503030203020204" pitchFamily="34" charset="0"/>
                        </a:rPr>
                        <a:t>LUNа</a:t>
                      </a:r>
                      <a:endParaRPr lang="ru-RU" sz="1200" dirty="0">
                        <a:latin typeface="Huawei Sans" panose="020C0503030203020204" pitchFamily="34" charset="0"/>
                      </a:endParaRP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ru-RU" sz="1200" dirty="0">
                          <a:latin typeface="Huawei Sans" panose="020C0503030203020204" pitchFamily="34" charset="0"/>
                        </a:rPr>
                        <a:t>ID </a:t>
                      </a:r>
                      <a:r>
                        <a:rPr lang="ru-RU" sz="1200" dirty="0" smtClean="0">
                          <a:latin typeface="Huawei Sans" panose="020C0503030203020204" pitchFamily="34" charset="0"/>
                        </a:rPr>
                        <a:t>исх. </a:t>
                      </a:r>
                      <a:r>
                        <a:rPr lang="ru-RU" sz="1200" dirty="0">
                          <a:latin typeface="Huawei Sans" panose="020C0503030203020204" pitchFamily="34" charset="0"/>
                        </a:rPr>
                        <a:t>тома данных</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r>
              <a:tr h="304800">
                <a:tc>
                  <a:txBody>
                    <a:bodyPr/>
                    <a:lstStyle/>
                    <a:p>
                      <a:pPr algn="ctr" fontAlgn="ctr"/>
                      <a:r>
                        <a:rPr lang="ru-RU" sz="1200">
                          <a:latin typeface="Huawei Sans" panose="020C0503030203020204" pitchFamily="34" charset="0"/>
                        </a:rPr>
                        <a:t>1</a:t>
                      </a:r>
                    </a:p>
                  </a:txBody>
                  <a:tcPr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ru-RU" sz="1200">
                          <a:latin typeface="Huawei Sans" panose="020C0503030203020204" pitchFamily="34" charset="0"/>
                        </a:rPr>
                        <a:t>0</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r>
            </a:tbl>
          </a:graphicData>
        </a:graphic>
      </p:graphicFrame>
      <p:cxnSp>
        <p:nvCxnSpPr>
          <p:cNvPr id="24" name="直接箭头连接符 23"/>
          <p:cNvCxnSpPr/>
          <p:nvPr/>
        </p:nvCxnSpPr>
        <p:spPr>
          <a:xfrm>
            <a:off x="8926548" y="3760543"/>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26" name="文本框 25"/>
          <p:cNvSpPr txBox="1"/>
          <p:nvPr/>
        </p:nvSpPr>
        <p:spPr>
          <a:xfrm>
            <a:off x="5510145" y="3888538"/>
            <a:ext cx="1411650" cy="177983"/>
          </a:xfrm>
          <a:prstGeom prst="rect">
            <a:avLst/>
          </a:prstGeom>
          <a:noFill/>
        </p:spPr>
        <p:txBody>
          <a:bodyPr wrap="square" rtlCol="0">
            <a:noAutofit/>
          </a:bodyPr>
          <a:lstStyle/>
          <a:p>
            <a:pPr fontAlgn="ctr"/>
            <a:r>
              <a:rPr lang="ru-RU" sz="1200" dirty="0">
                <a:latin typeface="Huawei Sans" panose="020C0503030203020204" pitchFamily="34" charset="0"/>
              </a:rPr>
              <a:t>Сопоставление</a:t>
            </a:r>
          </a:p>
        </p:txBody>
      </p:sp>
      <p:cxnSp>
        <p:nvCxnSpPr>
          <p:cNvPr id="27" name="直接箭头连接符 26"/>
          <p:cNvCxnSpPr/>
          <p:nvPr/>
        </p:nvCxnSpPr>
        <p:spPr>
          <a:xfrm>
            <a:off x="5330113" y="3760543"/>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29" name="直接箭头连接符 28"/>
          <p:cNvCxnSpPr/>
          <p:nvPr/>
        </p:nvCxnSpPr>
        <p:spPr>
          <a:xfrm>
            <a:off x="5330113" y="4642045"/>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p:nvPr/>
        </p:nvCxnSpPr>
        <p:spPr>
          <a:xfrm>
            <a:off x="8904409" y="4642045"/>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p:nvPr/>
        </p:nvCxnSpPr>
        <p:spPr>
          <a:xfrm>
            <a:off x="5330113" y="5587005"/>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p:nvPr/>
        </p:nvCxnSpPr>
        <p:spPr>
          <a:xfrm>
            <a:off x="8904409" y="5587005"/>
            <a:ext cx="951676" cy="0"/>
          </a:xfrm>
          <a:prstGeom prst="straightConnector1">
            <a:avLst/>
          </a:prstGeom>
          <a:ln w="28575">
            <a:solidFill>
              <a:srgbClr val="C00000"/>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45" name="文本框 44"/>
          <p:cNvSpPr txBox="1"/>
          <p:nvPr/>
        </p:nvSpPr>
        <p:spPr>
          <a:xfrm>
            <a:off x="6614100" y="4827986"/>
            <a:ext cx="3425567" cy="461665"/>
          </a:xfrm>
          <a:prstGeom prst="rect">
            <a:avLst/>
          </a:prstGeom>
          <a:noFill/>
        </p:spPr>
        <p:txBody>
          <a:bodyPr wrap="square" rtlCol="0">
            <a:noAutofit/>
          </a:bodyPr>
          <a:lstStyle/>
          <a:p>
            <a:pPr algn="ctr" fontAlgn="ctr"/>
            <a:r>
              <a:rPr lang="ru-RU" sz="1200" dirty="0">
                <a:latin typeface="Huawei Sans" panose="020C0503030203020204" pitchFamily="34" charset="0"/>
              </a:rPr>
              <a:t>Обмен идентификаторами томов данных</a:t>
            </a:r>
          </a:p>
        </p:txBody>
      </p:sp>
      <p:cxnSp>
        <p:nvCxnSpPr>
          <p:cNvPr id="53" name="肘形连接符 52"/>
          <p:cNvCxnSpPr/>
          <p:nvPr/>
        </p:nvCxnSpPr>
        <p:spPr>
          <a:xfrm rot="16200000" flipH="1">
            <a:off x="8333517" y="3012319"/>
            <a:ext cx="12700" cy="3613974"/>
          </a:xfrm>
          <a:prstGeom prst="bentConnector3">
            <a:avLst>
              <a:gd name="adj1" fmla="val 2000000"/>
            </a:avLst>
          </a:prstGeom>
          <a:ln w="28575">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7" name="椭圆 56"/>
          <p:cNvSpPr/>
          <p:nvPr/>
        </p:nvSpPr>
        <p:spPr>
          <a:xfrm>
            <a:off x="7710101" y="3468423"/>
            <a:ext cx="292120" cy="29212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600" b="1">
                <a:latin typeface="Huawei Sans" panose="020C0503030203020204" pitchFamily="34" charset="0"/>
              </a:rPr>
              <a:t>1</a:t>
            </a:r>
          </a:p>
        </p:txBody>
      </p:sp>
      <p:sp>
        <p:nvSpPr>
          <p:cNvPr id="58" name="椭圆 57"/>
          <p:cNvSpPr/>
          <p:nvPr/>
        </p:nvSpPr>
        <p:spPr>
          <a:xfrm>
            <a:off x="7710101" y="4319406"/>
            <a:ext cx="292120" cy="29212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600" b="1">
                <a:latin typeface="Huawei Sans" panose="020C0503030203020204" pitchFamily="34" charset="0"/>
              </a:rPr>
              <a:t>2</a:t>
            </a:r>
          </a:p>
        </p:txBody>
      </p:sp>
      <p:sp>
        <p:nvSpPr>
          <p:cNvPr id="59" name="椭圆 58"/>
          <p:cNvSpPr/>
          <p:nvPr/>
        </p:nvSpPr>
        <p:spPr>
          <a:xfrm>
            <a:off x="7710101" y="5294885"/>
            <a:ext cx="292120" cy="29212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600" b="1">
                <a:latin typeface="Huawei Sans" panose="020C0503030203020204" pitchFamily="34" charset="0"/>
              </a:rPr>
              <a:t>3</a:t>
            </a:r>
          </a:p>
        </p:txBody>
      </p:sp>
      <p:cxnSp>
        <p:nvCxnSpPr>
          <p:cNvPr id="61" name="直接箭头连接符 60"/>
          <p:cNvCxnSpPr>
            <a:stCxn id="6" idx="2"/>
            <a:endCxn id="7" idx="1"/>
          </p:cNvCxnSpPr>
          <p:nvPr/>
        </p:nvCxnSpPr>
        <p:spPr>
          <a:xfrm>
            <a:off x="2727676" y="3029914"/>
            <a:ext cx="1960117" cy="57048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3" name="文本框 62"/>
          <p:cNvSpPr txBox="1"/>
          <p:nvPr/>
        </p:nvSpPr>
        <p:spPr>
          <a:xfrm>
            <a:off x="3115809" y="2661009"/>
            <a:ext cx="1795469" cy="276999"/>
          </a:xfrm>
          <a:prstGeom prst="rect">
            <a:avLst/>
          </a:prstGeom>
          <a:noFill/>
        </p:spPr>
        <p:txBody>
          <a:bodyPr wrap="square" rtlCol="0">
            <a:noAutofit/>
          </a:bodyPr>
          <a:lstStyle/>
          <a:p>
            <a:pPr algn="ctr" fontAlgn="ctr"/>
            <a:r>
              <a:rPr lang="ru-RU" sz="1200" dirty="0">
                <a:latin typeface="Huawei Sans" panose="020C0503030203020204" pitchFamily="34" charset="0"/>
              </a:rPr>
              <a:t>Хост считывает идентификатор исходного </a:t>
            </a:r>
            <a:r>
              <a:rPr lang="ru-RU" sz="1200" dirty="0" err="1">
                <a:latin typeface="Huawei Sans" panose="020C0503030203020204" pitchFamily="34" charset="0"/>
              </a:rPr>
              <a:t>LUNа</a:t>
            </a:r>
            <a:r>
              <a:rPr lang="ru-RU" sz="1200" dirty="0">
                <a:latin typeface="Huawei Sans" panose="020C0503030203020204" pitchFamily="34" charset="0"/>
              </a:rPr>
              <a:t>.</a:t>
            </a:r>
          </a:p>
        </p:txBody>
      </p:sp>
      <p:sp>
        <p:nvSpPr>
          <p:cNvPr id="69" name="文本框 68"/>
          <p:cNvSpPr txBox="1"/>
          <p:nvPr/>
        </p:nvSpPr>
        <p:spPr>
          <a:xfrm>
            <a:off x="5510145" y="5745939"/>
            <a:ext cx="1507343" cy="199937"/>
          </a:xfrm>
          <a:prstGeom prst="rect">
            <a:avLst/>
          </a:prstGeom>
          <a:noFill/>
        </p:spPr>
        <p:txBody>
          <a:bodyPr wrap="square" rtlCol="0">
            <a:noAutofit/>
          </a:bodyPr>
          <a:lstStyle/>
          <a:p>
            <a:pPr fontAlgn="ctr"/>
            <a:r>
              <a:rPr lang="ru-RU" sz="1200" dirty="0">
                <a:latin typeface="Huawei Sans" panose="020C0503030203020204" pitchFamily="34" charset="0"/>
              </a:rPr>
              <a:t>Сопоставление</a:t>
            </a:r>
          </a:p>
        </p:txBody>
      </p:sp>
    </p:spTree>
    <p:extLst>
      <p:ext uri="{BB962C8B-B14F-4D97-AF65-F5344CB8AC3E}">
        <p14:creationId xmlns:p14="http://schemas.microsoft.com/office/powerpoint/2010/main" val="357414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par>
                                <p:cTn id="20" presetID="10" presetClass="entr" presetSubtype="0"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par>
                                <p:cTn id="23" presetID="10" presetClass="entr" presetSubtype="0"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fade">
                                      <p:cBhvr>
                                        <p:cTn id="28" dur="500"/>
                                        <p:tgtEl>
                                          <p:spTgt spid="26"/>
                                        </p:tgtEl>
                                      </p:cBhvr>
                                    </p:animEffect>
                                  </p:childTnLst>
                                </p:cTn>
                              </p:par>
                              <p:par>
                                <p:cTn id="29" presetID="10" presetClass="entr" presetSubtype="0" fill="hold"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500"/>
                                        <p:tgtEl>
                                          <p:spTgt spid="2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7"/>
                                        </p:tgtEl>
                                        <p:attrNameLst>
                                          <p:attrName>style.visibility</p:attrName>
                                        </p:attrNameLst>
                                      </p:cBhvr>
                                      <p:to>
                                        <p:strVal val="visible"/>
                                      </p:to>
                                    </p:set>
                                    <p:animEffect transition="in" filter="fade">
                                      <p:cBhvr>
                                        <p:cTn id="34" dur="500"/>
                                        <p:tgtEl>
                                          <p:spTgt spid="57"/>
                                        </p:tgtEl>
                                      </p:cBhvr>
                                    </p:animEffect>
                                  </p:childTnLst>
                                </p:cTn>
                              </p:par>
                              <p:par>
                                <p:cTn id="35" presetID="10" presetClass="entr" presetSubtype="0" fill="hold" nodeType="withEffect">
                                  <p:stCondLst>
                                    <p:cond delay="0"/>
                                  </p:stCondLst>
                                  <p:childTnLst>
                                    <p:set>
                                      <p:cBhvr>
                                        <p:cTn id="36" dur="1" fill="hold">
                                          <p:stCondLst>
                                            <p:cond delay="0"/>
                                          </p:stCondLst>
                                        </p:cTn>
                                        <p:tgtEl>
                                          <p:spTgt spid="61"/>
                                        </p:tgtEl>
                                        <p:attrNameLst>
                                          <p:attrName>style.visibility</p:attrName>
                                        </p:attrNameLst>
                                      </p:cBhvr>
                                      <p:to>
                                        <p:strVal val="visible"/>
                                      </p:to>
                                    </p:set>
                                    <p:animEffect transition="in" filter="fade">
                                      <p:cBhvr>
                                        <p:cTn id="37" dur="500"/>
                                        <p:tgtEl>
                                          <p:spTgt spid="6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3"/>
                                        </p:tgtEl>
                                        <p:attrNameLst>
                                          <p:attrName>style.visibility</p:attrName>
                                        </p:attrNameLst>
                                      </p:cBhvr>
                                      <p:to>
                                        <p:strVal val="visible"/>
                                      </p:to>
                                    </p:set>
                                    <p:animEffect transition="in" filter="fade">
                                      <p:cBhvr>
                                        <p:cTn id="40" dur="500"/>
                                        <p:tgtEl>
                                          <p:spTgt spid="63"/>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500"/>
                                        <p:tgtEl>
                                          <p:spTgt spid="15"/>
                                        </p:tgtEl>
                                      </p:cBhvr>
                                    </p:animEffect>
                                  </p:childTnLst>
                                </p:cTn>
                              </p:par>
                              <p:par>
                                <p:cTn id="46" presetID="10" presetClass="entr" presetSubtype="0" fill="hold" nodeType="with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fade">
                                      <p:cBhvr>
                                        <p:cTn id="48" dur="500"/>
                                        <p:tgtEl>
                                          <p:spTgt spid="19"/>
                                        </p:tgtEl>
                                      </p:cBhvr>
                                    </p:animEffect>
                                  </p:childTnLst>
                                </p:cTn>
                              </p:par>
                              <p:par>
                                <p:cTn id="49" presetID="10" presetClass="entr" presetSubtype="0" fill="hold" nodeType="with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fade">
                                      <p:cBhvr>
                                        <p:cTn id="51" dur="500"/>
                                        <p:tgtEl>
                                          <p:spTgt spid="20"/>
                                        </p:tgtEl>
                                      </p:cBhvr>
                                    </p:animEffect>
                                  </p:childTnLst>
                                </p:cTn>
                              </p:par>
                              <p:par>
                                <p:cTn id="52" presetID="10" presetClass="entr" presetSubtype="0" fill="hold" nodeType="withEffect">
                                  <p:stCondLst>
                                    <p:cond delay="0"/>
                                  </p:stCondLst>
                                  <p:childTnLst>
                                    <p:set>
                                      <p:cBhvr>
                                        <p:cTn id="53" dur="1" fill="hold">
                                          <p:stCondLst>
                                            <p:cond delay="0"/>
                                          </p:stCondLst>
                                        </p:cTn>
                                        <p:tgtEl>
                                          <p:spTgt spid="29"/>
                                        </p:tgtEl>
                                        <p:attrNameLst>
                                          <p:attrName>style.visibility</p:attrName>
                                        </p:attrNameLst>
                                      </p:cBhvr>
                                      <p:to>
                                        <p:strVal val="visible"/>
                                      </p:to>
                                    </p:set>
                                    <p:animEffect transition="in" filter="fade">
                                      <p:cBhvr>
                                        <p:cTn id="54" dur="500"/>
                                        <p:tgtEl>
                                          <p:spTgt spid="29"/>
                                        </p:tgtEl>
                                      </p:cBhvr>
                                    </p:animEffect>
                                  </p:childTnLst>
                                </p:cTn>
                              </p:par>
                              <p:par>
                                <p:cTn id="55" presetID="10" presetClass="entr" presetSubtype="0" fill="hold" nodeType="with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fade">
                                      <p:cBhvr>
                                        <p:cTn id="57" dur="500"/>
                                        <p:tgtEl>
                                          <p:spTgt spid="30"/>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45"/>
                                        </p:tgtEl>
                                        <p:attrNameLst>
                                          <p:attrName>style.visibility</p:attrName>
                                        </p:attrNameLst>
                                      </p:cBhvr>
                                      <p:to>
                                        <p:strVal val="visible"/>
                                      </p:to>
                                    </p:set>
                                    <p:animEffect transition="in" filter="fade">
                                      <p:cBhvr>
                                        <p:cTn id="60" dur="500"/>
                                        <p:tgtEl>
                                          <p:spTgt spid="45"/>
                                        </p:tgtEl>
                                      </p:cBhvr>
                                    </p:animEffect>
                                  </p:childTnLst>
                                </p:cTn>
                              </p:par>
                              <p:par>
                                <p:cTn id="61" presetID="10" presetClass="entr" presetSubtype="0" fill="hold" nodeType="withEffect">
                                  <p:stCondLst>
                                    <p:cond delay="0"/>
                                  </p:stCondLst>
                                  <p:childTnLst>
                                    <p:set>
                                      <p:cBhvr>
                                        <p:cTn id="62" dur="1" fill="hold">
                                          <p:stCondLst>
                                            <p:cond delay="0"/>
                                          </p:stCondLst>
                                        </p:cTn>
                                        <p:tgtEl>
                                          <p:spTgt spid="53"/>
                                        </p:tgtEl>
                                        <p:attrNameLst>
                                          <p:attrName>style.visibility</p:attrName>
                                        </p:attrNameLst>
                                      </p:cBhvr>
                                      <p:to>
                                        <p:strVal val="visible"/>
                                      </p:to>
                                    </p:set>
                                    <p:animEffect transition="in" filter="fade">
                                      <p:cBhvr>
                                        <p:cTn id="63" dur="500"/>
                                        <p:tgtEl>
                                          <p:spTgt spid="53"/>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58"/>
                                        </p:tgtEl>
                                        <p:attrNameLst>
                                          <p:attrName>style.visibility</p:attrName>
                                        </p:attrNameLst>
                                      </p:cBhvr>
                                      <p:to>
                                        <p:strVal val="visible"/>
                                      </p:to>
                                    </p:set>
                                    <p:animEffect transition="in" filter="fade">
                                      <p:cBhvr>
                                        <p:cTn id="66" dur="500"/>
                                        <p:tgtEl>
                                          <p:spTgt spid="58"/>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fade">
                                      <p:cBhvr>
                                        <p:cTn id="71" dur="500"/>
                                        <p:tgtEl>
                                          <p:spTgt spid="16"/>
                                        </p:tgtEl>
                                      </p:cBhvr>
                                    </p:animEffect>
                                  </p:childTnLst>
                                </p:cTn>
                              </p:par>
                              <p:par>
                                <p:cTn id="72" presetID="10" presetClass="entr" presetSubtype="0" fill="hold" nodeType="withEffect">
                                  <p:stCondLst>
                                    <p:cond delay="0"/>
                                  </p:stCondLst>
                                  <p:childTnLst>
                                    <p:set>
                                      <p:cBhvr>
                                        <p:cTn id="73" dur="1" fill="hold">
                                          <p:stCondLst>
                                            <p:cond delay="0"/>
                                          </p:stCondLst>
                                        </p:cTn>
                                        <p:tgtEl>
                                          <p:spTgt spid="21"/>
                                        </p:tgtEl>
                                        <p:attrNameLst>
                                          <p:attrName>style.visibility</p:attrName>
                                        </p:attrNameLst>
                                      </p:cBhvr>
                                      <p:to>
                                        <p:strVal val="visible"/>
                                      </p:to>
                                    </p:set>
                                    <p:animEffect transition="in" filter="fade">
                                      <p:cBhvr>
                                        <p:cTn id="74" dur="500"/>
                                        <p:tgtEl>
                                          <p:spTgt spid="21"/>
                                        </p:tgtEl>
                                      </p:cBhvr>
                                    </p:animEffect>
                                  </p:childTnLst>
                                </p:cTn>
                              </p:par>
                              <p:par>
                                <p:cTn id="75" presetID="10" presetClass="entr" presetSubtype="0" fill="hold" nodeType="with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fade">
                                      <p:cBhvr>
                                        <p:cTn id="77" dur="500"/>
                                        <p:tgtEl>
                                          <p:spTgt spid="22"/>
                                        </p:tgtEl>
                                      </p:cBhvr>
                                    </p:animEffect>
                                  </p:childTnLst>
                                </p:cTn>
                              </p:par>
                              <p:par>
                                <p:cTn id="78" presetID="10" presetClass="entr" presetSubtype="0" fill="hold" nodeType="withEffect">
                                  <p:stCondLst>
                                    <p:cond delay="0"/>
                                  </p:stCondLst>
                                  <p:childTnLst>
                                    <p:set>
                                      <p:cBhvr>
                                        <p:cTn id="79" dur="1" fill="hold">
                                          <p:stCondLst>
                                            <p:cond delay="0"/>
                                          </p:stCondLst>
                                        </p:cTn>
                                        <p:tgtEl>
                                          <p:spTgt spid="31"/>
                                        </p:tgtEl>
                                        <p:attrNameLst>
                                          <p:attrName>style.visibility</p:attrName>
                                        </p:attrNameLst>
                                      </p:cBhvr>
                                      <p:to>
                                        <p:strVal val="visible"/>
                                      </p:to>
                                    </p:set>
                                    <p:animEffect transition="in" filter="fade">
                                      <p:cBhvr>
                                        <p:cTn id="80" dur="500"/>
                                        <p:tgtEl>
                                          <p:spTgt spid="31"/>
                                        </p:tgtEl>
                                      </p:cBhvr>
                                    </p:animEffect>
                                  </p:childTnLst>
                                </p:cTn>
                              </p:par>
                              <p:par>
                                <p:cTn id="81" presetID="10" presetClass="entr" presetSubtype="0" fill="hold" nodeType="withEffect">
                                  <p:stCondLst>
                                    <p:cond delay="0"/>
                                  </p:stCondLst>
                                  <p:childTnLst>
                                    <p:set>
                                      <p:cBhvr>
                                        <p:cTn id="82" dur="1" fill="hold">
                                          <p:stCondLst>
                                            <p:cond delay="0"/>
                                          </p:stCondLst>
                                        </p:cTn>
                                        <p:tgtEl>
                                          <p:spTgt spid="32"/>
                                        </p:tgtEl>
                                        <p:attrNameLst>
                                          <p:attrName>style.visibility</p:attrName>
                                        </p:attrNameLst>
                                      </p:cBhvr>
                                      <p:to>
                                        <p:strVal val="visible"/>
                                      </p:to>
                                    </p:set>
                                    <p:animEffect transition="in" filter="fade">
                                      <p:cBhvr>
                                        <p:cTn id="83" dur="500"/>
                                        <p:tgtEl>
                                          <p:spTgt spid="32"/>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59"/>
                                        </p:tgtEl>
                                        <p:attrNameLst>
                                          <p:attrName>style.visibility</p:attrName>
                                        </p:attrNameLst>
                                      </p:cBhvr>
                                      <p:to>
                                        <p:strVal val="visible"/>
                                      </p:to>
                                    </p:set>
                                    <p:animEffect transition="in" filter="fade">
                                      <p:cBhvr>
                                        <p:cTn id="86" dur="500"/>
                                        <p:tgtEl>
                                          <p:spTgt spid="59"/>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69"/>
                                        </p:tgtEl>
                                        <p:attrNameLst>
                                          <p:attrName>style.visibility</p:attrName>
                                        </p:attrNameLst>
                                      </p:cBhvr>
                                      <p:to>
                                        <p:strVal val="visible"/>
                                      </p:to>
                                    </p:set>
                                    <p:animEffect transition="in" filter="fade">
                                      <p:cBhvr>
                                        <p:cTn id="89"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4" grpId="0"/>
      <p:bldP spid="15" grpId="0"/>
      <p:bldP spid="16" grpId="0"/>
      <p:bldP spid="26" grpId="0"/>
      <p:bldP spid="45" grpId="0"/>
      <p:bldP spid="57" grpId="0" animBg="1"/>
      <p:bldP spid="58" grpId="0" animBg="1"/>
      <p:bldP spid="59" grpId="0" animBg="1"/>
      <p:bldP spid="63" grpId="0"/>
      <p:bldP spid="69"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椭圆 46"/>
          <p:cNvSpPr/>
          <p:nvPr/>
        </p:nvSpPr>
        <p:spPr>
          <a:xfrm>
            <a:off x="4038025" y="3338239"/>
            <a:ext cx="2117196" cy="944588"/>
          </a:xfrm>
          <a:prstGeom prst="ellipse">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 name="标题 1"/>
          <p:cNvSpPr>
            <a:spLocks noGrp="1"/>
          </p:cNvSpPr>
          <p:nvPr>
            <p:ph type="title"/>
          </p:nvPr>
        </p:nvSpPr>
        <p:spPr/>
        <p:txBody>
          <a:bodyPr wrap="square">
            <a:noAutofit/>
          </a:bodyPr>
          <a:lstStyle/>
          <a:p>
            <a:r>
              <a:rPr lang="ru-RU">
                <a:latin typeface="Huawei Sans" panose="020C0503030203020204" pitchFamily="34" charset="0"/>
              </a:rPr>
              <a:t>Разделение пар SmartMigration</a:t>
            </a:r>
          </a:p>
        </p:txBody>
      </p:sp>
      <p:sp>
        <p:nvSpPr>
          <p:cNvPr id="3" name="文本占位符 2"/>
          <p:cNvSpPr>
            <a:spLocks noGrp="1"/>
          </p:cNvSpPr>
          <p:nvPr>
            <p:ph type="body" sz="quarter" idx="10"/>
          </p:nvPr>
        </p:nvSpPr>
        <p:spPr/>
        <p:txBody>
          <a:bodyPr wrap="square">
            <a:noAutofit/>
          </a:bodyPr>
          <a:lstStyle/>
          <a:p>
            <a:r>
              <a:rPr lang="ru-RU" sz="2000">
                <a:latin typeface="Huawei Sans" panose="020C0503030203020204" pitchFamily="34" charset="0"/>
              </a:rPr>
              <a:t>Разделение выполняется для одной пары. </a:t>
            </a:r>
            <a:r>
              <a:rPr lang="ru-RU" sz="2000"/>
              <a:t>Процесс разделения включает прекращение синхронизации сервисных данных между исходным и целевым LUNами в паре для обмена информацией и удаление взаимосвязи для переноса данных после завершения обмена.</a:t>
            </a:r>
          </a:p>
        </p:txBody>
      </p:sp>
      <p:sp>
        <p:nvSpPr>
          <p:cNvPr id="4" name="圆柱形 3"/>
          <p:cNvSpPr/>
          <p:nvPr/>
        </p:nvSpPr>
        <p:spPr>
          <a:xfrm>
            <a:off x="2545735" y="4304807"/>
            <a:ext cx="1054102" cy="1003214"/>
          </a:xfrm>
          <a:prstGeom prst="can">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dirty="0">
                <a:solidFill>
                  <a:schemeClr val="tx1"/>
                </a:solidFill>
                <a:latin typeface="Huawei Sans" panose="020C0503030203020204" pitchFamily="34" charset="0"/>
              </a:rPr>
              <a:t>Исходный LUN</a:t>
            </a:r>
          </a:p>
        </p:txBody>
      </p:sp>
      <p:sp>
        <p:nvSpPr>
          <p:cNvPr id="5" name="圆柱形 4"/>
          <p:cNvSpPr/>
          <p:nvPr/>
        </p:nvSpPr>
        <p:spPr>
          <a:xfrm>
            <a:off x="6425453" y="4304807"/>
            <a:ext cx="1051039" cy="1003214"/>
          </a:xfrm>
          <a:prstGeom prst="can">
            <a:avLst/>
          </a:prstGeom>
          <a:solidFill>
            <a:schemeClr val="accent1">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400">
                <a:solidFill>
                  <a:schemeClr val="tx1"/>
                </a:solidFill>
                <a:latin typeface="Huawei Sans" panose="020C0503030203020204" pitchFamily="34" charset="0"/>
              </a:rPr>
              <a:t>Целевой LUN</a:t>
            </a:r>
          </a:p>
        </p:txBody>
      </p:sp>
      <p:cxnSp>
        <p:nvCxnSpPr>
          <p:cNvPr id="7" name="直接连接符 6"/>
          <p:cNvCxnSpPr>
            <a:stCxn id="4" idx="4"/>
            <a:endCxn id="5" idx="2"/>
          </p:cNvCxnSpPr>
          <p:nvPr/>
        </p:nvCxnSpPr>
        <p:spPr>
          <a:xfrm>
            <a:off x="3599837" y="4806414"/>
            <a:ext cx="2825616"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4752326" y="4550181"/>
            <a:ext cx="1074316" cy="461665"/>
          </a:xfrm>
          <a:prstGeom prst="rect">
            <a:avLst/>
          </a:prstGeom>
          <a:noFill/>
        </p:spPr>
        <p:txBody>
          <a:bodyPr wrap="square" rtlCol="0">
            <a:noAutofit/>
          </a:bodyPr>
          <a:lstStyle/>
          <a:p>
            <a:pPr fontAlgn="ctr"/>
            <a:r>
              <a:rPr lang="ru-RU" sz="2400" dirty="0">
                <a:latin typeface="Huawei Sans" panose="020C0503030203020204" pitchFamily="34" charset="0"/>
              </a:rPr>
              <a:t>Пара</a:t>
            </a:r>
          </a:p>
        </p:txBody>
      </p:sp>
      <p:sp>
        <p:nvSpPr>
          <p:cNvPr id="35" name="文本框 34"/>
          <p:cNvSpPr txBox="1"/>
          <p:nvPr/>
        </p:nvSpPr>
        <p:spPr>
          <a:xfrm>
            <a:off x="3830886" y="3516972"/>
            <a:ext cx="2363518" cy="369332"/>
          </a:xfrm>
          <a:prstGeom prst="rect">
            <a:avLst/>
          </a:prstGeom>
          <a:noFill/>
        </p:spPr>
        <p:txBody>
          <a:bodyPr wrap="square" rtlCol="0">
            <a:noAutofit/>
          </a:bodyPr>
          <a:lstStyle/>
          <a:p>
            <a:pPr algn="ctr" fontAlgn="ctr"/>
            <a:r>
              <a:rPr lang="ru-RU">
                <a:latin typeface="Huawei Sans" panose="020C0503030203020204" pitchFamily="34" charset="0"/>
              </a:rPr>
              <a:t>1. Обмен информацией</a:t>
            </a:r>
          </a:p>
        </p:txBody>
      </p:sp>
      <p:sp>
        <p:nvSpPr>
          <p:cNvPr id="36" name="文本框 35"/>
          <p:cNvSpPr txBox="1"/>
          <p:nvPr/>
        </p:nvSpPr>
        <p:spPr>
          <a:xfrm>
            <a:off x="4130832" y="5318550"/>
            <a:ext cx="2684637" cy="369332"/>
          </a:xfrm>
          <a:prstGeom prst="rect">
            <a:avLst/>
          </a:prstGeom>
          <a:noFill/>
        </p:spPr>
        <p:txBody>
          <a:bodyPr wrap="square" rtlCol="0">
            <a:noAutofit/>
          </a:bodyPr>
          <a:lstStyle/>
          <a:p>
            <a:pPr fontAlgn="ctr"/>
            <a:r>
              <a:rPr lang="ru-RU" dirty="0">
                <a:latin typeface="Huawei Sans" panose="020C0503030203020204" pitchFamily="34" charset="0"/>
              </a:rPr>
              <a:t>2. Разделение пары</a:t>
            </a:r>
          </a:p>
        </p:txBody>
      </p:sp>
      <p:grpSp>
        <p:nvGrpSpPr>
          <p:cNvPr id="42" name="组合 41"/>
          <p:cNvGrpSpPr/>
          <p:nvPr/>
        </p:nvGrpSpPr>
        <p:grpSpPr>
          <a:xfrm rot="18896798">
            <a:off x="4678870" y="4371321"/>
            <a:ext cx="870187" cy="870187"/>
            <a:chOff x="1320800" y="4578159"/>
            <a:chExt cx="660400" cy="660400"/>
          </a:xfrm>
        </p:grpSpPr>
        <p:cxnSp>
          <p:nvCxnSpPr>
            <p:cNvPr id="39" name="直接连接符 38"/>
            <p:cNvCxnSpPr/>
            <p:nvPr/>
          </p:nvCxnSpPr>
          <p:spPr>
            <a:xfrm>
              <a:off x="1651000" y="4578159"/>
              <a:ext cx="0" cy="6604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1320800" y="4908359"/>
              <a:ext cx="6604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6" name="文本框 45"/>
          <p:cNvSpPr txBox="1"/>
          <p:nvPr/>
        </p:nvSpPr>
        <p:spPr>
          <a:xfrm>
            <a:off x="435935" y="4350126"/>
            <a:ext cx="2055166" cy="461665"/>
          </a:xfrm>
          <a:prstGeom prst="rect">
            <a:avLst/>
          </a:prstGeom>
          <a:noFill/>
        </p:spPr>
        <p:txBody>
          <a:bodyPr wrap="square" rtlCol="0">
            <a:noAutofit/>
          </a:bodyPr>
          <a:lstStyle/>
          <a:p>
            <a:pPr fontAlgn="ctr"/>
            <a:r>
              <a:rPr lang="ru-RU" sz="2400" dirty="0">
                <a:solidFill>
                  <a:srgbClr val="C00000"/>
                </a:solidFill>
                <a:latin typeface="Huawei Sans" panose="020C0503030203020204" pitchFamily="34" charset="0"/>
              </a:rPr>
              <a:t>Разделение</a:t>
            </a:r>
          </a:p>
        </p:txBody>
      </p:sp>
      <p:sp>
        <p:nvSpPr>
          <p:cNvPr id="52" name="文本框 51"/>
          <p:cNvSpPr txBox="1"/>
          <p:nvPr/>
        </p:nvSpPr>
        <p:spPr>
          <a:xfrm>
            <a:off x="1130250" y="2935783"/>
            <a:ext cx="4939173" cy="369332"/>
          </a:xfrm>
          <a:prstGeom prst="rect">
            <a:avLst/>
          </a:prstGeom>
          <a:noFill/>
        </p:spPr>
        <p:txBody>
          <a:bodyPr wrap="square" rtlCol="0">
            <a:noAutofit/>
          </a:bodyPr>
          <a:lstStyle/>
          <a:p>
            <a:pPr fontAlgn="ctr"/>
            <a:r>
              <a:rPr lang="ru-RU" dirty="0">
                <a:latin typeface="Huawei Sans" panose="020C0503030203020204" pitchFamily="34" charset="0"/>
              </a:rPr>
              <a:t>После прекращения синхронизации сервисных данных.</a:t>
            </a:r>
          </a:p>
        </p:txBody>
      </p:sp>
      <p:sp>
        <p:nvSpPr>
          <p:cNvPr id="53" name="云形标注 52"/>
          <p:cNvSpPr/>
          <p:nvPr/>
        </p:nvSpPr>
        <p:spPr>
          <a:xfrm flipH="1">
            <a:off x="8170018" y="4273550"/>
            <a:ext cx="3071969" cy="1229666"/>
          </a:xfrm>
          <a:prstGeom prst="cloudCallout">
            <a:avLst>
              <a:gd name="adj1" fmla="val -49709"/>
              <a:gd name="adj2" fmla="val 7179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А что, если разделить несколько пар?</a:t>
            </a:r>
          </a:p>
        </p:txBody>
      </p:sp>
    </p:spTree>
    <p:extLst>
      <p:ext uri="{BB962C8B-B14F-4D97-AF65-F5344CB8AC3E}">
        <p14:creationId xmlns:p14="http://schemas.microsoft.com/office/powerpoint/2010/main" val="4401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5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fade">
                                      <p:cBhvr>
                                        <p:cTn id="12" dur="500"/>
                                        <p:tgtEl>
                                          <p:spTgt spid="4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fade">
                                      <p:cBhvr>
                                        <p:cTn id="15" dur="500"/>
                                        <p:tgtEl>
                                          <p:spTgt spid="3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2"/>
                                        </p:tgtEl>
                                        <p:attrNameLst>
                                          <p:attrName>style.visibility</p:attrName>
                                        </p:attrNameLst>
                                      </p:cBhvr>
                                      <p:to>
                                        <p:strVal val="visible"/>
                                      </p:to>
                                    </p:set>
                                    <p:animEffect transition="in" filter="fade">
                                      <p:cBhvr>
                                        <p:cTn id="20" dur="500"/>
                                        <p:tgtEl>
                                          <p:spTgt spid="4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fade">
                                      <p:cBhvr>
                                        <p:cTn id="23" dur="500"/>
                                        <p:tgtEl>
                                          <p:spTgt spid="3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3"/>
                                        </p:tgtEl>
                                        <p:attrNameLst>
                                          <p:attrName>style.visibility</p:attrName>
                                        </p:attrNameLst>
                                      </p:cBhvr>
                                      <p:to>
                                        <p:strVal val="visible"/>
                                      </p:to>
                                    </p:set>
                                    <p:animEffect transition="in" filter="fade">
                                      <p:cBhvr>
                                        <p:cTn id="28"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5" grpId="0"/>
      <p:bldP spid="36" grpId="0"/>
      <p:bldP spid="52" grpId="0"/>
      <p:bldP spid="5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p:txBody>
          <a:bodyPr wrap="square">
            <a:noAutofit/>
          </a:bodyPr>
          <a:lstStyle/>
          <a:p>
            <a:r>
              <a:rPr lang="ru-RU">
                <a:latin typeface="Huawei Sans" panose="020C0503030203020204" pitchFamily="34" charset="0"/>
              </a:rPr>
              <a:t>Процедура конфигурирования</a:t>
            </a:r>
          </a:p>
        </p:txBody>
      </p:sp>
      <p:sp>
        <p:nvSpPr>
          <p:cNvPr id="12" name="流程图: 终止 11"/>
          <p:cNvSpPr/>
          <p:nvPr/>
        </p:nvSpPr>
        <p:spPr>
          <a:xfrm>
            <a:off x="5060066" y="1574770"/>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Начало</a:t>
            </a:r>
          </a:p>
        </p:txBody>
      </p:sp>
      <p:sp>
        <p:nvSpPr>
          <p:cNvPr id="13" name="流程图: 可选过程 12"/>
          <p:cNvSpPr/>
          <p:nvPr/>
        </p:nvSpPr>
        <p:spPr>
          <a:xfrm>
            <a:off x="4348222" y="2576713"/>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Проверка файла лицензии.</a:t>
            </a:r>
          </a:p>
        </p:txBody>
      </p:sp>
      <p:sp>
        <p:nvSpPr>
          <p:cNvPr id="15" name="流程图: 可选过程 14"/>
          <p:cNvSpPr/>
          <p:nvPr/>
        </p:nvSpPr>
        <p:spPr>
          <a:xfrm>
            <a:off x="4348223" y="3463433"/>
            <a:ext cx="3495555" cy="58401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Создание задачи SmartMigration.</a:t>
            </a:r>
          </a:p>
        </p:txBody>
      </p:sp>
      <p:sp>
        <p:nvSpPr>
          <p:cNvPr id="18" name="流程图: 可选过程 17"/>
          <p:cNvSpPr/>
          <p:nvPr/>
        </p:nvSpPr>
        <p:spPr>
          <a:xfrm>
            <a:off x="4348221" y="4350153"/>
            <a:ext cx="3495555" cy="711239"/>
          </a:xfrm>
          <a:prstGeom prst="flowChartAlternateProcess">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1500">
                <a:solidFill>
                  <a:schemeClr val="tx1"/>
                </a:solidFill>
                <a:latin typeface="Huawei Sans" panose="020C0503030203020204" pitchFamily="34" charset="0"/>
              </a:rPr>
              <a:t>Разделение пары SmartMigration или разделение согласованности пар SmartMigration.</a:t>
            </a:r>
          </a:p>
        </p:txBody>
      </p:sp>
      <p:sp>
        <p:nvSpPr>
          <p:cNvPr id="19" name="流程图: 终止 18"/>
          <p:cNvSpPr/>
          <p:nvPr/>
        </p:nvSpPr>
        <p:spPr>
          <a:xfrm>
            <a:off x="5060064" y="5414927"/>
            <a:ext cx="2071868" cy="541914"/>
          </a:xfrm>
          <a:prstGeom prst="flowChartTerminator">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solidFill>
                  <a:schemeClr val="tx1"/>
                </a:solidFill>
                <a:latin typeface="Huawei Sans" panose="020C0503030203020204" pitchFamily="34" charset="0"/>
              </a:rPr>
              <a:t>Конец</a:t>
            </a:r>
          </a:p>
        </p:txBody>
      </p:sp>
      <p:cxnSp>
        <p:nvCxnSpPr>
          <p:cNvPr id="21" name="直接箭头连接符 20"/>
          <p:cNvCxnSpPr>
            <a:stCxn id="12" idx="2"/>
            <a:endCxn id="13" idx="0"/>
          </p:cNvCxnSpPr>
          <p:nvPr/>
        </p:nvCxnSpPr>
        <p:spPr>
          <a:xfrm>
            <a:off x="6096000" y="2116684"/>
            <a:ext cx="0" cy="460029"/>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15" idx="2"/>
            <a:endCxn id="18" idx="0"/>
          </p:cNvCxnSpPr>
          <p:nvPr/>
        </p:nvCxnSpPr>
        <p:spPr>
          <a:xfrm flipH="1">
            <a:off x="6095999" y="4047452"/>
            <a:ext cx="2" cy="302701"/>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a:stCxn id="18" idx="2"/>
            <a:endCxn id="19" idx="0"/>
          </p:cNvCxnSpPr>
          <p:nvPr/>
        </p:nvCxnSpPr>
        <p:spPr>
          <a:xfrm flipH="1">
            <a:off x="6095998" y="5061392"/>
            <a:ext cx="1" cy="353535"/>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接箭头连接符 24"/>
          <p:cNvCxnSpPr>
            <a:stCxn id="13" idx="2"/>
            <a:endCxn id="15" idx="0"/>
          </p:cNvCxnSpPr>
          <p:nvPr/>
        </p:nvCxnSpPr>
        <p:spPr>
          <a:xfrm>
            <a:off x="6096000" y="3160732"/>
            <a:ext cx="1" cy="302701"/>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78653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图示 2"/>
          <p:cNvGraphicFramePr/>
          <p:nvPr>
            <p:extLst>
              <p:ext uri="{D42A27DB-BD31-4B8C-83A1-F6EECF244321}">
                <p14:modId xmlns:p14="http://schemas.microsoft.com/office/powerpoint/2010/main" val="2353900206"/>
              </p:ext>
            </p:extLst>
          </p:nvPr>
        </p:nvGraphicFramePr>
        <p:xfrm>
          <a:off x="391277" y="1376363"/>
          <a:ext cx="7791599" cy="45776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右大括号 3"/>
          <p:cNvSpPr/>
          <p:nvPr/>
        </p:nvSpPr>
        <p:spPr>
          <a:xfrm>
            <a:off x="7655212" y="1618684"/>
            <a:ext cx="695740" cy="4093029"/>
          </a:xfrm>
          <a:prstGeom prst="rightBrace">
            <a:avLst/>
          </a:prstGeom>
          <a:noFill/>
          <a:ln w="19050">
            <a:solidFill>
              <a:srgbClr val="15151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latin typeface="Huawei Sans Light" panose="020C0303030203020204" pitchFamily="34" charset="0"/>
              <a:ea typeface="方正兰亭黑简体" panose="02000000000000000000" pitchFamily="2" charset="-122"/>
              <a:sym typeface="Huawei Sans Light" panose="020C0303030203020204" pitchFamily="34" charset="0"/>
            </a:endParaRPr>
          </a:p>
        </p:txBody>
      </p:sp>
      <p:grpSp>
        <p:nvGrpSpPr>
          <p:cNvPr id="5" name="组合 4"/>
          <p:cNvGrpSpPr/>
          <p:nvPr/>
        </p:nvGrpSpPr>
        <p:grpSpPr>
          <a:xfrm>
            <a:off x="8468011" y="3274449"/>
            <a:ext cx="2704814" cy="781498"/>
            <a:chOff x="4977592" y="561"/>
            <a:chExt cx="3280556" cy="1000569"/>
          </a:xfrm>
          <a:noFill/>
        </p:grpSpPr>
        <p:sp>
          <p:nvSpPr>
            <p:cNvPr id="6" name="矩形 5"/>
            <p:cNvSpPr/>
            <p:nvPr/>
          </p:nvSpPr>
          <p:spPr>
            <a:xfrm>
              <a:off x="4977592" y="561"/>
              <a:ext cx="3280556" cy="1000569"/>
            </a:xfrm>
            <a:prstGeom prst="rect">
              <a:avLst/>
            </a:prstGeom>
            <a:grpFill/>
            <a:ln w="19050">
              <a:solidFill>
                <a:srgbClr val="151515"/>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zh-CN" altLang="en-US" sz="1600">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endParaRPr>
            </a:p>
          </p:txBody>
        </p:sp>
        <p:sp>
          <p:nvSpPr>
            <p:cNvPr id="7" name="矩形 6"/>
            <p:cNvSpPr/>
            <p:nvPr/>
          </p:nvSpPr>
          <p:spPr>
            <a:xfrm>
              <a:off x="4977592" y="561"/>
              <a:ext cx="3280556" cy="1000569"/>
            </a:xfrm>
            <a:prstGeom prst="rect">
              <a:avLst/>
            </a:prstGeom>
            <a:grpFill/>
            <a:ln w="19050">
              <a:solidFill>
                <a:srgbClr val="151515"/>
              </a:solidFill>
            </a:ln>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u-RU">
                  <a:solidFill>
                    <a:schemeClr val="tx1"/>
                  </a:solidFill>
                  <a:latin typeface="Huawei Sans" panose="020B0604020202020204" charset="0"/>
                  <a:ea typeface="方正兰亭黑简体" panose="02000000000000000000" pitchFamily="2" charset="-122"/>
                  <a:cs typeface="Huawei Sans" panose="020B0604020202020204" charset="0"/>
                  <a:sym typeface="Huawei Sans Light" panose="020C0303030203020204" pitchFamily="34" charset="0"/>
                </a:rPr>
                <a:t>Определение, принципы работы и процедуры настройки</a:t>
              </a:r>
            </a:p>
          </p:txBody>
        </p:sp>
      </p:grpSp>
    </p:spTree>
    <p:extLst>
      <p:ext uri="{BB962C8B-B14F-4D97-AF65-F5344CB8AC3E}">
        <p14:creationId xmlns:p14="http://schemas.microsoft.com/office/powerpoint/2010/main" val="404503605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wrap="square">
            <a:noAutofit/>
          </a:bodyPr>
          <a:lstStyle/>
          <a:p>
            <a:r>
              <a:rPr lang="ru-RU" sz="1600">
                <a:latin typeface="Huawei Sans" panose="020C0503030203020204" pitchFamily="34" charset="0"/>
              </a:rPr>
              <a:t>(Верно или неверно) Функцию SmartTier нельзя включить для пула ресурсов хранения, который сформирован из дисков одного типа.</a:t>
            </a:r>
          </a:p>
          <a:p>
            <a:r>
              <a:rPr lang="ru-RU" sz="1600">
                <a:latin typeface="Huawei Sans" panose="020C0503030203020204" pitchFamily="34" charset="0"/>
              </a:rPr>
              <a:t>(Несколько правильных вариантов ответа) Какие из следующих политик переноса данных можно настроить для LUNов?</a:t>
            </a:r>
            <a:r>
              <a:rPr lang="ru-RU" sz="1600"/>
              <a:t> </a:t>
            </a:r>
          </a:p>
          <a:p>
            <a:pPr lvl="1"/>
            <a:r>
              <a:rPr lang="ru-RU" sz="1600">
                <a:latin typeface="Huawei Sans" panose="020C0503030203020204" pitchFamily="34" charset="0"/>
              </a:rPr>
              <a:t>Автоматический перенос</a:t>
            </a:r>
          </a:p>
          <a:p>
            <a:pPr lvl="1"/>
            <a:r>
              <a:rPr lang="ru-RU" sz="1600">
                <a:latin typeface="Huawei Sans" panose="020C0503030203020204" pitchFamily="34" charset="0"/>
              </a:rPr>
              <a:t>Перенос на уровень с более высокой производительностью</a:t>
            </a:r>
          </a:p>
          <a:p>
            <a:pPr lvl="1"/>
            <a:r>
              <a:rPr lang="ru-RU" sz="1600">
                <a:latin typeface="Huawei Sans" panose="020C0503030203020204" pitchFamily="34" charset="0"/>
              </a:rPr>
              <a:t>Перенос на уровень с более низкой производительностью</a:t>
            </a:r>
          </a:p>
          <a:p>
            <a:pPr lvl="1"/>
            <a:r>
              <a:rPr lang="ru-RU" sz="1600">
                <a:latin typeface="Huawei Sans" panose="020C0503030203020204" pitchFamily="34" charset="0"/>
              </a:rPr>
              <a:t>Без переноса</a:t>
            </a:r>
          </a:p>
          <a:p>
            <a:pPr lvl="1"/>
            <a:endParaRPr lang="en-US" altLang="zh-CN" sz="1600" dirty="0" smtClean="0">
              <a:latin typeface="Huawei Sans" panose="020C0503030203020204" pitchFamily="34" charset="0"/>
            </a:endParaRPr>
          </a:p>
          <a:p>
            <a:endParaRPr lang="en-US" altLang="zh-CN" sz="1600" dirty="0">
              <a:latin typeface="Huawei Sans" panose="020C0503030203020204" pitchFamily="34" charset="0"/>
            </a:endParaRPr>
          </a:p>
        </p:txBody>
      </p:sp>
    </p:spTree>
    <p:extLst>
      <p:ext uri="{BB962C8B-B14F-4D97-AF65-F5344CB8AC3E}">
        <p14:creationId xmlns:p14="http://schemas.microsoft.com/office/powerpoint/2010/main" val="338583642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0"/>
          </p:nvPr>
        </p:nvSpPr>
        <p:spPr/>
        <p:txBody>
          <a:bodyPr wrap="square">
            <a:noAutofit/>
          </a:bodyPr>
          <a:lstStyle/>
          <a:p>
            <a:pPr>
              <a:buAutoNum type="arabicPeriod" startAt="3"/>
            </a:pPr>
            <a:r>
              <a:rPr lang="ru-RU" sz="1800"/>
              <a:t>(Один правильный вариант ответа) Каким должен быть статус пары перед разделением согласованности во время переноса данных LUNа?</a:t>
            </a:r>
          </a:p>
          <a:p>
            <a:pPr lvl="1"/>
            <a:r>
              <a:rPr lang="ru-RU" sz="1600"/>
              <a:t>Migrating</a:t>
            </a:r>
          </a:p>
          <a:p>
            <a:pPr lvl="1"/>
            <a:r>
              <a:rPr lang="ru-RU" sz="1600"/>
              <a:t>Stop</a:t>
            </a:r>
          </a:p>
          <a:p>
            <a:pPr lvl="1"/>
            <a:r>
              <a:rPr lang="ru-RU" sz="1600"/>
              <a:t>Normal</a:t>
            </a:r>
          </a:p>
          <a:p>
            <a:pPr lvl="1"/>
            <a:r>
              <a:rPr lang="ru-RU" sz="1600"/>
              <a:t>Migrated</a:t>
            </a:r>
          </a:p>
        </p:txBody>
      </p:sp>
    </p:spTree>
    <p:extLst>
      <p:ext uri="{BB962C8B-B14F-4D97-AF65-F5344CB8AC3E}">
        <p14:creationId xmlns:p14="http://schemas.microsoft.com/office/powerpoint/2010/main" val="905537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a:extLst>
              <a:ext uri="{FF2B5EF4-FFF2-40B4-BE49-F238E27FC236}">
                <a16:creationId xmlns="" xmlns:a16="http://schemas.microsoft.com/office/drawing/2014/main" id="{2C3E1400-CBB3-4C18-9B3A-F07CE69B01B7}"/>
              </a:ext>
            </a:extLst>
          </p:cNvPr>
          <p:cNvGrpSpPr/>
          <p:nvPr/>
        </p:nvGrpSpPr>
        <p:grpSpPr>
          <a:xfrm>
            <a:off x="3507383" y="1948181"/>
            <a:ext cx="5177235" cy="2698246"/>
            <a:chOff x="3427015" y="1948181"/>
            <a:chExt cx="5177235" cy="2698246"/>
          </a:xfrm>
        </p:grpSpPr>
        <p:pic>
          <p:nvPicPr>
            <p:cNvPr id="16" name="图片 15">
              <a:extLst>
                <a:ext uri="{FF2B5EF4-FFF2-40B4-BE49-F238E27FC236}">
                  <a16:creationId xmlns="" xmlns:a16="http://schemas.microsoft.com/office/drawing/2014/main" id="{5AA13BF6-30FC-4CE7-92A8-F7EDBB2704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7015" y="1948181"/>
              <a:ext cx="2520000" cy="2520000"/>
            </a:xfrm>
            <a:prstGeom prst="rect">
              <a:avLst/>
            </a:prstGeom>
          </p:spPr>
        </p:pic>
        <p:pic>
          <p:nvPicPr>
            <p:cNvPr id="17" name="图片 16">
              <a:extLst>
                <a:ext uri="{FF2B5EF4-FFF2-40B4-BE49-F238E27FC236}">
                  <a16:creationId xmlns="" xmlns:a16="http://schemas.microsoft.com/office/drawing/2014/main" id="{E1BB73AF-7917-463E-9DE8-FD69630FB3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4250" y="1948181"/>
              <a:ext cx="2520000" cy="2520000"/>
            </a:xfrm>
            <a:prstGeom prst="rect">
              <a:avLst/>
            </a:prstGeom>
          </p:spPr>
        </p:pic>
        <p:sp>
          <p:nvSpPr>
            <p:cNvPr id="18" name="矩形 17">
              <a:extLst>
                <a:ext uri="{FF2B5EF4-FFF2-40B4-BE49-F238E27FC236}">
                  <a16:creationId xmlns="" xmlns:a16="http://schemas.microsoft.com/office/drawing/2014/main" id="{9BABD157-ECCC-4194-ADE5-234A95F2A814}"/>
                </a:ext>
              </a:extLst>
            </p:cNvPr>
            <p:cNvSpPr/>
            <p:nvPr/>
          </p:nvSpPr>
          <p:spPr>
            <a:xfrm>
              <a:off x="6325015" y="4079548"/>
              <a:ext cx="2015681" cy="556246"/>
            </a:xfrm>
            <a:prstGeom prst="rect">
              <a:avLst/>
            </a:prstGeom>
            <a:noFill/>
            <a:ln>
              <a:noFill/>
            </a:ln>
          </p:spPr>
          <p:txBody>
            <a:bodyPr wrap="square">
              <a:noAutofit/>
            </a:bodyPr>
            <a:lstStyle/>
            <a:p>
              <a:pPr algn="ctr" fontAlgn="ct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Huawei </a:t>
              </a: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Enterprise</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 </a:t>
              </a: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Service</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 </a:t>
              </a: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App</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 (Сервисное приложение Huawei </a:t>
              </a: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Enterprise</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a:t>
              </a:r>
            </a:p>
          </p:txBody>
        </p:sp>
        <p:sp>
          <p:nvSpPr>
            <p:cNvPr id="19" name="矩形 18">
              <a:extLst>
                <a:ext uri="{FF2B5EF4-FFF2-40B4-BE49-F238E27FC236}">
                  <a16:creationId xmlns="" xmlns:a16="http://schemas.microsoft.com/office/drawing/2014/main" id="{67A1AE1E-23DA-48D1-87C9-D26402CBE0DC}"/>
                </a:ext>
              </a:extLst>
            </p:cNvPr>
            <p:cNvSpPr/>
            <p:nvPr/>
          </p:nvSpPr>
          <p:spPr>
            <a:xfrm>
              <a:off x="3809894" y="4079548"/>
              <a:ext cx="1862625" cy="566879"/>
            </a:xfrm>
            <a:prstGeom prst="rect">
              <a:avLst/>
            </a:prstGeom>
            <a:noFill/>
            <a:ln>
              <a:noFill/>
            </a:ln>
          </p:spPr>
          <p:txBody>
            <a:bodyPr wrap="square">
              <a:noAutofit/>
            </a:bodyPr>
            <a:lstStyle/>
            <a:p>
              <a:pPr algn="ctr" fontAlgn="ct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Enterprise</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 </a:t>
              </a: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Technical</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 </a:t>
              </a: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Support</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 </a:t>
              </a: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App</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 (Приложение техподдержки Huawei </a:t>
              </a:r>
              <a:r>
                <a:rPr lang="ru-RU" sz="1200" b="1" dirty="0" err="1">
                  <a:solidFill>
                    <a:srgbClr val="000000"/>
                  </a:solidFill>
                  <a:latin typeface="Huawei Sans" panose="020C0503030203020204" pitchFamily="34" charset="0"/>
                  <a:ea typeface="微软雅黑" panose="020B0503020204020204" pitchFamily="34" charset="-122"/>
                  <a:cs typeface="Huawei Sans" panose="020C0503030203020204" pitchFamily="34" charset="0"/>
                </a:rPr>
                <a:t>Enterprise</a:t>
              </a:r>
              <a:r>
                <a:rPr lang="ru-RU" sz="1200" b="1" dirty="0">
                  <a:solidFill>
                    <a:srgbClr val="000000"/>
                  </a:solidFill>
                  <a:latin typeface="Huawei Sans" panose="020C0503030203020204" pitchFamily="34" charset="0"/>
                  <a:ea typeface="微软雅黑" panose="020B0503020204020204" pitchFamily="34" charset="-122"/>
                  <a:cs typeface="Huawei Sans" panose="020C0503030203020204" pitchFamily="34" charset="0"/>
                </a:rPr>
                <a:t>)</a:t>
              </a:r>
            </a:p>
          </p:txBody>
        </p:sp>
        <p:pic>
          <p:nvPicPr>
            <p:cNvPr id="22" name="图片 21" descr="屏幕剪辑">
              <a:extLst>
                <a:ext uri="{FF2B5EF4-FFF2-40B4-BE49-F238E27FC236}">
                  <a16:creationId xmlns="" xmlns:a16="http://schemas.microsoft.com/office/drawing/2014/main" id="{94EF2E64-506C-4AE2-B3EF-9ED9B3DC0D23}"/>
                </a:ext>
              </a:extLst>
            </p:cNvPr>
            <p:cNvPicPr/>
            <p:nvPr/>
          </p:nvPicPr>
          <p:blipFill>
            <a:blip r:embed="rId5">
              <a:extLst>
                <a:ext uri="{28A0092B-C50C-407E-A947-70E740481C1C}">
                  <a14:useLocalDpi xmlns:a14="http://schemas.microsoft.com/office/drawing/2010/main" val="0"/>
                </a:ext>
              </a:extLst>
            </a:blip>
            <a:stretch>
              <a:fillRect/>
            </a:stretch>
          </p:blipFill>
          <p:spPr>
            <a:xfrm>
              <a:off x="6480333" y="2326181"/>
              <a:ext cx="1764000" cy="1764000"/>
            </a:xfrm>
            <a:prstGeom prst="rect">
              <a:avLst/>
            </a:prstGeom>
          </p:spPr>
        </p:pic>
        <p:pic>
          <p:nvPicPr>
            <p:cNvPr id="23" name="图片 22" descr="屏幕剪辑">
              <a:extLst>
                <a:ext uri="{FF2B5EF4-FFF2-40B4-BE49-F238E27FC236}">
                  <a16:creationId xmlns="" xmlns:a16="http://schemas.microsoft.com/office/drawing/2014/main" id="{A89346DD-A6D1-4AE8-8F9F-E314DE086161}"/>
                </a:ext>
              </a:extLst>
            </p:cNvPr>
            <p:cNvPicPr/>
            <p:nvPr/>
          </p:nvPicPr>
          <p:blipFill>
            <a:blip r:embed="rId6">
              <a:extLst>
                <a:ext uri="{28A0092B-C50C-407E-A947-70E740481C1C}">
                  <a14:useLocalDpi xmlns:a14="http://schemas.microsoft.com/office/drawing/2010/main" val="0"/>
                </a:ext>
              </a:extLst>
            </a:blip>
            <a:stretch>
              <a:fillRect/>
            </a:stretch>
          </p:blipFill>
          <p:spPr>
            <a:xfrm>
              <a:off x="3805015" y="2326181"/>
              <a:ext cx="1764000" cy="1764000"/>
            </a:xfrm>
            <a:prstGeom prst="rect">
              <a:avLst/>
            </a:prstGeom>
          </p:spPr>
        </p:pic>
      </p:grpSp>
    </p:spTree>
    <p:extLst>
      <p:ext uri="{BB962C8B-B14F-4D97-AF65-F5344CB8AC3E}">
        <p14:creationId xmlns:p14="http://schemas.microsoft.com/office/powerpoint/2010/main" val="314971913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sz="quarter" idx="10"/>
          </p:nvPr>
        </p:nvSpPr>
        <p:spPr>
          <a:xfrm>
            <a:off x="1019175" y="1557596"/>
            <a:ext cx="10153650" cy="4082880"/>
          </a:xfrm>
        </p:spPr>
        <p:txBody>
          <a:bodyPr/>
          <a:lstStyle/>
          <a:p>
            <a:pPr algn="l">
              <a:spcBef>
                <a:spcPts val="0"/>
              </a:spcBef>
            </a:pPr>
            <a:r>
              <a:rPr lang="ru-RU" dirty="0"/>
              <a:t>Официальные веб-сайты компании Huawei</a:t>
            </a:r>
          </a:p>
          <a:p>
            <a:pPr lvl="1">
              <a:spcBef>
                <a:spcPts val="0"/>
              </a:spcBef>
            </a:pPr>
            <a:r>
              <a:rPr lang="ru-RU" dirty="0">
                <a:latin typeface="Huawei Sans" panose="020C0503030203020204" pitchFamily="34" charset="0"/>
                <a:ea typeface="微软雅黑" panose="020B0503020204020204" pitchFamily="34" charset="-122"/>
                <a:cs typeface="Huawei Sans" panose="020C0503030203020204" pitchFamily="34" charset="0"/>
              </a:rPr>
              <a:t>Направление корпоративных решений: </a:t>
            </a:r>
            <a:r>
              <a:rPr lang="ru-RU" dirty="0">
                <a:latin typeface="Huawei Sans" panose="020C0503030203020204" pitchFamily="34" charset="0"/>
                <a:ea typeface="微软雅黑" panose="020B0503020204020204" pitchFamily="34" charset="-122"/>
                <a:cs typeface="Huawei Sans" panose="020C0503030203020204" pitchFamily="34" charset="0"/>
                <a:hlinkClick r:id="rId3"/>
              </a:rPr>
              <a:t>https://e.huawei.com/en/</a:t>
            </a:r>
          </a:p>
          <a:p>
            <a:pPr lvl="1">
              <a:spcBef>
                <a:spcPts val="0"/>
              </a:spcBef>
            </a:pPr>
            <a:r>
              <a:rPr lang="ru-RU" dirty="0">
                <a:latin typeface="Huawei Sans" panose="020C0503030203020204" pitchFamily="34" charset="0"/>
                <a:ea typeface="微软雅黑" panose="020B0503020204020204" pitchFamily="34" charset="-122"/>
                <a:cs typeface="Huawei Sans" panose="020C0503030203020204" pitchFamily="34" charset="0"/>
              </a:rPr>
              <a:t>Техническая поддержка: </a:t>
            </a:r>
            <a:r>
              <a:rPr lang="ru-RU" dirty="0">
                <a:latin typeface="Huawei Sans" panose="020C0503030203020204" pitchFamily="34" charset="0"/>
                <a:ea typeface="微软雅黑" panose="020B0503020204020204" pitchFamily="34" charset="-122"/>
                <a:cs typeface="Huawei Sans" panose="020C0503030203020204" pitchFamily="34" charset="0"/>
                <a:hlinkClick r:id="rId4"/>
              </a:rPr>
              <a:t>https://support.huawei.com/enterprise/en/index.html</a:t>
            </a:r>
            <a:r>
              <a:rPr lang="ru-RU" dirty="0">
                <a:latin typeface="Huawei Sans" panose="020C0503030203020204" pitchFamily="34" charset="0"/>
                <a:ea typeface="微软雅黑" panose="020B0503020204020204" pitchFamily="34" charset="-122"/>
                <a:cs typeface="Huawei Sans" panose="020C0503030203020204" pitchFamily="34" charset="0"/>
              </a:rPr>
              <a:t> </a:t>
            </a:r>
          </a:p>
          <a:p>
            <a:pPr lvl="1">
              <a:spcBef>
                <a:spcPts val="0"/>
              </a:spcBef>
            </a:pPr>
            <a:r>
              <a:rPr lang="ru-RU" dirty="0">
                <a:latin typeface="Huawei Sans" panose="020C0503030203020204" pitchFamily="34" charset="0"/>
                <a:ea typeface="微软雅黑" panose="020B0503020204020204" pitchFamily="34" charset="-122"/>
                <a:cs typeface="Huawei Sans" panose="020C0503030203020204" pitchFamily="34" charset="0"/>
              </a:rPr>
              <a:t>Платформа онлайн-обучения: </a:t>
            </a:r>
            <a:r>
              <a:rPr lang="ru-RU" dirty="0">
                <a:latin typeface="Huawei Sans" panose="020C0503030203020204" pitchFamily="34" charset="0"/>
                <a:ea typeface="微软雅黑" panose="020B0503020204020204" pitchFamily="34" charset="-122"/>
                <a:cs typeface="Huawei Sans" panose="020C0503030203020204" pitchFamily="34" charset="0"/>
                <a:hlinkClick r:id="rId5"/>
              </a:rPr>
              <a:t>https://www.huawei.com/en/learning</a:t>
            </a:r>
          </a:p>
          <a:p>
            <a:pPr>
              <a:spcBef>
                <a:spcPts val="0"/>
              </a:spcBef>
            </a:pPr>
            <a:r>
              <a:rPr lang="ru-RU" dirty="0"/>
              <a:t>Популярные инструменты</a:t>
            </a:r>
          </a:p>
          <a:p>
            <a:pPr lvl="1">
              <a:spcBef>
                <a:spcPts val="0"/>
              </a:spcBef>
            </a:pPr>
            <a:r>
              <a:rPr lang="ru-RU" dirty="0" err="1">
                <a:latin typeface="Huawei Sans" panose="020C0503030203020204" pitchFamily="34" charset="0"/>
                <a:ea typeface="微软雅黑" panose="020B0503020204020204" pitchFamily="34" charset="-122"/>
                <a:cs typeface="Huawei Sans" panose="020C0503030203020204" pitchFamily="34" charset="0"/>
              </a:rPr>
              <a:t>HedEx</a:t>
            </a:r>
            <a:r>
              <a:rPr lang="ru-RU" dirty="0">
                <a:latin typeface="Huawei Sans" panose="020C0503030203020204" pitchFamily="34" charset="0"/>
                <a:ea typeface="微软雅黑" panose="020B0503020204020204" pitchFamily="34" charset="-122"/>
                <a:cs typeface="Huawei Sans" panose="020C0503030203020204" pitchFamily="34" charset="0"/>
              </a:rPr>
              <a:t> </a:t>
            </a:r>
            <a:r>
              <a:rPr lang="ru-RU" dirty="0" err="1">
                <a:latin typeface="Huawei Sans" panose="020C0503030203020204" pitchFamily="34" charset="0"/>
                <a:ea typeface="微软雅黑" panose="020B0503020204020204" pitchFamily="34" charset="-122"/>
                <a:cs typeface="Huawei Sans" panose="020C0503030203020204" pitchFamily="34" charset="0"/>
              </a:rPr>
              <a:t>Lite</a:t>
            </a:r>
            <a:endParaRPr lang="ru-RU" dirty="0">
              <a:latin typeface="Huawei Sans" panose="020C0503030203020204" pitchFamily="34" charset="0"/>
              <a:ea typeface="微软雅黑" panose="020B0503020204020204" pitchFamily="34" charset="-122"/>
              <a:cs typeface="Huawei Sans" panose="020C0503030203020204" pitchFamily="34" charset="0"/>
            </a:endParaRPr>
          </a:p>
          <a:p>
            <a:pPr lvl="1">
              <a:spcBef>
                <a:spcPts val="0"/>
              </a:spcBef>
            </a:pPr>
            <a:r>
              <a:rPr lang="ru-RU" dirty="0" err="1">
                <a:latin typeface="Huawei Sans" panose="020C0503030203020204" pitchFamily="34" charset="0"/>
                <a:ea typeface="微软雅黑" panose="020B0503020204020204" pitchFamily="34" charset="-122"/>
                <a:cs typeface="Huawei Sans" panose="020C0503030203020204" pitchFamily="34" charset="0"/>
              </a:rPr>
              <a:t>Network</a:t>
            </a:r>
            <a:r>
              <a:rPr lang="ru-RU" dirty="0">
                <a:latin typeface="Huawei Sans" panose="020C0503030203020204" pitchFamily="34" charset="0"/>
                <a:ea typeface="微软雅黑" panose="020B0503020204020204" pitchFamily="34" charset="-122"/>
                <a:cs typeface="Huawei Sans" panose="020C0503030203020204" pitchFamily="34" charset="0"/>
              </a:rPr>
              <a:t> </a:t>
            </a:r>
            <a:r>
              <a:rPr lang="ru-RU" dirty="0" err="1">
                <a:latin typeface="Huawei Sans" panose="020C0503030203020204" pitchFamily="34" charset="0"/>
                <a:ea typeface="微软雅黑" panose="020B0503020204020204" pitchFamily="34" charset="-122"/>
                <a:cs typeface="Huawei Sans" panose="020C0503030203020204" pitchFamily="34" charset="0"/>
              </a:rPr>
              <a:t>Document</a:t>
            </a:r>
            <a:r>
              <a:rPr lang="ru-RU" dirty="0">
                <a:latin typeface="Huawei Sans" panose="020C0503030203020204" pitchFamily="34" charset="0"/>
                <a:ea typeface="微软雅黑" panose="020B0503020204020204" pitchFamily="34" charset="-122"/>
                <a:cs typeface="Huawei Sans" panose="020C0503030203020204" pitchFamily="34" charset="0"/>
              </a:rPr>
              <a:t> </a:t>
            </a:r>
            <a:r>
              <a:rPr lang="ru-RU" dirty="0" err="1">
                <a:latin typeface="Huawei Sans" panose="020C0503030203020204" pitchFamily="34" charset="0"/>
                <a:ea typeface="微软雅黑" panose="020B0503020204020204" pitchFamily="34" charset="-122"/>
                <a:cs typeface="Huawei Sans" panose="020C0503030203020204" pitchFamily="34" charset="0"/>
              </a:rPr>
              <a:t>Tool</a:t>
            </a:r>
            <a:r>
              <a:rPr lang="ru-RU" dirty="0">
                <a:latin typeface="Huawei Sans" panose="020C0503030203020204" pitchFamily="34" charset="0"/>
                <a:ea typeface="微软雅黑" panose="020B0503020204020204" pitchFamily="34" charset="-122"/>
                <a:cs typeface="Huawei Sans" panose="020C0503030203020204" pitchFamily="34" charset="0"/>
              </a:rPr>
              <a:t> </a:t>
            </a:r>
            <a:r>
              <a:rPr lang="ru-RU" dirty="0" err="1">
                <a:latin typeface="Huawei Sans" panose="020C0503030203020204" pitchFamily="34" charset="0"/>
                <a:ea typeface="微软雅黑" panose="020B0503020204020204" pitchFamily="34" charset="-122"/>
                <a:cs typeface="Huawei Sans" panose="020C0503030203020204" pitchFamily="34" charset="0"/>
              </a:rPr>
              <a:t>Center</a:t>
            </a:r>
            <a:r>
              <a:rPr lang="ru-RU" dirty="0">
                <a:latin typeface="Huawei Sans" panose="020C0503030203020204" pitchFamily="34" charset="0"/>
                <a:ea typeface="微软雅黑" panose="020B0503020204020204" pitchFamily="34" charset="-122"/>
                <a:cs typeface="Huawei Sans" panose="020C0503030203020204" pitchFamily="34" charset="0"/>
              </a:rPr>
              <a:t> (Центр инструментов сетевой документации)</a:t>
            </a:r>
          </a:p>
          <a:p>
            <a:pPr lvl="1">
              <a:spcBef>
                <a:spcPts val="0"/>
              </a:spcBef>
            </a:pPr>
            <a:r>
              <a:rPr lang="ru-RU" dirty="0" err="1">
                <a:latin typeface="Huawei Sans" panose="020C0503030203020204" pitchFamily="34" charset="0"/>
                <a:ea typeface="微软雅黑" panose="020B0503020204020204" pitchFamily="34" charset="-122"/>
                <a:cs typeface="Huawei Sans" panose="020C0503030203020204" pitchFamily="34" charset="0"/>
              </a:rPr>
              <a:t>Information</a:t>
            </a:r>
            <a:r>
              <a:rPr lang="ru-RU" dirty="0">
                <a:latin typeface="Huawei Sans" panose="020C0503030203020204" pitchFamily="34" charset="0"/>
                <a:ea typeface="微软雅黑" panose="020B0503020204020204" pitchFamily="34" charset="-122"/>
                <a:cs typeface="Huawei Sans" panose="020C0503030203020204" pitchFamily="34" charset="0"/>
              </a:rPr>
              <a:t> </a:t>
            </a:r>
            <a:r>
              <a:rPr lang="ru-RU" dirty="0" err="1">
                <a:latin typeface="Huawei Sans" panose="020C0503030203020204" pitchFamily="34" charset="0"/>
                <a:ea typeface="微软雅黑" panose="020B0503020204020204" pitchFamily="34" charset="-122"/>
                <a:cs typeface="Huawei Sans" panose="020C0503030203020204" pitchFamily="34" charset="0"/>
              </a:rPr>
              <a:t>Query</a:t>
            </a:r>
            <a:r>
              <a:rPr lang="ru-RU" dirty="0">
                <a:latin typeface="Huawei Sans" panose="020C0503030203020204" pitchFamily="34" charset="0"/>
                <a:ea typeface="微软雅黑" panose="020B0503020204020204" pitchFamily="34" charset="-122"/>
                <a:cs typeface="Huawei Sans" panose="020C0503030203020204" pitchFamily="34" charset="0"/>
              </a:rPr>
              <a:t> </a:t>
            </a:r>
            <a:r>
              <a:rPr lang="ru-RU" dirty="0" err="1">
                <a:latin typeface="Huawei Sans" panose="020C0503030203020204" pitchFamily="34" charset="0"/>
                <a:ea typeface="微软雅黑" panose="020B0503020204020204" pitchFamily="34" charset="-122"/>
                <a:cs typeface="Huawei Sans" panose="020C0503030203020204" pitchFamily="34" charset="0"/>
              </a:rPr>
              <a:t>Assistant</a:t>
            </a:r>
            <a:r>
              <a:rPr lang="ru-RU" dirty="0">
                <a:latin typeface="Huawei Sans" panose="020C0503030203020204" pitchFamily="34" charset="0"/>
                <a:ea typeface="微软雅黑" panose="020B0503020204020204" pitchFamily="34" charset="-122"/>
                <a:cs typeface="Huawei Sans" panose="020C0503030203020204" pitchFamily="34" charset="0"/>
              </a:rPr>
              <a:t> (Помощник по информационным запросам</a:t>
            </a:r>
            <a:r>
              <a:rPr lang="ru-RU" dirty="0" smtClean="0">
                <a:latin typeface="Huawei Sans" panose="020C0503030203020204" pitchFamily="34" charset="0"/>
                <a:ea typeface="微软雅黑" panose="020B0503020204020204" pitchFamily="34" charset="-122"/>
                <a:cs typeface="Huawei Sans" panose="020C0503030203020204" pitchFamily="34" charset="0"/>
              </a:rPr>
              <a:t>)</a:t>
            </a:r>
            <a:endParaRPr lang="ru-RU" dirty="0">
              <a:latin typeface="Huawei Sans" panose="020C0503030203020204" pitchFamily="34" charset="0"/>
              <a:ea typeface="微软雅黑" panose="020B0503020204020204" pitchFamily="34" charset="-122"/>
              <a:cs typeface="Huawei Sans" panose="020C0503030203020204" pitchFamily="34" charset="0"/>
            </a:endParaRPr>
          </a:p>
        </p:txBody>
      </p:sp>
    </p:spTree>
    <p:extLst>
      <p:ext uri="{BB962C8B-B14F-4D97-AF65-F5344CB8AC3E}">
        <p14:creationId xmlns:p14="http://schemas.microsoft.com/office/powerpoint/2010/main" val="112127616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7747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占位符 9"/>
          <p:cNvSpPr>
            <a:spLocks noGrp="1"/>
          </p:cNvSpPr>
          <p:nvPr>
            <p:ph type="body" sz="quarter" idx="10"/>
          </p:nvPr>
        </p:nvSpPr>
        <p:spPr/>
        <p:txBody>
          <a:bodyPr wrap="square">
            <a:noAutofit/>
          </a:bodyPr>
          <a:lstStyle/>
          <a:p>
            <a:r>
              <a:rPr lang="ru-RU" b="1">
                <a:latin typeface="Huawei Sans" panose="020C0503030203020204" pitchFamily="34" charset="0"/>
              </a:rPr>
              <a:t>SmartThin </a:t>
            </a:r>
          </a:p>
          <a:p>
            <a:r>
              <a:rPr lang="ru-RU">
                <a:solidFill>
                  <a:schemeClr val="bg1">
                    <a:lumMod val="50000"/>
                  </a:schemeClr>
                </a:solidFill>
                <a:latin typeface="Huawei Sans" panose="020C0503030203020204" pitchFamily="34" charset="0"/>
              </a:rPr>
              <a:t>SmartTier </a:t>
            </a:r>
          </a:p>
          <a:p>
            <a:r>
              <a:rPr lang="ru-RU">
                <a:solidFill>
                  <a:schemeClr val="bg1">
                    <a:lumMod val="50000"/>
                  </a:schemeClr>
                </a:solidFill>
                <a:latin typeface="Huawei Sans" panose="020C0503030203020204" pitchFamily="34" charset="0"/>
              </a:rPr>
              <a:t>SmartQoS </a:t>
            </a:r>
          </a:p>
          <a:p>
            <a:r>
              <a:rPr lang="ru-RU">
                <a:solidFill>
                  <a:schemeClr val="bg1">
                    <a:lumMod val="50000"/>
                  </a:schemeClr>
                </a:solidFill>
                <a:latin typeface="Huawei Sans" panose="020C0503030203020204" pitchFamily="34" charset="0"/>
              </a:rPr>
              <a:t>SmartDedupe </a:t>
            </a:r>
          </a:p>
          <a:p>
            <a:r>
              <a:rPr lang="ru-RU">
                <a:solidFill>
                  <a:schemeClr val="bg1">
                    <a:lumMod val="50000"/>
                  </a:schemeClr>
                </a:solidFill>
                <a:latin typeface="Huawei Sans" panose="020C0503030203020204" pitchFamily="34" charset="0"/>
              </a:rPr>
              <a:t>SmartCompression </a:t>
            </a:r>
          </a:p>
          <a:p>
            <a:r>
              <a:rPr lang="ru-RU">
                <a:solidFill>
                  <a:schemeClr val="bg1">
                    <a:lumMod val="50000"/>
                  </a:schemeClr>
                </a:solidFill>
                <a:latin typeface="Huawei Sans" panose="020C0503030203020204" pitchFamily="34" charset="0"/>
              </a:rPr>
              <a:t>SmartMigration </a:t>
            </a:r>
          </a:p>
        </p:txBody>
      </p:sp>
    </p:spTree>
    <p:extLst>
      <p:ext uri="{BB962C8B-B14F-4D97-AF65-F5344CB8AC3E}">
        <p14:creationId xmlns:p14="http://schemas.microsoft.com/office/powerpoint/2010/main" val="2279569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ru-RU"/>
              <a:t>Обзор</a:t>
            </a:r>
          </a:p>
        </p:txBody>
      </p:sp>
      <p:sp>
        <p:nvSpPr>
          <p:cNvPr id="3" name="文本占位符 2"/>
          <p:cNvSpPr>
            <a:spLocks noGrp="1"/>
          </p:cNvSpPr>
          <p:nvPr>
            <p:ph type="body" sz="quarter" idx="10"/>
          </p:nvPr>
        </p:nvSpPr>
        <p:spPr>
          <a:xfrm>
            <a:off x="731838" y="1052514"/>
            <a:ext cx="11143796" cy="4875042"/>
          </a:xfrm>
        </p:spPr>
        <p:txBody>
          <a:bodyPr/>
          <a:lstStyle/>
          <a:p>
            <a:pPr marL="302279" lvl="1" indent="-302279" algn="just">
              <a:spcBef>
                <a:spcPts val="792"/>
              </a:spcBef>
              <a:buFont typeface="Wingdings" panose="05000000000000000000" pitchFamily="2" charset="2"/>
              <a:buChar char="l"/>
            </a:pPr>
            <a:r>
              <a:rPr lang="ru-RU" sz="2199" dirty="0">
                <a:cs typeface="Huawei Sans" panose="020C0503030203020204" pitchFamily="34" charset="0"/>
              </a:rPr>
              <a:t>Традиционные системы хранения данных сталкиваются со следующими проблемами:</a:t>
            </a:r>
          </a:p>
          <a:p>
            <a:pPr lvl="1"/>
            <a:r>
              <a:rPr lang="ru-RU" dirty="0"/>
              <a:t>Сбои или </a:t>
            </a:r>
            <a:r>
              <a:rPr lang="ru-RU" dirty="0" smtClean="0"/>
              <a:t>прерывание работы </a:t>
            </a:r>
            <a:r>
              <a:rPr lang="ru-RU" dirty="0"/>
              <a:t>сервисов в процессе наращивания емкости хранилища.</a:t>
            </a:r>
          </a:p>
          <a:p>
            <a:pPr lvl="1"/>
            <a:r>
              <a:rPr lang="ru-RU" dirty="0"/>
              <a:t>Неоптимальное использование пространства памяти.</a:t>
            </a:r>
          </a:p>
          <a:p>
            <a:pPr lvl="1"/>
            <a:r>
              <a:rPr lang="ru-RU" dirty="0"/>
              <a:t>Неэффективная работа хранилища.</a:t>
            </a:r>
          </a:p>
          <a:p>
            <a:r>
              <a:rPr lang="ru-RU" dirty="0"/>
              <a:t>Технология </a:t>
            </a:r>
            <a:r>
              <a:rPr lang="ru-RU" dirty="0" err="1"/>
              <a:t>SmartThin</a:t>
            </a:r>
            <a:r>
              <a:rPr lang="ru-RU" dirty="0"/>
              <a:t> обеспечивает динамическое распределение пространства памяти, удовлетворяя требования различных сервисов и оптимизируя использование ресурсов хранилища.</a:t>
            </a:r>
          </a:p>
          <a:p>
            <a:pPr lvl="1"/>
            <a:endParaRPr lang="en-US" altLang="zh-CN" dirty="0" smtClean="0"/>
          </a:p>
          <a:p>
            <a:pPr lvl="1"/>
            <a:endParaRPr lang="en-US" altLang="zh-CN" dirty="0" smtClean="0"/>
          </a:p>
          <a:p>
            <a:endParaRPr lang="zh-CN" altLang="en-US" dirty="0"/>
          </a:p>
        </p:txBody>
      </p:sp>
      <p:sp>
        <p:nvSpPr>
          <p:cNvPr id="84" name="矩形 83"/>
          <p:cNvSpPr/>
          <p:nvPr/>
        </p:nvSpPr>
        <p:spPr>
          <a:xfrm>
            <a:off x="10046321" y="3573219"/>
            <a:ext cx="1829313" cy="397260"/>
          </a:xfrm>
          <a:prstGeom prst="rect">
            <a:avLst/>
          </a:prstGeom>
          <a:effectLst/>
          <a:scene3d>
            <a:camera prst="orthographicFront"/>
            <a:lightRig rig="threePt" dir="t"/>
          </a:scene3d>
          <a:sp3d>
            <a:bevelT/>
          </a:sp3d>
        </p:spPr>
        <p:txBody>
          <a:bodyPr wrap="square">
            <a:noAutofit/>
          </a:bodyPr>
          <a:lstStyle/>
          <a:p>
            <a:pPr fontAlgn="ctr"/>
            <a:endParaRPr lang="en-US" altLang="zh-CN" b="1" dirty="0">
              <a:solidFill>
                <a:srgbClr val="00B0F0"/>
              </a:solidFill>
              <a:latin typeface="Huawei Sans" panose="020C0503030203020204" pitchFamily="34" charset="0"/>
              <a:ea typeface="方正兰亭黑简体" panose="02000000000000000000" pitchFamily="2" charset="-122"/>
            </a:endParaRPr>
          </a:p>
        </p:txBody>
      </p:sp>
      <p:sp>
        <p:nvSpPr>
          <p:cNvPr id="85" name="矩形 84"/>
          <p:cNvSpPr/>
          <p:nvPr/>
        </p:nvSpPr>
        <p:spPr>
          <a:xfrm>
            <a:off x="9589377" y="4024454"/>
            <a:ext cx="2965740" cy="1509587"/>
          </a:xfrm>
          <a:prstGeom prst="rect">
            <a:avLst/>
          </a:prstGeom>
        </p:spPr>
        <p:txBody>
          <a:bodyPr wrap="square">
            <a:noAutofit/>
          </a:bodyPr>
          <a:lstStyle/>
          <a:p>
            <a:pPr fontAlgn="ctr"/>
            <a:endParaRPr lang="en-US" sz="1600" dirty="0">
              <a:latin typeface="Huawei Sans" panose="020C0503030203020204" pitchFamily="34" charset="0"/>
            </a:endParaRPr>
          </a:p>
        </p:txBody>
      </p:sp>
    </p:spTree>
    <p:extLst>
      <p:ext uri="{BB962C8B-B14F-4D97-AF65-F5344CB8AC3E}">
        <p14:creationId xmlns:p14="http://schemas.microsoft.com/office/powerpoint/2010/main" val="73444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nodePh="1">
                                  <p:stCondLst>
                                    <p:cond delay="0"/>
                                  </p:stCondLst>
                                  <p:endCondLst>
                                    <p:cond evt="begin" delay="0">
                                      <p:tn val="5"/>
                                    </p:cond>
                                  </p:endCondLst>
                                  <p:childTnLst>
                                    <p:set>
                                      <p:cBhvr>
                                        <p:cTn id="6" dur="1" fill="hold">
                                          <p:stCondLst>
                                            <p:cond delay="0"/>
                                          </p:stCondLst>
                                        </p:cTn>
                                        <p:tgtEl>
                                          <p:spTgt spid="85"/>
                                        </p:tgtEl>
                                        <p:attrNameLst>
                                          <p:attrName>style.visibility</p:attrName>
                                        </p:attrNameLst>
                                      </p:cBhvr>
                                      <p:to>
                                        <p:strVal val="visible"/>
                                      </p:to>
                                    </p:set>
                                  </p:childTnLst>
                                </p:cTn>
                              </p:par>
                              <p:par>
                                <p:cTn id="7" presetID="1" presetClass="entr" presetSubtype="0" fill="hold" grpId="0" nodeType="withEffect" nodePh="1">
                                  <p:stCondLst>
                                    <p:cond delay="0"/>
                                  </p:stCondLst>
                                  <p:endCondLst>
                                    <p:cond evt="begin" delay="0">
                                      <p:tn val="7"/>
                                    </p:cond>
                                  </p:endCondLst>
                                  <p:childTnLst>
                                    <p:set>
                                      <p:cBhvr>
                                        <p:cTn id="8" dur="1" fill="hold">
                                          <p:stCondLst>
                                            <p:cond delay="0"/>
                                          </p:stCondLst>
                                        </p:cTn>
                                        <p:tgtEl>
                                          <p:spTgt spid="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8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wrap="square">
            <a:noAutofit/>
          </a:bodyPr>
          <a:lstStyle/>
          <a:p>
            <a:r>
              <a:rPr lang="ru-RU">
                <a:latin typeface="Huawei Sans" panose="020C0503030203020204" pitchFamily="34" charset="0"/>
              </a:rPr>
              <a:t>Принцип работы SmartThin</a:t>
            </a:r>
          </a:p>
        </p:txBody>
      </p:sp>
      <p:grpSp>
        <p:nvGrpSpPr>
          <p:cNvPr id="212" name="组合 211"/>
          <p:cNvGrpSpPr/>
          <p:nvPr/>
        </p:nvGrpSpPr>
        <p:grpSpPr>
          <a:xfrm>
            <a:off x="1448020" y="1064023"/>
            <a:ext cx="9515475" cy="5097154"/>
            <a:chOff x="876300" y="1508124"/>
            <a:chExt cx="9515475" cy="5097154"/>
          </a:xfrm>
        </p:grpSpPr>
        <p:sp>
          <p:nvSpPr>
            <p:cNvPr id="4" name="矩形 3"/>
            <p:cNvSpPr/>
            <p:nvPr/>
          </p:nvSpPr>
          <p:spPr>
            <a:xfrm>
              <a:off x="876300" y="1981200"/>
              <a:ext cx="1238250" cy="32861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 name="矩形 5"/>
            <p:cNvSpPr/>
            <p:nvPr/>
          </p:nvSpPr>
          <p:spPr>
            <a:xfrm>
              <a:off x="2628899" y="1981200"/>
              <a:ext cx="2371725" cy="32861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7" name="矩形 6"/>
            <p:cNvSpPr/>
            <p:nvPr/>
          </p:nvSpPr>
          <p:spPr>
            <a:xfrm>
              <a:off x="5572123" y="1968975"/>
              <a:ext cx="4819652" cy="32861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 name="圆角矩形 4"/>
            <p:cNvSpPr/>
            <p:nvPr/>
          </p:nvSpPr>
          <p:spPr>
            <a:xfrm>
              <a:off x="971549" y="1508125"/>
              <a:ext cx="1085849" cy="615950"/>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600" dirty="0">
                  <a:solidFill>
                    <a:schemeClr val="tx1"/>
                  </a:solidFill>
                  <a:latin typeface="Huawei Sans" panose="020C0503030203020204" pitchFamily="34" charset="0"/>
                </a:rPr>
                <a:t>Серверы</a:t>
              </a:r>
            </a:p>
          </p:txBody>
        </p:sp>
        <p:sp>
          <p:nvSpPr>
            <p:cNvPr id="9" name="圆角矩形 8"/>
            <p:cNvSpPr/>
            <p:nvPr/>
          </p:nvSpPr>
          <p:spPr>
            <a:xfrm>
              <a:off x="2909886" y="1508125"/>
              <a:ext cx="1809750" cy="789350"/>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600" dirty="0">
                  <a:solidFill>
                    <a:schemeClr val="tx1"/>
                  </a:solidFill>
                  <a:latin typeface="Huawei Sans" panose="020C0503030203020204" pitchFamily="34" charset="0"/>
                </a:rPr>
                <a:t>Логическое виртуальное пространство</a:t>
              </a:r>
            </a:p>
          </p:txBody>
        </p:sp>
        <p:sp>
          <p:nvSpPr>
            <p:cNvPr id="10" name="圆角矩形 9"/>
            <p:cNvSpPr/>
            <p:nvPr/>
          </p:nvSpPr>
          <p:spPr>
            <a:xfrm>
              <a:off x="7077073" y="1508124"/>
              <a:ext cx="1809750" cy="783607"/>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600" dirty="0">
                  <a:solidFill>
                    <a:schemeClr val="tx1"/>
                  </a:solidFill>
                  <a:latin typeface="Huawei Sans" panose="020C0503030203020204" pitchFamily="34" charset="0"/>
                </a:rPr>
                <a:t>Фактическое физическое пространство</a:t>
              </a:r>
            </a:p>
          </p:txBody>
        </p:sp>
        <p:sp>
          <p:nvSpPr>
            <p:cNvPr id="8" name="圆柱形 7"/>
            <p:cNvSpPr/>
            <p:nvPr/>
          </p:nvSpPr>
          <p:spPr>
            <a:xfrm>
              <a:off x="3319461" y="2554288"/>
              <a:ext cx="990600" cy="2324100"/>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2" name="圆柱形 11"/>
            <p:cNvSpPr/>
            <p:nvPr/>
          </p:nvSpPr>
          <p:spPr>
            <a:xfrm>
              <a:off x="5810248" y="3276600"/>
              <a:ext cx="857252" cy="879476"/>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cxnSp>
          <p:nvCxnSpPr>
            <p:cNvPr id="13" name="直接箭头连接符 12"/>
            <p:cNvCxnSpPr/>
            <p:nvPr/>
          </p:nvCxnSpPr>
          <p:spPr>
            <a:xfrm flipH="1" flipV="1">
              <a:off x="4310061" y="2686050"/>
              <a:ext cx="1500187" cy="666750"/>
            </a:xfrm>
            <a:prstGeom prst="straightConnector1">
              <a:avLst/>
            </a:prstGeom>
            <a:ln w="28575">
              <a:solidFill>
                <a:srgbClr val="0070C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a:off x="4310061" y="4057650"/>
              <a:ext cx="1500187" cy="688976"/>
            </a:xfrm>
            <a:prstGeom prst="straightConnector1">
              <a:avLst/>
            </a:prstGeom>
            <a:ln w="28575">
              <a:solidFill>
                <a:srgbClr val="0070C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953250" y="2052639"/>
              <a:ext cx="0" cy="3138486"/>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8991600" y="2052639"/>
              <a:ext cx="0" cy="3138486"/>
            </a:xfrm>
            <a:prstGeom prst="line">
              <a:avLst/>
            </a:prstGeom>
            <a:ln w="19050">
              <a:prstDash val="lgDash"/>
            </a:ln>
          </p:spPr>
          <p:style>
            <a:lnRef idx="1">
              <a:schemeClr val="accent1"/>
            </a:lnRef>
            <a:fillRef idx="0">
              <a:schemeClr val="accent1"/>
            </a:fillRef>
            <a:effectRef idx="0">
              <a:schemeClr val="accent1"/>
            </a:effectRef>
            <a:fontRef idx="minor">
              <a:schemeClr val="tx1"/>
            </a:fontRef>
          </p:style>
        </p:cxnSp>
        <p:sp>
          <p:nvSpPr>
            <p:cNvPr id="21" name="圆柱形 20"/>
            <p:cNvSpPr/>
            <p:nvPr/>
          </p:nvSpPr>
          <p:spPr>
            <a:xfrm>
              <a:off x="7339012" y="2821262"/>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 name="圆柱形 21"/>
            <p:cNvSpPr/>
            <p:nvPr/>
          </p:nvSpPr>
          <p:spPr>
            <a:xfrm>
              <a:off x="7977186" y="2821262"/>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3" name="圆柱形 22"/>
            <p:cNvSpPr/>
            <p:nvPr/>
          </p:nvSpPr>
          <p:spPr>
            <a:xfrm>
              <a:off x="7339012" y="3114675"/>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4" name="圆柱形 23"/>
            <p:cNvSpPr/>
            <p:nvPr/>
          </p:nvSpPr>
          <p:spPr>
            <a:xfrm>
              <a:off x="7977186" y="3114675"/>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 name="圆柱形 24"/>
            <p:cNvSpPr/>
            <p:nvPr/>
          </p:nvSpPr>
          <p:spPr>
            <a:xfrm>
              <a:off x="7339012" y="3408088"/>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 name="圆柱形 25"/>
            <p:cNvSpPr/>
            <p:nvPr/>
          </p:nvSpPr>
          <p:spPr>
            <a:xfrm>
              <a:off x="7977186" y="3408088"/>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 name="圆柱形 26"/>
            <p:cNvSpPr/>
            <p:nvPr/>
          </p:nvSpPr>
          <p:spPr>
            <a:xfrm>
              <a:off x="7339012" y="3701501"/>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 name="圆柱形 27"/>
            <p:cNvSpPr/>
            <p:nvPr/>
          </p:nvSpPr>
          <p:spPr>
            <a:xfrm>
              <a:off x="7977186" y="3701501"/>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9" name="圆柱形 28"/>
            <p:cNvSpPr/>
            <p:nvPr/>
          </p:nvSpPr>
          <p:spPr>
            <a:xfrm>
              <a:off x="7339012" y="3994914"/>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0" name="圆柱形 29"/>
            <p:cNvSpPr/>
            <p:nvPr/>
          </p:nvSpPr>
          <p:spPr>
            <a:xfrm>
              <a:off x="7977186" y="3994914"/>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1" name="圆柱形 30"/>
            <p:cNvSpPr/>
            <p:nvPr/>
          </p:nvSpPr>
          <p:spPr>
            <a:xfrm>
              <a:off x="7339012" y="4277871"/>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2" name="圆柱形 31"/>
            <p:cNvSpPr/>
            <p:nvPr/>
          </p:nvSpPr>
          <p:spPr>
            <a:xfrm>
              <a:off x="7977186" y="4277871"/>
              <a:ext cx="619127" cy="293413"/>
            </a:xfrm>
            <a:prstGeom prst="can">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3" name="左大括号 32"/>
            <p:cNvSpPr/>
            <p:nvPr/>
          </p:nvSpPr>
          <p:spPr>
            <a:xfrm rot="16200000">
              <a:off x="2787578" y="3413196"/>
              <a:ext cx="301769" cy="4124324"/>
            </a:xfrm>
            <a:prstGeom prst="leftBrace">
              <a:avLst>
                <a:gd name="adj1" fmla="val 37818"/>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4" name="左大括号 33"/>
            <p:cNvSpPr/>
            <p:nvPr/>
          </p:nvSpPr>
          <p:spPr>
            <a:xfrm rot="16200000">
              <a:off x="6125153" y="4771444"/>
              <a:ext cx="275067" cy="1381127"/>
            </a:xfrm>
            <a:prstGeom prst="leftBrace">
              <a:avLst>
                <a:gd name="adj1" fmla="val 37818"/>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5" name="左大括号 34"/>
            <p:cNvSpPr/>
            <p:nvPr/>
          </p:nvSpPr>
          <p:spPr>
            <a:xfrm rot="16200000">
              <a:off x="7837272" y="4445212"/>
              <a:ext cx="275067" cy="2033589"/>
            </a:xfrm>
            <a:prstGeom prst="leftBrace">
              <a:avLst>
                <a:gd name="adj1" fmla="val 37818"/>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6" name="左大括号 35"/>
            <p:cNvSpPr/>
            <p:nvPr/>
          </p:nvSpPr>
          <p:spPr>
            <a:xfrm rot="16200000">
              <a:off x="9554154" y="4761918"/>
              <a:ext cx="275067" cy="1400175"/>
            </a:xfrm>
            <a:prstGeom prst="leftBrace">
              <a:avLst>
                <a:gd name="adj1" fmla="val 37818"/>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9" name="文本框 18"/>
            <p:cNvSpPr txBox="1"/>
            <p:nvPr/>
          </p:nvSpPr>
          <p:spPr>
            <a:xfrm>
              <a:off x="1790699" y="5697920"/>
              <a:ext cx="2295525" cy="646331"/>
            </a:xfrm>
            <a:prstGeom prst="rect">
              <a:avLst/>
            </a:prstGeom>
            <a:noFill/>
          </p:spPr>
          <p:txBody>
            <a:bodyPr wrap="square" rtlCol="0">
              <a:noAutofit/>
            </a:bodyPr>
            <a:lstStyle/>
            <a:p>
              <a:pPr algn="ctr" fontAlgn="ctr"/>
              <a:r>
                <a:rPr lang="ru-RU">
                  <a:latin typeface="Huawei Sans" panose="020C0503030203020204" pitchFamily="34" charset="0"/>
                </a:rPr>
                <a:t>Видимое пространство хранения</a:t>
              </a:r>
            </a:p>
          </p:txBody>
        </p:sp>
        <p:sp>
          <p:nvSpPr>
            <p:cNvPr id="38" name="文本框 37"/>
            <p:cNvSpPr txBox="1"/>
            <p:nvPr/>
          </p:nvSpPr>
          <p:spPr>
            <a:xfrm>
              <a:off x="5390354" y="5681948"/>
              <a:ext cx="1697040" cy="923330"/>
            </a:xfrm>
            <a:prstGeom prst="rect">
              <a:avLst/>
            </a:prstGeom>
            <a:noFill/>
          </p:spPr>
          <p:txBody>
            <a:bodyPr wrap="square" rtlCol="0">
              <a:noAutofit/>
            </a:bodyPr>
            <a:lstStyle/>
            <a:p>
              <a:pPr algn="ctr" fontAlgn="ctr"/>
              <a:r>
                <a:rPr lang="ru-RU">
                  <a:latin typeface="Huawei Sans" panose="020C0503030203020204" pitchFamily="34" charset="0"/>
                </a:rPr>
                <a:t>Пул ресурсов хранения</a:t>
              </a:r>
            </a:p>
          </p:txBody>
        </p:sp>
        <p:sp>
          <p:nvSpPr>
            <p:cNvPr id="39" name="文本框 38"/>
            <p:cNvSpPr txBox="1"/>
            <p:nvPr/>
          </p:nvSpPr>
          <p:spPr>
            <a:xfrm>
              <a:off x="7303394" y="5681948"/>
              <a:ext cx="1333502" cy="646331"/>
            </a:xfrm>
            <a:prstGeom prst="rect">
              <a:avLst/>
            </a:prstGeom>
            <a:noFill/>
          </p:spPr>
          <p:txBody>
            <a:bodyPr wrap="square" rtlCol="0">
              <a:noAutofit/>
            </a:bodyPr>
            <a:lstStyle/>
            <a:p>
              <a:pPr algn="ctr" fontAlgn="ctr"/>
              <a:r>
                <a:rPr lang="ru-RU">
                  <a:latin typeface="Huawei Sans" panose="020C0503030203020204" pitchFamily="34" charset="0"/>
                </a:rPr>
                <a:t>Дисковые ресурсы</a:t>
              </a:r>
            </a:p>
          </p:txBody>
        </p:sp>
        <p:sp>
          <p:nvSpPr>
            <p:cNvPr id="40" name="文本框 39"/>
            <p:cNvSpPr txBox="1"/>
            <p:nvPr/>
          </p:nvSpPr>
          <p:spPr>
            <a:xfrm>
              <a:off x="9029699" y="5681948"/>
              <a:ext cx="1333502" cy="646331"/>
            </a:xfrm>
            <a:prstGeom prst="rect">
              <a:avLst/>
            </a:prstGeom>
            <a:noFill/>
          </p:spPr>
          <p:txBody>
            <a:bodyPr wrap="square" rtlCol="0">
              <a:noAutofit/>
            </a:bodyPr>
            <a:lstStyle/>
            <a:p>
              <a:pPr algn="ctr" fontAlgn="ctr"/>
              <a:r>
                <a:rPr lang="ru-RU">
                  <a:latin typeface="Huawei Sans" panose="020C0503030203020204" pitchFamily="34" charset="0"/>
                </a:rPr>
                <a:t>Массив хранения</a:t>
              </a:r>
            </a:p>
          </p:txBody>
        </p:sp>
        <p:sp>
          <p:nvSpPr>
            <p:cNvPr id="37" name="右箭头 36"/>
            <p:cNvSpPr/>
            <p:nvPr/>
          </p:nvSpPr>
          <p:spPr>
            <a:xfrm>
              <a:off x="1811075" y="2326074"/>
              <a:ext cx="849504"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dirty="0">
                  <a:solidFill>
                    <a:schemeClr val="tx1"/>
                  </a:solidFill>
                  <a:latin typeface="Huawei Sans" panose="020C0503030203020204" pitchFamily="34" charset="0"/>
                </a:rPr>
                <a:t>Данные</a:t>
              </a:r>
            </a:p>
          </p:txBody>
        </p:sp>
        <p:sp>
          <p:nvSpPr>
            <p:cNvPr id="42" name="右箭头 41"/>
            <p:cNvSpPr/>
            <p:nvPr/>
          </p:nvSpPr>
          <p:spPr>
            <a:xfrm>
              <a:off x="1810276" y="3041783"/>
              <a:ext cx="856723"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a:solidFill>
                    <a:schemeClr val="tx1"/>
                  </a:solidFill>
                  <a:latin typeface="Huawei Sans" panose="020C0503030203020204" pitchFamily="34" charset="0"/>
                </a:rPr>
                <a:t>Данные</a:t>
              </a:r>
            </a:p>
          </p:txBody>
        </p:sp>
        <p:sp>
          <p:nvSpPr>
            <p:cNvPr id="43" name="右箭头 42"/>
            <p:cNvSpPr/>
            <p:nvPr/>
          </p:nvSpPr>
          <p:spPr>
            <a:xfrm>
              <a:off x="1810276" y="3757492"/>
              <a:ext cx="856723"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a:solidFill>
                    <a:schemeClr val="tx1"/>
                  </a:solidFill>
                  <a:latin typeface="Huawei Sans" panose="020C0503030203020204" pitchFamily="34" charset="0"/>
                </a:rPr>
                <a:t>Данные</a:t>
              </a:r>
            </a:p>
          </p:txBody>
        </p:sp>
        <p:sp>
          <p:nvSpPr>
            <p:cNvPr id="44" name="右箭头 43"/>
            <p:cNvSpPr/>
            <p:nvPr/>
          </p:nvSpPr>
          <p:spPr>
            <a:xfrm>
              <a:off x="1810276" y="4473202"/>
              <a:ext cx="856723"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a:solidFill>
                    <a:schemeClr val="tx1"/>
                  </a:solidFill>
                  <a:latin typeface="Huawei Sans" panose="020C0503030203020204" pitchFamily="34" charset="0"/>
                </a:rPr>
                <a:t>Данные</a:t>
              </a:r>
            </a:p>
          </p:txBody>
        </p:sp>
        <p:sp>
          <p:nvSpPr>
            <p:cNvPr id="45" name="右箭头 44"/>
            <p:cNvSpPr/>
            <p:nvPr/>
          </p:nvSpPr>
          <p:spPr>
            <a:xfrm flipH="1">
              <a:off x="8653462" y="2773749"/>
              <a:ext cx="74295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dirty="0">
                  <a:solidFill>
                    <a:schemeClr val="tx1"/>
                  </a:solidFill>
                  <a:latin typeface="Huawei Sans" panose="020C0503030203020204" pitchFamily="34" charset="0"/>
                </a:rPr>
                <a:t>Диск</a:t>
              </a:r>
            </a:p>
          </p:txBody>
        </p:sp>
        <p:sp>
          <p:nvSpPr>
            <p:cNvPr id="46" name="右箭头 45"/>
            <p:cNvSpPr/>
            <p:nvPr/>
          </p:nvSpPr>
          <p:spPr>
            <a:xfrm flipH="1">
              <a:off x="8653462" y="3489458"/>
              <a:ext cx="74295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a:solidFill>
                    <a:schemeClr val="tx1"/>
                  </a:solidFill>
                  <a:latin typeface="Huawei Sans" panose="020C0503030203020204" pitchFamily="34" charset="0"/>
                </a:rPr>
                <a:t>Диск</a:t>
              </a:r>
            </a:p>
          </p:txBody>
        </p:sp>
        <p:sp>
          <p:nvSpPr>
            <p:cNvPr id="47" name="右箭头 46"/>
            <p:cNvSpPr/>
            <p:nvPr/>
          </p:nvSpPr>
          <p:spPr>
            <a:xfrm flipH="1">
              <a:off x="8653462" y="4205167"/>
              <a:ext cx="742950" cy="456428"/>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a:solidFill>
                    <a:schemeClr val="tx1"/>
                  </a:solidFill>
                  <a:latin typeface="Huawei Sans" panose="020C0503030203020204" pitchFamily="34" charset="0"/>
                </a:rPr>
                <a:t>Диск</a:t>
              </a:r>
            </a:p>
          </p:txBody>
        </p:sp>
        <p:sp>
          <p:nvSpPr>
            <p:cNvPr id="49" name="右箭头 48"/>
            <p:cNvSpPr/>
            <p:nvPr/>
          </p:nvSpPr>
          <p:spPr>
            <a:xfrm flipH="1">
              <a:off x="6543673" y="3349348"/>
              <a:ext cx="1018125" cy="779659"/>
            </a:xfrm>
            <a:prstGeom prst="rightArrow">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noAutofit/>
            </a:bodyPr>
            <a:lstStyle/>
            <a:p>
              <a:pPr algn="ctr" fontAlgn="ctr"/>
              <a:r>
                <a:rPr lang="ru-RU" sz="1400" dirty="0">
                  <a:solidFill>
                    <a:schemeClr val="tx1"/>
                  </a:solidFill>
                  <a:latin typeface="Huawei Sans" panose="020C0503030203020204" pitchFamily="34" charset="0"/>
                </a:rPr>
                <a:t>Объем памяти</a:t>
              </a:r>
            </a:p>
          </p:txBody>
        </p:sp>
        <p:grpSp>
          <p:nvGrpSpPr>
            <p:cNvPr id="81" name="组合 80"/>
            <p:cNvGrpSpPr/>
            <p:nvPr/>
          </p:nvGrpSpPr>
          <p:grpSpPr>
            <a:xfrm>
              <a:off x="9577388" y="2300056"/>
              <a:ext cx="483521" cy="474895"/>
              <a:chOff x="12229188" y="3848150"/>
              <a:chExt cx="483521" cy="474895"/>
            </a:xfrm>
          </p:grpSpPr>
          <p:grpSp>
            <p:nvGrpSpPr>
              <p:cNvPr id="87" name="组合 86"/>
              <p:cNvGrpSpPr/>
              <p:nvPr/>
            </p:nvGrpSpPr>
            <p:grpSpPr>
              <a:xfrm>
                <a:off x="12229188" y="4125604"/>
                <a:ext cx="483521" cy="197441"/>
                <a:chOff x="12229188" y="3848150"/>
                <a:chExt cx="483521" cy="197441"/>
              </a:xfrm>
            </p:grpSpPr>
            <p:sp>
              <p:nvSpPr>
                <p:cNvPr id="88" name="矩形 87"/>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9" name="矩形 88"/>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500">
                      <a:solidFill>
                        <a:schemeClr val="accent1">
                          <a:lumMod val="50000"/>
                        </a:schemeClr>
                      </a:solidFill>
                      <a:latin typeface="Huawei Sans" panose="020C0503030203020204" pitchFamily="34" charset="0"/>
                    </a:rPr>
                    <a:t>RAID</a:t>
                  </a:r>
                </a:p>
              </p:txBody>
            </p:sp>
            <p:sp>
              <p:nvSpPr>
                <p:cNvPr id="90" name="平行四边形 89"/>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91" name="平行四边形 90"/>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82" name="组合 81"/>
              <p:cNvGrpSpPr/>
              <p:nvPr/>
            </p:nvGrpSpPr>
            <p:grpSpPr>
              <a:xfrm>
                <a:off x="12229188" y="3986877"/>
                <a:ext cx="483521" cy="197441"/>
                <a:chOff x="12229188" y="3848150"/>
                <a:chExt cx="483521" cy="197441"/>
              </a:xfrm>
            </p:grpSpPr>
            <p:sp>
              <p:nvSpPr>
                <p:cNvPr id="83" name="矩形 82"/>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4" name="矩形 83"/>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5" name="平行四边形 84"/>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6" name="平行四边形 85"/>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41" name="组合 40"/>
              <p:cNvGrpSpPr/>
              <p:nvPr/>
            </p:nvGrpSpPr>
            <p:grpSpPr>
              <a:xfrm>
                <a:off x="12229188" y="3848150"/>
                <a:ext cx="483521" cy="197441"/>
                <a:chOff x="12229188" y="3848150"/>
                <a:chExt cx="483521" cy="197441"/>
              </a:xfrm>
            </p:grpSpPr>
            <p:sp>
              <p:nvSpPr>
                <p:cNvPr id="3" name="矩形 2"/>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8" name="矩形 47"/>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1" name="平行四边形 10"/>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平行四边形 49"/>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141" name="组合 140"/>
            <p:cNvGrpSpPr/>
            <p:nvPr/>
          </p:nvGrpSpPr>
          <p:grpSpPr>
            <a:xfrm>
              <a:off x="9577388" y="4495712"/>
              <a:ext cx="483521" cy="474895"/>
              <a:chOff x="12229188" y="3848150"/>
              <a:chExt cx="483521" cy="474895"/>
            </a:xfrm>
          </p:grpSpPr>
          <p:grpSp>
            <p:nvGrpSpPr>
              <p:cNvPr id="142" name="组合 141"/>
              <p:cNvGrpSpPr/>
              <p:nvPr/>
            </p:nvGrpSpPr>
            <p:grpSpPr>
              <a:xfrm>
                <a:off x="12229188" y="4125604"/>
                <a:ext cx="483521" cy="197441"/>
                <a:chOff x="12229188" y="3848150"/>
                <a:chExt cx="483521" cy="197441"/>
              </a:xfrm>
            </p:grpSpPr>
            <p:sp>
              <p:nvSpPr>
                <p:cNvPr id="153" name="矩形 152"/>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4" name="矩形 153"/>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500">
                      <a:solidFill>
                        <a:schemeClr val="accent1">
                          <a:lumMod val="50000"/>
                        </a:schemeClr>
                      </a:solidFill>
                      <a:latin typeface="Huawei Sans" panose="020C0503030203020204" pitchFamily="34" charset="0"/>
                    </a:rPr>
                    <a:t>RAID</a:t>
                  </a:r>
                </a:p>
              </p:txBody>
            </p:sp>
            <p:sp>
              <p:nvSpPr>
                <p:cNvPr id="155" name="平行四边形 154"/>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6" name="平行四边形 155"/>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43" name="组合 142"/>
              <p:cNvGrpSpPr/>
              <p:nvPr/>
            </p:nvGrpSpPr>
            <p:grpSpPr>
              <a:xfrm>
                <a:off x="12229188" y="3986877"/>
                <a:ext cx="483521" cy="197441"/>
                <a:chOff x="12229188" y="3848150"/>
                <a:chExt cx="483521" cy="197441"/>
              </a:xfrm>
            </p:grpSpPr>
            <p:sp>
              <p:nvSpPr>
                <p:cNvPr id="149" name="矩形 148"/>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0" name="矩形 149"/>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1" name="平行四边形 150"/>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2" name="平行四边形 151"/>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44" name="组合 143"/>
              <p:cNvGrpSpPr/>
              <p:nvPr/>
            </p:nvGrpSpPr>
            <p:grpSpPr>
              <a:xfrm>
                <a:off x="12229188" y="3848150"/>
                <a:ext cx="483521" cy="197441"/>
                <a:chOff x="12229188" y="3848150"/>
                <a:chExt cx="483521" cy="197441"/>
              </a:xfrm>
            </p:grpSpPr>
            <p:sp>
              <p:nvSpPr>
                <p:cNvPr id="145" name="矩形 144"/>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6" name="矩形 145"/>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7" name="平行四边形 146"/>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8" name="平行四边形 147"/>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157" name="组合 156"/>
            <p:cNvGrpSpPr/>
            <p:nvPr/>
          </p:nvGrpSpPr>
          <p:grpSpPr>
            <a:xfrm>
              <a:off x="9577388" y="3031941"/>
              <a:ext cx="483521" cy="474895"/>
              <a:chOff x="12229188" y="3848150"/>
              <a:chExt cx="483521" cy="474895"/>
            </a:xfrm>
          </p:grpSpPr>
          <p:grpSp>
            <p:nvGrpSpPr>
              <p:cNvPr id="158" name="组合 157"/>
              <p:cNvGrpSpPr/>
              <p:nvPr/>
            </p:nvGrpSpPr>
            <p:grpSpPr>
              <a:xfrm>
                <a:off x="12229188" y="4125604"/>
                <a:ext cx="483521" cy="197441"/>
                <a:chOff x="12229188" y="3848150"/>
                <a:chExt cx="483521" cy="197441"/>
              </a:xfrm>
            </p:grpSpPr>
            <p:sp>
              <p:nvSpPr>
                <p:cNvPr id="169" name="矩形 168"/>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0" name="矩形 169"/>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500">
                      <a:solidFill>
                        <a:schemeClr val="accent1">
                          <a:lumMod val="50000"/>
                        </a:schemeClr>
                      </a:solidFill>
                      <a:latin typeface="Huawei Sans" panose="020C0503030203020204" pitchFamily="34" charset="0"/>
                    </a:rPr>
                    <a:t>RAID</a:t>
                  </a:r>
                </a:p>
              </p:txBody>
            </p:sp>
            <p:sp>
              <p:nvSpPr>
                <p:cNvPr id="171" name="平行四边形 170"/>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2" name="平行四边形 171"/>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59" name="组合 158"/>
              <p:cNvGrpSpPr/>
              <p:nvPr/>
            </p:nvGrpSpPr>
            <p:grpSpPr>
              <a:xfrm>
                <a:off x="12229188" y="3986877"/>
                <a:ext cx="483521" cy="197441"/>
                <a:chOff x="12229188" y="3848150"/>
                <a:chExt cx="483521" cy="197441"/>
              </a:xfrm>
            </p:grpSpPr>
            <p:sp>
              <p:nvSpPr>
                <p:cNvPr id="165" name="矩形 164"/>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6" name="矩形 165"/>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7" name="平行四边形 166"/>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8" name="平行四边形 167"/>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60" name="组合 159"/>
              <p:cNvGrpSpPr/>
              <p:nvPr/>
            </p:nvGrpSpPr>
            <p:grpSpPr>
              <a:xfrm>
                <a:off x="12229188" y="3848150"/>
                <a:ext cx="483521" cy="197441"/>
                <a:chOff x="12229188" y="3848150"/>
                <a:chExt cx="483521" cy="197441"/>
              </a:xfrm>
            </p:grpSpPr>
            <p:sp>
              <p:nvSpPr>
                <p:cNvPr id="161" name="矩形 160"/>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2" name="矩形 161"/>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3" name="平行四边形 162"/>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4" name="平行四边形 163"/>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173" name="组合 172"/>
            <p:cNvGrpSpPr/>
            <p:nvPr/>
          </p:nvGrpSpPr>
          <p:grpSpPr>
            <a:xfrm>
              <a:off x="9577703" y="3763826"/>
              <a:ext cx="483521" cy="474895"/>
              <a:chOff x="12229188" y="3848150"/>
              <a:chExt cx="483521" cy="474895"/>
            </a:xfrm>
          </p:grpSpPr>
          <p:grpSp>
            <p:nvGrpSpPr>
              <p:cNvPr id="174" name="组合 173"/>
              <p:cNvGrpSpPr/>
              <p:nvPr/>
            </p:nvGrpSpPr>
            <p:grpSpPr>
              <a:xfrm>
                <a:off x="12229188" y="4125604"/>
                <a:ext cx="483521" cy="197441"/>
                <a:chOff x="12229188" y="3848150"/>
                <a:chExt cx="483521" cy="197441"/>
              </a:xfrm>
            </p:grpSpPr>
            <p:sp>
              <p:nvSpPr>
                <p:cNvPr id="185" name="矩形 184"/>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6" name="矩形 185"/>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500">
                      <a:solidFill>
                        <a:schemeClr val="accent1">
                          <a:lumMod val="50000"/>
                        </a:schemeClr>
                      </a:solidFill>
                      <a:latin typeface="Huawei Sans" panose="020C0503030203020204" pitchFamily="34" charset="0"/>
                    </a:rPr>
                    <a:t>RAID</a:t>
                  </a:r>
                </a:p>
              </p:txBody>
            </p:sp>
            <p:sp>
              <p:nvSpPr>
                <p:cNvPr id="187" name="平行四边形 186"/>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8" name="平行四边形 187"/>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75" name="组合 174"/>
              <p:cNvGrpSpPr/>
              <p:nvPr/>
            </p:nvGrpSpPr>
            <p:grpSpPr>
              <a:xfrm>
                <a:off x="12229188" y="3986877"/>
                <a:ext cx="483521" cy="197441"/>
                <a:chOff x="12229188" y="3848150"/>
                <a:chExt cx="483521" cy="197441"/>
              </a:xfrm>
            </p:grpSpPr>
            <p:sp>
              <p:nvSpPr>
                <p:cNvPr id="181" name="矩形 180"/>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2" name="矩形 181"/>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3" name="平行四边形 182"/>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4" name="平行四边形 183"/>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176" name="组合 175"/>
              <p:cNvGrpSpPr/>
              <p:nvPr/>
            </p:nvGrpSpPr>
            <p:grpSpPr>
              <a:xfrm>
                <a:off x="12229188" y="3848150"/>
                <a:ext cx="483521" cy="197441"/>
                <a:chOff x="12229188" y="3848150"/>
                <a:chExt cx="483521" cy="197441"/>
              </a:xfrm>
            </p:grpSpPr>
            <p:sp>
              <p:nvSpPr>
                <p:cNvPr id="177" name="矩形 176"/>
                <p:cNvSpPr/>
                <p:nvPr/>
              </p:nvSpPr>
              <p:spPr>
                <a:xfrm>
                  <a:off x="12229503" y="3923803"/>
                  <a:ext cx="398686" cy="121788"/>
                </a:xfrm>
                <a:prstGeom prst="rect">
                  <a:avLst/>
                </a:prstGeom>
                <a:solidFill>
                  <a:schemeClr val="accent1">
                    <a:lumMod val="60000"/>
                    <a:lumOff val="4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8" name="矩形 177"/>
                <p:cNvSpPr/>
                <p:nvPr/>
              </p:nvSpPr>
              <p:spPr>
                <a:xfrm>
                  <a:off x="12255660" y="3945886"/>
                  <a:ext cx="348928" cy="80068"/>
                </a:xfrm>
                <a:prstGeom prst="rect">
                  <a:avLst/>
                </a:prstGeom>
                <a:solidFill>
                  <a:schemeClr val="accent1">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9" name="平行四边形 178"/>
                <p:cNvSpPr/>
                <p:nvPr/>
              </p:nvSpPr>
              <p:spPr>
                <a:xfrm>
                  <a:off x="12229188" y="3848150"/>
                  <a:ext cx="481926" cy="75653"/>
                </a:xfrm>
                <a:prstGeom prst="parallelogram">
                  <a:avLst>
                    <a:gd name="adj" fmla="val 107608"/>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0" name="平行四边形 179"/>
                <p:cNvSpPr/>
                <p:nvPr/>
              </p:nvSpPr>
              <p:spPr>
                <a:xfrm rot="16200000" flipV="1">
                  <a:off x="12571729" y="3904609"/>
                  <a:ext cx="197440" cy="84521"/>
                </a:xfrm>
                <a:prstGeom prst="parallelogram">
                  <a:avLst>
                    <a:gd name="adj" fmla="val 89047"/>
                  </a:avLst>
                </a:prstGeom>
                <a:ln w="3175"/>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grpSp>
          <p:nvGrpSpPr>
            <p:cNvPr id="213" name="组合 212"/>
            <p:cNvGrpSpPr/>
            <p:nvPr/>
          </p:nvGrpSpPr>
          <p:grpSpPr>
            <a:xfrm>
              <a:off x="1133997" y="2297476"/>
              <a:ext cx="571502" cy="513624"/>
              <a:chOff x="1047747" y="2237673"/>
              <a:chExt cx="614875" cy="651660"/>
            </a:xfrm>
          </p:grpSpPr>
          <p:grpSp>
            <p:nvGrpSpPr>
              <p:cNvPr id="214" name="组合 213"/>
              <p:cNvGrpSpPr/>
              <p:nvPr/>
            </p:nvGrpSpPr>
            <p:grpSpPr>
              <a:xfrm>
                <a:off x="1047747" y="2237673"/>
                <a:ext cx="452441" cy="597691"/>
                <a:chOff x="257175" y="2782502"/>
                <a:chExt cx="500064" cy="625586"/>
              </a:xfrm>
            </p:grpSpPr>
            <p:sp>
              <p:nvSpPr>
                <p:cNvPr id="216" name="矩形 215"/>
                <p:cNvSpPr/>
                <p:nvPr/>
              </p:nvSpPr>
              <p:spPr>
                <a:xfrm>
                  <a:off x="257175" y="2927340"/>
                  <a:ext cx="352425" cy="479791"/>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7" name="平行四边形 216"/>
                <p:cNvSpPr/>
                <p:nvPr/>
              </p:nvSpPr>
              <p:spPr>
                <a:xfrm>
                  <a:off x="261936" y="2782502"/>
                  <a:ext cx="495303" cy="144838"/>
                </a:xfrm>
                <a:prstGeom prst="parallelogram">
                  <a:avLst>
                    <a:gd name="adj" fmla="val 103696"/>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8" name="平行四边形 217"/>
                <p:cNvSpPr/>
                <p:nvPr/>
              </p:nvSpPr>
              <p:spPr>
                <a:xfrm rot="16200000" flipV="1">
                  <a:off x="370625" y="3021475"/>
                  <a:ext cx="625586" cy="147639"/>
                </a:xfrm>
                <a:prstGeom prst="parallelogram">
                  <a:avLst>
                    <a:gd name="adj" fmla="val 95222"/>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9" name="矩形 218"/>
                <p:cNvSpPr/>
                <p:nvPr/>
              </p:nvSpPr>
              <p:spPr>
                <a:xfrm>
                  <a:off x="293368"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0" name="矩形 219"/>
                <p:cNvSpPr/>
                <p:nvPr/>
              </p:nvSpPr>
              <p:spPr>
                <a:xfrm>
                  <a:off x="447673"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1" name="矩形 220"/>
                <p:cNvSpPr/>
                <p:nvPr/>
              </p:nvSpPr>
              <p:spPr>
                <a:xfrm>
                  <a:off x="293368"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2" name="矩形 221"/>
                <p:cNvSpPr/>
                <p:nvPr/>
              </p:nvSpPr>
              <p:spPr>
                <a:xfrm>
                  <a:off x="447673"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3" name="矩形 222"/>
                <p:cNvSpPr/>
                <p:nvPr/>
              </p:nvSpPr>
              <p:spPr>
                <a:xfrm>
                  <a:off x="293368"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4" name="矩形 223"/>
                <p:cNvSpPr/>
                <p:nvPr/>
              </p:nvSpPr>
              <p:spPr>
                <a:xfrm>
                  <a:off x="447673"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25" name="矩形 224"/>
                <p:cNvSpPr/>
                <p:nvPr/>
              </p:nvSpPr>
              <p:spPr>
                <a:xfrm>
                  <a:off x="296324" y="3216521"/>
                  <a:ext cx="270413" cy="13627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215" name="矩形 214"/>
              <p:cNvSpPr/>
              <p:nvPr/>
            </p:nvSpPr>
            <p:spPr>
              <a:xfrm>
                <a:off x="1274827" y="2694107"/>
                <a:ext cx="387795" cy="195226"/>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500">
                    <a:solidFill>
                      <a:schemeClr val="accent1">
                        <a:lumMod val="50000"/>
                      </a:schemeClr>
                    </a:solidFill>
                    <a:latin typeface="Huawei Sans" panose="020C0503030203020204" pitchFamily="34" charset="0"/>
                  </a:rPr>
                  <a:t>Сервер БД</a:t>
                </a:r>
              </a:p>
            </p:txBody>
          </p:sp>
        </p:grpSp>
        <p:grpSp>
          <p:nvGrpSpPr>
            <p:cNvPr id="252" name="组合 251"/>
            <p:cNvGrpSpPr/>
            <p:nvPr/>
          </p:nvGrpSpPr>
          <p:grpSpPr>
            <a:xfrm>
              <a:off x="1133997" y="3013185"/>
              <a:ext cx="571502" cy="513624"/>
              <a:chOff x="1047747" y="2237673"/>
              <a:chExt cx="614875" cy="651660"/>
            </a:xfrm>
          </p:grpSpPr>
          <p:grpSp>
            <p:nvGrpSpPr>
              <p:cNvPr id="253" name="组合 252"/>
              <p:cNvGrpSpPr/>
              <p:nvPr/>
            </p:nvGrpSpPr>
            <p:grpSpPr>
              <a:xfrm>
                <a:off x="1047747" y="2237673"/>
                <a:ext cx="452441" cy="597691"/>
                <a:chOff x="257175" y="2782502"/>
                <a:chExt cx="500064" cy="625586"/>
              </a:xfrm>
            </p:grpSpPr>
            <p:sp>
              <p:nvSpPr>
                <p:cNvPr id="255" name="矩形 254"/>
                <p:cNvSpPr/>
                <p:nvPr/>
              </p:nvSpPr>
              <p:spPr>
                <a:xfrm>
                  <a:off x="257175" y="2927340"/>
                  <a:ext cx="352425" cy="479791"/>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6" name="平行四边形 255"/>
                <p:cNvSpPr/>
                <p:nvPr/>
              </p:nvSpPr>
              <p:spPr>
                <a:xfrm>
                  <a:off x="261936" y="2782502"/>
                  <a:ext cx="495303" cy="144838"/>
                </a:xfrm>
                <a:prstGeom prst="parallelogram">
                  <a:avLst>
                    <a:gd name="adj" fmla="val 103696"/>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7" name="平行四边形 256"/>
                <p:cNvSpPr/>
                <p:nvPr/>
              </p:nvSpPr>
              <p:spPr>
                <a:xfrm rot="16200000" flipV="1">
                  <a:off x="370625" y="3021475"/>
                  <a:ext cx="625586" cy="147639"/>
                </a:xfrm>
                <a:prstGeom prst="parallelogram">
                  <a:avLst>
                    <a:gd name="adj" fmla="val 95222"/>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8" name="矩形 257"/>
                <p:cNvSpPr/>
                <p:nvPr/>
              </p:nvSpPr>
              <p:spPr>
                <a:xfrm>
                  <a:off x="293368"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59" name="矩形 258"/>
                <p:cNvSpPr/>
                <p:nvPr/>
              </p:nvSpPr>
              <p:spPr>
                <a:xfrm>
                  <a:off x="447673"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0" name="矩形 259"/>
                <p:cNvSpPr/>
                <p:nvPr/>
              </p:nvSpPr>
              <p:spPr>
                <a:xfrm>
                  <a:off x="293368"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1" name="矩形 260"/>
                <p:cNvSpPr/>
                <p:nvPr/>
              </p:nvSpPr>
              <p:spPr>
                <a:xfrm>
                  <a:off x="447673"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2" name="矩形 261"/>
                <p:cNvSpPr/>
                <p:nvPr/>
              </p:nvSpPr>
              <p:spPr>
                <a:xfrm>
                  <a:off x="293368"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3" name="矩形 262"/>
                <p:cNvSpPr/>
                <p:nvPr/>
              </p:nvSpPr>
              <p:spPr>
                <a:xfrm>
                  <a:off x="447673"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4" name="矩形 263"/>
                <p:cNvSpPr/>
                <p:nvPr/>
              </p:nvSpPr>
              <p:spPr>
                <a:xfrm>
                  <a:off x="296324" y="3216521"/>
                  <a:ext cx="270413" cy="13627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254" name="矩形 253"/>
              <p:cNvSpPr/>
              <p:nvPr/>
            </p:nvSpPr>
            <p:spPr>
              <a:xfrm>
                <a:off x="1274827" y="2694107"/>
                <a:ext cx="387795" cy="195226"/>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500">
                    <a:solidFill>
                      <a:schemeClr val="accent1">
                        <a:lumMod val="50000"/>
                      </a:schemeClr>
                    </a:solidFill>
                    <a:latin typeface="Huawei Sans" panose="020C0503030203020204" pitchFamily="34" charset="0"/>
                  </a:rPr>
                  <a:t>Сервер БД</a:t>
                </a:r>
              </a:p>
              <a:p>
                <a:pPr algn="ctr" fontAlgn="ctr"/>
                <a:endParaRPr lang="ru-RU" sz="500">
                  <a:solidFill>
                    <a:schemeClr val="accent1">
                      <a:lumMod val="50000"/>
                    </a:schemeClr>
                  </a:solidFill>
                  <a:latin typeface="Huawei Sans" panose="020C0503030203020204" pitchFamily="34" charset="0"/>
                </a:endParaRPr>
              </a:p>
            </p:txBody>
          </p:sp>
        </p:grpSp>
        <p:grpSp>
          <p:nvGrpSpPr>
            <p:cNvPr id="265" name="组合 264"/>
            <p:cNvGrpSpPr/>
            <p:nvPr/>
          </p:nvGrpSpPr>
          <p:grpSpPr>
            <a:xfrm>
              <a:off x="1133997" y="3728894"/>
              <a:ext cx="571502" cy="513624"/>
              <a:chOff x="1047747" y="2237673"/>
              <a:chExt cx="614875" cy="651660"/>
            </a:xfrm>
          </p:grpSpPr>
          <p:grpSp>
            <p:nvGrpSpPr>
              <p:cNvPr id="266" name="组合 265"/>
              <p:cNvGrpSpPr/>
              <p:nvPr/>
            </p:nvGrpSpPr>
            <p:grpSpPr>
              <a:xfrm>
                <a:off x="1047747" y="2237673"/>
                <a:ext cx="452441" cy="597691"/>
                <a:chOff x="257175" y="2782502"/>
                <a:chExt cx="500064" cy="625586"/>
              </a:xfrm>
            </p:grpSpPr>
            <p:sp>
              <p:nvSpPr>
                <p:cNvPr id="268" name="矩形 267"/>
                <p:cNvSpPr/>
                <p:nvPr/>
              </p:nvSpPr>
              <p:spPr>
                <a:xfrm>
                  <a:off x="257175" y="2927340"/>
                  <a:ext cx="352425" cy="479791"/>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69" name="平行四边形 268"/>
                <p:cNvSpPr/>
                <p:nvPr/>
              </p:nvSpPr>
              <p:spPr>
                <a:xfrm>
                  <a:off x="261936" y="2782502"/>
                  <a:ext cx="495303" cy="144838"/>
                </a:xfrm>
                <a:prstGeom prst="parallelogram">
                  <a:avLst>
                    <a:gd name="adj" fmla="val 103696"/>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0" name="平行四边形 269"/>
                <p:cNvSpPr/>
                <p:nvPr/>
              </p:nvSpPr>
              <p:spPr>
                <a:xfrm rot="16200000" flipV="1">
                  <a:off x="370625" y="3021475"/>
                  <a:ext cx="625586" cy="147639"/>
                </a:xfrm>
                <a:prstGeom prst="parallelogram">
                  <a:avLst>
                    <a:gd name="adj" fmla="val 95222"/>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1" name="矩形 270"/>
                <p:cNvSpPr/>
                <p:nvPr/>
              </p:nvSpPr>
              <p:spPr>
                <a:xfrm>
                  <a:off x="293368"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2" name="矩形 271"/>
                <p:cNvSpPr/>
                <p:nvPr/>
              </p:nvSpPr>
              <p:spPr>
                <a:xfrm>
                  <a:off x="447673"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3" name="矩形 272"/>
                <p:cNvSpPr/>
                <p:nvPr/>
              </p:nvSpPr>
              <p:spPr>
                <a:xfrm>
                  <a:off x="293368"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4" name="矩形 273"/>
                <p:cNvSpPr/>
                <p:nvPr/>
              </p:nvSpPr>
              <p:spPr>
                <a:xfrm>
                  <a:off x="447673"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5" name="矩形 274"/>
                <p:cNvSpPr/>
                <p:nvPr/>
              </p:nvSpPr>
              <p:spPr>
                <a:xfrm>
                  <a:off x="293368"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6" name="矩形 275"/>
                <p:cNvSpPr/>
                <p:nvPr/>
              </p:nvSpPr>
              <p:spPr>
                <a:xfrm>
                  <a:off x="447673"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77" name="矩形 276"/>
                <p:cNvSpPr/>
                <p:nvPr/>
              </p:nvSpPr>
              <p:spPr>
                <a:xfrm>
                  <a:off x="296324" y="3216521"/>
                  <a:ext cx="270413" cy="13627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267" name="矩形 266"/>
              <p:cNvSpPr/>
              <p:nvPr/>
            </p:nvSpPr>
            <p:spPr>
              <a:xfrm>
                <a:off x="1274827" y="2694107"/>
                <a:ext cx="387795" cy="195226"/>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500">
                    <a:solidFill>
                      <a:schemeClr val="accent1">
                        <a:lumMod val="50000"/>
                      </a:schemeClr>
                    </a:solidFill>
                    <a:latin typeface="Huawei Sans" panose="020C0503030203020204" pitchFamily="34" charset="0"/>
                  </a:rPr>
                  <a:t>Сервер БД</a:t>
                </a:r>
              </a:p>
              <a:p>
                <a:pPr algn="ctr" fontAlgn="ctr"/>
                <a:endParaRPr lang="ru-RU" sz="500">
                  <a:solidFill>
                    <a:schemeClr val="accent1">
                      <a:lumMod val="50000"/>
                    </a:schemeClr>
                  </a:solidFill>
                  <a:latin typeface="Huawei Sans" panose="020C0503030203020204" pitchFamily="34" charset="0"/>
                </a:endParaRPr>
              </a:p>
            </p:txBody>
          </p:sp>
        </p:grpSp>
        <p:grpSp>
          <p:nvGrpSpPr>
            <p:cNvPr id="278" name="组合 277"/>
            <p:cNvGrpSpPr/>
            <p:nvPr/>
          </p:nvGrpSpPr>
          <p:grpSpPr>
            <a:xfrm>
              <a:off x="1133997" y="4444604"/>
              <a:ext cx="571502" cy="513624"/>
              <a:chOff x="1047747" y="2237673"/>
              <a:chExt cx="614875" cy="651660"/>
            </a:xfrm>
          </p:grpSpPr>
          <p:grpSp>
            <p:nvGrpSpPr>
              <p:cNvPr id="279" name="组合 278"/>
              <p:cNvGrpSpPr/>
              <p:nvPr/>
            </p:nvGrpSpPr>
            <p:grpSpPr>
              <a:xfrm>
                <a:off x="1047747" y="2237673"/>
                <a:ext cx="452441" cy="597691"/>
                <a:chOff x="257175" y="2782502"/>
                <a:chExt cx="500064" cy="625586"/>
              </a:xfrm>
            </p:grpSpPr>
            <p:sp>
              <p:nvSpPr>
                <p:cNvPr id="281" name="矩形 280"/>
                <p:cNvSpPr/>
                <p:nvPr/>
              </p:nvSpPr>
              <p:spPr>
                <a:xfrm>
                  <a:off x="257175" y="2927340"/>
                  <a:ext cx="352425" cy="479791"/>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2" name="平行四边形 281"/>
                <p:cNvSpPr/>
                <p:nvPr/>
              </p:nvSpPr>
              <p:spPr>
                <a:xfrm>
                  <a:off x="261936" y="2782502"/>
                  <a:ext cx="495303" cy="144838"/>
                </a:xfrm>
                <a:prstGeom prst="parallelogram">
                  <a:avLst>
                    <a:gd name="adj" fmla="val 103696"/>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3" name="平行四边形 282"/>
                <p:cNvSpPr/>
                <p:nvPr/>
              </p:nvSpPr>
              <p:spPr>
                <a:xfrm rot="16200000" flipV="1">
                  <a:off x="370625" y="3021475"/>
                  <a:ext cx="625586" cy="147639"/>
                </a:xfrm>
                <a:prstGeom prst="parallelogram">
                  <a:avLst>
                    <a:gd name="adj" fmla="val 95222"/>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4" name="矩形 283"/>
                <p:cNvSpPr/>
                <p:nvPr/>
              </p:nvSpPr>
              <p:spPr>
                <a:xfrm>
                  <a:off x="293368"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5" name="矩形 284"/>
                <p:cNvSpPr/>
                <p:nvPr/>
              </p:nvSpPr>
              <p:spPr>
                <a:xfrm>
                  <a:off x="447673" y="2973706"/>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6" name="矩形 285"/>
                <p:cNvSpPr/>
                <p:nvPr/>
              </p:nvSpPr>
              <p:spPr>
                <a:xfrm>
                  <a:off x="293368"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7" name="矩形 286"/>
                <p:cNvSpPr/>
                <p:nvPr/>
              </p:nvSpPr>
              <p:spPr>
                <a:xfrm>
                  <a:off x="447673" y="3049835"/>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8" name="矩形 287"/>
                <p:cNvSpPr/>
                <p:nvPr/>
              </p:nvSpPr>
              <p:spPr>
                <a:xfrm>
                  <a:off x="293368"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89" name="矩形 288"/>
                <p:cNvSpPr/>
                <p:nvPr/>
              </p:nvSpPr>
              <p:spPr>
                <a:xfrm>
                  <a:off x="447673" y="3129677"/>
                  <a:ext cx="120969" cy="4571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90" name="矩形 289"/>
                <p:cNvSpPr/>
                <p:nvPr/>
              </p:nvSpPr>
              <p:spPr>
                <a:xfrm>
                  <a:off x="296324" y="3216521"/>
                  <a:ext cx="270413" cy="136279"/>
                </a:xfrm>
                <a:prstGeom prst="rect">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sp>
            <p:nvSpPr>
              <p:cNvPr id="280" name="矩形 279"/>
              <p:cNvSpPr/>
              <p:nvPr/>
            </p:nvSpPr>
            <p:spPr>
              <a:xfrm>
                <a:off x="1274827" y="2694107"/>
                <a:ext cx="387795" cy="195226"/>
              </a:xfrm>
              <a:prstGeom prst="rect">
                <a:avLst/>
              </a:prstGeom>
              <a:solidFill>
                <a:schemeClr val="accent1">
                  <a:lumMod val="40000"/>
                  <a:lumOff val="6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sz="500">
                    <a:solidFill>
                      <a:schemeClr val="accent1">
                        <a:lumMod val="50000"/>
                      </a:schemeClr>
                    </a:solidFill>
                    <a:latin typeface="Huawei Sans" panose="020C0503030203020204" pitchFamily="34" charset="0"/>
                  </a:rPr>
                  <a:t>Сервер БД</a:t>
                </a:r>
              </a:p>
              <a:p>
                <a:pPr algn="ctr" fontAlgn="ctr"/>
                <a:endParaRPr lang="ru-RU" sz="500">
                  <a:solidFill>
                    <a:schemeClr val="accent1">
                      <a:lumMod val="50000"/>
                    </a:schemeClr>
                  </a:solidFill>
                  <a:latin typeface="Huawei Sans" panose="020C0503030203020204" pitchFamily="34" charset="0"/>
                </a:endParaRPr>
              </a:p>
            </p:txBody>
          </p:sp>
        </p:grpSp>
      </p:grpSp>
    </p:spTree>
    <p:extLst>
      <p:ext uri="{BB962C8B-B14F-4D97-AF65-F5344CB8AC3E}">
        <p14:creationId xmlns:p14="http://schemas.microsoft.com/office/powerpoint/2010/main" val="23444789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圆角矩形 2"/>
          <p:cNvSpPr/>
          <p:nvPr/>
        </p:nvSpPr>
        <p:spPr>
          <a:xfrm>
            <a:off x="1411722" y="964838"/>
            <a:ext cx="9493932" cy="4942186"/>
          </a:xfrm>
          <a:prstGeom prst="roundRect">
            <a:avLst>
              <a:gd name="adj" fmla="val 623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 name="圆角矩形 20"/>
          <p:cNvSpPr/>
          <p:nvPr/>
        </p:nvSpPr>
        <p:spPr>
          <a:xfrm>
            <a:off x="7974268" y="2931750"/>
            <a:ext cx="2717801" cy="1778000"/>
          </a:xfrm>
          <a:prstGeom prst="roundRect">
            <a:avLst>
              <a:gd name="adj" fmla="val 12459"/>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 name="标题 1"/>
          <p:cNvSpPr>
            <a:spLocks noGrp="1"/>
          </p:cNvSpPr>
          <p:nvPr>
            <p:ph type="title"/>
          </p:nvPr>
        </p:nvSpPr>
        <p:spPr/>
        <p:txBody>
          <a:bodyPr wrap="square">
            <a:noAutofit/>
          </a:bodyPr>
          <a:lstStyle/>
          <a:p>
            <a:r>
              <a:rPr lang="ru-RU"/>
              <a:t>Процесс чтения SmartThin</a:t>
            </a:r>
          </a:p>
        </p:txBody>
      </p:sp>
      <p:sp>
        <p:nvSpPr>
          <p:cNvPr id="4" name="圆柱形 3"/>
          <p:cNvSpPr/>
          <p:nvPr/>
        </p:nvSpPr>
        <p:spPr>
          <a:xfrm>
            <a:off x="4902957" y="3364680"/>
            <a:ext cx="1164920" cy="1152395"/>
          </a:xfrm>
          <a:prstGeom prst="can">
            <a:avLst>
              <a:gd name="adj" fmla="val 17561"/>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 name="圆柱形 5"/>
          <p:cNvSpPr/>
          <p:nvPr/>
        </p:nvSpPr>
        <p:spPr>
          <a:xfrm>
            <a:off x="8426076"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Д</a:t>
            </a:r>
          </a:p>
        </p:txBody>
      </p:sp>
      <p:sp>
        <p:nvSpPr>
          <p:cNvPr id="7" name="圆柱形 6"/>
          <p:cNvSpPr/>
          <p:nvPr/>
        </p:nvSpPr>
        <p:spPr>
          <a:xfrm>
            <a:off x="8807076"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Д</a:t>
            </a:r>
          </a:p>
        </p:txBody>
      </p:sp>
      <p:sp>
        <p:nvSpPr>
          <p:cNvPr id="8" name="圆柱形 7"/>
          <p:cNvSpPr/>
          <p:nvPr/>
        </p:nvSpPr>
        <p:spPr>
          <a:xfrm>
            <a:off x="9188076"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Д</a:t>
            </a:r>
          </a:p>
        </p:txBody>
      </p:sp>
      <p:sp>
        <p:nvSpPr>
          <p:cNvPr id="9" name="圆柱形 8"/>
          <p:cNvSpPr/>
          <p:nvPr/>
        </p:nvSpPr>
        <p:spPr>
          <a:xfrm>
            <a:off x="9569076"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0" name="圆柱形 9"/>
          <p:cNvSpPr/>
          <p:nvPr/>
        </p:nvSpPr>
        <p:spPr>
          <a:xfrm>
            <a:off x="9950075" y="318174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1" name="圆柱形 10"/>
          <p:cNvSpPr/>
          <p:nvPr/>
        </p:nvSpPr>
        <p:spPr>
          <a:xfrm>
            <a:off x="8426076"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2" name="圆柱形 11"/>
          <p:cNvSpPr/>
          <p:nvPr/>
        </p:nvSpPr>
        <p:spPr>
          <a:xfrm>
            <a:off x="8807076"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3" name="圆柱形 12"/>
          <p:cNvSpPr/>
          <p:nvPr/>
        </p:nvSpPr>
        <p:spPr>
          <a:xfrm>
            <a:off x="9188076"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 name="圆柱形 13"/>
          <p:cNvSpPr/>
          <p:nvPr/>
        </p:nvSpPr>
        <p:spPr>
          <a:xfrm>
            <a:off x="9569076"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 name="圆柱形 14"/>
          <p:cNvSpPr/>
          <p:nvPr/>
        </p:nvSpPr>
        <p:spPr>
          <a:xfrm>
            <a:off x="9950075" y="361592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 name="圆柱形 15"/>
          <p:cNvSpPr/>
          <p:nvPr/>
        </p:nvSpPr>
        <p:spPr>
          <a:xfrm>
            <a:off x="8426076"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 name="圆柱形 16"/>
          <p:cNvSpPr/>
          <p:nvPr/>
        </p:nvSpPr>
        <p:spPr>
          <a:xfrm>
            <a:off x="8807076"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 name="圆柱形 17"/>
          <p:cNvSpPr/>
          <p:nvPr/>
        </p:nvSpPr>
        <p:spPr>
          <a:xfrm>
            <a:off x="9188076"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9" name="圆柱形 18"/>
          <p:cNvSpPr/>
          <p:nvPr/>
        </p:nvSpPr>
        <p:spPr>
          <a:xfrm>
            <a:off x="9569076"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0" name="圆柱形 19"/>
          <p:cNvSpPr/>
          <p:nvPr/>
        </p:nvSpPr>
        <p:spPr>
          <a:xfrm>
            <a:off x="9950075" y="405009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3866954987"/>
              </p:ext>
            </p:extLst>
          </p:nvPr>
        </p:nvGraphicFramePr>
        <p:xfrm>
          <a:off x="6736539" y="2723851"/>
          <a:ext cx="721466" cy="2193798"/>
        </p:xfrm>
        <a:graphic>
          <a:graphicData uri="http://schemas.openxmlformats.org/drawingml/2006/table">
            <a:tbl>
              <a:tblPr firstRow="1" bandRow="1">
                <a:tableStyleId>{72833802-FEF1-4C79-8D5D-14CF1EAF98D9}</a:tableStyleId>
              </a:tblPr>
              <a:tblGrid>
                <a:gridCol w="360733"/>
                <a:gridCol w="360733"/>
              </a:tblGrid>
              <a:tr h="293271">
                <a:tc>
                  <a:txBody>
                    <a:bodyPr/>
                    <a:lstStyle/>
                    <a:p>
                      <a:pPr fontAlgn="ctr"/>
                      <a:r>
                        <a:rPr lang="ru-RU">
                          <a:solidFill>
                            <a:schemeClr val="bg1"/>
                          </a:solidFill>
                          <a:latin typeface="Huawei Sans" panose="020C0503030203020204" pitchFamily="34" charset="0"/>
                        </a:rPr>
                        <a:t>1</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r>
                        <a:rPr lang="ru-RU">
                          <a:solidFill>
                            <a:schemeClr val="bg1"/>
                          </a:solidFill>
                          <a:latin typeface="Huawei Sans" panose="020C0503030203020204" pitchFamily="34" charset="0"/>
                        </a:rPr>
                        <a:t>Д</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2</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algn="l" rtl="0"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3</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r>
                        <a:rPr lang="ru-RU">
                          <a:solidFill>
                            <a:schemeClr val="bg1"/>
                          </a:solidFill>
                          <a:latin typeface="Huawei Sans" panose="020C0503030203020204" pitchFamily="34" charset="0"/>
                        </a:rPr>
                        <a:t>Д</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4</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algn="l" rtl="0"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5</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r>
                        <a:rPr lang="ru-RU">
                          <a:solidFill>
                            <a:schemeClr val="bg1"/>
                          </a:solidFill>
                          <a:latin typeface="Huawei Sans" panose="020C0503030203020204" pitchFamily="34" charset="0"/>
                        </a:rPr>
                        <a:t>Д</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6</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algn="l" rtl="0"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bl>
          </a:graphicData>
        </a:graphic>
      </p:graphicFrame>
      <p:sp>
        <p:nvSpPr>
          <p:cNvPr id="23" name="圆柱形 22"/>
          <p:cNvSpPr/>
          <p:nvPr/>
        </p:nvSpPr>
        <p:spPr>
          <a:xfrm>
            <a:off x="4960724" y="36315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1</a:t>
            </a:r>
          </a:p>
        </p:txBody>
      </p:sp>
      <p:sp>
        <p:nvSpPr>
          <p:cNvPr id="24" name="圆柱形 23"/>
          <p:cNvSpPr/>
          <p:nvPr/>
        </p:nvSpPr>
        <p:spPr>
          <a:xfrm>
            <a:off x="5341724" y="366967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3</a:t>
            </a:r>
          </a:p>
        </p:txBody>
      </p:sp>
      <p:sp>
        <p:nvSpPr>
          <p:cNvPr id="25" name="圆柱形 24"/>
          <p:cNvSpPr/>
          <p:nvPr/>
        </p:nvSpPr>
        <p:spPr>
          <a:xfrm>
            <a:off x="5722724" y="36315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5</a:t>
            </a:r>
          </a:p>
        </p:txBody>
      </p:sp>
      <p:sp>
        <p:nvSpPr>
          <p:cNvPr id="26" name="圆柱形 25"/>
          <p:cNvSpPr/>
          <p:nvPr/>
        </p:nvSpPr>
        <p:spPr>
          <a:xfrm>
            <a:off x="4960724" y="40657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2</a:t>
            </a:r>
          </a:p>
        </p:txBody>
      </p:sp>
      <p:sp>
        <p:nvSpPr>
          <p:cNvPr id="27" name="圆柱形 26"/>
          <p:cNvSpPr/>
          <p:nvPr/>
        </p:nvSpPr>
        <p:spPr>
          <a:xfrm>
            <a:off x="5341724" y="410384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4</a:t>
            </a:r>
          </a:p>
        </p:txBody>
      </p:sp>
      <p:sp>
        <p:nvSpPr>
          <p:cNvPr id="28" name="圆柱形 27"/>
          <p:cNvSpPr/>
          <p:nvPr/>
        </p:nvSpPr>
        <p:spPr>
          <a:xfrm>
            <a:off x="5722724" y="40657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6</a:t>
            </a:r>
          </a:p>
        </p:txBody>
      </p:sp>
      <p:grpSp>
        <p:nvGrpSpPr>
          <p:cNvPr id="42" name="组合 41"/>
          <p:cNvGrpSpPr/>
          <p:nvPr/>
        </p:nvGrpSpPr>
        <p:grpSpPr>
          <a:xfrm>
            <a:off x="1801994" y="1566935"/>
            <a:ext cx="970625" cy="1322294"/>
            <a:chOff x="27754" y="2776060"/>
            <a:chExt cx="1311083" cy="1602125"/>
          </a:xfrm>
        </p:grpSpPr>
        <p:sp>
          <p:nvSpPr>
            <p:cNvPr id="22" name="梯形 21"/>
            <p:cNvSpPr/>
            <p:nvPr/>
          </p:nvSpPr>
          <p:spPr>
            <a:xfrm>
              <a:off x="104281" y="2878455"/>
              <a:ext cx="542774" cy="1499730"/>
            </a:xfrm>
            <a:prstGeom prst="trapezoid">
              <a:avLst>
                <a:gd name="adj" fmla="val 3942"/>
              </a:avLst>
            </a:prstGeom>
            <a:gradFill>
              <a:gsLst>
                <a:gs pos="0">
                  <a:schemeClr val="accent1">
                    <a:lumMod val="5000"/>
                    <a:lumOff val="95000"/>
                  </a:schemeClr>
                </a:gs>
                <a:gs pos="0">
                  <a:srgbClr val="A2A5AC"/>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9" name="平行四边形 28"/>
            <p:cNvSpPr/>
            <p:nvPr/>
          </p:nvSpPr>
          <p:spPr>
            <a:xfrm>
              <a:off x="136826" y="2776060"/>
              <a:ext cx="1118720" cy="104775"/>
            </a:xfrm>
            <a:prstGeom prst="parallelogram">
              <a:avLst>
                <a:gd name="adj" fmla="val 63106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1" name="任意多边形 30"/>
            <p:cNvSpPr/>
            <p:nvPr/>
          </p:nvSpPr>
          <p:spPr>
            <a:xfrm>
              <a:off x="613868" y="2776855"/>
              <a:ext cx="660400" cy="1597025"/>
            </a:xfrm>
            <a:custGeom>
              <a:avLst/>
              <a:gdLst>
                <a:gd name="connsiteX0" fmla="*/ 0 w 660400"/>
                <a:gd name="connsiteY0" fmla="*/ 101600 h 1597025"/>
                <a:gd name="connsiteX1" fmla="*/ 647700 w 660400"/>
                <a:gd name="connsiteY1" fmla="*/ 0 h 1597025"/>
                <a:gd name="connsiteX2" fmla="*/ 660400 w 660400"/>
                <a:gd name="connsiteY2" fmla="*/ 1374775 h 1597025"/>
                <a:gd name="connsiteX3" fmla="*/ 28575 w 660400"/>
                <a:gd name="connsiteY3" fmla="*/ 1597025 h 1597025"/>
                <a:gd name="connsiteX4" fmla="*/ 0 w 660400"/>
                <a:gd name="connsiteY4" fmla="*/ 101600 h 15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00" h="1597025">
                  <a:moveTo>
                    <a:pt x="0" y="101600"/>
                  </a:moveTo>
                  <a:lnTo>
                    <a:pt x="647700" y="0"/>
                  </a:lnTo>
                  <a:lnTo>
                    <a:pt x="660400" y="1374775"/>
                  </a:lnTo>
                  <a:lnTo>
                    <a:pt x="28575" y="1597025"/>
                  </a:lnTo>
                  <a:lnTo>
                    <a:pt x="0" y="101600"/>
                  </a:lnTo>
                  <a:close/>
                </a:path>
              </a:pathLst>
            </a:custGeom>
            <a:gradFill>
              <a:gsLst>
                <a:gs pos="0">
                  <a:schemeClr val="accent1">
                    <a:lumMod val="5000"/>
                    <a:lumOff val="95000"/>
                  </a:schemeClr>
                </a:gs>
                <a:gs pos="99000">
                  <a:srgbClr val="4D505A"/>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2" name="梯形 31"/>
            <p:cNvSpPr/>
            <p:nvPr/>
          </p:nvSpPr>
          <p:spPr>
            <a:xfrm>
              <a:off x="166600" y="2918935"/>
              <a:ext cx="405993" cy="600870"/>
            </a:xfrm>
            <a:prstGeom prst="trapezoid">
              <a:avLst>
                <a:gd name="adj" fmla="val 2982"/>
              </a:avLst>
            </a:prstGeom>
            <a:gradFill>
              <a:gsLst>
                <a:gs pos="0">
                  <a:schemeClr val="accent1">
                    <a:lumMod val="5000"/>
                    <a:lumOff val="95000"/>
                  </a:schemeClr>
                </a:gs>
                <a:gs pos="0">
                  <a:srgbClr val="A2A5AC"/>
                </a:gs>
                <a:gs pos="9000">
                  <a:srgbClr val="4D505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4" name="梯形 33"/>
            <p:cNvSpPr/>
            <p:nvPr/>
          </p:nvSpPr>
          <p:spPr>
            <a:xfrm>
              <a:off x="153900" y="3557905"/>
              <a:ext cx="432592" cy="780321"/>
            </a:xfrm>
            <a:prstGeom prst="trapezoid">
              <a:avLst>
                <a:gd name="adj" fmla="val 2982"/>
              </a:avLst>
            </a:prstGeom>
            <a:gradFill>
              <a:gsLst>
                <a:gs pos="0">
                  <a:schemeClr val="accent1">
                    <a:lumMod val="5000"/>
                    <a:lumOff val="95000"/>
                  </a:schemeClr>
                </a:gs>
                <a:gs pos="0">
                  <a:srgbClr val="A2A5AC"/>
                </a:gs>
                <a:gs pos="24000">
                  <a:srgbClr val="4D505A"/>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3" name="矩形 32"/>
            <p:cNvSpPr/>
            <p:nvPr/>
          </p:nvSpPr>
          <p:spPr>
            <a:xfrm rot="10800000" flipV="1">
              <a:off x="243584" y="3150791"/>
              <a:ext cx="230981" cy="457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5" name="直角三角形 34"/>
            <p:cNvSpPr/>
            <p:nvPr/>
          </p:nvSpPr>
          <p:spPr>
            <a:xfrm>
              <a:off x="698344" y="4242911"/>
              <a:ext cx="165555" cy="11270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7" name="直角三角形 36"/>
            <p:cNvSpPr/>
            <p:nvPr/>
          </p:nvSpPr>
          <p:spPr>
            <a:xfrm>
              <a:off x="1152521" y="4130496"/>
              <a:ext cx="107395" cy="6601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1" name="任意多边形 40"/>
            <p:cNvSpPr/>
            <p:nvPr/>
          </p:nvSpPr>
          <p:spPr>
            <a:xfrm>
              <a:off x="696418" y="4206638"/>
              <a:ext cx="326232" cy="150018"/>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3" name="任意多边形 42"/>
            <p:cNvSpPr/>
            <p:nvPr/>
          </p:nvSpPr>
          <p:spPr>
            <a:xfrm rot="21359842">
              <a:off x="1160512" y="4113020"/>
              <a:ext cx="178325" cy="80449"/>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4" name="直角三角形 43"/>
            <p:cNvSpPr/>
            <p:nvPr/>
          </p:nvSpPr>
          <p:spPr>
            <a:xfrm flipH="1">
              <a:off x="27754" y="4256409"/>
              <a:ext cx="76525" cy="97866"/>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46" name="组合 45"/>
          <p:cNvGrpSpPr/>
          <p:nvPr/>
        </p:nvGrpSpPr>
        <p:grpSpPr>
          <a:xfrm>
            <a:off x="2486361" y="1761055"/>
            <a:ext cx="1044508" cy="1410336"/>
            <a:chOff x="27754" y="2776060"/>
            <a:chExt cx="1311083" cy="1602125"/>
          </a:xfrm>
        </p:grpSpPr>
        <p:sp>
          <p:nvSpPr>
            <p:cNvPr id="47" name="梯形 46"/>
            <p:cNvSpPr/>
            <p:nvPr/>
          </p:nvSpPr>
          <p:spPr>
            <a:xfrm>
              <a:off x="104281" y="2878455"/>
              <a:ext cx="542774" cy="1499730"/>
            </a:xfrm>
            <a:prstGeom prst="trapezoid">
              <a:avLst>
                <a:gd name="adj" fmla="val 3942"/>
              </a:avLst>
            </a:prstGeom>
            <a:gradFill>
              <a:gsLst>
                <a:gs pos="0">
                  <a:schemeClr val="accent1">
                    <a:lumMod val="5000"/>
                    <a:lumOff val="95000"/>
                  </a:schemeClr>
                </a:gs>
                <a:gs pos="0">
                  <a:srgbClr val="A2A5AC"/>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8" name="平行四边形 47"/>
            <p:cNvSpPr/>
            <p:nvPr/>
          </p:nvSpPr>
          <p:spPr>
            <a:xfrm>
              <a:off x="136826" y="2776060"/>
              <a:ext cx="1118720" cy="104775"/>
            </a:xfrm>
            <a:prstGeom prst="parallelogram">
              <a:avLst>
                <a:gd name="adj" fmla="val 63106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9" name="任意多边形 48"/>
            <p:cNvSpPr/>
            <p:nvPr/>
          </p:nvSpPr>
          <p:spPr>
            <a:xfrm>
              <a:off x="606918" y="2776855"/>
              <a:ext cx="660400" cy="1597025"/>
            </a:xfrm>
            <a:custGeom>
              <a:avLst/>
              <a:gdLst>
                <a:gd name="connsiteX0" fmla="*/ 0 w 660400"/>
                <a:gd name="connsiteY0" fmla="*/ 101600 h 1597025"/>
                <a:gd name="connsiteX1" fmla="*/ 647700 w 660400"/>
                <a:gd name="connsiteY1" fmla="*/ 0 h 1597025"/>
                <a:gd name="connsiteX2" fmla="*/ 660400 w 660400"/>
                <a:gd name="connsiteY2" fmla="*/ 1374775 h 1597025"/>
                <a:gd name="connsiteX3" fmla="*/ 28575 w 660400"/>
                <a:gd name="connsiteY3" fmla="*/ 1597025 h 1597025"/>
                <a:gd name="connsiteX4" fmla="*/ 0 w 660400"/>
                <a:gd name="connsiteY4" fmla="*/ 101600 h 15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00" h="1597025">
                  <a:moveTo>
                    <a:pt x="0" y="101600"/>
                  </a:moveTo>
                  <a:lnTo>
                    <a:pt x="647700" y="0"/>
                  </a:lnTo>
                  <a:lnTo>
                    <a:pt x="660400" y="1374775"/>
                  </a:lnTo>
                  <a:lnTo>
                    <a:pt x="28575" y="1597025"/>
                  </a:lnTo>
                  <a:lnTo>
                    <a:pt x="0" y="101600"/>
                  </a:lnTo>
                  <a:close/>
                </a:path>
              </a:pathLst>
            </a:custGeom>
            <a:gradFill>
              <a:gsLst>
                <a:gs pos="0">
                  <a:schemeClr val="accent1">
                    <a:lumMod val="5000"/>
                    <a:lumOff val="95000"/>
                  </a:schemeClr>
                </a:gs>
                <a:gs pos="99000">
                  <a:srgbClr val="4D505A"/>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梯形 49"/>
            <p:cNvSpPr/>
            <p:nvPr/>
          </p:nvSpPr>
          <p:spPr>
            <a:xfrm>
              <a:off x="166600" y="2918935"/>
              <a:ext cx="405993" cy="600870"/>
            </a:xfrm>
            <a:prstGeom prst="trapezoid">
              <a:avLst>
                <a:gd name="adj" fmla="val 2982"/>
              </a:avLst>
            </a:prstGeom>
            <a:gradFill>
              <a:gsLst>
                <a:gs pos="0">
                  <a:schemeClr val="accent1">
                    <a:lumMod val="5000"/>
                    <a:lumOff val="95000"/>
                  </a:schemeClr>
                </a:gs>
                <a:gs pos="0">
                  <a:srgbClr val="A2A5AC"/>
                </a:gs>
                <a:gs pos="9000">
                  <a:srgbClr val="4D505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1" name="梯形 50"/>
            <p:cNvSpPr/>
            <p:nvPr/>
          </p:nvSpPr>
          <p:spPr>
            <a:xfrm>
              <a:off x="153900" y="3557905"/>
              <a:ext cx="432592" cy="780321"/>
            </a:xfrm>
            <a:prstGeom prst="trapezoid">
              <a:avLst>
                <a:gd name="adj" fmla="val 2982"/>
              </a:avLst>
            </a:prstGeom>
            <a:gradFill>
              <a:gsLst>
                <a:gs pos="0">
                  <a:schemeClr val="accent1">
                    <a:lumMod val="5000"/>
                    <a:lumOff val="95000"/>
                  </a:schemeClr>
                </a:gs>
                <a:gs pos="0">
                  <a:srgbClr val="A2A5AC"/>
                </a:gs>
                <a:gs pos="24000">
                  <a:srgbClr val="4D505A"/>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2" name="矩形 51"/>
            <p:cNvSpPr/>
            <p:nvPr/>
          </p:nvSpPr>
          <p:spPr>
            <a:xfrm rot="10800000" flipV="1">
              <a:off x="243584" y="3150791"/>
              <a:ext cx="230981" cy="457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3" name="直角三角形 52"/>
            <p:cNvSpPr/>
            <p:nvPr/>
          </p:nvSpPr>
          <p:spPr>
            <a:xfrm>
              <a:off x="698344" y="4242911"/>
              <a:ext cx="165555" cy="11270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4" name="直角三角形 53"/>
            <p:cNvSpPr/>
            <p:nvPr/>
          </p:nvSpPr>
          <p:spPr>
            <a:xfrm>
              <a:off x="1152521" y="4130496"/>
              <a:ext cx="107395" cy="6601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5" name="任意多边形 54"/>
            <p:cNvSpPr/>
            <p:nvPr/>
          </p:nvSpPr>
          <p:spPr>
            <a:xfrm>
              <a:off x="696418" y="4206638"/>
              <a:ext cx="326232" cy="150018"/>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6" name="任意多边形 55"/>
            <p:cNvSpPr/>
            <p:nvPr/>
          </p:nvSpPr>
          <p:spPr>
            <a:xfrm rot="21359842">
              <a:off x="1160512" y="4113020"/>
              <a:ext cx="178325" cy="80449"/>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7" name="直角三角形 56"/>
            <p:cNvSpPr/>
            <p:nvPr/>
          </p:nvSpPr>
          <p:spPr>
            <a:xfrm flipH="1">
              <a:off x="27754" y="4256409"/>
              <a:ext cx="76525" cy="97866"/>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cxnSp>
        <p:nvCxnSpPr>
          <p:cNvPr id="58" name="直接箭头连接符 57"/>
          <p:cNvCxnSpPr/>
          <p:nvPr/>
        </p:nvCxnSpPr>
        <p:spPr>
          <a:xfrm>
            <a:off x="3337026" y="3040765"/>
            <a:ext cx="1546491" cy="769486"/>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60" name="直接箭头连接符 59"/>
          <p:cNvCxnSpPr/>
          <p:nvPr/>
        </p:nvCxnSpPr>
        <p:spPr>
          <a:xfrm>
            <a:off x="2921722" y="3205904"/>
            <a:ext cx="1968194" cy="1010121"/>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接箭头连接符 62"/>
          <p:cNvCxnSpPr>
            <a:stCxn id="23" idx="4"/>
          </p:cNvCxnSpPr>
          <p:nvPr/>
        </p:nvCxnSpPr>
        <p:spPr>
          <a:xfrm flipV="1">
            <a:off x="5250910" y="2905993"/>
            <a:ext cx="1485629" cy="908513"/>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7" name="直接箭头连接符 66"/>
          <p:cNvCxnSpPr>
            <a:stCxn id="26" idx="4"/>
          </p:cNvCxnSpPr>
          <p:nvPr/>
        </p:nvCxnSpPr>
        <p:spPr>
          <a:xfrm flipV="1">
            <a:off x="5250910" y="3279215"/>
            <a:ext cx="1485629" cy="969463"/>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0" name="直接箭头连接符 69"/>
          <p:cNvCxnSpPr/>
          <p:nvPr/>
        </p:nvCxnSpPr>
        <p:spPr>
          <a:xfrm>
            <a:off x="7453488" y="2933098"/>
            <a:ext cx="972588" cy="481202"/>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103" name="肘形连接符 4102"/>
          <p:cNvCxnSpPr>
            <a:stCxn id="6" idx="1"/>
          </p:cNvCxnSpPr>
          <p:nvPr/>
        </p:nvCxnSpPr>
        <p:spPr>
          <a:xfrm rot="16200000" flipV="1">
            <a:off x="5596467" y="207045"/>
            <a:ext cx="911411" cy="5037995"/>
          </a:xfrm>
          <a:prstGeom prst="bentConnector2">
            <a:avLst/>
          </a:prstGeom>
          <a:ln w="28575">
            <a:solidFill>
              <a:srgbClr val="FF6600"/>
            </a:solidFill>
            <a:tailEnd type="triangle"/>
          </a:ln>
        </p:spPr>
        <p:style>
          <a:lnRef idx="1">
            <a:schemeClr val="accent1"/>
          </a:lnRef>
          <a:fillRef idx="0">
            <a:schemeClr val="accent1"/>
          </a:fillRef>
          <a:effectRef idx="0">
            <a:schemeClr val="accent1"/>
          </a:effectRef>
          <a:fontRef idx="minor">
            <a:schemeClr val="tx1"/>
          </a:fontRef>
        </p:style>
      </p:cxnSp>
      <p:cxnSp>
        <p:nvCxnSpPr>
          <p:cNvPr id="4115" name="肘形连接符 4114"/>
          <p:cNvCxnSpPr>
            <a:stCxn id="26" idx="2"/>
            <a:endCxn id="22" idx="2"/>
          </p:cNvCxnSpPr>
          <p:nvPr/>
        </p:nvCxnSpPr>
        <p:spPr>
          <a:xfrm rot="10800000">
            <a:off x="2059564" y="2889230"/>
            <a:ext cx="2901161" cy="1359449"/>
          </a:xfrm>
          <a:prstGeom prst="bentConnector2">
            <a:avLst/>
          </a:prstGeom>
          <a:ln w="28575">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4116" name="文本框 4115"/>
          <p:cNvSpPr txBox="1"/>
          <p:nvPr/>
        </p:nvSpPr>
        <p:spPr>
          <a:xfrm>
            <a:off x="8807076" y="4708309"/>
            <a:ext cx="1142999" cy="226765"/>
          </a:xfrm>
          <a:prstGeom prst="rect">
            <a:avLst/>
          </a:prstGeom>
          <a:noFill/>
        </p:spPr>
        <p:txBody>
          <a:bodyPr wrap="square" rtlCol="0">
            <a:noAutofit/>
          </a:bodyPr>
          <a:lstStyle/>
          <a:p>
            <a:pPr algn="ctr" fontAlgn="ctr"/>
            <a:r>
              <a:rPr lang="ru-RU" sz="1200" b="1">
                <a:latin typeface="Huawei Sans" panose="020C0503030203020204" pitchFamily="34" charset="0"/>
              </a:rPr>
              <a:t>Пул ресурсов хранения</a:t>
            </a:r>
          </a:p>
        </p:txBody>
      </p:sp>
      <p:sp>
        <p:nvSpPr>
          <p:cNvPr id="87" name="文本框 86"/>
          <p:cNvSpPr txBox="1"/>
          <p:nvPr/>
        </p:nvSpPr>
        <p:spPr>
          <a:xfrm>
            <a:off x="6492932" y="4940710"/>
            <a:ext cx="1358565" cy="461665"/>
          </a:xfrm>
          <a:prstGeom prst="rect">
            <a:avLst/>
          </a:prstGeom>
          <a:noFill/>
        </p:spPr>
        <p:txBody>
          <a:bodyPr wrap="square" rtlCol="0">
            <a:noAutofit/>
          </a:bodyPr>
          <a:lstStyle/>
          <a:p>
            <a:pPr algn="ctr" fontAlgn="ctr"/>
            <a:r>
              <a:rPr lang="ru-RU" sz="1200" b="1" dirty="0">
                <a:latin typeface="Huawei Sans" panose="020C0503030203020204" pitchFamily="34" charset="0"/>
              </a:rPr>
              <a:t>Таблица соответствия</a:t>
            </a:r>
          </a:p>
        </p:txBody>
      </p:sp>
      <p:sp>
        <p:nvSpPr>
          <p:cNvPr id="88" name="文本框 87"/>
          <p:cNvSpPr txBox="1"/>
          <p:nvPr/>
        </p:nvSpPr>
        <p:spPr>
          <a:xfrm>
            <a:off x="5080251" y="4555417"/>
            <a:ext cx="987626" cy="261861"/>
          </a:xfrm>
          <a:prstGeom prst="rect">
            <a:avLst/>
          </a:prstGeom>
          <a:noFill/>
        </p:spPr>
        <p:txBody>
          <a:bodyPr wrap="square" rtlCol="0">
            <a:noAutofit/>
          </a:bodyPr>
          <a:lstStyle/>
          <a:p>
            <a:pPr algn="ctr" fontAlgn="ctr"/>
            <a:r>
              <a:rPr lang="ru-RU" sz="1200" b="1">
                <a:latin typeface="Huawei Sans" panose="020C0503030203020204" pitchFamily="34" charset="0"/>
              </a:rPr>
              <a:t>Тонкий LUN</a:t>
            </a:r>
          </a:p>
        </p:txBody>
      </p:sp>
      <p:sp>
        <p:nvSpPr>
          <p:cNvPr id="89" name="文本框 88"/>
          <p:cNvSpPr txBox="1"/>
          <p:nvPr/>
        </p:nvSpPr>
        <p:spPr>
          <a:xfrm>
            <a:off x="4662891" y="1941327"/>
            <a:ext cx="1293389" cy="333881"/>
          </a:xfrm>
          <a:prstGeom prst="rect">
            <a:avLst/>
          </a:prstGeom>
          <a:noFill/>
        </p:spPr>
        <p:txBody>
          <a:bodyPr wrap="square" rtlCol="0">
            <a:noAutofit/>
          </a:bodyPr>
          <a:lstStyle/>
          <a:p>
            <a:pPr algn="ctr" fontAlgn="ctr"/>
            <a:r>
              <a:rPr lang="ru-RU" sz="1400" b="1" dirty="0">
                <a:latin typeface="Huawei Sans" panose="020C0503030203020204" pitchFamily="34" charset="0"/>
              </a:rPr>
              <a:t>Данные</a:t>
            </a:r>
          </a:p>
        </p:txBody>
      </p:sp>
      <p:sp>
        <p:nvSpPr>
          <p:cNvPr id="90" name="文本框 89"/>
          <p:cNvSpPr txBox="1"/>
          <p:nvPr/>
        </p:nvSpPr>
        <p:spPr>
          <a:xfrm>
            <a:off x="2251086" y="3921619"/>
            <a:ext cx="856459" cy="307777"/>
          </a:xfrm>
          <a:prstGeom prst="rect">
            <a:avLst/>
          </a:prstGeom>
          <a:noFill/>
        </p:spPr>
        <p:txBody>
          <a:bodyPr wrap="square" rtlCol="0">
            <a:noAutofit/>
          </a:bodyPr>
          <a:lstStyle/>
          <a:p>
            <a:pPr algn="ctr" fontAlgn="ctr"/>
            <a:r>
              <a:rPr lang="ru-RU" sz="1400" b="1">
                <a:latin typeface="Huawei Sans" panose="020C0503030203020204" pitchFamily="34" charset="0"/>
              </a:rPr>
              <a:t>0000</a:t>
            </a:r>
          </a:p>
        </p:txBody>
      </p:sp>
      <p:sp>
        <p:nvSpPr>
          <p:cNvPr id="91" name="文本框 90"/>
          <p:cNvSpPr txBox="1"/>
          <p:nvPr/>
        </p:nvSpPr>
        <p:spPr>
          <a:xfrm>
            <a:off x="3932980" y="3016565"/>
            <a:ext cx="856459" cy="461665"/>
          </a:xfrm>
          <a:prstGeom prst="rect">
            <a:avLst/>
          </a:prstGeom>
          <a:noFill/>
        </p:spPr>
        <p:txBody>
          <a:bodyPr wrap="square" rtlCol="0">
            <a:noAutofit/>
          </a:bodyPr>
          <a:lstStyle/>
          <a:p>
            <a:pPr algn="ctr" fontAlgn="ctr"/>
            <a:r>
              <a:rPr lang="ru-RU" sz="2400" b="1">
                <a:solidFill>
                  <a:srgbClr val="C00000"/>
                </a:solidFill>
                <a:latin typeface="Huawei Sans" panose="020C0503030203020204" pitchFamily="34" charset="0"/>
              </a:rPr>
              <a:t>1</a:t>
            </a:r>
          </a:p>
        </p:txBody>
      </p:sp>
      <p:sp>
        <p:nvSpPr>
          <p:cNvPr id="92" name="文本框 91"/>
          <p:cNvSpPr txBox="1"/>
          <p:nvPr/>
        </p:nvSpPr>
        <p:spPr>
          <a:xfrm>
            <a:off x="5740115" y="2757903"/>
            <a:ext cx="856459" cy="461665"/>
          </a:xfrm>
          <a:prstGeom prst="rect">
            <a:avLst/>
          </a:prstGeom>
          <a:noFill/>
        </p:spPr>
        <p:txBody>
          <a:bodyPr wrap="square" rtlCol="0">
            <a:noAutofit/>
          </a:bodyPr>
          <a:lstStyle/>
          <a:p>
            <a:pPr algn="ctr" fontAlgn="ctr"/>
            <a:r>
              <a:rPr lang="ru-RU" sz="2400" b="1">
                <a:solidFill>
                  <a:srgbClr val="C00000"/>
                </a:solidFill>
                <a:latin typeface="Huawei Sans" panose="020C0503030203020204" pitchFamily="34" charset="0"/>
              </a:rPr>
              <a:t>2</a:t>
            </a:r>
          </a:p>
        </p:txBody>
      </p:sp>
      <p:sp>
        <p:nvSpPr>
          <p:cNvPr id="93" name="文本框 92"/>
          <p:cNvSpPr txBox="1"/>
          <p:nvPr/>
        </p:nvSpPr>
        <p:spPr>
          <a:xfrm>
            <a:off x="7569057" y="2757903"/>
            <a:ext cx="856459" cy="461665"/>
          </a:xfrm>
          <a:prstGeom prst="rect">
            <a:avLst/>
          </a:prstGeom>
          <a:noFill/>
        </p:spPr>
        <p:txBody>
          <a:bodyPr wrap="square" rtlCol="0">
            <a:noAutofit/>
          </a:bodyPr>
          <a:lstStyle/>
          <a:p>
            <a:pPr algn="ctr" fontAlgn="ctr"/>
            <a:r>
              <a:rPr lang="ru-RU" sz="2400" b="1">
                <a:solidFill>
                  <a:srgbClr val="C00000"/>
                </a:solidFill>
                <a:latin typeface="Huawei Sans" panose="020C0503030203020204" pitchFamily="34" charset="0"/>
              </a:rPr>
              <a:t>3</a:t>
            </a:r>
          </a:p>
        </p:txBody>
      </p:sp>
      <p:sp>
        <p:nvSpPr>
          <p:cNvPr id="94" name="文本框 93"/>
          <p:cNvSpPr txBox="1"/>
          <p:nvPr/>
        </p:nvSpPr>
        <p:spPr>
          <a:xfrm>
            <a:off x="2246208" y="4243665"/>
            <a:ext cx="856459" cy="461665"/>
          </a:xfrm>
          <a:prstGeom prst="rect">
            <a:avLst/>
          </a:prstGeom>
          <a:noFill/>
        </p:spPr>
        <p:txBody>
          <a:bodyPr wrap="square" rtlCol="0">
            <a:noAutofit/>
          </a:bodyPr>
          <a:lstStyle/>
          <a:p>
            <a:pPr algn="ctr" fontAlgn="ctr"/>
            <a:r>
              <a:rPr lang="ru-RU" sz="2400" b="1">
                <a:latin typeface="Huawei Sans" panose="020C0503030203020204" pitchFamily="34" charset="0"/>
              </a:rPr>
              <a:t>3</a:t>
            </a:r>
          </a:p>
        </p:txBody>
      </p:sp>
      <p:sp>
        <p:nvSpPr>
          <p:cNvPr id="95" name="文本框 94"/>
          <p:cNvSpPr txBox="1"/>
          <p:nvPr/>
        </p:nvSpPr>
        <p:spPr>
          <a:xfrm>
            <a:off x="3165312" y="3593239"/>
            <a:ext cx="856459" cy="461665"/>
          </a:xfrm>
          <a:prstGeom prst="rect">
            <a:avLst/>
          </a:prstGeom>
          <a:noFill/>
        </p:spPr>
        <p:txBody>
          <a:bodyPr wrap="square" rtlCol="0">
            <a:noAutofit/>
          </a:bodyPr>
          <a:lstStyle/>
          <a:p>
            <a:pPr algn="ctr" fontAlgn="ctr"/>
            <a:r>
              <a:rPr lang="ru-RU" sz="2400" b="1">
                <a:latin typeface="Huawei Sans" panose="020C0503030203020204" pitchFamily="34" charset="0"/>
              </a:rPr>
              <a:t>1</a:t>
            </a:r>
          </a:p>
        </p:txBody>
      </p:sp>
      <p:sp>
        <p:nvSpPr>
          <p:cNvPr id="96" name="文本框 95"/>
          <p:cNvSpPr txBox="1"/>
          <p:nvPr/>
        </p:nvSpPr>
        <p:spPr>
          <a:xfrm>
            <a:off x="5956280" y="3544820"/>
            <a:ext cx="856459" cy="461665"/>
          </a:xfrm>
          <a:prstGeom prst="rect">
            <a:avLst/>
          </a:prstGeom>
          <a:noFill/>
        </p:spPr>
        <p:txBody>
          <a:bodyPr wrap="square" rtlCol="0">
            <a:noAutofit/>
          </a:bodyPr>
          <a:lstStyle/>
          <a:p>
            <a:pPr algn="ctr" fontAlgn="ctr"/>
            <a:r>
              <a:rPr lang="ru-RU" sz="2400" b="1">
                <a:latin typeface="Huawei Sans" panose="020C0503030203020204" pitchFamily="34" charset="0"/>
              </a:rPr>
              <a:t>2</a:t>
            </a:r>
          </a:p>
        </p:txBody>
      </p:sp>
      <p:sp>
        <p:nvSpPr>
          <p:cNvPr id="97" name="文本框 96"/>
          <p:cNvSpPr txBox="1"/>
          <p:nvPr/>
        </p:nvSpPr>
        <p:spPr>
          <a:xfrm>
            <a:off x="3504081" y="992475"/>
            <a:ext cx="2670110" cy="419528"/>
          </a:xfrm>
          <a:prstGeom prst="rect">
            <a:avLst/>
          </a:prstGeom>
          <a:noFill/>
        </p:spPr>
        <p:txBody>
          <a:bodyPr wrap="square" rtlCol="0">
            <a:noAutofit/>
          </a:bodyPr>
          <a:lstStyle/>
          <a:p>
            <a:pPr fontAlgn="ctr"/>
            <a:r>
              <a:rPr lang="ru-RU" sz="1200" b="1">
                <a:solidFill>
                  <a:srgbClr val="C00000"/>
                </a:solidFill>
                <a:latin typeface="Huawei Sans" panose="020C0503030203020204" pitchFamily="34" charset="0"/>
              </a:rPr>
              <a:t>1. Тонкий LUN получает запрос на чтение от хоста.</a:t>
            </a:r>
          </a:p>
        </p:txBody>
      </p:sp>
      <p:sp>
        <p:nvSpPr>
          <p:cNvPr id="98" name="文本框 97"/>
          <p:cNvSpPr txBox="1"/>
          <p:nvPr/>
        </p:nvSpPr>
        <p:spPr>
          <a:xfrm>
            <a:off x="6325357" y="992474"/>
            <a:ext cx="4610854" cy="457869"/>
          </a:xfrm>
          <a:prstGeom prst="rect">
            <a:avLst/>
          </a:prstGeom>
          <a:noFill/>
        </p:spPr>
        <p:txBody>
          <a:bodyPr wrap="square" rtlCol="0">
            <a:noAutofit/>
          </a:bodyPr>
          <a:lstStyle/>
          <a:p>
            <a:pPr fontAlgn="ctr"/>
            <a:r>
              <a:rPr lang="ru-RU" sz="1200" b="1" dirty="0">
                <a:solidFill>
                  <a:srgbClr val="C00000"/>
                </a:solidFill>
                <a:latin typeface="Huawei Sans" panose="020C0503030203020204" pitchFamily="34" charset="0"/>
              </a:rPr>
              <a:t>2. Он запрашивает таблицу соответствия между тонким </a:t>
            </a:r>
            <a:r>
              <a:rPr lang="ru-RU" sz="1200" b="1" dirty="0" err="1">
                <a:solidFill>
                  <a:srgbClr val="C00000"/>
                </a:solidFill>
                <a:latin typeface="Huawei Sans" panose="020C0503030203020204" pitchFamily="34" charset="0"/>
              </a:rPr>
              <a:t>LUNом</a:t>
            </a:r>
            <a:r>
              <a:rPr lang="ru-RU" sz="1200" b="1" dirty="0">
                <a:solidFill>
                  <a:srgbClr val="C00000"/>
                </a:solidFill>
                <a:latin typeface="Huawei Sans" panose="020C0503030203020204" pitchFamily="34" charset="0"/>
              </a:rPr>
              <a:t> и пулом ресурсов хранения.</a:t>
            </a:r>
          </a:p>
        </p:txBody>
      </p:sp>
      <p:sp>
        <p:nvSpPr>
          <p:cNvPr id="99" name="文本框 98"/>
          <p:cNvSpPr txBox="1"/>
          <p:nvPr/>
        </p:nvSpPr>
        <p:spPr>
          <a:xfrm>
            <a:off x="3497175" y="1450344"/>
            <a:ext cx="7534796" cy="422676"/>
          </a:xfrm>
          <a:prstGeom prst="rect">
            <a:avLst/>
          </a:prstGeom>
          <a:noFill/>
        </p:spPr>
        <p:txBody>
          <a:bodyPr wrap="square" rtlCol="0">
            <a:noAutofit/>
          </a:bodyPr>
          <a:lstStyle/>
          <a:p>
            <a:pPr fontAlgn="ctr"/>
            <a:r>
              <a:rPr lang="ru-RU" sz="1200" b="1" dirty="0">
                <a:solidFill>
                  <a:srgbClr val="C00000"/>
                </a:solidFill>
                <a:latin typeface="Huawei Sans" panose="020C0503030203020204" pitchFamily="34" charset="0"/>
              </a:rPr>
              <a:t>3. Он подтверждает, что пространство выделено пулом ресурсов хранения, и возвращает хосту данные, считанные из соответствующей области в пуле ресурсов хранения.</a:t>
            </a:r>
          </a:p>
        </p:txBody>
      </p:sp>
      <p:sp>
        <p:nvSpPr>
          <p:cNvPr id="100" name="文本框 99"/>
          <p:cNvSpPr txBox="1"/>
          <p:nvPr/>
        </p:nvSpPr>
        <p:spPr>
          <a:xfrm>
            <a:off x="1596148" y="5146077"/>
            <a:ext cx="4416761" cy="229021"/>
          </a:xfrm>
          <a:prstGeom prst="rect">
            <a:avLst/>
          </a:prstGeom>
          <a:noFill/>
        </p:spPr>
        <p:txBody>
          <a:bodyPr wrap="square" rtlCol="0">
            <a:noAutofit/>
          </a:bodyPr>
          <a:lstStyle/>
          <a:p>
            <a:pPr fontAlgn="ctr"/>
            <a:r>
              <a:rPr lang="ru-RU" sz="1200" b="1">
                <a:latin typeface="Huawei Sans" panose="020C0503030203020204" pitchFamily="34" charset="0"/>
              </a:rPr>
              <a:t>1. Тонкий LUN получает запрос на чтение от хоста.</a:t>
            </a:r>
          </a:p>
        </p:txBody>
      </p:sp>
      <p:sp>
        <p:nvSpPr>
          <p:cNvPr id="101" name="文本框 100"/>
          <p:cNvSpPr txBox="1"/>
          <p:nvPr/>
        </p:nvSpPr>
        <p:spPr>
          <a:xfrm>
            <a:off x="1596148" y="5380281"/>
            <a:ext cx="8549337" cy="246826"/>
          </a:xfrm>
          <a:prstGeom prst="rect">
            <a:avLst/>
          </a:prstGeom>
          <a:noFill/>
        </p:spPr>
        <p:txBody>
          <a:bodyPr wrap="square" rtlCol="0">
            <a:noAutofit/>
          </a:bodyPr>
          <a:lstStyle/>
          <a:p>
            <a:pPr fontAlgn="ctr"/>
            <a:r>
              <a:rPr lang="ru-RU" sz="1200" b="1">
                <a:latin typeface="Huawei Sans" panose="020C0503030203020204" pitchFamily="34" charset="0"/>
              </a:rPr>
              <a:t>2. Он запрашивает таблицу соответствия между тонким LUNом и пулом ресурсов хранения.</a:t>
            </a:r>
          </a:p>
        </p:txBody>
      </p:sp>
      <p:sp>
        <p:nvSpPr>
          <p:cNvPr id="102" name="文本框 101"/>
          <p:cNvSpPr txBox="1"/>
          <p:nvPr/>
        </p:nvSpPr>
        <p:spPr>
          <a:xfrm>
            <a:off x="1577430" y="5606455"/>
            <a:ext cx="8281832" cy="300569"/>
          </a:xfrm>
          <a:prstGeom prst="rect">
            <a:avLst/>
          </a:prstGeom>
          <a:noFill/>
        </p:spPr>
        <p:txBody>
          <a:bodyPr wrap="square" rtlCol="0">
            <a:noAutofit/>
          </a:bodyPr>
          <a:lstStyle/>
          <a:p>
            <a:pPr fontAlgn="ctr"/>
            <a:r>
              <a:rPr lang="ru-RU" sz="1200" b="1" dirty="0">
                <a:latin typeface="Huawei Sans" panose="020C0503030203020204" pitchFamily="34" charset="0"/>
              </a:rPr>
              <a:t>3. Он подтверждает, что пространство не выделено пулом, и возвращает хосту все нули.</a:t>
            </a:r>
          </a:p>
        </p:txBody>
      </p:sp>
    </p:spTree>
    <p:extLst>
      <p:ext uri="{BB962C8B-B14F-4D97-AF65-F5344CB8AC3E}">
        <p14:creationId xmlns:p14="http://schemas.microsoft.com/office/powerpoint/2010/main" val="44212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ru-RU"/>
              <a:t>Процесс записи SmartThin</a:t>
            </a:r>
          </a:p>
        </p:txBody>
      </p:sp>
      <p:sp>
        <p:nvSpPr>
          <p:cNvPr id="4" name="圆角矩形 3"/>
          <p:cNvSpPr/>
          <p:nvPr/>
        </p:nvSpPr>
        <p:spPr>
          <a:xfrm>
            <a:off x="948690" y="996920"/>
            <a:ext cx="10511473" cy="5003829"/>
          </a:xfrm>
          <a:prstGeom prst="roundRect">
            <a:avLst>
              <a:gd name="adj" fmla="val 623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 name="圆角矩形 4"/>
          <p:cNvSpPr/>
          <p:nvPr/>
        </p:nvSpPr>
        <p:spPr>
          <a:xfrm>
            <a:off x="7856613" y="3050204"/>
            <a:ext cx="2717801" cy="1778000"/>
          </a:xfrm>
          <a:prstGeom prst="roundRect">
            <a:avLst>
              <a:gd name="adj" fmla="val 12459"/>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6" name="圆柱形 5"/>
          <p:cNvSpPr/>
          <p:nvPr/>
        </p:nvSpPr>
        <p:spPr>
          <a:xfrm>
            <a:off x="4785302" y="3483134"/>
            <a:ext cx="1164920" cy="1152395"/>
          </a:xfrm>
          <a:prstGeom prst="can">
            <a:avLst>
              <a:gd name="adj" fmla="val 17561"/>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7" name="圆柱形 6"/>
          <p:cNvSpPr/>
          <p:nvPr/>
        </p:nvSpPr>
        <p:spPr>
          <a:xfrm>
            <a:off x="8308421" y="3300202"/>
            <a:ext cx="290186" cy="365864"/>
          </a:xfrm>
          <a:prstGeom prst="ca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8" name="圆柱形 7"/>
          <p:cNvSpPr/>
          <p:nvPr/>
        </p:nvSpPr>
        <p:spPr>
          <a:xfrm>
            <a:off x="8689421" y="330020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Д</a:t>
            </a:r>
          </a:p>
        </p:txBody>
      </p:sp>
      <p:sp>
        <p:nvSpPr>
          <p:cNvPr id="9" name="圆柱形 8"/>
          <p:cNvSpPr/>
          <p:nvPr/>
        </p:nvSpPr>
        <p:spPr>
          <a:xfrm>
            <a:off x="9070421" y="330020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Д</a:t>
            </a:r>
          </a:p>
        </p:txBody>
      </p:sp>
      <p:sp>
        <p:nvSpPr>
          <p:cNvPr id="10" name="圆柱形 9"/>
          <p:cNvSpPr/>
          <p:nvPr/>
        </p:nvSpPr>
        <p:spPr>
          <a:xfrm>
            <a:off x="9451421" y="330020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1" name="圆柱形 10"/>
          <p:cNvSpPr/>
          <p:nvPr/>
        </p:nvSpPr>
        <p:spPr>
          <a:xfrm>
            <a:off x="9832420" y="3300202"/>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2" name="圆柱形 11"/>
          <p:cNvSpPr/>
          <p:nvPr/>
        </p:nvSpPr>
        <p:spPr>
          <a:xfrm>
            <a:off x="8308421" y="37343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3" name="圆柱形 12"/>
          <p:cNvSpPr/>
          <p:nvPr/>
        </p:nvSpPr>
        <p:spPr>
          <a:xfrm>
            <a:off x="8689421" y="3734374"/>
            <a:ext cx="290186" cy="365864"/>
          </a:xfrm>
          <a:prstGeom prst="can">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4" name="圆柱形 13"/>
          <p:cNvSpPr/>
          <p:nvPr/>
        </p:nvSpPr>
        <p:spPr>
          <a:xfrm>
            <a:off x="9070421" y="37343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5" name="圆柱形 14"/>
          <p:cNvSpPr/>
          <p:nvPr/>
        </p:nvSpPr>
        <p:spPr>
          <a:xfrm>
            <a:off x="9451421" y="37343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6" name="圆柱形 15"/>
          <p:cNvSpPr/>
          <p:nvPr/>
        </p:nvSpPr>
        <p:spPr>
          <a:xfrm>
            <a:off x="9832420" y="373437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7" name="圆柱形 16"/>
          <p:cNvSpPr/>
          <p:nvPr/>
        </p:nvSpPr>
        <p:spPr>
          <a:xfrm>
            <a:off x="8308421"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8" name="圆柱形 17"/>
          <p:cNvSpPr/>
          <p:nvPr/>
        </p:nvSpPr>
        <p:spPr>
          <a:xfrm>
            <a:off x="8689421"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19" name="圆柱形 18"/>
          <p:cNvSpPr/>
          <p:nvPr/>
        </p:nvSpPr>
        <p:spPr>
          <a:xfrm>
            <a:off x="9070421"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0" name="圆柱形 19"/>
          <p:cNvSpPr/>
          <p:nvPr/>
        </p:nvSpPr>
        <p:spPr>
          <a:xfrm>
            <a:off x="9451421"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21" name="圆柱形 20"/>
          <p:cNvSpPr/>
          <p:nvPr/>
        </p:nvSpPr>
        <p:spPr>
          <a:xfrm>
            <a:off x="9832420" y="416854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aphicFrame>
        <p:nvGraphicFramePr>
          <p:cNvPr id="22" name="表格 21"/>
          <p:cNvGraphicFramePr>
            <a:graphicFrameLocks noGrp="1"/>
          </p:cNvGraphicFramePr>
          <p:nvPr>
            <p:extLst>
              <p:ext uri="{D42A27DB-BD31-4B8C-83A1-F6EECF244321}">
                <p14:modId xmlns:p14="http://schemas.microsoft.com/office/powerpoint/2010/main" val="4282562804"/>
              </p:ext>
            </p:extLst>
          </p:nvPr>
        </p:nvGraphicFramePr>
        <p:xfrm>
          <a:off x="6618884" y="2842305"/>
          <a:ext cx="721466" cy="2193798"/>
        </p:xfrm>
        <a:graphic>
          <a:graphicData uri="http://schemas.openxmlformats.org/drawingml/2006/table">
            <a:tbl>
              <a:tblPr firstRow="1" bandRow="1">
                <a:tableStyleId>{72833802-FEF1-4C79-8D5D-14CF1EAF98D9}</a:tableStyleId>
              </a:tblPr>
              <a:tblGrid>
                <a:gridCol w="360733"/>
                <a:gridCol w="360733"/>
              </a:tblGrid>
              <a:tr h="293271">
                <a:tc>
                  <a:txBody>
                    <a:bodyPr/>
                    <a:lstStyle/>
                    <a:p>
                      <a:pPr fontAlgn="ctr"/>
                      <a:r>
                        <a:rPr lang="ru-RU">
                          <a:solidFill>
                            <a:schemeClr val="bg1"/>
                          </a:solidFill>
                          <a:latin typeface="Huawei Sans" panose="020C0503030203020204" pitchFamily="34" charset="0"/>
                        </a:rPr>
                        <a:t>1</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fontAlgn="ctr"/>
                      <a:r>
                        <a:rPr lang="ru-RU">
                          <a:solidFill>
                            <a:schemeClr val="bg1"/>
                          </a:solidFill>
                          <a:latin typeface="Huawei Sans" panose="020C0503030203020204" pitchFamily="34" charset="0"/>
                        </a:rPr>
                        <a:t>Д</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2</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algn="l" rtl="0"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3</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algn="l" rtl="0"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4</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algn="l" rtl="0"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5</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algn="l" rtl="0"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r h="293271">
                <a:tc>
                  <a:txBody>
                    <a:bodyPr/>
                    <a:lstStyle/>
                    <a:p>
                      <a:pPr fontAlgn="ctr"/>
                      <a:r>
                        <a:rPr lang="ru-RU">
                          <a:solidFill>
                            <a:schemeClr val="bg1"/>
                          </a:solidFill>
                          <a:latin typeface="Huawei Sans" panose="020C0503030203020204" pitchFamily="34" charset="0"/>
                        </a:rPr>
                        <a:t>6</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c>
                  <a:txBody>
                    <a:bodyPr/>
                    <a:lstStyle/>
                    <a:p>
                      <a:pPr algn="l" rtl="0" fontAlgn="ctr"/>
                      <a:endParaRPr lang="en-US" altLang="zh-CN" b="0" dirty="0">
                        <a:solidFill>
                          <a:schemeClr val="bg1"/>
                        </a:solidFill>
                        <a:latin typeface="Huawei Sans" panose="020C0503030203020204" pitchFamily="34" charset="0"/>
                      </a:endParaRP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97E2">
                        <a:alpha val="65098"/>
                      </a:srgbClr>
                    </a:solidFill>
                  </a:tcPr>
                </a:tc>
              </a:tr>
            </a:tbl>
          </a:graphicData>
        </a:graphic>
      </p:graphicFrame>
      <p:sp>
        <p:nvSpPr>
          <p:cNvPr id="23" name="圆柱形 22"/>
          <p:cNvSpPr/>
          <p:nvPr/>
        </p:nvSpPr>
        <p:spPr>
          <a:xfrm>
            <a:off x="4843069" y="375002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1</a:t>
            </a:r>
          </a:p>
        </p:txBody>
      </p:sp>
      <p:sp>
        <p:nvSpPr>
          <p:cNvPr id="24" name="圆柱形 23"/>
          <p:cNvSpPr/>
          <p:nvPr/>
        </p:nvSpPr>
        <p:spPr>
          <a:xfrm>
            <a:off x="5224069" y="3788124"/>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3</a:t>
            </a:r>
          </a:p>
        </p:txBody>
      </p:sp>
      <p:sp>
        <p:nvSpPr>
          <p:cNvPr id="25" name="圆柱形 24"/>
          <p:cNvSpPr/>
          <p:nvPr/>
        </p:nvSpPr>
        <p:spPr>
          <a:xfrm>
            <a:off x="5605069" y="3750028"/>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5</a:t>
            </a:r>
          </a:p>
        </p:txBody>
      </p:sp>
      <p:sp>
        <p:nvSpPr>
          <p:cNvPr id="26" name="圆柱形 25"/>
          <p:cNvSpPr/>
          <p:nvPr/>
        </p:nvSpPr>
        <p:spPr>
          <a:xfrm>
            <a:off x="4843069" y="418420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2</a:t>
            </a:r>
          </a:p>
        </p:txBody>
      </p:sp>
      <p:sp>
        <p:nvSpPr>
          <p:cNvPr id="27" name="圆柱形 26"/>
          <p:cNvSpPr/>
          <p:nvPr/>
        </p:nvSpPr>
        <p:spPr>
          <a:xfrm>
            <a:off x="5224069" y="4222296"/>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4</a:t>
            </a:r>
          </a:p>
        </p:txBody>
      </p:sp>
      <p:sp>
        <p:nvSpPr>
          <p:cNvPr id="28" name="圆柱形 27"/>
          <p:cNvSpPr/>
          <p:nvPr/>
        </p:nvSpPr>
        <p:spPr>
          <a:xfrm>
            <a:off x="5605069" y="4184200"/>
            <a:ext cx="290186" cy="365864"/>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r>
              <a:rPr lang="ru-RU">
                <a:latin typeface="Huawei Sans" panose="020C0503030203020204" pitchFamily="34" charset="0"/>
              </a:rPr>
              <a:t>6</a:t>
            </a:r>
          </a:p>
        </p:txBody>
      </p:sp>
      <p:grpSp>
        <p:nvGrpSpPr>
          <p:cNvPr id="29" name="组合 28"/>
          <p:cNvGrpSpPr/>
          <p:nvPr/>
        </p:nvGrpSpPr>
        <p:grpSpPr>
          <a:xfrm>
            <a:off x="1684339" y="1685389"/>
            <a:ext cx="970625" cy="1322294"/>
            <a:chOff x="27754" y="2776060"/>
            <a:chExt cx="1311083" cy="1602125"/>
          </a:xfrm>
        </p:grpSpPr>
        <p:sp>
          <p:nvSpPr>
            <p:cNvPr id="30" name="梯形 29"/>
            <p:cNvSpPr/>
            <p:nvPr/>
          </p:nvSpPr>
          <p:spPr>
            <a:xfrm>
              <a:off x="104281" y="2878455"/>
              <a:ext cx="542774" cy="1499730"/>
            </a:xfrm>
            <a:prstGeom prst="trapezoid">
              <a:avLst>
                <a:gd name="adj" fmla="val 3942"/>
              </a:avLst>
            </a:prstGeom>
            <a:gradFill>
              <a:gsLst>
                <a:gs pos="0">
                  <a:schemeClr val="accent1">
                    <a:lumMod val="5000"/>
                    <a:lumOff val="95000"/>
                  </a:schemeClr>
                </a:gs>
                <a:gs pos="0">
                  <a:srgbClr val="A2A5AC"/>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1" name="平行四边形 30"/>
            <p:cNvSpPr/>
            <p:nvPr/>
          </p:nvSpPr>
          <p:spPr>
            <a:xfrm>
              <a:off x="136826" y="2776060"/>
              <a:ext cx="1118720" cy="104775"/>
            </a:xfrm>
            <a:prstGeom prst="parallelogram">
              <a:avLst>
                <a:gd name="adj" fmla="val 63106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2" name="任意多边形 31"/>
            <p:cNvSpPr/>
            <p:nvPr/>
          </p:nvSpPr>
          <p:spPr>
            <a:xfrm>
              <a:off x="613868" y="2776855"/>
              <a:ext cx="660400" cy="1597025"/>
            </a:xfrm>
            <a:custGeom>
              <a:avLst/>
              <a:gdLst>
                <a:gd name="connsiteX0" fmla="*/ 0 w 660400"/>
                <a:gd name="connsiteY0" fmla="*/ 101600 h 1597025"/>
                <a:gd name="connsiteX1" fmla="*/ 647700 w 660400"/>
                <a:gd name="connsiteY1" fmla="*/ 0 h 1597025"/>
                <a:gd name="connsiteX2" fmla="*/ 660400 w 660400"/>
                <a:gd name="connsiteY2" fmla="*/ 1374775 h 1597025"/>
                <a:gd name="connsiteX3" fmla="*/ 28575 w 660400"/>
                <a:gd name="connsiteY3" fmla="*/ 1597025 h 1597025"/>
                <a:gd name="connsiteX4" fmla="*/ 0 w 660400"/>
                <a:gd name="connsiteY4" fmla="*/ 101600 h 15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00" h="1597025">
                  <a:moveTo>
                    <a:pt x="0" y="101600"/>
                  </a:moveTo>
                  <a:lnTo>
                    <a:pt x="647700" y="0"/>
                  </a:lnTo>
                  <a:lnTo>
                    <a:pt x="660400" y="1374775"/>
                  </a:lnTo>
                  <a:lnTo>
                    <a:pt x="28575" y="1597025"/>
                  </a:lnTo>
                  <a:lnTo>
                    <a:pt x="0" y="101600"/>
                  </a:lnTo>
                  <a:close/>
                </a:path>
              </a:pathLst>
            </a:custGeom>
            <a:gradFill>
              <a:gsLst>
                <a:gs pos="0">
                  <a:schemeClr val="accent1">
                    <a:lumMod val="5000"/>
                    <a:lumOff val="95000"/>
                  </a:schemeClr>
                </a:gs>
                <a:gs pos="99000">
                  <a:srgbClr val="4D505A"/>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3" name="梯形 32"/>
            <p:cNvSpPr/>
            <p:nvPr/>
          </p:nvSpPr>
          <p:spPr>
            <a:xfrm>
              <a:off x="166600" y="2918935"/>
              <a:ext cx="405993" cy="600870"/>
            </a:xfrm>
            <a:prstGeom prst="trapezoid">
              <a:avLst>
                <a:gd name="adj" fmla="val 2982"/>
              </a:avLst>
            </a:prstGeom>
            <a:gradFill>
              <a:gsLst>
                <a:gs pos="0">
                  <a:schemeClr val="accent1">
                    <a:lumMod val="5000"/>
                    <a:lumOff val="95000"/>
                  </a:schemeClr>
                </a:gs>
                <a:gs pos="0">
                  <a:srgbClr val="A2A5AC"/>
                </a:gs>
                <a:gs pos="9000">
                  <a:srgbClr val="4D505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4" name="梯形 33"/>
            <p:cNvSpPr/>
            <p:nvPr/>
          </p:nvSpPr>
          <p:spPr>
            <a:xfrm>
              <a:off x="153900" y="3557905"/>
              <a:ext cx="432592" cy="780321"/>
            </a:xfrm>
            <a:prstGeom prst="trapezoid">
              <a:avLst>
                <a:gd name="adj" fmla="val 2982"/>
              </a:avLst>
            </a:prstGeom>
            <a:gradFill>
              <a:gsLst>
                <a:gs pos="0">
                  <a:schemeClr val="accent1">
                    <a:lumMod val="5000"/>
                    <a:lumOff val="95000"/>
                  </a:schemeClr>
                </a:gs>
                <a:gs pos="0">
                  <a:srgbClr val="A2A5AC"/>
                </a:gs>
                <a:gs pos="24000">
                  <a:srgbClr val="4D505A"/>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5" name="矩形 34"/>
            <p:cNvSpPr/>
            <p:nvPr/>
          </p:nvSpPr>
          <p:spPr>
            <a:xfrm rot="10800000" flipV="1">
              <a:off x="243584" y="3150791"/>
              <a:ext cx="230981" cy="457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6" name="直角三角形 35"/>
            <p:cNvSpPr/>
            <p:nvPr/>
          </p:nvSpPr>
          <p:spPr>
            <a:xfrm>
              <a:off x="698344" y="4242911"/>
              <a:ext cx="165555" cy="11270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7" name="直角三角形 36"/>
            <p:cNvSpPr/>
            <p:nvPr/>
          </p:nvSpPr>
          <p:spPr>
            <a:xfrm>
              <a:off x="1152521" y="4130496"/>
              <a:ext cx="107395" cy="6601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8" name="任意多边形 37"/>
            <p:cNvSpPr/>
            <p:nvPr/>
          </p:nvSpPr>
          <p:spPr>
            <a:xfrm>
              <a:off x="696418" y="4206638"/>
              <a:ext cx="326232" cy="150018"/>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39" name="任意多边形 38"/>
            <p:cNvSpPr/>
            <p:nvPr/>
          </p:nvSpPr>
          <p:spPr>
            <a:xfrm rot="21359842">
              <a:off x="1160512" y="4113020"/>
              <a:ext cx="178325" cy="80449"/>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0" name="直角三角形 39"/>
            <p:cNvSpPr/>
            <p:nvPr/>
          </p:nvSpPr>
          <p:spPr>
            <a:xfrm flipH="1">
              <a:off x="27754" y="4256409"/>
              <a:ext cx="76525" cy="97866"/>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grpSp>
        <p:nvGrpSpPr>
          <p:cNvPr id="41" name="组合 40"/>
          <p:cNvGrpSpPr/>
          <p:nvPr/>
        </p:nvGrpSpPr>
        <p:grpSpPr>
          <a:xfrm>
            <a:off x="2368706" y="1879509"/>
            <a:ext cx="1044508" cy="1410336"/>
            <a:chOff x="27754" y="2776060"/>
            <a:chExt cx="1311083" cy="1602125"/>
          </a:xfrm>
        </p:grpSpPr>
        <p:sp>
          <p:nvSpPr>
            <p:cNvPr id="42" name="梯形 41"/>
            <p:cNvSpPr/>
            <p:nvPr/>
          </p:nvSpPr>
          <p:spPr>
            <a:xfrm>
              <a:off x="104281" y="2878455"/>
              <a:ext cx="542774" cy="1499730"/>
            </a:xfrm>
            <a:prstGeom prst="trapezoid">
              <a:avLst>
                <a:gd name="adj" fmla="val 3942"/>
              </a:avLst>
            </a:prstGeom>
            <a:gradFill>
              <a:gsLst>
                <a:gs pos="0">
                  <a:schemeClr val="accent1">
                    <a:lumMod val="5000"/>
                    <a:lumOff val="95000"/>
                  </a:schemeClr>
                </a:gs>
                <a:gs pos="0">
                  <a:srgbClr val="A2A5AC"/>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3" name="平行四边形 42"/>
            <p:cNvSpPr/>
            <p:nvPr/>
          </p:nvSpPr>
          <p:spPr>
            <a:xfrm>
              <a:off x="136826" y="2776060"/>
              <a:ext cx="1118720" cy="104775"/>
            </a:xfrm>
            <a:prstGeom prst="parallelogram">
              <a:avLst>
                <a:gd name="adj" fmla="val 631061"/>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4" name="任意多边形 43"/>
            <p:cNvSpPr/>
            <p:nvPr/>
          </p:nvSpPr>
          <p:spPr>
            <a:xfrm>
              <a:off x="606918" y="2776855"/>
              <a:ext cx="660400" cy="1597025"/>
            </a:xfrm>
            <a:custGeom>
              <a:avLst/>
              <a:gdLst>
                <a:gd name="connsiteX0" fmla="*/ 0 w 660400"/>
                <a:gd name="connsiteY0" fmla="*/ 101600 h 1597025"/>
                <a:gd name="connsiteX1" fmla="*/ 647700 w 660400"/>
                <a:gd name="connsiteY1" fmla="*/ 0 h 1597025"/>
                <a:gd name="connsiteX2" fmla="*/ 660400 w 660400"/>
                <a:gd name="connsiteY2" fmla="*/ 1374775 h 1597025"/>
                <a:gd name="connsiteX3" fmla="*/ 28575 w 660400"/>
                <a:gd name="connsiteY3" fmla="*/ 1597025 h 1597025"/>
                <a:gd name="connsiteX4" fmla="*/ 0 w 660400"/>
                <a:gd name="connsiteY4" fmla="*/ 101600 h 1597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00" h="1597025">
                  <a:moveTo>
                    <a:pt x="0" y="101600"/>
                  </a:moveTo>
                  <a:lnTo>
                    <a:pt x="647700" y="0"/>
                  </a:lnTo>
                  <a:lnTo>
                    <a:pt x="660400" y="1374775"/>
                  </a:lnTo>
                  <a:lnTo>
                    <a:pt x="28575" y="1597025"/>
                  </a:lnTo>
                  <a:lnTo>
                    <a:pt x="0" y="101600"/>
                  </a:lnTo>
                  <a:close/>
                </a:path>
              </a:pathLst>
            </a:custGeom>
            <a:gradFill>
              <a:gsLst>
                <a:gs pos="0">
                  <a:schemeClr val="accent1">
                    <a:lumMod val="5000"/>
                    <a:lumOff val="95000"/>
                  </a:schemeClr>
                </a:gs>
                <a:gs pos="99000">
                  <a:srgbClr val="4D505A"/>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5" name="梯形 44"/>
            <p:cNvSpPr/>
            <p:nvPr/>
          </p:nvSpPr>
          <p:spPr>
            <a:xfrm>
              <a:off x="166600" y="2918935"/>
              <a:ext cx="405993" cy="600870"/>
            </a:xfrm>
            <a:prstGeom prst="trapezoid">
              <a:avLst>
                <a:gd name="adj" fmla="val 2982"/>
              </a:avLst>
            </a:prstGeom>
            <a:gradFill>
              <a:gsLst>
                <a:gs pos="0">
                  <a:schemeClr val="accent1">
                    <a:lumMod val="5000"/>
                    <a:lumOff val="95000"/>
                  </a:schemeClr>
                </a:gs>
                <a:gs pos="0">
                  <a:srgbClr val="A2A5AC"/>
                </a:gs>
                <a:gs pos="9000">
                  <a:srgbClr val="4D505A"/>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6" name="梯形 45"/>
            <p:cNvSpPr/>
            <p:nvPr/>
          </p:nvSpPr>
          <p:spPr>
            <a:xfrm>
              <a:off x="153900" y="3557905"/>
              <a:ext cx="432592" cy="780321"/>
            </a:xfrm>
            <a:prstGeom prst="trapezoid">
              <a:avLst>
                <a:gd name="adj" fmla="val 2982"/>
              </a:avLst>
            </a:prstGeom>
            <a:gradFill>
              <a:gsLst>
                <a:gs pos="0">
                  <a:schemeClr val="accent1">
                    <a:lumMod val="5000"/>
                    <a:lumOff val="95000"/>
                  </a:schemeClr>
                </a:gs>
                <a:gs pos="0">
                  <a:srgbClr val="A2A5AC"/>
                </a:gs>
                <a:gs pos="24000">
                  <a:srgbClr val="4D505A"/>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7" name="矩形 46"/>
            <p:cNvSpPr/>
            <p:nvPr/>
          </p:nvSpPr>
          <p:spPr>
            <a:xfrm rot="10800000" flipV="1">
              <a:off x="243584" y="3150791"/>
              <a:ext cx="230981" cy="4571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8" name="直角三角形 47"/>
            <p:cNvSpPr/>
            <p:nvPr/>
          </p:nvSpPr>
          <p:spPr>
            <a:xfrm>
              <a:off x="698344" y="4242911"/>
              <a:ext cx="165555" cy="11270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49" name="直角三角形 48"/>
            <p:cNvSpPr/>
            <p:nvPr/>
          </p:nvSpPr>
          <p:spPr>
            <a:xfrm>
              <a:off x="1152521" y="4130496"/>
              <a:ext cx="107395" cy="66018"/>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0" name="任意多边形 49"/>
            <p:cNvSpPr/>
            <p:nvPr/>
          </p:nvSpPr>
          <p:spPr>
            <a:xfrm>
              <a:off x="696418" y="4206638"/>
              <a:ext cx="326232" cy="150018"/>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1" name="任意多边形 50"/>
            <p:cNvSpPr/>
            <p:nvPr/>
          </p:nvSpPr>
          <p:spPr>
            <a:xfrm rot="21359842">
              <a:off x="1160512" y="4113020"/>
              <a:ext cx="178325" cy="80449"/>
            </a:xfrm>
            <a:custGeom>
              <a:avLst/>
              <a:gdLst>
                <a:gd name="connsiteX0" fmla="*/ 0 w 326232"/>
                <a:gd name="connsiteY0" fmla="*/ 38100 h 150018"/>
                <a:gd name="connsiteX1" fmla="*/ 164307 w 326232"/>
                <a:gd name="connsiteY1" fmla="*/ 150018 h 150018"/>
                <a:gd name="connsiteX2" fmla="*/ 326232 w 326232"/>
                <a:gd name="connsiteY2" fmla="*/ 88106 h 150018"/>
                <a:gd name="connsiteX3" fmla="*/ 173832 w 326232"/>
                <a:gd name="connsiteY3" fmla="*/ 0 h 150018"/>
                <a:gd name="connsiteX4" fmla="*/ 0 w 326232"/>
                <a:gd name="connsiteY4" fmla="*/ 38100 h 150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6232" h="150018">
                  <a:moveTo>
                    <a:pt x="0" y="38100"/>
                  </a:moveTo>
                  <a:lnTo>
                    <a:pt x="164307" y="150018"/>
                  </a:lnTo>
                  <a:lnTo>
                    <a:pt x="326232" y="88106"/>
                  </a:lnTo>
                  <a:lnTo>
                    <a:pt x="173832" y="0"/>
                  </a:lnTo>
                  <a:lnTo>
                    <a:pt x="0" y="38100"/>
                  </a:lnTo>
                  <a:close/>
                </a:path>
              </a:pathLst>
            </a:custGeom>
            <a:solidFill>
              <a:srgbClr val="63666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sp>
          <p:nvSpPr>
            <p:cNvPr id="52" name="直角三角形 51"/>
            <p:cNvSpPr/>
            <p:nvPr/>
          </p:nvSpPr>
          <p:spPr>
            <a:xfrm flipH="1">
              <a:off x="27754" y="4256409"/>
              <a:ext cx="76525" cy="97866"/>
            </a:xfrm>
            <a:prstGeom prst="rtTriangle">
              <a:avLst/>
            </a:prstGeom>
            <a:solidFill>
              <a:srgbClr val="4D505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ctr"/>
              <a:endParaRPr lang="en-US" altLang="zh-CN" dirty="0">
                <a:latin typeface="Huawei Sans" panose="020C0503030203020204" pitchFamily="34" charset="0"/>
              </a:endParaRPr>
            </a:p>
          </p:txBody>
        </p:sp>
      </p:grpSp>
      <p:cxnSp>
        <p:nvCxnSpPr>
          <p:cNvPr id="53" name="直接箭头连接符 52"/>
          <p:cNvCxnSpPr/>
          <p:nvPr/>
        </p:nvCxnSpPr>
        <p:spPr>
          <a:xfrm>
            <a:off x="3219371" y="3159219"/>
            <a:ext cx="1546491" cy="769486"/>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接箭头连接符 53"/>
          <p:cNvCxnSpPr/>
          <p:nvPr/>
        </p:nvCxnSpPr>
        <p:spPr>
          <a:xfrm>
            <a:off x="2804067" y="3324358"/>
            <a:ext cx="1968194" cy="1010121"/>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a:stCxn id="23" idx="4"/>
          </p:cNvCxnSpPr>
          <p:nvPr/>
        </p:nvCxnSpPr>
        <p:spPr>
          <a:xfrm flipV="1">
            <a:off x="5133255" y="3024447"/>
            <a:ext cx="1485629" cy="908513"/>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26" idx="4"/>
          </p:cNvCxnSpPr>
          <p:nvPr/>
        </p:nvCxnSpPr>
        <p:spPr>
          <a:xfrm flipV="1">
            <a:off x="5133255" y="3397669"/>
            <a:ext cx="1485629" cy="969463"/>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7" name="直接箭头连接符 56"/>
          <p:cNvCxnSpPr/>
          <p:nvPr/>
        </p:nvCxnSpPr>
        <p:spPr>
          <a:xfrm>
            <a:off x="7335833" y="3051552"/>
            <a:ext cx="972588" cy="481202"/>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8" name="肘形连接符 57"/>
          <p:cNvCxnSpPr>
            <a:stCxn id="7" idx="1"/>
          </p:cNvCxnSpPr>
          <p:nvPr/>
        </p:nvCxnSpPr>
        <p:spPr>
          <a:xfrm rot="16200000" flipV="1">
            <a:off x="5478812" y="325499"/>
            <a:ext cx="911411" cy="5037995"/>
          </a:xfrm>
          <a:prstGeom prst="bentConnector2">
            <a:avLst/>
          </a:prstGeom>
          <a:ln w="28575">
            <a:solidFill>
              <a:srgbClr val="FF66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肘形连接符 58"/>
          <p:cNvCxnSpPr>
            <a:endCxn id="13" idx="1"/>
          </p:cNvCxnSpPr>
          <p:nvPr/>
        </p:nvCxnSpPr>
        <p:spPr>
          <a:xfrm>
            <a:off x="3415521" y="2669203"/>
            <a:ext cx="5418993" cy="1065171"/>
          </a:xfrm>
          <a:prstGeom prst="bentConnector2">
            <a:avLst/>
          </a:prstGeom>
          <a:ln w="28575">
            <a:solidFill>
              <a:srgbClr val="FF66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0" name="文本框 59"/>
          <p:cNvSpPr txBox="1"/>
          <p:nvPr/>
        </p:nvSpPr>
        <p:spPr>
          <a:xfrm>
            <a:off x="8719911" y="4637515"/>
            <a:ext cx="1123747" cy="337586"/>
          </a:xfrm>
          <a:prstGeom prst="rect">
            <a:avLst/>
          </a:prstGeom>
          <a:noFill/>
        </p:spPr>
        <p:txBody>
          <a:bodyPr wrap="square" rtlCol="0">
            <a:noAutofit/>
          </a:bodyPr>
          <a:lstStyle/>
          <a:p>
            <a:pPr algn="ctr" fontAlgn="ctr"/>
            <a:r>
              <a:rPr lang="ru-RU" sz="1200" b="1">
                <a:latin typeface="Huawei Sans" panose="020C0503030203020204" pitchFamily="34" charset="0"/>
              </a:rPr>
              <a:t>Пул ресурсов хранения</a:t>
            </a:r>
          </a:p>
        </p:txBody>
      </p:sp>
      <p:sp>
        <p:nvSpPr>
          <p:cNvPr id="61" name="文本框 60"/>
          <p:cNvSpPr txBox="1"/>
          <p:nvPr/>
        </p:nvSpPr>
        <p:spPr>
          <a:xfrm>
            <a:off x="5934517" y="5050244"/>
            <a:ext cx="2008424" cy="461665"/>
          </a:xfrm>
          <a:prstGeom prst="rect">
            <a:avLst/>
          </a:prstGeom>
          <a:noFill/>
        </p:spPr>
        <p:txBody>
          <a:bodyPr wrap="square" rtlCol="0">
            <a:noAutofit/>
          </a:bodyPr>
          <a:lstStyle/>
          <a:p>
            <a:pPr algn="ctr" fontAlgn="ctr"/>
            <a:r>
              <a:rPr lang="ru-RU" sz="1200" b="1" dirty="0">
                <a:latin typeface="Huawei Sans" panose="020C0503030203020204" pitchFamily="34" charset="0"/>
              </a:rPr>
              <a:t>Таблица соответствия</a:t>
            </a:r>
          </a:p>
        </p:txBody>
      </p:sp>
      <p:sp>
        <p:nvSpPr>
          <p:cNvPr id="62" name="文本框 61"/>
          <p:cNvSpPr txBox="1"/>
          <p:nvPr/>
        </p:nvSpPr>
        <p:spPr>
          <a:xfrm>
            <a:off x="4962596" y="4673871"/>
            <a:ext cx="987626" cy="362232"/>
          </a:xfrm>
          <a:prstGeom prst="rect">
            <a:avLst/>
          </a:prstGeom>
          <a:noFill/>
        </p:spPr>
        <p:txBody>
          <a:bodyPr wrap="square" rtlCol="0">
            <a:noAutofit/>
          </a:bodyPr>
          <a:lstStyle/>
          <a:p>
            <a:pPr algn="ctr" fontAlgn="ctr"/>
            <a:r>
              <a:rPr lang="ru-RU" sz="1200" b="1">
                <a:latin typeface="Huawei Sans" panose="020C0503030203020204" pitchFamily="34" charset="0"/>
              </a:rPr>
              <a:t>Тонкий LUN</a:t>
            </a:r>
          </a:p>
        </p:txBody>
      </p:sp>
      <p:sp>
        <p:nvSpPr>
          <p:cNvPr id="63" name="文本框 62"/>
          <p:cNvSpPr txBox="1"/>
          <p:nvPr/>
        </p:nvSpPr>
        <p:spPr>
          <a:xfrm>
            <a:off x="4545236" y="2059782"/>
            <a:ext cx="969019" cy="292664"/>
          </a:xfrm>
          <a:prstGeom prst="rect">
            <a:avLst/>
          </a:prstGeom>
          <a:noFill/>
        </p:spPr>
        <p:txBody>
          <a:bodyPr wrap="square" rtlCol="0">
            <a:noAutofit/>
          </a:bodyPr>
          <a:lstStyle/>
          <a:p>
            <a:pPr algn="ctr" fontAlgn="ctr"/>
            <a:r>
              <a:rPr lang="ru-RU" sz="1400" b="1" dirty="0">
                <a:latin typeface="Huawei Sans" panose="020C0503030203020204" pitchFamily="34" charset="0"/>
              </a:rPr>
              <a:t>Данные</a:t>
            </a:r>
          </a:p>
        </p:txBody>
      </p:sp>
      <p:sp>
        <p:nvSpPr>
          <p:cNvPr id="65" name="文本框 64"/>
          <p:cNvSpPr txBox="1"/>
          <p:nvPr/>
        </p:nvSpPr>
        <p:spPr>
          <a:xfrm>
            <a:off x="3635606" y="3069922"/>
            <a:ext cx="856459" cy="461665"/>
          </a:xfrm>
          <a:prstGeom prst="rect">
            <a:avLst/>
          </a:prstGeom>
          <a:noFill/>
        </p:spPr>
        <p:txBody>
          <a:bodyPr wrap="square" rtlCol="0">
            <a:noAutofit/>
          </a:bodyPr>
          <a:lstStyle/>
          <a:p>
            <a:pPr algn="ctr" fontAlgn="ctr"/>
            <a:r>
              <a:rPr lang="ru-RU" sz="2400" b="1">
                <a:solidFill>
                  <a:srgbClr val="C00000"/>
                </a:solidFill>
                <a:latin typeface="Huawei Sans" panose="020C0503030203020204" pitchFamily="34" charset="0"/>
              </a:rPr>
              <a:t>1</a:t>
            </a:r>
          </a:p>
        </p:txBody>
      </p:sp>
      <p:sp>
        <p:nvSpPr>
          <p:cNvPr id="66" name="文本框 65"/>
          <p:cNvSpPr txBox="1"/>
          <p:nvPr/>
        </p:nvSpPr>
        <p:spPr>
          <a:xfrm>
            <a:off x="5622460" y="2876357"/>
            <a:ext cx="856459" cy="461665"/>
          </a:xfrm>
          <a:prstGeom prst="rect">
            <a:avLst/>
          </a:prstGeom>
          <a:noFill/>
        </p:spPr>
        <p:txBody>
          <a:bodyPr wrap="square" rtlCol="0">
            <a:noAutofit/>
          </a:bodyPr>
          <a:lstStyle/>
          <a:p>
            <a:pPr algn="ctr" fontAlgn="ctr"/>
            <a:r>
              <a:rPr lang="ru-RU" sz="2400" b="1">
                <a:solidFill>
                  <a:srgbClr val="C00000"/>
                </a:solidFill>
                <a:latin typeface="Huawei Sans" panose="020C0503030203020204" pitchFamily="34" charset="0"/>
              </a:rPr>
              <a:t>2</a:t>
            </a:r>
          </a:p>
        </p:txBody>
      </p:sp>
      <p:sp>
        <p:nvSpPr>
          <p:cNvPr id="67" name="文本框 66"/>
          <p:cNvSpPr txBox="1"/>
          <p:nvPr/>
        </p:nvSpPr>
        <p:spPr>
          <a:xfrm>
            <a:off x="7451402" y="2876357"/>
            <a:ext cx="856459" cy="461665"/>
          </a:xfrm>
          <a:prstGeom prst="rect">
            <a:avLst/>
          </a:prstGeom>
          <a:noFill/>
        </p:spPr>
        <p:txBody>
          <a:bodyPr wrap="square" rtlCol="0">
            <a:noAutofit/>
          </a:bodyPr>
          <a:lstStyle/>
          <a:p>
            <a:pPr algn="ctr" fontAlgn="ctr"/>
            <a:r>
              <a:rPr lang="ru-RU" sz="2400" b="1">
                <a:solidFill>
                  <a:srgbClr val="C00000"/>
                </a:solidFill>
                <a:latin typeface="Huawei Sans" panose="020C0503030203020204" pitchFamily="34" charset="0"/>
              </a:rPr>
              <a:t>3</a:t>
            </a:r>
          </a:p>
        </p:txBody>
      </p:sp>
      <p:sp>
        <p:nvSpPr>
          <p:cNvPr id="68" name="文本框 67"/>
          <p:cNvSpPr txBox="1"/>
          <p:nvPr/>
        </p:nvSpPr>
        <p:spPr>
          <a:xfrm>
            <a:off x="7400638" y="3565587"/>
            <a:ext cx="856459" cy="461665"/>
          </a:xfrm>
          <a:prstGeom prst="rect">
            <a:avLst/>
          </a:prstGeom>
          <a:noFill/>
        </p:spPr>
        <p:txBody>
          <a:bodyPr wrap="square" rtlCol="0">
            <a:noAutofit/>
          </a:bodyPr>
          <a:lstStyle/>
          <a:p>
            <a:pPr algn="ctr" fontAlgn="ctr"/>
            <a:r>
              <a:rPr lang="ru-RU" sz="2400" b="1">
                <a:latin typeface="Huawei Sans" panose="020C0503030203020204" pitchFamily="34" charset="0"/>
              </a:rPr>
              <a:t>3</a:t>
            </a:r>
          </a:p>
        </p:txBody>
      </p:sp>
      <p:sp>
        <p:nvSpPr>
          <p:cNvPr id="69" name="文本框 68"/>
          <p:cNvSpPr txBox="1"/>
          <p:nvPr/>
        </p:nvSpPr>
        <p:spPr>
          <a:xfrm>
            <a:off x="3047657" y="3711693"/>
            <a:ext cx="856459" cy="461665"/>
          </a:xfrm>
          <a:prstGeom prst="rect">
            <a:avLst/>
          </a:prstGeom>
          <a:noFill/>
        </p:spPr>
        <p:txBody>
          <a:bodyPr wrap="square" rtlCol="0">
            <a:noAutofit/>
          </a:bodyPr>
          <a:lstStyle/>
          <a:p>
            <a:pPr algn="ctr" fontAlgn="ctr"/>
            <a:r>
              <a:rPr lang="ru-RU" sz="2400" b="1">
                <a:latin typeface="Huawei Sans" panose="020C0503030203020204" pitchFamily="34" charset="0"/>
              </a:rPr>
              <a:t>1</a:t>
            </a:r>
          </a:p>
        </p:txBody>
      </p:sp>
      <p:sp>
        <p:nvSpPr>
          <p:cNvPr id="70" name="文本框 69"/>
          <p:cNvSpPr txBox="1"/>
          <p:nvPr/>
        </p:nvSpPr>
        <p:spPr>
          <a:xfrm>
            <a:off x="5838625" y="3663274"/>
            <a:ext cx="856459" cy="461665"/>
          </a:xfrm>
          <a:prstGeom prst="rect">
            <a:avLst/>
          </a:prstGeom>
          <a:noFill/>
        </p:spPr>
        <p:txBody>
          <a:bodyPr wrap="square" rtlCol="0">
            <a:noAutofit/>
          </a:bodyPr>
          <a:lstStyle/>
          <a:p>
            <a:pPr algn="ctr" fontAlgn="ctr"/>
            <a:r>
              <a:rPr lang="ru-RU" sz="2400" b="1">
                <a:latin typeface="Huawei Sans" panose="020C0503030203020204" pitchFamily="34" charset="0"/>
              </a:rPr>
              <a:t>2</a:t>
            </a:r>
          </a:p>
        </p:txBody>
      </p:sp>
      <p:sp>
        <p:nvSpPr>
          <p:cNvPr id="71" name="文本框 70"/>
          <p:cNvSpPr txBox="1"/>
          <p:nvPr/>
        </p:nvSpPr>
        <p:spPr>
          <a:xfrm>
            <a:off x="3383658" y="996921"/>
            <a:ext cx="2670110" cy="462755"/>
          </a:xfrm>
          <a:prstGeom prst="rect">
            <a:avLst/>
          </a:prstGeom>
          <a:noFill/>
        </p:spPr>
        <p:txBody>
          <a:bodyPr wrap="square" rtlCol="0">
            <a:noAutofit/>
          </a:bodyPr>
          <a:lstStyle/>
          <a:p>
            <a:pPr fontAlgn="ctr"/>
            <a:r>
              <a:rPr lang="ru-RU" sz="1200" b="1">
                <a:solidFill>
                  <a:srgbClr val="C00000"/>
                </a:solidFill>
                <a:latin typeface="Huawei Sans" panose="020C0503030203020204" pitchFamily="34" charset="0"/>
              </a:rPr>
              <a:t>1. Тонкий LUN получает запрос на запись от хоста.</a:t>
            </a:r>
          </a:p>
        </p:txBody>
      </p:sp>
      <p:sp>
        <p:nvSpPr>
          <p:cNvPr id="72" name="文本框 71"/>
          <p:cNvSpPr txBox="1"/>
          <p:nvPr/>
        </p:nvSpPr>
        <p:spPr>
          <a:xfrm>
            <a:off x="6005892" y="997322"/>
            <a:ext cx="5454271" cy="1015663"/>
          </a:xfrm>
          <a:prstGeom prst="rect">
            <a:avLst/>
          </a:prstGeom>
          <a:noFill/>
        </p:spPr>
        <p:txBody>
          <a:bodyPr wrap="square" rtlCol="0">
            <a:noAutofit/>
          </a:bodyPr>
          <a:lstStyle/>
          <a:p>
            <a:pPr fontAlgn="ctr"/>
            <a:r>
              <a:rPr lang="ru-RU" sz="1200" b="1" dirty="0">
                <a:solidFill>
                  <a:srgbClr val="C00000"/>
                </a:solidFill>
                <a:latin typeface="Huawei Sans" panose="020C0503030203020204" pitchFamily="34" charset="0"/>
              </a:rPr>
              <a:t>2. Он запрашивает таблицу соответствия между тонким </a:t>
            </a:r>
            <a:r>
              <a:rPr lang="ru-RU" sz="1200" b="1" dirty="0" err="1">
                <a:solidFill>
                  <a:srgbClr val="C00000"/>
                </a:solidFill>
                <a:latin typeface="Huawei Sans" panose="020C0503030203020204" pitchFamily="34" charset="0"/>
              </a:rPr>
              <a:t>LUNом</a:t>
            </a:r>
            <a:r>
              <a:rPr lang="ru-RU" sz="1200" b="1" dirty="0">
                <a:solidFill>
                  <a:srgbClr val="C00000"/>
                </a:solidFill>
                <a:latin typeface="Huawei Sans" panose="020C0503030203020204" pitchFamily="34" charset="0"/>
              </a:rPr>
              <a:t> и пулом ресурсов хранения.</a:t>
            </a:r>
          </a:p>
        </p:txBody>
      </p:sp>
      <p:sp>
        <p:nvSpPr>
          <p:cNvPr id="73" name="文本框 72"/>
          <p:cNvSpPr txBox="1"/>
          <p:nvPr/>
        </p:nvSpPr>
        <p:spPr>
          <a:xfrm>
            <a:off x="3378153" y="1441991"/>
            <a:ext cx="8082009" cy="608616"/>
          </a:xfrm>
          <a:prstGeom prst="rect">
            <a:avLst/>
          </a:prstGeom>
          <a:noFill/>
        </p:spPr>
        <p:txBody>
          <a:bodyPr wrap="square" rtlCol="0">
            <a:noAutofit/>
          </a:bodyPr>
          <a:lstStyle/>
          <a:p>
            <a:pPr fontAlgn="ctr"/>
            <a:r>
              <a:rPr lang="ru-RU" sz="1200" b="1" dirty="0">
                <a:solidFill>
                  <a:srgbClr val="C00000"/>
                </a:solidFill>
                <a:latin typeface="Huawei Sans" panose="020C0503030203020204" pitchFamily="34" charset="0"/>
              </a:rPr>
              <a:t>3. Он подтверждает, что пространство выделено пулом, и выполняет запись данных в соответствующую область в пуле ресурсов хранения. Если при запросе на запись выясняется, что необходимо освободить место для данных, выделяется пространство памяти.</a:t>
            </a:r>
          </a:p>
        </p:txBody>
      </p:sp>
      <p:sp>
        <p:nvSpPr>
          <p:cNvPr id="74" name="文本框 73"/>
          <p:cNvSpPr txBox="1"/>
          <p:nvPr/>
        </p:nvSpPr>
        <p:spPr>
          <a:xfrm>
            <a:off x="1079918" y="4226126"/>
            <a:ext cx="2808576" cy="411390"/>
          </a:xfrm>
          <a:prstGeom prst="rect">
            <a:avLst/>
          </a:prstGeom>
          <a:noFill/>
        </p:spPr>
        <p:txBody>
          <a:bodyPr wrap="square" rtlCol="0">
            <a:noAutofit/>
          </a:bodyPr>
          <a:lstStyle/>
          <a:p>
            <a:pPr fontAlgn="ctr"/>
            <a:r>
              <a:rPr lang="ru-RU" sz="1200" b="1" dirty="0">
                <a:latin typeface="Huawei Sans" panose="020C0503030203020204" pitchFamily="34" charset="0"/>
              </a:rPr>
              <a:t>1. Тонкий LUN получает запрос на запись от хоста.</a:t>
            </a:r>
          </a:p>
        </p:txBody>
      </p:sp>
      <p:sp>
        <p:nvSpPr>
          <p:cNvPr id="75" name="文本框 74"/>
          <p:cNvSpPr txBox="1"/>
          <p:nvPr/>
        </p:nvSpPr>
        <p:spPr>
          <a:xfrm>
            <a:off x="1073427" y="4654317"/>
            <a:ext cx="3778117" cy="1015663"/>
          </a:xfrm>
          <a:prstGeom prst="rect">
            <a:avLst/>
          </a:prstGeom>
          <a:noFill/>
        </p:spPr>
        <p:txBody>
          <a:bodyPr wrap="square" rtlCol="0">
            <a:noAutofit/>
          </a:bodyPr>
          <a:lstStyle/>
          <a:p>
            <a:pPr fontAlgn="ctr"/>
            <a:r>
              <a:rPr lang="ru-RU" sz="1200" b="1" dirty="0">
                <a:latin typeface="Huawei Sans" panose="020C0503030203020204" pitchFamily="34" charset="0"/>
              </a:rPr>
              <a:t>2. Он запрашивает таблицу соответствия между тонким </a:t>
            </a:r>
            <a:r>
              <a:rPr lang="ru-RU" sz="1200" b="1" dirty="0" err="1">
                <a:latin typeface="Huawei Sans" panose="020C0503030203020204" pitchFamily="34" charset="0"/>
              </a:rPr>
              <a:t>LUNом</a:t>
            </a:r>
            <a:r>
              <a:rPr lang="ru-RU" sz="1200" b="1" dirty="0">
                <a:latin typeface="Huawei Sans" panose="020C0503030203020204" pitchFamily="34" charset="0"/>
              </a:rPr>
              <a:t> и пулом ресурсов хранения. </a:t>
            </a:r>
          </a:p>
        </p:txBody>
      </p:sp>
      <p:sp>
        <p:nvSpPr>
          <p:cNvPr id="76" name="文本框 75"/>
          <p:cNvSpPr txBox="1"/>
          <p:nvPr/>
        </p:nvSpPr>
        <p:spPr>
          <a:xfrm>
            <a:off x="1062483" y="5291821"/>
            <a:ext cx="10269545" cy="1015663"/>
          </a:xfrm>
          <a:prstGeom prst="rect">
            <a:avLst/>
          </a:prstGeom>
          <a:noFill/>
        </p:spPr>
        <p:txBody>
          <a:bodyPr wrap="square" rtlCol="0">
            <a:noAutofit/>
          </a:bodyPr>
          <a:lstStyle/>
          <a:p>
            <a:pPr fontAlgn="ctr"/>
            <a:r>
              <a:rPr lang="ru-RU" sz="1200" b="1" dirty="0">
                <a:latin typeface="Huawei Sans" panose="020C0503030203020204" pitchFamily="34" charset="0"/>
              </a:rPr>
              <a:t>3. Если пространство не выделено пулом, система хранения сначала выделяет нужное пространство. Затем выполняет процесс записи данных в соответствующую область пула ресурсов хранения. Если при запросе на запись выясняется, что необходимо освободить место для данных, на хост передается сообщение.</a:t>
            </a:r>
          </a:p>
        </p:txBody>
      </p:sp>
      <p:sp>
        <p:nvSpPr>
          <p:cNvPr id="79" name="文本框 78"/>
          <p:cNvSpPr txBox="1"/>
          <p:nvPr/>
        </p:nvSpPr>
        <p:spPr>
          <a:xfrm>
            <a:off x="5245031" y="2376602"/>
            <a:ext cx="1047101" cy="268446"/>
          </a:xfrm>
          <a:prstGeom prst="rect">
            <a:avLst/>
          </a:prstGeom>
          <a:noFill/>
        </p:spPr>
        <p:txBody>
          <a:bodyPr wrap="square" rtlCol="0">
            <a:noAutofit/>
          </a:bodyPr>
          <a:lstStyle/>
          <a:p>
            <a:pPr algn="ctr" fontAlgn="ctr"/>
            <a:r>
              <a:rPr lang="ru-RU" sz="1400" b="1" dirty="0">
                <a:latin typeface="Huawei Sans" panose="020C0503030203020204" pitchFamily="34" charset="0"/>
              </a:rPr>
              <a:t>Данные</a:t>
            </a:r>
          </a:p>
        </p:txBody>
      </p:sp>
      <p:cxnSp>
        <p:nvCxnSpPr>
          <p:cNvPr id="80" name="直接箭头连接符 79"/>
          <p:cNvCxnSpPr>
            <a:endCxn id="13" idx="2"/>
          </p:cNvCxnSpPr>
          <p:nvPr/>
        </p:nvCxnSpPr>
        <p:spPr>
          <a:xfrm>
            <a:off x="7374014" y="3330892"/>
            <a:ext cx="1315407" cy="586414"/>
          </a:xfrm>
          <a:prstGeom prst="straightConnector1">
            <a:avLst/>
          </a:prstGeom>
          <a:ln w="28575">
            <a:solidFill>
              <a:schemeClr val="tx2"/>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711697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H" val="20190906141942"/>
  <p:tag name="MH_LIBRARY" val="GRAPHIC"/>
  <p:tag name="MH_TYPE" val="Other"/>
  <p:tag name="MH_ORDER" val="2"/>
</p:tagLst>
</file>

<file path=ppt/tags/tag10.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9"/>
</p:tagLst>
</file>

<file path=ppt/tags/tag11.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4"/>
</p:tagLst>
</file>

<file path=ppt/tags/tag12.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5"/>
</p:tagLst>
</file>

<file path=ppt/tags/tag13.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2"/>
</p:tagLst>
</file>

<file path=ppt/tags/tag14.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6"/>
</p:tagLst>
</file>

<file path=ppt/tags/tag15.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4"/>
</p:tagLst>
</file>

<file path=ppt/tags/tag16.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5"/>
</p:tagLst>
</file>

<file path=ppt/tags/tag17.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2"/>
</p:tagLst>
</file>

<file path=ppt/tags/tag18.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6"/>
</p:tagLst>
</file>

<file path=ppt/tags/tag19.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7"/>
</p:tagLst>
</file>

<file path=ppt/tags/tag2.xml><?xml version="1.0" encoding="utf-8"?>
<p:tagLst xmlns:a="http://schemas.openxmlformats.org/drawingml/2006/main" xmlns:r="http://schemas.openxmlformats.org/officeDocument/2006/relationships" xmlns:p="http://schemas.openxmlformats.org/presentationml/2006/main">
  <p:tag name="MH" val="20190906141942"/>
  <p:tag name="MH_LIBRARY" val="GRAPHIC"/>
  <p:tag name="MH_TYPE" val="SubTitle"/>
  <p:tag name="MH_ORDER" val="1"/>
</p:tagLst>
</file>

<file path=ppt/tags/tag20.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8"/>
</p:tagLst>
</file>

<file path=ppt/tags/tag21.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3"/>
</p:tagLst>
</file>

<file path=ppt/tags/tag22.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9"/>
</p:tagLst>
</file>

<file path=ppt/tags/tag23.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4"/>
</p:tagLst>
</file>

<file path=ppt/tags/tag24.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5"/>
</p:tagLst>
</file>

<file path=ppt/tags/tag25.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2"/>
</p:tagLst>
</file>

<file path=ppt/tags/tag26.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6"/>
</p:tagLst>
</file>

<file path=ppt/tags/tag3.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4"/>
</p:tagLst>
</file>

<file path=ppt/tags/tag4.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5"/>
</p:tagLst>
</file>

<file path=ppt/tags/tag5.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2"/>
</p:tagLst>
</file>

<file path=ppt/tags/tag6.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6"/>
</p:tagLst>
</file>

<file path=ppt/tags/tag7.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7"/>
</p:tagLst>
</file>

<file path=ppt/tags/tag8.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Other"/>
  <p:tag name="MH_ORDER" val="8"/>
</p:tagLst>
</file>

<file path=ppt/tags/tag9.xml><?xml version="1.0" encoding="utf-8"?>
<p:tagLst xmlns:a="http://schemas.openxmlformats.org/drawingml/2006/main" xmlns:r="http://schemas.openxmlformats.org/officeDocument/2006/relationships" xmlns:p="http://schemas.openxmlformats.org/presentationml/2006/main">
  <p:tag name="MH" val="20190906154636"/>
  <p:tag name="MH_LIBRARY" val="GRAPHIC"/>
  <p:tag name="MH_TYPE" val="SubTitle"/>
  <p:tag name="MH_ORDER" val="3"/>
</p:tagLst>
</file>

<file path=ppt/theme/theme1.xml><?xml version="1.0" encoding="utf-8"?>
<a:theme xmlns:a="http://schemas.openxmlformats.org/drawingml/2006/main" name="1_标题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自功能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内容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感谢页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A002F"/>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a:defPPr>
      </a:lstStyle>
    </a:txDef>
  </a:objectDefaults>
  <a:extraClrSchemeLst/>
  <a:extLst>
    <a:ext uri="{05A4C25C-085E-4340-85A3-A5531E510DB2}">
      <thm15:themeFamily xmlns:thm15="http://schemas.microsoft.com/office/thememl/2012/main" name="演示文稿1" id="{5D7106B4-FD24-471A-B326-8B58E27A973B}" vid="{1AA013AF-7C2E-4A39-9796-86760F640C1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方正+Huawei">
      <a:majorFont>
        <a:latin typeface="Huawei Sans"/>
        <a:ea typeface="方正兰亭黑简体"/>
        <a:cs typeface=""/>
      </a:majorFont>
      <a:minorFont>
        <a:latin typeface="Huawei Sans"/>
        <a:ea typeface="方正兰亭黑简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7333E8A2F07A74D848136A2C03778F8" ma:contentTypeVersion="1" ma:contentTypeDescription="Create a new document." ma:contentTypeScope="" ma:versionID="ee942d4b29dff8ac548774f72a0dae5e">
  <xsd:schema xmlns:xsd="http://www.w3.org/2001/XMLSchema" xmlns:xs="http://www.w3.org/2001/XMLSchema" xmlns:p="http://schemas.microsoft.com/office/2006/metadata/properties" xmlns:ns2="475f1e55-3009-46d8-9566-5d569a2b3a98" targetNamespace="http://schemas.microsoft.com/office/2006/metadata/properties" ma:root="true" ma:fieldsID="1d095aabec1d15598815726bd4b054a7" ns2:_="">
    <xsd:import namespace="475f1e55-3009-46d8-9566-5d569a2b3a98"/>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5f1e55-3009-46d8-9566-5d569a2b3a9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0B88AF-0F87-422A-801E-ABE79877143C}">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CC6E423-EEF5-4760-8DF6-0C1C834FD219}">
  <ds:schemaRefs>
    <ds:schemaRef ds:uri="http://schemas.microsoft.com/sharepoint/v3/contenttype/forms"/>
  </ds:schemaRefs>
</ds:datastoreItem>
</file>

<file path=customXml/itemProps3.xml><?xml version="1.0" encoding="utf-8"?>
<ds:datastoreItem xmlns:ds="http://schemas.openxmlformats.org/officeDocument/2006/customXml" ds:itemID="{E8AF2ECC-1E5E-4E2F-88C2-C97B0172B8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5f1e55-3009-46d8-9566-5d569a2b3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5080</TotalTime>
  <Words>5537</Words>
  <Application>Microsoft Office PowerPoint</Application>
  <PresentationFormat>Widescreen</PresentationFormat>
  <Paragraphs>720</Paragraphs>
  <Slides>49</Slides>
  <Notes>49</Notes>
  <HiddenSlides>1</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49</vt:i4>
      </vt:variant>
    </vt:vector>
  </HeadingPairs>
  <TitlesOfParts>
    <vt:vector size="60" baseType="lpstr">
      <vt:lpstr>Huawei Sans</vt:lpstr>
      <vt:lpstr>Huawei Sans Light</vt:lpstr>
      <vt:lpstr>Microsoft YaHei</vt:lpstr>
      <vt:lpstr>Microsoft YaHei</vt:lpstr>
      <vt:lpstr>方正兰亭黑简体</vt:lpstr>
      <vt:lpstr>Arial</vt:lpstr>
      <vt:lpstr>Wingdings</vt:lpstr>
      <vt:lpstr>1_标题页模板</vt:lpstr>
      <vt:lpstr>2_自功能页模板</vt:lpstr>
      <vt:lpstr>3_内容页模板</vt:lpstr>
      <vt:lpstr>4_感谢页模板</vt:lpstr>
      <vt:lpstr>PowerPoint Presentation</vt:lpstr>
      <vt:lpstr>Технологии, регулирующие использование ресурсов хранения данных, и сценарии их применения</vt:lpstr>
      <vt:lpstr>PowerPoint Presentation</vt:lpstr>
      <vt:lpstr>PowerPoint Presentation</vt:lpstr>
      <vt:lpstr>PowerPoint Presentation</vt:lpstr>
      <vt:lpstr>Обзор</vt:lpstr>
      <vt:lpstr>Принцип работы SmartThin</vt:lpstr>
      <vt:lpstr>Процесс чтения SmartThin</vt:lpstr>
      <vt:lpstr>Процесс записи SmartThin</vt:lpstr>
      <vt:lpstr>Сценарии применения</vt:lpstr>
      <vt:lpstr>Процедура конфигурирования</vt:lpstr>
      <vt:lpstr>PowerPoint Presentation</vt:lpstr>
      <vt:lpstr>Обзор</vt:lpstr>
      <vt:lpstr>Разделение уровней хранения</vt:lpstr>
      <vt:lpstr>Три этапа реализации SmartTier</vt:lpstr>
      <vt:lpstr>Ключевые технологии SmartTier</vt:lpstr>
      <vt:lpstr>Сценарии применения</vt:lpstr>
      <vt:lpstr>Процедура конфигурирования</vt:lpstr>
      <vt:lpstr>PowerPoint Presentation</vt:lpstr>
      <vt:lpstr>Обзор</vt:lpstr>
      <vt:lpstr>Планирование приоритетов ввода-вывода:</vt:lpstr>
      <vt:lpstr>Управление трафиком ввода-вывода</vt:lpstr>
      <vt:lpstr>Сценарий применения</vt:lpstr>
      <vt:lpstr>Процедура конфигурирования</vt:lpstr>
      <vt:lpstr>PowerPoint Presentation</vt:lpstr>
      <vt:lpstr>Обзор</vt:lpstr>
      <vt:lpstr>Принцип работы поточной дедупликации</vt:lpstr>
      <vt:lpstr>Принцип работы фоновой дедупликации похожих данных</vt:lpstr>
      <vt:lpstr>Сценарии применения SmartDedupe</vt:lpstr>
      <vt:lpstr>Процедура конфигурирования</vt:lpstr>
      <vt:lpstr>PowerPoint Presentation</vt:lpstr>
      <vt:lpstr>Обзор</vt:lpstr>
      <vt:lpstr>Принцип работы SmartCompression</vt:lpstr>
      <vt:lpstr>Сценарии применения SmartCompression</vt:lpstr>
      <vt:lpstr>Совместное использование SmartDedupe и SmartCompression</vt:lpstr>
      <vt:lpstr>Процедура конфигурирования</vt:lpstr>
      <vt:lpstr>PowerPoint Presentation</vt:lpstr>
      <vt:lpstr>Обзор</vt:lpstr>
      <vt:lpstr>Принцип работы SmartMigration</vt:lpstr>
      <vt:lpstr>Синхронизация сервисных данных SmartMigration</vt:lpstr>
      <vt:lpstr>Обмен информацией между LUNами SmartMigration</vt:lpstr>
      <vt:lpstr>Разделение пар SmartMigration</vt:lpstr>
      <vt:lpstr>Процедура конфигурирования</vt:lpstr>
      <vt:lpstr>PowerPoint Presentation</vt:lpstr>
      <vt:lpstr>PowerPoint Presentation</vt:lpstr>
      <vt:lpstr>PowerPoint Presentation</vt:lpstr>
      <vt:lpstr>PowerPoint Presentation</vt:lpstr>
      <vt:lpstr>PowerPoint Presentation</vt:lpstr>
      <vt:lpstr>PowerPoint Presentation</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fanyan (A)</dc:creator>
  <cp:lastModifiedBy>Ekaterina Avras</cp:lastModifiedBy>
  <cp:revision>301</cp:revision>
  <dcterms:created xsi:type="dcterms:W3CDTF">2018-11-29T10:16:29Z</dcterms:created>
  <dcterms:modified xsi:type="dcterms:W3CDTF">2021-03-31T07:19:37Z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(3)Ovl4qafu+inldOEhvR37nIFOfwh1uv0LMcW5a8aRDh5iEepuIJ/KsHfUjkA5cIipwnn1dk36
OyoPmusmKv/AXzMKSIXBYSZnlr0Ze6eAthTt6Ye9aJ6Tm7oFDMk3o3vqhVqxEMmJnAFQJ6Ki
xB5WyhxXslDouqKU9fWYnmUicn70BzU1CD9DLIAg6knN2ELrtREsc8V8/ivSsaU/SFlUBjf4
geujcHxukCC+V5XKT7</vt:lpwstr>
  </property>
  <property fmtid="{D5CDD505-2E9C-101B-9397-08002B2CF9AE}" pid="3" name="_2015_ms_pID_7253431">
    <vt:lpwstr>iNQqGFrjWorTcUSgk7vvDBE9uCngdFst4qg8L8VHMGL38Jwcmpxf/H
viapsObTTdJHkfjE50KDOc8V2P/tS/tXEqdqu3csRi3QKylNqaNRb5lJW/tAw5klJDGC8sZ6
hhrQEg5Jbj63KVdFiYbbzoXJxz2iGkv9YjpkIyZXwvUO1h76ligmUWUcXuURrjYVZCGF2Jub
SytPXvTYXzG/euZvJHpclUh47wazFpQqT51q</vt:lpwstr>
  </property>
  <property fmtid="{D5CDD505-2E9C-101B-9397-08002B2CF9AE}" pid="4" name="_2015_ms_pID_7253432">
    <vt:lpwstr>KQ==</vt:lpwstr>
  </property>
  <property fmtid="{D5CDD505-2E9C-101B-9397-08002B2CF9AE}" pid="5" name="ContentTypeId">
    <vt:lpwstr>0x01010077333E8A2F07A74D848136A2C03778F8</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1616685294</vt:lpwstr>
  </property>
</Properties>
</file>